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2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9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3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9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6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1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34/ORNLDAAC/2129" TargetMode="External"/><Relationship Id="rId2" Type="http://schemas.openxmlformats.org/officeDocument/2006/relationships/hyperlink" Target="https://doi.org/10.5281/zenodo.7012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58-020-0746-8" TargetMode="External"/><Relationship Id="rId5" Type="http://schemas.openxmlformats.org/officeDocument/2006/relationships/hyperlink" Target="https://doi.org/10.1038/s43247-023-00751-3" TargetMode="External"/><Relationship Id="rId4" Type="http://schemas.openxmlformats.org/officeDocument/2006/relationships/hyperlink" Target="https://doi.org/10.5194/tc-11-2847-20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22A05F4-1022-9BB5-32C4-F53A815F6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5CB27-334C-6859-AE57-6E937F9F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4200" dirty="0"/>
              <a:t>Forecasting Snow </a:t>
            </a:r>
            <a:r>
              <a:rPr lang="en-US" sz="4200"/>
              <a:t>Water Equivalent (SWE) </a:t>
            </a:r>
            <a:r>
              <a:rPr lang="en-US" sz="4200" dirty="0"/>
              <a:t>Using 3 Sites in Alaska as 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CA153-6A06-5A77-0008-0317BBEA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Griffin Shelor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1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6296-9F38-6D09-221C-CBDB248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7868-C84D-ADA2-7432-C1DD27B9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Hufkens</a:t>
            </a:r>
            <a:r>
              <a:rPr lang="en-US" dirty="0"/>
              <a:t>, K. (2022). </a:t>
            </a:r>
            <a:r>
              <a:rPr lang="en-US" dirty="0" err="1"/>
              <a:t>snotelr</a:t>
            </a:r>
            <a:r>
              <a:rPr lang="en-US" dirty="0"/>
              <a:t>: a toolbox to facilitate easy SNOTEL data exploration and downloads in R. </a:t>
            </a:r>
            <a:r>
              <a:rPr lang="en-US" dirty="0" err="1"/>
              <a:t>Zenodo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https://doi.org/10.5281/zenodo.7012728</a:t>
            </a:r>
            <a:r>
              <a:rPr lang="en-US" dirty="0"/>
              <a:t>.</a:t>
            </a:r>
          </a:p>
          <a:p>
            <a:r>
              <a:rPr lang="en-US" dirty="0"/>
              <a:t>Thornton, M.M., R. Shrestha, Y. Wei, P.E. Thornton, and S-C. Kao. 2022. </a:t>
            </a:r>
            <a:r>
              <a:rPr lang="en-US" dirty="0" err="1"/>
              <a:t>Daymet</a:t>
            </a:r>
            <a:r>
              <a:rPr lang="en-US" dirty="0"/>
              <a:t>: Daily Surface Weather Data on a 1-km Grid for North America, Version 4 R1. ORNL DAAC, Oak Ridge, Tennessee, USA. </a:t>
            </a:r>
            <a:r>
              <a:rPr lang="en-US" dirty="0">
                <a:hlinkClick r:id="rId3"/>
              </a:rPr>
              <a:t>https://doi.org/10.3334/ORNLDAAC/2129</a:t>
            </a:r>
            <a:endParaRPr lang="en-US" dirty="0"/>
          </a:p>
          <a:p>
            <a:r>
              <a:rPr lang="en-US" dirty="0"/>
              <a:t>Musselman, K. N., </a:t>
            </a:r>
            <a:r>
              <a:rPr lang="en-US" dirty="0" err="1"/>
              <a:t>Molotch</a:t>
            </a:r>
            <a:r>
              <a:rPr lang="en-US" dirty="0"/>
              <a:t>, N. P., &amp; Margulis, S. A. (2017). Snowmelt response to simulated warming across a large elevation gradient, southern Sierra Nevada, California. The Cryosphere, 11(6), 2847–2866. </a:t>
            </a:r>
            <a:r>
              <a:rPr lang="en-US" dirty="0">
                <a:hlinkClick r:id="rId4"/>
              </a:rPr>
              <a:t>https://doi.org/10.5194/tc-11-2847-2017</a:t>
            </a:r>
            <a:endParaRPr lang="en-US" dirty="0"/>
          </a:p>
          <a:p>
            <a:r>
              <a:rPr lang="en-US" dirty="0"/>
              <a:t>Hale, K. E., Jennings, K. S., Musselman, K. N., </a:t>
            </a:r>
            <a:r>
              <a:rPr lang="en-US" dirty="0" err="1"/>
              <a:t>Livneh</a:t>
            </a:r>
            <a:r>
              <a:rPr lang="en-US" dirty="0"/>
              <a:t>, B., &amp; </a:t>
            </a:r>
            <a:r>
              <a:rPr lang="en-US" dirty="0" err="1"/>
              <a:t>Molotch</a:t>
            </a:r>
            <a:r>
              <a:rPr lang="en-US" dirty="0"/>
              <a:t>, N. P. (2023). Recent decreases in snow water storage in western North America. Communications Earth &amp; Environment, 4(1), 170. </a:t>
            </a:r>
            <a:r>
              <a:rPr lang="en-US" dirty="0">
                <a:hlinkClick r:id="rId5"/>
              </a:rPr>
              <a:t>https://doi.org/10.1038/s43247-023-00751-3</a:t>
            </a:r>
            <a:endParaRPr lang="en-US" dirty="0"/>
          </a:p>
          <a:p>
            <a:r>
              <a:rPr lang="en-US" dirty="0"/>
              <a:t>Qin, Y., </a:t>
            </a:r>
            <a:r>
              <a:rPr lang="en-US" dirty="0" err="1"/>
              <a:t>Abatzoglou</a:t>
            </a:r>
            <a:r>
              <a:rPr lang="en-US" dirty="0"/>
              <a:t>, J. T., Siebert, S., </a:t>
            </a:r>
            <a:r>
              <a:rPr lang="en-US" dirty="0" err="1"/>
              <a:t>Huning</a:t>
            </a:r>
            <a:r>
              <a:rPr lang="en-US" dirty="0"/>
              <a:t>, L. S., </a:t>
            </a:r>
            <a:r>
              <a:rPr lang="en-US" dirty="0" err="1"/>
              <a:t>AghaKouchak</a:t>
            </a:r>
            <a:r>
              <a:rPr lang="en-US" dirty="0"/>
              <a:t>, A., </a:t>
            </a:r>
            <a:r>
              <a:rPr lang="en-US" dirty="0" err="1"/>
              <a:t>Mankin</a:t>
            </a:r>
            <a:r>
              <a:rPr lang="en-US" dirty="0"/>
              <a:t>, J. S., Hong, C., Tong, D., Davis, S. J., &amp; Mueller, N. D. (2020). Agricultural risks from changing snowmelt. Nature Climate Change, 10(5), 459–465. </a:t>
            </a:r>
            <a:r>
              <a:rPr lang="en-US" dirty="0">
                <a:hlinkClick r:id="rId6"/>
              </a:rPr>
              <a:t>https://doi.org/10.1038/s41558-020-0746-8</a:t>
            </a:r>
            <a:endParaRPr lang="en-US" dirty="0"/>
          </a:p>
          <a:p>
            <a:r>
              <a:rPr lang="en-US" dirty="0" err="1"/>
              <a:t>Siirila</a:t>
            </a:r>
            <a:r>
              <a:rPr lang="en-US" dirty="0"/>
              <a:t>-Woodburn, E. R., Rhoades, A. M., Hatchett, B. J., </a:t>
            </a:r>
            <a:r>
              <a:rPr lang="en-US" dirty="0" err="1"/>
              <a:t>Huning</a:t>
            </a:r>
            <a:r>
              <a:rPr lang="en-US" dirty="0"/>
              <a:t>, L. S., </a:t>
            </a:r>
            <a:r>
              <a:rPr lang="en-US" dirty="0" err="1"/>
              <a:t>Szinai</a:t>
            </a:r>
            <a:r>
              <a:rPr lang="en-US" dirty="0"/>
              <a:t>, J., Tague, C., Nico, P. S., Feldman, D. R., Jones, A. D., Collins, W. D., &amp; </a:t>
            </a:r>
            <a:r>
              <a:rPr lang="en-US" dirty="0" err="1"/>
              <a:t>Kaatz</a:t>
            </a:r>
            <a:r>
              <a:rPr lang="en-US" dirty="0"/>
              <a:t>, L. (2021). A low-to-no snow future and its impacts on water resources in the western United States. Nature Reviews Earth &amp; Environment, 2(11), 800–819. https://</a:t>
            </a:r>
            <a:r>
              <a:rPr lang="en-US" dirty="0" err="1"/>
              <a:t>doi.org</a:t>
            </a:r>
            <a:r>
              <a:rPr lang="en-US" dirty="0"/>
              <a:t>/10.1038/s43017-021-00219-y</a:t>
            </a:r>
          </a:p>
        </p:txBody>
      </p:sp>
    </p:spTree>
    <p:extLst>
      <p:ext uri="{BB962C8B-B14F-4D97-AF65-F5344CB8AC3E}">
        <p14:creationId xmlns:p14="http://schemas.microsoft.com/office/powerpoint/2010/main" val="38228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now-filled field with two trees covered with snow during day time">
            <a:extLst>
              <a:ext uri="{FF2B5EF4-FFF2-40B4-BE49-F238E27FC236}">
                <a16:creationId xmlns:a16="http://schemas.microsoft.com/office/drawing/2014/main" id="{3EE36B8B-57D2-BE6A-8473-943AF7D63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4" r="1258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22D74-FA35-A582-944C-CD08E113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Why SWE, and Why Forecast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2AD4-094A-F240-F512-8CDF078B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Snow is critical to the west</a:t>
            </a:r>
          </a:p>
          <a:p>
            <a:pPr lvl="1"/>
            <a:r>
              <a:rPr lang="en-US" dirty="0"/>
              <a:t>Agriculture, Ranching</a:t>
            </a:r>
          </a:p>
          <a:p>
            <a:r>
              <a:rPr lang="en-US" dirty="0"/>
              <a:t>Snow is difficult/costly to sample</a:t>
            </a:r>
          </a:p>
          <a:p>
            <a:r>
              <a:rPr lang="en-US" dirty="0"/>
              <a:t>Uncertainty around snowpack conditions</a:t>
            </a:r>
          </a:p>
        </p:txBody>
      </p:sp>
    </p:spTree>
    <p:extLst>
      <p:ext uri="{BB962C8B-B14F-4D97-AF65-F5344CB8AC3E}">
        <p14:creationId xmlns:p14="http://schemas.microsoft.com/office/powerpoint/2010/main" val="36856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987F-E49E-B579-4D9A-14A3141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40E6-F1B6-B0ED-0CEE-E97D7B99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Gathering Data</a:t>
            </a:r>
          </a:p>
          <a:p>
            <a:pPr lvl="1"/>
            <a:r>
              <a:rPr lang="en-US" dirty="0"/>
              <a:t>Drop NAs</a:t>
            </a:r>
          </a:p>
          <a:p>
            <a:pPr lvl="1"/>
            <a:r>
              <a:rPr lang="en-US" dirty="0"/>
              <a:t>Pull climate data to replace oddities in SNOTEL data</a:t>
            </a:r>
          </a:p>
          <a:p>
            <a:r>
              <a:rPr lang="en-US" dirty="0"/>
              <a:t>Correlation with SWE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Deterministic linear functions</a:t>
            </a:r>
          </a:p>
          <a:p>
            <a:pPr lvl="1"/>
            <a:r>
              <a:rPr lang="en-US" dirty="0"/>
              <a:t>AR1 vs Not AR1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Variable importance</a:t>
            </a:r>
          </a:p>
          <a:p>
            <a:pPr lvl="3"/>
            <a:r>
              <a:rPr lang="en-US" dirty="0"/>
              <a:t>Correlation</a:t>
            </a:r>
          </a:p>
          <a:p>
            <a:pPr lvl="1"/>
            <a:r>
              <a:rPr lang="en-US" dirty="0"/>
              <a:t>Stan</a:t>
            </a:r>
          </a:p>
          <a:p>
            <a:pPr lvl="2"/>
            <a:r>
              <a:rPr lang="en-US" dirty="0"/>
              <a:t>Lognormal distribution</a:t>
            </a:r>
          </a:p>
          <a:p>
            <a:pPr lvl="2"/>
            <a:r>
              <a:rPr lang="en-US" dirty="0"/>
              <a:t>Normal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BA17-5B87-CFD7-419A-425D4B4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Model Evaluation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30D71DD-0D99-9294-5860-37939EC1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High volatility without autoregressive term</a:t>
            </a:r>
          </a:p>
          <a:p>
            <a:r>
              <a:rPr lang="en-US"/>
              <a:t>Missing data</a:t>
            </a:r>
          </a:p>
          <a:p>
            <a:r>
              <a:rPr lang="en-US"/>
              <a:t>Generally captures trend</a:t>
            </a:r>
          </a:p>
          <a:p>
            <a:pPr lvl="1"/>
            <a:r>
              <a:rPr lang="en-US"/>
              <a:t>Does not adjust to large swings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CF9E-E1B7-555B-3047-BECFDF2F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Forecasts</a:t>
            </a:r>
          </a:p>
        </p:txBody>
      </p:sp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2EE6A12-566B-E524-D426-6E8DC82F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8" y="1325774"/>
            <a:ext cx="5673360" cy="4174914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7DA094D-F7C2-E893-CD08-14031E8C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328150"/>
            <a:ext cx="5670130" cy="41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DE26-D03C-DEE7-98EA-7D994346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Lognormal Distribution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E1EB-3FF6-54FC-9A29-E848A2C0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Significant issues estimating upper bound</a:t>
            </a:r>
          </a:p>
          <a:p>
            <a:r>
              <a:rPr lang="en-US" sz="2400" dirty="0"/>
              <a:t>Missing data</a:t>
            </a:r>
          </a:p>
          <a:p>
            <a:r>
              <a:rPr lang="en-US" sz="2400" dirty="0"/>
              <a:t>Uncertainty grows when conditions change rapidly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3AA21EF8-CD99-9E6E-A943-656CDF33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598677"/>
            <a:ext cx="3608307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solidFill>
            <a:schemeClr val="bg1"/>
          </a:solidFill>
        </p:spPr>
      </p:pic>
      <p:pic>
        <p:nvPicPr>
          <p:cNvPr id="5" name="Picture 4" descr="A graph of a graph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E324C7F-DD7F-BEDF-B0F4-104AEDBB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3608305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4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306C-CD1B-72C5-D1BB-9C005B86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 Forecasts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4163-E32F-F15D-6131-08140D09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handled missing data without AR term</a:t>
            </a:r>
          </a:p>
          <a:p>
            <a:r>
              <a:rPr lang="en-US" dirty="0"/>
              <a:t>Lower bound goes below 0</a:t>
            </a:r>
          </a:p>
        </p:txBody>
      </p:sp>
      <p:pic>
        <p:nvPicPr>
          <p:cNvPr id="9" name="Picture 8" descr="A graph showing the growth of a number of companies&#10;&#10;Description automatically generated with medium confidence">
            <a:extLst>
              <a:ext uri="{FF2B5EF4-FFF2-40B4-BE49-F238E27FC236}">
                <a16:creationId xmlns:a16="http://schemas.microsoft.com/office/drawing/2014/main" id="{E3FD52DE-57AF-2047-9B69-80ED65CB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8345"/>
            <a:ext cx="5908675" cy="4348078"/>
          </a:xfrm>
          <a:prstGeom prst="rect">
            <a:avLst/>
          </a:prstGeom>
        </p:spPr>
      </p:pic>
      <p:pic>
        <p:nvPicPr>
          <p:cNvPr id="11" name="Picture 10" descr="A graph of a graph showing the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B3DF4D29-2C87-7B13-D35A-E907A22B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0" y="2795704"/>
            <a:ext cx="5066648" cy="38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C4D5-56B2-3585-D9F4-12679E5D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Model Comparison</a:t>
            </a:r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BA6E78A-2848-F684-A24E-482EC2E1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52" y="113120"/>
            <a:ext cx="7100985" cy="374577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8EA8-45BB-C8AB-C8EB-7B99CA41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AR models had lower RMSE, but not always higher coverage</a:t>
            </a:r>
          </a:p>
          <a:p>
            <a:r>
              <a:rPr lang="en-US" sz="2400"/>
              <a:t>Significant uncertainty with Lognormal</a:t>
            </a:r>
          </a:p>
        </p:txBody>
      </p:sp>
    </p:spTree>
    <p:extLst>
      <p:ext uri="{BB962C8B-B14F-4D97-AF65-F5344CB8AC3E}">
        <p14:creationId xmlns:p14="http://schemas.microsoft.com/office/powerpoint/2010/main" val="133876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8A6-9251-6EC6-77C9-69186CF9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Solve/Future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A935-8E0C-1285-D5CC-421C20BD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more/wider variety of sites</a:t>
            </a:r>
          </a:p>
          <a:p>
            <a:r>
              <a:rPr lang="en-US" dirty="0"/>
              <a:t>Take log of AR term in lognormal models</a:t>
            </a:r>
          </a:p>
          <a:p>
            <a:r>
              <a:rPr lang="en-US" dirty="0"/>
              <a:t>Find better solution for missing data</a:t>
            </a:r>
          </a:p>
          <a:p>
            <a:r>
              <a:rPr lang="en-US" dirty="0"/>
              <a:t>Make model spatial</a:t>
            </a:r>
          </a:p>
          <a:p>
            <a:pPr lvl="1"/>
            <a:r>
              <a:rPr lang="en-US" dirty="0"/>
              <a:t>AR probably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44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582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Forecasting Snow Water Equivalent (SWE) Using 3 Sites in Alaska as a Case Study</vt:lpstr>
      <vt:lpstr>Why SWE, and Why Forecast It</vt:lpstr>
      <vt:lpstr>Model Development</vt:lpstr>
      <vt:lpstr>Random Forest Model Evaluation</vt:lpstr>
      <vt:lpstr>Random Forest Forecasts</vt:lpstr>
      <vt:lpstr>Lognormal Distribution Forecasts</vt:lpstr>
      <vt:lpstr>Normal Distribution Forecasts</vt:lpstr>
      <vt:lpstr>Model Comparison</vt:lpstr>
      <vt:lpstr>Problems to Solve/Future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Snow Water Equivalent Using 3 Sites in Alaska as a Case Study</dc:title>
  <dc:creator>gshelor</dc:creator>
  <cp:lastModifiedBy>gshelor</cp:lastModifiedBy>
  <cp:revision>15</cp:revision>
  <dcterms:created xsi:type="dcterms:W3CDTF">2024-05-07T03:50:36Z</dcterms:created>
  <dcterms:modified xsi:type="dcterms:W3CDTF">2024-05-10T21:17:39Z</dcterms:modified>
</cp:coreProperties>
</file>