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61"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0"/>
  </p:normalViewPr>
  <p:slideViewPr>
    <p:cSldViewPr snapToGrid="0">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39C36F-8EF0-4323-B891-2EEF1B30EB0A}"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D49D2E9-F0D8-41D9-8CB8-DF0631680F2E}">
      <dgm:prSet/>
      <dgm:spPr/>
      <dgm:t>
        <a:bodyPr/>
        <a:lstStyle/>
        <a:p>
          <a:pPr>
            <a:defRPr cap="all"/>
          </a:pPr>
          <a:r>
            <a:rPr lang="en-US"/>
            <a:t>Snowpack is critical for water management in the west</a:t>
          </a:r>
        </a:p>
      </dgm:t>
    </dgm:pt>
    <dgm:pt modelId="{EE6BCF64-76FD-43E8-80E8-2FEE2F5E17D7}" type="parTrans" cxnId="{44F10415-B63E-4437-B4B7-F3E5C6CEC0BE}">
      <dgm:prSet/>
      <dgm:spPr/>
      <dgm:t>
        <a:bodyPr/>
        <a:lstStyle/>
        <a:p>
          <a:endParaRPr lang="en-US"/>
        </a:p>
      </dgm:t>
    </dgm:pt>
    <dgm:pt modelId="{4A19506B-9C1F-4D65-BDD4-40B8ECE790A1}" type="sibTrans" cxnId="{44F10415-B63E-4437-B4B7-F3E5C6CEC0BE}">
      <dgm:prSet/>
      <dgm:spPr/>
      <dgm:t>
        <a:bodyPr/>
        <a:lstStyle/>
        <a:p>
          <a:endParaRPr lang="en-US"/>
        </a:p>
      </dgm:t>
    </dgm:pt>
    <dgm:pt modelId="{2373EBCE-FC44-4D06-BC12-FAEC2A578A74}">
      <dgm:prSet/>
      <dgm:spPr/>
      <dgm:t>
        <a:bodyPr/>
        <a:lstStyle/>
        <a:p>
          <a:pPr>
            <a:defRPr cap="all"/>
          </a:pPr>
          <a:r>
            <a:rPr lang="en-US"/>
            <a:t>Much uncertainty around snowpack</a:t>
          </a:r>
        </a:p>
      </dgm:t>
    </dgm:pt>
    <dgm:pt modelId="{91A1B11A-DCDD-4AAD-ABF2-EA32721BA95B}" type="parTrans" cxnId="{8C884A63-1823-4F3A-B6EA-F74CF4E9B61C}">
      <dgm:prSet/>
      <dgm:spPr/>
      <dgm:t>
        <a:bodyPr/>
        <a:lstStyle/>
        <a:p>
          <a:endParaRPr lang="en-US"/>
        </a:p>
      </dgm:t>
    </dgm:pt>
    <dgm:pt modelId="{FC92C6E7-5C08-4EE7-87FB-D966173722D1}" type="sibTrans" cxnId="{8C884A63-1823-4F3A-B6EA-F74CF4E9B61C}">
      <dgm:prSet/>
      <dgm:spPr/>
      <dgm:t>
        <a:bodyPr/>
        <a:lstStyle/>
        <a:p>
          <a:endParaRPr lang="en-US"/>
        </a:p>
      </dgm:t>
    </dgm:pt>
    <dgm:pt modelId="{C66589DC-55C7-496A-85E9-9D50DD2C1797}">
      <dgm:prSet/>
      <dgm:spPr/>
      <dgm:t>
        <a:bodyPr/>
        <a:lstStyle/>
        <a:p>
          <a:pPr>
            <a:defRPr cap="all"/>
          </a:pPr>
          <a:r>
            <a:rPr lang="en-US" dirty="0"/>
            <a:t>Recency</a:t>
          </a:r>
        </a:p>
      </dgm:t>
    </dgm:pt>
    <dgm:pt modelId="{EDCA3F69-848B-4CAA-AD88-BCD99C7B3594}" type="parTrans" cxnId="{C48E0657-131A-4935-95F5-30ECBE6BA10C}">
      <dgm:prSet/>
      <dgm:spPr/>
      <dgm:t>
        <a:bodyPr/>
        <a:lstStyle/>
        <a:p>
          <a:endParaRPr lang="en-US"/>
        </a:p>
      </dgm:t>
    </dgm:pt>
    <dgm:pt modelId="{06B7F60F-7582-4950-A482-8936E010B5A8}" type="sibTrans" cxnId="{C48E0657-131A-4935-95F5-30ECBE6BA10C}">
      <dgm:prSet/>
      <dgm:spPr/>
      <dgm:t>
        <a:bodyPr/>
        <a:lstStyle/>
        <a:p>
          <a:endParaRPr lang="en-US"/>
        </a:p>
      </dgm:t>
    </dgm:pt>
    <dgm:pt modelId="{632071BE-F042-4448-A761-48A6F6FA7DE7}" type="pres">
      <dgm:prSet presAssocID="{6A39C36F-8EF0-4323-B891-2EEF1B30EB0A}" presName="root" presStyleCnt="0">
        <dgm:presLayoutVars>
          <dgm:dir/>
          <dgm:resizeHandles val="exact"/>
        </dgm:presLayoutVars>
      </dgm:prSet>
      <dgm:spPr/>
    </dgm:pt>
    <dgm:pt modelId="{B4F1BC86-5165-488E-A3CD-31F3DDCAEA49}" type="pres">
      <dgm:prSet presAssocID="{FD49D2E9-F0D8-41D9-8CB8-DF0631680F2E}" presName="compNode" presStyleCnt="0"/>
      <dgm:spPr/>
    </dgm:pt>
    <dgm:pt modelId="{C4616EB5-ED7B-4897-882B-6BB370AB9F33}" type="pres">
      <dgm:prSet presAssocID="{FD49D2E9-F0D8-41D9-8CB8-DF0631680F2E}" presName="iconBgRect" presStyleLbl="bgShp" presStyleIdx="0" presStyleCnt="3"/>
      <dgm:spPr/>
    </dgm:pt>
    <dgm:pt modelId="{22D71E78-0EF2-480E-BD19-073E8136330C}" type="pres">
      <dgm:prSet presAssocID="{FD49D2E9-F0D8-41D9-8CB8-DF0631680F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
        </a:ext>
      </dgm:extLst>
    </dgm:pt>
    <dgm:pt modelId="{C96FABDA-E188-4151-915D-F9E356512BF7}" type="pres">
      <dgm:prSet presAssocID="{FD49D2E9-F0D8-41D9-8CB8-DF0631680F2E}" presName="spaceRect" presStyleCnt="0"/>
      <dgm:spPr/>
    </dgm:pt>
    <dgm:pt modelId="{A3A66BFF-F362-477B-9BCE-5C4031B5D0E3}" type="pres">
      <dgm:prSet presAssocID="{FD49D2E9-F0D8-41D9-8CB8-DF0631680F2E}" presName="textRect" presStyleLbl="revTx" presStyleIdx="0" presStyleCnt="3">
        <dgm:presLayoutVars>
          <dgm:chMax val="1"/>
          <dgm:chPref val="1"/>
        </dgm:presLayoutVars>
      </dgm:prSet>
      <dgm:spPr/>
    </dgm:pt>
    <dgm:pt modelId="{6CCDDED3-3FBF-47B5-BCFE-54C41D7A297A}" type="pres">
      <dgm:prSet presAssocID="{4A19506B-9C1F-4D65-BDD4-40B8ECE790A1}" presName="sibTrans" presStyleCnt="0"/>
      <dgm:spPr/>
    </dgm:pt>
    <dgm:pt modelId="{BB601BD0-8E0E-49B1-AC80-E651AA4509CD}" type="pres">
      <dgm:prSet presAssocID="{2373EBCE-FC44-4D06-BC12-FAEC2A578A74}" presName="compNode" presStyleCnt="0"/>
      <dgm:spPr/>
    </dgm:pt>
    <dgm:pt modelId="{9594868F-B4CD-486C-AF5C-C18927B9482C}" type="pres">
      <dgm:prSet presAssocID="{2373EBCE-FC44-4D06-BC12-FAEC2A578A74}" presName="iconBgRect" presStyleLbl="bgShp" presStyleIdx="1" presStyleCnt="3"/>
      <dgm:spPr/>
    </dgm:pt>
    <dgm:pt modelId="{D65ED730-F41B-46CC-994F-55B8F662A342}" type="pres">
      <dgm:prSet presAssocID="{2373EBCE-FC44-4D06-BC12-FAEC2A578A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owflake"/>
        </a:ext>
      </dgm:extLst>
    </dgm:pt>
    <dgm:pt modelId="{26588852-4FD6-4D03-9643-F59766CD88A5}" type="pres">
      <dgm:prSet presAssocID="{2373EBCE-FC44-4D06-BC12-FAEC2A578A74}" presName="spaceRect" presStyleCnt="0"/>
      <dgm:spPr/>
    </dgm:pt>
    <dgm:pt modelId="{66D866C6-FD06-497E-B3AC-F4F15592C33F}" type="pres">
      <dgm:prSet presAssocID="{2373EBCE-FC44-4D06-BC12-FAEC2A578A74}" presName="textRect" presStyleLbl="revTx" presStyleIdx="1" presStyleCnt="3">
        <dgm:presLayoutVars>
          <dgm:chMax val="1"/>
          <dgm:chPref val="1"/>
        </dgm:presLayoutVars>
      </dgm:prSet>
      <dgm:spPr/>
    </dgm:pt>
    <dgm:pt modelId="{58D7A29B-4B01-4509-8F9F-87BF2DB0D478}" type="pres">
      <dgm:prSet presAssocID="{FC92C6E7-5C08-4EE7-87FB-D966173722D1}" presName="sibTrans" presStyleCnt="0"/>
      <dgm:spPr/>
    </dgm:pt>
    <dgm:pt modelId="{15A1FDD0-A69A-4759-AEEF-FDBC02169789}" type="pres">
      <dgm:prSet presAssocID="{C66589DC-55C7-496A-85E9-9D50DD2C1797}" presName="compNode" presStyleCnt="0"/>
      <dgm:spPr/>
    </dgm:pt>
    <dgm:pt modelId="{836FCB2D-02F9-4A79-B2DF-1DC712990BAC}" type="pres">
      <dgm:prSet presAssocID="{C66589DC-55C7-496A-85E9-9D50DD2C1797}" presName="iconBgRect" presStyleLbl="bgShp" presStyleIdx="2" presStyleCnt="3"/>
      <dgm:spPr/>
    </dgm:pt>
    <dgm:pt modelId="{D8CF0525-A4F2-4415-B2F0-0697EADF7FD6}" type="pres">
      <dgm:prSet presAssocID="{C66589DC-55C7-496A-85E9-9D50DD2C17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EE73D9E0-732E-4909-9D8B-61C4ECDD9D0C}" type="pres">
      <dgm:prSet presAssocID="{C66589DC-55C7-496A-85E9-9D50DD2C1797}" presName="spaceRect" presStyleCnt="0"/>
      <dgm:spPr/>
    </dgm:pt>
    <dgm:pt modelId="{AD076B56-3D2E-4597-88FE-EB0FE4EC4C0C}" type="pres">
      <dgm:prSet presAssocID="{C66589DC-55C7-496A-85E9-9D50DD2C1797}" presName="textRect" presStyleLbl="revTx" presStyleIdx="2" presStyleCnt="3">
        <dgm:presLayoutVars>
          <dgm:chMax val="1"/>
          <dgm:chPref val="1"/>
        </dgm:presLayoutVars>
      </dgm:prSet>
      <dgm:spPr/>
    </dgm:pt>
  </dgm:ptLst>
  <dgm:cxnLst>
    <dgm:cxn modelId="{44F10415-B63E-4437-B4B7-F3E5C6CEC0BE}" srcId="{6A39C36F-8EF0-4323-B891-2EEF1B30EB0A}" destId="{FD49D2E9-F0D8-41D9-8CB8-DF0631680F2E}" srcOrd="0" destOrd="0" parTransId="{EE6BCF64-76FD-43E8-80E8-2FEE2F5E17D7}" sibTransId="{4A19506B-9C1F-4D65-BDD4-40B8ECE790A1}"/>
    <dgm:cxn modelId="{19EE3E35-8410-4896-B2CF-FA14C1B846D5}" type="presOf" srcId="{C66589DC-55C7-496A-85E9-9D50DD2C1797}" destId="{AD076B56-3D2E-4597-88FE-EB0FE4EC4C0C}" srcOrd="0" destOrd="0" presId="urn:microsoft.com/office/officeart/2018/5/layout/IconCircleLabelList"/>
    <dgm:cxn modelId="{E583633D-99A3-46D0-AC82-C69A581290B5}" type="presOf" srcId="{6A39C36F-8EF0-4323-B891-2EEF1B30EB0A}" destId="{632071BE-F042-4448-A761-48A6F6FA7DE7}" srcOrd="0" destOrd="0" presId="urn:microsoft.com/office/officeart/2018/5/layout/IconCircleLabelList"/>
    <dgm:cxn modelId="{C48E0657-131A-4935-95F5-30ECBE6BA10C}" srcId="{6A39C36F-8EF0-4323-B891-2EEF1B30EB0A}" destId="{C66589DC-55C7-496A-85E9-9D50DD2C1797}" srcOrd="2" destOrd="0" parTransId="{EDCA3F69-848B-4CAA-AD88-BCD99C7B3594}" sibTransId="{06B7F60F-7582-4950-A482-8936E010B5A8}"/>
    <dgm:cxn modelId="{8C884A63-1823-4F3A-B6EA-F74CF4E9B61C}" srcId="{6A39C36F-8EF0-4323-B891-2EEF1B30EB0A}" destId="{2373EBCE-FC44-4D06-BC12-FAEC2A578A74}" srcOrd="1" destOrd="0" parTransId="{91A1B11A-DCDD-4AAD-ABF2-EA32721BA95B}" sibTransId="{FC92C6E7-5C08-4EE7-87FB-D966173722D1}"/>
    <dgm:cxn modelId="{A5618BC3-202D-47C4-A367-4083FF7AD50F}" type="presOf" srcId="{FD49D2E9-F0D8-41D9-8CB8-DF0631680F2E}" destId="{A3A66BFF-F362-477B-9BCE-5C4031B5D0E3}" srcOrd="0" destOrd="0" presId="urn:microsoft.com/office/officeart/2018/5/layout/IconCircleLabelList"/>
    <dgm:cxn modelId="{0192F4F0-3B4C-4D89-A6E3-901C8DF4EDDD}" type="presOf" srcId="{2373EBCE-FC44-4D06-BC12-FAEC2A578A74}" destId="{66D866C6-FD06-497E-B3AC-F4F15592C33F}" srcOrd="0" destOrd="0" presId="urn:microsoft.com/office/officeart/2018/5/layout/IconCircleLabelList"/>
    <dgm:cxn modelId="{BE0F53AD-974A-40C5-BE31-5E52BE0FD10E}" type="presParOf" srcId="{632071BE-F042-4448-A761-48A6F6FA7DE7}" destId="{B4F1BC86-5165-488E-A3CD-31F3DDCAEA49}" srcOrd="0" destOrd="0" presId="urn:microsoft.com/office/officeart/2018/5/layout/IconCircleLabelList"/>
    <dgm:cxn modelId="{220F23EE-7373-45F4-B650-0EB2D65B6E11}" type="presParOf" srcId="{B4F1BC86-5165-488E-A3CD-31F3DDCAEA49}" destId="{C4616EB5-ED7B-4897-882B-6BB370AB9F33}" srcOrd="0" destOrd="0" presId="urn:microsoft.com/office/officeart/2018/5/layout/IconCircleLabelList"/>
    <dgm:cxn modelId="{9CC62852-B457-4EAA-AE59-88A20C335EBD}" type="presParOf" srcId="{B4F1BC86-5165-488E-A3CD-31F3DDCAEA49}" destId="{22D71E78-0EF2-480E-BD19-073E8136330C}" srcOrd="1" destOrd="0" presId="urn:microsoft.com/office/officeart/2018/5/layout/IconCircleLabelList"/>
    <dgm:cxn modelId="{433BF824-B1FD-4D22-A577-700EC1DC1FEC}" type="presParOf" srcId="{B4F1BC86-5165-488E-A3CD-31F3DDCAEA49}" destId="{C96FABDA-E188-4151-915D-F9E356512BF7}" srcOrd="2" destOrd="0" presId="urn:microsoft.com/office/officeart/2018/5/layout/IconCircleLabelList"/>
    <dgm:cxn modelId="{68E838D9-EDDD-40D7-8B5B-7B9976E9C23C}" type="presParOf" srcId="{B4F1BC86-5165-488E-A3CD-31F3DDCAEA49}" destId="{A3A66BFF-F362-477B-9BCE-5C4031B5D0E3}" srcOrd="3" destOrd="0" presId="urn:microsoft.com/office/officeart/2018/5/layout/IconCircleLabelList"/>
    <dgm:cxn modelId="{A65B8153-9157-421A-9E30-91E1FA260080}" type="presParOf" srcId="{632071BE-F042-4448-A761-48A6F6FA7DE7}" destId="{6CCDDED3-3FBF-47B5-BCFE-54C41D7A297A}" srcOrd="1" destOrd="0" presId="urn:microsoft.com/office/officeart/2018/5/layout/IconCircleLabelList"/>
    <dgm:cxn modelId="{2F3CCA04-4EA9-4C43-9B4A-605E2D20F9D7}" type="presParOf" srcId="{632071BE-F042-4448-A761-48A6F6FA7DE7}" destId="{BB601BD0-8E0E-49B1-AC80-E651AA4509CD}" srcOrd="2" destOrd="0" presId="urn:microsoft.com/office/officeart/2018/5/layout/IconCircleLabelList"/>
    <dgm:cxn modelId="{1C09FE1D-F8F6-4476-A6E6-A572238789B7}" type="presParOf" srcId="{BB601BD0-8E0E-49B1-AC80-E651AA4509CD}" destId="{9594868F-B4CD-486C-AF5C-C18927B9482C}" srcOrd="0" destOrd="0" presId="urn:microsoft.com/office/officeart/2018/5/layout/IconCircleLabelList"/>
    <dgm:cxn modelId="{0A1FE2A0-BCC2-433E-862F-7ACAC39A4291}" type="presParOf" srcId="{BB601BD0-8E0E-49B1-AC80-E651AA4509CD}" destId="{D65ED730-F41B-46CC-994F-55B8F662A342}" srcOrd="1" destOrd="0" presId="urn:microsoft.com/office/officeart/2018/5/layout/IconCircleLabelList"/>
    <dgm:cxn modelId="{4C83EFE5-F940-42D0-8F7A-1EE8115AA38F}" type="presParOf" srcId="{BB601BD0-8E0E-49B1-AC80-E651AA4509CD}" destId="{26588852-4FD6-4D03-9643-F59766CD88A5}" srcOrd="2" destOrd="0" presId="urn:microsoft.com/office/officeart/2018/5/layout/IconCircleLabelList"/>
    <dgm:cxn modelId="{893D9EFE-5179-40B4-A48D-59EC31882240}" type="presParOf" srcId="{BB601BD0-8E0E-49B1-AC80-E651AA4509CD}" destId="{66D866C6-FD06-497E-B3AC-F4F15592C33F}" srcOrd="3" destOrd="0" presId="urn:microsoft.com/office/officeart/2018/5/layout/IconCircleLabelList"/>
    <dgm:cxn modelId="{ACC71385-ADEB-41F7-9045-A10324B37275}" type="presParOf" srcId="{632071BE-F042-4448-A761-48A6F6FA7DE7}" destId="{58D7A29B-4B01-4509-8F9F-87BF2DB0D478}" srcOrd="3" destOrd="0" presId="urn:microsoft.com/office/officeart/2018/5/layout/IconCircleLabelList"/>
    <dgm:cxn modelId="{8F41BE5E-8608-4FDF-A9D1-C85DD9B4AD63}" type="presParOf" srcId="{632071BE-F042-4448-A761-48A6F6FA7DE7}" destId="{15A1FDD0-A69A-4759-AEEF-FDBC02169789}" srcOrd="4" destOrd="0" presId="urn:microsoft.com/office/officeart/2018/5/layout/IconCircleLabelList"/>
    <dgm:cxn modelId="{E453FA82-C28B-464C-A359-E035D8288D9C}" type="presParOf" srcId="{15A1FDD0-A69A-4759-AEEF-FDBC02169789}" destId="{836FCB2D-02F9-4A79-B2DF-1DC712990BAC}" srcOrd="0" destOrd="0" presId="urn:microsoft.com/office/officeart/2018/5/layout/IconCircleLabelList"/>
    <dgm:cxn modelId="{35C4BCCC-61FE-4FCC-A562-F4D540F8FCCC}" type="presParOf" srcId="{15A1FDD0-A69A-4759-AEEF-FDBC02169789}" destId="{D8CF0525-A4F2-4415-B2F0-0697EADF7FD6}" srcOrd="1" destOrd="0" presId="urn:microsoft.com/office/officeart/2018/5/layout/IconCircleLabelList"/>
    <dgm:cxn modelId="{81730BD6-8558-417B-97C7-A6A51CE0C8A8}" type="presParOf" srcId="{15A1FDD0-A69A-4759-AEEF-FDBC02169789}" destId="{EE73D9E0-732E-4909-9D8B-61C4ECDD9D0C}" srcOrd="2" destOrd="0" presId="urn:microsoft.com/office/officeart/2018/5/layout/IconCircleLabelList"/>
    <dgm:cxn modelId="{B39AFCF9-2074-4EE1-AC63-9D2FE9B08645}" type="presParOf" srcId="{15A1FDD0-A69A-4759-AEEF-FDBC02169789}" destId="{AD076B56-3D2E-4597-88FE-EB0FE4EC4C0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EC9B2-C933-452E-BBE1-B2750B78C751}"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0211BF14-B6F8-46E8-AFF0-CF3BB33946B7}">
      <dgm:prSet/>
      <dgm:spPr/>
      <dgm:t>
        <a:bodyPr/>
        <a:lstStyle/>
        <a:p>
          <a:r>
            <a:rPr lang="en-US"/>
            <a:t>Both models trained on below-median years and on all non-drought years overestimated streamflow in drought years</a:t>
          </a:r>
        </a:p>
      </dgm:t>
    </dgm:pt>
    <dgm:pt modelId="{AA67D94E-D386-46B7-9A15-1110C33D4067}" type="parTrans" cxnId="{7CCD3702-C942-4B4E-B4FB-E3E3E109958D}">
      <dgm:prSet/>
      <dgm:spPr/>
      <dgm:t>
        <a:bodyPr/>
        <a:lstStyle/>
        <a:p>
          <a:endParaRPr lang="en-US"/>
        </a:p>
      </dgm:t>
    </dgm:pt>
    <dgm:pt modelId="{717378A0-F128-42DD-B978-A7A8A327A3EA}" type="sibTrans" cxnId="{7CCD3702-C942-4B4E-B4FB-E3E3E109958D}">
      <dgm:prSet/>
      <dgm:spPr/>
      <dgm:t>
        <a:bodyPr/>
        <a:lstStyle/>
        <a:p>
          <a:endParaRPr lang="en-US"/>
        </a:p>
      </dgm:t>
    </dgm:pt>
    <dgm:pt modelId="{6C118B5D-1680-4178-A84A-FC9B98B8FA36}">
      <dgm:prSet/>
      <dgm:spPr/>
      <dgm:t>
        <a:bodyPr/>
        <a:lstStyle/>
        <a:p>
          <a:r>
            <a:rPr lang="en-US"/>
            <a:t>Conventional shows larger residuals</a:t>
          </a:r>
        </a:p>
      </dgm:t>
    </dgm:pt>
    <dgm:pt modelId="{F9ACC4F5-8F1D-4AA8-A5BC-455BADFB131A}" type="parTrans" cxnId="{4C7314D6-FA39-49B5-8DC9-429C8E7F5C96}">
      <dgm:prSet/>
      <dgm:spPr/>
      <dgm:t>
        <a:bodyPr/>
        <a:lstStyle/>
        <a:p>
          <a:endParaRPr lang="en-US"/>
        </a:p>
      </dgm:t>
    </dgm:pt>
    <dgm:pt modelId="{837798EE-3F2A-44DF-8EFE-B0B9BA1A7327}" type="sibTrans" cxnId="{4C7314D6-FA39-49B5-8DC9-429C8E7F5C96}">
      <dgm:prSet/>
      <dgm:spPr/>
      <dgm:t>
        <a:bodyPr/>
        <a:lstStyle/>
        <a:p>
          <a:endParaRPr lang="en-US"/>
        </a:p>
      </dgm:t>
    </dgm:pt>
    <dgm:pt modelId="{D58AB2FC-8938-4AE9-BAA8-5F4AE72D33B7}">
      <dgm:prSet/>
      <dgm:spPr/>
      <dgm:t>
        <a:bodyPr/>
        <a:lstStyle/>
        <a:p>
          <a:r>
            <a:rPr lang="en-US"/>
            <a:t>Residual direction varied by experiment type</a:t>
          </a:r>
        </a:p>
      </dgm:t>
    </dgm:pt>
    <dgm:pt modelId="{7659F911-8D6F-461A-96A0-D1677610D923}" type="parTrans" cxnId="{9A0B76E5-4B85-4BBA-ABE6-2D4B707B05C1}">
      <dgm:prSet/>
      <dgm:spPr/>
      <dgm:t>
        <a:bodyPr/>
        <a:lstStyle/>
        <a:p>
          <a:endParaRPr lang="en-US"/>
        </a:p>
      </dgm:t>
    </dgm:pt>
    <dgm:pt modelId="{CBAD536C-1DD8-409E-88B7-0AC725A28DA5}" type="sibTrans" cxnId="{9A0B76E5-4B85-4BBA-ABE6-2D4B707B05C1}">
      <dgm:prSet/>
      <dgm:spPr/>
      <dgm:t>
        <a:bodyPr/>
        <a:lstStyle/>
        <a:p>
          <a:endParaRPr lang="en-US"/>
        </a:p>
      </dgm:t>
    </dgm:pt>
    <dgm:pt modelId="{B8EAE1EA-9D8D-487F-AEB7-3A362F7738FA}">
      <dgm:prSet/>
      <dgm:spPr/>
      <dgm:t>
        <a:bodyPr/>
        <a:lstStyle/>
        <a:p>
          <a:r>
            <a:rPr lang="en-US"/>
            <a:t>Conventional showed no obvious trend</a:t>
          </a:r>
        </a:p>
      </dgm:t>
    </dgm:pt>
    <dgm:pt modelId="{62FC552C-D817-479D-BC3C-D0DA0A1E476B}" type="parTrans" cxnId="{81A41460-870A-438B-AC90-2C3AF27E87D7}">
      <dgm:prSet/>
      <dgm:spPr/>
      <dgm:t>
        <a:bodyPr/>
        <a:lstStyle/>
        <a:p>
          <a:endParaRPr lang="en-US"/>
        </a:p>
      </dgm:t>
    </dgm:pt>
    <dgm:pt modelId="{513D725A-CFF9-4EA4-976B-23A2638CFCF2}" type="sibTrans" cxnId="{81A41460-870A-438B-AC90-2C3AF27E87D7}">
      <dgm:prSet/>
      <dgm:spPr/>
      <dgm:t>
        <a:bodyPr/>
        <a:lstStyle/>
        <a:p>
          <a:endParaRPr lang="en-US"/>
        </a:p>
      </dgm:t>
    </dgm:pt>
    <dgm:pt modelId="{35850D3C-4D19-4D10-8542-0CD6B91A246D}">
      <dgm:prSet/>
      <dgm:spPr/>
      <dgm:t>
        <a:bodyPr/>
        <a:lstStyle/>
        <a:p>
          <a:r>
            <a:rPr lang="en-US"/>
            <a:t>Selective indicated consistent overprediction</a:t>
          </a:r>
        </a:p>
      </dgm:t>
    </dgm:pt>
    <dgm:pt modelId="{12DCDC2C-24B0-4C5F-9910-57D08E0A826D}" type="parTrans" cxnId="{EF95D3B8-0745-43C8-B28B-349C3D6F3528}">
      <dgm:prSet/>
      <dgm:spPr/>
      <dgm:t>
        <a:bodyPr/>
        <a:lstStyle/>
        <a:p>
          <a:endParaRPr lang="en-US"/>
        </a:p>
      </dgm:t>
    </dgm:pt>
    <dgm:pt modelId="{CDE2B7B3-BD54-409E-BAB2-FA822F7FBFB7}" type="sibTrans" cxnId="{EF95D3B8-0745-43C8-B28B-349C3D6F3528}">
      <dgm:prSet/>
      <dgm:spPr/>
      <dgm:t>
        <a:bodyPr/>
        <a:lstStyle/>
        <a:p>
          <a:endParaRPr lang="en-US"/>
        </a:p>
      </dgm:t>
    </dgm:pt>
    <dgm:pt modelId="{138FDA1D-71F3-44D8-987F-EC95CC346C41}">
      <dgm:prSet/>
      <dgm:spPr/>
      <dgm:t>
        <a:bodyPr/>
        <a:lstStyle/>
        <a:p>
          <a:r>
            <a:rPr lang="en-US"/>
            <a:t>Forecast skill</a:t>
          </a:r>
        </a:p>
      </dgm:t>
    </dgm:pt>
    <dgm:pt modelId="{0A6E6BC4-AB4C-4B0C-A43E-182B5F7F5D99}" type="parTrans" cxnId="{58B4482A-9355-4881-A40B-D505457F8637}">
      <dgm:prSet/>
      <dgm:spPr/>
      <dgm:t>
        <a:bodyPr/>
        <a:lstStyle/>
        <a:p>
          <a:endParaRPr lang="en-US"/>
        </a:p>
      </dgm:t>
    </dgm:pt>
    <dgm:pt modelId="{536B1778-045A-40A7-8154-FD3284C70494}" type="sibTrans" cxnId="{58B4482A-9355-4881-A40B-D505457F8637}">
      <dgm:prSet/>
      <dgm:spPr/>
      <dgm:t>
        <a:bodyPr/>
        <a:lstStyle/>
        <a:p>
          <a:endParaRPr lang="en-US"/>
        </a:p>
      </dgm:t>
    </dgm:pt>
    <dgm:pt modelId="{3B08A594-D7C1-4205-A036-C110BB330FBC}">
      <dgm:prSet/>
      <dgm:spPr/>
      <dgm:t>
        <a:bodyPr/>
        <a:lstStyle/>
        <a:p>
          <a:r>
            <a:rPr lang="en-US"/>
            <a:t>Similar trend compared to residual size</a:t>
          </a:r>
        </a:p>
      </dgm:t>
    </dgm:pt>
    <dgm:pt modelId="{8045F054-65B1-466A-96B1-03F1E8AD75A7}" type="parTrans" cxnId="{CA606965-4E9D-4220-91FF-5A9AD135A936}">
      <dgm:prSet/>
      <dgm:spPr/>
      <dgm:t>
        <a:bodyPr/>
        <a:lstStyle/>
        <a:p>
          <a:endParaRPr lang="en-US"/>
        </a:p>
      </dgm:t>
    </dgm:pt>
    <dgm:pt modelId="{0424BE87-D415-4B3B-BCAA-AB303D74C380}" type="sibTrans" cxnId="{CA606965-4E9D-4220-91FF-5A9AD135A936}">
      <dgm:prSet/>
      <dgm:spPr/>
      <dgm:t>
        <a:bodyPr/>
        <a:lstStyle/>
        <a:p>
          <a:endParaRPr lang="en-US"/>
        </a:p>
      </dgm:t>
    </dgm:pt>
    <dgm:pt modelId="{D81B1EB6-C108-4E04-889D-33DAF15D1269}">
      <dgm:prSet/>
      <dgm:spPr/>
      <dgm:t>
        <a:bodyPr/>
        <a:lstStyle/>
        <a:p>
          <a:r>
            <a:rPr lang="en-US"/>
            <a:t>Drier training subsets performed best</a:t>
          </a:r>
        </a:p>
      </dgm:t>
    </dgm:pt>
    <dgm:pt modelId="{D5F11E93-7259-4586-81B7-F7AA17F712C1}" type="parTrans" cxnId="{8BA277FE-9AEA-475D-BE6D-7EEC766F7980}">
      <dgm:prSet/>
      <dgm:spPr/>
      <dgm:t>
        <a:bodyPr/>
        <a:lstStyle/>
        <a:p>
          <a:endParaRPr lang="en-US"/>
        </a:p>
      </dgm:t>
    </dgm:pt>
    <dgm:pt modelId="{5033C24F-1D55-4FF0-89C9-3A23A99F60D1}" type="sibTrans" cxnId="{8BA277FE-9AEA-475D-BE6D-7EEC766F7980}">
      <dgm:prSet/>
      <dgm:spPr/>
      <dgm:t>
        <a:bodyPr/>
        <a:lstStyle/>
        <a:p>
          <a:endParaRPr lang="en-US"/>
        </a:p>
      </dgm:t>
    </dgm:pt>
    <dgm:pt modelId="{C509BD08-D460-4451-9446-CD3A452249C1}">
      <dgm:prSet/>
      <dgm:spPr/>
      <dgm:t>
        <a:bodyPr/>
        <a:lstStyle/>
        <a:p>
          <a:r>
            <a:rPr lang="en-US"/>
            <a:t>Adaptive Sampling</a:t>
          </a:r>
        </a:p>
      </dgm:t>
    </dgm:pt>
    <dgm:pt modelId="{37053940-D139-4F81-9A8F-1B2AF6937B13}" type="parTrans" cxnId="{5E20A476-E97E-4AB4-B2AA-4F3FFB1B8A0F}">
      <dgm:prSet/>
      <dgm:spPr/>
      <dgm:t>
        <a:bodyPr/>
        <a:lstStyle/>
        <a:p>
          <a:endParaRPr lang="en-US"/>
        </a:p>
      </dgm:t>
    </dgm:pt>
    <dgm:pt modelId="{1AA9BEBE-E979-4317-9425-22062138C778}" type="sibTrans" cxnId="{5E20A476-E97E-4AB4-B2AA-4F3FFB1B8A0F}">
      <dgm:prSet/>
      <dgm:spPr/>
      <dgm:t>
        <a:bodyPr/>
        <a:lstStyle/>
        <a:p>
          <a:endParaRPr lang="en-US"/>
        </a:p>
      </dgm:t>
    </dgm:pt>
    <dgm:pt modelId="{E2EAF3E3-A646-DB4F-9A22-4AC83B1D79DF}" type="pres">
      <dgm:prSet presAssocID="{D4DEC9B2-C933-452E-BBE1-B2750B78C751}" presName="Name0" presStyleCnt="0">
        <dgm:presLayoutVars>
          <dgm:dir/>
          <dgm:animLvl val="lvl"/>
          <dgm:resizeHandles val="exact"/>
        </dgm:presLayoutVars>
      </dgm:prSet>
      <dgm:spPr/>
    </dgm:pt>
    <dgm:pt modelId="{A3BD8782-A5B0-E147-A87B-3C28F3B10E98}" type="pres">
      <dgm:prSet presAssocID="{0211BF14-B6F8-46E8-AFF0-CF3BB33946B7}" presName="composite" presStyleCnt="0"/>
      <dgm:spPr/>
    </dgm:pt>
    <dgm:pt modelId="{ED52CFCC-2BD6-DE48-90D7-2EC0E87C5170}" type="pres">
      <dgm:prSet presAssocID="{0211BF14-B6F8-46E8-AFF0-CF3BB33946B7}" presName="parTx" presStyleLbl="alignNode1" presStyleIdx="0" presStyleCnt="3">
        <dgm:presLayoutVars>
          <dgm:chMax val="0"/>
          <dgm:chPref val="0"/>
          <dgm:bulletEnabled val="1"/>
        </dgm:presLayoutVars>
      </dgm:prSet>
      <dgm:spPr/>
    </dgm:pt>
    <dgm:pt modelId="{01955D5A-82CE-0543-BC24-FAB603D9EE45}" type="pres">
      <dgm:prSet presAssocID="{0211BF14-B6F8-46E8-AFF0-CF3BB33946B7}" presName="desTx" presStyleLbl="alignAccFollowNode1" presStyleIdx="0" presStyleCnt="3">
        <dgm:presLayoutVars>
          <dgm:bulletEnabled val="1"/>
        </dgm:presLayoutVars>
      </dgm:prSet>
      <dgm:spPr/>
    </dgm:pt>
    <dgm:pt modelId="{B1078B29-A469-8B41-9BD3-A1B07B39D9DE}" type="pres">
      <dgm:prSet presAssocID="{717378A0-F128-42DD-B978-A7A8A327A3EA}" presName="space" presStyleCnt="0"/>
      <dgm:spPr/>
    </dgm:pt>
    <dgm:pt modelId="{EEE58740-CFB2-1145-9293-7EF358F196EC}" type="pres">
      <dgm:prSet presAssocID="{D58AB2FC-8938-4AE9-BAA8-5F4AE72D33B7}" presName="composite" presStyleCnt="0"/>
      <dgm:spPr/>
    </dgm:pt>
    <dgm:pt modelId="{742D6A1D-72F3-8642-B391-ED9C85CE46E6}" type="pres">
      <dgm:prSet presAssocID="{D58AB2FC-8938-4AE9-BAA8-5F4AE72D33B7}" presName="parTx" presStyleLbl="alignNode1" presStyleIdx="1" presStyleCnt="3">
        <dgm:presLayoutVars>
          <dgm:chMax val="0"/>
          <dgm:chPref val="0"/>
          <dgm:bulletEnabled val="1"/>
        </dgm:presLayoutVars>
      </dgm:prSet>
      <dgm:spPr/>
    </dgm:pt>
    <dgm:pt modelId="{02DB0391-BA01-D443-AED8-E99C5C16C5A9}" type="pres">
      <dgm:prSet presAssocID="{D58AB2FC-8938-4AE9-BAA8-5F4AE72D33B7}" presName="desTx" presStyleLbl="alignAccFollowNode1" presStyleIdx="1" presStyleCnt="3">
        <dgm:presLayoutVars>
          <dgm:bulletEnabled val="1"/>
        </dgm:presLayoutVars>
      </dgm:prSet>
      <dgm:spPr/>
    </dgm:pt>
    <dgm:pt modelId="{288A0FC2-3824-D544-9996-B441A8FEDF07}" type="pres">
      <dgm:prSet presAssocID="{CBAD536C-1DD8-409E-88B7-0AC725A28DA5}" presName="space" presStyleCnt="0"/>
      <dgm:spPr/>
    </dgm:pt>
    <dgm:pt modelId="{ACF5BCE8-8B7E-F844-A59E-09E93591E5AD}" type="pres">
      <dgm:prSet presAssocID="{138FDA1D-71F3-44D8-987F-EC95CC346C41}" presName="composite" presStyleCnt="0"/>
      <dgm:spPr/>
    </dgm:pt>
    <dgm:pt modelId="{DE3B6ADA-FCDF-5243-9576-2F551ABDB03B}" type="pres">
      <dgm:prSet presAssocID="{138FDA1D-71F3-44D8-987F-EC95CC346C41}" presName="parTx" presStyleLbl="alignNode1" presStyleIdx="2" presStyleCnt="3">
        <dgm:presLayoutVars>
          <dgm:chMax val="0"/>
          <dgm:chPref val="0"/>
          <dgm:bulletEnabled val="1"/>
        </dgm:presLayoutVars>
      </dgm:prSet>
      <dgm:spPr/>
    </dgm:pt>
    <dgm:pt modelId="{34450DE0-B0F5-DC4C-8FE5-E004DD5E517B}" type="pres">
      <dgm:prSet presAssocID="{138FDA1D-71F3-44D8-987F-EC95CC346C41}" presName="desTx" presStyleLbl="alignAccFollowNode1" presStyleIdx="2" presStyleCnt="3">
        <dgm:presLayoutVars>
          <dgm:bulletEnabled val="1"/>
        </dgm:presLayoutVars>
      </dgm:prSet>
      <dgm:spPr/>
    </dgm:pt>
  </dgm:ptLst>
  <dgm:cxnLst>
    <dgm:cxn modelId="{7CCD3702-C942-4B4E-B4FB-E3E3E109958D}" srcId="{D4DEC9B2-C933-452E-BBE1-B2750B78C751}" destId="{0211BF14-B6F8-46E8-AFF0-CF3BB33946B7}" srcOrd="0" destOrd="0" parTransId="{AA67D94E-D386-46B7-9A15-1110C33D4067}" sibTransId="{717378A0-F128-42DD-B978-A7A8A327A3EA}"/>
    <dgm:cxn modelId="{10499419-B1B2-8E4E-A192-17346950D792}" type="presOf" srcId="{D81B1EB6-C108-4E04-889D-33DAF15D1269}" destId="{34450DE0-B0F5-DC4C-8FE5-E004DD5E517B}" srcOrd="0" destOrd="1" presId="urn:microsoft.com/office/officeart/2005/8/layout/hList1"/>
    <dgm:cxn modelId="{96F9FD1B-F1BD-6544-BF1C-B670A49F273F}" type="presOf" srcId="{3B08A594-D7C1-4205-A036-C110BB330FBC}" destId="{34450DE0-B0F5-DC4C-8FE5-E004DD5E517B}" srcOrd="0" destOrd="0" presId="urn:microsoft.com/office/officeart/2005/8/layout/hList1"/>
    <dgm:cxn modelId="{58B4482A-9355-4881-A40B-D505457F8637}" srcId="{D4DEC9B2-C933-452E-BBE1-B2750B78C751}" destId="{138FDA1D-71F3-44D8-987F-EC95CC346C41}" srcOrd="2" destOrd="0" parTransId="{0A6E6BC4-AB4C-4B0C-A43E-182B5F7F5D99}" sibTransId="{536B1778-045A-40A7-8154-FD3284C70494}"/>
    <dgm:cxn modelId="{FD98CE40-34AA-9A4B-959A-7E62AC058915}" type="presOf" srcId="{B8EAE1EA-9D8D-487F-AEB7-3A362F7738FA}" destId="{02DB0391-BA01-D443-AED8-E99C5C16C5A9}" srcOrd="0" destOrd="0" presId="urn:microsoft.com/office/officeart/2005/8/layout/hList1"/>
    <dgm:cxn modelId="{A43D7251-7B5C-7A45-8003-59C2E8226355}" type="presOf" srcId="{D4DEC9B2-C933-452E-BBE1-B2750B78C751}" destId="{E2EAF3E3-A646-DB4F-9A22-4AC83B1D79DF}" srcOrd="0" destOrd="0" presId="urn:microsoft.com/office/officeart/2005/8/layout/hList1"/>
    <dgm:cxn modelId="{8540935C-B4BD-AD47-AED4-3D1AE3C75551}" type="presOf" srcId="{35850D3C-4D19-4D10-8542-0CD6B91A246D}" destId="{02DB0391-BA01-D443-AED8-E99C5C16C5A9}" srcOrd="0" destOrd="1" presId="urn:microsoft.com/office/officeart/2005/8/layout/hList1"/>
    <dgm:cxn modelId="{81A41460-870A-438B-AC90-2C3AF27E87D7}" srcId="{D58AB2FC-8938-4AE9-BAA8-5F4AE72D33B7}" destId="{B8EAE1EA-9D8D-487F-AEB7-3A362F7738FA}" srcOrd="0" destOrd="0" parTransId="{62FC552C-D817-479D-BC3C-D0DA0A1E476B}" sibTransId="{513D725A-CFF9-4EA4-976B-23A2638CFCF2}"/>
    <dgm:cxn modelId="{B231B061-480F-D146-A989-3B3F5ACDFC89}" type="presOf" srcId="{C509BD08-D460-4451-9446-CD3A452249C1}" destId="{34450DE0-B0F5-DC4C-8FE5-E004DD5E517B}" srcOrd="0" destOrd="2" presId="urn:microsoft.com/office/officeart/2005/8/layout/hList1"/>
    <dgm:cxn modelId="{CA606965-4E9D-4220-91FF-5A9AD135A936}" srcId="{138FDA1D-71F3-44D8-987F-EC95CC346C41}" destId="{3B08A594-D7C1-4205-A036-C110BB330FBC}" srcOrd="0" destOrd="0" parTransId="{8045F054-65B1-466A-96B1-03F1E8AD75A7}" sibTransId="{0424BE87-D415-4B3B-BCAA-AB303D74C380}"/>
    <dgm:cxn modelId="{5E20A476-E97E-4AB4-B2AA-4F3FFB1B8A0F}" srcId="{138FDA1D-71F3-44D8-987F-EC95CC346C41}" destId="{C509BD08-D460-4451-9446-CD3A452249C1}" srcOrd="2" destOrd="0" parTransId="{37053940-D139-4F81-9A8F-1B2AF6937B13}" sibTransId="{1AA9BEBE-E979-4317-9425-22062138C778}"/>
    <dgm:cxn modelId="{EE0A0C93-4DAC-EC49-A84F-A33E5A543A2D}" type="presOf" srcId="{6C118B5D-1680-4178-A84A-FC9B98B8FA36}" destId="{01955D5A-82CE-0543-BC24-FAB603D9EE45}" srcOrd="0" destOrd="0" presId="urn:microsoft.com/office/officeart/2005/8/layout/hList1"/>
    <dgm:cxn modelId="{F07ED2AD-9EB9-6948-817F-82D7C31275A5}" type="presOf" srcId="{138FDA1D-71F3-44D8-987F-EC95CC346C41}" destId="{DE3B6ADA-FCDF-5243-9576-2F551ABDB03B}" srcOrd="0" destOrd="0" presId="urn:microsoft.com/office/officeart/2005/8/layout/hList1"/>
    <dgm:cxn modelId="{D88F0AAE-0794-1D48-A509-7F833C52527E}" type="presOf" srcId="{0211BF14-B6F8-46E8-AFF0-CF3BB33946B7}" destId="{ED52CFCC-2BD6-DE48-90D7-2EC0E87C5170}" srcOrd="0" destOrd="0" presId="urn:microsoft.com/office/officeart/2005/8/layout/hList1"/>
    <dgm:cxn modelId="{1AB7F3B1-EA8E-E54D-BED8-C9C6D111BCDE}" type="presOf" srcId="{D58AB2FC-8938-4AE9-BAA8-5F4AE72D33B7}" destId="{742D6A1D-72F3-8642-B391-ED9C85CE46E6}" srcOrd="0" destOrd="0" presId="urn:microsoft.com/office/officeart/2005/8/layout/hList1"/>
    <dgm:cxn modelId="{EF95D3B8-0745-43C8-B28B-349C3D6F3528}" srcId="{D58AB2FC-8938-4AE9-BAA8-5F4AE72D33B7}" destId="{35850D3C-4D19-4D10-8542-0CD6B91A246D}" srcOrd="1" destOrd="0" parTransId="{12DCDC2C-24B0-4C5F-9910-57D08E0A826D}" sibTransId="{CDE2B7B3-BD54-409E-BAB2-FA822F7FBFB7}"/>
    <dgm:cxn modelId="{4C7314D6-FA39-49B5-8DC9-429C8E7F5C96}" srcId="{0211BF14-B6F8-46E8-AFF0-CF3BB33946B7}" destId="{6C118B5D-1680-4178-A84A-FC9B98B8FA36}" srcOrd="0" destOrd="0" parTransId="{F9ACC4F5-8F1D-4AA8-A5BC-455BADFB131A}" sibTransId="{837798EE-3F2A-44DF-8EFE-B0B9BA1A7327}"/>
    <dgm:cxn modelId="{9A0B76E5-4B85-4BBA-ABE6-2D4B707B05C1}" srcId="{D4DEC9B2-C933-452E-BBE1-B2750B78C751}" destId="{D58AB2FC-8938-4AE9-BAA8-5F4AE72D33B7}" srcOrd="1" destOrd="0" parTransId="{7659F911-8D6F-461A-96A0-D1677610D923}" sibTransId="{CBAD536C-1DD8-409E-88B7-0AC725A28DA5}"/>
    <dgm:cxn modelId="{8BA277FE-9AEA-475D-BE6D-7EEC766F7980}" srcId="{138FDA1D-71F3-44D8-987F-EC95CC346C41}" destId="{D81B1EB6-C108-4E04-889D-33DAF15D1269}" srcOrd="1" destOrd="0" parTransId="{D5F11E93-7259-4586-81B7-F7AA17F712C1}" sibTransId="{5033C24F-1D55-4FF0-89C9-3A23A99F60D1}"/>
    <dgm:cxn modelId="{78A6C337-A80A-7047-9BEB-A29F2B160EAA}" type="presParOf" srcId="{E2EAF3E3-A646-DB4F-9A22-4AC83B1D79DF}" destId="{A3BD8782-A5B0-E147-A87B-3C28F3B10E98}" srcOrd="0" destOrd="0" presId="urn:microsoft.com/office/officeart/2005/8/layout/hList1"/>
    <dgm:cxn modelId="{76007819-327F-FD44-86F5-391AB7DE6020}" type="presParOf" srcId="{A3BD8782-A5B0-E147-A87B-3C28F3B10E98}" destId="{ED52CFCC-2BD6-DE48-90D7-2EC0E87C5170}" srcOrd="0" destOrd="0" presId="urn:microsoft.com/office/officeart/2005/8/layout/hList1"/>
    <dgm:cxn modelId="{44BF7044-0C18-1348-BDAA-082B1B82CE16}" type="presParOf" srcId="{A3BD8782-A5B0-E147-A87B-3C28F3B10E98}" destId="{01955D5A-82CE-0543-BC24-FAB603D9EE45}" srcOrd="1" destOrd="0" presId="urn:microsoft.com/office/officeart/2005/8/layout/hList1"/>
    <dgm:cxn modelId="{5E530098-525C-8048-9D81-3A5810C83DF9}" type="presParOf" srcId="{E2EAF3E3-A646-DB4F-9A22-4AC83B1D79DF}" destId="{B1078B29-A469-8B41-9BD3-A1B07B39D9DE}" srcOrd="1" destOrd="0" presId="urn:microsoft.com/office/officeart/2005/8/layout/hList1"/>
    <dgm:cxn modelId="{BEB66C3E-952E-A04F-94B6-8A9306089384}" type="presParOf" srcId="{E2EAF3E3-A646-DB4F-9A22-4AC83B1D79DF}" destId="{EEE58740-CFB2-1145-9293-7EF358F196EC}" srcOrd="2" destOrd="0" presId="urn:microsoft.com/office/officeart/2005/8/layout/hList1"/>
    <dgm:cxn modelId="{93013410-FABF-0347-97A8-FE52C2C6E67B}" type="presParOf" srcId="{EEE58740-CFB2-1145-9293-7EF358F196EC}" destId="{742D6A1D-72F3-8642-B391-ED9C85CE46E6}" srcOrd="0" destOrd="0" presId="urn:microsoft.com/office/officeart/2005/8/layout/hList1"/>
    <dgm:cxn modelId="{36585F1D-E035-4441-8952-6287D8A012E7}" type="presParOf" srcId="{EEE58740-CFB2-1145-9293-7EF358F196EC}" destId="{02DB0391-BA01-D443-AED8-E99C5C16C5A9}" srcOrd="1" destOrd="0" presId="urn:microsoft.com/office/officeart/2005/8/layout/hList1"/>
    <dgm:cxn modelId="{06ED4E71-00C6-0944-902D-C4CAA4884E93}" type="presParOf" srcId="{E2EAF3E3-A646-DB4F-9A22-4AC83B1D79DF}" destId="{288A0FC2-3824-D544-9996-B441A8FEDF07}" srcOrd="3" destOrd="0" presId="urn:microsoft.com/office/officeart/2005/8/layout/hList1"/>
    <dgm:cxn modelId="{6CCDDE9B-47DB-F74B-B5F3-D2BAD1521B63}" type="presParOf" srcId="{E2EAF3E3-A646-DB4F-9A22-4AC83B1D79DF}" destId="{ACF5BCE8-8B7E-F844-A59E-09E93591E5AD}" srcOrd="4" destOrd="0" presId="urn:microsoft.com/office/officeart/2005/8/layout/hList1"/>
    <dgm:cxn modelId="{A17AEA39-1896-164C-B84A-010D6008965F}" type="presParOf" srcId="{ACF5BCE8-8B7E-F844-A59E-09E93591E5AD}" destId="{DE3B6ADA-FCDF-5243-9576-2F551ABDB03B}" srcOrd="0" destOrd="0" presId="urn:microsoft.com/office/officeart/2005/8/layout/hList1"/>
    <dgm:cxn modelId="{81D7FD8E-EBA5-DE42-BDD7-D4793EB428C5}" type="presParOf" srcId="{ACF5BCE8-8B7E-F844-A59E-09E93591E5AD}" destId="{34450DE0-B0F5-DC4C-8FE5-E004DD5E517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10DA0E-88BA-42B7-9CA9-E99FEC69E1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EFB191-4D08-4644-9443-13925C835122}">
      <dgm:prSet/>
      <dgm:spPr/>
      <dgm:t>
        <a:bodyPr/>
        <a:lstStyle/>
        <a:p>
          <a:r>
            <a:rPr lang="en-US" dirty="0"/>
            <a:t>What are some downsides of the adaptive sampling approach they tested as one of their experiments, and do you agree with its usage?</a:t>
          </a:r>
        </a:p>
      </dgm:t>
    </dgm:pt>
    <dgm:pt modelId="{8E4BD4B3-8987-4A58-8AF3-79CB8C5F5AEA}" type="parTrans" cxnId="{37100CE9-0B72-4290-92EE-EFE4F21E9145}">
      <dgm:prSet/>
      <dgm:spPr/>
      <dgm:t>
        <a:bodyPr/>
        <a:lstStyle/>
        <a:p>
          <a:endParaRPr lang="en-US"/>
        </a:p>
      </dgm:t>
    </dgm:pt>
    <dgm:pt modelId="{3218E7EA-CB72-47F1-887C-2FE7D86AF8C6}" type="sibTrans" cxnId="{37100CE9-0B72-4290-92EE-EFE4F21E9145}">
      <dgm:prSet/>
      <dgm:spPr/>
      <dgm:t>
        <a:bodyPr/>
        <a:lstStyle/>
        <a:p>
          <a:endParaRPr lang="en-US"/>
        </a:p>
      </dgm:t>
    </dgm:pt>
    <dgm:pt modelId="{5F568DE7-F58D-428A-B8E6-460F4DF5B038}">
      <dgm:prSet custT="1"/>
      <dgm:spPr/>
      <dgm:t>
        <a:bodyPr/>
        <a:lstStyle/>
        <a:p>
          <a:r>
            <a:rPr lang="en-US" sz="1800" dirty="0"/>
            <a:t>In this paper, they specifically set out to predict streamflow in years identified by some form of extreme (in this case, drought years) and achieved better forecasting skill when limiting model training to years with below-median streamflow. What are some examples in your field (or anywhere else you can think of) that would benefit from a similar approach?</a:t>
          </a:r>
        </a:p>
      </dgm:t>
    </dgm:pt>
    <dgm:pt modelId="{9E183384-10F2-49D4-B1AF-BBDB65068D49}" type="parTrans" cxnId="{7DB1E260-7B97-461F-A75F-5BCA2A8B8557}">
      <dgm:prSet/>
      <dgm:spPr/>
      <dgm:t>
        <a:bodyPr/>
        <a:lstStyle/>
        <a:p>
          <a:endParaRPr lang="en-US"/>
        </a:p>
      </dgm:t>
    </dgm:pt>
    <dgm:pt modelId="{A26E4F52-A5B3-4949-A586-F0109B1ADF0B}" type="sibTrans" cxnId="{7DB1E260-7B97-461F-A75F-5BCA2A8B8557}">
      <dgm:prSet/>
      <dgm:spPr/>
      <dgm:t>
        <a:bodyPr/>
        <a:lstStyle/>
        <a:p>
          <a:endParaRPr lang="en-US"/>
        </a:p>
      </dgm:t>
    </dgm:pt>
    <dgm:pt modelId="{C1D2BD5C-4264-48CF-949F-7FCF5C25DF14}" type="pres">
      <dgm:prSet presAssocID="{BD10DA0E-88BA-42B7-9CA9-E99FEC69E14D}" presName="root" presStyleCnt="0">
        <dgm:presLayoutVars>
          <dgm:dir/>
          <dgm:resizeHandles val="exact"/>
        </dgm:presLayoutVars>
      </dgm:prSet>
      <dgm:spPr/>
    </dgm:pt>
    <dgm:pt modelId="{10681D9D-2AE7-4BE0-B601-57E9132F7DA7}" type="pres">
      <dgm:prSet presAssocID="{17EFB191-4D08-4644-9443-13925C835122}" presName="compNode" presStyleCnt="0"/>
      <dgm:spPr/>
    </dgm:pt>
    <dgm:pt modelId="{95EB5243-8D4E-4454-A5D6-EA9B4E581F29}" type="pres">
      <dgm:prSet presAssocID="{17EFB191-4D08-4644-9443-13925C835122}" presName="bgRect" presStyleLbl="bgShp" presStyleIdx="0" presStyleCnt="2"/>
      <dgm:spPr/>
    </dgm:pt>
    <dgm:pt modelId="{88FF6A3E-DDC7-4103-9448-543DA3FF07F9}" type="pres">
      <dgm:prSet presAssocID="{17EFB191-4D08-4644-9443-13925C8351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6550F79E-371D-4C34-AF7F-64DE10F8EA9A}" type="pres">
      <dgm:prSet presAssocID="{17EFB191-4D08-4644-9443-13925C835122}" presName="spaceRect" presStyleCnt="0"/>
      <dgm:spPr/>
    </dgm:pt>
    <dgm:pt modelId="{959C1E0F-3FB2-4C69-954D-BEA122C6C93C}" type="pres">
      <dgm:prSet presAssocID="{17EFB191-4D08-4644-9443-13925C835122}" presName="parTx" presStyleLbl="revTx" presStyleIdx="0" presStyleCnt="2">
        <dgm:presLayoutVars>
          <dgm:chMax val="0"/>
          <dgm:chPref val="0"/>
        </dgm:presLayoutVars>
      </dgm:prSet>
      <dgm:spPr/>
    </dgm:pt>
    <dgm:pt modelId="{583D3CF0-4758-4935-AABA-F0F86757D06E}" type="pres">
      <dgm:prSet presAssocID="{3218E7EA-CB72-47F1-887C-2FE7D86AF8C6}" presName="sibTrans" presStyleCnt="0"/>
      <dgm:spPr/>
    </dgm:pt>
    <dgm:pt modelId="{A662B611-C7A6-459F-9DEC-F5D5EE86032D}" type="pres">
      <dgm:prSet presAssocID="{5F568DE7-F58D-428A-B8E6-460F4DF5B038}" presName="compNode" presStyleCnt="0"/>
      <dgm:spPr/>
    </dgm:pt>
    <dgm:pt modelId="{610416F0-669E-4D4C-8522-045B4C27FFAE}" type="pres">
      <dgm:prSet presAssocID="{5F568DE7-F58D-428A-B8E6-460F4DF5B038}" presName="bgRect" presStyleLbl="bgShp" presStyleIdx="1" presStyleCnt="2"/>
      <dgm:spPr/>
    </dgm:pt>
    <dgm:pt modelId="{47AC20FE-81A4-4C17-BF57-550CA1525434}" type="pres">
      <dgm:prSet presAssocID="{5F568DE7-F58D-428A-B8E6-460F4DF5B0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y scene"/>
        </a:ext>
      </dgm:extLst>
    </dgm:pt>
    <dgm:pt modelId="{9E858D02-B631-4692-BFCD-E4E9F62F4F89}" type="pres">
      <dgm:prSet presAssocID="{5F568DE7-F58D-428A-B8E6-460F4DF5B038}" presName="spaceRect" presStyleCnt="0"/>
      <dgm:spPr/>
    </dgm:pt>
    <dgm:pt modelId="{1F3C7B15-91A6-4345-8F2E-07DEBBA877B6}" type="pres">
      <dgm:prSet presAssocID="{5F568DE7-F58D-428A-B8E6-460F4DF5B038}" presName="parTx" presStyleLbl="revTx" presStyleIdx="1" presStyleCnt="2">
        <dgm:presLayoutVars>
          <dgm:chMax val="0"/>
          <dgm:chPref val="0"/>
        </dgm:presLayoutVars>
      </dgm:prSet>
      <dgm:spPr/>
    </dgm:pt>
  </dgm:ptLst>
  <dgm:cxnLst>
    <dgm:cxn modelId="{DB73BB05-7BD6-408E-A161-C2EDD043378D}" type="presOf" srcId="{5F568DE7-F58D-428A-B8E6-460F4DF5B038}" destId="{1F3C7B15-91A6-4345-8F2E-07DEBBA877B6}" srcOrd="0" destOrd="0" presId="urn:microsoft.com/office/officeart/2018/2/layout/IconVerticalSolidList"/>
    <dgm:cxn modelId="{7736103B-B5D3-47DB-BCCF-079C1E9D51CA}" type="presOf" srcId="{BD10DA0E-88BA-42B7-9CA9-E99FEC69E14D}" destId="{C1D2BD5C-4264-48CF-949F-7FCF5C25DF14}" srcOrd="0" destOrd="0" presId="urn:microsoft.com/office/officeart/2018/2/layout/IconVerticalSolidList"/>
    <dgm:cxn modelId="{7DB1E260-7B97-461F-A75F-5BCA2A8B8557}" srcId="{BD10DA0E-88BA-42B7-9CA9-E99FEC69E14D}" destId="{5F568DE7-F58D-428A-B8E6-460F4DF5B038}" srcOrd="1" destOrd="0" parTransId="{9E183384-10F2-49D4-B1AF-BBDB65068D49}" sibTransId="{A26E4F52-A5B3-4949-A586-F0109B1ADF0B}"/>
    <dgm:cxn modelId="{37100CE9-0B72-4290-92EE-EFE4F21E9145}" srcId="{BD10DA0E-88BA-42B7-9CA9-E99FEC69E14D}" destId="{17EFB191-4D08-4644-9443-13925C835122}" srcOrd="0" destOrd="0" parTransId="{8E4BD4B3-8987-4A58-8AF3-79CB8C5F5AEA}" sibTransId="{3218E7EA-CB72-47F1-887C-2FE7D86AF8C6}"/>
    <dgm:cxn modelId="{2DB665F3-1A03-49D2-9A7B-C88947800EC3}" type="presOf" srcId="{17EFB191-4D08-4644-9443-13925C835122}" destId="{959C1E0F-3FB2-4C69-954D-BEA122C6C93C}" srcOrd="0" destOrd="0" presId="urn:microsoft.com/office/officeart/2018/2/layout/IconVerticalSolidList"/>
    <dgm:cxn modelId="{E11C539F-B5FB-4BFE-8755-8D829201C18A}" type="presParOf" srcId="{C1D2BD5C-4264-48CF-949F-7FCF5C25DF14}" destId="{10681D9D-2AE7-4BE0-B601-57E9132F7DA7}" srcOrd="0" destOrd="0" presId="urn:microsoft.com/office/officeart/2018/2/layout/IconVerticalSolidList"/>
    <dgm:cxn modelId="{90A01FBF-5763-404B-BDA7-6626180EEE55}" type="presParOf" srcId="{10681D9D-2AE7-4BE0-B601-57E9132F7DA7}" destId="{95EB5243-8D4E-4454-A5D6-EA9B4E581F29}" srcOrd="0" destOrd="0" presId="urn:microsoft.com/office/officeart/2018/2/layout/IconVerticalSolidList"/>
    <dgm:cxn modelId="{2D555D1F-2B50-40D4-99DF-C8292EB6C5CE}" type="presParOf" srcId="{10681D9D-2AE7-4BE0-B601-57E9132F7DA7}" destId="{88FF6A3E-DDC7-4103-9448-543DA3FF07F9}" srcOrd="1" destOrd="0" presId="urn:microsoft.com/office/officeart/2018/2/layout/IconVerticalSolidList"/>
    <dgm:cxn modelId="{A84F0B72-76BF-4DD3-B2CD-2239AD7A09E0}" type="presParOf" srcId="{10681D9D-2AE7-4BE0-B601-57E9132F7DA7}" destId="{6550F79E-371D-4C34-AF7F-64DE10F8EA9A}" srcOrd="2" destOrd="0" presId="urn:microsoft.com/office/officeart/2018/2/layout/IconVerticalSolidList"/>
    <dgm:cxn modelId="{EA89E8C8-6B14-4332-BFC0-7A141B9DD57F}" type="presParOf" srcId="{10681D9D-2AE7-4BE0-B601-57E9132F7DA7}" destId="{959C1E0F-3FB2-4C69-954D-BEA122C6C93C}" srcOrd="3" destOrd="0" presId="urn:microsoft.com/office/officeart/2018/2/layout/IconVerticalSolidList"/>
    <dgm:cxn modelId="{E9999BEF-7D74-4A03-9B13-8F76E663F5D6}" type="presParOf" srcId="{C1D2BD5C-4264-48CF-949F-7FCF5C25DF14}" destId="{583D3CF0-4758-4935-AABA-F0F86757D06E}" srcOrd="1" destOrd="0" presId="urn:microsoft.com/office/officeart/2018/2/layout/IconVerticalSolidList"/>
    <dgm:cxn modelId="{27B96BF0-B0AD-4C71-85DD-2C19EB0839E5}" type="presParOf" srcId="{C1D2BD5C-4264-48CF-949F-7FCF5C25DF14}" destId="{A662B611-C7A6-459F-9DEC-F5D5EE86032D}" srcOrd="2" destOrd="0" presId="urn:microsoft.com/office/officeart/2018/2/layout/IconVerticalSolidList"/>
    <dgm:cxn modelId="{16A14851-E3DC-45B1-8075-46D173398077}" type="presParOf" srcId="{A662B611-C7A6-459F-9DEC-F5D5EE86032D}" destId="{610416F0-669E-4D4C-8522-045B4C27FFAE}" srcOrd="0" destOrd="0" presId="urn:microsoft.com/office/officeart/2018/2/layout/IconVerticalSolidList"/>
    <dgm:cxn modelId="{63775914-B798-4198-B282-866788757E7C}" type="presParOf" srcId="{A662B611-C7A6-459F-9DEC-F5D5EE86032D}" destId="{47AC20FE-81A4-4C17-BF57-550CA1525434}" srcOrd="1" destOrd="0" presId="urn:microsoft.com/office/officeart/2018/2/layout/IconVerticalSolidList"/>
    <dgm:cxn modelId="{F51A8300-A9C3-426B-818C-4C41CC9E1565}" type="presParOf" srcId="{A662B611-C7A6-459F-9DEC-F5D5EE86032D}" destId="{9E858D02-B631-4692-BFCD-E4E9F62F4F89}" srcOrd="2" destOrd="0" presId="urn:microsoft.com/office/officeart/2018/2/layout/IconVerticalSolidList"/>
    <dgm:cxn modelId="{F413F94E-1A1D-44C3-9A96-744BB82CA19C}" type="presParOf" srcId="{A662B611-C7A6-459F-9DEC-F5D5EE86032D}" destId="{1F3C7B15-91A6-4345-8F2E-07DEBBA877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16EB5-ED7B-4897-882B-6BB370AB9F33}">
      <dsp:nvSpPr>
        <dsp:cNvPr id="0" name=""/>
        <dsp:cNvSpPr/>
      </dsp:nvSpPr>
      <dsp:spPr>
        <a:xfrm>
          <a:off x="624000" y="250566"/>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71E78-0EF2-480E-BD19-073E8136330C}">
      <dsp:nvSpPr>
        <dsp:cNvPr id="0" name=""/>
        <dsp:cNvSpPr/>
      </dsp:nvSpPr>
      <dsp:spPr>
        <a:xfrm>
          <a:off x="1004250" y="630816"/>
          <a:ext cx="1023749" cy="102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A66BFF-F362-477B-9BCE-5C4031B5D0E3}">
      <dsp:nvSpPr>
        <dsp:cNvPr id="0" name=""/>
        <dsp:cNvSpPr/>
      </dsp:nvSpPr>
      <dsp:spPr>
        <a:xfrm>
          <a:off x="53625" y="259056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Snowpack is critical for water management in the west</a:t>
          </a:r>
        </a:p>
      </dsp:txBody>
      <dsp:txXfrm>
        <a:off x="53625" y="2590566"/>
        <a:ext cx="2925000" cy="720000"/>
      </dsp:txXfrm>
    </dsp:sp>
    <dsp:sp modelId="{9594868F-B4CD-486C-AF5C-C18927B9482C}">
      <dsp:nvSpPr>
        <dsp:cNvPr id="0" name=""/>
        <dsp:cNvSpPr/>
      </dsp:nvSpPr>
      <dsp:spPr>
        <a:xfrm>
          <a:off x="4060875" y="250566"/>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ED730-F41B-46CC-994F-55B8F662A342}">
      <dsp:nvSpPr>
        <dsp:cNvPr id="0" name=""/>
        <dsp:cNvSpPr/>
      </dsp:nvSpPr>
      <dsp:spPr>
        <a:xfrm>
          <a:off x="4441125" y="630816"/>
          <a:ext cx="1023749" cy="102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D866C6-FD06-497E-B3AC-F4F15592C33F}">
      <dsp:nvSpPr>
        <dsp:cNvPr id="0" name=""/>
        <dsp:cNvSpPr/>
      </dsp:nvSpPr>
      <dsp:spPr>
        <a:xfrm>
          <a:off x="3490500" y="259056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Much uncertainty around snowpack</a:t>
          </a:r>
        </a:p>
      </dsp:txBody>
      <dsp:txXfrm>
        <a:off x="3490500" y="2590566"/>
        <a:ext cx="2925000" cy="720000"/>
      </dsp:txXfrm>
    </dsp:sp>
    <dsp:sp modelId="{836FCB2D-02F9-4A79-B2DF-1DC712990BAC}">
      <dsp:nvSpPr>
        <dsp:cNvPr id="0" name=""/>
        <dsp:cNvSpPr/>
      </dsp:nvSpPr>
      <dsp:spPr>
        <a:xfrm>
          <a:off x="7497750" y="250566"/>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F0525-A4F2-4415-B2F0-0697EADF7FD6}">
      <dsp:nvSpPr>
        <dsp:cNvPr id="0" name=""/>
        <dsp:cNvSpPr/>
      </dsp:nvSpPr>
      <dsp:spPr>
        <a:xfrm>
          <a:off x="7878000" y="630816"/>
          <a:ext cx="1023749" cy="1023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76B56-3D2E-4597-88FE-EB0FE4EC4C0C}">
      <dsp:nvSpPr>
        <dsp:cNvPr id="0" name=""/>
        <dsp:cNvSpPr/>
      </dsp:nvSpPr>
      <dsp:spPr>
        <a:xfrm>
          <a:off x="6927375" y="259056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Recency</a:t>
          </a:r>
        </a:p>
      </dsp:txBody>
      <dsp:txXfrm>
        <a:off x="6927375" y="2590566"/>
        <a:ext cx="292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2CFCC-2BD6-DE48-90D7-2EC0E87C5170}">
      <dsp:nvSpPr>
        <dsp:cNvPr id="0" name=""/>
        <dsp:cNvSpPr/>
      </dsp:nvSpPr>
      <dsp:spPr>
        <a:xfrm>
          <a:off x="3112" y="175938"/>
          <a:ext cx="3034713" cy="111974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Both models trained on below-median years and on all non-drought years overestimated streamflow in drought years</a:t>
          </a:r>
        </a:p>
      </dsp:txBody>
      <dsp:txXfrm>
        <a:off x="3112" y="175938"/>
        <a:ext cx="3034713" cy="1119749"/>
      </dsp:txXfrm>
    </dsp:sp>
    <dsp:sp modelId="{01955D5A-82CE-0543-BC24-FAB603D9EE45}">
      <dsp:nvSpPr>
        <dsp:cNvPr id="0" name=""/>
        <dsp:cNvSpPr/>
      </dsp:nvSpPr>
      <dsp:spPr>
        <a:xfrm>
          <a:off x="3112" y="1295687"/>
          <a:ext cx="3034713" cy="152553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Conventional shows larger residuals</a:t>
          </a:r>
        </a:p>
      </dsp:txBody>
      <dsp:txXfrm>
        <a:off x="3112" y="1295687"/>
        <a:ext cx="3034713" cy="1525533"/>
      </dsp:txXfrm>
    </dsp:sp>
    <dsp:sp modelId="{742D6A1D-72F3-8642-B391-ED9C85CE46E6}">
      <dsp:nvSpPr>
        <dsp:cNvPr id="0" name=""/>
        <dsp:cNvSpPr/>
      </dsp:nvSpPr>
      <dsp:spPr>
        <a:xfrm>
          <a:off x="3462685" y="175938"/>
          <a:ext cx="3034713" cy="111974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Residual direction varied by experiment type</a:t>
          </a:r>
        </a:p>
      </dsp:txBody>
      <dsp:txXfrm>
        <a:off x="3462685" y="175938"/>
        <a:ext cx="3034713" cy="1119749"/>
      </dsp:txXfrm>
    </dsp:sp>
    <dsp:sp modelId="{02DB0391-BA01-D443-AED8-E99C5C16C5A9}">
      <dsp:nvSpPr>
        <dsp:cNvPr id="0" name=""/>
        <dsp:cNvSpPr/>
      </dsp:nvSpPr>
      <dsp:spPr>
        <a:xfrm>
          <a:off x="3462685" y="1295687"/>
          <a:ext cx="3034713" cy="152553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Conventional showed no obvious trend</a:t>
          </a:r>
        </a:p>
        <a:p>
          <a:pPr marL="171450" lvl="1" indent="-171450" algn="l" defTabSz="711200">
            <a:lnSpc>
              <a:spcPct val="90000"/>
            </a:lnSpc>
            <a:spcBef>
              <a:spcPct val="0"/>
            </a:spcBef>
            <a:spcAft>
              <a:spcPct val="15000"/>
            </a:spcAft>
            <a:buChar char="•"/>
          </a:pPr>
          <a:r>
            <a:rPr lang="en-US" sz="1600" kern="1200"/>
            <a:t>Selective indicated consistent overprediction</a:t>
          </a:r>
        </a:p>
      </dsp:txBody>
      <dsp:txXfrm>
        <a:off x="3462685" y="1295687"/>
        <a:ext cx="3034713" cy="1525533"/>
      </dsp:txXfrm>
    </dsp:sp>
    <dsp:sp modelId="{DE3B6ADA-FCDF-5243-9576-2F551ABDB03B}">
      <dsp:nvSpPr>
        <dsp:cNvPr id="0" name=""/>
        <dsp:cNvSpPr/>
      </dsp:nvSpPr>
      <dsp:spPr>
        <a:xfrm>
          <a:off x="6922259" y="175938"/>
          <a:ext cx="3034713" cy="111974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Forecast skill</a:t>
          </a:r>
        </a:p>
      </dsp:txBody>
      <dsp:txXfrm>
        <a:off x="6922259" y="175938"/>
        <a:ext cx="3034713" cy="1119749"/>
      </dsp:txXfrm>
    </dsp:sp>
    <dsp:sp modelId="{34450DE0-B0F5-DC4C-8FE5-E004DD5E517B}">
      <dsp:nvSpPr>
        <dsp:cNvPr id="0" name=""/>
        <dsp:cNvSpPr/>
      </dsp:nvSpPr>
      <dsp:spPr>
        <a:xfrm>
          <a:off x="6922259" y="1295687"/>
          <a:ext cx="3034713" cy="152553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Similar trend compared to residual size</a:t>
          </a:r>
        </a:p>
        <a:p>
          <a:pPr marL="171450" lvl="1" indent="-171450" algn="l" defTabSz="711200">
            <a:lnSpc>
              <a:spcPct val="90000"/>
            </a:lnSpc>
            <a:spcBef>
              <a:spcPct val="0"/>
            </a:spcBef>
            <a:spcAft>
              <a:spcPct val="15000"/>
            </a:spcAft>
            <a:buChar char="•"/>
          </a:pPr>
          <a:r>
            <a:rPr lang="en-US" sz="1600" kern="1200"/>
            <a:t>Drier training subsets performed best</a:t>
          </a:r>
        </a:p>
        <a:p>
          <a:pPr marL="171450" lvl="1" indent="-171450" algn="l" defTabSz="711200">
            <a:lnSpc>
              <a:spcPct val="90000"/>
            </a:lnSpc>
            <a:spcBef>
              <a:spcPct val="0"/>
            </a:spcBef>
            <a:spcAft>
              <a:spcPct val="15000"/>
            </a:spcAft>
            <a:buChar char="•"/>
          </a:pPr>
          <a:r>
            <a:rPr lang="en-US" sz="1600" kern="1200"/>
            <a:t>Adaptive Sampling</a:t>
          </a:r>
        </a:p>
      </dsp:txBody>
      <dsp:txXfrm>
        <a:off x="6922259" y="1295687"/>
        <a:ext cx="3034713" cy="15255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B5243-8D4E-4454-A5D6-EA9B4E581F29}">
      <dsp:nvSpPr>
        <dsp:cNvPr id="0" name=""/>
        <dsp:cNvSpPr/>
      </dsp:nvSpPr>
      <dsp:spPr>
        <a:xfrm>
          <a:off x="0" y="239"/>
          <a:ext cx="9906000" cy="1394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FF6A3E-DDC7-4103-9448-543DA3FF07F9}">
      <dsp:nvSpPr>
        <dsp:cNvPr id="0" name=""/>
        <dsp:cNvSpPr/>
      </dsp:nvSpPr>
      <dsp:spPr>
        <a:xfrm>
          <a:off x="421689" y="313892"/>
          <a:ext cx="766707" cy="766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9C1E0F-3FB2-4C69-954D-BEA122C6C93C}">
      <dsp:nvSpPr>
        <dsp:cNvPr id="0" name=""/>
        <dsp:cNvSpPr/>
      </dsp:nvSpPr>
      <dsp:spPr>
        <a:xfrm>
          <a:off x="1610086" y="239"/>
          <a:ext cx="8089430" cy="1655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196" tIns="175196" rIns="175196" bIns="175196" numCol="1" spcCol="1270" anchor="ctr" anchorCtr="0">
          <a:noAutofit/>
        </a:bodyPr>
        <a:lstStyle/>
        <a:p>
          <a:pPr marL="0" lvl="0" indent="0" algn="l" defTabSz="933450">
            <a:lnSpc>
              <a:spcPct val="90000"/>
            </a:lnSpc>
            <a:spcBef>
              <a:spcPct val="0"/>
            </a:spcBef>
            <a:spcAft>
              <a:spcPct val="35000"/>
            </a:spcAft>
            <a:buNone/>
          </a:pPr>
          <a:r>
            <a:rPr lang="en-US" sz="2100" kern="1200" dirty="0"/>
            <a:t>What are some downsides of the adaptive sampling approach they tested as one of their experiments, and do you agree with its usage?</a:t>
          </a:r>
        </a:p>
      </dsp:txBody>
      <dsp:txXfrm>
        <a:off x="1610086" y="239"/>
        <a:ext cx="8089430" cy="1655392"/>
      </dsp:txXfrm>
    </dsp:sp>
    <dsp:sp modelId="{610416F0-669E-4D4C-8522-045B4C27FFAE}">
      <dsp:nvSpPr>
        <dsp:cNvPr id="0" name=""/>
        <dsp:cNvSpPr/>
      </dsp:nvSpPr>
      <dsp:spPr>
        <a:xfrm>
          <a:off x="0" y="1905501"/>
          <a:ext cx="9906000" cy="1394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C20FE-81A4-4C17-BF57-550CA1525434}">
      <dsp:nvSpPr>
        <dsp:cNvPr id="0" name=""/>
        <dsp:cNvSpPr/>
      </dsp:nvSpPr>
      <dsp:spPr>
        <a:xfrm>
          <a:off x="421689" y="2219155"/>
          <a:ext cx="766707" cy="766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3C7B15-91A6-4345-8F2E-07DEBBA877B6}">
      <dsp:nvSpPr>
        <dsp:cNvPr id="0" name=""/>
        <dsp:cNvSpPr/>
      </dsp:nvSpPr>
      <dsp:spPr>
        <a:xfrm>
          <a:off x="1610086" y="1905501"/>
          <a:ext cx="8089430" cy="1655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196" tIns="175196" rIns="175196" bIns="175196" numCol="1" spcCol="1270" anchor="ctr" anchorCtr="0">
          <a:noAutofit/>
        </a:bodyPr>
        <a:lstStyle/>
        <a:p>
          <a:pPr marL="0" lvl="0" indent="0" algn="l" defTabSz="800100">
            <a:lnSpc>
              <a:spcPct val="90000"/>
            </a:lnSpc>
            <a:spcBef>
              <a:spcPct val="0"/>
            </a:spcBef>
            <a:spcAft>
              <a:spcPct val="35000"/>
            </a:spcAft>
            <a:buNone/>
          </a:pPr>
          <a:r>
            <a:rPr lang="en-US" sz="1800" kern="1200" dirty="0"/>
            <a:t>In this paper, they specifically set out to predict streamflow in years identified by some form of extreme (in this case, drought years) and achieved better forecasting skill when limiting model training to years with below-median streamflow. What are some examples in your field (or anywhere else you can think of) that would benefit from a similar approach?</a:t>
          </a:r>
        </a:p>
      </dsp:txBody>
      <dsp:txXfrm>
        <a:off x="1610086" y="1905501"/>
        <a:ext cx="8089430" cy="165539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84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5953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057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1856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2841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36647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3678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7314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396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9169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4/21/24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7267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4/21/24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22347973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3F05E9-3B3D-0157-C1A2-E03F6B67858A}"/>
              </a:ext>
            </a:extLst>
          </p:cNvPr>
          <p:cNvPicPr>
            <a:picLocks noChangeAspect="1"/>
          </p:cNvPicPr>
          <p:nvPr/>
        </p:nvPicPr>
        <p:blipFill rotWithShape="1">
          <a:blip r:embed="rId2"/>
          <a:srcRect t="1189" b="13634"/>
          <a:stretch/>
        </p:blipFill>
        <p:spPr>
          <a:xfrm>
            <a:off x="20" y="10"/>
            <a:ext cx="12199237" cy="6857989"/>
          </a:xfrm>
          <a:prstGeom prst="rect">
            <a:avLst/>
          </a:prstGeom>
        </p:spPr>
      </p:pic>
      <p:sp>
        <p:nvSpPr>
          <p:cNvPr id="11" name="Freeform: Shape 10">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EC4101-B9C7-BDBE-4E63-D010DEFAB5CF}"/>
              </a:ext>
            </a:extLst>
          </p:cNvPr>
          <p:cNvSpPr>
            <a:spLocks noGrp="1"/>
          </p:cNvSpPr>
          <p:nvPr>
            <p:ph type="ctrTitle"/>
          </p:nvPr>
        </p:nvSpPr>
        <p:spPr>
          <a:xfrm>
            <a:off x="1160890" y="1061686"/>
            <a:ext cx="8266139" cy="3793336"/>
          </a:xfrm>
        </p:spPr>
        <p:txBody>
          <a:bodyPr anchor="t">
            <a:normAutofit/>
          </a:bodyPr>
          <a:lstStyle/>
          <a:p>
            <a:pPr>
              <a:lnSpc>
                <a:spcPct val="90000"/>
              </a:lnSpc>
            </a:pPr>
            <a:r>
              <a:rPr lang="en-US" sz="4100">
                <a:solidFill>
                  <a:srgbClr val="FFFFFF"/>
                </a:solidFill>
              </a:rPr>
              <a:t>Investigating the Role of Snow Water Equivalent on Streamflow Predictability During Drought</a:t>
            </a:r>
          </a:p>
        </p:txBody>
      </p:sp>
      <p:sp>
        <p:nvSpPr>
          <p:cNvPr id="3" name="Subtitle 2">
            <a:extLst>
              <a:ext uri="{FF2B5EF4-FFF2-40B4-BE49-F238E27FC236}">
                <a16:creationId xmlns:a16="http://schemas.microsoft.com/office/drawing/2014/main" id="{6E893076-DA74-C072-E253-1221A3DE9EAA}"/>
              </a:ext>
            </a:extLst>
          </p:cNvPr>
          <p:cNvSpPr>
            <a:spLocks noGrp="1"/>
          </p:cNvSpPr>
          <p:nvPr>
            <p:ph type="subTitle" idx="1"/>
          </p:nvPr>
        </p:nvSpPr>
        <p:spPr>
          <a:xfrm>
            <a:off x="1143000" y="5453796"/>
            <a:ext cx="4264677" cy="732996"/>
          </a:xfrm>
        </p:spPr>
        <p:txBody>
          <a:bodyPr anchor="t">
            <a:normAutofit/>
          </a:bodyPr>
          <a:lstStyle/>
          <a:p>
            <a:r>
              <a:rPr lang="en-US">
                <a:solidFill>
                  <a:srgbClr val="FFFFFF"/>
                </a:solidFill>
              </a:rPr>
              <a:t>Griffin Shelor</a:t>
            </a:r>
          </a:p>
        </p:txBody>
      </p:sp>
      <p:cxnSp>
        <p:nvCxnSpPr>
          <p:cNvPr id="13" name="Straight Connector 12">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12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9FAF4-882E-E844-95ED-C13D4780C727}"/>
              </a:ext>
            </a:extLst>
          </p:cNvPr>
          <p:cNvSpPr>
            <a:spLocks noGrp="1"/>
          </p:cNvSpPr>
          <p:nvPr>
            <p:ph type="title"/>
          </p:nvPr>
        </p:nvSpPr>
        <p:spPr>
          <a:xfrm>
            <a:off x="1756756" y="906189"/>
            <a:ext cx="8689571" cy="1001886"/>
          </a:xfrm>
        </p:spPr>
        <p:txBody>
          <a:bodyPr anchor="b">
            <a:normAutofit/>
          </a:bodyPr>
          <a:lstStyle/>
          <a:p>
            <a:pPr algn="ctr"/>
            <a:r>
              <a:rPr lang="en-US" dirty="0"/>
              <a:t>Why this paper</a:t>
            </a:r>
            <a:endParaRPr lang="en-US"/>
          </a:p>
        </p:txBody>
      </p:sp>
      <p:cxnSp>
        <p:nvCxnSpPr>
          <p:cNvPr id="18" name="Straight Connector 17">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03E0FFD-4AB4-496D-96D6-58E3DE6BAB79}"/>
              </a:ext>
            </a:extLst>
          </p:cNvPr>
          <p:cNvGraphicFramePr>
            <a:graphicFrameLocks noGrp="1"/>
          </p:cNvGraphicFramePr>
          <p:nvPr>
            <p:ph idx="1"/>
            <p:extLst>
              <p:ext uri="{D42A27DB-BD31-4B8C-83A1-F6EECF244321}">
                <p14:modId xmlns:p14="http://schemas.microsoft.com/office/powerpoint/2010/main" val="3274925785"/>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70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47D0D-81F6-816E-0E51-0C97F5CF756B}"/>
              </a:ext>
            </a:extLst>
          </p:cNvPr>
          <p:cNvSpPr>
            <a:spLocks noGrp="1"/>
          </p:cNvSpPr>
          <p:nvPr>
            <p:ph type="title"/>
          </p:nvPr>
        </p:nvSpPr>
        <p:spPr>
          <a:xfrm>
            <a:off x="5250873" y="872935"/>
            <a:ext cx="5798126" cy="1360898"/>
          </a:xfrm>
        </p:spPr>
        <p:txBody>
          <a:bodyPr>
            <a:normAutofit/>
          </a:bodyPr>
          <a:lstStyle/>
          <a:p>
            <a:r>
              <a:rPr lang="en-US" dirty="0"/>
              <a:t>Broad Overview of Methods</a:t>
            </a:r>
          </a:p>
        </p:txBody>
      </p:sp>
      <p:pic>
        <p:nvPicPr>
          <p:cNvPr id="5" name="Picture 4" descr="A diagram of a training&#10;&#10;Description automatically generated">
            <a:extLst>
              <a:ext uri="{FF2B5EF4-FFF2-40B4-BE49-F238E27FC236}">
                <a16:creationId xmlns:a16="http://schemas.microsoft.com/office/drawing/2014/main" id="{150EADD4-CBDF-8573-C440-C3529DCBCFF1}"/>
              </a:ext>
            </a:extLst>
          </p:cNvPr>
          <p:cNvPicPr>
            <a:picLocks noChangeAspect="1"/>
          </p:cNvPicPr>
          <p:nvPr/>
        </p:nvPicPr>
        <p:blipFill>
          <a:blip r:embed="rId2"/>
          <a:stretch>
            <a:fillRect/>
          </a:stretch>
        </p:blipFill>
        <p:spPr>
          <a:xfrm>
            <a:off x="952116" y="1950641"/>
            <a:ext cx="3453630" cy="3350021"/>
          </a:xfrm>
          <a:prstGeom prst="rect">
            <a:avLst/>
          </a:prstGeom>
        </p:spPr>
      </p:pic>
      <p:sp>
        <p:nvSpPr>
          <p:cNvPr id="3" name="Content Placeholder 2">
            <a:extLst>
              <a:ext uri="{FF2B5EF4-FFF2-40B4-BE49-F238E27FC236}">
                <a16:creationId xmlns:a16="http://schemas.microsoft.com/office/drawing/2014/main" id="{827977B2-9C0F-74ED-950D-461C6FE589BC}"/>
              </a:ext>
            </a:extLst>
          </p:cNvPr>
          <p:cNvSpPr>
            <a:spLocks noGrp="1"/>
          </p:cNvSpPr>
          <p:nvPr>
            <p:ph idx="1"/>
          </p:nvPr>
        </p:nvSpPr>
        <p:spPr>
          <a:xfrm>
            <a:off x="5250873" y="2332026"/>
            <a:ext cx="5798126" cy="3840174"/>
          </a:xfrm>
        </p:spPr>
        <p:txBody>
          <a:bodyPr>
            <a:normAutofit/>
          </a:bodyPr>
          <a:lstStyle/>
          <a:p>
            <a:r>
              <a:rPr lang="en-US" dirty="0"/>
              <a:t>Simple Linear Model</a:t>
            </a:r>
            <a:endParaRPr lang="en-US"/>
          </a:p>
          <a:p>
            <a:r>
              <a:rPr lang="en-US" dirty="0"/>
              <a:t>Using streamflow percentiles to create training subsets</a:t>
            </a:r>
            <a:endParaRPr lang="en-US"/>
          </a:p>
          <a:p>
            <a:r>
              <a:rPr lang="en-US" dirty="0"/>
              <a:t>Developing a set of forecast experiments and applying them to a case study</a:t>
            </a:r>
            <a:endParaRPr lang="en-US"/>
          </a:p>
          <a:p>
            <a:r>
              <a:rPr lang="en-US" dirty="0"/>
              <a:t>Adaptive sampling using prior SWE conditions</a:t>
            </a:r>
            <a:endParaRPr lang="en-US"/>
          </a:p>
          <a:p>
            <a:r>
              <a:rPr lang="en-US" dirty="0"/>
              <a:t>Model metrics and statistical testing</a:t>
            </a:r>
            <a:endParaRPr lang="en-US"/>
          </a:p>
          <a:p>
            <a:endParaRPr lang="en-US" dirty="0"/>
          </a:p>
        </p:txBody>
      </p:sp>
    </p:spTree>
    <p:extLst>
      <p:ext uri="{BB962C8B-B14F-4D97-AF65-F5344CB8AC3E}">
        <p14:creationId xmlns:p14="http://schemas.microsoft.com/office/powerpoint/2010/main" val="342703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E3B80-BB8B-98E2-F132-3949B8B69DA6}"/>
              </a:ext>
            </a:extLst>
          </p:cNvPr>
          <p:cNvSpPr>
            <a:spLocks noGrp="1"/>
          </p:cNvSpPr>
          <p:nvPr>
            <p:ph type="title"/>
          </p:nvPr>
        </p:nvSpPr>
        <p:spPr>
          <a:xfrm>
            <a:off x="1756756" y="4718957"/>
            <a:ext cx="8689571" cy="1037825"/>
          </a:xfrm>
        </p:spPr>
        <p:txBody>
          <a:bodyPr anchor="b">
            <a:normAutofit/>
          </a:bodyPr>
          <a:lstStyle/>
          <a:p>
            <a:pPr algn="ctr"/>
            <a:r>
              <a:rPr lang="en-US" dirty="0"/>
              <a:t>Brief Results</a:t>
            </a:r>
            <a:endParaRPr lang="en-US"/>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2BA8F281-2BAE-F895-97CB-95CB2787A72D}"/>
              </a:ext>
            </a:extLst>
          </p:cNvPr>
          <p:cNvGraphicFramePr>
            <a:graphicFrameLocks noGrp="1"/>
          </p:cNvGraphicFramePr>
          <p:nvPr>
            <p:ph idx="1"/>
            <p:extLst>
              <p:ext uri="{D42A27DB-BD31-4B8C-83A1-F6EECF244321}">
                <p14:modId xmlns:p14="http://schemas.microsoft.com/office/powerpoint/2010/main" val="3499021010"/>
              </p:ext>
            </p:extLst>
          </p:nvPr>
        </p:nvGraphicFramePr>
        <p:xfrm>
          <a:off x="1142999" y="1213460"/>
          <a:ext cx="9960085" cy="2997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642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9061B-A817-EEB5-B64F-FD03D8A8849B}"/>
              </a:ext>
            </a:extLst>
          </p:cNvPr>
          <p:cNvSpPr>
            <a:spLocks noGrp="1"/>
          </p:cNvSpPr>
          <p:nvPr>
            <p:ph type="title"/>
          </p:nvPr>
        </p:nvSpPr>
        <p:spPr>
          <a:xfrm>
            <a:off x="1756756" y="906189"/>
            <a:ext cx="8689571" cy="1001886"/>
          </a:xfrm>
        </p:spPr>
        <p:txBody>
          <a:bodyPr anchor="b">
            <a:normAutofit/>
          </a:bodyPr>
          <a:lstStyle/>
          <a:p>
            <a:pPr algn="ctr"/>
            <a:r>
              <a:rPr lang="en-US" dirty="0"/>
              <a:t>Discussion Questions</a:t>
            </a:r>
            <a:endParaRPr lang="en-US"/>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8A242A3-E21B-45E6-FAD5-180DB26A30B7}"/>
              </a:ext>
            </a:extLst>
          </p:cNvPr>
          <p:cNvGraphicFramePr>
            <a:graphicFrameLocks noGrp="1"/>
          </p:cNvGraphicFramePr>
          <p:nvPr>
            <p:ph idx="1"/>
            <p:extLst>
              <p:ext uri="{D42A27DB-BD31-4B8C-83A1-F6EECF244321}">
                <p14:modId xmlns:p14="http://schemas.microsoft.com/office/powerpoint/2010/main" val="3667031646"/>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486204"/>
      </p:ext>
    </p:extLst>
  </p:cSld>
  <p:clrMapOvr>
    <a:masterClrMapping/>
  </p:clrMapOvr>
</p:sld>
</file>

<file path=ppt/theme/theme1.xml><?xml version="1.0" encoding="utf-8"?>
<a:theme xmlns:a="http://schemas.openxmlformats.org/drawingml/2006/main" name="RegattaVTI">
  <a:themeElements>
    <a:clrScheme name="AnalogousFromDarkSeed_2SEEDS">
      <a:dk1>
        <a:srgbClr val="000000"/>
      </a:dk1>
      <a:lt1>
        <a:srgbClr val="FFFFFF"/>
      </a:lt1>
      <a:dk2>
        <a:srgbClr val="393620"/>
      </a:dk2>
      <a:lt2>
        <a:srgbClr val="E2E3E8"/>
      </a:lt2>
      <a:accent1>
        <a:srgbClr val="AE9F3A"/>
      </a:accent1>
      <a:accent2>
        <a:srgbClr val="C3834D"/>
      </a:accent2>
      <a:accent3>
        <a:srgbClr val="8DAC43"/>
      </a:accent3>
      <a:accent4>
        <a:srgbClr val="3BB16E"/>
      </a:accent4>
      <a:accent5>
        <a:srgbClr val="45B0A0"/>
      </a:accent5>
      <a:accent6>
        <a:srgbClr val="3B92B1"/>
      </a:accent6>
      <a:hlink>
        <a:srgbClr val="309054"/>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2682</TotalTime>
  <Words>214</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Walbaum Display</vt:lpstr>
      <vt:lpstr>RegattaVTI</vt:lpstr>
      <vt:lpstr>Investigating the Role of Snow Water Equivalent on Streamflow Predictability During Drought</vt:lpstr>
      <vt:lpstr>Why this paper</vt:lpstr>
      <vt:lpstr>Broad Overview of Methods</vt:lpstr>
      <vt:lpstr>Brief Results</vt:lpstr>
      <vt:lpstr>Discussion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Role of Snow Water Equivalent on Streamflow Predictability During Drought</dc:title>
  <dc:creator>gshelor</dc:creator>
  <cp:lastModifiedBy>gshelor</cp:lastModifiedBy>
  <cp:revision>10</cp:revision>
  <dcterms:created xsi:type="dcterms:W3CDTF">2024-04-21T20:38:54Z</dcterms:created>
  <dcterms:modified xsi:type="dcterms:W3CDTF">2024-04-23T17:21:46Z</dcterms:modified>
</cp:coreProperties>
</file>