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356656-BBED-492F-AA8B-D9C4C0B71FB9}" type="datetimeFigureOut">
              <a:rPr lang="en-KE" smtClean="0"/>
              <a:t>07/25/2024</a:t>
            </a:fld>
            <a:endParaRPr lang="en-KE"/>
          </a:p>
        </p:txBody>
      </p:sp>
      <p:sp>
        <p:nvSpPr>
          <p:cNvPr id="5" name="Footer Placeholder 4"/>
          <p:cNvSpPr>
            <a:spLocks noGrp="1"/>
          </p:cNvSpPr>
          <p:nvPr>
            <p:ph type="ftr" sz="quarter" idx="11"/>
          </p:nvPr>
        </p:nvSpPr>
        <p:spPr>
          <a:xfrm>
            <a:off x="2416500" y="329307"/>
            <a:ext cx="4973915" cy="309201"/>
          </a:xfrm>
        </p:spPr>
        <p:txBody>
          <a:bodyPr/>
          <a:lstStyle/>
          <a:p>
            <a:endParaRPr lang="en-KE"/>
          </a:p>
        </p:txBody>
      </p:sp>
      <p:sp>
        <p:nvSpPr>
          <p:cNvPr id="6" name="Slide Number Placeholder 5"/>
          <p:cNvSpPr>
            <a:spLocks noGrp="1"/>
          </p:cNvSpPr>
          <p:nvPr>
            <p:ph type="sldNum" sz="quarter" idx="12"/>
          </p:nvPr>
        </p:nvSpPr>
        <p:spPr>
          <a:xfrm>
            <a:off x="1437664" y="798973"/>
            <a:ext cx="811019" cy="503578"/>
          </a:xfrm>
        </p:spPr>
        <p:txBody>
          <a:bodyPr/>
          <a:lstStyle/>
          <a:p>
            <a:fld id="{79242F56-10F1-444D-AED7-3A98E30382AB}" type="slidenum">
              <a:rPr lang="en-KE" smtClean="0"/>
              <a:t>‹#›</a:t>
            </a:fld>
            <a:endParaRPr lang="en-K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73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356656-BBED-492F-AA8B-D9C4C0B71FB9}" type="datetimeFigureOut">
              <a:rPr lang="en-KE" smtClean="0"/>
              <a:t>07/25/2024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79242F56-10F1-444D-AED7-3A98E30382AB}" type="slidenum">
              <a:rPr lang="en-KE" smtClean="0"/>
              <a:t>‹#›</a:t>
            </a:fld>
            <a:endParaRPr lang="en-K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696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356656-BBED-492F-AA8B-D9C4C0B71FB9}" type="datetimeFigureOut">
              <a:rPr lang="en-KE" smtClean="0"/>
              <a:t>07/25/2024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79242F56-10F1-444D-AED7-3A98E30382AB}" type="slidenum">
              <a:rPr lang="en-KE" smtClean="0"/>
              <a:t>‹#›</a:t>
            </a:fld>
            <a:endParaRPr lang="en-K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7228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356656-BBED-492F-AA8B-D9C4C0B71FB9}" type="datetimeFigureOut">
              <a:rPr lang="en-KE" smtClean="0"/>
              <a:t>07/25/2024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79242F56-10F1-444D-AED7-3A98E30382AB}" type="slidenum">
              <a:rPr lang="en-KE" smtClean="0"/>
              <a:t>‹#›</a:t>
            </a:fld>
            <a:endParaRPr lang="en-K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042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56656-BBED-492F-AA8B-D9C4C0B71FB9}" type="datetimeFigureOut">
              <a:rPr lang="en-KE" smtClean="0"/>
              <a:t>07/25/2024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79242F56-10F1-444D-AED7-3A98E30382AB}" type="slidenum">
              <a:rPr lang="en-KE" smtClean="0"/>
              <a:t>‹#›</a:t>
            </a:fld>
            <a:endParaRPr lang="en-K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122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356656-BBED-492F-AA8B-D9C4C0B71FB9}" type="datetimeFigureOut">
              <a:rPr lang="en-KE" smtClean="0"/>
              <a:t>07/25/2024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79242F56-10F1-444D-AED7-3A98E30382AB}" type="slidenum">
              <a:rPr lang="en-KE" smtClean="0"/>
              <a:t>‹#›</a:t>
            </a:fld>
            <a:endParaRPr lang="en-K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628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356656-BBED-492F-AA8B-D9C4C0B71FB9}" type="datetimeFigureOut">
              <a:rPr lang="en-KE" smtClean="0"/>
              <a:t>07/25/2024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79242F56-10F1-444D-AED7-3A98E30382AB}" type="slidenum">
              <a:rPr lang="en-KE" smtClean="0"/>
              <a:t>‹#›</a:t>
            </a:fld>
            <a:endParaRPr lang="en-K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7590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356656-BBED-492F-AA8B-D9C4C0B71FB9}" type="datetimeFigureOut">
              <a:rPr lang="en-KE" smtClean="0"/>
              <a:t>07/25/2024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79242F56-10F1-444D-AED7-3A98E30382AB}" type="slidenum">
              <a:rPr lang="en-KE" smtClean="0"/>
              <a:t>‹#›</a:t>
            </a:fld>
            <a:endParaRPr lang="en-K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7815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56656-BBED-492F-AA8B-D9C4C0B71FB9}" type="datetimeFigureOut">
              <a:rPr lang="en-KE" smtClean="0"/>
              <a:t>07/25/2024</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79242F56-10F1-444D-AED7-3A98E30382AB}" type="slidenum">
              <a:rPr lang="en-KE" smtClean="0"/>
              <a:t>‹#›</a:t>
            </a:fld>
            <a:endParaRPr lang="en-KE"/>
          </a:p>
        </p:txBody>
      </p:sp>
    </p:spTree>
    <p:extLst>
      <p:ext uri="{BB962C8B-B14F-4D97-AF65-F5344CB8AC3E}">
        <p14:creationId xmlns:p14="http://schemas.microsoft.com/office/powerpoint/2010/main" val="331778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356656-BBED-492F-AA8B-D9C4C0B71FB9}" type="datetimeFigureOut">
              <a:rPr lang="en-KE" smtClean="0"/>
              <a:t>07/25/2024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79242F56-10F1-444D-AED7-3A98E30382AB}" type="slidenum">
              <a:rPr lang="en-KE" smtClean="0"/>
              <a:t>‹#›</a:t>
            </a:fld>
            <a:endParaRPr lang="en-K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993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4356656-BBED-492F-AA8B-D9C4C0B71FB9}" type="datetimeFigureOut">
              <a:rPr lang="en-KE" smtClean="0"/>
              <a:t>07/25/2024</a:t>
            </a:fld>
            <a:endParaRPr lang="en-KE"/>
          </a:p>
        </p:txBody>
      </p:sp>
      <p:sp>
        <p:nvSpPr>
          <p:cNvPr id="6" name="Footer Placeholder 5"/>
          <p:cNvSpPr>
            <a:spLocks noGrp="1"/>
          </p:cNvSpPr>
          <p:nvPr>
            <p:ph type="ftr" sz="quarter" idx="11"/>
          </p:nvPr>
        </p:nvSpPr>
        <p:spPr>
          <a:xfrm>
            <a:off x="1447382" y="318640"/>
            <a:ext cx="5541004" cy="320931"/>
          </a:xfrm>
        </p:spPr>
        <p:txBody>
          <a:bodyPr/>
          <a:lstStyle/>
          <a:p>
            <a:endParaRPr lang="en-KE"/>
          </a:p>
        </p:txBody>
      </p:sp>
      <p:sp>
        <p:nvSpPr>
          <p:cNvPr id="7" name="Slide Number Placeholder 6"/>
          <p:cNvSpPr>
            <a:spLocks noGrp="1"/>
          </p:cNvSpPr>
          <p:nvPr>
            <p:ph type="sldNum" sz="quarter" idx="12"/>
          </p:nvPr>
        </p:nvSpPr>
        <p:spPr/>
        <p:txBody>
          <a:bodyPr/>
          <a:lstStyle/>
          <a:p>
            <a:fld id="{79242F56-10F1-444D-AED7-3A98E30382AB}" type="slidenum">
              <a:rPr lang="en-KE" smtClean="0"/>
              <a:t>‹#›</a:t>
            </a:fld>
            <a:endParaRPr lang="en-K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96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4356656-BBED-492F-AA8B-D9C4C0B71FB9}" type="datetimeFigureOut">
              <a:rPr lang="en-KE" smtClean="0"/>
              <a:t>07/25/2024</a:t>
            </a:fld>
            <a:endParaRPr lang="en-K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9242F56-10F1-444D-AED7-3A98E30382AB}" type="slidenum">
              <a:rPr lang="en-KE" smtClean="0"/>
              <a:t>‹#›</a:t>
            </a:fld>
            <a:endParaRPr lang="en-K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3823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4DD04-9EFA-5172-5A5A-DC81083E3D57}"/>
              </a:ext>
            </a:extLst>
          </p:cNvPr>
          <p:cNvSpPr>
            <a:spLocks noGrp="1"/>
          </p:cNvSpPr>
          <p:nvPr>
            <p:ph type="ctrTitle"/>
          </p:nvPr>
        </p:nvSpPr>
        <p:spPr/>
        <p:txBody>
          <a:bodyPr>
            <a:normAutofit/>
          </a:bodyPr>
          <a:lstStyle/>
          <a:p>
            <a:r>
              <a:rPr lang="en-US" dirty="0"/>
              <a:t>GROUP 9 </a:t>
            </a:r>
            <a:br>
              <a:rPr lang="en-US" dirty="0"/>
            </a:br>
            <a:r>
              <a:rPr lang="en-US" dirty="0"/>
              <a:t>DSc phase 2 project </a:t>
            </a:r>
            <a:endParaRPr lang="en-KE" dirty="0"/>
          </a:p>
        </p:txBody>
      </p:sp>
      <p:sp>
        <p:nvSpPr>
          <p:cNvPr id="3" name="Subtitle 2">
            <a:extLst>
              <a:ext uri="{FF2B5EF4-FFF2-40B4-BE49-F238E27FC236}">
                <a16:creationId xmlns:a16="http://schemas.microsoft.com/office/drawing/2014/main" id="{566285AD-EEEB-9F7C-B29D-92EBC0FD3C00}"/>
              </a:ext>
            </a:extLst>
          </p:cNvPr>
          <p:cNvSpPr>
            <a:spLocks noGrp="1"/>
          </p:cNvSpPr>
          <p:nvPr>
            <p:ph type="subTitle" idx="1"/>
          </p:nvPr>
        </p:nvSpPr>
        <p:spPr/>
        <p:txBody>
          <a:bodyPr/>
          <a:lstStyle/>
          <a:p>
            <a:endParaRPr lang="en-KE" dirty="0"/>
          </a:p>
        </p:txBody>
      </p:sp>
    </p:spTree>
    <p:extLst>
      <p:ext uri="{BB962C8B-B14F-4D97-AF65-F5344CB8AC3E}">
        <p14:creationId xmlns:p14="http://schemas.microsoft.com/office/powerpoint/2010/main" val="4088972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A59CE-F24E-46FF-362F-8D3E649A8015}"/>
              </a:ext>
            </a:extLst>
          </p:cNvPr>
          <p:cNvSpPr>
            <a:spLocks noGrp="1"/>
          </p:cNvSpPr>
          <p:nvPr>
            <p:ph type="title"/>
          </p:nvPr>
        </p:nvSpPr>
        <p:spPr/>
        <p:txBody>
          <a:bodyPr/>
          <a:lstStyle/>
          <a:p>
            <a:r>
              <a:rPr lang="en-US" dirty="0"/>
              <a:t>BUSINESS UNDERSTANDING </a:t>
            </a:r>
            <a:endParaRPr lang="en-KE" dirty="0"/>
          </a:p>
        </p:txBody>
      </p:sp>
      <p:sp>
        <p:nvSpPr>
          <p:cNvPr id="3" name="Content Placeholder 2">
            <a:extLst>
              <a:ext uri="{FF2B5EF4-FFF2-40B4-BE49-F238E27FC236}">
                <a16:creationId xmlns:a16="http://schemas.microsoft.com/office/drawing/2014/main" id="{483AB348-91B3-6C9D-31CC-0DE14CB9CF48}"/>
              </a:ext>
            </a:extLst>
          </p:cNvPr>
          <p:cNvSpPr>
            <a:spLocks noGrp="1"/>
          </p:cNvSpPr>
          <p:nvPr>
            <p:ph idx="1"/>
          </p:nvPr>
        </p:nvSpPr>
        <p:spPr>
          <a:xfrm>
            <a:off x="838200" y="1530626"/>
            <a:ext cx="10515600" cy="4646337"/>
          </a:xfrm>
        </p:spPr>
        <p:txBody>
          <a:bodyPr>
            <a:normAutofit lnSpcReduction="10000"/>
          </a:bodyPr>
          <a:lstStyle/>
          <a:p>
            <a:pPr marL="0" indent="0">
              <a:buNone/>
            </a:pPr>
            <a:r>
              <a:rPr lang="en-US" dirty="0"/>
              <a:t> </a:t>
            </a:r>
          </a:p>
          <a:p>
            <a:r>
              <a:rPr lang="en-US" dirty="0"/>
              <a:t>This project is aimed at trying to </a:t>
            </a:r>
            <a:r>
              <a:rPr lang="en-US" dirty="0" err="1"/>
              <a:t>analyse</a:t>
            </a:r>
            <a:r>
              <a:rPr lang="en-US" dirty="0"/>
              <a:t> the housing data from King County House Sales dataset and trying to come up with a reliable model that can be transformed into a pipeline to be used by the real estate </a:t>
            </a:r>
            <a:r>
              <a:rPr lang="en-US" dirty="0" err="1"/>
              <a:t>stakeholders.The</a:t>
            </a:r>
            <a:r>
              <a:rPr lang="en-US" dirty="0"/>
              <a:t> main purpose of this model is to tell the stakeholders which house to buy/invest in given the </a:t>
            </a:r>
            <a:r>
              <a:rPr lang="en-US" dirty="0" err="1"/>
              <a:t>variables:squarefoot</a:t>
            </a:r>
            <a:r>
              <a:rPr lang="en-US" dirty="0"/>
              <a:t> </a:t>
            </a:r>
            <a:r>
              <a:rPr lang="en-US" dirty="0" err="1"/>
              <a:t>living,number</a:t>
            </a:r>
            <a:r>
              <a:rPr lang="en-US" dirty="0"/>
              <a:t> of bedrooms and condition of the </a:t>
            </a:r>
            <a:r>
              <a:rPr lang="en-US" dirty="0" err="1"/>
              <a:t>house.The</a:t>
            </a:r>
            <a:r>
              <a:rPr lang="en-US" dirty="0"/>
              <a:t> model checks how the square foot living, number of bedrooms and the condition of the house may affect the overall value of the house. These three factors could give an insight on the cost of the </a:t>
            </a:r>
            <a:r>
              <a:rPr lang="en-US" dirty="0" err="1"/>
              <a:t>house.Stakeholders</a:t>
            </a:r>
            <a:r>
              <a:rPr lang="en-US" dirty="0"/>
              <a:t> could be real estate firms or individuals who are interested in buying houses they could use this project to easily identify a suitable house by checking the condition, no of bedrooms and </a:t>
            </a:r>
            <a:r>
              <a:rPr lang="en-US" dirty="0" err="1"/>
              <a:t>squarefoot</a:t>
            </a:r>
            <a:r>
              <a:rPr lang="en-US" dirty="0"/>
              <a:t> living. The implications is that it would give stakeholders a simplified way to determine the value of their desired house.</a:t>
            </a:r>
          </a:p>
          <a:p>
            <a:r>
              <a:rPr lang="en-US" dirty="0"/>
              <a:t> </a:t>
            </a:r>
            <a:endParaRPr lang="en-KE" dirty="0"/>
          </a:p>
        </p:txBody>
      </p:sp>
    </p:spTree>
    <p:extLst>
      <p:ext uri="{BB962C8B-B14F-4D97-AF65-F5344CB8AC3E}">
        <p14:creationId xmlns:p14="http://schemas.microsoft.com/office/powerpoint/2010/main" val="3444790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883B-D8EE-F12A-4CD3-6DB279F5987D}"/>
              </a:ext>
            </a:extLst>
          </p:cNvPr>
          <p:cNvSpPr>
            <a:spLocks noGrp="1"/>
          </p:cNvSpPr>
          <p:nvPr>
            <p:ph type="title"/>
          </p:nvPr>
        </p:nvSpPr>
        <p:spPr/>
        <p:txBody>
          <a:bodyPr/>
          <a:lstStyle/>
          <a:p>
            <a:r>
              <a:rPr lang="en-US" dirty="0"/>
              <a:t>DATA </a:t>
            </a:r>
            <a:endParaRPr lang="en-KE" dirty="0"/>
          </a:p>
        </p:txBody>
      </p:sp>
      <p:sp>
        <p:nvSpPr>
          <p:cNvPr id="3" name="Content Placeholder 2">
            <a:extLst>
              <a:ext uri="{FF2B5EF4-FFF2-40B4-BE49-F238E27FC236}">
                <a16:creationId xmlns:a16="http://schemas.microsoft.com/office/drawing/2014/main" id="{44F94A02-88F1-9137-B71E-42801B682DC1}"/>
              </a:ext>
            </a:extLst>
          </p:cNvPr>
          <p:cNvSpPr>
            <a:spLocks noGrp="1"/>
          </p:cNvSpPr>
          <p:nvPr>
            <p:ph idx="1"/>
          </p:nvPr>
        </p:nvSpPr>
        <p:spPr/>
        <p:txBody>
          <a:bodyPr/>
          <a:lstStyle/>
          <a:p>
            <a:r>
              <a:rPr lang="en-US" dirty="0"/>
              <a:t>The data is found at  King County House Sales </a:t>
            </a:r>
            <a:r>
              <a:rPr lang="en-US" dirty="0" err="1"/>
              <a:t>dataset,which</a:t>
            </a:r>
            <a:r>
              <a:rPr lang="en-US" dirty="0"/>
              <a:t> contains information/columns on specific features of the houses which can be used to </a:t>
            </a:r>
            <a:r>
              <a:rPr lang="en-US" dirty="0" err="1"/>
              <a:t>analyse</a:t>
            </a:r>
            <a:r>
              <a:rPr lang="en-US" dirty="0"/>
              <a:t> how they affect the price of a house. The predictors used for this model is the Square footage of the home ,number of bedrooms and condition of the house (</a:t>
            </a:r>
            <a:r>
              <a:rPr lang="en-US" dirty="0" err="1"/>
              <a:t>sqft_living,bedrooms,condition</a:t>
            </a:r>
            <a:r>
              <a:rPr lang="en-US" dirty="0"/>
              <a:t>). Below we have the descriptive statistics of the features used.</a:t>
            </a:r>
          </a:p>
          <a:p>
            <a:r>
              <a:rPr lang="en-US" dirty="0"/>
              <a:t>The data has 21597 rows and 21 columns </a:t>
            </a:r>
            <a:endParaRPr lang="en-KE" dirty="0"/>
          </a:p>
        </p:txBody>
      </p:sp>
    </p:spTree>
    <p:extLst>
      <p:ext uri="{BB962C8B-B14F-4D97-AF65-F5344CB8AC3E}">
        <p14:creationId xmlns:p14="http://schemas.microsoft.com/office/powerpoint/2010/main" val="1481100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2EE6-86F3-3671-82A1-C3C1600D2CA9}"/>
              </a:ext>
            </a:extLst>
          </p:cNvPr>
          <p:cNvSpPr>
            <a:spLocks noGrp="1"/>
          </p:cNvSpPr>
          <p:nvPr>
            <p:ph type="title"/>
          </p:nvPr>
        </p:nvSpPr>
        <p:spPr/>
        <p:txBody>
          <a:bodyPr/>
          <a:lstStyle/>
          <a:p>
            <a:r>
              <a:rPr lang="en-US" dirty="0"/>
              <a:t>DATA PREPARATION </a:t>
            </a:r>
            <a:endParaRPr lang="en-KE" dirty="0"/>
          </a:p>
        </p:txBody>
      </p:sp>
      <p:sp>
        <p:nvSpPr>
          <p:cNvPr id="3" name="Content Placeholder 2">
            <a:extLst>
              <a:ext uri="{FF2B5EF4-FFF2-40B4-BE49-F238E27FC236}">
                <a16:creationId xmlns:a16="http://schemas.microsoft.com/office/drawing/2014/main" id="{ED42EB1A-C329-5180-F34D-B71197362877}"/>
              </a:ext>
            </a:extLst>
          </p:cNvPr>
          <p:cNvSpPr>
            <a:spLocks noGrp="1"/>
          </p:cNvSpPr>
          <p:nvPr>
            <p:ph idx="1"/>
          </p:nvPr>
        </p:nvSpPr>
        <p:spPr/>
        <p:txBody>
          <a:bodyPr/>
          <a:lstStyle/>
          <a:p>
            <a:pPr marL="0" indent="0">
              <a:buNone/>
            </a:pPr>
            <a:endParaRPr lang="en-US" dirty="0"/>
          </a:p>
          <a:p>
            <a:r>
              <a:rPr lang="en-US" dirty="0"/>
              <a:t> We prepare the data so that it is suitable for analysis</a:t>
            </a:r>
          </a:p>
          <a:p>
            <a:r>
              <a:rPr lang="en-US" dirty="0"/>
              <a:t> We will identify if there are null values in the dataset and we will have them  either be removed or replaced with mean and median</a:t>
            </a:r>
          </a:p>
          <a:p>
            <a:r>
              <a:rPr lang="en-US" dirty="0"/>
              <a:t> We will then check for missing values in the said variables</a:t>
            </a:r>
          </a:p>
          <a:p>
            <a:endParaRPr lang="en-KE" dirty="0"/>
          </a:p>
        </p:txBody>
      </p:sp>
    </p:spTree>
    <p:extLst>
      <p:ext uri="{BB962C8B-B14F-4D97-AF65-F5344CB8AC3E}">
        <p14:creationId xmlns:p14="http://schemas.microsoft.com/office/powerpoint/2010/main" val="195269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AA55-AE0E-1A5F-5E8B-92FCB342182E}"/>
              </a:ext>
            </a:extLst>
          </p:cNvPr>
          <p:cNvSpPr>
            <a:spLocks noGrp="1"/>
          </p:cNvSpPr>
          <p:nvPr>
            <p:ph type="title"/>
          </p:nvPr>
        </p:nvSpPr>
        <p:spPr/>
        <p:txBody>
          <a:bodyPr/>
          <a:lstStyle/>
          <a:p>
            <a:br>
              <a:rPr lang="en-US" dirty="0"/>
            </a:br>
            <a:r>
              <a:rPr lang="en-US" dirty="0"/>
              <a:t>METHODS </a:t>
            </a:r>
            <a:endParaRPr lang="en-KE" dirty="0"/>
          </a:p>
        </p:txBody>
      </p:sp>
      <p:sp>
        <p:nvSpPr>
          <p:cNvPr id="3" name="Content Placeholder 2">
            <a:extLst>
              <a:ext uri="{FF2B5EF4-FFF2-40B4-BE49-F238E27FC236}">
                <a16:creationId xmlns:a16="http://schemas.microsoft.com/office/drawing/2014/main" id="{5BE741A7-130F-EE9A-6342-ECDE819333DD}"/>
              </a:ext>
            </a:extLst>
          </p:cNvPr>
          <p:cNvSpPr>
            <a:spLocks noGrp="1"/>
          </p:cNvSpPr>
          <p:nvPr>
            <p:ph idx="1"/>
          </p:nvPr>
        </p:nvSpPr>
        <p:spPr/>
        <p:txBody>
          <a:bodyPr/>
          <a:lstStyle/>
          <a:p>
            <a:r>
              <a:rPr lang="en-US" dirty="0"/>
              <a:t>The method used was regression analysis whereby we performed a simple regression with price as the target with square foot living. </a:t>
            </a:r>
          </a:p>
          <a:p>
            <a:r>
              <a:rPr lang="en-US" dirty="0"/>
              <a:t>We further performed a multiple regression analysis with price still the target variable with square foot living, conditions and bedrooms </a:t>
            </a:r>
          </a:p>
          <a:p>
            <a:r>
              <a:rPr lang="en-US" dirty="0"/>
              <a:t>From the regressions we obtained model summaries which were </a:t>
            </a:r>
            <a:r>
              <a:rPr lang="en-US" dirty="0" err="1"/>
              <a:t>analysed</a:t>
            </a:r>
            <a:r>
              <a:rPr lang="en-US" dirty="0"/>
              <a:t> and interpreted in line with our business problem </a:t>
            </a:r>
          </a:p>
          <a:p>
            <a:endParaRPr lang="en-US" dirty="0"/>
          </a:p>
        </p:txBody>
      </p:sp>
    </p:spTree>
    <p:extLst>
      <p:ext uri="{BB962C8B-B14F-4D97-AF65-F5344CB8AC3E}">
        <p14:creationId xmlns:p14="http://schemas.microsoft.com/office/powerpoint/2010/main" val="1652153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1767-318D-EACB-19F0-B908D12A5A56}"/>
              </a:ext>
            </a:extLst>
          </p:cNvPr>
          <p:cNvSpPr>
            <a:spLocks noGrp="1"/>
          </p:cNvSpPr>
          <p:nvPr>
            <p:ph type="title"/>
          </p:nvPr>
        </p:nvSpPr>
        <p:spPr/>
        <p:txBody>
          <a:bodyPr/>
          <a:lstStyle/>
          <a:p>
            <a:r>
              <a:rPr lang="en-US" dirty="0"/>
              <a:t>RESULTS  </a:t>
            </a:r>
            <a:endParaRPr lang="en-KE" dirty="0"/>
          </a:p>
        </p:txBody>
      </p:sp>
      <p:sp>
        <p:nvSpPr>
          <p:cNvPr id="3" name="Content Placeholder 2">
            <a:extLst>
              <a:ext uri="{FF2B5EF4-FFF2-40B4-BE49-F238E27FC236}">
                <a16:creationId xmlns:a16="http://schemas.microsoft.com/office/drawing/2014/main" id="{C6FF5845-033D-6392-678C-8029E2EE8CFF}"/>
              </a:ext>
            </a:extLst>
          </p:cNvPr>
          <p:cNvSpPr>
            <a:spLocks noGrp="1"/>
          </p:cNvSpPr>
          <p:nvPr>
            <p:ph idx="1"/>
          </p:nvPr>
        </p:nvSpPr>
        <p:spPr/>
        <p:txBody>
          <a:bodyPr>
            <a:normAutofit fontScale="92500" lnSpcReduction="20000"/>
          </a:bodyPr>
          <a:lstStyle/>
          <a:p>
            <a:r>
              <a:rPr lang="en-US" sz="2200" dirty="0"/>
              <a:t>The following results were found:</a:t>
            </a:r>
          </a:p>
          <a:p>
            <a:r>
              <a:rPr lang="en-US" sz="2200" dirty="0"/>
              <a:t> for every increase of 1 square foot living, the price increases by $286.15</a:t>
            </a:r>
          </a:p>
          <a:p>
            <a:r>
              <a:rPr lang="en-US" sz="2200" dirty="0"/>
              <a:t>the no of bedrooms increases the price decreases but in real sense we would expect the price to increase but on the other hand an increase in bedrooms means there is a decrease in square foot living which also makes sense  </a:t>
            </a:r>
          </a:p>
          <a:p>
            <a:endParaRPr lang="en-US" sz="2200" dirty="0"/>
          </a:p>
          <a:p>
            <a:r>
              <a:rPr lang="en-US" sz="2200" dirty="0"/>
              <a:t>For the conditions we found that for an additional increase in the  </a:t>
            </a:r>
            <a:r>
              <a:rPr lang="en-US" sz="2200" dirty="0" err="1"/>
              <a:t>the</a:t>
            </a:r>
            <a:r>
              <a:rPr lang="en-US" sz="2200" dirty="0"/>
              <a:t> conditions the price increases by $4990 which is reasonable as with better conditions of a house the price is expected to go higher</a:t>
            </a:r>
          </a:p>
          <a:p>
            <a:pPr marL="0" indent="0">
              <a:buNone/>
            </a:pPr>
            <a:endParaRPr lang="en-US" sz="2200" dirty="0">
              <a:latin typeface="Gill Sans MT" panose="020B0502020104020203" pitchFamily="34" charset="0"/>
            </a:endParaRPr>
          </a:p>
          <a:p>
            <a:endParaRPr lang="en-KE" dirty="0"/>
          </a:p>
        </p:txBody>
      </p:sp>
    </p:spTree>
    <p:extLst>
      <p:ext uri="{BB962C8B-B14F-4D97-AF65-F5344CB8AC3E}">
        <p14:creationId xmlns:p14="http://schemas.microsoft.com/office/powerpoint/2010/main" val="117941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1C506-6D7D-3367-1D55-B43569C3FF05}"/>
              </a:ext>
            </a:extLst>
          </p:cNvPr>
          <p:cNvSpPr>
            <a:spLocks noGrp="1"/>
          </p:cNvSpPr>
          <p:nvPr>
            <p:ph type="title"/>
          </p:nvPr>
        </p:nvSpPr>
        <p:spPr/>
        <p:txBody>
          <a:bodyPr/>
          <a:lstStyle/>
          <a:p>
            <a:r>
              <a:rPr lang="en-US" dirty="0"/>
              <a:t>VALUE TO THE STAKEHOLDER</a:t>
            </a:r>
            <a:endParaRPr lang="en-KE" dirty="0"/>
          </a:p>
        </p:txBody>
      </p:sp>
      <p:sp>
        <p:nvSpPr>
          <p:cNvPr id="3" name="Content Placeholder 2">
            <a:extLst>
              <a:ext uri="{FF2B5EF4-FFF2-40B4-BE49-F238E27FC236}">
                <a16:creationId xmlns:a16="http://schemas.microsoft.com/office/drawing/2014/main" id="{BED3C28D-2CAD-80D0-40C3-192996D19CD9}"/>
              </a:ext>
            </a:extLst>
          </p:cNvPr>
          <p:cNvSpPr>
            <a:spLocks noGrp="1"/>
          </p:cNvSpPr>
          <p:nvPr>
            <p:ph idx="1"/>
          </p:nvPr>
        </p:nvSpPr>
        <p:spPr/>
        <p:txBody>
          <a:bodyPr>
            <a:normAutofit/>
          </a:bodyPr>
          <a:lstStyle/>
          <a:p>
            <a:r>
              <a:rPr lang="en-US" dirty="0"/>
              <a:t>The aim of the project was to </a:t>
            </a:r>
            <a:r>
              <a:rPr lang="en-US" dirty="0" err="1"/>
              <a:t>analyse</a:t>
            </a:r>
            <a:r>
              <a:rPr lang="en-US" dirty="0"/>
              <a:t> how the square foot living, conditions and no of bedrooms may determine value of a house. </a:t>
            </a:r>
          </a:p>
          <a:p>
            <a:r>
              <a:rPr lang="en-US" dirty="0"/>
              <a:t>From our analysis we observe how each of these variables affect the price of a house with all other factors held constant </a:t>
            </a:r>
          </a:p>
          <a:p>
            <a:r>
              <a:rPr lang="en-US" dirty="0"/>
              <a:t>This can help investors/real estate firm make informed decisions on how to set a price on houses they develop or want to buy and how the square foot living, conditions and no of bedrooms contribute to the overall price of the house </a:t>
            </a:r>
            <a:endParaRPr lang="en-KE" dirty="0"/>
          </a:p>
        </p:txBody>
      </p:sp>
    </p:spTree>
    <p:extLst>
      <p:ext uri="{BB962C8B-B14F-4D97-AF65-F5344CB8AC3E}">
        <p14:creationId xmlns:p14="http://schemas.microsoft.com/office/powerpoint/2010/main" val="1601116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60510-996A-7A44-61AF-38350BF80FAB}"/>
              </a:ext>
            </a:extLst>
          </p:cNvPr>
          <p:cNvSpPr>
            <a:spLocks noGrp="1"/>
          </p:cNvSpPr>
          <p:nvPr>
            <p:ph idx="1"/>
          </p:nvPr>
        </p:nvSpPr>
        <p:spPr/>
        <p:txBody>
          <a:bodyPr>
            <a:normAutofit/>
          </a:bodyPr>
          <a:lstStyle/>
          <a:p>
            <a:pPr marL="0" indent="0" algn="ctr">
              <a:buNone/>
            </a:pPr>
            <a:endParaRPr lang="en-US" sz="5400" b="1" dirty="0"/>
          </a:p>
          <a:p>
            <a:pPr marL="0" indent="0" algn="ctr">
              <a:buNone/>
            </a:pPr>
            <a:endParaRPr lang="en-US" sz="5400" b="1" dirty="0"/>
          </a:p>
          <a:p>
            <a:pPr marL="0" indent="0" algn="ctr">
              <a:buNone/>
            </a:pPr>
            <a:r>
              <a:rPr lang="en-US" sz="5400" b="1" dirty="0"/>
              <a:t>THANK YOU</a:t>
            </a:r>
            <a:endParaRPr lang="en-KE" sz="5400" b="1" dirty="0"/>
          </a:p>
        </p:txBody>
      </p:sp>
    </p:spTree>
    <p:extLst>
      <p:ext uri="{BB962C8B-B14F-4D97-AF65-F5344CB8AC3E}">
        <p14:creationId xmlns:p14="http://schemas.microsoft.com/office/powerpoint/2010/main" val="11851515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87</TotalTime>
  <Words>588</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GROUP 9  DSc phase 2 project </vt:lpstr>
      <vt:lpstr>BUSINESS UNDERSTANDING </vt:lpstr>
      <vt:lpstr>DATA </vt:lpstr>
      <vt:lpstr>DATA PREPARATION </vt:lpstr>
      <vt:lpstr> METHODS </vt:lpstr>
      <vt:lpstr>RESULTS  </vt:lpstr>
      <vt:lpstr>VALUE TO THE STAKEHOLDER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Geoffrey Habil</dc:creator>
  <cp:lastModifiedBy>Jossjam Oduol</cp:lastModifiedBy>
  <cp:revision>4</cp:revision>
  <dcterms:created xsi:type="dcterms:W3CDTF">2024-07-22T20:20:30Z</dcterms:created>
  <dcterms:modified xsi:type="dcterms:W3CDTF">2024-07-25T01:12:38Z</dcterms:modified>
</cp:coreProperties>
</file>