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60" r:id="rId4"/>
    <p:sldId id="267" r:id="rId5"/>
    <p:sldId id="266" r:id="rId6"/>
    <p:sldId id="261" r:id="rId7"/>
    <p:sldId id="268" r:id="rId8"/>
    <p:sldId id="269" r:id="rId9"/>
    <p:sldId id="263" r:id="rId10"/>
    <p:sldId id="264" r:id="rId11"/>
    <p:sldId id="270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12/4/24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23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Market action discounts everything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Prices move in trends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History tends to repeat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22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50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F5212-CF9B-93D8-71FA-A961E9CCF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47E7B5-7010-5632-8C3D-5C6A362F37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E2840A-B508-781D-10DB-26BDA35934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Software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CA91E-593E-A117-ADB5-46A1A0ED2D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C4076-BFED-5ADC-A44A-E3510A938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AE9D49-AC45-15B3-B86F-12075D9821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3CF83F-13AB-D575-99A9-ED740A4A95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Software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8AAE6-DF61-C36B-2C7C-FEBAA72ECB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6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842979"/>
            <a:ext cx="9144000" cy="1999076"/>
          </a:xfrm>
        </p:spPr>
        <p:txBody>
          <a:bodyPr anchor="ctr">
            <a:normAutofit/>
          </a:bodyPr>
          <a:lstStyle/>
          <a:p>
            <a:pPr algn="l"/>
            <a:r>
              <a:rPr lang="en-US" sz="2400" b="1" i="0" dirty="0">
                <a:solidFill>
                  <a:srgbClr val="1F2328"/>
                </a:solidFill>
                <a:effectLst/>
                <a:latin typeface="-apple-system"/>
              </a:rPr>
              <a:t>Title: Regional Product Sentiment Analysis Using Clustering, Classification, Statistics and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868057" y="3867665"/>
            <a:ext cx="8215057" cy="2360139"/>
          </a:xfrm>
        </p:spPr>
        <p:txBody>
          <a:bodyPr anchor="ctr">
            <a:normAutofit fontScale="70000" lnSpcReduction="20000"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Team Group No  :  11  </a:t>
            </a:r>
          </a:p>
          <a:p>
            <a:r>
              <a:rPr lang="en-US" sz="2800" dirty="0"/>
              <a:t>Gangadhar Singh Shiva</a:t>
            </a:r>
          </a:p>
          <a:p>
            <a:r>
              <a:rPr lang="en-US" sz="2800" dirty="0"/>
              <a:t>Akshobhya BV</a:t>
            </a:r>
          </a:p>
          <a:p>
            <a:r>
              <a:rPr lang="en-US" sz="2800" dirty="0"/>
              <a:t>Himanshu Kumar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1785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/>
              <a:t>Key Findings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1" dirty="0"/>
              <a:t>Key Findings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Regional clusters reveal diverse customer expectations.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Storage size and product condition significantly impact sentiment.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Temporal trends show a ~20% rating drop (2022–2023) with recovery in 2024.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673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17C1A9-88E5-770E-54AD-20EA60E2D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671FCF-7697-7382-F108-6F5FF94CB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104681D-C08A-F6A1-1A30-827A5116D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607D8-713D-08DC-3DF9-887B329D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Future Work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1E63757-84D8-8370-EDFE-497B77A25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6E864-86F3-2517-ACF2-74FC83411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Future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Expand analysis with demographic data (age, gender).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Explore advanced LLMs like GPT-4 for better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insights for targeted marketing and product development.</a:t>
            </a:r>
          </a:p>
        </p:txBody>
      </p:sp>
    </p:spTree>
    <p:extLst>
      <p:ext uri="{BB962C8B-B14F-4D97-AF65-F5344CB8AC3E}">
        <p14:creationId xmlns:p14="http://schemas.microsoft.com/office/powerpoint/2010/main" val="1556020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3A5A90-5704-E9B1-BF06-2D62F1830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0B301B-342A-A49A-F360-959BC638C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77FB72-E82E-4862-0066-28F8FB665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1C035-AA0B-785C-5D03-314EBB8AC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Details …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3B86133-38D5-EBDE-820E-0C3208F5E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8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Project Description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r>
              <a:rPr lang="en-US" b="1" dirty="0"/>
              <a:t>Project Description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Investigates customer sentiment towards iPhone products across APAC, EMEA, and the United States.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Utilizes machine learning models, including traditional classifiers and LLMs like </a:t>
            </a:r>
            <a:r>
              <a:rPr lang="en-US" dirty="0" err="1"/>
              <a:t>DistilBERT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Applies clustering to uncover geographic preferences.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Objectives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Regional sentiment variation.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Key factors influencing satisfaction.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Comparing traditional ML models and LLMs.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Temporal sentiment trends.</a:t>
            </a:r>
          </a:p>
        </p:txBody>
      </p:sp>
    </p:spTree>
    <p:extLst>
      <p:ext uri="{BB962C8B-B14F-4D97-AF65-F5344CB8AC3E}">
        <p14:creationId xmlns:p14="http://schemas.microsoft.com/office/powerpoint/2010/main" val="1215468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849" y="1153572"/>
            <a:ext cx="3615385" cy="4461163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1" dirty="0"/>
              <a:t>Dataset Overview</a:t>
            </a:r>
          </a:p>
          <a:p>
            <a:pPr lvl="1"/>
            <a:r>
              <a:rPr lang="en-US" b="1" dirty="0"/>
              <a:t>Size</a:t>
            </a:r>
            <a:r>
              <a:rPr lang="en-US" dirty="0"/>
              <a:t>: 3,062 reviews across 11 features.</a:t>
            </a:r>
          </a:p>
          <a:p>
            <a:pPr lvl="1"/>
            <a:r>
              <a:rPr lang="en-US" b="1" dirty="0"/>
              <a:t>Features</a:t>
            </a:r>
            <a:r>
              <a:rPr lang="en-US" dirty="0"/>
              <a:t>: Country, date, rating score, review text, variant details.</a:t>
            </a:r>
          </a:p>
          <a:p>
            <a:pPr lvl="1"/>
            <a:r>
              <a:rPr lang="en-US" dirty="0"/>
              <a:t>Reviews span 2021–2024 across multiple regions.</a:t>
            </a:r>
          </a:p>
          <a:p>
            <a:r>
              <a:rPr lang="en-US" b="1" dirty="0"/>
              <a:t>Data Preprocessing</a:t>
            </a:r>
          </a:p>
          <a:p>
            <a:pPr lvl="1"/>
            <a:r>
              <a:rPr lang="en-US" dirty="0"/>
              <a:t>Cleaned missing values and duplicates.</a:t>
            </a:r>
          </a:p>
          <a:p>
            <a:pPr lvl="1"/>
            <a:r>
              <a:rPr lang="en-US" dirty="0"/>
              <a:t>Extracted features (e.g., size, color, temporal insights).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034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DACDA3-7CC1-2BCB-8A78-7F88662FF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7637B8-AFD4-8259-B1F8-C558E7AD5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2878155-F890-1934-B6E4-17222F151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27D9A-EAAB-6387-EFE0-8A19DFA42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49" y="1153572"/>
            <a:ext cx="3615385" cy="4461163"/>
          </a:xfrm>
        </p:spPr>
        <p:txBody>
          <a:bodyPr>
            <a:normAutofit/>
          </a:bodyPr>
          <a:lstStyle/>
          <a:p>
            <a:r>
              <a:rPr lang="en-US" dirty="0"/>
              <a:t>Work Flow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8535F1E0-7B2B-419B-75B7-3C54F22AB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diagram of a process flow&#10;&#10;Description automatically generated">
            <a:extLst>
              <a:ext uri="{FF2B5EF4-FFF2-40B4-BE49-F238E27FC236}">
                <a16:creationId xmlns:a16="http://schemas.microsoft.com/office/drawing/2014/main" id="{B2F9FA73-1894-EBA0-69EA-3C345AE19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072" y="761523"/>
            <a:ext cx="6916269" cy="4853211"/>
          </a:xfrm>
          <a:prstGeom prst="rect">
            <a:avLst/>
          </a:prstGeom>
        </p:spPr>
      </p:pic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F080189A-386D-701E-8ECD-2E3D4C496392}"/>
              </a:ext>
            </a:extLst>
          </p:cNvPr>
          <p:cNvCxnSpPr/>
          <p:nvPr/>
        </p:nvCxnSpPr>
        <p:spPr>
          <a:xfrm rot="10800000" flipV="1">
            <a:off x="7780714" y="3707475"/>
            <a:ext cx="2460567" cy="144641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88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7750F3-B23F-12CF-C5EA-2636DC988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9FE961-FCCF-04FC-6BA6-3B066395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1765A93-358E-3036-E965-D4B41F52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D120E-B924-A4A7-FCF0-4B6E89145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49" y="1153572"/>
            <a:ext cx="3615385" cy="4461163"/>
          </a:xfrm>
        </p:spPr>
        <p:txBody>
          <a:bodyPr>
            <a:normAutofit/>
          </a:bodyPr>
          <a:lstStyle/>
          <a:p>
            <a:r>
              <a:rPr lang="en-US" dirty="0"/>
              <a:t>Work Flow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4C46C827-F3FE-1F58-9B8C-BCD76764E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5" name="Picture 1" descr="page7image442570640">
            <a:extLst>
              <a:ext uri="{FF2B5EF4-FFF2-40B4-BE49-F238E27FC236}">
                <a16:creationId xmlns:a16="http://schemas.microsoft.com/office/drawing/2014/main" id="{91C4B977-95DB-5A49-EEFD-30FA6DB07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35" y="319088"/>
            <a:ext cx="776411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33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/>
              <a:t>Key Insights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992" y="134754"/>
            <a:ext cx="7089808" cy="6042210"/>
          </a:xfrm>
        </p:spPr>
        <p:txBody>
          <a:bodyPr anchor="ctr">
            <a:normAutofit/>
          </a:bodyPr>
          <a:lstStyle/>
          <a:p>
            <a:r>
              <a:rPr lang="en-US" b="1" dirty="0"/>
              <a:t>Clustering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K-Means algorithm used for geographic segmentation.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Clusters Identified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Cluster 0</a:t>
            </a:r>
            <a:r>
              <a:rPr lang="en-US" dirty="0"/>
              <a:t>: Japan, UAE, United States.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Cluster 1</a:t>
            </a:r>
            <a:r>
              <a:rPr lang="en-US" dirty="0"/>
              <a:t>: India, Japan, UAE.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Cluster 2</a:t>
            </a:r>
            <a:r>
              <a:rPr lang="en-US" dirty="0"/>
              <a:t>: UAE, Egypt, US, Mexico, Canada.</a:t>
            </a:r>
          </a:p>
          <a:p>
            <a:pPr marL="0" indent="0">
              <a:buNone/>
            </a:pPr>
            <a:endParaRPr lang="en-US" b="1" dirty="0"/>
          </a:p>
          <a:p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A8B9A5-3103-C915-203B-E7A1DDD46FFB}"/>
              </a:ext>
            </a:extLst>
          </p:cNvPr>
          <p:cNvSpPr txBox="1"/>
          <p:nvPr/>
        </p:nvSpPr>
        <p:spPr>
          <a:xfrm>
            <a:off x="2619632" y="-14333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288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43C3F9-CA61-FC9E-55E9-EB1ED1192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B07E36-AE35-BB03-6E6A-2C65B79D7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E373E9C-BF4D-5275-CB57-E317CE4B6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D71F9-AD08-575A-C089-ECC7C5C9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/>
              <a:t>Key Insights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41CD4067-2EB7-FA5D-DBA4-992AB4C8D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5284A-4F11-B20A-F4C1-3799F4BD5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992" y="134754"/>
            <a:ext cx="7089808" cy="60422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1. Sentiment Variation Across Regions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 Engagement</a:t>
            </a:r>
            <a:r>
              <a:rPr lang="en-US" dirty="0"/>
              <a:t>: India, UAE, US with mixed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Sparse Data</a:t>
            </a:r>
            <a:r>
              <a:rPr lang="en-US" dirty="0"/>
              <a:t>: Canada and Egypt, yet high ratings (4.5–5.0).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Concerns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Cluster 0</a:t>
            </a:r>
            <a:r>
              <a:rPr lang="en-US" dirty="0"/>
              <a:t>: Scratches, battery.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Cluster 2</a:t>
            </a:r>
            <a:r>
              <a:rPr lang="en-US" dirty="0"/>
              <a:t>: Screen, condition.</a:t>
            </a:r>
          </a:p>
          <a:p>
            <a:pPr marL="457200" lvl="1" indent="0">
              <a:buNone/>
            </a:pPr>
            <a:endParaRPr lang="en-US" dirty="0"/>
          </a:p>
          <a:p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A88182-8D41-7E5E-1ADB-C419533FAF12}"/>
              </a:ext>
            </a:extLst>
          </p:cNvPr>
          <p:cNvSpPr txBox="1"/>
          <p:nvPr/>
        </p:nvSpPr>
        <p:spPr>
          <a:xfrm>
            <a:off x="2619632" y="-14333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172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BCE34A-9F85-74DD-B8F1-2BCCD2190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50EDC5-B524-C90F-1675-5E6809177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3D88343-E111-F8BC-6F20-36D97D0F8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114B4-0BF2-BF29-C6F2-F8FF60C2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/>
              <a:t>Key Insights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20AF4EF-02E9-BFCD-143E-4B92AEC9E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128D2-FEB9-A453-B2CB-086AB3157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992" y="134754"/>
            <a:ext cx="7089808" cy="6042210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2. Key Factors Influencing Ratings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Storage</a:t>
            </a:r>
            <a:r>
              <a:rPr lang="en-US" dirty="0"/>
              <a:t>: 128GB dominates usage; limited engagement for 512GB.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Color Preferences</a:t>
            </a:r>
            <a:r>
              <a:rPr lang="en-US" dirty="0"/>
              <a:t>: Blue, Midnight lead; data cleaning needed.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Product Condition</a:t>
            </a:r>
            <a:r>
              <a:rPr lang="en-US" dirty="0"/>
              <a:t>: Common issues with scratches and screens.</a:t>
            </a:r>
          </a:p>
          <a:p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9FE2C-E06D-BED1-2215-AFBF38F87C32}"/>
              </a:ext>
            </a:extLst>
          </p:cNvPr>
          <p:cNvSpPr txBox="1"/>
          <p:nvPr/>
        </p:nvSpPr>
        <p:spPr>
          <a:xfrm>
            <a:off x="2619632" y="-14333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196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/>
              <a:t>Model Comparison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92500" lnSpcReduction="20000"/>
          </a:bodyPr>
          <a:lstStyle/>
          <a:p>
            <a:r>
              <a:rPr lang="en-US" b="1" dirty="0"/>
              <a:t>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Random Forest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Accuracy</a:t>
            </a:r>
            <a:r>
              <a:rPr lang="en-US" dirty="0"/>
              <a:t>: 99.67%, </a:t>
            </a:r>
            <a:r>
              <a:rPr lang="en-US" b="1" dirty="0"/>
              <a:t>Precision</a:t>
            </a:r>
            <a:r>
              <a:rPr lang="en-US" dirty="0"/>
              <a:t>: 99.67%.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Outperformed </a:t>
            </a:r>
            <a:r>
              <a:rPr lang="en-US" dirty="0" err="1"/>
              <a:t>DistilBERT</a:t>
            </a:r>
            <a:r>
              <a:rPr lang="en-US" dirty="0"/>
              <a:t> and other ML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DistilBERT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Accuracy</a:t>
            </a:r>
            <a:r>
              <a:rPr lang="en-US" dirty="0"/>
              <a:t>: 90.7%.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Suitable for nuanced text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Logistic Regression &amp; AdaBoost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Accuracy: 83.5% and 85.59%, respectively.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Random Forest excels in handling structured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DistilBERT</a:t>
            </a:r>
            <a:r>
              <a:rPr lang="en-US" dirty="0"/>
              <a:t> captures complex language relationships but needs tuning.</a:t>
            </a:r>
          </a:p>
        </p:txBody>
      </p:sp>
    </p:spTree>
    <p:extLst>
      <p:ext uri="{BB962C8B-B14F-4D97-AF65-F5344CB8AC3E}">
        <p14:creationId xmlns:p14="http://schemas.microsoft.com/office/powerpoint/2010/main" val="4062871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c8c2bf6-914d-4c1f-b352-46a9adb87030}" enabled="0" method="" siteId="{fc8c2bf6-914d-4c1f-b352-46a9adb8703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8476</TotalTime>
  <Words>459</Words>
  <Application>Microsoft Macintosh PowerPoint</Application>
  <PresentationFormat>Widescreen</PresentationFormat>
  <Paragraphs>93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Office Theme</vt:lpstr>
      <vt:lpstr>Title: Regional Product Sentiment Analysis Using Clustering, Classification, Statistics and NLP</vt:lpstr>
      <vt:lpstr>Project Description</vt:lpstr>
      <vt:lpstr>Methodology</vt:lpstr>
      <vt:lpstr>Work Flow</vt:lpstr>
      <vt:lpstr>Work Flow</vt:lpstr>
      <vt:lpstr>Key Insights</vt:lpstr>
      <vt:lpstr>Key Insights</vt:lpstr>
      <vt:lpstr>Key Insights</vt:lpstr>
      <vt:lpstr>Model Comparison</vt:lpstr>
      <vt:lpstr>Key Findings</vt:lpstr>
      <vt:lpstr> Future Work</vt:lpstr>
      <vt:lpstr>Details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Gangadhar Shiva</dc:creator>
  <cp:lastModifiedBy>Gangadhar Shiva</cp:lastModifiedBy>
  <cp:revision>5</cp:revision>
  <cp:lastPrinted>2024-12-01T16:54:15Z</cp:lastPrinted>
  <dcterms:created xsi:type="dcterms:W3CDTF">2024-11-28T18:08:18Z</dcterms:created>
  <dcterms:modified xsi:type="dcterms:W3CDTF">2024-12-04T15:26:55Z</dcterms:modified>
</cp:coreProperties>
</file>