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7" r:id="rId5"/>
    <p:sldId id="266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0" autoAdjust="0"/>
    <p:restoredTop sz="94660"/>
  </p:normalViewPr>
  <p:slideViewPr>
    <p:cSldViewPr snapToGrid="0">
      <p:cViewPr>
        <p:scale>
          <a:sx n="132" d="100"/>
          <a:sy n="132" d="100"/>
        </p:scale>
        <p:origin x="-1592" y="-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2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Market action discounts everything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Prices move in trends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History tends to repeat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2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C4076-BFED-5ADC-A44A-E3510A93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E9D49-AC45-15B3-B86F-12075D982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3CF83F-13AB-D575-99A9-ED740A4A9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8AAE6-DF61-C36B-2C7C-FEBAA72EC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842979"/>
            <a:ext cx="9144000" cy="1999076"/>
          </a:xfrm>
        </p:spPr>
        <p:txBody>
          <a:bodyPr anchor="ctr">
            <a:normAutofit/>
          </a:bodyPr>
          <a:lstStyle/>
          <a:p>
            <a:pPr algn="l"/>
            <a: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  <a:t>Title: Regional Product Sentiment Analysis Using Clustering, Classification, Statistics and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868057" y="3867665"/>
            <a:ext cx="8215057" cy="2360139"/>
          </a:xfrm>
        </p:spPr>
        <p:txBody>
          <a:bodyPr anchor="ctr">
            <a:normAutofit fontScale="70000" lnSpcReduction="20000"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Team Group No  :  11  </a:t>
            </a:r>
          </a:p>
          <a:p>
            <a:r>
              <a:rPr lang="en-US" sz="2800" dirty="0"/>
              <a:t>Gangadhar Singh Shiva</a:t>
            </a:r>
          </a:p>
          <a:p>
            <a:r>
              <a:rPr lang="en-US" sz="2800" dirty="0"/>
              <a:t>Akshobhya BV</a:t>
            </a:r>
          </a:p>
          <a:p>
            <a:r>
              <a:rPr lang="en-US" sz="2800" dirty="0"/>
              <a:t>Himanshu Kumar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78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b="1" dirty="0"/>
              <a:t>Project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Investigates customer sentiment towards iPhone products across APAC, EMEA, and the United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Utilizes machine learning models, including traditional classifiers and LLMs like </a:t>
            </a:r>
            <a:r>
              <a:rPr lang="en-US" dirty="0" err="1"/>
              <a:t>DistilBERT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Applies clustering to uncover geographic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Objectives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Regional sentiment variation.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factors influencing satisfaction.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Comparing traditional ML models and LLMs.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Temporal sentiment trends.</a:t>
            </a:r>
          </a:p>
        </p:txBody>
      </p:sp>
    </p:spTree>
    <p:extLst>
      <p:ext uri="{BB962C8B-B14F-4D97-AF65-F5344CB8AC3E}">
        <p14:creationId xmlns:p14="http://schemas.microsoft.com/office/powerpoint/2010/main" val="121546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49" y="1153572"/>
            <a:ext cx="3615385" cy="4461163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Dataset Overview</a:t>
            </a:r>
          </a:p>
          <a:p>
            <a:pPr lvl="1"/>
            <a:r>
              <a:rPr lang="en-US" b="1" dirty="0"/>
              <a:t>Size</a:t>
            </a:r>
            <a:r>
              <a:rPr lang="en-US" dirty="0"/>
              <a:t>: 3,062 reviews across 11 features.</a:t>
            </a:r>
          </a:p>
          <a:p>
            <a:pPr lvl="1"/>
            <a:r>
              <a:rPr lang="en-US" b="1" dirty="0"/>
              <a:t>Features</a:t>
            </a:r>
            <a:r>
              <a:rPr lang="en-US" dirty="0"/>
              <a:t>: Country, date, rating score, review text, variant details.</a:t>
            </a:r>
          </a:p>
          <a:p>
            <a:pPr lvl="1"/>
            <a:r>
              <a:rPr lang="en-US" dirty="0"/>
              <a:t>Reviews span 2021–2024 across multiple regions.</a:t>
            </a:r>
          </a:p>
          <a:p>
            <a:r>
              <a:rPr lang="en-US" b="1" dirty="0"/>
              <a:t>Data Preprocessing</a:t>
            </a:r>
          </a:p>
          <a:p>
            <a:pPr lvl="1"/>
            <a:r>
              <a:rPr lang="en-US" dirty="0"/>
              <a:t>Cleaned missing values and duplicates.</a:t>
            </a:r>
          </a:p>
          <a:p>
            <a:pPr lvl="1"/>
            <a:r>
              <a:rPr lang="en-US" dirty="0"/>
              <a:t>Extracted features (e.g., size, color, temporal insights).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34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DACDA3-7CC1-2BCB-8A78-7F88662FF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7637B8-AFD4-8259-B1F8-C558E7AD5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878155-F890-1934-B6E4-17222F15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27D9A-EAAB-6387-EFE0-8A19DFA4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9" y="1153572"/>
            <a:ext cx="3615385" cy="4461163"/>
          </a:xfrm>
        </p:spPr>
        <p:txBody>
          <a:bodyPr>
            <a:normAutofit/>
          </a:bodyPr>
          <a:lstStyle/>
          <a:p>
            <a:r>
              <a:rPr lang="en-US" dirty="0"/>
              <a:t>Work 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8535F1E0-7B2B-419B-75B7-3C54F22AB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diagram of a process flow&#10;&#10;Description automatically generated">
            <a:extLst>
              <a:ext uri="{FF2B5EF4-FFF2-40B4-BE49-F238E27FC236}">
                <a16:creationId xmlns:a16="http://schemas.microsoft.com/office/drawing/2014/main" id="{B2F9FA73-1894-EBA0-69EA-3C345AE1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072" y="761523"/>
            <a:ext cx="6916269" cy="4853211"/>
          </a:xfrm>
          <a:prstGeom prst="rect">
            <a:avLst/>
          </a:prstGeom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080189A-386D-701E-8ECD-2E3D4C496392}"/>
              </a:ext>
            </a:extLst>
          </p:cNvPr>
          <p:cNvCxnSpPr/>
          <p:nvPr/>
        </p:nvCxnSpPr>
        <p:spPr>
          <a:xfrm rot="10800000" flipV="1">
            <a:off x="7780714" y="3707475"/>
            <a:ext cx="2460567" cy="144641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8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750F3-B23F-12CF-C5EA-2636DC988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FE961-FCCF-04FC-6BA6-3B066395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765A93-358E-3036-E965-D4B41F52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D120E-B924-A4A7-FCF0-4B6E8914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9" y="1153572"/>
            <a:ext cx="3615385" cy="4461163"/>
          </a:xfrm>
        </p:spPr>
        <p:txBody>
          <a:bodyPr>
            <a:normAutofit/>
          </a:bodyPr>
          <a:lstStyle/>
          <a:p>
            <a:r>
              <a:rPr lang="en-US" dirty="0"/>
              <a:t>Work 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C46C827-F3FE-1F58-9B8C-BCD76764E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5" name="Picture 1" descr="page7image442570640">
            <a:extLst>
              <a:ext uri="{FF2B5EF4-FFF2-40B4-BE49-F238E27FC236}">
                <a16:creationId xmlns:a16="http://schemas.microsoft.com/office/drawing/2014/main" id="{91C4B977-95DB-5A49-EEFD-30FA6DB0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35" y="319088"/>
            <a:ext cx="77641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3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Key Insights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992" y="134754"/>
            <a:ext cx="7089808" cy="6042210"/>
          </a:xfrm>
        </p:spPr>
        <p:txBody>
          <a:bodyPr anchor="ctr">
            <a:normAutofit fontScale="70000" lnSpcReduction="20000"/>
          </a:bodyPr>
          <a:lstStyle/>
          <a:p>
            <a:r>
              <a:rPr lang="en-US" b="1" dirty="0"/>
              <a:t>Clustering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K-Means algorithm used for geographic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Clusters Identified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 0</a:t>
            </a:r>
            <a:r>
              <a:rPr lang="en-US" dirty="0"/>
              <a:t>: Japan, UAE, United States.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 1</a:t>
            </a:r>
            <a:r>
              <a:rPr lang="en-US" dirty="0"/>
              <a:t>: India, Japan, UAE.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 2</a:t>
            </a:r>
            <a:r>
              <a:rPr lang="en-US" dirty="0"/>
              <a:t>: UAE, Egypt, US, Mexico, Canada.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1. Sentiment Variation Across 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Engagement</a:t>
            </a:r>
            <a:r>
              <a:rPr lang="en-US" dirty="0"/>
              <a:t>: India, UAE, US with mixed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Sparse Data</a:t>
            </a:r>
            <a:r>
              <a:rPr lang="en-US" dirty="0"/>
              <a:t>: Canada and Egypt, yet high ratings (4.5–5.0).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Concerns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 0</a:t>
            </a:r>
            <a:r>
              <a:rPr lang="en-US" dirty="0"/>
              <a:t>: Scratches, battery.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 2</a:t>
            </a:r>
            <a:r>
              <a:rPr lang="en-US" dirty="0"/>
              <a:t>: Screen, condition.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2. Key Factors Influencing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Storage</a:t>
            </a:r>
            <a:r>
              <a:rPr lang="en-US" dirty="0"/>
              <a:t>: 128GB dominates usage; limited engagement for 512GB.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Color Preferences</a:t>
            </a:r>
            <a:r>
              <a:rPr lang="en-US" dirty="0"/>
              <a:t>: Blue, Midnight lead; data cleaning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Condition</a:t>
            </a:r>
            <a:r>
              <a:rPr lang="en-US" dirty="0"/>
              <a:t>: Common issues with scratches and screens.</a:t>
            </a:r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8B9A5-3103-C915-203B-E7A1DDD46FFB}"/>
              </a:ext>
            </a:extLst>
          </p:cNvPr>
          <p:cNvSpPr txBox="1"/>
          <p:nvPr/>
        </p:nvSpPr>
        <p:spPr>
          <a:xfrm>
            <a:off x="2619632" y="-14333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8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b="1" dirty="0"/>
              <a:t>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99.67%, </a:t>
            </a:r>
            <a:r>
              <a:rPr lang="en-US" b="1" dirty="0"/>
              <a:t>Precision</a:t>
            </a:r>
            <a:r>
              <a:rPr lang="en-US" dirty="0"/>
              <a:t>: 99.67%.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Outperformed </a:t>
            </a:r>
            <a:r>
              <a:rPr lang="en-US" dirty="0" err="1"/>
              <a:t>DistilBERT</a:t>
            </a:r>
            <a:r>
              <a:rPr lang="en-US" dirty="0"/>
              <a:t> and other ML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DistilBERT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90.7%.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Suitable for nuanced text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Logistic Regression &amp; AdaBoost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Accuracy: 83.5% and 85.59%, respectively.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excels in handling 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DistilBERT</a:t>
            </a:r>
            <a:r>
              <a:rPr lang="en-US" dirty="0"/>
              <a:t> captures complex language relationships but needs tuning.</a:t>
            </a:r>
          </a:p>
        </p:txBody>
      </p:sp>
    </p:spTree>
    <p:extLst>
      <p:ext uri="{BB962C8B-B14F-4D97-AF65-F5344CB8AC3E}">
        <p14:creationId xmlns:p14="http://schemas.microsoft.com/office/powerpoint/2010/main" val="406287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Key Findings   &amp;</a:t>
            </a:r>
            <a:br>
              <a:rPr lang="en-US" dirty="0"/>
            </a:br>
            <a:r>
              <a:rPr lang="en-US" dirty="0"/>
              <a:t>Future Work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b="1" dirty="0"/>
              <a:t>Key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Regional clusters reveal diverse customer expectations.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Storage size and product condition significantly impact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Temporal trends show a ~20% rating drop (2022–2023) with recovery in 2024.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analysis with demographic data (age, gender).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advanced LLMs like GPT-4 for better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insights for targeted marketing and product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0367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3A5A90-5704-E9B1-BF06-2D62F183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0B301B-342A-A49A-F360-959BC638C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77FB72-E82E-4862-0066-28F8FB665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C035-AA0B-785C-5D03-314EBB8A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Details …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3B86133-38D5-EBDE-820E-0C3208F5E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8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8464</TotalTime>
  <Words>450</Words>
  <Application>Microsoft Macintosh PowerPoint</Application>
  <PresentationFormat>Widescreen</PresentationFormat>
  <Paragraphs>87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Title: Regional Product Sentiment Analysis Using Clustering, Classification, Statistics and NLP</vt:lpstr>
      <vt:lpstr>Project Description</vt:lpstr>
      <vt:lpstr>Methodology</vt:lpstr>
      <vt:lpstr>Work Flow</vt:lpstr>
      <vt:lpstr>Work Flow</vt:lpstr>
      <vt:lpstr>Key Insights</vt:lpstr>
      <vt:lpstr>Model Comparison</vt:lpstr>
      <vt:lpstr>Key Findings   &amp; Future Work</vt:lpstr>
      <vt:lpstr>Details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Gangadhar Shiva</dc:creator>
  <cp:lastModifiedBy>Gangadhar Shiva</cp:lastModifiedBy>
  <cp:revision>4</cp:revision>
  <cp:lastPrinted>2024-12-01T16:54:15Z</cp:lastPrinted>
  <dcterms:created xsi:type="dcterms:W3CDTF">2024-11-28T18:08:18Z</dcterms:created>
  <dcterms:modified xsi:type="dcterms:W3CDTF">2024-12-04T15:12:29Z</dcterms:modified>
</cp:coreProperties>
</file>