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1" r:id="rId6"/>
    <p:sldId id="262" r:id="rId7"/>
    <p:sldId id="263" r:id="rId8"/>
    <p:sldId id="265" r:id="rId9"/>
    <p:sldId id="266" r:id="rId10"/>
    <p:sldId id="267" r:id="rId11"/>
    <p:sldId id="268" r:id="rId12"/>
  </p:sldIdLst>
  <p:sldSz cx="9144000" cy="6858000" type="screen4x3"/>
  <p:notesSz cx="6858000" cy="9144000"/>
  <p:embeddedFontLst>
    <p:embeddedFont>
      <p:font typeface="Nunito" pitchFamily="2" charset="77"/>
      <p:regular r:id="rId14"/>
      <p:bold r:id="rId15"/>
      <p:italic r:id="rId16"/>
      <p:boldItalic r:id="rId17"/>
    </p:embeddedFont>
    <p:embeddedFont>
      <p:font typeface="Quattrocento Sans" panose="020B0502050000020003" pitchFamily="34" charset="0"/>
      <p:regular r:id="rId18"/>
      <p:bold r:id="rId19"/>
      <p:italic r:id="rId20"/>
      <p:boldItalic r:id="rId21"/>
    </p:embeddedFont>
    <p:embeddedFont>
      <p:font typeface="Roboto Mono" pitchFamily="49" charset="0"/>
      <p:regular r:id="rId22"/>
      <p:bold r:id="rId23"/>
      <p:italic r:id="rId24"/>
      <p:boldItalic r:id="rId25"/>
    </p:embeddedFont>
    <p:embeddedFont>
      <p:font typeface="Verdana" panose="020B060403050404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98B041-7607-4424-AF8B-4D868C5D8513}">
  <a:tblStyle styleId="{BF98B041-7607-4424-AF8B-4D868C5D851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501"/>
  </p:normalViewPr>
  <p:slideViewPr>
    <p:cSldViewPr snapToGrid="0">
      <p:cViewPr varScale="1">
        <p:scale>
          <a:sx n="78" d="100"/>
          <a:sy n="78" d="100"/>
        </p:scale>
        <p:origin x="1416"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5f95dfa3f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365f95dfa3f_0_2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862d292f7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36862d292f7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65f95dfa3f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365f95dfa3f_0_3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6862d292f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36862d292f7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65f95dfa3f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365f95dfa3f_0_3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65f95dfa3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65f95dfa3f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6862d292f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6862d292f7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65f95dfa3f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g365f95dfa3f_0_3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5f95dfa3f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g365f95dfa3f_0_2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2430444"/>
            <a:ext cx="5361300" cy="193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4550878"/>
            <a:ext cx="5361300" cy="69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845133"/>
            <a:ext cx="6372300" cy="18396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3818467"/>
            <a:ext cx="6372300" cy="8547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6" name="Google Shape;126;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127" name="Google Shape;127;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2328133"/>
            <a:ext cx="5377500" cy="2194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2654300"/>
            <a:ext cx="7505700" cy="3264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2654300"/>
            <a:ext cx="3686100" cy="3264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2654300"/>
            <a:ext cx="3686100" cy="3264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1127467"/>
            <a:ext cx="7505700" cy="12729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3766000"/>
            <a:ext cx="7370400" cy="30921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1127467"/>
            <a:ext cx="3709200" cy="18441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3092067"/>
            <a:ext cx="3709200" cy="28263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734861"/>
            <a:ext cx="6366900" cy="33855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1127467"/>
            <a:ext cx="6424200" cy="9399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2067600"/>
            <a:ext cx="5859900" cy="524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3289400"/>
            <a:ext cx="5859900" cy="2793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5551333"/>
            <a:ext cx="7415100" cy="8067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6058224"/>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536633"/>
            <a:ext cx="8520600" cy="45216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6058224"/>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342900" lvl="0" indent="-438665" algn="l" rtl="0">
              <a:lnSpc>
                <a:spcPct val="115000"/>
              </a:lnSpc>
              <a:spcBef>
                <a:spcPts val="1200"/>
              </a:spcBef>
              <a:spcAft>
                <a:spcPts val="0"/>
              </a:spcAft>
              <a:buClr>
                <a:srgbClr val="FFFFFF"/>
              </a:buClr>
              <a:buSzPts val="3308"/>
              <a:buFont typeface="Calibri"/>
              <a:buChar char="●"/>
            </a:pPr>
            <a:r>
              <a:rPr lang="en-US" sz="2308" b="1">
                <a:solidFill>
                  <a:srgbClr val="FFFFFF"/>
                </a:solidFill>
                <a:latin typeface="Arial"/>
                <a:ea typeface="Arial"/>
                <a:cs typeface="Arial"/>
                <a:sym typeface="Arial"/>
              </a:rPr>
              <a:t>Title: Scalable Multi-Agentic Sentiment Analysis with A2A, MCP, and ML Agents</a:t>
            </a:r>
            <a:endParaRPr b="1">
              <a:solidFill>
                <a:srgbClr val="FFFFFF"/>
              </a:solidFill>
            </a:endParaRPr>
          </a:p>
        </p:txBody>
      </p:sp>
      <p:sp>
        <p:nvSpPr>
          <p:cNvPr id="135" name="Google Shape;135;p14"/>
          <p:cNvSpPr txBox="1">
            <a:spLocks noGrp="1"/>
          </p:cNvSpPr>
          <p:nvPr>
            <p:ph type="body" idx="1"/>
          </p:nvPr>
        </p:nvSpPr>
        <p:spPr>
          <a:xfrm>
            <a:off x="457200" y="1600200"/>
            <a:ext cx="8229600" cy="34119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1200"/>
              </a:spcBef>
              <a:spcAft>
                <a:spcPts val="0"/>
              </a:spcAft>
              <a:buNone/>
            </a:pPr>
            <a:br>
              <a:rPr lang="en-US" sz="7558">
                <a:solidFill>
                  <a:srgbClr val="FFFFFF"/>
                </a:solidFill>
                <a:latin typeface="Arial"/>
                <a:ea typeface="Arial"/>
                <a:cs typeface="Arial"/>
                <a:sym typeface="Arial"/>
              </a:rPr>
            </a:br>
            <a:r>
              <a:rPr lang="en-US" sz="7558" b="1">
                <a:solidFill>
                  <a:srgbClr val="FFFFFF"/>
                </a:solidFill>
                <a:latin typeface="Arial"/>
                <a:ea typeface="Arial"/>
                <a:cs typeface="Arial"/>
                <a:sym typeface="Arial"/>
              </a:rPr>
              <a:t>Subtitle: A Cloud-Native Deployment for Twitter and iPhone Review Understanding</a:t>
            </a:r>
            <a:br>
              <a:rPr lang="en-US" sz="7558" b="1">
                <a:solidFill>
                  <a:srgbClr val="FFFFFF"/>
                </a:solidFill>
                <a:latin typeface="Arial"/>
                <a:ea typeface="Arial"/>
                <a:cs typeface="Arial"/>
                <a:sym typeface="Arial"/>
              </a:rPr>
            </a:br>
            <a:r>
              <a:rPr lang="en-US" sz="7558" b="1">
                <a:solidFill>
                  <a:srgbClr val="FFFFFF"/>
                </a:solidFill>
                <a:latin typeface="Arial"/>
                <a:ea typeface="Arial"/>
                <a:cs typeface="Arial"/>
                <a:sym typeface="Arial"/>
              </a:rPr>
              <a:t>Group: Project Team - 9</a:t>
            </a:r>
            <a:endParaRPr sz="7558" b="1">
              <a:solidFill>
                <a:srgbClr val="FFFFFF"/>
              </a:solidFill>
              <a:latin typeface="Arial"/>
              <a:ea typeface="Arial"/>
              <a:cs typeface="Arial"/>
              <a:sym typeface="Arial"/>
            </a:endParaRPr>
          </a:p>
          <a:p>
            <a:pPr marL="0" lvl="0" indent="0" algn="l" rtl="0">
              <a:spcBef>
                <a:spcPts val="1200"/>
              </a:spcBef>
              <a:spcAft>
                <a:spcPts val="0"/>
              </a:spcAft>
              <a:buNone/>
            </a:pPr>
            <a:r>
              <a:rPr lang="en-US" sz="7558" b="1">
                <a:solidFill>
                  <a:srgbClr val="FFFFFF"/>
                </a:solidFill>
                <a:latin typeface="Arial"/>
                <a:ea typeface="Arial"/>
                <a:cs typeface="Arial"/>
                <a:sym typeface="Arial"/>
              </a:rPr>
              <a:t>Team Members: </a:t>
            </a:r>
            <a:endParaRPr sz="7558" b="1">
              <a:solidFill>
                <a:srgbClr val="FFFFFF"/>
              </a:solidFill>
              <a:latin typeface="Arial"/>
              <a:ea typeface="Arial"/>
              <a:cs typeface="Arial"/>
              <a:sym typeface="Arial"/>
            </a:endParaRPr>
          </a:p>
          <a:p>
            <a:pPr marL="0" lvl="0" indent="0" algn="l" rtl="0">
              <a:spcBef>
                <a:spcPts val="1200"/>
              </a:spcBef>
              <a:spcAft>
                <a:spcPts val="0"/>
              </a:spcAft>
              <a:buNone/>
            </a:pPr>
            <a:r>
              <a:rPr lang="en-US" sz="5158" b="1">
                <a:solidFill>
                  <a:srgbClr val="FFFFFF"/>
                </a:solidFill>
                <a:latin typeface="Arial"/>
                <a:ea typeface="Arial"/>
                <a:cs typeface="Arial"/>
                <a:sym typeface="Arial"/>
              </a:rPr>
              <a:t>Gangadhar Singh Shiva</a:t>
            </a:r>
            <a:endParaRPr sz="5158" b="1">
              <a:solidFill>
                <a:srgbClr val="FFFFFF"/>
              </a:solidFill>
              <a:latin typeface="Arial"/>
              <a:ea typeface="Arial"/>
              <a:cs typeface="Arial"/>
              <a:sym typeface="Arial"/>
            </a:endParaRPr>
          </a:p>
          <a:p>
            <a:pPr marL="0" lvl="0" indent="0" algn="l" rtl="0">
              <a:spcBef>
                <a:spcPts val="1200"/>
              </a:spcBef>
              <a:spcAft>
                <a:spcPts val="0"/>
              </a:spcAft>
              <a:buNone/>
            </a:pPr>
            <a:r>
              <a:rPr lang="en-US" sz="5158" b="1">
                <a:solidFill>
                  <a:srgbClr val="FFFFFF"/>
                </a:solidFill>
                <a:latin typeface="Arial"/>
                <a:ea typeface="Arial"/>
                <a:cs typeface="Arial"/>
                <a:sym typeface="Arial"/>
              </a:rPr>
              <a:t>Ananya Chandraker</a:t>
            </a:r>
            <a:endParaRPr sz="5158" b="1">
              <a:solidFill>
                <a:srgbClr val="FFFFFF"/>
              </a:solidFill>
              <a:latin typeface="Arial"/>
              <a:ea typeface="Arial"/>
              <a:cs typeface="Arial"/>
              <a:sym typeface="Arial"/>
            </a:endParaRPr>
          </a:p>
          <a:p>
            <a:pPr marL="0" lvl="0" indent="0" algn="l" rtl="0">
              <a:spcBef>
                <a:spcPts val="1200"/>
              </a:spcBef>
              <a:spcAft>
                <a:spcPts val="0"/>
              </a:spcAft>
              <a:buNone/>
            </a:pPr>
            <a:r>
              <a:rPr lang="en-US" sz="5158" b="1">
                <a:solidFill>
                  <a:srgbClr val="FFFFFF"/>
                </a:solidFill>
                <a:latin typeface="Arial"/>
                <a:ea typeface="Arial"/>
                <a:cs typeface="Arial"/>
                <a:sym typeface="Arial"/>
              </a:rPr>
              <a:t>Mohd Sharik</a:t>
            </a:r>
            <a:endParaRPr sz="5158" b="1">
              <a:solidFill>
                <a:srgbClr val="FFFFFF"/>
              </a:solidFill>
              <a:latin typeface="Arial"/>
              <a:ea typeface="Arial"/>
              <a:cs typeface="Arial"/>
              <a:sym typeface="Arial"/>
            </a:endParaRPr>
          </a:p>
          <a:p>
            <a:pPr marL="0" lvl="0" indent="0" algn="l" rtl="0">
              <a:spcBef>
                <a:spcPts val="1200"/>
              </a:spcBef>
              <a:spcAft>
                <a:spcPts val="0"/>
              </a:spcAft>
              <a:buNone/>
            </a:pPr>
            <a:r>
              <a:rPr lang="en-US" sz="7558" b="1">
                <a:solidFill>
                  <a:srgbClr val="FFFFFF"/>
                </a:solidFill>
                <a:latin typeface="Arial"/>
                <a:ea typeface="Arial"/>
                <a:cs typeface="Arial"/>
                <a:sym typeface="Arial"/>
              </a:rPr>
              <a:t>Date: June 2025</a:t>
            </a:r>
            <a:endParaRPr sz="8558" b="1">
              <a:solidFill>
                <a:srgbClr val="FFFFFF"/>
              </a:solidFill>
              <a:latin typeface="Arial"/>
              <a:ea typeface="Arial"/>
              <a:cs typeface="Arial"/>
              <a:sym typeface="Arial"/>
            </a:endParaRPr>
          </a:p>
          <a:p>
            <a:pPr marL="0" lvl="0" indent="0" algn="l" rtl="0">
              <a:lnSpc>
                <a:spcPct val="115000"/>
              </a:lnSpc>
              <a:spcBef>
                <a:spcPts val="1200"/>
              </a:spcBef>
              <a:spcAft>
                <a:spcPts val="0"/>
              </a:spcAft>
              <a:buNone/>
            </a:pPr>
            <a:endParaRPr sz="2100">
              <a:solidFill>
                <a:srgbClr val="FFFFFF"/>
              </a:solidFill>
              <a:latin typeface="Arial"/>
              <a:ea typeface="Arial"/>
              <a:cs typeface="Arial"/>
              <a:sym typeface="Arial"/>
            </a:endParaRPr>
          </a:p>
          <a:p>
            <a:pPr marL="342900" lvl="0" indent="-254514" algn="l" rtl="0">
              <a:spcBef>
                <a:spcPts val="1200"/>
              </a:spcBef>
              <a:spcAft>
                <a:spcPts val="1200"/>
              </a:spcAft>
              <a:buClr>
                <a:srgbClr val="FFFFFF"/>
              </a:buClr>
              <a:buSzPct val="96051"/>
              <a:buChar char="●"/>
            </a:pPr>
            <a:endParaRPr sz="2532">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25"/>
          <p:cNvSpPr txBox="1">
            <a:spLocks noGrp="1"/>
          </p:cNvSpPr>
          <p:nvPr>
            <p:ph type="title"/>
          </p:nvPr>
        </p:nvSpPr>
        <p:spPr>
          <a:xfrm>
            <a:off x="457200" y="285974"/>
            <a:ext cx="8229600" cy="1314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Summarize </a:t>
            </a:r>
            <a:endParaRPr>
              <a:solidFill>
                <a:srgbClr val="FFFFFF"/>
              </a:solidFill>
            </a:endParaRPr>
          </a:p>
        </p:txBody>
      </p:sp>
      <p:sp>
        <p:nvSpPr>
          <p:cNvPr id="205" name="Google Shape;205;p2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0" marR="381000" lvl="0" indent="0" algn="l" rtl="0">
              <a:spcBef>
                <a:spcPts val="1200"/>
              </a:spcBef>
              <a:spcAft>
                <a:spcPts val="0"/>
              </a:spcAft>
              <a:buNone/>
            </a:pPr>
            <a:r>
              <a:rPr lang="en-US" sz="2400">
                <a:solidFill>
                  <a:srgbClr val="FFFFFF"/>
                </a:solidFill>
                <a:latin typeface="Arial"/>
                <a:ea typeface="Arial"/>
                <a:cs typeface="Arial"/>
                <a:sym typeface="Arial"/>
              </a:rPr>
              <a:t>Modular agents for domain-specific sentiment</a:t>
            </a:r>
            <a:br>
              <a:rPr lang="en-US" sz="2400">
                <a:solidFill>
                  <a:srgbClr val="FFFFFF"/>
                </a:solidFill>
                <a:latin typeface="Arial"/>
                <a:ea typeface="Arial"/>
                <a:cs typeface="Arial"/>
                <a:sym typeface="Arial"/>
              </a:rPr>
            </a:br>
            <a:r>
              <a:rPr lang="en-US" sz="2400">
                <a:solidFill>
                  <a:srgbClr val="FFFFFF"/>
                </a:solidFill>
                <a:latin typeface="Arial"/>
                <a:ea typeface="Arial"/>
                <a:cs typeface="Arial"/>
                <a:sym typeface="Arial"/>
              </a:rPr>
              <a:t>MCP for orchestration</a:t>
            </a:r>
            <a:endParaRPr sz="2400">
              <a:solidFill>
                <a:srgbClr val="FFFFFF"/>
              </a:solidFill>
              <a:latin typeface="Arial"/>
              <a:ea typeface="Arial"/>
              <a:cs typeface="Arial"/>
              <a:sym typeface="Arial"/>
            </a:endParaRPr>
          </a:p>
          <a:p>
            <a:pPr marL="0" marR="381000" lvl="0" indent="0" algn="l" rtl="0">
              <a:spcBef>
                <a:spcPts val="1200"/>
              </a:spcBef>
              <a:spcAft>
                <a:spcPts val="0"/>
              </a:spcAft>
              <a:buNone/>
            </a:pPr>
            <a:r>
              <a:rPr lang="en-US" sz="2400">
                <a:solidFill>
                  <a:srgbClr val="FFFFFF"/>
                </a:solidFill>
                <a:latin typeface="Arial"/>
                <a:ea typeface="Arial"/>
                <a:cs typeface="Arial"/>
                <a:sym typeface="Arial"/>
              </a:rPr>
              <a:t>A2A for clean tool communication</a:t>
            </a:r>
            <a:endParaRPr sz="2400">
              <a:solidFill>
                <a:srgbClr val="FFFFFF"/>
              </a:solidFill>
              <a:latin typeface="Arial"/>
              <a:ea typeface="Arial"/>
              <a:cs typeface="Arial"/>
              <a:sym typeface="Arial"/>
            </a:endParaRPr>
          </a:p>
          <a:p>
            <a:pPr marL="0" marR="381000" lvl="0" indent="0" algn="l" rtl="0">
              <a:spcBef>
                <a:spcPts val="1200"/>
              </a:spcBef>
              <a:spcAft>
                <a:spcPts val="0"/>
              </a:spcAft>
              <a:buNone/>
            </a:pPr>
            <a:r>
              <a:rPr lang="en-US" sz="2400">
                <a:solidFill>
                  <a:srgbClr val="FFFFFF"/>
                </a:solidFill>
                <a:latin typeface="Arial"/>
                <a:ea typeface="Arial"/>
                <a:cs typeface="Arial"/>
                <a:sym typeface="Arial"/>
              </a:rPr>
              <a:t>ML, LLM for Sentimental Analysis</a:t>
            </a:r>
            <a:endParaRPr sz="2400">
              <a:solidFill>
                <a:srgbClr val="FFFFFF"/>
              </a:solidFill>
              <a:latin typeface="Arial"/>
              <a:ea typeface="Arial"/>
              <a:cs typeface="Arial"/>
              <a:sym typeface="Arial"/>
            </a:endParaRPr>
          </a:p>
          <a:p>
            <a:pPr marL="342900" lvl="0" indent="-412750" algn="l" rtl="0">
              <a:spcBef>
                <a:spcPts val="1200"/>
              </a:spcBef>
              <a:spcAft>
                <a:spcPts val="1200"/>
              </a:spcAft>
              <a:buClr>
                <a:srgbClr val="FFFFFF"/>
              </a:buClr>
              <a:buSzPts val="3100"/>
              <a:buFont typeface="Quattrocento Sans"/>
              <a:buChar char="●"/>
            </a:pPr>
            <a:r>
              <a:rPr lang="en-US" sz="2400">
                <a:solidFill>
                  <a:srgbClr val="FFFFFF"/>
                </a:solidFill>
                <a:latin typeface="Arial"/>
                <a:ea typeface="Arial"/>
                <a:cs typeface="Arial"/>
                <a:sym typeface="Arial"/>
              </a:rPr>
              <a:t>Architecture can power scalable, domain-aware AI assistants — whether for enterprise analytics, customer service, or real-time monitoring.</a:t>
            </a: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9"/>
        <p:cNvGrpSpPr/>
        <p:nvPr/>
      </p:nvGrpSpPr>
      <p:grpSpPr>
        <a:xfrm>
          <a:off x="0" y="0"/>
          <a:ext cx="0" cy="0"/>
          <a:chOff x="0" y="0"/>
          <a:chExt cx="0" cy="0"/>
        </a:xfrm>
      </p:grpSpPr>
      <p:sp>
        <p:nvSpPr>
          <p:cNvPr id="210" name="Google Shape;210;p26"/>
          <p:cNvSpPr txBox="1">
            <a:spLocks noGrp="1"/>
          </p:cNvSpPr>
          <p:nvPr>
            <p:ph type="title"/>
          </p:nvPr>
        </p:nvSpPr>
        <p:spPr>
          <a:xfrm>
            <a:off x="457200" y="285977"/>
            <a:ext cx="8229600" cy="42765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Thank you</a:t>
            </a:r>
            <a:endParaRPr>
              <a:solidFill>
                <a:srgbClr val="FFFFFF"/>
              </a:solidFill>
            </a:endParaRPr>
          </a:p>
        </p:txBody>
      </p:sp>
      <p:sp>
        <p:nvSpPr>
          <p:cNvPr id="211" name="Google Shape;211;p2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412750" algn="l" rtl="0">
              <a:spcBef>
                <a:spcPts val="400"/>
              </a:spcBef>
              <a:spcAft>
                <a:spcPts val="1200"/>
              </a:spcAft>
              <a:buClr>
                <a:srgbClr val="FFFFFF"/>
              </a:buClr>
              <a:buSzPts val="3100"/>
              <a:buFont typeface="Quattrocento Sans"/>
              <a:buChar char="●"/>
            </a:pP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66CC"/>
              </a:buClr>
              <a:buSzPts val="3200"/>
              <a:buFont typeface="Calibri"/>
              <a:buNone/>
            </a:pPr>
            <a:r>
              <a:rPr lang="en-US" sz="3200" b="1">
                <a:solidFill>
                  <a:srgbClr val="FFFFFF"/>
                </a:solidFill>
                <a:latin typeface="Calibri"/>
                <a:ea typeface="Calibri"/>
                <a:cs typeface="Calibri"/>
                <a:sym typeface="Calibri"/>
              </a:rPr>
              <a:t>Business Goals and Objectives</a:t>
            </a:r>
            <a:endParaRPr>
              <a:solidFill>
                <a:srgbClr val="FFFFFF"/>
              </a:solidFill>
            </a:endParaRPr>
          </a:p>
        </p:txBody>
      </p:sp>
      <p:sp>
        <p:nvSpPr>
          <p:cNvPr id="141" name="Google Shape;141;p15"/>
          <p:cNvSpPr txBox="1">
            <a:spLocks noGrp="1"/>
          </p:cNvSpPr>
          <p:nvPr>
            <p:ph type="body" idx="1"/>
          </p:nvPr>
        </p:nvSpPr>
        <p:spPr>
          <a:xfrm>
            <a:off x="457200" y="1157850"/>
            <a:ext cx="8229600" cy="5366400"/>
          </a:xfrm>
          <a:prstGeom prst="rect">
            <a:avLst/>
          </a:prstGeom>
          <a:noFill/>
          <a:ln>
            <a:noFill/>
          </a:ln>
        </p:spPr>
        <p:txBody>
          <a:bodyPr spcFirstLastPara="1" wrap="square" lIns="91425" tIns="45700" rIns="91425" bIns="45700" anchor="t" anchorCtr="0">
            <a:noAutofit/>
          </a:bodyPr>
          <a:lstStyle/>
          <a:p>
            <a:pPr marL="342900" lvl="0" indent="-376396" algn="l" rtl="0">
              <a:lnSpc>
                <a:spcPct val="105000"/>
              </a:lnSpc>
              <a:spcBef>
                <a:spcPts val="1200"/>
              </a:spcBef>
              <a:spcAft>
                <a:spcPts val="0"/>
              </a:spcAft>
              <a:buClr>
                <a:srgbClr val="FFFFFF"/>
              </a:buClr>
              <a:buSzPts val="2328"/>
              <a:buChar char="●"/>
            </a:pPr>
            <a:r>
              <a:rPr lang="en-US" sz="2327" b="1">
                <a:solidFill>
                  <a:srgbClr val="FFFFFF"/>
                </a:solidFill>
                <a:latin typeface="Arial"/>
                <a:ea typeface="Arial"/>
                <a:cs typeface="Arial"/>
                <a:sym typeface="Arial"/>
              </a:rPr>
              <a:t>Goal:</a:t>
            </a:r>
            <a:r>
              <a:rPr lang="en-US" sz="2327">
                <a:solidFill>
                  <a:srgbClr val="FFFFFF"/>
                </a:solidFill>
                <a:latin typeface="Arial"/>
                <a:ea typeface="Arial"/>
                <a:cs typeface="Arial"/>
                <a:sym typeface="Arial"/>
              </a:rPr>
              <a:t> Classify user sentiment from Twitter posts and iPhone reviews at scale for both enterprises and consumer customers.</a:t>
            </a:r>
            <a:endParaRPr sz="2327">
              <a:solidFill>
                <a:srgbClr val="FFFFFF"/>
              </a:solidFill>
              <a:latin typeface="Arial"/>
              <a:ea typeface="Arial"/>
              <a:cs typeface="Arial"/>
              <a:sym typeface="Arial"/>
            </a:endParaRPr>
          </a:p>
          <a:p>
            <a:pPr marL="342900" lvl="0" indent="-376396" algn="l" rtl="0">
              <a:lnSpc>
                <a:spcPct val="105000"/>
              </a:lnSpc>
              <a:spcBef>
                <a:spcPts val="0"/>
              </a:spcBef>
              <a:spcAft>
                <a:spcPts val="0"/>
              </a:spcAft>
              <a:buClr>
                <a:srgbClr val="FFFFFF"/>
              </a:buClr>
              <a:buSzPts val="2328"/>
              <a:buFont typeface="Arial"/>
              <a:buChar char="●"/>
            </a:pPr>
            <a:endParaRPr sz="2327">
              <a:solidFill>
                <a:srgbClr val="FFFFFF"/>
              </a:solidFill>
              <a:latin typeface="Arial"/>
              <a:ea typeface="Arial"/>
              <a:cs typeface="Arial"/>
              <a:sym typeface="Arial"/>
            </a:endParaRPr>
          </a:p>
          <a:p>
            <a:pPr marL="342900" lvl="0" indent="-376396" algn="l" rtl="0">
              <a:lnSpc>
                <a:spcPct val="105000"/>
              </a:lnSpc>
              <a:spcBef>
                <a:spcPts val="0"/>
              </a:spcBef>
              <a:spcAft>
                <a:spcPts val="0"/>
              </a:spcAft>
              <a:buClr>
                <a:srgbClr val="FFFFFF"/>
              </a:buClr>
              <a:buSzPts val="2328"/>
              <a:buChar char="●"/>
            </a:pPr>
            <a:r>
              <a:rPr lang="en-US" sz="2327" b="1">
                <a:solidFill>
                  <a:srgbClr val="FFFFFF"/>
                </a:solidFill>
                <a:latin typeface="Arial"/>
                <a:ea typeface="Arial"/>
                <a:cs typeface="Arial"/>
                <a:sym typeface="Arial"/>
              </a:rPr>
              <a:t>Need:</a:t>
            </a:r>
            <a:r>
              <a:rPr lang="en-US" sz="2327">
                <a:solidFill>
                  <a:srgbClr val="FFFFFF"/>
                </a:solidFill>
                <a:latin typeface="Arial"/>
                <a:ea typeface="Arial"/>
                <a:cs typeface="Arial"/>
                <a:sym typeface="Arial"/>
              </a:rPr>
              <a:t> Organizations struggle with scattered ML pipelines and lack of intelligent routing.</a:t>
            </a:r>
            <a:endParaRPr sz="2327">
              <a:solidFill>
                <a:srgbClr val="FFFFFF"/>
              </a:solidFill>
              <a:latin typeface="Arial"/>
              <a:ea typeface="Arial"/>
              <a:cs typeface="Arial"/>
              <a:sym typeface="Arial"/>
            </a:endParaRPr>
          </a:p>
          <a:p>
            <a:pPr marL="342900" lvl="0" indent="-376396" algn="l" rtl="0">
              <a:lnSpc>
                <a:spcPct val="105000"/>
              </a:lnSpc>
              <a:spcBef>
                <a:spcPts val="0"/>
              </a:spcBef>
              <a:spcAft>
                <a:spcPts val="0"/>
              </a:spcAft>
              <a:buClr>
                <a:srgbClr val="FFFFFF"/>
              </a:buClr>
              <a:buSzPts val="2328"/>
              <a:buFont typeface="Arial"/>
              <a:buChar char="●"/>
            </a:pPr>
            <a:endParaRPr sz="2327">
              <a:solidFill>
                <a:srgbClr val="FFFFFF"/>
              </a:solidFill>
              <a:latin typeface="Arial"/>
              <a:ea typeface="Arial"/>
              <a:cs typeface="Arial"/>
              <a:sym typeface="Arial"/>
            </a:endParaRPr>
          </a:p>
          <a:p>
            <a:pPr marL="342900" lvl="0" indent="-376396" algn="l" rtl="0">
              <a:lnSpc>
                <a:spcPct val="105000"/>
              </a:lnSpc>
              <a:spcBef>
                <a:spcPts val="0"/>
              </a:spcBef>
              <a:spcAft>
                <a:spcPts val="0"/>
              </a:spcAft>
              <a:buClr>
                <a:srgbClr val="FFFFFF"/>
              </a:buClr>
              <a:buSzPts val="2328"/>
              <a:buChar char="●"/>
            </a:pPr>
            <a:r>
              <a:rPr lang="en-US" sz="2327" b="1">
                <a:solidFill>
                  <a:srgbClr val="FFFFFF"/>
                </a:solidFill>
                <a:latin typeface="Arial"/>
                <a:ea typeface="Arial"/>
                <a:cs typeface="Arial"/>
                <a:sym typeface="Arial"/>
              </a:rPr>
              <a:t>Solution:</a:t>
            </a:r>
            <a:r>
              <a:rPr lang="en-US" sz="2327">
                <a:solidFill>
                  <a:srgbClr val="FFFFFF"/>
                </a:solidFill>
                <a:latin typeface="Arial"/>
                <a:ea typeface="Arial"/>
                <a:cs typeface="Arial"/>
                <a:sym typeface="Arial"/>
              </a:rPr>
              <a:t> </a:t>
            </a:r>
            <a:r>
              <a:rPr lang="en-US" sz="1900">
                <a:solidFill>
                  <a:srgbClr val="FFFFFF"/>
                </a:solidFill>
                <a:latin typeface="Aptos"/>
                <a:ea typeface="Aptos"/>
                <a:cs typeface="Aptos"/>
                <a:sym typeface="Aptos"/>
              </a:rPr>
              <a:t>Develop an intelligent, modular system that classifies sentiment across multiple sources.</a:t>
            </a:r>
            <a:endParaRPr sz="1900">
              <a:solidFill>
                <a:srgbClr val="FFFFFF"/>
              </a:solidFill>
              <a:latin typeface="Aptos"/>
              <a:ea typeface="Aptos"/>
              <a:cs typeface="Aptos"/>
              <a:sym typeface="Aptos"/>
            </a:endParaRPr>
          </a:p>
          <a:p>
            <a:pPr marL="342900" lvl="0" indent="-349250" algn="l" rtl="0">
              <a:lnSpc>
                <a:spcPct val="100000"/>
              </a:lnSpc>
              <a:spcBef>
                <a:spcPts val="0"/>
              </a:spcBef>
              <a:spcAft>
                <a:spcPts val="0"/>
              </a:spcAft>
              <a:buClr>
                <a:srgbClr val="FFFFFF"/>
              </a:buClr>
              <a:buSzPts val="1900"/>
              <a:buFont typeface="Aptos"/>
              <a:buChar char="●"/>
            </a:pPr>
            <a:r>
              <a:rPr lang="en-US" sz="1900">
                <a:solidFill>
                  <a:srgbClr val="FFFFFF"/>
                </a:solidFill>
                <a:latin typeface="Aptos"/>
                <a:ea typeface="Aptos"/>
                <a:cs typeface="Aptos"/>
                <a:sym typeface="Aptos"/>
              </a:rPr>
              <a:t>Enable scalability and low-latency inference through distributed deployment.</a:t>
            </a:r>
            <a:endParaRPr sz="1900">
              <a:solidFill>
                <a:srgbClr val="FFFFFF"/>
              </a:solidFill>
              <a:latin typeface="Aptos"/>
              <a:ea typeface="Aptos"/>
              <a:cs typeface="Aptos"/>
              <a:sym typeface="Aptos"/>
            </a:endParaRPr>
          </a:p>
          <a:p>
            <a:pPr marL="342900" lvl="0" indent="-349250" algn="l" rtl="0">
              <a:lnSpc>
                <a:spcPct val="100000"/>
              </a:lnSpc>
              <a:spcBef>
                <a:spcPts val="0"/>
              </a:spcBef>
              <a:spcAft>
                <a:spcPts val="0"/>
              </a:spcAft>
              <a:buClr>
                <a:srgbClr val="FFFFFF"/>
              </a:buClr>
              <a:buSzPts val="1900"/>
              <a:buFont typeface="Aptos"/>
              <a:buChar char="●"/>
            </a:pPr>
            <a:r>
              <a:rPr lang="en-US" sz="1900">
                <a:solidFill>
                  <a:srgbClr val="FFFFFF"/>
                </a:solidFill>
                <a:latin typeface="Aptos"/>
                <a:ea typeface="Aptos"/>
                <a:cs typeface="Aptos"/>
                <a:sym typeface="Aptos"/>
              </a:rPr>
              <a:t>Empower agents to operate independently while routing intelligently via a central orchestrator.</a:t>
            </a:r>
            <a:endParaRPr sz="1900">
              <a:solidFill>
                <a:srgbClr val="FFFFFF"/>
              </a:solidFill>
              <a:latin typeface="Aptos"/>
              <a:ea typeface="Aptos"/>
              <a:cs typeface="Aptos"/>
              <a:sym typeface="Aptos"/>
            </a:endParaRPr>
          </a:p>
          <a:p>
            <a:pPr marL="342900" lvl="0" indent="-349250" algn="l" rtl="0">
              <a:lnSpc>
                <a:spcPct val="100000"/>
              </a:lnSpc>
              <a:spcBef>
                <a:spcPts val="0"/>
              </a:spcBef>
              <a:spcAft>
                <a:spcPts val="0"/>
              </a:spcAft>
              <a:buClr>
                <a:srgbClr val="FFFFFF"/>
              </a:buClr>
              <a:buSzPts val="1900"/>
              <a:buFont typeface="Aptos"/>
              <a:buChar char="●"/>
            </a:pPr>
            <a:r>
              <a:rPr lang="en-US" sz="1900">
                <a:solidFill>
                  <a:srgbClr val="FFFFFF"/>
                </a:solidFill>
                <a:latin typeface="Aptos"/>
                <a:ea typeface="Aptos"/>
                <a:cs typeface="Aptos"/>
                <a:sym typeface="Aptos"/>
              </a:rPr>
              <a:t>Deliver a fully deployable system on Docker/Kubernetes cloud infrastructure.</a:t>
            </a:r>
            <a:endParaRPr sz="3027">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66CC"/>
              </a:buClr>
              <a:buSzPts val="3200"/>
              <a:buFont typeface="Calibri"/>
              <a:buNone/>
            </a:pPr>
            <a:r>
              <a:rPr lang="en-US" sz="3200" b="1">
                <a:solidFill>
                  <a:srgbClr val="FFFFFF"/>
                </a:solidFill>
                <a:latin typeface="Calibri"/>
                <a:ea typeface="Calibri"/>
                <a:cs typeface="Calibri"/>
                <a:sym typeface="Calibri"/>
              </a:rPr>
              <a:t>Project Dataset Summary</a:t>
            </a:r>
            <a:endParaRPr>
              <a:solidFill>
                <a:srgbClr val="FFFFFF"/>
              </a:solidFill>
            </a:endParaRPr>
          </a:p>
        </p:txBody>
      </p:sp>
      <p:sp>
        <p:nvSpPr>
          <p:cNvPr id="147" name="Google Shape;14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1200"/>
              </a:spcBef>
              <a:spcAft>
                <a:spcPts val="0"/>
              </a:spcAft>
              <a:buNone/>
            </a:pPr>
            <a:endParaRPr sz="1800" dirty="0">
              <a:solidFill>
                <a:srgbClr val="FFFFFF"/>
              </a:solidFill>
              <a:latin typeface="Aptos"/>
              <a:ea typeface="Aptos"/>
              <a:cs typeface="Aptos"/>
              <a:sym typeface="Aptos"/>
            </a:endParaRPr>
          </a:p>
          <a:p>
            <a:pPr marL="457200" lvl="0" indent="-228600" algn="l" rtl="0">
              <a:spcBef>
                <a:spcPts val="1400"/>
              </a:spcBef>
              <a:spcAft>
                <a:spcPts val="0"/>
              </a:spcAft>
              <a:buNone/>
            </a:pPr>
            <a:r>
              <a:rPr lang="en-US" sz="1900" b="1" dirty="0">
                <a:solidFill>
                  <a:srgbClr val="FFFFFF"/>
                </a:solidFill>
                <a:latin typeface="Aptos"/>
                <a:ea typeface="Aptos"/>
                <a:cs typeface="Aptos"/>
                <a:sym typeface="Aptos"/>
              </a:rPr>
              <a:t>Twitter Dataset</a:t>
            </a:r>
            <a:endParaRPr sz="1900" b="1" dirty="0">
              <a:solidFill>
                <a:srgbClr val="FFFFFF"/>
              </a:solidFill>
              <a:latin typeface="Aptos"/>
              <a:ea typeface="Aptos"/>
              <a:cs typeface="Aptos"/>
              <a:sym typeface="Aptos"/>
            </a:endParaRPr>
          </a:p>
          <a:p>
            <a:pPr marL="457200" lvl="0" indent="-342900" algn="l" rtl="0">
              <a:spcBef>
                <a:spcPts val="1200"/>
              </a:spcBef>
              <a:spcAft>
                <a:spcPts val="0"/>
              </a:spcAft>
              <a:buClr>
                <a:srgbClr val="FFFFFF"/>
              </a:buClr>
              <a:buSzPts val="1800"/>
              <a:buFont typeface="Aptos"/>
              <a:buChar char="●"/>
            </a:pPr>
            <a:r>
              <a:rPr lang="en-US" sz="1800" dirty="0">
                <a:solidFill>
                  <a:srgbClr val="FFFFFF"/>
                </a:solidFill>
                <a:latin typeface="Aptos"/>
                <a:ea typeface="Aptos"/>
                <a:cs typeface="Aptos"/>
                <a:sym typeface="Aptos"/>
              </a:rPr>
              <a:t>Source: Pre-labeled tweets with sentiment classification (Positive, Negative, Neutral).</a:t>
            </a:r>
            <a:endParaRPr sz="1800" dirty="0">
              <a:solidFill>
                <a:srgbClr val="FFFFFF"/>
              </a:solidFill>
              <a:latin typeface="Aptos"/>
              <a:ea typeface="Aptos"/>
              <a:cs typeface="Aptos"/>
              <a:sym typeface="Aptos"/>
            </a:endParaRPr>
          </a:p>
          <a:p>
            <a:pPr marL="457200" lvl="0" indent="-342900" algn="l" rtl="0">
              <a:spcBef>
                <a:spcPts val="0"/>
              </a:spcBef>
              <a:spcAft>
                <a:spcPts val="0"/>
              </a:spcAft>
              <a:buClr>
                <a:srgbClr val="FFFFFF"/>
              </a:buClr>
              <a:buSzPts val="1800"/>
              <a:buFont typeface="Aptos"/>
              <a:buChar char="●"/>
            </a:pPr>
            <a:r>
              <a:rPr lang="en-US" sz="1800" dirty="0">
                <a:solidFill>
                  <a:srgbClr val="FFFFFF"/>
                </a:solidFill>
                <a:latin typeface="Aptos"/>
                <a:ea typeface="Aptos"/>
                <a:cs typeface="Aptos"/>
                <a:sym typeface="Aptos"/>
              </a:rPr>
              <a:t>Size: ~75,000 samples</a:t>
            </a:r>
            <a:endParaRPr sz="1800" dirty="0">
              <a:solidFill>
                <a:srgbClr val="FFFFFF"/>
              </a:solidFill>
              <a:latin typeface="Aptos"/>
              <a:ea typeface="Aptos"/>
              <a:cs typeface="Aptos"/>
              <a:sym typeface="Aptos"/>
            </a:endParaRPr>
          </a:p>
          <a:p>
            <a:pPr marL="457200" lvl="0" indent="-342900" algn="l" rtl="0">
              <a:spcBef>
                <a:spcPts val="0"/>
              </a:spcBef>
              <a:spcAft>
                <a:spcPts val="0"/>
              </a:spcAft>
              <a:buClr>
                <a:srgbClr val="FFFFFF"/>
              </a:buClr>
              <a:buSzPts val="1800"/>
              <a:buFont typeface="Aptos"/>
              <a:buChar char="●"/>
            </a:pPr>
            <a:r>
              <a:rPr lang="en-US" sz="1800" dirty="0">
                <a:solidFill>
                  <a:srgbClr val="FFFFFF"/>
                </a:solidFill>
                <a:latin typeface="Aptos"/>
                <a:ea typeface="Aptos"/>
                <a:cs typeface="Aptos"/>
                <a:sym typeface="Aptos"/>
              </a:rPr>
              <a:t>Fields: Tweet ID, Entity, Sentiment, Tweet Content</a:t>
            </a:r>
          </a:p>
          <a:p>
            <a:pPr marL="457200" lvl="0" indent="-342900" algn="l" rtl="0">
              <a:spcBef>
                <a:spcPts val="0"/>
              </a:spcBef>
              <a:spcAft>
                <a:spcPts val="0"/>
              </a:spcAft>
              <a:buClr>
                <a:srgbClr val="FFFFFF"/>
              </a:buClr>
              <a:buSzPts val="1800"/>
              <a:buFont typeface="Aptos"/>
              <a:buChar char="●"/>
            </a:pPr>
            <a:endParaRPr lang="en-US" sz="1800" dirty="0">
              <a:solidFill>
                <a:srgbClr val="FFFFFF"/>
              </a:solidFill>
              <a:latin typeface="Aptos"/>
              <a:ea typeface="Aptos"/>
              <a:cs typeface="Aptos"/>
              <a:sym typeface="Aptos"/>
            </a:endParaRPr>
          </a:p>
          <a:p>
            <a:pPr lvl="0" indent="-228600">
              <a:spcBef>
                <a:spcPts val="1400"/>
              </a:spcBef>
              <a:buNone/>
            </a:pPr>
            <a:r>
              <a:rPr lang="en-US" sz="1900" b="1" dirty="0">
                <a:solidFill>
                  <a:srgbClr val="FFFFFF"/>
                </a:solidFill>
                <a:latin typeface="Aptos"/>
                <a:ea typeface="Aptos"/>
                <a:cs typeface="Aptos"/>
                <a:sym typeface="Aptos"/>
              </a:rPr>
              <a:t>iPhone Review Dataset</a:t>
            </a:r>
          </a:p>
          <a:p>
            <a:pPr lvl="0">
              <a:spcBef>
                <a:spcPts val="1200"/>
              </a:spcBef>
              <a:buClr>
                <a:srgbClr val="FFFFFF"/>
              </a:buClr>
              <a:buFont typeface="Aptos"/>
              <a:buChar char="●"/>
            </a:pPr>
            <a:r>
              <a:rPr lang="en-US" sz="1800" dirty="0">
                <a:solidFill>
                  <a:srgbClr val="FFFFFF"/>
                </a:solidFill>
                <a:latin typeface="Aptos"/>
                <a:ea typeface="Aptos"/>
                <a:cs typeface="Aptos"/>
                <a:sym typeface="Aptos"/>
              </a:rPr>
              <a:t>Source: Amazon product reviews</a:t>
            </a:r>
          </a:p>
          <a:p>
            <a:pPr lvl="0">
              <a:spcBef>
                <a:spcPts val="0"/>
              </a:spcBef>
              <a:buClr>
                <a:srgbClr val="FFFFFF"/>
              </a:buClr>
              <a:buFont typeface="Aptos"/>
              <a:buChar char="●"/>
            </a:pPr>
            <a:r>
              <a:rPr lang="en-US" sz="1800" dirty="0">
                <a:solidFill>
                  <a:srgbClr val="FFFFFF"/>
                </a:solidFill>
                <a:latin typeface="Aptos"/>
                <a:ea typeface="Aptos"/>
                <a:cs typeface="Aptos"/>
                <a:sym typeface="Aptos"/>
              </a:rPr>
              <a:t>Fields: </a:t>
            </a:r>
            <a:r>
              <a:rPr lang="en-US" sz="1800" dirty="0" err="1">
                <a:solidFill>
                  <a:srgbClr val="FFFFFF"/>
                </a:solidFill>
                <a:latin typeface="Aptos"/>
                <a:ea typeface="Aptos"/>
                <a:cs typeface="Aptos"/>
                <a:sym typeface="Aptos"/>
              </a:rPr>
              <a:t>reviewDescription</a:t>
            </a:r>
            <a:r>
              <a:rPr lang="en-US" sz="1800" dirty="0">
                <a:solidFill>
                  <a:srgbClr val="FFFFFF"/>
                </a:solidFill>
                <a:latin typeface="Aptos"/>
                <a:ea typeface="Aptos"/>
                <a:cs typeface="Aptos"/>
                <a:sym typeface="Aptos"/>
              </a:rPr>
              <a:t>, </a:t>
            </a:r>
            <a:r>
              <a:rPr lang="en-US" sz="1800" dirty="0" err="1">
                <a:solidFill>
                  <a:srgbClr val="FFFFFF"/>
                </a:solidFill>
                <a:latin typeface="Aptos"/>
                <a:ea typeface="Aptos"/>
                <a:cs typeface="Aptos"/>
                <a:sym typeface="Aptos"/>
              </a:rPr>
              <a:t>ratingScore</a:t>
            </a:r>
            <a:endParaRPr lang="en-US" sz="1800" dirty="0">
              <a:solidFill>
                <a:srgbClr val="FFFFFF"/>
              </a:solidFill>
              <a:latin typeface="Aptos"/>
              <a:ea typeface="Aptos"/>
              <a:cs typeface="Aptos"/>
              <a:sym typeface="Aptos"/>
            </a:endParaRPr>
          </a:p>
          <a:p>
            <a:pPr lvl="0">
              <a:spcBef>
                <a:spcPts val="0"/>
              </a:spcBef>
              <a:buClr>
                <a:srgbClr val="FFFFFF"/>
              </a:buClr>
              <a:buFont typeface="Aptos"/>
              <a:buChar char="●"/>
            </a:pPr>
            <a:r>
              <a:rPr lang="en-US" sz="1800" dirty="0">
                <a:solidFill>
                  <a:srgbClr val="FFFFFF"/>
                </a:solidFill>
                <a:latin typeface="Aptos"/>
                <a:ea typeface="Aptos"/>
                <a:cs typeface="Aptos"/>
                <a:sym typeface="Aptos"/>
              </a:rPr>
              <a:t>Label derivation: Rating 1–2 → Negative, 3 → Neutral, 4–5 → </a:t>
            </a:r>
          </a:p>
          <a:p>
            <a:pPr lvl="0">
              <a:spcBef>
                <a:spcPts val="0"/>
              </a:spcBef>
              <a:buClr>
                <a:srgbClr val="FFFFFF"/>
              </a:buClr>
              <a:buFont typeface="Aptos"/>
              <a:buChar char="●"/>
            </a:pPr>
            <a:r>
              <a:rPr lang="en-US" sz="1800" dirty="0">
                <a:solidFill>
                  <a:srgbClr val="FFFFFF"/>
                </a:solidFill>
                <a:latin typeface="Aptos"/>
                <a:ea typeface="Aptos"/>
                <a:cs typeface="Aptos"/>
                <a:sym typeface="Aptos"/>
              </a:rPr>
              <a:t>Positive Neutral, Negative</a:t>
            </a:r>
          </a:p>
          <a:p>
            <a:pPr marL="457200" lvl="0" indent="-342900" algn="l" rtl="0">
              <a:spcBef>
                <a:spcPts val="0"/>
              </a:spcBef>
              <a:spcAft>
                <a:spcPts val="0"/>
              </a:spcAft>
              <a:buClr>
                <a:srgbClr val="FFFFFF"/>
              </a:buClr>
              <a:buSzPts val="1800"/>
              <a:buFont typeface="Aptos"/>
              <a:buChar char="●"/>
            </a:pPr>
            <a:endParaRPr sz="1800" dirty="0">
              <a:solidFill>
                <a:srgbClr val="FFFFFF"/>
              </a:solidFill>
              <a:latin typeface="Aptos"/>
              <a:ea typeface="Aptos"/>
              <a:cs typeface="Aptos"/>
              <a:sym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5968475" y="274650"/>
            <a:ext cx="27183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66CC"/>
              </a:buClr>
              <a:buSzPts val="3200"/>
              <a:buFont typeface="Calibri"/>
              <a:buNone/>
            </a:pPr>
            <a:r>
              <a:rPr lang="en-US" sz="3200" b="1">
                <a:solidFill>
                  <a:srgbClr val="FFFFFF"/>
                </a:solidFill>
                <a:latin typeface="Calibri"/>
                <a:ea typeface="Calibri"/>
                <a:cs typeface="Calibri"/>
                <a:sym typeface="Calibri"/>
              </a:rPr>
              <a:t>System Architecture</a:t>
            </a:r>
            <a:endParaRPr>
              <a:solidFill>
                <a:srgbClr val="FFFFFF"/>
              </a:solidFill>
            </a:endParaRPr>
          </a:p>
        </p:txBody>
      </p:sp>
      <p:sp>
        <p:nvSpPr>
          <p:cNvPr id="153" name="Google Shape;153;p1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457200" lvl="0" indent="-342900" algn="l" rtl="0">
              <a:spcBef>
                <a:spcPts val="1200"/>
              </a:spcBef>
              <a:spcAft>
                <a:spcPts val="0"/>
              </a:spcAft>
              <a:buClr>
                <a:srgbClr val="FFFFFF"/>
              </a:buClr>
              <a:buSzPts val="1800"/>
              <a:buFont typeface="Aptos"/>
              <a:buChar char="●"/>
            </a:pPr>
            <a:endParaRPr sz="1800">
              <a:solidFill>
                <a:srgbClr val="FFFFFF"/>
              </a:solidFill>
              <a:latin typeface="Aptos"/>
              <a:ea typeface="Aptos"/>
              <a:cs typeface="Aptos"/>
              <a:sym typeface="Aptos"/>
            </a:endParaRPr>
          </a:p>
        </p:txBody>
      </p:sp>
      <p:pic>
        <p:nvPicPr>
          <p:cNvPr id="154" name="Google Shape;154;p17" descr="A diagram of a computer network&#10;&#10;AI-generated content may be incorrect."/>
          <p:cNvPicPr preferRelativeResize="0"/>
          <p:nvPr/>
        </p:nvPicPr>
        <p:blipFill>
          <a:blip r:embed="rId4">
            <a:alphaModFix/>
          </a:blip>
          <a:stretch>
            <a:fillRect/>
          </a:stretch>
        </p:blipFill>
        <p:spPr>
          <a:xfrm>
            <a:off x="0" y="274650"/>
            <a:ext cx="5778625" cy="3012925"/>
          </a:xfrm>
          <a:prstGeom prst="rect">
            <a:avLst/>
          </a:prstGeom>
          <a:noFill/>
          <a:ln w="9525" cap="flat" cmpd="sng">
            <a:solidFill>
              <a:srgbClr val="FFFFFF"/>
            </a:solidFill>
            <a:prstDash val="solid"/>
            <a:round/>
            <a:headEnd type="none" w="sm" len="sm"/>
            <a:tailEnd type="none" w="sm" len="sm"/>
          </a:ln>
        </p:spPr>
      </p:pic>
      <p:graphicFrame>
        <p:nvGraphicFramePr>
          <p:cNvPr id="155" name="Google Shape;155;p17"/>
          <p:cNvGraphicFramePr/>
          <p:nvPr/>
        </p:nvGraphicFramePr>
        <p:xfrm>
          <a:off x="2551900" y="3548150"/>
          <a:ext cx="5778600" cy="2834630"/>
        </p:xfrm>
        <a:graphic>
          <a:graphicData uri="http://schemas.openxmlformats.org/drawingml/2006/table">
            <a:tbl>
              <a:tblPr firstRow="1" bandRow="1">
                <a:noFill/>
                <a:tableStyleId>{BF98B041-7607-4424-AF8B-4D868C5D8513}</a:tableStyleId>
              </a:tblPr>
              <a:tblGrid>
                <a:gridCol w="1444650">
                  <a:extLst>
                    <a:ext uri="{9D8B030D-6E8A-4147-A177-3AD203B41FA5}">
                      <a16:colId xmlns:a16="http://schemas.microsoft.com/office/drawing/2014/main" val="20000"/>
                    </a:ext>
                  </a:extLst>
                </a:gridCol>
                <a:gridCol w="1444650">
                  <a:extLst>
                    <a:ext uri="{9D8B030D-6E8A-4147-A177-3AD203B41FA5}">
                      <a16:colId xmlns:a16="http://schemas.microsoft.com/office/drawing/2014/main" val="20001"/>
                    </a:ext>
                  </a:extLst>
                </a:gridCol>
                <a:gridCol w="1444650">
                  <a:extLst>
                    <a:ext uri="{9D8B030D-6E8A-4147-A177-3AD203B41FA5}">
                      <a16:colId xmlns:a16="http://schemas.microsoft.com/office/drawing/2014/main" val="20002"/>
                    </a:ext>
                  </a:extLst>
                </a:gridCol>
                <a:gridCol w="1444650">
                  <a:extLst>
                    <a:ext uri="{9D8B030D-6E8A-4147-A177-3AD203B41FA5}">
                      <a16:colId xmlns:a16="http://schemas.microsoft.com/office/drawing/2014/main" val="20003"/>
                    </a:ext>
                  </a:extLst>
                </a:gridCol>
              </a:tblGrid>
              <a:tr h="525775">
                <a:tc>
                  <a:txBody>
                    <a:bodyPr/>
                    <a:lstStyle/>
                    <a:p>
                      <a:pPr marL="0" marR="0" lvl="0" indent="0" algn="l" rtl="0">
                        <a:spcBef>
                          <a:spcPts val="0"/>
                        </a:spcBef>
                        <a:spcAft>
                          <a:spcPts val="0"/>
                        </a:spcAft>
                        <a:buNone/>
                      </a:pPr>
                      <a:r>
                        <a:rPr lang="en-US" sz="1600" b="1" u="none" strike="noStrike" cap="none">
                          <a:solidFill>
                            <a:srgbClr val="FFFFFF"/>
                          </a:solidFill>
                          <a:latin typeface="Verdana"/>
                          <a:ea typeface="Verdana"/>
                          <a:cs typeface="Verdana"/>
                          <a:sym typeface="Verdana"/>
                        </a:rPr>
                        <a:t>Agent</a:t>
                      </a:r>
                      <a:endParaRPr/>
                    </a:p>
                  </a:txBody>
                  <a:tcPr marL="91450" marR="91450" marT="45725" marB="45725">
                    <a:solidFill>
                      <a:srgbClr val="4A86E8"/>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Model</a:t>
                      </a:r>
                      <a:endParaRPr/>
                    </a:p>
                  </a:txBody>
                  <a:tcPr marL="91450" marR="91450" marT="45725" marB="45725">
                    <a:solidFill>
                      <a:srgbClr val="4A86E8"/>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Input</a:t>
                      </a:r>
                      <a:endParaRPr/>
                    </a:p>
                  </a:txBody>
                  <a:tcPr marL="91450" marR="91450" marT="45725" marB="45725">
                    <a:solidFill>
                      <a:srgbClr val="4A86E8"/>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Output</a:t>
                      </a:r>
                      <a:endParaRPr/>
                    </a:p>
                  </a:txBody>
                  <a:tcPr marL="91450" marR="91450" marT="45725" marB="45725">
                    <a:solidFill>
                      <a:srgbClr val="4A86E8"/>
                    </a:solidFill>
                  </a:tcPr>
                </a:tc>
                <a:extLst>
                  <a:ext uri="{0D108BD9-81ED-4DB2-BD59-A6C34878D82A}">
                    <a16:rowId xmlns:a16="http://schemas.microsoft.com/office/drawing/2014/main" val="10000"/>
                  </a:ext>
                </a:extLst>
              </a:tr>
              <a:tr h="525775">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iPhone Agent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Random Forest / TextBlob</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Review text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L="91450" marR="91450" marT="45725" marB="45725"/>
                </a:tc>
                <a:extLst>
                  <a:ext uri="{0D108BD9-81ED-4DB2-BD59-A6C34878D82A}">
                    <a16:rowId xmlns:a16="http://schemas.microsoft.com/office/drawing/2014/main" val="10001"/>
                  </a:ext>
                </a:extLst>
              </a:tr>
              <a:tr h="525775">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Twitter Agent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BERTweet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Tweet content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L="91450" marR="91450" marT="45725" marB="45725"/>
                </a:tc>
                <a:extLst>
                  <a:ext uri="{0D108BD9-81ED-4DB2-BD59-A6C34878D82A}">
                    <a16:rowId xmlns:a16="http://schemas.microsoft.com/office/drawing/2014/main" val="10002"/>
                  </a:ext>
                </a:extLst>
              </a:tr>
              <a:tr h="525775">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Router Agent</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Keyword/Embedding</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Query</a:t>
                      </a:r>
                      <a:endParaRPr>
                        <a:solidFill>
                          <a:srgbClr val="4C1130"/>
                        </a:solidFill>
                      </a:endParaRPr>
                    </a:p>
                  </a:txBody>
                  <a:tcPr marL="91450" marR="91450" marT="45725" marB="45725"/>
                </a:tc>
                <a:tc>
                  <a:txBody>
                    <a:bodyPr/>
                    <a:lstStyle/>
                    <a:p>
                      <a:pPr marL="0" marR="0" lvl="0" indent="0" algn="l" rtl="0">
                        <a:spcBef>
                          <a:spcPts val="0"/>
                        </a:spcBef>
                        <a:spcAft>
                          <a:spcPts val="0"/>
                        </a:spcAft>
                        <a:buNone/>
                      </a:pPr>
                      <a:r>
                        <a:rPr lang="en-US" sz="1400">
                          <a:solidFill>
                            <a:srgbClr val="4C1130"/>
                          </a:solidFill>
                          <a:latin typeface="Quattrocento Sans"/>
                          <a:ea typeface="Quattrocento Sans"/>
                          <a:cs typeface="Quattrocento Sans"/>
                          <a:sym typeface="Quattrocento Sans"/>
                        </a:rPr>
                        <a:t>Routes to Agent</a:t>
                      </a:r>
                      <a:endParaRPr>
                        <a:solidFill>
                          <a:srgbClr val="4C1130"/>
                        </a:solidFill>
                      </a:endParaRPr>
                    </a:p>
                  </a:txBody>
                  <a:tcPr marL="91450" marR="91450" marT="45725" marB="45725"/>
                </a:tc>
                <a:extLst>
                  <a:ext uri="{0D108BD9-81ED-4DB2-BD59-A6C34878D82A}">
                    <a16:rowId xmlns:a16="http://schemas.microsoft.com/office/drawing/2014/main" val="10003"/>
                  </a:ext>
                </a:extLst>
              </a:tr>
              <a:tr h="525775">
                <a:tc>
                  <a:txBody>
                    <a:bodyPr/>
                    <a:lstStyle/>
                    <a:p>
                      <a:pPr marL="0" marR="0" lvl="0" indent="0" algn="l" rtl="0">
                        <a:spcBef>
                          <a:spcPts val="0"/>
                        </a:spcBef>
                        <a:spcAft>
                          <a:spcPts val="0"/>
                        </a:spcAft>
                        <a:buNone/>
                      </a:pPr>
                      <a:r>
                        <a:rPr lang="en-US" sz="1400">
                          <a:solidFill>
                            <a:srgbClr val="20124D"/>
                          </a:solidFill>
                          <a:latin typeface="Quattrocento Sans"/>
                          <a:ea typeface="Quattrocento Sans"/>
                          <a:cs typeface="Quattrocento Sans"/>
                          <a:sym typeface="Quattrocento Sans"/>
                        </a:rPr>
                        <a:t>MCP Server</a:t>
                      </a:r>
                      <a:endParaRPr>
                        <a:solidFill>
                          <a:srgbClr val="20124D"/>
                        </a:solidFill>
                      </a:endParaRPr>
                    </a:p>
                  </a:txBody>
                  <a:tcPr marL="91450" marR="91450" marT="45725" marB="45725"/>
                </a:tc>
                <a:tc>
                  <a:txBody>
                    <a:bodyPr/>
                    <a:lstStyle/>
                    <a:p>
                      <a:pPr marL="0" marR="0" lvl="0" indent="0" algn="l" rtl="0">
                        <a:spcBef>
                          <a:spcPts val="0"/>
                        </a:spcBef>
                        <a:spcAft>
                          <a:spcPts val="0"/>
                        </a:spcAft>
                        <a:buNone/>
                      </a:pPr>
                      <a:r>
                        <a:rPr lang="en-US" sz="1400">
                          <a:solidFill>
                            <a:srgbClr val="20124D"/>
                          </a:solidFill>
                          <a:latin typeface="Quattrocento Sans"/>
                          <a:ea typeface="Quattrocento Sans"/>
                          <a:cs typeface="Quattrocento Sans"/>
                          <a:sym typeface="Quattrocento Sans"/>
                        </a:rPr>
                        <a:t>Fast</a:t>
                      </a:r>
                      <a:r>
                        <a:rPr lang="en-US">
                          <a:solidFill>
                            <a:srgbClr val="20124D"/>
                          </a:solidFill>
                          <a:latin typeface="Quattrocento Sans"/>
                          <a:ea typeface="Quattrocento Sans"/>
                          <a:cs typeface="Quattrocento Sans"/>
                          <a:sym typeface="Quattrocento Sans"/>
                        </a:rPr>
                        <a:t>MCP</a:t>
                      </a:r>
                      <a:endParaRPr>
                        <a:solidFill>
                          <a:srgbClr val="20124D"/>
                        </a:solidFill>
                      </a:endParaRPr>
                    </a:p>
                  </a:txBody>
                  <a:tcPr marL="91450" marR="91450" marT="45725" marB="45725"/>
                </a:tc>
                <a:tc>
                  <a:txBody>
                    <a:bodyPr/>
                    <a:lstStyle/>
                    <a:p>
                      <a:pPr marL="0" marR="0" lvl="0" indent="0" algn="l" rtl="0">
                        <a:spcBef>
                          <a:spcPts val="0"/>
                        </a:spcBef>
                        <a:spcAft>
                          <a:spcPts val="0"/>
                        </a:spcAft>
                        <a:buNone/>
                      </a:pPr>
                      <a:r>
                        <a:rPr lang="en-US" sz="1400">
                          <a:solidFill>
                            <a:srgbClr val="20124D"/>
                          </a:solidFill>
                          <a:latin typeface="Quattrocento Sans"/>
                          <a:ea typeface="Quattrocento Sans"/>
                          <a:cs typeface="Quattrocento Sans"/>
                          <a:sym typeface="Quattrocento Sans"/>
                        </a:rPr>
                        <a:t>Agent requests</a:t>
                      </a:r>
                      <a:endParaRPr>
                        <a:solidFill>
                          <a:srgbClr val="20124D"/>
                        </a:solidFill>
                      </a:endParaRPr>
                    </a:p>
                  </a:txBody>
                  <a:tcPr marL="91450" marR="91450" marT="45725" marB="45725"/>
                </a:tc>
                <a:tc>
                  <a:txBody>
                    <a:bodyPr/>
                    <a:lstStyle/>
                    <a:p>
                      <a:pPr marL="0" marR="0" lvl="0" indent="0" algn="l" rtl="0">
                        <a:spcBef>
                          <a:spcPts val="0"/>
                        </a:spcBef>
                        <a:spcAft>
                          <a:spcPts val="0"/>
                        </a:spcAft>
                        <a:buNone/>
                      </a:pPr>
                      <a:r>
                        <a:rPr lang="en-US" sz="1400">
                          <a:solidFill>
                            <a:srgbClr val="20124D"/>
                          </a:solidFill>
                          <a:latin typeface="Quattrocento Sans"/>
                          <a:ea typeface="Quattrocento Sans"/>
                          <a:cs typeface="Quattrocento Sans"/>
                          <a:sym typeface="Quattrocento Sans"/>
                        </a:rPr>
                        <a:t>Manages routing/</a:t>
                      </a:r>
                      <a:r>
                        <a:rPr lang="en-US">
                          <a:solidFill>
                            <a:srgbClr val="20124D"/>
                          </a:solidFill>
                          <a:latin typeface="Quattrocento Sans"/>
                          <a:ea typeface="Quattrocento Sans"/>
                          <a:cs typeface="Quattrocento Sans"/>
                          <a:sym typeface="Quattrocento Sans"/>
                        </a:rPr>
                        <a:t>Sentiments</a:t>
                      </a:r>
                      <a:endParaRPr>
                        <a:solidFill>
                          <a:srgbClr val="20124D"/>
                        </a:solidFill>
                      </a:endParaRPr>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F0FF"/>
        </a:solidFill>
        <a:effectLst/>
      </p:bgPr>
    </p:bg>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683075" y="583167"/>
            <a:ext cx="7505700" cy="12729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4C99"/>
              </a:buClr>
              <a:buSzPts val="3000"/>
              <a:buFont typeface="Calibri"/>
              <a:buNone/>
            </a:pPr>
            <a:r>
              <a:rPr lang="en-US" sz="3000" b="1" dirty="0">
                <a:solidFill>
                  <a:srgbClr val="004C99"/>
                </a:solidFill>
                <a:latin typeface="Calibri"/>
                <a:ea typeface="Calibri"/>
                <a:cs typeface="Calibri"/>
                <a:sym typeface="Calibri"/>
              </a:rPr>
              <a:t>Performance </a:t>
            </a:r>
            <a:br>
              <a:rPr lang="en-US" sz="3000" b="1" dirty="0">
                <a:solidFill>
                  <a:srgbClr val="004C99"/>
                </a:solidFill>
                <a:latin typeface="Calibri"/>
                <a:ea typeface="Calibri"/>
                <a:cs typeface="Calibri"/>
                <a:sym typeface="Calibri"/>
              </a:rPr>
            </a:br>
            <a:r>
              <a:rPr lang="en-US" sz="3000" b="1" dirty="0">
                <a:solidFill>
                  <a:srgbClr val="004C99"/>
                </a:solidFill>
                <a:latin typeface="Calibri"/>
                <a:ea typeface="Calibri"/>
                <a:cs typeface="Calibri"/>
                <a:sym typeface="Calibri"/>
              </a:rPr>
              <a:t>Metrics</a:t>
            </a:r>
            <a:endParaRPr dirty="0"/>
          </a:p>
        </p:txBody>
      </p:sp>
      <p:pic>
        <p:nvPicPr>
          <p:cNvPr id="167" name="Google Shape;167;p19"/>
          <p:cNvPicPr preferRelativeResize="0"/>
          <p:nvPr/>
        </p:nvPicPr>
        <p:blipFill>
          <a:blip r:embed="rId3">
            <a:alphaModFix/>
          </a:blip>
          <a:stretch>
            <a:fillRect/>
          </a:stretch>
        </p:blipFill>
        <p:spPr>
          <a:xfrm>
            <a:off x="193199" y="2180346"/>
            <a:ext cx="2696958" cy="2862509"/>
          </a:xfrm>
          <a:prstGeom prst="rect">
            <a:avLst/>
          </a:prstGeom>
          <a:noFill/>
          <a:ln>
            <a:noFill/>
          </a:ln>
        </p:spPr>
      </p:pic>
      <p:graphicFrame>
        <p:nvGraphicFramePr>
          <p:cNvPr id="168" name="Google Shape;168;p19"/>
          <p:cNvGraphicFramePr/>
          <p:nvPr>
            <p:extLst>
              <p:ext uri="{D42A27DB-BD31-4B8C-83A1-F6EECF244321}">
                <p14:modId xmlns:p14="http://schemas.microsoft.com/office/powerpoint/2010/main" val="1092004627"/>
              </p:ext>
            </p:extLst>
          </p:nvPr>
        </p:nvGraphicFramePr>
        <p:xfrm>
          <a:off x="3853542" y="4049487"/>
          <a:ext cx="4335230" cy="2465614"/>
        </p:xfrm>
        <a:graphic>
          <a:graphicData uri="http://schemas.openxmlformats.org/drawingml/2006/table">
            <a:tbl>
              <a:tblPr firstRow="1" bandRow="1">
                <a:noFill/>
                <a:tableStyleId>{BF98B041-7607-4424-AF8B-4D868C5D8513}</a:tableStyleId>
              </a:tblPr>
              <a:tblGrid>
                <a:gridCol w="1612674">
                  <a:extLst>
                    <a:ext uri="{9D8B030D-6E8A-4147-A177-3AD203B41FA5}">
                      <a16:colId xmlns:a16="http://schemas.microsoft.com/office/drawing/2014/main" val="20000"/>
                    </a:ext>
                  </a:extLst>
                </a:gridCol>
                <a:gridCol w="1399800">
                  <a:extLst>
                    <a:ext uri="{9D8B030D-6E8A-4147-A177-3AD203B41FA5}">
                      <a16:colId xmlns:a16="http://schemas.microsoft.com/office/drawing/2014/main" val="20001"/>
                    </a:ext>
                  </a:extLst>
                </a:gridCol>
                <a:gridCol w="1322756">
                  <a:extLst>
                    <a:ext uri="{9D8B030D-6E8A-4147-A177-3AD203B41FA5}">
                      <a16:colId xmlns:a16="http://schemas.microsoft.com/office/drawing/2014/main" val="20002"/>
                    </a:ext>
                  </a:extLst>
                </a:gridCol>
              </a:tblGrid>
              <a:tr h="562730">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Agent</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434343"/>
                      </a:solidFill>
                      <a:prstDash val="solid"/>
                      <a:round/>
                      <a:headEnd type="none" w="sm" len="sm"/>
                      <a:tailEnd type="none" w="sm" len="sm"/>
                    </a:lnB>
                    <a:solidFill>
                      <a:srgbClr val="0066CC"/>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Accuracy</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FF"/>
                      </a:solidFill>
                      <a:prstDash val="solid"/>
                      <a:round/>
                      <a:headEnd type="none" w="sm" len="sm"/>
                      <a:tailEnd type="none" w="sm" len="sm"/>
                    </a:lnB>
                    <a:solidFill>
                      <a:srgbClr val="0066CC"/>
                    </a:solidFill>
                  </a:tcPr>
                </a:tc>
                <a:tc>
                  <a:txBody>
                    <a:bodyPr/>
                    <a:lstStyle/>
                    <a:p>
                      <a:pPr marL="0" marR="0" lvl="0" indent="0" algn="l" rtl="0">
                        <a:spcBef>
                          <a:spcPts val="0"/>
                        </a:spcBef>
                        <a:spcAft>
                          <a:spcPts val="0"/>
                        </a:spcAft>
                        <a:buNone/>
                      </a:pPr>
                      <a:r>
                        <a:rPr lang="en-US" sz="1600" b="1">
                          <a:solidFill>
                            <a:srgbClr val="FFFFFF"/>
                          </a:solidFill>
                          <a:latin typeface="Verdana"/>
                          <a:ea typeface="Verdana"/>
                          <a:cs typeface="Verdana"/>
                          <a:sym typeface="Verdana"/>
                        </a:rPr>
                        <a:t>Notes</a:t>
                      </a:r>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434343"/>
                      </a:solidFill>
                      <a:prstDash val="solid"/>
                      <a:round/>
                      <a:headEnd type="none" w="sm" len="sm"/>
                      <a:tailEnd type="none" w="sm" len="sm"/>
                    </a:lnB>
                    <a:solidFill>
                      <a:srgbClr val="0066CC"/>
                    </a:solidFill>
                  </a:tcPr>
                </a:tc>
                <a:extLst>
                  <a:ext uri="{0D108BD9-81ED-4DB2-BD59-A6C34878D82A}">
                    <a16:rowId xmlns:a16="http://schemas.microsoft.com/office/drawing/2014/main" val="10000"/>
                  </a:ext>
                </a:extLst>
              </a:tr>
              <a:tr h="503496">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iPhone ML Agent</a:t>
                      </a:r>
                      <a:endParaRPr/>
                    </a:p>
                  </a:txBody>
                  <a:tcPr marL="91450" marR="91450" marT="45725" marB="45725">
                    <a:lnL w="12700" cap="flat" cmpd="sng">
                      <a:solidFill>
                        <a:srgbClr val="434343"/>
                      </a:solidFill>
                      <a:prstDash val="solid"/>
                      <a:round/>
                      <a:headEnd type="none" w="sm" len="sm"/>
                      <a:tailEnd type="none" w="sm" len="sm"/>
                    </a:lnL>
                    <a:lnR w="12700" cap="flat" cmpd="sng">
                      <a:solidFill>
                        <a:srgbClr val="0000FF"/>
                      </a:solidFill>
                      <a:prstDash val="solid"/>
                      <a:round/>
                      <a:headEnd type="none" w="sm" len="sm"/>
                      <a:tailEnd type="none" w="sm" len="sm"/>
                    </a:lnR>
                    <a:lnT w="381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~86%</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0000FF"/>
                      </a:solidFill>
                      <a:prstDash val="solid"/>
                      <a:round/>
                      <a:headEnd type="none" w="sm" len="sm"/>
                      <a:tailEnd type="none" w="sm" len="sm"/>
                    </a:lnR>
                    <a:lnT w="381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RF + TF-IDF</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434343"/>
                      </a:solidFill>
                      <a:prstDash val="solid"/>
                      <a:round/>
                      <a:headEnd type="none" w="sm" len="sm"/>
                      <a:tailEnd type="none" w="sm" len="sm"/>
                    </a:lnR>
                    <a:lnT w="381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extLst>
                  <a:ext uri="{0D108BD9-81ED-4DB2-BD59-A6C34878D82A}">
                    <a16:rowId xmlns:a16="http://schemas.microsoft.com/office/drawing/2014/main" val="10001"/>
                  </a:ext>
                </a:extLst>
              </a:tr>
              <a:tr h="710815">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Twitter BERT Agent</a:t>
                      </a:r>
                      <a:endParaRPr/>
                    </a:p>
                  </a:txBody>
                  <a:tcPr marL="91450" marR="91450" marT="45725" marB="45725">
                    <a:lnL w="12700" cap="flat" cmpd="sng">
                      <a:solidFill>
                        <a:srgbClr val="434343"/>
                      </a:solidFill>
                      <a:prstDash val="solid"/>
                      <a:round/>
                      <a:headEnd type="none" w="sm" len="sm"/>
                      <a:tailEnd type="none" w="sm" len="sm"/>
                    </a:lnL>
                    <a:lnR w="12700" cap="flat" cmpd="sng">
                      <a:solidFill>
                        <a:srgbClr val="0000FF"/>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~88%</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BERTweet fine-tuned</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extLst>
                  <a:ext uri="{0D108BD9-81ED-4DB2-BD59-A6C34878D82A}">
                    <a16:rowId xmlns:a16="http://schemas.microsoft.com/office/drawing/2014/main" val="10002"/>
                  </a:ext>
                </a:extLst>
              </a:tr>
              <a:tr h="688573">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Routing Accuracy</a:t>
                      </a:r>
                      <a:endParaRPr/>
                    </a:p>
                  </a:txBody>
                  <a:tcPr marL="91450" marR="91450" marT="45725" marB="45725">
                    <a:lnL w="12700" cap="flat" cmpd="sng">
                      <a:solidFill>
                        <a:srgbClr val="434343"/>
                      </a:solidFill>
                      <a:prstDash val="solid"/>
                      <a:round/>
                      <a:headEnd type="none" w="sm" len="sm"/>
                      <a:tailEnd type="none" w="sm" len="sm"/>
                    </a:lnL>
                    <a:lnR w="12700" cap="flat" cmpd="sng">
                      <a:solidFill>
                        <a:srgbClr val="0000FF"/>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a:latin typeface="Quattrocento Sans"/>
                          <a:ea typeface="Quattrocento Sans"/>
                          <a:cs typeface="Quattrocento Sans"/>
                          <a:sym typeface="Quattrocento Sans"/>
                        </a:rPr>
                        <a:t>100%</a:t>
                      </a:r>
                      <a:endParaRPr/>
                    </a:p>
                  </a:txBody>
                  <a:tcPr marL="91450" marR="91450" marT="45725" marB="45725">
                    <a:lnL w="12700" cap="flat" cmpd="sng">
                      <a:solidFill>
                        <a:srgbClr val="0000FF"/>
                      </a:solidFill>
                      <a:prstDash val="solid"/>
                      <a:round/>
                      <a:headEnd type="none" w="sm" len="sm"/>
                      <a:tailEnd type="none" w="sm" len="sm"/>
                    </a:lnL>
                    <a:lnR w="12700" cap="flat" cmpd="sng">
                      <a:solidFill>
                        <a:srgbClr val="0000FF"/>
                      </a:solidFill>
                      <a:prstDash val="solid"/>
                      <a:round/>
                      <a:headEnd type="none" w="sm" len="sm"/>
                      <a:tailEnd type="none" w="sm" len="sm"/>
                    </a:lnR>
                    <a:lnT w="12700" cap="flat" cmpd="sng">
                      <a:solidFill>
                        <a:srgbClr val="0000FF"/>
                      </a:solidFill>
                      <a:prstDash val="solid"/>
                      <a:round/>
                      <a:headEnd type="none" w="sm" len="sm"/>
                      <a:tailEnd type="none" w="sm" len="sm"/>
                    </a:lnT>
                    <a:lnB w="12700" cap="flat" cmpd="sng">
                      <a:solidFill>
                        <a:srgbClr val="0000FF"/>
                      </a:solidFill>
                      <a:prstDash val="solid"/>
                      <a:round/>
                      <a:headEnd type="none" w="sm" len="sm"/>
                      <a:tailEnd type="none" w="sm" len="sm"/>
                    </a:lnB>
                    <a:solidFill>
                      <a:srgbClr val="20124D"/>
                    </a:solidFill>
                  </a:tcPr>
                </a:tc>
                <a:tc>
                  <a:txBody>
                    <a:bodyPr/>
                    <a:lstStyle/>
                    <a:p>
                      <a:pPr marL="0" marR="0" lvl="0" indent="0" algn="l" rtl="0">
                        <a:spcBef>
                          <a:spcPts val="0"/>
                        </a:spcBef>
                        <a:spcAft>
                          <a:spcPts val="0"/>
                        </a:spcAft>
                        <a:buNone/>
                      </a:pPr>
                      <a:r>
                        <a:rPr lang="en-US" sz="1400" dirty="0">
                          <a:latin typeface="Quattrocento Sans"/>
                          <a:ea typeface="Quattrocento Sans"/>
                          <a:cs typeface="Quattrocento Sans"/>
                          <a:sym typeface="Quattrocento Sans"/>
                        </a:rPr>
                        <a:t>On test queries</a:t>
                      </a:r>
                      <a:endParaRPr dirty="0"/>
                    </a:p>
                  </a:txBody>
                  <a:tcPr marL="91450" marR="91450" marT="45725" marB="45725">
                    <a:lnL w="12700" cap="flat" cmpd="sng">
                      <a:solidFill>
                        <a:srgbClr val="0000FF"/>
                      </a:solidFill>
                      <a:prstDash val="solid"/>
                      <a:round/>
                      <a:headEnd type="none" w="sm" len="sm"/>
                      <a:tailEnd type="none" w="sm" len="sm"/>
                    </a:lnL>
                    <a:lnR w="12700" cap="flat" cmpd="sng">
                      <a:solidFill>
                        <a:srgbClr val="434343"/>
                      </a:solidFill>
                      <a:prstDash val="solid"/>
                      <a:round/>
                      <a:headEnd type="none" w="sm" len="sm"/>
                      <a:tailEnd type="none" w="sm" len="sm"/>
                    </a:lnR>
                    <a:lnT w="12700" cap="flat" cmpd="sng">
                      <a:solidFill>
                        <a:srgbClr val="434343"/>
                      </a:solidFill>
                      <a:prstDash val="solid"/>
                      <a:round/>
                      <a:headEnd type="none" w="sm" len="sm"/>
                      <a:tailEnd type="none" w="sm" len="sm"/>
                    </a:lnT>
                    <a:lnB w="12700" cap="flat" cmpd="sng">
                      <a:solidFill>
                        <a:srgbClr val="434343"/>
                      </a:solidFill>
                      <a:prstDash val="solid"/>
                      <a:round/>
                      <a:headEnd type="none" w="sm" len="sm"/>
                      <a:tailEnd type="none" w="sm" len="sm"/>
                    </a:lnB>
                    <a:solidFill>
                      <a:srgbClr val="20124D"/>
                    </a:solidFill>
                  </a:tcPr>
                </a:tc>
                <a:extLst>
                  <a:ext uri="{0D108BD9-81ED-4DB2-BD59-A6C34878D82A}">
                    <a16:rowId xmlns:a16="http://schemas.microsoft.com/office/drawing/2014/main" val="10003"/>
                  </a:ext>
                </a:extLst>
              </a:tr>
            </a:tbl>
          </a:graphicData>
        </a:graphic>
      </p:graphicFrame>
      <p:pic>
        <p:nvPicPr>
          <p:cNvPr id="2" name="Google Shape;161;p18">
            <a:extLst>
              <a:ext uri="{FF2B5EF4-FFF2-40B4-BE49-F238E27FC236}">
                <a16:creationId xmlns:a16="http://schemas.microsoft.com/office/drawing/2014/main" id="{92FFDBA2-2E64-4119-6F2A-8FFCEA4E074E}"/>
              </a:ext>
            </a:extLst>
          </p:cNvPr>
          <p:cNvPicPr preferRelativeResize="0"/>
          <p:nvPr/>
        </p:nvPicPr>
        <p:blipFill>
          <a:blip r:embed="rId4">
            <a:alphaModFix/>
          </a:blip>
          <a:stretch>
            <a:fillRect/>
          </a:stretch>
        </p:blipFill>
        <p:spPr>
          <a:xfrm>
            <a:off x="3298372" y="583166"/>
            <a:ext cx="5448300" cy="285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System Architecture (ML Model)</a:t>
            </a:r>
            <a:endParaRPr>
              <a:solidFill>
                <a:srgbClr val="FFFFFF"/>
              </a:solidFill>
            </a:endParaRPr>
          </a:p>
        </p:txBody>
      </p:sp>
      <p:sp>
        <p:nvSpPr>
          <p:cNvPr id="174" name="Google Shape;174;p20"/>
          <p:cNvSpPr txBox="1">
            <a:spLocks noGrp="1"/>
          </p:cNvSpPr>
          <p:nvPr>
            <p:ph type="body" idx="1"/>
          </p:nvPr>
        </p:nvSpPr>
        <p:spPr>
          <a:xfrm>
            <a:off x="457200" y="1165950"/>
            <a:ext cx="8229600" cy="4526100"/>
          </a:xfrm>
          <a:prstGeom prst="rect">
            <a:avLst/>
          </a:prstGeom>
          <a:noFill/>
          <a:ln>
            <a:noFill/>
          </a:ln>
        </p:spPr>
        <p:txBody>
          <a:bodyPr spcFirstLastPara="1" wrap="square" lIns="91425" tIns="45700" rIns="91425" bIns="45700" anchor="t" anchorCtr="0">
            <a:noAutofit/>
          </a:bodyPr>
          <a:lstStyle/>
          <a:p>
            <a:pPr marL="457200" lvl="0" indent="-228600" algn="l" rtl="0">
              <a:spcBef>
                <a:spcPts val="1400"/>
              </a:spcBef>
              <a:spcAft>
                <a:spcPts val="0"/>
              </a:spcAft>
              <a:buNone/>
            </a:pPr>
            <a:r>
              <a:rPr lang="en-US" sz="1600" b="1">
                <a:solidFill>
                  <a:srgbClr val="FFFFFF"/>
                </a:solidFill>
                <a:latin typeface="Aptos"/>
                <a:ea typeface="Aptos"/>
                <a:cs typeface="Aptos"/>
                <a:sym typeface="Aptos"/>
              </a:rPr>
              <a:t>ML Models</a:t>
            </a:r>
            <a:endParaRPr sz="1600" b="1">
              <a:solidFill>
                <a:srgbClr val="FFFFFF"/>
              </a:solidFill>
              <a:latin typeface="Aptos"/>
              <a:ea typeface="Aptos"/>
              <a:cs typeface="Aptos"/>
              <a:sym typeface="Aptos"/>
            </a:endParaRPr>
          </a:p>
          <a:p>
            <a:pPr marL="457200" lvl="0" indent="-228600" algn="l" rtl="0">
              <a:spcBef>
                <a:spcPts val="1400"/>
              </a:spcBef>
              <a:spcAft>
                <a:spcPts val="0"/>
              </a:spcAft>
              <a:buNone/>
            </a:pPr>
            <a:r>
              <a:rPr lang="en-US" sz="1500" b="1">
                <a:solidFill>
                  <a:srgbClr val="FFFFFF"/>
                </a:solidFill>
                <a:latin typeface="Aptos"/>
                <a:ea typeface="Aptos"/>
                <a:cs typeface="Aptos"/>
                <a:sym typeface="Aptos"/>
              </a:rPr>
              <a:t>Twitter Agent</a:t>
            </a:r>
            <a:r>
              <a:rPr lang="en-US" sz="1500">
                <a:solidFill>
                  <a:srgbClr val="FFFFFF"/>
                </a:solidFill>
                <a:latin typeface="Aptos"/>
                <a:ea typeface="Aptos"/>
                <a:cs typeface="Aptos"/>
                <a:sym typeface="Aptos"/>
              </a:rPr>
              <a:t>: Fine-tuned BERTweet Transformer (HuggingFace)</a:t>
            </a:r>
            <a:endParaRPr sz="1500">
              <a:solidFill>
                <a:srgbClr val="FFFFFF"/>
              </a:solidFill>
              <a:latin typeface="Aptos"/>
              <a:ea typeface="Aptos"/>
              <a:cs typeface="Aptos"/>
              <a:sym typeface="Aptos"/>
            </a:endParaRPr>
          </a:p>
          <a:p>
            <a:pPr marL="914400" lvl="1" indent="-323850" algn="l" rtl="0">
              <a:spcBef>
                <a:spcPts val="120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a2a_twitter_sentiment_agent.py</a:t>
            </a:r>
            <a:r>
              <a:rPr lang="en-US" sz="1500">
                <a:solidFill>
                  <a:srgbClr val="FFFFFF"/>
                </a:solidFill>
                <a:latin typeface="Aptos"/>
                <a:ea typeface="Aptos"/>
                <a:cs typeface="Aptos"/>
                <a:sym typeface="Aptos"/>
              </a:rPr>
              <a:t> handles loading the model, tokenizing input, and returning prediction</a:t>
            </a:r>
            <a:endParaRPr sz="150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Hugging Face's </a:t>
            </a:r>
            <a:r>
              <a:rPr lang="en-US" sz="1500">
                <a:solidFill>
                  <a:srgbClr val="FFFFFF"/>
                </a:solidFill>
                <a:latin typeface="Roboto Mono"/>
                <a:ea typeface="Roboto Mono"/>
                <a:cs typeface="Roboto Mono"/>
                <a:sym typeface="Roboto Mono"/>
              </a:rPr>
              <a:t>AutoModelForSequenceClassification</a:t>
            </a:r>
            <a:endParaRPr sz="1500">
              <a:solidFill>
                <a:srgbClr val="FFFFFF"/>
              </a:solidFill>
              <a:latin typeface="Roboto Mono"/>
              <a:ea typeface="Roboto Mono"/>
              <a:cs typeface="Roboto Mono"/>
              <a:sym typeface="Roboto Mono"/>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Optimized for short-text sentiment classification</a:t>
            </a:r>
            <a:endParaRPr sz="150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lang="en-US" sz="1500" i="1">
                <a:solidFill>
                  <a:srgbClr val="FFFFFF"/>
                </a:solidFill>
                <a:latin typeface="Aptos"/>
                <a:ea typeface="Aptos"/>
                <a:cs typeface="Aptos"/>
                <a:sym typeface="Aptos"/>
              </a:rPr>
              <a:t>"Twitter keeps crashing on my phone."</a:t>
            </a:r>
            <a:endParaRPr sz="1500" i="1">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lang="en-US" sz="1500" b="1">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with ~88% classification confidence</a:t>
            </a:r>
            <a:endParaRPr sz="1500">
              <a:solidFill>
                <a:srgbClr val="FFFFFF"/>
              </a:solidFill>
              <a:latin typeface="Aptos"/>
              <a:ea typeface="Aptos"/>
              <a:cs typeface="Aptos"/>
              <a:sym typeface="Aptos"/>
            </a:endParaRPr>
          </a:p>
          <a:p>
            <a:pPr marL="342900" lvl="0" indent="-393700" algn="l" rtl="0">
              <a:spcBef>
                <a:spcPts val="400"/>
              </a:spcBef>
              <a:spcAft>
                <a:spcPts val="1200"/>
              </a:spcAft>
              <a:buSzPts val="2800"/>
              <a:buFont typeface="Quattrocento Sans"/>
              <a:buChar char="●"/>
            </a:pPr>
            <a:endParaRPr sz="280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
        <p:cNvGrpSpPr/>
        <p:nvPr/>
      </p:nvGrpSpPr>
      <p:grpSpPr>
        <a:xfrm>
          <a:off x="0" y="0"/>
          <a:ext cx="0" cy="0"/>
          <a:chOff x="0" y="0"/>
          <a:chExt cx="0" cy="0"/>
        </a:xfrm>
      </p:grpSpPr>
      <p:sp>
        <p:nvSpPr>
          <p:cNvPr id="179" name="Google Shape;179;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System Architecture (ML Model)</a:t>
            </a:r>
            <a:endParaRPr>
              <a:solidFill>
                <a:srgbClr val="FFFFFF"/>
              </a:solidFill>
            </a:endParaRPr>
          </a:p>
        </p:txBody>
      </p:sp>
      <p:sp>
        <p:nvSpPr>
          <p:cNvPr id="180" name="Google Shape;180;p21"/>
          <p:cNvSpPr txBox="1">
            <a:spLocks noGrp="1"/>
          </p:cNvSpPr>
          <p:nvPr>
            <p:ph type="body" idx="1"/>
          </p:nvPr>
        </p:nvSpPr>
        <p:spPr>
          <a:xfrm>
            <a:off x="457200" y="1165950"/>
            <a:ext cx="8229600" cy="4526100"/>
          </a:xfrm>
          <a:prstGeom prst="rect">
            <a:avLst/>
          </a:prstGeom>
          <a:noFill/>
          <a:ln>
            <a:noFill/>
          </a:ln>
        </p:spPr>
        <p:txBody>
          <a:bodyPr spcFirstLastPara="1" wrap="square" lIns="91425" tIns="45700" rIns="91425" bIns="45700" anchor="t" anchorCtr="0">
            <a:noAutofit/>
          </a:bodyPr>
          <a:lstStyle/>
          <a:p>
            <a:pPr marL="457200" lvl="0" indent="-228600" algn="l" rtl="0">
              <a:spcBef>
                <a:spcPts val="1400"/>
              </a:spcBef>
              <a:spcAft>
                <a:spcPts val="0"/>
              </a:spcAft>
              <a:buNone/>
            </a:pPr>
            <a:r>
              <a:rPr lang="en-US" sz="1600" b="1" dirty="0">
                <a:solidFill>
                  <a:srgbClr val="FFFFFF"/>
                </a:solidFill>
                <a:latin typeface="Aptos"/>
                <a:ea typeface="Aptos"/>
                <a:cs typeface="Aptos"/>
                <a:sym typeface="Aptos"/>
              </a:rPr>
              <a:t>ML Models</a:t>
            </a:r>
            <a:endParaRPr sz="1600" b="1" dirty="0">
              <a:solidFill>
                <a:srgbClr val="FFFFFF"/>
              </a:solidFill>
              <a:latin typeface="Aptos"/>
              <a:ea typeface="Aptos"/>
              <a:cs typeface="Aptos"/>
              <a:sym typeface="Aptos"/>
            </a:endParaRPr>
          </a:p>
          <a:p>
            <a:pPr marL="914400" lvl="0" indent="0" algn="l" rtl="0">
              <a:spcBef>
                <a:spcPts val="1200"/>
              </a:spcBef>
              <a:spcAft>
                <a:spcPts val="0"/>
              </a:spcAft>
              <a:buNone/>
            </a:pPr>
            <a:endParaRPr sz="1500" dirty="0">
              <a:solidFill>
                <a:srgbClr val="FFFFFF"/>
              </a:solidFill>
              <a:latin typeface="Aptos"/>
              <a:ea typeface="Aptos"/>
              <a:cs typeface="Aptos"/>
              <a:sym typeface="Aptos"/>
            </a:endParaRPr>
          </a:p>
          <a:p>
            <a:pPr marL="457200" lvl="0" indent="-323850" algn="l" rtl="0">
              <a:spcBef>
                <a:spcPts val="1200"/>
              </a:spcBef>
              <a:spcAft>
                <a:spcPts val="0"/>
              </a:spcAft>
              <a:buClr>
                <a:srgbClr val="FFFFFF"/>
              </a:buClr>
              <a:buSzPts val="1500"/>
              <a:buFont typeface="Aptos"/>
              <a:buChar char="●"/>
            </a:pPr>
            <a:r>
              <a:rPr lang="en-US" sz="1500" b="1" dirty="0">
                <a:solidFill>
                  <a:srgbClr val="FFFFFF"/>
                </a:solidFill>
                <a:latin typeface="Aptos"/>
                <a:ea typeface="Aptos"/>
                <a:cs typeface="Aptos"/>
                <a:sym typeface="Aptos"/>
              </a:rPr>
              <a:t>iPhone Agent</a:t>
            </a:r>
            <a:r>
              <a:rPr lang="en-US" sz="1500" dirty="0">
                <a:solidFill>
                  <a:srgbClr val="FFFFFF"/>
                </a:solidFill>
                <a:latin typeface="Aptos"/>
                <a:ea typeface="Aptos"/>
                <a:cs typeface="Aptos"/>
                <a:sym typeface="Aptos"/>
              </a:rPr>
              <a:t>: Random Forest with TF-IDF vectorization and optional </a:t>
            </a:r>
            <a:r>
              <a:rPr lang="en-US" sz="1500" dirty="0" err="1">
                <a:solidFill>
                  <a:srgbClr val="FFFFFF"/>
                </a:solidFill>
                <a:latin typeface="Aptos"/>
                <a:ea typeface="Aptos"/>
                <a:cs typeface="Aptos"/>
                <a:sym typeface="Aptos"/>
              </a:rPr>
              <a:t>TextBlob</a:t>
            </a:r>
            <a:r>
              <a:rPr lang="en-US" sz="1500" dirty="0">
                <a:solidFill>
                  <a:srgbClr val="FFFFFF"/>
                </a:solidFill>
                <a:latin typeface="Aptos"/>
                <a:ea typeface="Aptos"/>
                <a:cs typeface="Aptos"/>
                <a:sym typeface="Aptos"/>
              </a:rPr>
              <a:t> sentiment analysis</a:t>
            </a:r>
            <a:endParaRPr sz="1500" dirty="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dirty="0">
                <a:solidFill>
                  <a:srgbClr val="FFFFFF"/>
                </a:solidFill>
                <a:latin typeface="Roboto Mono"/>
                <a:ea typeface="Roboto Mono"/>
                <a:cs typeface="Roboto Mono"/>
                <a:sym typeface="Roboto Mono"/>
              </a:rPr>
              <a:t>a2a_iphone_sentiment_agent.py</a:t>
            </a:r>
            <a:r>
              <a:rPr lang="en-US" sz="1500" dirty="0">
                <a:solidFill>
                  <a:srgbClr val="FFFFFF"/>
                </a:solidFill>
                <a:latin typeface="Aptos"/>
                <a:ea typeface="Aptos"/>
                <a:cs typeface="Aptos"/>
                <a:sym typeface="Aptos"/>
              </a:rPr>
              <a:t> loads review CSVs, vectorizes reviews, applies </a:t>
            </a:r>
            <a:r>
              <a:rPr lang="en-US" sz="1500" dirty="0" err="1">
                <a:solidFill>
                  <a:srgbClr val="FFFFFF"/>
                </a:solidFill>
                <a:latin typeface="Aptos"/>
                <a:ea typeface="Aptos"/>
                <a:cs typeface="Aptos"/>
                <a:sym typeface="Aptos"/>
              </a:rPr>
              <a:t>RandomForestClassifier</a:t>
            </a:r>
            <a:endParaRPr sz="1500" dirty="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dirty="0">
                <a:solidFill>
                  <a:srgbClr val="FFFFFF"/>
                </a:solidFill>
                <a:latin typeface="Aptos"/>
                <a:ea typeface="Aptos"/>
                <a:cs typeface="Aptos"/>
                <a:sym typeface="Aptos"/>
              </a:rPr>
              <a:t>Sentiment is derived from Amazon star ratings and review content</a:t>
            </a:r>
            <a:endParaRPr sz="1500" dirty="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dirty="0">
                <a:solidFill>
                  <a:srgbClr val="FFFFFF"/>
                </a:solidFill>
                <a:latin typeface="Aptos"/>
                <a:ea typeface="Aptos"/>
                <a:cs typeface="Aptos"/>
                <a:sym typeface="Aptos"/>
              </a:rPr>
              <a:t>Alternative lightweight path uses </a:t>
            </a:r>
            <a:r>
              <a:rPr lang="en-US" sz="1500" dirty="0" err="1">
                <a:solidFill>
                  <a:srgbClr val="FFFFFF"/>
                </a:solidFill>
                <a:latin typeface="Roboto Mono"/>
                <a:ea typeface="Roboto Mono"/>
                <a:cs typeface="Roboto Mono"/>
                <a:sym typeface="Roboto Mono"/>
              </a:rPr>
              <a:t>TextBlob</a:t>
            </a:r>
            <a:r>
              <a:rPr lang="en-US" sz="1500" dirty="0">
                <a:solidFill>
                  <a:srgbClr val="FFFFFF"/>
                </a:solidFill>
                <a:latin typeface="Aptos"/>
                <a:ea typeface="Aptos"/>
                <a:cs typeface="Aptos"/>
                <a:sym typeface="Aptos"/>
              </a:rPr>
              <a:t> polarity scoring</a:t>
            </a:r>
            <a:endParaRPr sz="1500" dirty="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dirty="0">
                <a:solidFill>
                  <a:srgbClr val="FFFFFF"/>
                </a:solidFill>
                <a:latin typeface="Aptos"/>
                <a:ea typeface="Aptos"/>
                <a:cs typeface="Aptos"/>
                <a:sym typeface="Aptos"/>
              </a:rPr>
              <a:t>Example Query: </a:t>
            </a:r>
            <a:r>
              <a:rPr lang="en-US" sz="1500" i="1" dirty="0">
                <a:solidFill>
                  <a:srgbClr val="FFFFFF"/>
                </a:solidFill>
                <a:latin typeface="Aptos"/>
                <a:ea typeface="Aptos"/>
                <a:cs typeface="Aptos"/>
                <a:sym typeface="Aptos"/>
              </a:rPr>
              <a:t>"The iPhone battery drains too fast."</a:t>
            </a:r>
            <a:endParaRPr sz="1500" i="1" dirty="0">
              <a:solidFill>
                <a:srgbClr val="FFFFFF"/>
              </a:solidFill>
              <a:latin typeface="Aptos"/>
              <a:ea typeface="Aptos"/>
              <a:cs typeface="Aptos"/>
              <a:sym typeface="Aptos"/>
            </a:endParaRPr>
          </a:p>
          <a:p>
            <a:pPr marL="914400" lvl="1" indent="-323850" algn="l" rtl="0">
              <a:spcBef>
                <a:spcPts val="0"/>
              </a:spcBef>
              <a:spcAft>
                <a:spcPts val="0"/>
              </a:spcAft>
              <a:buClr>
                <a:srgbClr val="FFFFFF"/>
              </a:buClr>
              <a:buSzPts val="1500"/>
              <a:buFont typeface="Aptos"/>
              <a:buChar char="○"/>
            </a:pPr>
            <a:r>
              <a:rPr lang="en-US" sz="1500" dirty="0">
                <a:solidFill>
                  <a:srgbClr val="FFFFFF"/>
                </a:solidFill>
                <a:latin typeface="Aptos"/>
                <a:ea typeface="Aptos"/>
                <a:cs typeface="Aptos"/>
                <a:sym typeface="Aptos"/>
              </a:rPr>
              <a:t>Output: </a:t>
            </a:r>
            <a:r>
              <a:rPr lang="en-US" sz="1500" b="1" dirty="0">
                <a:solidFill>
                  <a:srgbClr val="FFFFFF"/>
                </a:solidFill>
                <a:latin typeface="Aptos"/>
                <a:ea typeface="Aptos"/>
                <a:cs typeface="Aptos"/>
                <a:sym typeface="Aptos"/>
              </a:rPr>
              <a:t>Negative</a:t>
            </a:r>
            <a:r>
              <a:rPr lang="en-US" sz="1500" dirty="0">
                <a:solidFill>
                  <a:srgbClr val="FFFFFF"/>
                </a:solidFill>
                <a:latin typeface="Aptos"/>
                <a:ea typeface="Aptos"/>
                <a:cs typeface="Aptos"/>
                <a:sym typeface="Aptos"/>
              </a:rPr>
              <a:t> sentiment (probability from RF classifier or polarity &lt; -0.1 from </a:t>
            </a:r>
            <a:r>
              <a:rPr lang="en-US" sz="1500" dirty="0" err="1">
                <a:solidFill>
                  <a:srgbClr val="FFFFFF"/>
                </a:solidFill>
                <a:latin typeface="Aptos"/>
                <a:ea typeface="Aptos"/>
                <a:cs typeface="Aptos"/>
                <a:sym typeface="Aptos"/>
              </a:rPr>
              <a:t>TextBlob</a:t>
            </a:r>
            <a:r>
              <a:rPr lang="en-US" sz="1500" dirty="0">
                <a:solidFill>
                  <a:srgbClr val="FFFFFF"/>
                </a:solidFill>
                <a:latin typeface="Aptos"/>
                <a:ea typeface="Aptos"/>
                <a:cs typeface="Aptos"/>
                <a:sym typeface="Aptos"/>
              </a:rPr>
              <a:t>)</a:t>
            </a:r>
            <a:endParaRPr sz="1500" dirty="0">
              <a:solidFill>
                <a:srgbClr val="FFFFFF"/>
              </a:solidFill>
              <a:latin typeface="Aptos"/>
              <a:ea typeface="Aptos"/>
              <a:cs typeface="Aptos"/>
              <a:sym typeface="Aptos"/>
            </a:endParaRPr>
          </a:p>
          <a:p>
            <a:pPr marL="457200" lvl="0" indent="-228600" algn="l" rtl="0">
              <a:spcBef>
                <a:spcPts val="1400"/>
              </a:spcBef>
              <a:spcAft>
                <a:spcPts val="0"/>
              </a:spcAft>
              <a:buNone/>
            </a:pPr>
            <a:endParaRPr sz="1600" b="1" dirty="0">
              <a:solidFill>
                <a:srgbClr val="FFFFFF"/>
              </a:solidFill>
              <a:latin typeface="Aptos"/>
              <a:ea typeface="Aptos"/>
              <a:cs typeface="Aptos"/>
              <a:sym typeface="Aptos"/>
            </a:endParaRPr>
          </a:p>
          <a:p>
            <a:pPr marL="342900" lvl="0" indent="-393700" algn="l" rtl="0">
              <a:spcBef>
                <a:spcPts val="400"/>
              </a:spcBef>
              <a:spcAft>
                <a:spcPts val="1200"/>
              </a:spcAft>
              <a:buSzPts val="2800"/>
              <a:buFont typeface="Quattrocento Sans"/>
              <a:buChar char="●"/>
            </a:pPr>
            <a:endParaRPr sz="2800" dirty="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4C99"/>
              </a:buClr>
              <a:buSzPts val="3000"/>
              <a:buFont typeface="Calibri"/>
              <a:buNone/>
            </a:pPr>
            <a:r>
              <a:rPr lang="en-US" sz="3000" b="1">
                <a:solidFill>
                  <a:srgbClr val="FFFFFF"/>
                </a:solidFill>
              </a:rPr>
              <a:t>System Architecture (MCP) Workflow</a:t>
            </a:r>
            <a:endParaRPr>
              <a:solidFill>
                <a:srgbClr val="FFFFFF"/>
              </a:solidFill>
            </a:endParaRPr>
          </a:p>
        </p:txBody>
      </p:sp>
      <p:sp>
        <p:nvSpPr>
          <p:cNvPr id="192" name="Google Shape;192;p2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lnSpcReduction="10000"/>
          </a:bodyPr>
          <a:lstStyle/>
          <a:p>
            <a:pPr marL="457200" lvl="0" indent="-228600" algn="l" rtl="0">
              <a:spcBef>
                <a:spcPts val="1400"/>
              </a:spcBef>
              <a:spcAft>
                <a:spcPts val="0"/>
              </a:spcAft>
              <a:buNone/>
            </a:pPr>
            <a:r>
              <a:rPr lang="en-US" sz="1900" b="1">
                <a:solidFill>
                  <a:srgbClr val="FFFFFF"/>
                </a:solidFill>
                <a:latin typeface="Aptos"/>
                <a:ea typeface="Aptos"/>
                <a:cs typeface="Aptos"/>
                <a:sym typeface="Aptos"/>
              </a:rPr>
              <a:t>MCP Client and Server Integration</a:t>
            </a:r>
            <a:endParaRPr sz="1900" b="1">
              <a:solidFill>
                <a:srgbClr val="FFFFFF"/>
              </a:solidFill>
              <a:latin typeface="Aptos"/>
              <a:ea typeface="Aptos"/>
              <a:cs typeface="Aptos"/>
              <a:sym typeface="Aptos"/>
            </a:endParaRPr>
          </a:p>
          <a:p>
            <a:pPr marL="0" lvl="0" indent="0" algn="l" rtl="0">
              <a:spcBef>
                <a:spcPts val="1200"/>
              </a:spcBef>
              <a:spcAft>
                <a:spcPts val="0"/>
              </a:spcAft>
              <a:buNone/>
            </a:pPr>
            <a:r>
              <a:rPr lang="en-US" sz="1800">
                <a:solidFill>
                  <a:srgbClr val="FFFFFF"/>
                </a:solidFill>
                <a:latin typeface="Aptos"/>
                <a:ea typeface="Aptos"/>
                <a:cs typeface="Aptos"/>
                <a:sym typeface="Aptos"/>
              </a:rPr>
              <a:t>The system is structured such that the MCP server listens for function calls from agent clients. MCP clients act as wrappers for the agents and route communication using either standard input/output (for terminal-based tools) or HTTP. The client uses schema definitions and registered MCP decorators (</a:t>
            </a:r>
            <a:r>
              <a:rPr lang="en-US" sz="1800">
                <a:solidFill>
                  <a:srgbClr val="FFFFFF"/>
                </a:solidFill>
                <a:latin typeface="Roboto Mono"/>
                <a:ea typeface="Roboto Mono"/>
                <a:cs typeface="Roboto Mono"/>
                <a:sym typeface="Roboto Mono"/>
              </a:rPr>
              <a:t>@mcp.tool</a:t>
            </a:r>
            <a:r>
              <a:rPr lang="en-US" sz="1800">
                <a:solidFill>
                  <a:srgbClr val="FFFFFF"/>
                </a:solidFill>
                <a:latin typeface="Aptos"/>
                <a:ea typeface="Aptos"/>
                <a:cs typeface="Aptos"/>
                <a:sym typeface="Aptos"/>
              </a:rPr>
              <a:t>) to facilitate execution.</a:t>
            </a:r>
            <a:endParaRPr sz="1800">
              <a:solidFill>
                <a:srgbClr val="FFFFFF"/>
              </a:solidFill>
              <a:latin typeface="Aptos"/>
              <a:ea typeface="Aptos"/>
              <a:cs typeface="Aptos"/>
              <a:sym typeface="Aptos"/>
            </a:endParaRPr>
          </a:p>
          <a:p>
            <a:pPr marL="457200" lvl="0" indent="-342900" algn="l" rtl="0">
              <a:spcBef>
                <a:spcPts val="1200"/>
              </a:spcBef>
              <a:spcAft>
                <a:spcPts val="0"/>
              </a:spcAft>
              <a:buClr>
                <a:srgbClr val="FFFFFF"/>
              </a:buClr>
              <a:buSzPts val="1800"/>
              <a:buFont typeface="Aptos"/>
              <a:buChar char="●"/>
            </a:pPr>
            <a:r>
              <a:rPr lang="en-US" sz="1800" b="1">
                <a:solidFill>
                  <a:srgbClr val="FFFFFF"/>
                </a:solidFill>
                <a:latin typeface="Aptos"/>
                <a:ea typeface="Aptos"/>
                <a:cs typeface="Aptos"/>
                <a:sym typeface="Aptos"/>
              </a:rPr>
              <a:t>MCP Server</a:t>
            </a:r>
            <a:r>
              <a:rPr lang="en-US" sz="1800">
                <a:solidFill>
                  <a:srgbClr val="FFFFFF"/>
                </a:solidFill>
                <a:latin typeface="Aptos"/>
                <a:ea typeface="Aptos"/>
                <a:cs typeface="Aptos"/>
                <a:sym typeface="Aptos"/>
              </a:rPr>
              <a:t>: Hosts service registration, manages message routing, handles execution lifecycle.</a:t>
            </a:r>
            <a:endParaRPr sz="1800">
              <a:solidFill>
                <a:srgbClr val="FFFFFF"/>
              </a:solidFill>
              <a:latin typeface="Aptos"/>
              <a:ea typeface="Aptos"/>
              <a:cs typeface="Aptos"/>
              <a:sym typeface="Aptos"/>
            </a:endParaRPr>
          </a:p>
          <a:p>
            <a:pPr marL="457200" lvl="0" indent="-342900" algn="l" rtl="0">
              <a:spcBef>
                <a:spcPts val="0"/>
              </a:spcBef>
              <a:spcAft>
                <a:spcPts val="0"/>
              </a:spcAft>
              <a:buClr>
                <a:srgbClr val="FFFFFF"/>
              </a:buClr>
              <a:buSzPts val="1800"/>
              <a:buFont typeface="Aptos"/>
              <a:buChar char="●"/>
            </a:pPr>
            <a:r>
              <a:rPr lang="en-US" sz="1800" b="1">
                <a:solidFill>
                  <a:srgbClr val="FFFFFF"/>
                </a:solidFill>
                <a:latin typeface="Aptos"/>
                <a:ea typeface="Aptos"/>
                <a:cs typeface="Aptos"/>
                <a:sym typeface="Aptos"/>
              </a:rPr>
              <a:t>MCP Client</a:t>
            </a:r>
            <a:r>
              <a:rPr lang="en-US" sz="1800">
                <a:solidFill>
                  <a:srgbClr val="FFFFFF"/>
                </a:solidFill>
                <a:latin typeface="Aptos"/>
                <a:ea typeface="Aptos"/>
                <a:cs typeface="Aptos"/>
                <a:sym typeface="Aptos"/>
              </a:rPr>
              <a:t>: Sends query via CLI or embedded API (e.g., FastMCP.run("tool_name", input))</a:t>
            </a:r>
            <a:endParaRPr sz="1800">
              <a:solidFill>
                <a:srgbClr val="FFFFFF"/>
              </a:solidFill>
              <a:latin typeface="Aptos"/>
              <a:ea typeface="Aptos"/>
              <a:cs typeface="Aptos"/>
              <a:sym typeface="Aptos"/>
            </a:endParaRPr>
          </a:p>
          <a:p>
            <a:pPr marL="457200" lvl="0" indent="-342900" algn="l" rtl="0">
              <a:spcBef>
                <a:spcPts val="0"/>
              </a:spcBef>
              <a:spcAft>
                <a:spcPts val="0"/>
              </a:spcAft>
              <a:buClr>
                <a:srgbClr val="FFFFFF"/>
              </a:buClr>
              <a:buSzPts val="1800"/>
              <a:buFont typeface="Aptos"/>
              <a:buChar char="●"/>
            </a:pPr>
            <a:r>
              <a:rPr lang="en-US" sz="1800" b="1">
                <a:solidFill>
                  <a:srgbClr val="FFFFFF"/>
                </a:solidFill>
                <a:latin typeface="Aptos"/>
                <a:ea typeface="Aptos"/>
                <a:cs typeface="Aptos"/>
                <a:sym typeface="Aptos"/>
              </a:rPr>
              <a:t>Embedding Support</a:t>
            </a:r>
            <a:r>
              <a:rPr lang="en-US" sz="1800">
                <a:solidFill>
                  <a:srgbClr val="FFFFFF"/>
                </a:solidFill>
                <a:latin typeface="Aptos"/>
                <a:ea typeface="Aptos"/>
                <a:cs typeface="Aptos"/>
                <a:sym typeface="Aptos"/>
              </a:rPr>
              <a:t>: For routing, sentence transformers or keyword-based vector encoders are used to transform queries into semantic space and match the most appropriate agent.</a:t>
            </a:r>
            <a:endParaRPr sz="1800">
              <a:solidFill>
                <a:srgbClr val="FFFFFF"/>
              </a:solidFill>
              <a:latin typeface="Aptos"/>
              <a:ea typeface="Aptos"/>
              <a:cs typeface="Aptos"/>
              <a:sym typeface="Aptos"/>
            </a:endParaRPr>
          </a:p>
          <a:p>
            <a:pPr marL="342900" lvl="0" indent="-393700" algn="l" rtl="0">
              <a:spcBef>
                <a:spcPts val="400"/>
              </a:spcBef>
              <a:spcAft>
                <a:spcPts val="1200"/>
              </a:spcAft>
              <a:buSzPts val="2800"/>
              <a:buFont typeface="Quattrocento Sans"/>
              <a:buChar char="●"/>
            </a:pPr>
            <a:endParaRPr sz="2800">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Google Shape;19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66CC"/>
              </a:buClr>
              <a:buSzPts val="3200"/>
              <a:buFont typeface="Calibri"/>
              <a:buNone/>
            </a:pPr>
            <a:r>
              <a:rPr lang="en-US" sz="3200" b="1">
                <a:solidFill>
                  <a:srgbClr val="FFFFFF"/>
                </a:solidFill>
                <a:latin typeface="Calibri"/>
                <a:ea typeface="Calibri"/>
                <a:cs typeface="Calibri"/>
                <a:sym typeface="Calibri"/>
              </a:rPr>
              <a:t>Deployment Strategy</a:t>
            </a:r>
            <a:endParaRPr>
              <a:solidFill>
                <a:srgbClr val="FFFFFF"/>
              </a:solidFill>
            </a:endParaRPr>
          </a:p>
        </p:txBody>
      </p:sp>
      <p:sp>
        <p:nvSpPr>
          <p:cNvPr id="198" name="Google Shape;198;p24"/>
          <p:cNvSpPr txBox="1">
            <a:spLocks noGrp="1"/>
          </p:cNvSpPr>
          <p:nvPr>
            <p:ph type="body" idx="1"/>
          </p:nvPr>
        </p:nvSpPr>
        <p:spPr>
          <a:xfrm>
            <a:off x="457200" y="1600200"/>
            <a:ext cx="8229600" cy="4526100"/>
          </a:xfrm>
          <a:prstGeom prst="rect">
            <a:avLst/>
          </a:prstGeom>
          <a:noFill/>
          <a:ln w="9525"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457200" lvl="0" indent="-355600" algn="l" rtl="0">
              <a:spcBef>
                <a:spcPts val="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Containerized with Docker</a:t>
            </a:r>
            <a:endParaRPr>
              <a:solidFill>
                <a:srgbClr val="FFFFFF"/>
              </a:solidFill>
            </a:endParaRPr>
          </a:p>
          <a:p>
            <a:pPr marL="457200" lvl="0" indent="-355600" algn="l" rtl="0">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Microservices on Kubernetes</a:t>
            </a:r>
            <a:endParaRPr>
              <a:solidFill>
                <a:srgbClr val="FFFFFF"/>
              </a:solidFill>
            </a:endParaRPr>
          </a:p>
          <a:p>
            <a:pPr marL="457200" lvl="0" indent="-355600" algn="l" rtl="0">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Option for FastAPI-based REST</a:t>
            </a:r>
            <a:endParaRPr>
              <a:solidFill>
                <a:srgbClr val="FFFFFF"/>
              </a:solidFill>
            </a:endParaRPr>
          </a:p>
          <a:p>
            <a:pPr marL="457200" lvl="0" indent="-355600" algn="l" rtl="0">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Deployable via Helm or</a:t>
            </a:r>
            <a:endParaRPr sz="2000">
              <a:solidFill>
                <a:srgbClr val="FFFFFF"/>
              </a:solidFill>
              <a:latin typeface="Quattrocento Sans"/>
              <a:ea typeface="Quattrocento Sans"/>
              <a:cs typeface="Quattrocento Sans"/>
              <a:sym typeface="Quattrocento Sans"/>
            </a:endParaRPr>
          </a:p>
          <a:p>
            <a:pPr marL="457200" lvl="0" indent="-355600" algn="l" rtl="0">
              <a:spcBef>
                <a:spcPts val="12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 Docker Compose</a:t>
            </a:r>
            <a:endParaRPr>
              <a:solidFill>
                <a:srgbClr val="FFFFFF"/>
              </a:solidFill>
            </a:endParaRPr>
          </a:p>
          <a:p>
            <a:pPr marL="457200" lvl="0" indent="-228600" algn="l" rtl="0">
              <a:spcBef>
                <a:spcPts val="1400"/>
              </a:spcBef>
              <a:spcAft>
                <a:spcPts val="0"/>
              </a:spcAft>
              <a:buNone/>
            </a:pPr>
            <a:endParaRPr sz="1600" b="1">
              <a:solidFill>
                <a:srgbClr val="FFFFFF"/>
              </a:solidFill>
              <a:latin typeface="Aptos"/>
              <a:ea typeface="Aptos"/>
              <a:cs typeface="Aptos"/>
              <a:sym typeface="Aptos"/>
            </a:endParaRPr>
          </a:p>
          <a:p>
            <a:pPr marL="457200" lvl="0" indent="-323850" algn="l" rtl="0">
              <a:spcBef>
                <a:spcPts val="1200"/>
              </a:spcBef>
              <a:spcAft>
                <a:spcPts val="0"/>
              </a:spcAft>
              <a:buClr>
                <a:srgbClr val="FFFFFF"/>
              </a:buClr>
              <a:buSzPts val="1500"/>
              <a:buFont typeface="Aptos"/>
              <a:buChar char="●"/>
            </a:pPr>
            <a:endParaRPr sz="2500" b="1">
              <a:solidFill>
                <a:srgbClr val="FFFFFF"/>
              </a:solidFill>
              <a:latin typeface="Aptos"/>
              <a:ea typeface="Aptos"/>
              <a:cs typeface="Aptos"/>
              <a:sym typeface="Aptos"/>
            </a:endParaRPr>
          </a:p>
          <a:p>
            <a:pPr marL="342900" lvl="0" indent="-393700" algn="l" rtl="0">
              <a:spcBef>
                <a:spcPts val="400"/>
              </a:spcBef>
              <a:spcAft>
                <a:spcPts val="1200"/>
              </a:spcAft>
              <a:buSzPts val="2800"/>
              <a:buFont typeface="Quattrocento Sans"/>
              <a:buChar char="●"/>
            </a:pPr>
            <a:endParaRPr sz="2800">
              <a:latin typeface="Quattrocento Sans"/>
              <a:ea typeface="Quattrocento Sans"/>
              <a:cs typeface="Quattrocento Sans"/>
              <a:sym typeface="Quattrocento Sans"/>
            </a:endParaRPr>
          </a:p>
        </p:txBody>
      </p:sp>
      <p:pic>
        <p:nvPicPr>
          <p:cNvPr id="199" name="Google Shape;199;p24"/>
          <p:cNvPicPr preferRelativeResize="0"/>
          <p:nvPr/>
        </p:nvPicPr>
        <p:blipFill>
          <a:blip r:embed="rId4">
            <a:alphaModFix/>
          </a:blip>
          <a:stretch>
            <a:fillRect/>
          </a:stretch>
        </p:blipFill>
        <p:spPr>
          <a:xfrm>
            <a:off x="4572000" y="274650"/>
            <a:ext cx="4034375" cy="5689825"/>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621</Words>
  <Application>Microsoft Macintosh PowerPoint</Application>
  <PresentationFormat>On-screen Show (4:3)</PresentationFormat>
  <Paragraphs>98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Nunito</vt:lpstr>
      <vt:lpstr>Calibri</vt:lpstr>
      <vt:lpstr>Verdana</vt:lpstr>
      <vt:lpstr>Aptos</vt:lpstr>
      <vt:lpstr>Roboto Mono</vt:lpstr>
      <vt:lpstr>Arial</vt:lpstr>
      <vt:lpstr>Quattrocento Sans</vt:lpstr>
      <vt:lpstr>Shift</vt:lpstr>
      <vt:lpstr>Title: Scalable Multi-Agentic Sentiment Analysis with A2A, MCP, and ML Agents</vt:lpstr>
      <vt:lpstr>Business Goals and Objectives</vt:lpstr>
      <vt:lpstr>Project Dataset Summary</vt:lpstr>
      <vt:lpstr>System Architecture</vt:lpstr>
      <vt:lpstr>Performance  Metrics</vt:lpstr>
      <vt:lpstr>System Architecture (ML Model)</vt:lpstr>
      <vt:lpstr>System Architecture (ML Model)</vt:lpstr>
      <vt:lpstr>System Architecture (MCP) Workflow</vt:lpstr>
      <vt:lpstr>Deployment Strategy</vt:lpstr>
      <vt:lpstr>Summarize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Gangadhar Shiva</cp:lastModifiedBy>
  <cp:revision>3</cp:revision>
  <cp:lastPrinted>2025-06-17T21:15:16Z</cp:lastPrinted>
  <dcterms:modified xsi:type="dcterms:W3CDTF">2025-06-17T21:36:13Z</dcterms:modified>
</cp:coreProperties>
</file>