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embeddedFontLst>
    <p:embeddedFont>
      <p:font typeface="Nunito"/>
      <p:regular r:id="rId19"/>
      <p:bold r:id="rId20"/>
      <p:italic r:id="rId21"/>
      <p:boldItalic r:id="rId22"/>
    </p:embeddedFont>
    <p:embeddedFont>
      <p:font typeface="Quattrocento Sans"/>
      <p:regular r:id="rId23"/>
      <p:bold r:id="rId24"/>
      <p:italic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95B9FD-D8EF-4CB2-AC4F-DDB7F9861D08}">
  <a:tblStyle styleId="{4E95B9FD-D8EF-4CB2-AC4F-DDB7F9861D0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QuattrocentoSans-bold.fntdata"/><Relationship Id="rId23" Type="http://schemas.openxmlformats.org/officeDocument/2006/relationships/font" Target="fonts/Quattrocento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QuattrocentoSans-boldItalic.fntdata"/><Relationship Id="rId25" Type="http://schemas.openxmlformats.org/officeDocument/2006/relationships/font" Target="fonts/QuattrocentoSans-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Nuni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65f95dfa3f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365f95dfa3f_0_2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65f95dfa3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365f95dfa3f_0_2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6862d292f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36862d292f7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5f95dfa3f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365f95dfa3f_0_3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6862d292f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36862d292f7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65f95dfa3f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365f95dfa3f_0_3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65f95dfa3f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365f95dfa3f_0_3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65f95dfa3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365f95dfa3f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65f95dfa3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365f95dfa3f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65f95dfa3f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365f95dfa3f_0_3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3766000"/>
            <a:ext cx="7370400" cy="3092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2067600"/>
            <a:ext cx="5561400" cy="47904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100"/>
            <a:ext cx="4085100" cy="27369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790"/>
            <a:ext cx="2250363" cy="1392365"/>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790"/>
            <a:ext cx="2250363" cy="1392365"/>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6784"/>
            <a:ext cx="1851282" cy="1002839"/>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5623802"/>
            <a:ext cx="2389068" cy="123431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5407536"/>
            <a:ext cx="2795414" cy="1444382"/>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2430444"/>
            <a:ext cx="5361300" cy="193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4550878"/>
            <a:ext cx="5361300" cy="69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3778767"/>
            <a:ext cx="3574800" cy="30792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5492768"/>
            <a:ext cx="2520952" cy="1365553"/>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3"/>
            <a:ext cx="2795414" cy="1444382"/>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845133"/>
            <a:ext cx="6372300" cy="18396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3818467"/>
            <a:ext cx="6372300" cy="8547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4" name="Shape 124"/>
        <p:cNvGrpSpPr/>
        <p:nvPr/>
      </p:nvGrpSpPr>
      <p:grpSpPr>
        <a:xfrm>
          <a:off x="0" y="0"/>
          <a:ext cx="0" cy="0"/>
          <a:chOff x="0" y="0"/>
          <a:chExt cx="0" cy="0"/>
        </a:xfrm>
      </p:grpSpPr>
      <p:sp>
        <p:nvSpPr>
          <p:cNvPr id="125" name="Google Shape;12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6" name="Google Shape;126;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127" name="Google Shape;127;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3079200"/>
            <a:ext cx="4386900" cy="37788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5281486"/>
            <a:ext cx="2910145" cy="1576482"/>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3"/>
            <a:ext cx="2795414" cy="1444382"/>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2328133"/>
            <a:ext cx="5377500" cy="2194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1127467"/>
            <a:ext cx="7505700" cy="1272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2654300"/>
            <a:ext cx="7505700" cy="3264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1127467"/>
            <a:ext cx="7505700" cy="1272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2654300"/>
            <a:ext cx="3686100" cy="3264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2654300"/>
            <a:ext cx="3686100" cy="3264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1127467"/>
            <a:ext cx="7505700" cy="1272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3766000"/>
            <a:ext cx="7370400" cy="3092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1127467"/>
            <a:ext cx="3709200" cy="18441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3092067"/>
            <a:ext cx="3709200" cy="28263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3764192"/>
            <a:ext cx="7369200" cy="30891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2072150"/>
            <a:ext cx="5560500" cy="4785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
            <a:ext cx="2251347" cy="1391229"/>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6029501"/>
            <a:ext cx="1593306" cy="822734"/>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657"/>
            <a:ext cx="3257455" cy="1681990"/>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734861"/>
            <a:ext cx="6366900" cy="3385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1127467"/>
            <a:ext cx="6424200" cy="939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2067600"/>
            <a:ext cx="5859900" cy="52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3289400"/>
            <a:ext cx="5859900" cy="2793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3766000"/>
            <a:ext cx="7370400" cy="30921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2067600"/>
            <a:ext cx="5561400" cy="4790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5551333"/>
            <a:ext cx="7415100" cy="8067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536633"/>
            <a:ext cx="8520600" cy="45216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438665" lvl="0" marL="342900" rtl="0" algn="l">
              <a:lnSpc>
                <a:spcPct val="115000"/>
              </a:lnSpc>
              <a:spcBef>
                <a:spcPts val="1200"/>
              </a:spcBef>
              <a:spcAft>
                <a:spcPts val="0"/>
              </a:spcAft>
              <a:buClr>
                <a:srgbClr val="FFFFFF"/>
              </a:buClr>
              <a:buSzPts val="3308"/>
              <a:buFont typeface="Calibri"/>
              <a:buChar char="●"/>
            </a:pPr>
            <a:r>
              <a:rPr b="1" lang="en-US" sz="2308">
                <a:solidFill>
                  <a:srgbClr val="FFFFFF"/>
                </a:solidFill>
                <a:latin typeface="Arial"/>
                <a:ea typeface="Arial"/>
                <a:cs typeface="Arial"/>
                <a:sym typeface="Arial"/>
              </a:rPr>
              <a:t>Title: Scalable Multi-Agentic Sentiment Analysis with A2A, MCP, and ML Agents</a:t>
            </a:r>
            <a:endParaRPr b="1">
              <a:solidFill>
                <a:srgbClr val="FFFFFF"/>
              </a:solidFill>
            </a:endParaRPr>
          </a:p>
        </p:txBody>
      </p:sp>
      <p:sp>
        <p:nvSpPr>
          <p:cNvPr id="135" name="Google Shape;135;p14"/>
          <p:cNvSpPr txBox="1"/>
          <p:nvPr>
            <p:ph idx="1" type="body"/>
          </p:nvPr>
        </p:nvSpPr>
        <p:spPr>
          <a:xfrm>
            <a:off x="457200" y="1600200"/>
            <a:ext cx="8229600" cy="3411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1200"/>
              </a:spcBef>
              <a:spcAft>
                <a:spcPts val="0"/>
              </a:spcAft>
              <a:buNone/>
            </a:pPr>
            <a:br>
              <a:rPr lang="en-US" sz="7558">
                <a:solidFill>
                  <a:srgbClr val="FFFFFF"/>
                </a:solidFill>
                <a:latin typeface="Arial"/>
                <a:ea typeface="Arial"/>
                <a:cs typeface="Arial"/>
                <a:sym typeface="Arial"/>
              </a:rPr>
            </a:br>
            <a:r>
              <a:rPr b="1" lang="en-US" sz="7558">
                <a:solidFill>
                  <a:srgbClr val="FFFFFF"/>
                </a:solidFill>
                <a:latin typeface="Arial"/>
                <a:ea typeface="Arial"/>
                <a:cs typeface="Arial"/>
                <a:sym typeface="Arial"/>
              </a:rPr>
              <a:t>Subtitle: A Cloud-Native Deployment for Twitter and iPhone Review Understanding</a:t>
            </a:r>
            <a:br>
              <a:rPr b="1" lang="en-US" sz="7558">
                <a:solidFill>
                  <a:srgbClr val="FFFFFF"/>
                </a:solidFill>
                <a:latin typeface="Arial"/>
                <a:ea typeface="Arial"/>
                <a:cs typeface="Arial"/>
                <a:sym typeface="Arial"/>
              </a:rPr>
            </a:br>
            <a:r>
              <a:rPr b="1" lang="en-US" sz="7558">
                <a:solidFill>
                  <a:srgbClr val="FFFFFF"/>
                </a:solidFill>
                <a:latin typeface="Arial"/>
                <a:ea typeface="Arial"/>
                <a:cs typeface="Arial"/>
                <a:sym typeface="Arial"/>
              </a:rPr>
              <a:t>Group: Project Team - 9</a:t>
            </a:r>
            <a:endParaRPr b="1" sz="7558">
              <a:solidFill>
                <a:srgbClr val="FFFFFF"/>
              </a:solidFill>
              <a:latin typeface="Arial"/>
              <a:ea typeface="Arial"/>
              <a:cs typeface="Arial"/>
              <a:sym typeface="Arial"/>
            </a:endParaRPr>
          </a:p>
          <a:p>
            <a:pPr indent="0" lvl="0" marL="0" rtl="0" algn="l">
              <a:spcBef>
                <a:spcPts val="1200"/>
              </a:spcBef>
              <a:spcAft>
                <a:spcPts val="0"/>
              </a:spcAft>
              <a:buNone/>
            </a:pPr>
            <a:r>
              <a:rPr b="1" lang="en-US" sz="7558">
                <a:solidFill>
                  <a:srgbClr val="FFFFFF"/>
                </a:solidFill>
                <a:latin typeface="Arial"/>
                <a:ea typeface="Arial"/>
                <a:cs typeface="Arial"/>
                <a:sym typeface="Arial"/>
              </a:rPr>
              <a:t>Team Members: </a:t>
            </a:r>
            <a:endParaRPr b="1" sz="7558">
              <a:solidFill>
                <a:srgbClr val="FFFFFF"/>
              </a:solidFill>
              <a:latin typeface="Arial"/>
              <a:ea typeface="Arial"/>
              <a:cs typeface="Arial"/>
              <a:sym typeface="Arial"/>
            </a:endParaRPr>
          </a:p>
          <a:p>
            <a:pPr indent="0" lvl="0" marL="0" rtl="0" algn="l">
              <a:spcBef>
                <a:spcPts val="1200"/>
              </a:spcBef>
              <a:spcAft>
                <a:spcPts val="0"/>
              </a:spcAft>
              <a:buNone/>
            </a:pPr>
            <a:r>
              <a:rPr b="1" lang="en-US" sz="5158">
                <a:solidFill>
                  <a:srgbClr val="FFFFFF"/>
                </a:solidFill>
                <a:latin typeface="Arial"/>
                <a:ea typeface="Arial"/>
                <a:cs typeface="Arial"/>
                <a:sym typeface="Arial"/>
              </a:rPr>
              <a:t>Gangadhar Singh Shiva,</a:t>
            </a:r>
            <a:endParaRPr b="1" sz="5158">
              <a:solidFill>
                <a:srgbClr val="FFFFFF"/>
              </a:solidFill>
              <a:latin typeface="Arial"/>
              <a:ea typeface="Arial"/>
              <a:cs typeface="Arial"/>
              <a:sym typeface="Arial"/>
            </a:endParaRPr>
          </a:p>
          <a:p>
            <a:pPr indent="0" lvl="0" marL="0" rtl="0" algn="l">
              <a:spcBef>
                <a:spcPts val="1200"/>
              </a:spcBef>
              <a:spcAft>
                <a:spcPts val="0"/>
              </a:spcAft>
              <a:buNone/>
            </a:pPr>
            <a:r>
              <a:rPr b="1" lang="en-US" sz="5158">
                <a:solidFill>
                  <a:srgbClr val="FFFFFF"/>
                </a:solidFill>
                <a:latin typeface="Arial"/>
                <a:ea typeface="Arial"/>
                <a:cs typeface="Arial"/>
                <a:sym typeface="Arial"/>
              </a:rPr>
              <a:t>Ananya Chandraker, </a:t>
            </a:r>
            <a:endParaRPr b="1" sz="5158">
              <a:solidFill>
                <a:srgbClr val="FFFFFF"/>
              </a:solidFill>
              <a:latin typeface="Arial"/>
              <a:ea typeface="Arial"/>
              <a:cs typeface="Arial"/>
              <a:sym typeface="Arial"/>
            </a:endParaRPr>
          </a:p>
          <a:p>
            <a:pPr indent="0" lvl="0" marL="0" rtl="0" algn="l">
              <a:spcBef>
                <a:spcPts val="1200"/>
              </a:spcBef>
              <a:spcAft>
                <a:spcPts val="0"/>
              </a:spcAft>
              <a:buNone/>
            </a:pPr>
            <a:r>
              <a:rPr b="1" lang="en-US" sz="5158">
                <a:solidFill>
                  <a:srgbClr val="FFFFFF"/>
                </a:solidFill>
                <a:latin typeface="Arial"/>
                <a:ea typeface="Arial"/>
                <a:cs typeface="Arial"/>
                <a:sym typeface="Arial"/>
              </a:rPr>
              <a:t>Mohd Sharik</a:t>
            </a:r>
            <a:endParaRPr b="1" sz="5158">
              <a:solidFill>
                <a:srgbClr val="FFFFFF"/>
              </a:solidFill>
              <a:latin typeface="Arial"/>
              <a:ea typeface="Arial"/>
              <a:cs typeface="Arial"/>
              <a:sym typeface="Arial"/>
            </a:endParaRPr>
          </a:p>
          <a:p>
            <a:pPr indent="0" lvl="0" marL="0" rtl="0" algn="l">
              <a:spcBef>
                <a:spcPts val="1200"/>
              </a:spcBef>
              <a:spcAft>
                <a:spcPts val="0"/>
              </a:spcAft>
              <a:buNone/>
            </a:pPr>
            <a:r>
              <a:rPr b="1" lang="en-US" sz="7558">
                <a:solidFill>
                  <a:srgbClr val="FFFFFF"/>
                </a:solidFill>
                <a:latin typeface="Arial"/>
                <a:ea typeface="Arial"/>
                <a:cs typeface="Arial"/>
                <a:sym typeface="Arial"/>
              </a:rPr>
              <a:t>Date: June 2025</a:t>
            </a:r>
            <a:endParaRPr b="1" sz="8558">
              <a:solidFill>
                <a:srgbClr val="FFFFFF"/>
              </a:solidFill>
              <a:latin typeface="Arial"/>
              <a:ea typeface="Arial"/>
              <a:cs typeface="Arial"/>
              <a:sym typeface="Arial"/>
            </a:endParaRPr>
          </a:p>
          <a:p>
            <a:pPr indent="0" lvl="0" marL="0" rtl="0" algn="l">
              <a:lnSpc>
                <a:spcPct val="115000"/>
              </a:lnSpc>
              <a:spcBef>
                <a:spcPts val="1200"/>
              </a:spcBef>
              <a:spcAft>
                <a:spcPts val="0"/>
              </a:spcAft>
              <a:buNone/>
            </a:pPr>
            <a:r>
              <a:t/>
            </a:r>
            <a:endParaRPr sz="2100">
              <a:solidFill>
                <a:srgbClr val="FFFFFF"/>
              </a:solidFill>
              <a:latin typeface="Arial"/>
              <a:ea typeface="Arial"/>
              <a:cs typeface="Arial"/>
              <a:sym typeface="Arial"/>
            </a:endParaRPr>
          </a:p>
          <a:p>
            <a:pPr indent="-254514" lvl="0" marL="342900" rtl="0" algn="l">
              <a:spcBef>
                <a:spcPts val="1200"/>
              </a:spcBef>
              <a:spcAft>
                <a:spcPts val="1200"/>
              </a:spcAft>
              <a:buClr>
                <a:srgbClr val="FFFFFF"/>
              </a:buClr>
              <a:buSzPct val="96051"/>
              <a:buChar char="●"/>
            </a:pPr>
            <a:r>
              <a:t/>
            </a:r>
            <a:endParaRPr sz="2532">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66CC"/>
              </a:buClr>
              <a:buSzPts val="3200"/>
              <a:buFont typeface="Calibri"/>
              <a:buNone/>
            </a:pPr>
            <a:r>
              <a:rPr b="1" lang="en-US" sz="3200">
                <a:solidFill>
                  <a:srgbClr val="FFFFFF"/>
                </a:solidFill>
                <a:latin typeface="Calibri"/>
                <a:ea typeface="Calibri"/>
                <a:cs typeface="Calibri"/>
                <a:sym typeface="Calibri"/>
              </a:rPr>
              <a:t>Deployment Strategy</a:t>
            </a:r>
            <a:endParaRPr>
              <a:solidFill>
                <a:srgbClr val="FFFFFF"/>
              </a:solidFill>
            </a:endParaRPr>
          </a:p>
        </p:txBody>
      </p:sp>
      <p:sp>
        <p:nvSpPr>
          <p:cNvPr id="192" name="Google Shape;192;p23"/>
          <p:cNvSpPr txBox="1"/>
          <p:nvPr>
            <p:ph idx="1" type="body"/>
          </p:nvPr>
        </p:nvSpPr>
        <p:spPr>
          <a:xfrm>
            <a:off x="457200" y="1600200"/>
            <a:ext cx="8229600" cy="45261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55600" lvl="0" marL="457200" rtl="0" algn="l">
              <a:spcBef>
                <a:spcPts val="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Containerized with Docker</a:t>
            </a:r>
            <a:endParaRPr>
              <a:solidFill>
                <a:srgbClr val="FFFFFF"/>
              </a:solidFill>
            </a:endParaRPr>
          </a:p>
          <a:p>
            <a:pPr indent="-355600" lvl="0" marL="457200" rtl="0" algn="l">
              <a:spcBef>
                <a:spcPts val="4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Microservices on Kubernetes</a:t>
            </a:r>
            <a:endParaRPr>
              <a:solidFill>
                <a:srgbClr val="FFFFFF"/>
              </a:solidFill>
            </a:endParaRPr>
          </a:p>
          <a:p>
            <a:pPr indent="-355600" lvl="0" marL="457200" rtl="0" algn="l">
              <a:spcBef>
                <a:spcPts val="4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Option for FastAPI-based REST</a:t>
            </a:r>
            <a:endParaRPr>
              <a:solidFill>
                <a:srgbClr val="FFFFFF"/>
              </a:solidFill>
            </a:endParaRPr>
          </a:p>
          <a:p>
            <a:pPr indent="-355600" lvl="0" marL="457200" rtl="0" algn="l">
              <a:spcBef>
                <a:spcPts val="4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Deployable via Helm or</a:t>
            </a:r>
            <a:endParaRPr sz="2000">
              <a:solidFill>
                <a:srgbClr val="FFFFFF"/>
              </a:solidFill>
              <a:latin typeface="Quattrocento Sans"/>
              <a:ea typeface="Quattrocento Sans"/>
              <a:cs typeface="Quattrocento Sans"/>
              <a:sym typeface="Quattrocento Sans"/>
            </a:endParaRPr>
          </a:p>
          <a:p>
            <a:pPr indent="-355600" lvl="0" marL="457200" rtl="0" algn="l">
              <a:spcBef>
                <a:spcPts val="12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 Docker Compose</a:t>
            </a:r>
            <a:endParaRPr>
              <a:solidFill>
                <a:srgbClr val="FFFFFF"/>
              </a:solidFill>
            </a:endParaRPr>
          </a:p>
          <a:p>
            <a:pPr indent="-228600" lvl="0" marL="457200" rtl="0" algn="l">
              <a:spcBef>
                <a:spcPts val="1400"/>
              </a:spcBef>
              <a:spcAft>
                <a:spcPts val="0"/>
              </a:spcAft>
              <a:buNone/>
            </a:pPr>
            <a:r>
              <a:t/>
            </a:r>
            <a:endParaRPr b="1" sz="1600">
              <a:solidFill>
                <a:srgbClr val="FFFFFF"/>
              </a:solidFill>
              <a:latin typeface="Aptos"/>
              <a:ea typeface="Aptos"/>
              <a:cs typeface="Aptos"/>
              <a:sym typeface="Aptos"/>
            </a:endParaRPr>
          </a:p>
          <a:p>
            <a:pPr indent="-323850" lvl="0" marL="457200" rtl="0" algn="l">
              <a:spcBef>
                <a:spcPts val="1200"/>
              </a:spcBef>
              <a:spcAft>
                <a:spcPts val="0"/>
              </a:spcAft>
              <a:buClr>
                <a:srgbClr val="FFFFFF"/>
              </a:buClr>
              <a:buSzPts val="1500"/>
              <a:buFont typeface="Aptos"/>
              <a:buChar char="●"/>
            </a:pPr>
            <a:r>
              <a:t/>
            </a:r>
            <a:endParaRPr b="1" sz="2500">
              <a:solidFill>
                <a:srgbClr val="FFFFFF"/>
              </a:solidFill>
              <a:latin typeface="Aptos"/>
              <a:ea typeface="Aptos"/>
              <a:cs typeface="Aptos"/>
              <a:sym typeface="Aptos"/>
            </a:endParaRPr>
          </a:p>
          <a:p>
            <a:pPr indent="-393700" lvl="0" marL="342900" rtl="0" algn="l">
              <a:spcBef>
                <a:spcPts val="400"/>
              </a:spcBef>
              <a:spcAft>
                <a:spcPts val="1200"/>
              </a:spcAft>
              <a:buSzPts val="2800"/>
              <a:buFont typeface="Quattrocento Sans"/>
              <a:buChar char="●"/>
            </a:pPr>
            <a:r>
              <a:t/>
            </a:r>
            <a:endParaRPr sz="2800">
              <a:latin typeface="Quattrocento Sans"/>
              <a:ea typeface="Quattrocento Sans"/>
              <a:cs typeface="Quattrocento Sans"/>
              <a:sym typeface="Quattrocento Sans"/>
            </a:endParaRPr>
          </a:p>
        </p:txBody>
      </p:sp>
      <p:pic>
        <p:nvPicPr>
          <p:cNvPr id="193" name="Google Shape;193;p23"/>
          <p:cNvPicPr preferRelativeResize="0"/>
          <p:nvPr/>
        </p:nvPicPr>
        <p:blipFill>
          <a:blip r:embed="rId4">
            <a:alphaModFix/>
          </a:blip>
          <a:stretch>
            <a:fillRect/>
          </a:stretch>
        </p:blipFill>
        <p:spPr>
          <a:xfrm>
            <a:off x="4572000" y="274650"/>
            <a:ext cx="4034375" cy="5689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4"/>
          <p:cNvSpPr txBox="1"/>
          <p:nvPr>
            <p:ph type="title"/>
          </p:nvPr>
        </p:nvSpPr>
        <p:spPr>
          <a:xfrm>
            <a:off x="457200" y="285974"/>
            <a:ext cx="8229600" cy="1314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Summarize </a:t>
            </a:r>
            <a:endParaRPr>
              <a:solidFill>
                <a:srgbClr val="FFFFFF"/>
              </a:solidFill>
            </a:endParaRPr>
          </a:p>
        </p:txBody>
      </p:sp>
      <p:sp>
        <p:nvSpPr>
          <p:cNvPr id="199" name="Google Shape;199;p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381000" rtl="0" algn="l">
              <a:spcBef>
                <a:spcPts val="1200"/>
              </a:spcBef>
              <a:spcAft>
                <a:spcPts val="0"/>
              </a:spcAft>
              <a:buNone/>
            </a:pPr>
            <a:r>
              <a:rPr lang="en-US" sz="2400">
                <a:solidFill>
                  <a:srgbClr val="FFFFFF"/>
                </a:solidFill>
                <a:latin typeface="Arial"/>
                <a:ea typeface="Arial"/>
                <a:cs typeface="Arial"/>
                <a:sym typeface="Arial"/>
              </a:rPr>
              <a:t>Modular agents for domain-specific sentiment</a:t>
            </a:r>
            <a:br>
              <a:rPr lang="en-US" sz="2400">
                <a:solidFill>
                  <a:srgbClr val="FFFFFF"/>
                </a:solidFill>
                <a:latin typeface="Arial"/>
                <a:ea typeface="Arial"/>
                <a:cs typeface="Arial"/>
                <a:sym typeface="Arial"/>
              </a:rPr>
            </a:br>
            <a:r>
              <a:rPr lang="en-US" sz="2400">
                <a:solidFill>
                  <a:srgbClr val="FFFFFF"/>
                </a:solidFill>
                <a:latin typeface="Arial"/>
                <a:ea typeface="Arial"/>
                <a:cs typeface="Arial"/>
                <a:sym typeface="Arial"/>
              </a:rPr>
              <a:t>MCP for orchestration</a:t>
            </a:r>
            <a:endParaRPr sz="2400">
              <a:solidFill>
                <a:srgbClr val="FFFFFF"/>
              </a:solidFill>
              <a:latin typeface="Arial"/>
              <a:ea typeface="Arial"/>
              <a:cs typeface="Arial"/>
              <a:sym typeface="Arial"/>
            </a:endParaRPr>
          </a:p>
          <a:p>
            <a:pPr indent="0" lvl="0" marL="0" marR="381000" rtl="0" algn="l">
              <a:spcBef>
                <a:spcPts val="1200"/>
              </a:spcBef>
              <a:spcAft>
                <a:spcPts val="0"/>
              </a:spcAft>
              <a:buNone/>
            </a:pPr>
            <a:r>
              <a:rPr lang="en-US" sz="2400">
                <a:solidFill>
                  <a:srgbClr val="FFFFFF"/>
                </a:solidFill>
                <a:latin typeface="Arial"/>
                <a:ea typeface="Arial"/>
                <a:cs typeface="Arial"/>
                <a:sym typeface="Arial"/>
              </a:rPr>
              <a:t>A2A for clean tool communication</a:t>
            </a:r>
            <a:endParaRPr sz="2400">
              <a:solidFill>
                <a:srgbClr val="FFFFFF"/>
              </a:solidFill>
              <a:latin typeface="Arial"/>
              <a:ea typeface="Arial"/>
              <a:cs typeface="Arial"/>
              <a:sym typeface="Arial"/>
            </a:endParaRPr>
          </a:p>
          <a:p>
            <a:pPr indent="0" lvl="0" marL="0" marR="381000" rtl="0" algn="l">
              <a:spcBef>
                <a:spcPts val="1200"/>
              </a:spcBef>
              <a:spcAft>
                <a:spcPts val="0"/>
              </a:spcAft>
              <a:buNone/>
            </a:pPr>
            <a:r>
              <a:rPr lang="en-US" sz="2400">
                <a:solidFill>
                  <a:srgbClr val="FFFFFF"/>
                </a:solidFill>
                <a:latin typeface="Arial"/>
                <a:ea typeface="Arial"/>
                <a:cs typeface="Arial"/>
                <a:sym typeface="Arial"/>
              </a:rPr>
              <a:t>ML, LLM for Sentimental Analysis</a:t>
            </a:r>
            <a:endParaRPr sz="2400">
              <a:solidFill>
                <a:srgbClr val="FFFFFF"/>
              </a:solidFill>
              <a:latin typeface="Arial"/>
              <a:ea typeface="Arial"/>
              <a:cs typeface="Arial"/>
              <a:sym typeface="Arial"/>
            </a:endParaRPr>
          </a:p>
          <a:p>
            <a:pPr indent="-412750" lvl="0" marL="342900" rtl="0" algn="l">
              <a:spcBef>
                <a:spcPts val="1200"/>
              </a:spcBef>
              <a:spcAft>
                <a:spcPts val="1200"/>
              </a:spcAft>
              <a:buClr>
                <a:srgbClr val="FFFFFF"/>
              </a:buClr>
              <a:buSzPts val="3100"/>
              <a:buFont typeface="Quattrocento Sans"/>
              <a:buChar char="●"/>
            </a:pPr>
            <a:r>
              <a:rPr lang="en-US" sz="2400">
                <a:solidFill>
                  <a:srgbClr val="FFFFFF"/>
                </a:solidFill>
                <a:latin typeface="Arial"/>
                <a:ea typeface="Arial"/>
                <a:cs typeface="Arial"/>
                <a:sym typeface="Arial"/>
              </a:rPr>
              <a:t>Architecture can power scalable, domain-aware AI assistants — whether for enterprise analytics, customer service, or real-time monitoring.</a:t>
            </a:r>
            <a:endParaRPr sz="41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5"/>
          <p:cNvSpPr txBox="1"/>
          <p:nvPr>
            <p:ph type="title"/>
          </p:nvPr>
        </p:nvSpPr>
        <p:spPr>
          <a:xfrm>
            <a:off x="457200" y="285977"/>
            <a:ext cx="8229600" cy="4276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Thank you</a:t>
            </a:r>
            <a:endParaRPr>
              <a:solidFill>
                <a:srgbClr val="FFFFFF"/>
              </a:solidFill>
            </a:endParaRPr>
          </a:p>
        </p:txBody>
      </p:sp>
      <p:sp>
        <p:nvSpPr>
          <p:cNvPr id="205" name="Google Shape;205;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12750" lvl="0" marL="342900" rtl="0" algn="l">
              <a:spcBef>
                <a:spcPts val="400"/>
              </a:spcBef>
              <a:spcAft>
                <a:spcPts val="1200"/>
              </a:spcAft>
              <a:buClr>
                <a:srgbClr val="FFFFFF"/>
              </a:buClr>
              <a:buSzPts val="3100"/>
              <a:buFont typeface="Quattrocento Sans"/>
              <a:buChar char="●"/>
            </a:pPr>
            <a:r>
              <a:t/>
            </a:r>
            <a:endParaRPr sz="41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66CC"/>
              </a:buClr>
              <a:buSzPts val="3200"/>
              <a:buFont typeface="Calibri"/>
              <a:buNone/>
            </a:pPr>
            <a:r>
              <a:rPr b="1" lang="en-US" sz="3200">
                <a:solidFill>
                  <a:srgbClr val="FFFFFF"/>
                </a:solidFill>
                <a:latin typeface="Calibri"/>
                <a:ea typeface="Calibri"/>
                <a:cs typeface="Calibri"/>
                <a:sym typeface="Calibri"/>
              </a:rPr>
              <a:t>Business </a:t>
            </a:r>
            <a:r>
              <a:rPr b="1" lang="en-US" sz="3200">
                <a:solidFill>
                  <a:srgbClr val="FFFFFF"/>
                </a:solidFill>
                <a:latin typeface="Calibri"/>
                <a:ea typeface="Calibri"/>
                <a:cs typeface="Calibri"/>
                <a:sym typeface="Calibri"/>
              </a:rPr>
              <a:t>Goals and Objectives</a:t>
            </a:r>
            <a:endParaRPr>
              <a:solidFill>
                <a:srgbClr val="FFFFFF"/>
              </a:solidFill>
            </a:endParaRPr>
          </a:p>
        </p:txBody>
      </p:sp>
      <p:sp>
        <p:nvSpPr>
          <p:cNvPr id="141" name="Google Shape;141;p15"/>
          <p:cNvSpPr txBox="1"/>
          <p:nvPr>
            <p:ph idx="1" type="body"/>
          </p:nvPr>
        </p:nvSpPr>
        <p:spPr>
          <a:xfrm>
            <a:off x="457200" y="1600200"/>
            <a:ext cx="8229600" cy="4454400"/>
          </a:xfrm>
          <a:prstGeom prst="rect">
            <a:avLst/>
          </a:prstGeom>
          <a:noFill/>
          <a:ln>
            <a:noFill/>
          </a:ln>
        </p:spPr>
        <p:txBody>
          <a:bodyPr anchorCtr="0" anchor="t" bIns="45700" lIns="91425" spcFirstLastPara="1" rIns="91425" wrap="square" tIns="45700">
            <a:noAutofit/>
          </a:bodyPr>
          <a:lstStyle/>
          <a:p>
            <a:pPr indent="-376396" lvl="0" marL="342900" rtl="0" algn="l">
              <a:lnSpc>
                <a:spcPct val="105000"/>
              </a:lnSpc>
              <a:spcBef>
                <a:spcPts val="1200"/>
              </a:spcBef>
              <a:spcAft>
                <a:spcPts val="0"/>
              </a:spcAft>
              <a:buClr>
                <a:srgbClr val="FFFFFF"/>
              </a:buClr>
              <a:buSzPts val="2328"/>
              <a:buChar char="●"/>
            </a:pPr>
            <a:r>
              <a:rPr b="1" lang="en-US" sz="2327">
                <a:solidFill>
                  <a:srgbClr val="FFFFFF"/>
                </a:solidFill>
                <a:latin typeface="Arial"/>
                <a:ea typeface="Arial"/>
                <a:cs typeface="Arial"/>
                <a:sym typeface="Arial"/>
              </a:rPr>
              <a:t>Goal:</a:t>
            </a:r>
            <a:r>
              <a:rPr lang="en-US" sz="2327">
                <a:solidFill>
                  <a:srgbClr val="FFFFFF"/>
                </a:solidFill>
                <a:latin typeface="Arial"/>
                <a:ea typeface="Arial"/>
                <a:cs typeface="Arial"/>
                <a:sym typeface="Arial"/>
              </a:rPr>
              <a:t> Classify user sentiment from Twitter posts and iPhone reviews at scale for both enterprises and customer .</a:t>
            </a:r>
            <a:endParaRPr sz="2327">
              <a:solidFill>
                <a:srgbClr val="FFFFFF"/>
              </a:solidFill>
              <a:latin typeface="Arial"/>
              <a:ea typeface="Arial"/>
              <a:cs typeface="Arial"/>
              <a:sym typeface="Arial"/>
            </a:endParaRPr>
          </a:p>
          <a:p>
            <a:pPr indent="-376396" lvl="0" marL="342900" rtl="0" algn="l">
              <a:lnSpc>
                <a:spcPct val="105000"/>
              </a:lnSpc>
              <a:spcBef>
                <a:spcPts val="0"/>
              </a:spcBef>
              <a:spcAft>
                <a:spcPts val="0"/>
              </a:spcAft>
              <a:buClr>
                <a:srgbClr val="FFFFFF"/>
              </a:buClr>
              <a:buSzPts val="2328"/>
              <a:buFont typeface="Arial"/>
              <a:buChar char="●"/>
            </a:pPr>
            <a:r>
              <a:t/>
            </a:r>
            <a:endParaRPr sz="2327">
              <a:solidFill>
                <a:srgbClr val="FFFFFF"/>
              </a:solidFill>
              <a:latin typeface="Arial"/>
              <a:ea typeface="Arial"/>
              <a:cs typeface="Arial"/>
              <a:sym typeface="Arial"/>
            </a:endParaRPr>
          </a:p>
          <a:p>
            <a:pPr indent="-376396" lvl="0" marL="342900" rtl="0" algn="l">
              <a:lnSpc>
                <a:spcPct val="105000"/>
              </a:lnSpc>
              <a:spcBef>
                <a:spcPts val="0"/>
              </a:spcBef>
              <a:spcAft>
                <a:spcPts val="0"/>
              </a:spcAft>
              <a:buClr>
                <a:srgbClr val="FFFFFF"/>
              </a:buClr>
              <a:buSzPts val="2328"/>
              <a:buChar char="●"/>
            </a:pPr>
            <a:r>
              <a:rPr b="1" lang="en-US" sz="2327">
                <a:solidFill>
                  <a:srgbClr val="FFFFFF"/>
                </a:solidFill>
                <a:latin typeface="Arial"/>
                <a:ea typeface="Arial"/>
                <a:cs typeface="Arial"/>
                <a:sym typeface="Arial"/>
              </a:rPr>
              <a:t>Need:</a:t>
            </a:r>
            <a:r>
              <a:rPr lang="en-US" sz="2327">
                <a:solidFill>
                  <a:srgbClr val="FFFFFF"/>
                </a:solidFill>
                <a:latin typeface="Arial"/>
                <a:ea typeface="Arial"/>
                <a:cs typeface="Arial"/>
                <a:sym typeface="Arial"/>
              </a:rPr>
              <a:t> Organizations struggle with scattered ML pipelines and lack of intelligent routing.</a:t>
            </a:r>
            <a:endParaRPr sz="2327">
              <a:solidFill>
                <a:srgbClr val="FFFFFF"/>
              </a:solidFill>
              <a:latin typeface="Arial"/>
              <a:ea typeface="Arial"/>
              <a:cs typeface="Arial"/>
              <a:sym typeface="Arial"/>
            </a:endParaRPr>
          </a:p>
          <a:p>
            <a:pPr indent="-376396" lvl="0" marL="342900" rtl="0" algn="l">
              <a:lnSpc>
                <a:spcPct val="105000"/>
              </a:lnSpc>
              <a:spcBef>
                <a:spcPts val="0"/>
              </a:spcBef>
              <a:spcAft>
                <a:spcPts val="0"/>
              </a:spcAft>
              <a:buClr>
                <a:srgbClr val="FFFFFF"/>
              </a:buClr>
              <a:buSzPts val="2328"/>
              <a:buFont typeface="Arial"/>
              <a:buChar char="●"/>
            </a:pPr>
            <a:r>
              <a:t/>
            </a:r>
            <a:endParaRPr sz="2327">
              <a:solidFill>
                <a:srgbClr val="FFFFFF"/>
              </a:solidFill>
              <a:latin typeface="Arial"/>
              <a:ea typeface="Arial"/>
              <a:cs typeface="Arial"/>
              <a:sym typeface="Arial"/>
            </a:endParaRPr>
          </a:p>
          <a:p>
            <a:pPr indent="-376396" lvl="0" marL="342900" rtl="0" algn="l">
              <a:lnSpc>
                <a:spcPct val="105000"/>
              </a:lnSpc>
              <a:spcBef>
                <a:spcPts val="0"/>
              </a:spcBef>
              <a:spcAft>
                <a:spcPts val="0"/>
              </a:spcAft>
              <a:buClr>
                <a:srgbClr val="FFFFFF"/>
              </a:buClr>
              <a:buSzPts val="2328"/>
              <a:buChar char="●"/>
            </a:pPr>
            <a:r>
              <a:rPr b="1" lang="en-US" sz="2327">
                <a:solidFill>
                  <a:srgbClr val="FFFFFF"/>
                </a:solidFill>
                <a:latin typeface="Arial"/>
                <a:ea typeface="Arial"/>
                <a:cs typeface="Arial"/>
                <a:sym typeface="Arial"/>
              </a:rPr>
              <a:t>Solution:</a:t>
            </a:r>
            <a:r>
              <a:rPr lang="en-US" sz="2327">
                <a:solidFill>
                  <a:srgbClr val="FFFFFF"/>
                </a:solidFill>
                <a:latin typeface="Arial"/>
                <a:ea typeface="Arial"/>
                <a:cs typeface="Arial"/>
                <a:sym typeface="Arial"/>
              </a:rPr>
              <a:t> Use Agentic AI solutions with  MCP for coordination, A2A for agent communication, and ML and </a:t>
            </a:r>
            <a:r>
              <a:rPr lang="en-US" sz="2327">
                <a:solidFill>
                  <a:srgbClr val="FFFFFF"/>
                </a:solidFill>
                <a:latin typeface="Arial"/>
                <a:ea typeface="Arial"/>
                <a:cs typeface="Arial"/>
                <a:sym typeface="Arial"/>
              </a:rPr>
              <a:t>Transformer, Embedding</a:t>
            </a:r>
            <a:r>
              <a:rPr lang="en-US" sz="2327">
                <a:solidFill>
                  <a:srgbClr val="FFFFFF"/>
                </a:solidFill>
                <a:latin typeface="Arial"/>
                <a:ea typeface="Arial"/>
                <a:cs typeface="Arial"/>
                <a:sym typeface="Arial"/>
              </a:rPr>
              <a:t> models for analysis.</a:t>
            </a:r>
            <a:endParaRPr sz="2327">
              <a:solidFill>
                <a:srgbClr val="FFFFFF"/>
              </a:solidFill>
              <a:latin typeface="Arial"/>
              <a:ea typeface="Arial"/>
              <a:cs typeface="Arial"/>
              <a:sym typeface="Arial"/>
            </a:endParaRPr>
          </a:p>
          <a:p>
            <a:pPr indent="0" lvl="0" marL="0" rtl="0" algn="l">
              <a:lnSpc>
                <a:spcPct val="105000"/>
              </a:lnSpc>
              <a:spcBef>
                <a:spcPts val="1200"/>
              </a:spcBef>
              <a:spcAft>
                <a:spcPts val="0"/>
              </a:spcAft>
              <a:buSzPts val="852"/>
              <a:buNone/>
            </a:pPr>
            <a:r>
              <a:t/>
            </a:r>
            <a:endParaRPr sz="2327">
              <a:solidFill>
                <a:srgbClr val="FFFFFF"/>
              </a:solidFill>
              <a:latin typeface="Arial"/>
              <a:ea typeface="Arial"/>
              <a:cs typeface="Arial"/>
              <a:sym typeface="Arial"/>
            </a:endParaRPr>
          </a:p>
          <a:p>
            <a:pPr indent="0" lvl="0" marL="0" rtl="0" algn="l">
              <a:lnSpc>
                <a:spcPct val="105000"/>
              </a:lnSpc>
              <a:spcBef>
                <a:spcPts val="1200"/>
              </a:spcBef>
              <a:spcAft>
                <a:spcPts val="1200"/>
              </a:spcAft>
              <a:buSzPts val="852"/>
              <a:buNone/>
            </a:pPr>
            <a:r>
              <a:t/>
            </a:r>
            <a:endParaRPr sz="2362">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66CC"/>
              </a:buClr>
              <a:buSzPts val="3200"/>
              <a:buFont typeface="Calibri"/>
              <a:buNone/>
            </a:pPr>
            <a:r>
              <a:rPr b="1" lang="en-US" sz="3200">
                <a:solidFill>
                  <a:srgbClr val="FFFFFF"/>
                </a:solidFill>
                <a:latin typeface="Calibri"/>
                <a:ea typeface="Calibri"/>
                <a:cs typeface="Calibri"/>
                <a:sym typeface="Calibri"/>
              </a:rPr>
              <a:t>Project </a:t>
            </a:r>
            <a:r>
              <a:rPr b="1" lang="en-US" sz="3200">
                <a:solidFill>
                  <a:srgbClr val="FFFFFF"/>
                </a:solidFill>
                <a:latin typeface="Calibri"/>
                <a:ea typeface="Calibri"/>
                <a:cs typeface="Calibri"/>
                <a:sym typeface="Calibri"/>
              </a:rPr>
              <a:t>Dataset Summary</a:t>
            </a:r>
            <a:endParaRPr>
              <a:solidFill>
                <a:srgbClr val="FFFFFF"/>
              </a:solidFill>
            </a:endParaRPr>
          </a:p>
        </p:txBody>
      </p:sp>
      <p:sp>
        <p:nvSpPr>
          <p:cNvPr id="147" name="Google Shape;14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1200"/>
              </a:spcBef>
              <a:spcAft>
                <a:spcPts val="0"/>
              </a:spcAft>
              <a:buNone/>
            </a:pPr>
            <a:r>
              <a:t/>
            </a:r>
            <a:endParaRPr sz="1800">
              <a:solidFill>
                <a:srgbClr val="FFFFFF"/>
              </a:solidFill>
              <a:latin typeface="Aptos"/>
              <a:ea typeface="Aptos"/>
              <a:cs typeface="Aptos"/>
              <a:sym typeface="Aptos"/>
            </a:endParaRPr>
          </a:p>
          <a:p>
            <a:pPr indent="-228600" lvl="0" marL="457200" rtl="0" algn="l">
              <a:spcBef>
                <a:spcPts val="1400"/>
              </a:spcBef>
              <a:spcAft>
                <a:spcPts val="0"/>
              </a:spcAft>
              <a:buNone/>
            </a:pPr>
            <a:r>
              <a:rPr b="1" lang="en-US" sz="1900">
                <a:solidFill>
                  <a:srgbClr val="FFFFFF"/>
                </a:solidFill>
                <a:latin typeface="Aptos"/>
                <a:ea typeface="Aptos"/>
                <a:cs typeface="Aptos"/>
                <a:sym typeface="Aptos"/>
              </a:rPr>
              <a:t>iPhone Review Dataset</a:t>
            </a:r>
            <a:endParaRPr b="1" sz="1900">
              <a:solidFill>
                <a:srgbClr val="FFFFFF"/>
              </a:solidFill>
              <a:latin typeface="Aptos"/>
              <a:ea typeface="Aptos"/>
              <a:cs typeface="Aptos"/>
              <a:sym typeface="Aptos"/>
            </a:endParaRPr>
          </a:p>
          <a:p>
            <a:pPr indent="-342900" lvl="0" marL="457200" rtl="0" algn="l">
              <a:spcBef>
                <a:spcPts val="1200"/>
              </a:spcBef>
              <a:spcAft>
                <a:spcPts val="0"/>
              </a:spcAft>
              <a:buClr>
                <a:srgbClr val="FFFFFF"/>
              </a:buClr>
              <a:buSzPts val="1800"/>
              <a:buFont typeface="Aptos"/>
              <a:buChar char="●"/>
            </a:pPr>
            <a:r>
              <a:rPr lang="en-US" sz="1800">
                <a:solidFill>
                  <a:srgbClr val="FFFFFF"/>
                </a:solidFill>
                <a:latin typeface="Aptos"/>
                <a:ea typeface="Aptos"/>
                <a:cs typeface="Aptos"/>
                <a:sym typeface="Aptos"/>
              </a:rPr>
              <a:t>Source: Amazon product reviews</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Fields: reviewDescription, ratingScore</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Label derivation: Rating 1–2 → Negative, 3 → Neutral, 4–5 → </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Positive Neutral, Negative</a:t>
            </a:r>
            <a:endParaRPr sz="1800">
              <a:solidFill>
                <a:srgbClr val="FFFFFF"/>
              </a:solidFill>
              <a:latin typeface="Aptos"/>
              <a:ea typeface="Aptos"/>
              <a:cs typeface="Aptos"/>
              <a:sym typeface="Aptos"/>
            </a:endParaRPr>
          </a:p>
          <a:p>
            <a:pPr indent="-228600" lvl="0" marL="457200" rtl="0" algn="l">
              <a:spcBef>
                <a:spcPts val="1400"/>
              </a:spcBef>
              <a:spcAft>
                <a:spcPts val="0"/>
              </a:spcAft>
              <a:buNone/>
            </a:pPr>
            <a:r>
              <a:rPr b="1" lang="en-US" sz="1900">
                <a:solidFill>
                  <a:srgbClr val="FFFFFF"/>
                </a:solidFill>
                <a:latin typeface="Aptos"/>
                <a:ea typeface="Aptos"/>
                <a:cs typeface="Aptos"/>
                <a:sym typeface="Aptos"/>
              </a:rPr>
              <a:t>Twitter Dataset</a:t>
            </a:r>
            <a:endParaRPr b="1" sz="1900">
              <a:solidFill>
                <a:srgbClr val="FFFFFF"/>
              </a:solidFill>
              <a:latin typeface="Aptos"/>
              <a:ea typeface="Aptos"/>
              <a:cs typeface="Aptos"/>
              <a:sym typeface="Aptos"/>
            </a:endParaRPr>
          </a:p>
          <a:p>
            <a:pPr indent="-342900" lvl="0" marL="457200" rtl="0" algn="l">
              <a:spcBef>
                <a:spcPts val="1200"/>
              </a:spcBef>
              <a:spcAft>
                <a:spcPts val="0"/>
              </a:spcAft>
              <a:buClr>
                <a:srgbClr val="FFFFFF"/>
              </a:buClr>
              <a:buSzPts val="1800"/>
              <a:buFont typeface="Aptos"/>
              <a:buChar char="●"/>
            </a:pPr>
            <a:r>
              <a:rPr lang="en-US" sz="1800">
                <a:solidFill>
                  <a:srgbClr val="FFFFFF"/>
                </a:solidFill>
                <a:latin typeface="Aptos"/>
                <a:ea typeface="Aptos"/>
                <a:cs typeface="Aptos"/>
                <a:sym typeface="Aptos"/>
              </a:rPr>
              <a:t>Source: Pre-labeled tweets with sentiment classification (Positive, Negative, Neutral).</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Size: ~75,000 samples</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Fields: Tweet ID, Entity, Sentiment, Tweet Content</a:t>
            </a:r>
            <a:endParaRPr sz="1800">
              <a:solidFill>
                <a:srgbClr val="FFFFFF"/>
              </a:solidFill>
              <a:latin typeface="Aptos"/>
              <a:ea typeface="Aptos"/>
              <a:cs typeface="Aptos"/>
              <a:sym typeface="Apto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17"/>
          <p:cNvSpPr txBox="1"/>
          <p:nvPr>
            <p:ph type="title"/>
          </p:nvPr>
        </p:nvSpPr>
        <p:spPr>
          <a:xfrm>
            <a:off x="5968475" y="274650"/>
            <a:ext cx="27183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66CC"/>
              </a:buClr>
              <a:buSzPts val="3200"/>
              <a:buFont typeface="Calibri"/>
              <a:buNone/>
            </a:pPr>
            <a:r>
              <a:rPr b="1" lang="en-US" sz="3200">
                <a:solidFill>
                  <a:srgbClr val="FFFFFF"/>
                </a:solidFill>
                <a:latin typeface="Calibri"/>
                <a:ea typeface="Calibri"/>
                <a:cs typeface="Calibri"/>
                <a:sym typeface="Calibri"/>
              </a:rPr>
              <a:t>System Architecture</a:t>
            </a:r>
            <a:endParaRPr>
              <a:solidFill>
                <a:srgbClr val="FFFFFF"/>
              </a:solidFill>
            </a:endParaRPr>
          </a:p>
        </p:txBody>
      </p:sp>
      <p:sp>
        <p:nvSpPr>
          <p:cNvPr id="153" name="Google Shape;153;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457200" rtl="0" algn="l">
              <a:spcBef>
                <a:spcPts val="1200"/>
              </a:spcBef>
              <a:spcAft>
                <a:spcPts val="0"/>
              </a:spcAft>
              <a:buClr>
                <a:srgbClr val="FFFFFF"/>
              </a:buClr>
              <a:buSzPts val="1800"/>
              <a:buFont typeface="Aptos"/>
              <a:buChar char="●"/>
            </a:pPr>
            <a:r>
              <a:t/>
            </a:r>
            <a:endParaRPr sz="1800">
              <a:solidFill>
                <a:srgbClr val="FFFFFF"/>
              </a:solidFill>
              <a:latin typeface="Aptos"/>
              <a:ea typeface="Aptos"/>
              <a:cs typeface="Aptos"/>
              <a:sym typeface="Aptos"/>
            </a:endParaRPr>
          </a:p>
        </p:txBody>
      </p:sp>
      <p:pic>
        <p:nvPicPr>
          <p:cNvPr descr="A diagram of a computer network&#10;&#10;AI-generated content may be incorrect." id="154" name="Google Shape;154;p17"/>
          <p:cNvPicPr preferRelativeResize="0"/>
          <p:nvPr/>
        </p:nvPicPr>
        <p:blipFill>
          <a:blip r:embed="rId4">
            <a:alphaModFix/>
          </a:blip>
          <a:stretch>
            <a:fillRect/>
          </a:stretch>
        </p:blipFill>
        <p:spPr>
          <a:xfrm>
            <a:off x="0" y="274650"/>
            <a:ext cx="5778625" cy="3012925"/>
          </a:xfrm>
          <a:prstGeom prst="rect">
            <a:avLst/>
          </a:prstGeom>
          <a:noFill/>
          <a:ln cap="flat" cmpd="sng" w="9525">
            <a:solidFill>
              <a:srgbClr val="FFFFFF"/>
            </a:solidFill>
            <a:prstDash val="solid"/>
            <a:round/>
            <a:headEnd len="sm" w="sm" type="none"/>
            <a:tailEnd len="sm" w="sm" type="none"/>
          </a:ln>
        </p:spPr>
      </p:pic>
      <p:graphicFrame>
        <p:nvGraphicFramePr>
          <p:cNvPr id="155" name="Google Shape;155;p17"/>
          <p:cNvGraphicFramePr/>
          <p:nvPr/>
        </p:nvGraphicFramePr>
        <p:xfrm>
          <a:off x="2551900" y="3548150"/>
          <a:ext cx="3000000" cy="3000000"/>
        </p:xfrm>
        <a:graphic>
          <a:graphicData uri="http://schemas.openxmlformats.org/drawingml/2006/table">
            <a:tbl>
              <a:tblPr bandRow="1" firstRow="1">
                <a:noFill/>
                <a:tableStyleId>{4E95B9FD-D8EF-4CB2-AC4F-DDB7F9861D08}</a:tableStyleId>
              </a:tblPr>
              <a:tblGrid>
                <a:gridCol w="1444650"/>
                <a:gridCol w="1444650"/>
                <a:gridCol w="1444650"/>
                <a:gridCol w="1444650"/>
              </a:tblGrid>
              <a:tr h="525775">
                <a:tc>
                  <a:txBody>
                    <a:bodyPr/>
                    <a:lstStyle/>
                    <a:p>
                      <a:pPr indent="0" lvl="0" marL="0" marR="0" rtl="0" algn="l">
                        <a:spcBef>
                          <a:spcPts val="0"/>
                        </a:spcBef>
                        <a:spcAft>
                          <a:spcPts val="0"/>
                        </a:spcAft>
                        <a:buNone/>
                      </a:pPr>
                      <a:r>
                        <a:rPr b="1" lang="en-US" sz="1600" u="none" cap="none" strike="noStrike">
                          <a:solidFill>
                            <a:srgbClr val="FFFFFF"/>
                          </a:solidFill>
                          <a:latin typeface="Verdana"/>
                          <a:ea typeface="Verdana"/>
                          <a:cs typeface="Verdana"/>
                          <a:sym typeface="Verdana"/>
                        </a:rPr>
                        <a:t>Agent</a:t>
                      </a:r>
                      <a:endParaRPr/>
                    </a:p>
                  </a:txBody>
                  <a:tcPr marT="45725" marB="45725" marR="91450" marL="91450">
                    <a:solidFill>
                      <a:srgbClr val="4A86E8"/>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Model</a:t>
                      </a:r>
                      <a:endParaRPr/>
                    </a:p>
                  </a:txBody>
                  <a:tcPr marT="45725" marB="45725" marR="91450" marL="91450">
                    <a:solidFill>
                      <a:srgbClr val="4A86E8"/>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Input</a:t>
                      </a:r>
                      <a:endParaRPr/>
                    </a:p>
                  </a:txBody>
                  <a:tcPr marT="45725" marB="45725" marR="91450" marL="91450">
                    <a:solidFill>
                      <a:srgbClr val="4A86E8"/>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Output</a:t>
                      </a:r>
                      <a:endParaRPr/>
                    </a:p>
                  </a:txBody>
                  <a:tcPr marT="45725" marB="45725" marR="91450" marL="91450">
                    <a:solidFill>
                      <a:srgbClr val="4A86E8"/>
                    </a:solidFill>
                  </a:tcPr>
                </a:tc>
              </a:tr>
              <a:tr h="525775">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iPhone Agent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Random Forest / TextBlob</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Review text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Sentiment</a:t>
                      </a:r>
                      <a:endParaRPr>
                        <a:solidFill>
                          <a:srgbClr val="4C1130"/>
                        </a:solidFill>
                      </a:endParaRPr>
                    </a:p>
                  </a:txBody>
                  <a:tcPr marT="45725" marB="45725" marR="91450" marL="91450"/>
                </a:tc>
              </a:tr>
              <a:tr h="525775">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Twitter Agent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BERTweet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Tweet content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Sentiment</a:t>
                      </a:r>
                      <a:endParaRPr>
                        <a:solidFill>
                          <a:srgbClr val="4C1130"/>
                        </a:solidFill>
                      </a:endParaRPr>
                    </a:p>
                  </a:txBody>
                  <a:tcPr marT="45725" marB="45725" marR="91450" marL="91450"/>
                </a:tc>
              </a:tr>
              <a:tr h="525775">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Router Agent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Keyword/Embedding</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Query</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Routes to Agent</a:t>
                      </a:r>
                      <a:endParaRPr>
                        <a:solidFill>
                          <a:srgbClr val="4C1130"/>
                        </a:solidFill>
                      </a:endParaRPr>
                    </a:p>
                  </a:txBody>
                  <a:tcPr marT="45725" marB="45725" marR="91450" marL="91450"/>
                </a:tc>
              </a:tr>
              <a:tr h="525775">
                <a:tc>
                  <a:txBody>
                    <a:bodyPr/>
                    <a:lstStyle/>
                    <a:p>
                      <a:pPr indent="0" lvl="0" marL="0" marR="0" rtl="0" algn="l">
                        <a:spcBef>
                          <a:spcPts val="0"/>
                        </a:spcBef>
                        <a:spcAft>
                          <a:spcPts val="0"/>
                        </a:spcAft>
                        <a:buNone/>
                      </a:pPr>
                      <a:r>
                        <a:rPr lang="en-US" sz="1400">
                          <a:solidFill>
                            <a:srgbClr val="20124D"/>
                          </a:solidFill>
                          <a:latin typeface="Quattrocento Sans"/>
                          <a:ea typeface="Quattrocento Sans"/>
                          <a:cs typeface="Quattrocento Sans"/>
                          <a:sym typeface="Quattrocento Sans"/>
                        </a:rPr>
                        <a:t>MCP Server</a:t>
                      </a:r>
                      <a:endParaRPr>
                        <a:solidFill>
                          <a:srgbClr val="20124D"/>
                        </a:solidFill>
                      </a:endParaRPr>
                    </a:p>
                  </a:txBody>
                  <a:tcPr marT="45725" marB="45725" marR="91450" marL="91450"/>
                </a:tc>
                <a:tc>
                  <a:txBody>
                    <a:bodyPr/>
                    <a:lstStyle/>
                    <a:p>
                      <a:pPr indent="0" lvl="0" marL="0" marR="0" rtl="0" algn="l">
                        <a:spcBef>
                          <a:spcPts val="0"/>
                        </a:spcBef>
                        <a:spcAft>
                          <a:spcPts val="0"/>
                        </a:spcAft>
                        <a:buNone/>
                      </a:pPr>
                      <a:r>
                        <a:rPr lang="en-US" sz="1400">
                          <a:solidFill>
                            <a:srgbClr val="20124D"/>
                          </a:solidFill>
                          <a:latin typeface="Quattrocento Sans"/>
                          <a:ea typeface="Quattrocento Sans"/>
                          <a:cs typeface="Quattrocento Sans"/>
                          <a:sym typeface="Quattrocento Sans"/>
                        </a:rPr>
                        <a:t>Fast</a:t>
                      </a:r>
                      <a:r>
                        <a:rPr lang="en-US">
                          <a:solidFill>
                            <a:srgbClr val="20124D"/>
                          </a:solidFill>
                          <a:latin typeface="Quattrocento Sans"/>
                          <a:ea typeface="Quattrocento Sans"/>
                          <a:cs typeface="Quattrocento Sans"/>
                          <a:sym typeface="Quattrocento Sans"/>
                        </a:rPr>
                        <a:t>MCP</a:t>
                      </a:r>
                      <a:endParaRPr>
                        <a:solidFill>
                          <a:srgbClr val="20124D"/>
                        </a:solidFill>
                      </a:endParaRPr>
                    </a:p>
                  </a:txBody>
                  <a:tcPr marT="45725" marB="45725" marR="91450" marL="91450"/>
                </a:tc>
                <a:tc>
                  <a:txBody>
                    <a:bodyPr/>
                    <a:lstStyle/>
                    <a:p>
                      <a:pPr indent="0" lvl="0" marL="0" marR="0" rtl="0" algn="l">
                        <a:spcBef>
                          <a:spcPts val="0"/>
                        </a:spcBef>
                        <a:spcAft>
                          <a:spcPts val="0"/>
                        </a:spcAft>
                        <a:buNone/>
                      </a:pPr>
                      <a:r>
                        <a:rPr lang="en-US" sz="1400">
                          <a:solidFill>
                            <a:srgbClr val="20124D"/>
                          </a:solidFill>
                          <a:latin typeface="Quattrocento Sans"/>
                          <a:ea typeface="Quattrocento Sans"/>
                          <a:cs typeface="Quattrocento Sans"/>
                          <a:sym typeface="Quattrocento Sans"/>
                        </a:rPr>
                        <a:t>Agent requests</a:t>
                      </a:r>
                      <a:endParaRPr>
                        <a:solidFill>
                          <a:srgbClr val="20124D"/>
                        </a:solidFill>
                      </a:endParaRPr>
                    </a:p>
                  </a:txBody>
                  <a:tcPr marT="45725" marB="45725" marR="91450" marL="91450"/>
                </a:tc>
                <a:tc>
                  <a:txBody>
                    <a:bodyPr/>
                    <a:lstStyle/>
                    <a:p>
                      <a:pPr indent="0" lvl="0" marL="0" marR="0" rtl="0" algn="l">
                        <a:spcBef>
                          <a:spcPts val="0"/>
                        </a:spcBef>
                        <a:spcAft>
                          <a:spcPts val="0"/>
                        </a:spcAft>
                        <a:buNone/>
                      </a:pPr>
                      <a:r>
                        <a:rPr lang="en-US" sz="1400">
                          <a:solidFill>
                            <a:srgbClr val="20124D"/>
                          </a:solidFill>
                          <a:latin typeface="Quattrocento Sans"/>
                          <a:ea typeface="Quattrocento Sans"/>
                          <a:cs typeface="Quattrocento Sans"/>
                          <a:sym typeface="Quattrocento Sans"/>
                        </a:rPr>
                        <a:t>Manages routing/</a:t>
                      </a:r>
                      <a:r>
                        <a:rPr lang="en-US">
                          <a:solidFill>
                            <a:srgbClr val="20124D"/>
                          </a:solidFill>
                          <a:latin typeface="Quattrocento Sans"/>
                          <a:ea typeface="Quattrocento Sans"/>
                          <a:cs typeface="Quattrocento Sans"/>
                          <a:sym typeface="Quattrocento Sans"/>
                        </a:rPr>
                        <a:t>Sentiments</a:t>
                      </a:r>
                      <a:endParaRPr>
                        <a:solidFill>
                          <a:srgbClr val="20124D"/>
                        </a:solidFill>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F0FF"/>
        </a:solidFill>
      </p:bgPr>
    </p:bg>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1127467"/>
            <a:ext cx="7505700" cy="1272900"/>
          </a:xfrm>
          <a:prstGeom prst="rect">
            <a:avLst/>
          </a:prstGeom>
          <a:solidFill>
            <a:srgbClr val="9FC5E8"/>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latin typeface="Calibri"/>
                <a:ea typeface="Calibri"/>
                <a:cs typeface="Calibri"/>
                <a:sym typeface="Calibri"/>
              </a:rPr>
              <a:t>Performance</a:t>
            </a:r>
            <a:r>
              <a:rPr b="1" lang="en-US" sz="3000">
                <a:solidFill>
                  <a:srgbClr val="004C99"/>
                </a:solidFill>
                <a:latin typeface="Calibri"/>
                <a:ea typeface="Calibri"/>
                <a:cs typeface="Calibri"/>
                <a:sym typeface="Calibri"/>
              </a:rPr>
              <a:t> </a:t>
            </a:r>
            <a:r>
              <a:rPr b="1" lang="en-US" sz="3000">
                <a:solidFill>
                  <a:srgbClr val="FFFFFF"/>
                </a:solidFill>
                <a:latin typeface="Calibri"/>
                <a:ea typeface="Calibri"/>
                <a:cs typeface="Calibri"/>
                <a:sym typeface="Calibri"/>
              </a:rPr>
              <a:t>Metrics</a:t>
            </a:r>
            <a:endParaRPr>
              <a:solidFill>
                <a:srgbClr val="FFFFFF"/>
              </a:solidFill>
            </a:endParaRPr>
          </a:p>
        </p:txBody>
      </p:sp>
      <p:pic>
        <p:nvPicPr>
          <p:cNvPr id="161" name="Google Shape;161;p18"/>
          <p:cNvPicPr preferRelativeResize="0"/>
          <p:nvPr/>
        </p:nvPicPr>
        <p:blipFill>
          <a:blip r:embed="rId3">
            <a:alphaModFix/>
          </a:blip>
          <a:stretch>
            <a:fillRect/>
          </a:stretch>
        </p:blipFill>
        <p:spPr>
          <a:xfrm>
            <a:off x="152400" y="2552767"/>
            <a:ext cx="8839200" cy="294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F0FF"/>
        </a:solidFill>
      </p:bgPr>
    </p:bg>
    <p:spTree>
      <p:nvGrpSpPr>
        <p:cNvPr id="165" name="Shape 165"/>
        <p:cNvGrpSpPr/>
        <p:nvPr/>
      </p:nvGrpSpPr>
      <p:grpSpPr>
        <a:xfrm>
          <a:off x="0" y="0"/>
          <a:ext cx="0" cy="0"/>
          <a:chOff x="0" y="0"/>
          <a:chExt cx="0" cy="0"/>
        </a:xfrm>
      </p:grpSpPr>
      <p:sp>
        <p:nvSpPr>
          <p:cNvPr id="166" name="Google Shape;166;p19"/>
          <p:cNvSpPr txBox="1"/>
          <p:nvPr>
            <p:ph type="title"/>
          </p:nvPr>
        </p:nvSpPr>
        <p:spPr>
          <a:xfrm>
            <a:off x="683075" y="583167"/>
            <a:ext cx="7505700" cy="1272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4C99"/>
              </a:buClr>
              <a:buSzPts val="3000"/>
              <a:buFont typeface="Calibri"/>
              <a:buNone/>
            </a:pPr>
            <a:r>
              <a:rPr b="1" lang="en-US" sz="3000">
                <a:solidFill>
                  <a:srgbClr val="004C99"/>
                </a:solidFill>
                <a:latin typeface="Calibri"/>
                <a:ea typeface="Calibri"/>
                <a:cs typeface="Calibri"/>
                <a:sym typeface="Calibri"/>
              </a:rPr>
              <a:t>Performance Metrics</a:t>
            </a:r>
            <a:endParaRPr/>
          </a:p>
        </p:txBody>
      </p:sp>
      <p:pic>
        <p:nvPicPr>
          <p:cNvPr id="167" name="Google Shape;167;p19"/>
          <p:cNvPicPr preferRelativeResize="0"/>
          <p:nvPr/>
        </p:nvPicPr>
        <p:blipFill>
          <a:blip r:embed="rId3">
            <a:alphaModFix/>
          </a:blip>
          <a:stretch>
            <a:fillRect/>
          </a:stretch>
        </p:blipFill>
        <p:spPr>
          <a:xfrm>
            <a:off x="193200" y="1706600"/>
            <a:ext cx="4378800" cy="3810000"/>
          </a:xfrm>
          <a:prstGeom prst="rect">
            <a:avLst/>
          </a:prstGeom>
          <a:noFill/>
          <a:ln>
            <a:noFill/>
          </a:ln>
        </p:spPr>
      </p:pic>
      <p:graphicFrame>
        <p:nvGraphicFramePr>
          <p:cNvPr id="168" name="Google Shape;168;p19"/>
          <p:cNvGraphicFramePr/>
          <p:nvPr/>
        </p:nvGraphicFramePr>
        <p:xfrm>
          <a:off x="5342620" y="3428995"/>
          <a:ext cx="3000000" cy="3000000"/>
        </p:xfrm>
        <a:graphic>
          <a:graphicData uri="http://schemas.openxmlformats.org/drawingml/2006/table">
            <a:tbl>
              <a:tblPr bandRow="1" firstRow="1">
                <a:noFill/>
                <a:tableStyleId>{4E95B9FD-D8EF-4CB2-AC4F-DDB7F9861D08}</a:tableStyleId>
              </a:tblPr>
              <a:tblGrid>
                <a:gridCol w="1190525"/>
                <a:gridCol w="1033375"/>
                <a:gridCol w="1033375"/>
              </a:tblGrid>
              <a:tr h="306600">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Agent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434343"/>
                      </a:solidFill>
                      <a:prstDash val="solid"/>
                      <a:round/>
                      <a:headEnd len="sm" w="sm" type="none"/>
                      <a:tailEnd len="sm" w="sm" type="none"/>
                    </a:lnB>
                    <a:solidFill>
                      <a:srgbClr val="0066CC"/>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Accuracy</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0000FF"/>
                      </a:solidFill>
                      <a:prstDash val="solid"/>
                      <a:round/>
                      <a:headEnd len="sm" w="sm" type="none"/>
                      <a:tailEnd len="sm" w="sm" type="none"/>
                    </a:lnB>
                    <a:solidFill>
                      <a:srgbClr val="0066CC"/>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Notes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434343"/>
                      </a:solidFill>
                      <a:prstDash val="solid"/>
                      <a:round/>
                      <a:headEnd len="sm" w="sm" type="none"/>
                      <a:tailEnd len="sm" w="sm" type="none"/>
                    </a:lnB>
                    <a:solidFill>
                      <a:srgbClr val="0066CC"/>
                    </a:solidFill>
                  </a:tcPr>
                </a:tc>
              </a:tr>
              <a:tr h="785425">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iPhone ML Agent</a:t>
                      </a:r>
                      <a:endParaRPr/>
                    </a:p>
                  </a:txBody>
                  <a:tcPr marT="45725" marB="45725" marR="91450" marL="91450">
                    <a:lnL cap="flat" cmpd="sng" w="12700">
                      <a:solidFill>
                        <a:srgbClr val="434343"/>
                      </a:solidFill>
                      <a:prstDash val="solid"/>
                      <a:round/>
                      <a:headEnd len="sm" w="sm" type="none"/>
                      <a:tailEnd len="sm" w="sm" type="none"/>
                    </a:lnL>
                    <a:lnR cap="flat" cmpd="sng" w="12700">
                      <a:solidFill>
                        <a:srgbClr val="0000FF"/>
                      </a:solidFill>
                      <a:prstDash val="solid"/>
                      <a:round/>
                      <a:headEnd len="sm" w="sm" type="none"/>
                      <a:tailEnd len="sm" w="sm" type="none"/>
                    </a:lnR>
                    <a:lnT cap="flat" cmpd="sng" w="381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~86%</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381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RF + TF-IDF</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r>
              <a:tr h="878600">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Twitter BERT Agent</a:t>
                      </a:r>
                      <a:endParaRPr/>
                    </a:p>
                  </a:txBody>
                  <a:tcPr marT="45725" marB="45725" marR="91450" marL="91450">
                    <a:lnL cap="flat" cmpd="sng" w="12700">
                      <a:solidFill>
                        <a:srgbClr val="434343"/>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~88%</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BERTweet fine-tuned</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434343"/>
                      </a:solidFill>
                      <a:prstDash val="solid"/>
                      <a:round/>
                      <a:headEnd len="sm" w="sm" type="none"/>
                      <a:tailEnd len="sm" w="sm" type="none"/>
                    </a:lnR>
                    <a:lnT cap="flat" cmpd="sng" w="127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r>
              <a:tr h="878600">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Routing Accuracy</a:t>
                      </a:r>
                      <a:endParaRPr/>
                    </a:p>
                  </a:txBody>
                  <a:tcPr marT="45725" marB="45725" marR="91450" marL="91450">
                    <a:lnL cap="flat" cmpd="sng" w="12700">
                      <a:solidFill>
                        <a:srgbClr val="434343"/>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100%</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On test queries</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434343"/>
                      </a:solidFill>
                      <a:prstDash val="solid"/>
                      <a:round/>
                      <a:headEnd len="sm" w="sm" type="none"/>
                      <a:tailEnd len="sm" w="sm" type="none"/>
                    </a:lnR>
                    <a:lnT cap="flat" cmpd="sng" w="127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System Architecture (A2A)</a:t>
            </a:r>
            <a:endParaRPr>
              <a:solidFill>
                <a:srgbClr val="FFFFFF"/>
              </a:solidFill>
            </a:endParaRPr>
          </a:p>
        </p:txBody>
      </p:sp>
      <p:sp>
        <p:nvSpPr>
          <p:cNvPr id="174" name="Google Shape;174;p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228600" lvl="0" marL="457200" rtl="0" algn="l">
              <a:spcBef>
                <a:spcPts val="1400"/>
              </a:spcBef>
              <a:spcAft>
                <a:spcPts val="0"/>
              </a:spcAft>
              <a:buNone/>
            </a:pPr>
            <a:r>
              <a:rPr b="1" lang="en-US" sz="2200">
                <a:solidFill>
                  <a:srgbClr val="FFFFFF"/>
                </a:solidFill>
                <a:latin typeface="Aptos"/>
                <a:ea typeface="Aptos"/>
                <a:cs typeface="Aptos"/>
                <a:sym typeface="Aptos"/>
              </a:rPr>
              <a:t>A2A Overview</a:t>
            </a:r>
            <a:endParaRPr b="1" sz="2200">
              <a:solidFill>
                <a:srgbClr val="FFFFFF"/>
              </a:solidFill>
              <a:latin typeface="Aptos"/>
              <a:ea typeface="Aptos"/>
              <a:cs typeface="Aptos"/>
              <a:sym typeface="Aptos"/>
            </a:endParaRPr>
          </a:p>
          <a:p>
            <a:pPr indent="0" lvl="0" marL="0" rtl="0" algn="l">
              <a:spcBef>
                <a:spcPts val="1200"/>
              </a:spcBef>
              <a:spcAft>
                <a:spcPts val="0"/>
              </a:spcAft>
              <a:buNone/>
            </a:pPr>
            <a:r>
              <a:rPr lang="en-US" sz="2100">
                <a:solidFill>
                  <a:srgbClr val="FFFFFF"/>
                </a:solidFill>
                <a:latin typeface="Aptos"/>
                <a:ea typeface="Aptos"/>
                <a:cs typeface="Aptos"/>
                <a:sym typeface="Aptos"/>
              </a:rPr>
              <a:t>A2A (Agent-to-Agent) is a lightweight coordination SDK that enables modular and autonomous agent tools to be invoked via message-based or callable interfaces. Each agent runs as an independent process or module, exposing callable functions through a shared routing framework. Agents do not depend on each other directly, making the architecture fault-tolerant and extensible.</a:t>
            </a:r>
            <a:endParaRPr sz="2100">
              <a:solidFill>
                <a:srgbClr val="FFFFFF"/>
              </a:solidFill>
              <a:latin typeface="Aptos"/>
              <a:ea typeface="Aptos"/>
              <a:cs typeface="Aptos"/>
              <a:sym typeface="Aptos"/>
            </a:endParaRPr>
          </a:p>
          <a:p>
            <a:pPr indent="-361950" lvl="0" marL="457200" rtl="0" algn="l">
              <a:spcBef>
                <a:spcPts val="1200"/>
              </a:spcBef>
              <a:spcAft>
                <a:spcPts val="0"/>
              </a:spcAft>
              <a:buClr>
                <a:srgbClr val="FFFFFF"/>
              </a:buClr>
              <a:buSzPts val="2100"/>
              <a:buFont typeface="Aptos"/>
              <a:buChar char="●"/>
            </a:pPr>
            <a:r>
              <a:rPr b="1" lang="en-US" sz="2100">
                <a:solidFill>
                  <a:srgbClr val="FFFFFF"/>
                </a:solidFill>
                <a:latin typeface="Aptos"/>
                <a:ea typeface="Aptos"/>
                <a:cs typeface="Aptos"/>
                <a:sym typeface="Aptos"/>
              </a:rPr>
              <a:t>Key Features:</a:t>
            </a:r>
            <a:endParaRPr b="1" sz="2100">
              <a:solidFill>
                <a:srgbClr val="FFFFFF"/>
              </a:solidFill>
              <a:latin typeface="Aptos"/>
              <a:ea typeface="Aptos"/>
              <a:cs typeface="Aptos"/>
              <a:sym typeface="Aptos"/>
            </a:endParaRPr>
          </a:p>
          <a:p>
            <a:pPr indent="-361950" lvl="1" marL="914400" rtl="0" algn="l">
              <a:spcBef>
                <a:spcPts val="0"/>
              </a:spcBef>
              <a:spcAft>
                <a:spcPts val="0"/>
              </a:spcAft>
              <a:buClr>
                <a:srgbClr val="FFFFFF"/>
              </a:buClr>
              <a:buSzPts val="2100"/>
              <a:buFont typeface="Aptos"/>
              <a:buChar char="○"/>
            </a:pPr>
            <a:r>
              <a:rPr lang="en-US" sz="2100">
                <a:solidFill>
                  <a:srgbClr val="FFFFFF"/>
                </a:solidFill>
                <a:latin typeface="Aptos"/>
                <a:ea typeface="Aptos"/>
                <a:cs typeface="Aptos"/>
                <a:sym typeface="Aptos"/>
              </a:rPr>
              <a:t>Stateless communication over stdio, sockets, or HTTP</a:t>
            </a:r>
            <a:endParaRPr sz="2100">
              <a:solidFill>
                <a:srgbClr val="FFFFFF"/>
              </a:solidFill>
              <a:latin typeface="Aptos"/>
              <a:ea typeface="Aptos"/>
              <a:cs typeface="Aptos"/>
              <a:sym typeface="Aptos"/>
            </a:endParaRPr>
          </a:p>
          <a:p>
            <a:pPr indent="-361950" lvl="1" marL="914400" rtl="0" algn="l">
              <a:spcBef>
                <a:spcPts val="0"/>
              </a:spcBef>
              <a:spcAft>
                <a:spcPts val="0"/>
              </a:spcAft>
              <a:buClr>
                <a:srgbClr val="FFFFFF"/>
              </a:buClr>
              <a:buSzPts val="2100"/>
              <a:buFont typeface="Aptos"/>
              <a:buChar char="○"/>
            </a:pPr>
            <a:r>
              <a:rPr lang="en-US" sz="2100">
                <a:solidFill>
                  <a:srgbClr val="FFFFFF"/>
                </a:solidFill>
                <a:latin typeface="Aptos"/>
                <a:ea typeface="Aptos"/>
                <a:cs typeface="Aptos"/>
                <a:sym typeface="Aptos"/>
              </a:rPr>
              <a:t>Lightweight and minimal overhead</a:t>
            </a:r>
            <a:endParaRPr sz="2100">
              <a:solidFill>
                <a:srgbClr val="FFFFFF"/>
              </a:solidFill>
              <a:latin typeface="Aptos"/>
              <a:ea typeface="Aptos"/>
              <a:cs typeface="Aptos"/>
              <a:sym typeface="Aptos"/>
            </a:endParaRPr>
          </a:p>
          <a:p>
            <a:pPr indent="-361950" lvl="1" marL="914400" rtl="0" algn="l">
              <a:spcBef>
                <a:spcPts val="0"/>
              </a:spcBef>
              <a:spcAft>
                <a:spcPts val="0"/>
              </a:spcAft>
              <a:buClr>
                <a:srgbClr val="FFFFFF"/>
              </a:buClr>
              <a:buSzPts val="2100"/>
              <a:buFont typeface="Aptos"/>
              <a:buChar char="○"/>
            </a:pPr>
            <a:r>
              <a:rPr lang="en-US" sz="2100">
                <a:solidFill>
                  <a:srgbClr val="FFFFFF"/>
                </a:solidFill>
                <a:latin typeface="Aptos"/>
                <a:ea typeface="Aptos"/>
                <a:cs typeface="Aptos"/>
                <a:sym typeface="Aptos"/>
              </a:rPr>
              <a:t>Integrates seamlessly with MCP for routing and service discovery</a:t>
            </a:r>
            <a:endParaRPr b="1">
              <a:solidFill>
                <a:srgbClr val="FFFFFF"/>
              </a:solidFill>
              <a:latin typeface="Aptos"/>
              <a:ea typeface="Aptos"/>
              <a:cs typeface="Aptos"/>
              <a:sym typeface="Aptos"/>
            </a:endParaRPr>
          </a:p>
          <a:p>
            <a:pPr indent="-393700" lvl="0" marL="342900" rtl="0" algn="l">
              <a:spcBef>
                <a:spcPts val="400"/>
              </a:spcBef>
              <a:spcAft>
                <a:spcPts val="1200"/>
              </a:spcAft>
              <a:buSzPts val="2800"/>
              <a:buFont typeface="Quattrocento Sans"/>
              <a:buChar char="●"/>
            </a:pPr>
            <a:r>
              <a:t/>
            </a:r>
            <a:endParaRPr sz="2800">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System Architecture (ML Model)</a:t>
            </a:r>
            <a:endParaRPr>
              <a:solidFill>
                <a:srgbClr val="FFFFFF"/>
              </a:solidFill>
            </a:endParaRPr>
          </a:p>
        </p:txBody>
      </p:sp>
      <p:sp>
        <p:nvSpPr>
          <p:cNvPr id="180" name="Google Shape;180;p21"/>
          <p:cNvSpPr txBox="1"/>
          <p:nvPr>
            <p:ph idx="1" type="body"/>
          </p:nvPr>
        </p:nvSpPr>
        <p:spPr>
          <a:xfrm>
            <a:off x="457200" y="1165950"/>
            <a:ext cx="8229600" cy="4526100"/>
          </a:xfrm>
          <a:prstGeom prst="rect">
            <a:avLst/>
          </a:prstGeom>
          <a:noFill/>
          <a:ln>
            <a:noFill/>
          </a:ln>
        </p:spPr>
        <p:txBody>
          <a:bodyPr anchorCtr="0" anchor="t" bIns="45700" lIns="91425" spcFirstLastPara="1" rIns="91425" wrap="square" tIns="45700">
            <a:noAutofit/>
          </a:bodyPr>
          <a:lstStyle/>
          <a:p>
            <a:pPr indent="-228600" lvl="0" marL="457200" rtl="0" algn="l">
              <a:spcBef>
                <a:spcPts val="1400"/>
              </a:spcBef>
              <a:spcAft>
                <a:spcPts val="0"/>
              </a:spcAft>
              <a:buNone/>
            </a:pPr>
            <a:r>
              <a:rPr b="1" lang="en-US" sz="1600">
                <a:solidFill>
                  <a:srgbClr val="FFFFFF"/>
                </a:solidFill>
                <a:latin typeface="Aptos"/>
                <a:ea typeface="Aptos"/>
                <a:cs typeface="Aptos"/>
                <a:sym typeface="Aptos"/>
              </a:rPr>
              <a:t>ML Models</a:t>
            </a:r>
            <a:endParaRPr b="1" sz="1600">
              <a:solidFill>
                <a:srgbClr val="FFFFFF"/>
              </a:solidFill>
              <a:latin typeface="Aptos"/>
              <a:ea typeface="Aptos"/>
              <a:cs typeface="Aptos"/>
              <a:sym typeface="Aptos"/>
            </a:endParaRPr>
          </a:p>
          <a:p>
            <a:pPr indent="-228600" lvl="0" marL="457200" rtl="0" algn="l">
              <a:spcBef>
                <a:spcPts val="1400"/>
              </a:spcBef>
              <a:spcAft>
                <a:spcPts val="0"/>
              </a:spcAft>
              <a:buNone/>
            </a:pPr>
            <a:r>
              <a:rPr b="1" lang="en-US" sz="1500">
                <a:solidFill>
                  <a:srgbClr val="FFFFFF"/>
                </a:solidFill>
                <a:latin typeface="Aptos"/>
                <a:ea typeface="Aptos"/>
                <a:cs typeface="Aptos"/>
                <a:sym typeface="Aptos"/>
              </a:rPr>
              <a:t>Twitter Agent</a:t>
            </a:r>
            <a:r>
              <a:rPr lang="en-US" sz="1500">
                <a:solidFill>
                  <a:srgbClr val="FFFFFF"/>
                </a:solidFill>
                <a:latin typeface="Aptos"/>
                <a:ea typeface="Aptos"/>
                <a:cs typeface="Aptos"/>
                <a:sym typeface="Aptos"/>
              </a:rPr>
              <a:t>: Fine-tuned BERTweet Transformer (HuggingFace)</a:t>
            </a:r>
            <a:endParaRPr sz="1500">
              <a:solidFill>
                <a:srgbClr val="FFFFFF"/>
              </a:solidFill>
              <a:latin typeface="Aptos"/>
              <a:ea typeface="Aptos"/>
              <a:cs typeface="Aptos"/>
              <a:sym typeface="Aptos"/>
            </a:endParaRPr>
          </a:p>
          <a:p>
            <a:pPr indent="-323850" lvl="1" marL="914400" rtl="0" algn="l">
              <a:spcBef>
                <a:spcPts val="1200"/>
              </a:spcBef>
              <a:spcAft>
                <a:spcPts val="0"/>
              </a:spcAft>
              <a:buClr>
                <a:srgbClr val="FFFFFF"/>
              </a:buClr>
              <a:buSzPts val="1500"/>
              <a:buFont typeface="Aptos"/>
              <a:buChar char="○"/>
            </a:pPr>
            <a:r>
              <a:rPr lang="en-US" sz="1500">
                <a:solidFill>
                  <a:srgbClr val="FFFFFF"/>
                </a:solidFill>
                <a:latin typeface="Roboto Mono"/>
                <a:ea typeface="Roboto Mono"/>
                <a:cs typeface="Roboto Mono"/>
                <a:sym typeface="Roboto Mono"/>
              </a:rPr>
              <a:t>a2a_twitter_sentiment_agent.py</a:t>
            </a:r>
            <a:r>
              <a:rPr lang="en-US" sz="1500">
                <a:solidFill>
                  <a:srgbClr val="FFFFFF"/>
                </a:solidFill>
                <a:latin typeface="Aptos"/>
                <a:ea typeface="Aptos"/>
                <a:cs typeface="Aptos"/>
                <a:sym typeface="Aptos"/>
              </a:rPr>
              <a:t> handles loading the model, tokenizing input, and returning prediction</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Uses Hugging Face's </a:t>
            </a:r>
            <a:r>
              <a:rPr lang="en-US" sz="1500">
                <a:solidFill>
                  <a:srgbClr val="FFFFFF"/>
                </a:solidFill>
                <a:latin typeface="Roboto Mono"/>
                <a:ea typeface="Roboto Mono"/>
                <a:cs typeface="Roboto Mono"/>
                <a:sym typeface="Roboto Mono"/>
              </a:rPr>
              <a:t>AutoModelForSequenceClassification</a:t>
            </a:r>
            <a:endParaRPr sz="1500">
              <a:solidFill>
                <a:srgbClr val="FFFFFF"/>
              </a:solidFill>
              <a:latin typeface="Roboto Mono"/>
              <a:ea typeface="Roboto Mono"/>
              <a:cs typeface="Roboto Mono"/>
              <a:sym typeface="Roboto Mono"/>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Optimized for short-text sentiment classification</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Example Query: </a:t>
            </a:r>
            <a:r>
              <a:rPr i="1" lang="en-US" sz="1500">
                <a:solidFill>
                  <a:srgbClr val="FFFFFF"/>
                </a:solidFill>
                <a:latin typeface="Aptos"/>
                <a:ea typeface="Aptos"/>
                <a:cs typeface="Aptos"/>
                <a:sym typeface="Aptos"/>
              </a:rPr>
              <a:t>"Twitter keeps crashing on my phone."</a:t>
            </a:r>
            <a:endParaRPr i="1"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Output: </a:t>
            </a:r>
            <a:r>
              <a:rPr b="1" lang="en-US" sz="1500">
                <a:solidFill>
                  <a:srgbClr val="FFFFFF"/>
                </a:solidFill>
                <a:latin typeface="Aptos"/>
                <a:ea typeface="Aptos"/>
                <a:cs typeface="Aptos"/>
                <a:sym typeface="Aptos"/>
              </a:rPr>
              <a:t>Negative</a:t>
            </a:r>
            <a:r>
              <a:rPr lang="en-US" sz="1500">
                <a:solidFill>
                  <a:srgbClr val="FFFFFF"/>
                </a:solidFill>
                <a:latin typeface="Aptos"/>
                <a:ea typeface="Aptos"/>
                <a:cs typeface="Aptos"/>
                <a:sym typeface="Aptos"/>
              </a:rPr>
              <a:t> sentiment with ~88% classification confidence</a:t>
            </a:r>
            <a:endParaRPr sz="1500">
              <a:solidFill>
                <a:srgbClr val="FFFFFF"/>
              </a:solidFill>
              <a:latin typeface="Aptos"/>
              <a:ea typeface="Aptos"/>
              <a:cs typeface="Aptos"/>
              <a:sym typeface="Aptos"/>
            </a:endParaRPr>
          </a:p>
          <a:p>
            <a:pPr indent="-323850" lvl="0" marL="457200" rtl="0" algn="l">
              <a:spcBef>
                <a:spcPts val="0"/>
              </a:spcBef>
              <a:spcAft>
                <a:spcPts val="0"/>
              </a:spcAft>
              <a:buClr>
                <a:srgbClr val="FFFFFF"/>
              </a:buClr>
              <a:buSzPts val="1500"/>
              <a:buFont typeface="Aptos"/>
              <a:buChar char="●"/>
            </a:pPr>
            <a:r>
              <a:rPr b="1" lang="en-US" sz="1500">
                <a:solidFill>
                  <a:srgbClr val="FFFFFF"/>
                </a:solidFill>
                <a:latin typeface="Aptos"/>
                <a:ea typeface="Aptos"/>
                <a:cs typeface="Aptos"/>
                <a:sym typeface="Aptos"/>
              </a:rPr>
              <a:t>iPhone Agent</a:t>
            </a:r>
            <a:r>
              <a:rPr lang="en-US" sz="1500">
                <a:solidFill>
                  <a:srgbClr val="FFFFFF"/>
                </a:solidFill>
                <a:latin typeface="Aptos"/>
                <a:ea typeface="Aptos"/>
                <a:cs typeface="Aptos"/>
                <a:sym typeface="Aptos"/>
              </a:rPr>
              <a:t>: Random Forest with TF-IDF vectorization and optional TextBlob sentiment analysis</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Roboto Mono"/>
                <a:ea typeface="Roboto Mono"/>
                <a:cs typeface="Roboto Mono"/>
                <a:sym typeface="Roboto Mono"/>
              </a:rPr>
              <a:t>a2a_iphone_sentiment_agent.py</a:t>
            </a:r>
            <a:r>
              <a:rPr lang="en-US" sz="1500">
                <a:solidFill>
                  <a:srgbClr val="FFFFFF"/>
                </a:solidFill>
                <a:latin typeface="Aptos"/>
                <a:ea typeface="Aptos"/>
                <a:cs typeface="Aptos"/>
                <a:sym typeface="Aptos"/>
              </a:rPr>
              <a:t> loads review CSVs, vectorizes reviews, applies RandomForestClassifier</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Sentiment is derived from Amazon star ratings and review content</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Alternative lightweight path uses </a:t>
            </a:r>
            <a:r>
              <a:rPr lang="en-US" sz="1500">
                <a:solidFill>
                  <a:srgbClr val="FFFFFF"/>
                </a:solidFill>
                <a:latin typeface="Roboto Mono"/>
                <a:ea typeface="Roboto Mono"/>
                <a:cs typeface="Roboto Mono"/>
                <a:sym typeface="Roboto Mono"/>
              </a:rPr>
              <a:t>TextBlob</a:t>
            </a:r>
            <a:r>
              <a:rPr lang="en-US" sz="1500">
                <a:solidFill>
                  <a:srgbClr val="FFFFFF"/>
                </a:solidFill>
                <a:latin typeface="Aptos"/>
                <a:ea typeface="Aptos"/>
                <a:cs typeface="Aptos"/>
                <a:sym typeface="Aptos"/>
              </a:rPr>
              <a:t> polarity scoring</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Example Query: </a:t>
            </a:r>
            <a:r>
              <a:rPr i="1" lang="en-US" sz="1500">
                <a:solidFill>
                  <a:srgbClr val="FFFFFF"/>
                </a:solidFill>
                <a:latin typeface="Aptos"/>
                <a:ea typeface="Aptos"/>
                <a:cs typeface="Aptos"/>
                <a:sym typeface="Aptos"/>
              </a:rPr>
              <a:t>"The iPhone battery drains too fast."</a:t>
            </a:r>
            <a:endParaRPr i="1"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Output: </a:t>
            </a:r>
            <a:r>
              <a:rPr b="1" lang="en-US" sz="1500">
                <a:solidFill>
                  <a:srgbClr val="FFFFFF"/>
                </a:solidFill>
                <a:latin typeface="Aptos"/>
                <a:ea typeface="Aptos"/>
                <a:cs typeface="Aptos"/>
                <a:sym typeface="Aptos"/>
              </a:rPr>
              <a:t>Negative</a:t>
            </a:r>
            <a:r>
              <a:rPr lang="en-US" sz="1500">
                <a:solidFill>
                  <a:srgbClr val="FFFFFF"/>
                </a:solidFill>
                <a:latin typeface="Aptos"/>
                <a:ea typeface="Aptos"/>
                <a:cs typeface="Aptos"/>
                <a:sym typeface="Aptos"/>
              </a:rPr>
              <a:t> sentiment (probability from RF classifier or polarity &lt; -0.1 from TextBlob)</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b="1" lang="en-US" sz="1600">
                <a:solidFill>
                  <a:srgbClr val="FFFFFF"/>
                </a:solidFill>
                <a:latin typeface="Aptos"/>
                <a:ea typeface="Aptos"/>
                <a:cs typeface="Aptos"/>
                <a:sym typeface="Aptos"/>
              </a:rPr>
              <a:t>Routing Agent </a:t>
            </a:r>
            <a:r>
              <a:rPr lang="en-US" sz="1200">
                <a:solidFill>
                  <a:srgbClr val="000000"/>
                </a:solidFill>
                <a:latin typeface="Aptos"/>
                <a:ea typeface="Aptos"/>
                <a:cs typeface="Aptos"/>
                <a:sym typeface="Aptos"/>
              </a:rPr>
              <a:t>Uses keyword classification or sentence embeddings to identify target agent</a:t>
            </a:r>
            <a:endParaRPr sz="1200">
              <a:solidFill>
                <a:srgbClr val="000000"/>
              </a:solidFill>
              <a:latin typeface="Aptos"/>
              <a:ea typeface="Aptos"/>
              <a:cs typeface="Aptos"/>
              <a:sym typeface="Aptos"/>
            </a:endParaRPr>
          </a:p>
          <a:p>
            <a:pPr indent="-330200" lvl="0" marL="457200" rtl="0" algn="l">
              <a:lnSpc>
                <a:spcPct val="100000"/>
              </a:lnSpc>
              <a:spcBef>
                <a:spcPts val="0"/>
              </a:spcBef>
              <a:spcAft>
                <a:spcPts val="0"/>
              </a:spcAft>
              <a:buClr>
                <a:srgbClr val="FFFFFF"/>
              </a:buClr>
              <a:buSzPts val="1600"/>
              <a:buFont typeface="Aptos"/>
              <a:buChar char="●"/>
            </a:pPr>
            <a:r>
              <a:rPr lang="en-US" sz="1600">
                <a:solidFill>
                  <a:srgbClr val="FFFFFF"/>
                </a:solidFill>
                <a:latin typeface="Roboto Mono"/>
                <a:ea typeface="Roboto Mono"/>
                <a:cs typeface="Roboto Mono"/>
                <a:sym typeface="Roboto Mono"/>
              </a:rPr>
              <a:t>a2a_main.py</a:t>
            </a:r>
            <a:r>
              <a:rPr lang="en-US" sz="1600">
                <a:solidFill>
                  <a:srgbClr val="FFFFFF"/>
                </a:solidFill>
                <a:latin typeface="Aptos"/>
                <a:ea typeface="Aptos"/>
                <a:cs typeface="Aptos"/>
                <a:sym typeface="Aptos"/>
              </a:rPr>
              <a:t> uses </a:t>
            </a:r>
            <a:r>
              <a:rPr lang="en-US" sz="1600">
                <a:solidFill>
                  <a:srgbClr val="FFFFFF"/>
                </a:solidFill>
                <a:latin typeface="Roboto Mono"/>
                <a:ea typeface="Roboto Mono"/>
                <a:cs typeface="Roboto Mono"/>
                <a:sym typeface="Roboto Mono"/>
              </a:rPr>
              <a:t>mcp.call(tool_name, input)</a:t>
            </a:r>
            <a:r>
              <a:rPr lang="en-US" sz="1600">
                <a:solidFill>
                  <a:srgbClr val="FFFFFF"/>
                </a:solidFill>
                <a:latin typeface="Aptos"/>
                <a:ea typeface="Aptos"/>
                <a:cs typeface="Aptos"/>
                <a:sym typeface="Aptos"/>
              </a:rPr>
              <a:t> to route user query</a:t>
            </a:r>
            <a:endParaRPr sz="1600">
              <a:solidFill>
                <a:srgbClr val="FFFFFF"/>
              </a:solidFill>
              <a:latin typeface="Aptos"/>
              <a:ea typeface="Aptos"/>
              <a:cs typeface="Aptos"/>
              <a:sym typeface="Aptos"/>
            </a:endParaRPr>
          </a:p>
          <a:p>
            <a:pPr indent="-330200" lvl="0" marL="457200" rtl="0" algn="l">
              <a:lnSpc>
                <a:spcPct val="100000"/>
              </a:lnSpc>
              <a:spcBef>
                <a:spcPts val="0"/>
              </a:spcBef>
              <a:spcAft>
                <a:spcPts val="0"/>
              </a:spcAft>
              <a:buClr>
                <a:srgbClr val="FFFFFF"/>
              </a:buClr>
              <a:buSzPts val="1600"/>
              <a:buFont typeface="Aptos"/>
              <a:buChar char="●"/>
            </a:pPr>
            <a:r>
              <a:rPr lang="en-US" sz="1600">
                <a:solidFill>
                  <a:srgbClr val="FFFFFF"/>
                </a:solidFill>
                <a:latin typeface="Aptos"/>
                <a:ea typeface="Aptos"/>
                <a:cs typeface="Aptos"/>
                <a:sym typeface="Aptos"/>
              </a:rPr>
              <a:t>Routing Accuracy observed: </a:t>
            </a:r>
            <a:r>
              <a:rPr b="1" lang="en-US" sz="1600">
                <a:solidFill>
                  <a:srgbClr val="FFFFFF"/>
                </a:solidFill>
                <a:latin typeface="Aptos"/>
                <a:ea typeface="Aptos"/>
                <a:cs typeface="Aptos"/>
                <a:sym typeface="Aptos"/>
              </a:rPr>
              <a:t>100%</a:t>
            </a:r>
            <a:r>
              <a:rPr lang="en-US" sz="1600">
                <a:solidFill>
                  <a:srgbClr val="FFFFFF"/>
                </a:solidFill>
                <a:latin typeface="Aptos"/>
                <a:ea typeface="Aptos"/>
                <a:cs typeface="Aptos"/>
                <a:sym typeface="Aptos"/>
              </a:rPr>
              <a:t> in test samples</a:t>
            </a:r>
            <a:endParaRPr b="1" sz="2000">
              <a:solidFill>
                <a:srgbClr val="FFFFFF"/>
              </a:solidFill>
              <a:latin typeface="Aptos"/>
              <a:ea typeface="Aptos"/>
              <a:cs typeface="Aptos"/>
              <a:sym typeface="Aptos"/>
            </a:endParaRPr>
          </a:p>
          <a:p>
            <a:pPr indent="-228600" lvl="0" marL="457200" rtl="0" algn="l">
              <a:spcBef>
                <a:spcPts val="1400"/>
              </a:spcBef>
              <a:spcAft>
                <a:spcPts val="0"/>
              </a:spcAft>
              <a:buNone/>
            </a:pPr>
            <a:r>
              <a:t/>
            </a:r>
            <a:endParaRPr b="1" sz="1600">
              <a:solidFill>
                <a:srgbClr val="FFFFFF"/>
              </a:solidFill>
              <a:latin typeface="Aptos"/>
              <a:ea typeface="Aptos"/>
              <a:cs typeface="Aptos"/>
              <a:sym typeface="Aptos"/>
            </a:endParaRPr>
          </a:p>
          <a:p>
            <a:pPr indent="-323850" lvl="0" marL="457200" rtl="0" algn="l">
              <a:spcBef>
                <a:spcPts val="1200"/>
              </a:spcBef>
              <a:spcAft>
                <a:spcPts val="0"/>
              </a:spcAft>
              <a:buClr>
                <a:srgbClr val="FFFFFF"/>
              </a:buClr>
              <a:buSzPts val="1500"/>
              <a:buFont typeface="Aptos"/>
              <a:buChar char="●"/>
            </a:pPr>
            <a:r>
              <a:rPr lang="en-US" sz="1500">
                <a:solidFill>
                  <a:srgbClr val="FFFFFF"/>
                </a:solidFill>
                <a:latin typeface="Aptos"/>
                <a:ea typeface="Aptos"/>
                <a:cs typeface="Aptos"/>
                <a:sym typeface="Aptos"/>
              </a:rPr>
              <a:t>Uses keyword classification or sentence embeddings to identify target agent</a:t>
            </a:r>
            <a:endParaRPr sz="1500">
              <a:solidFill>
                <a:srgbClr val="FFFFFF"/>
              </a:solidFill>
              <a:latin typeface="Aptos"/>
              <a:ea typeface="Aptos"/>
              <a:cs typeface="Aptos"/>
              <a:sym typeface="Aptos"/>
            </a:endParaRPr>
          </a:p>
          <a:p>
            <a:pPr indent="-323850" lvl="0" marL="457200" rtl="0" algn="l">
              <a:spcBef>
                <a:spcPts val="0"/>
              </a:spcBef>
              <a:spcAft>
                <a:spcPts val="0"/>
              </a:spcAft>
              <a:buClr>
                <a:srgbClr val="FFFFFF"/>
              </a:buClr>
              <a:buSzPts val="1500"/>
              <a:buFont typeface="Aptos"/>
              <a:buChar char="●"/>
            </a:pPr>
            <a:r>
              <a:rPr lang="en-US" sz="1500">
                <a:solidFill>
                  <a:srgbClr val="FFFFFF"/>
                </a:solidFill>
                <a:latin typeface="Roboto Mono"/>
                <a:ea typeface="Roboto Mono"/>
                <a:cs typeface="Roboto Mono"/>
                <a:sym typeface="Roboto Mono"/>
              </a:rPr>
              <a:t>a2a_main.py</a:t>
            </a:r>
            <a:r>
              <a:rPr lang="en-US" sz="1500">
                <a:solidFill>
                  <a:srgbClr val="FFFFFF"/>
                </a:solidFill>
                <a:latin typeface="Aptos"/>
                <a:ea typeface="Aptos"/>
                <a:cs typeface="Aptos"/>
                <a:sym typeface="Aptos"/>
              </a:rPr>
              <a:t> uses </a:t>
            </a:r>
            <a:r>
              <a:rPr lang="en-US" sz="1500">
                <a:solidFill>
                  <a:srgbClr val="FFFFFF"/>
                </a:solidFill>
                <a:latin typeface="Roboto Mono"/>
                <a:ea typeface="Roboto Mono"/>
                <a:cs typeface="Roboto Mono"/>
                <a:sym typeface="Roboto Mono"/>
              </a:rPr>
              <a:t>mcp.call(tool_name, input)</a:t>
            </a:r>
            <a:r>
              <a:rPr lang="en-US" sz="1500">
                <a:solidFill>
                  <a:srgbClr val="FFFFFF"/>
                </a:solidFill>
                <a:latin typeface="Aptos"/>
                <a:ea typeface="Aptos"/>
                <a:cs typeface="Aptos"/>
                <a:sym typeface="Aptos"/>
              </a:rPr>
              <a:t> to route user query</a:t>
            </a:r>
            <a:endParaRPr sz="1500">
              <a:solidFill>
                <a:srgbClr val="FFFFFF"/>
              </a:solidFill>
              <a:latin typeface="Aptos"/>
              <a:ea typeface="Aptos"/>
              <a:cs typeface="Aptos"/>
              <a:sym typeface="Aptos"/>
            </a:endParaRPr>
          </a:p>
          <a:p>
            <a:pPr indent="-323850" lvl="0" marL="4572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Routing Accuracy observed: </a:t>
            </a:r>
            <a:r>
              <a:rPr b="1" lang="en-US" sz="1500">
                <a:solidFill>
                  <a:srgbClr val="FFFFFF"/>
                </a:solidFill>
                <a:latin typeface="Aptos"/>
                <a:ea typeface="Aptos"/>
                <a:cs typeface="Aptos"/>
                <a:sym typeface="Aptos"/>
              </a:rPr>
              <a:t>100%</a:t>
            </a:r>
            <a:r>
              <a:rPr lang="en-US" sz="1500">
                <a:solidFill>
                  <a:srgbClr val="FFFFFF"/>
                </a:solidFill>
                <a:latin typeface="Aptos"/>
                <a:ea typeface="Aptos"/>
                <a:cs typeface="Aptos"/>
                <a:sym typeface="Aptos"/>
              </a:rPr>
              <a:t> in test samples</a:t>
            </a:r>
            <a:endParaRPr b="1" sz="2500">
              <a:solidFill>
                <a:srgbClr val="FFFFFF"/>
              </a:solidFill>
              <a:latin typeface="Aptos"/>
              <a:ea typeface="Aptos"/>
              <a:cs typeface="Aptos"/>
              <a:sym typeface="Aptos"/>
            </a:endParaRPr>
          </a:p>
          <a:p>
            <a:pPr indent="-393700" lvl="0" marL="342900" rtl="0" algn="l">
              <a:spcBef>
                <a:spcPts val="400"/>
              </a:spcBef>
              <a:spcAft>
                <a:spcPts val="1200"/>
              </a:spcAft>
              <a:buSzPts val="2800"/>
              <a:buFont typeface="Quattrocento Sans"/>
              <a:buChar char="●"/>
            </a:pPr>
            <a:r>
              <a:t/>
            </a:r>
            <a:endParaRPr sz="2800">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System Architecture (MCP)</a:t>
            </a:r>
            <a:endParaRPr>
              <a:solidFill>
                <a:srgbClr val="FFFFFF"/>
              </a:solidFill>
            </a:endParaRPr>
          </a:p>
        </p:txBody>
      </p:sp>
      <p:sp>
        <p:nvSpPr>
          <p:cNvPr id="186" name="Google Shape;186;p2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20000"/>
          </a:bodyPr>
          <a:lstStyle/>
          <a:p>
            <a:pPr indent="-228600" lvl="0" marL="457200" rtl="0" algn="l">
              <a:spcBef>
                <a:spcPts val="1400"/>
              </a:spcBef>
              <a:spcAft>
                <a:spcPts val="0"/>
              </a:spcAft>
              <a:buNone/>
            </a:pPr>
            <a:r>
              <a:rPr b="1" lang="en-US" sz="1900">
                <a:solidFill>
                  <a:srgbClr val="FFFFFF"/>
                </a:solidFill>
                <a:latin typeface="Aptos"/>
                <a:ea typeface="Aptos"/>
                <a:cs typeface="Aptos"/>
                <a:sym typeface="Aptos"/>
              </a:rPr>
              <a:t>MCP Client and Server Integration</a:t>
            </a:r>
            <a:endParaRPr b="1" sz="1900">
              <a:solidFill>
                <a:srgbClr val="FFFFFF"/>
              </a:solidFill>
              <a:latin typeface="Aptos"/>
              <a:ea typeface="Aptos"/>
              <a:cs typeface="Aptos"/>
              <a:sym typeface="Aptos"/>
            </a:endParaRPr>
          </a:p>
          <a:p>
            <a:pPr indent="0" lvl="0" marL="0" rtl="0" algn="l">
              <a:spcBef>
                <a:spcPts val="1200"/>
              </a:spcBef>
              <a:spcAft>
                <a:spcPts val="0"/>
              </a:spcAft>
              <a:buNone/>
            </a:pPr>
            <a:r>
              <a:rPr lang="en-US" sz="1800">
                <a:solidFill>
                  <a:srgbClr val="FFFFFF"/>
                </a:solidFill>
                <a:latin typeface="Aptos"/>
                <a:ea typeface="Aptos"/>
                <a:cs typeface="Aptos"/>
                <a:sym typeface="Aptos"/>
              </a:rPr>
              <a:t>The system is structured such that the MCP server listens for function calls from agent clients. MCP clients act as wrappers for the agents and route communication using either standard input/output (for terminal-based tools) or HTTP. The client uses schema definitions and registered MCP decorators (</a:t>
            </a:r>
            <a:r>
              <a:rPr lang="en-US" sz="1800">
                <a:solidFill>
                  <a:srgbClr val="FFFFFF"/>
                </a:solidFill>
                <a:latin typeface="Roboto Mono"/>
                <a:ea typeface="Roboto Mono"/>
                <a:cs typeface="Roboto Mono"/>
                <a:sym typeface="Roboto Mono"/>
              </a:rPr>
              <a:t>@mcp.tool</a:t>
            </a:r>
            <a:r>
              <a:rPr lang="en-US" sz="1800">
                <a:solidFill>
                  <a:srgbClr val="FFFFFF"/>
                </a:solidFill>
                <a:latin typeface="Aptos"/>
                <a:ea typeface="Aptos"/>
                <a:cs typeface="Aptos"/>
                <a:sym typeface="Aptos"/>
              </a:rPr>
              <a:t>) to facilitate execution.</a:t>
            </a:r>
            <a:endParaRPr sz="1800">
              <a:solidFill>
                <a:srgbClr val="FFFFFF"/>
              </a:solidFill>
              <a:latin typeface="Aptos"/>
              <a:ea typeface="Aptos"/>
              <a:cs typeface="Aptos"/>
              <a:sym typeface="Aptos"/>
            </a:endParaRPr>
          </a:p>
          <a:p>
            <a:pPr indent="-342900" lvl="0" marL="457200" rtl="0" algn="l">
              <a:spcBef>
                <a:spcPts val="1200"/>
              </a:spcBef>
              <a:spcAft>
                <a:spcPts val="0"/>
              </a:spcAft>
              <a:buClr>
                <a:srgbClr val="FFFFFF"/>
              </a:buClr>
              <a:buSzPts val="1800"/>
              <a:buFont typeface="Aptos"/>
              <a:buChar char="●"/>
            </a:pPr>
            <a:r>
              <a:rPr b="1" lang="en-US" sz="1800">
                <a:solidFill>
                  <a:srgbClr val="FFFFFF"/>
                </a:solidFill>
                <a:latin typeface="Aptos"/>
                <a:ea typeface="Aptos"/>
                <a:cs typeface="Aptos"/>
                <a:sym typeface="Aptos"/>
              </a:rPr>
              <a:t>MCP Server</a:t>
            </a:r>
            <a:r>
              <a:rPr lang="en-US" sz="1800">
                <a:solidFill>
                  <a:srgbClr val="FFFFFF"/>
                </a:solidFill>
                <a:latin typeface="Aptos"/>
                <a:ea typeface="Aptos"/>
                <a:cs typeface="Aptos"/>
                <a:sym typeface="Aptos"/>
              </a:rPr>
              <a:t>: Hosts service registration, manages message routing, handles execution lifecycle.</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b="1" lang="en-US" sz="1800">
                <a:solidFill>
                  <a:srgbClr val="FFFFFF"/>
                </a:solidFill>
                <a:latin typeface="Aptos"/>
                <a:ea typeface="Aptos"/>
                <a:cs typeface="Aptos"/>
                <a:sym typeface="Aptos"/>
              </a:rPr>
              <a:t>MCP Client</a:t>
            </a:r>
            <a:r>
              <a:rPr lang="en-US" sz="1800">
                <a:solidFill>
                  <a:srgbClr val="FFFFFF"/>
                </a:solidFill>
                <a:latin typeface="Aptos"/>
                <a:ea typeface="Aptos"/>
                <a:cs typeface="Aptos"/>
                <a:sym typeface="Aptos"/>
              </a:rPr>
              <a:t>: Sends query via CLI or embedded API (e.g., FastMCP.run("tool_name", input))</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b="1" lang="en-US" sz="1800">
                <a:solidFill>
                  <a:srgbClr val="FFFFFF"/>
                </a:solidFill>
                <a:latin typeface="Aptos"/>
                <a:ea typeface="Aptos"/>
                <a:cs typeface="Aptos"/>
                <a:sym typeface="Aptos"/>
              </a:rPr>
              <a:t>Embedding Support</a:t>
            </a:r>
            <a:r>
              <a:rPr lang="en-US" sz="1800">
                <a:solidFill>
                  <a:srgbClr val="FFFFFF"/>
                </a:solidFill>
                <a:latin typeface="Aptos"/>
                <a:ea typeface="Aptos"/>
                <a:cs typeface="Aptos"/>
                <a:sym typeface="Aptos"/>
              </a:rPr>
              <a:t>: For routing, sentence transformers or keyword-based vector encoders are used to transform queries into semantic space and match the most appropriate agent.</a:t>
            </a:r>
            <a:endParaRPr sz="1800">
              <a:solidFill>
                <a:srgbClr val="FFFFFF"/>
              </a:solidFill>
              <a:latin typeface="Aptos"/>
              <a:ea typeface="Aptos"/>
              <a:cs typeface="Aptos"/>
              <a:sym typeface="Aptos"/>
            </a:endParaRPr>
          </a:p>
          <a:p>
            <a:pPr indent="-393700" lvl="0" marL="342900" rtl="0" algn="l">
              <a:spcBef>
                <a:spcPts val="400"/>
              </a:spcBef>
              <a:spcAft>
                <a:spcPts val="1200"/>
              </a:spcAft>
              <a:buSzPts val="2800"/>
              <a:buFont typeface="Quattrocento Sans"/>
              <a:buChar char="●"/>
            </a:pPr>
            <a:r>
              <a:t/>
            </a:r>
            <a:endParaRPr sz="2800">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