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6858000" cx="9144000"/>
  <p:notesSz cx="6858000" cy="9144000"/>
  <p:embeddedFontLst>
    <p:embeddedFont>
      <p:font typeface="Nunito"/>
      <p:regular r:id="rId20"/>
      <p:bold r:id="rId21"/>
      <p:italic r:id="rId22"/>
      <p:boldItalic r:id="rId23"/>
    </p:embeddedFont>
    <p:embeddedFont>
      <p:font typeface="Quattrocento Sans"/>
      <p:regular r:id="rId24"/>
      <p:bold r:id="rId25"/>
      <p:italic r:id="rId26"/>
      <p:boldItalic r:id="rId27"/>
    </p:embeddedFont>
    <p:embeddedFont>
      <p:font typeface="Roboto Mon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F672D9D-62B0-4A01-B9DE-764A809666F8}">
  <a:tblStyle styleId="{6F672D9D-62B0-4A01-B9DE-764A809666F8}"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regular.fntdata"/><Relationship Id="rId22" Type="http://schemas.openxmlformats.org/officeDocument/2006/relationships/font" Target="fonts/Nunito-italic.fntdata"/><Relationship Id="rId21" Type="http://schemas.openxmlformats.org/officeDocument/2006/relationships/font" Target="fonts/Nunito-bold.fntdata"/><Relationship Id="rId24" Type="http://schemas.openxmlformats.org/officeDocument/2006/relationships/font" Target="fonts/QuattrocentoSans-regular.fntdata"/><Relationship Id="rId23" Type="http://schemas.openxmlformats.org/officeDocument/2006/relationships/font" Target="fonts/Nuni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QuattrocentoSans-italic.fntdata"/><Relationship Id="rId25" Type="http://schemas.openxmlformats.org/officeDocument/2006/relationships/font" Target="fonts/QuattrocentoSans-bold.fntdata"/><Relationship Id="rId28" Type="http://schemas.openxmlformats.org/officeDocument/2006/relationships/font" Target="fonts/RobotoMono-regular.fntdata"/><Relationship Id="rId27" Type="http://schemas.openxmlformats.org/officeDocument/2006/relationships/font" Target="fonts/QuattrocentoSans-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Mon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Mono-boldItalic.fntdata"/><Relationship Id="rId30" Type="http://schemas.openxmlformats.org/officeDocument/2006/relationships/font" Target="fonts/RobotoMono-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365f95dfa3f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g365f95dfa3f_0_3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365f95dfa3f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g365f95dfa3f_0_29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365f95dfa3f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g365f95dfa3f_0_2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65f95dfa3f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g365f95dfa3f_0_30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65f95dfa3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g365f95dfa3f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65f95dfa3f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g365f95dfa3f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365f95dfa3f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g365f95dfa3f_0_3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365f95dfa3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g365f95dfa3f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65f95dfa3f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g365f95dfa3f_0_3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3766000"/>
            <a:ext cx="7370400" cy="30921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2067600"/>
            <a:ext cx="5561400" cy="47904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100"/>
            <a:ext cx="4085100" cy="27369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75000"/>
            <a:ext cx="87375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790"/>
            <a:ext cx="2250363" cy="1392365"/>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790"/>
            <a:ext cx="2250363" cy="1392365"/>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6784"/>
            <a:ext cx="1851282" cy="1002839"/>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5623802"/>
            <a:ext cx="2389068" cy="123431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5407536"/>
            <a:ext cx="2795414" cy="1444382"/>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2430444"/>
            <a:ext cx="5361300" cy="1930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4550878"/>
            <a:ext cx="5361300" cy="6969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605822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3778767"/>
            <a:ext cx="3574800" cy="30792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5492768"/>
            <a:ext cx="2520952" cy="1365553"/>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3"/>
            <a:ext cx="2795414" cy="1444382"/>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845133"/>
            <a:ext cx="6372300" cy="18396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3818467"/>
            <a:ext cx="6372300" cy="8547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605822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605822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24" name="Shape 124"/>
        <p:cNvGrpSpPr/>
        <p:nvPr/>
      </p:nvGrpSpPr>
      <p:grpSpPr>
        <a:xfrm>
          <a:off x="0" y="0"/>
          <a:ext cx="0" cy="0"/>
          <a:chOff x="0" y="0"/>
          <a:chExt cx="0" cy="0"/>
        </a:xfrm>
      </p:grpSpPr>
      <p:sp>
        <p:nvSpPr>
          <p:cNvPr id="125" name="Google Shape;125;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26" name="Google Shape;126;p1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1200"/>
              </a:spcBef>
              <a:spcAft>
                <a:spcPts val="0"/>
              </a:spcAft>
              <a:buClr>
                <a:schemeClr val="dk1"/>
              </a:buClr>
              <a:buSzPts val="1800"/>
              <a:buChar char="○"/>
              <a:defRPr/>
            </a:lvl2pPr>
            <a:lvl3pPr indent="-342900" lvl="2" marL="1371600" algn="l">
              <a:spcBef>
                <a:spcPts val="1200"/>
              </a:spcBef>
              <a:spcAft>
                <a:spcPts val="0"/>
              </a:spcAft>
              <a:buClr>
                <a:schemeClr val="dk1"/>
              </a:buClr>
              <a:buSzPts val="1800"/>
              <a:buChar char="■"/>
              <a:defRPr/>
            </a:lvl3pPr>
            <a:lvl4pPr indent="-342900" lvl="3" marL="1828800" algn="l">
              <a:spcBef>
                <a:spcPts val="1200"/>
              </a:spcBef>
              <a:spcAft>
                <a:spcPts val="0"/>
              </a:spcAft>
              <a:buClr>
                <a:schemeClr val="dk1"/>
              </a:buClr>
              <a:buSzPts val="1800"/>
              <a:buChar char="●"/>
              <a:defRPr/>
            </a:lvl4pPr>
            <a:lvl5pPr indent="-342900" lvl="4" marL="2286000" algn="l">
              <a:spcBef>
                <a:spcPts val="1200"/>
              </a:spcBef>
              <a:spcAft>
                <a:spcPts val="0"/>
              </a:spcAft>
              <a:buClr>
                <a:schemeClr val="dk1"/>
              </a:buClr>
              <a:buSzPts val="1800"/>
              <a:buChar char="○"/>
              <a:defRPr/>
            </a:lvl5pPr>
            <a:lvl6pPr indent="-342900" lvl="5" marL="2743200" algn="l">
              <a:spcBef>
                <a:spcPts val="1200"/>
              </a:spcBef>
              <a:spcAft>
                <a:spcPts val="0"/>
              </a:spcAft>
              <a:buClr>
                <a:schemeClr val="dk1"/>
              </a:buClr>
              <a:buSzPts val="1800"/>
              <a:buChar char="■"/>
              <a:defRPr/>
            </a:lvl6pPr>
            <a:lvl7pPr indent="-342900" lvl="6" marL="3200400" algn="l">
              <a:spcBef>
                <a:spcPts val="1200"/>
              </a:spcBef>
              <a:spcAft>
                <a:spcPts val="0"/>
              </a:spcAft>
              <a:buClr>
                <a:schemeClr val="dk1"/>
              </a:buClr>
              <a:buSzPts val="1800"/>
              <a:buChar char="●"/>
              <a:defRPr/>
            </a:lvl7pPr>
            <a:lvl8pPr indent="-342900" lvl="7" marL="3657600" algn="l">
              <a:spcBef>
                <a:spcPts val="1200"/>
              </a:spcBef>
              <a:spcAft>
                <a:spcPts val="0"/>
              </a:spcAft>
              <a:buClr>
                <a:schemeClr val="dk1"/>
              </a:buClr>
              <a:buSzPts val="1800"/>
              <a:buChar char="○"/>
              <a:defRPr/>
            </a:lvl8pPr>
            <a:lvl9pPr indent="-342900" lvl="8" marL="4114800" algn="l">
              <a:spcBef>
                <a:spcPts val="1200"/>
              </a:spcBef>
              <a:spcAft>
                <a:spcPts val="1200"/>
              </a:spcAft>
              <a:buClr>
                <a:schemeClr val="dk1"/>
              </a:buClr>
              <a:buSzPts val="1800"/>
              <a:buChar char="■"/>
              <a:defRPr/>
            </a:lvl9pPr>
          </a:lstStyle>
          <a:p/>
        </p:txBody>
      </p:sp>
      <p:sp>
        <p:nvSpPr>
          <p:cNvPr id="127" name="Google Shape;127;p1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1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3079200"/>
            <a:ext cx="4386900" cy="37788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5281486"/>
            <a:ext cx="2910145" cy="1576482"/>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3"/>
            <a:ext cx="2795414" cy="1444382"/>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2328133"/>
            <a:ext cx="5377500" cy="2194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605822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2067600"/>
            <a:ext cx="5561400" cy="4790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3766000"/>
            <a:ext cx="7370400" cy="30921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75000"/>
            <a:ext cx="87375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1127467"/>
            <a:ext cx="7505700" cy="12729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2654300"/>
            <a:ext cx="7505700" cy="3264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605822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2067600"/>
            <a:ext cx="5561400" cy="4790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3766000"/>
            <a:ext cx="7370400" cy="30921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75000"/>
            <a:ext cx="87375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1127467"/>
            <a:ext cx="7505700" cy="12729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2654300"/>
            <a:ext cx="3686100" cy="3264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2654300"/>
            <a:ext cx="3686100" cy="3264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605822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2067600"/>
            <a:ext cx="5561400" cy="4790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3766000"/>
            <a:ext cx="7370400" cy="30921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75000"/>
            <a:ext cx="87375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1127467"/>
            <a:ext cx="7505700" cy="12729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605822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2067600"/>
            <a:ext cx="5561400" cy="4790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3766000"/>
            <a:ext cx="7370400" cy="30921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75000"/>
            <a:ext cx="87375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1127467"/>
            <a:ext cx="3709200" cy="18441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3092067"/>
            <a:ext cx="3709200" cy="28263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605822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3764192"/>
            <a:ext cx="7369200" cy="30891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2072150"/>
            <a:ext cx="5560500" cy="47859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
            <a:ext cx="2251347" cy="1391229"/>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75000"/>
            <a:ext cx="87375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6029501"/>
            <a:ext cx="1593306" cy="822734"/>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657"/>
            <a:ext cx="3257455" cy="1681990"/>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734861"/>
            <a:ext cx="6366900" cy="33855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605822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2067600"/>
            <a:ext cx="5561400" cy="4790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3766000"/>
            <a:ext cx="7370400" cy="30921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75000"/>
            <a:ext cx="87375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1127467"/>
            <a:ext cx="6424200" cy="9399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2067600"/>
            <a:ext cx="5859900" cy="524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3289400"/>
            <a:ext cx="5859900" cy="2793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605822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3766000"/>
            <a:ext cx="7370400" cy="30921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2067600"/>
            <a:ext cx="5561400" cy="47904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75000"/>
            <a:ext cx="87375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5551333"/>
            <a:ext cx="7415100" cy="8067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605822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536633"/>
            <a:ext cx="8520600" cy="45216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6058224"/>
            <a:ext cx="548700" cy="5247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2.jp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2.jp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3" name="Shape 133"/>
        <p:cNvGrpSpPr/>
        <p:nvPr/>
      </p:nvGrpSpPr>
      <p:grpSpPr>
        <a:xfrm>
          <a:off x="0" y="0"/>
          <a:ext cx="0" cy="0"/>
          <a:chOff x="0" y="0"/>
          <a:chExt cx="0" cy="0"/>
        </a:xfrm>
      </p:grpSpPr>
      <p:sp>
        <p:nvSpPr>
          <p:cNvPr id="134" name="Google Shape;134;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438665" lvl="0" marL="342900" rtl="0" algn="l">
              <a:lnSpc>
                <a:spcPct val="115000"/>
              </a:lnSpc>
              <a:spcBef>
                <a:spcPts val="1200"/>
              </a:spcBef>
              <a:spcAft>
                <a:spcPts val="0"/>
              </a:spcAft>
              <a:buClr>
                <a:srgbClr val="FFFFFF"/>
              </a:buClr>
              <a:buSzPts val="3308"/>
              <a:buFont typeface="Calibri"/>
              <a:buChar char="●"/>
            </a:pPr>
            <a:r>
              <a:rPr b="1" lang="en-US" sz="2308">
                <a:solidFill>
                  <a:srgbClr val="FFFFFF"/>
                </a:solidFill>
                <a:latin typeface="Arial"/>
                <a:ea typeface="Arial"/>
                <a:cs typeface="Arial"/>
                <a:sym typeface="Arial"/>
              </a:rPr>
              <a:t>Title: Scalable Multi-Agentic Sentiment Analysis with A2A, MCP, and ML Agents</a:t>
            </a:r>
            <a:endParaRPr b="1">
              <a:solidFill>
                <a:srgbClr val="FFFFFF"/>
              </a:solidFill>
            </a:endParaRPr>
          </a:p>
        </p:txBody>
      </p:sp>
      <p:sp>
        <p:nvSpPr>
          <p:cNvPr id="135" name="Google Shape;135;p14"/>
          <p:cNvSpPr txBox="1"/>
          <p:nvPr>
            <p:ph idx="1" type="body"/>
          </p:nvPr>
        </p:nvSpPr>
        <p:spPr>
          <a:xfrm>
            <a:off x="457200" y="1600200"/>
            <a:ext cx="8229600" cy="3411900"/>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spcBef>
                <a:spcPts val="1200"/>
              </a:spcBef>
              <a:spcAft>
                <a:spcPts val="0"/>
              </a:spcAft>
              <a:buNone/>
            </a:pPr>
            <a:br>
              <a:rPr lang="en-US" sz="7558">
                <a:solidFill>
                  <a:srgbClr val="FFFFFF"/>
                </a:solidFill>
                <a:latin typeface="Arial"/>
                <a:ea typeface="Arial"/>
                <a:cs typeface="Arial"/>
                <a:sym typeface="Arial"/>
              </a:rPr>
            </a:br>
            <a:r>
              <a:rPr b="1" lang="en-US" sz="7558">
                <a:solidFill>
                  <a:srgbClr val="FFFFFF"/>
                </a:solidFill>
                <a:latin typeface="Arial"/>
                <a:ea typeface="Arial"/>
                <a:cs typeface="Arial"/>
                <a:sym typeface="Arial"/>
              </a:rPr>
              <a:t>Subtitle: A Cloud-Native Deployment for Twitter and iPhone Review Understanding</a:t>
            </a:r>
            <a:br>
              <a:rPr b="1" lang="en-US" sz="7558">
                <a:solidFill>
                  <a:srgbClr val="FFFFFF"/>
                </a:solidFill>
                <a:latin typeface="Arial"/>
                <a:ea typeface="Arial"/>
                <a:cs typeface="Arial"/>
                <a:sym typeface="Arial"/>
              </a:rPr>
            </a:br>
            <a:r>
              <a:rPr b="1" lang="en-US" sz="7558">
                <a:solidFill>
                  <a:srgbClr val="FFFFFF"/>
                </a:solidFill>
                <a:latin typeface="Arial"/>
                <a:ea typeface="Arial"/>
                <a:cs typeface="Arial"/>
                <a:sym typeface="Arial"/>
              </a:rPr>
              <a:t>Group: Project Team - 9</a:t>
            </a:r>
            <a:endParaRPr b="1" sz="7558">
              <a:solidFill>
                <a:srgbClr val="FFFFFF"/>
              </a:solidFill>
              <a:latin typeface="Arial"/>
              <a:ea typeface="Arial"/>
              <a:cs typeface="Arial"/>
              <a:sym typeface="Arial"/>
            </a:endParaRPr>
          </a:p>
          <a:p>
            <a:pPr indent="0" lvl="0" marL="0" rtl="0" algn="l">
              <a:spcBef>
                <a:spcPts val="1200"/>
              </a:spcBef>
              <a:spcAft>
                <a:spcPts val="0"/>
              </a:spcAft>
              <a:buNone/>
            </a:pPr>
            <a:r>
              <a:rPr b="1" lang="en-US" sz="7558">
                <a:solidFill>
                  <a:srgbClr val="FFFFFF"/>
                </a:solidFill>
                <a:latin typeface="Arial"/>
                <a:ea typeface="Arial"/>
                <a:cs typeface="Arial"/>
                <a:sym typeface="Arial"/>
              </a:rPr>
              <a:t>Team Members: </a:t>
            </a:r>
            <a:endParaRPr b="1" sz="7558">
              <a:solidFill>
                <a:srgbClr val="FFFFFF"/>
              </a:solidFill>
              <a:latin typeface="Arial"/>
              <a:ea typeface="Arial"/>
              <a:cs typeface="Arial"/>
              <a:sym typeface="Arial"/>
            </a:endParaRPr>
          </a:p>
          <a:p>
            <a:pPr indent="0" lvl="0" marL="0" rtl="0" algn="l">
              <a:spcBef>
                <a:spcPts val="1200"/>
              </a:spcBef>
              <a:spcAft>
                <a:spcPts val="0"/>
              </a:spcAft>
              <a:buNone/>
            </a:pPr>
            <a:r>
              <a:rPr b="1" lang="en-US" sz="5158">
                <a:solidFill>
                  <a:srgbClr val="FFFFFF"/>
                </a:solidFill>
                <a:latin typeface="Arial"/>
                <a:ea typeface="Arial"/>
                <a:cs typeface="Arial"/>
                <a:sym typeface="Arial"/>
              </a:rPr>
              <a:t>Gangadhar Singh Shiva,</a:t>
            </a:r>
            <a:endParaRPr b="1" sz="5158">
              <a:solidFill>
                <a:srgbClr val="FFFFFF"/>
              </a:solidFill>
              <a:latin typeface="Arial"/>
              <a:ea typeface="Arial"/>
              <a:cs typeface="Arial"/>
              <a:sym typeface="Arial"/>
            </a:endParaRPr>
          </a:p>
          <a:p>
            <a:pPr indent="0" lvl="0" marL="0" rtl="0" algn="l">
              <a:spcBef>
                <a:spcPts val="1200"/>
              </a:spcBef>
              <a:spcAft>
                <a:spcPts val="0"/>
              </a:spcAft>
              <a:buNone/>
            </a:pPr>
            <a:r>
              <a:rPr b="1" lang="en-US" sz="5158">
                <a:solidFill>
                  <a:srgbClr val="FFFFFF"/>
                </a:solidFill>
                <a:latin typeface="Arial"/>
                <a:ea typeface="Arial"/>
                <a:cs typeface="Arial"/>
                <a:sym typeface="Arial"/>
              </a:rPr>
              <a:t>Ananya Chandraker, </a:t>
            </a:r>
            <a:endParaRPr b="1" sz="5158">
              <a:solidFill>
                <a:srgbClr val="FFFFFF"/>
              </a:solidFill>
              <a:latin typeface="Arial"/>
              <a:ea typeface="Arial"/>
              <a:cs typeface="Arial"/>
              <a:sym typeface="Arial"/>
            </a:endParaRPr>
          </a:p>
          <a:p>
            <a:pPr indent="0" lvl="0" marL="0" rtl="0" algn="l">
              <a:spcBef>
                <a:spcPts val="1200"/>
              </a:spcBef>
              <a:spcAft>
                <a:spcPts val="0"/>
              </a:spcAft>
              <a:buNone/>
            </a:pPr>
            <a:r>
              <a:rPr b="1" lang="en-US" sz="5158">
                <a:solidFill>
                  <a:srgbClr val="FFFFFF"/>
                </a:solidFill>
                <a:latin typeface="Arial"/>
                <a:ea typeface="Arial"/>
                <a:cs typeface="Arial"/>
                <a:sym typeface="Arial"/>
              </a:rPr>
              <a:t>Mohd Sharik</a:t>
            </a:r>
            <a:endParaRPr b="1" sz="5158">
              <a:solidFill>
                <a:srgbClr val="FFFFFF"/>
              </a:solidFill>
              <a:latin typeface="Arial"/>
              <a:ea typeface="Arial"/>
              <a:cs typeface="Arial"/>
              <a:sym typeface="Arial"/>
            </a:endParaRPr>
          </a:p>
          <a:p>
            <a:pPr indent="0" lvl="0" marL="0" rtl="0" algn="l">
              <a:spcBef>
                <a:spcPts val="1200"/>
              </a:spcBef>
              <a:spcAft>
                <a:spcPts val="0"/>
              </a:spcAft>
              <a:buNone/>
            </a:pPr>
            <a:r>
              <a:rPr b="1" lang="en-US" sz="7558">
                <a:solidFill>
                  <a:srgbClr val="FFFFFF"/>
                </a:solidFill>
                <a:latin typeface="Arial"/>
                <a:ea typeface="Arial"/>
                <a:cs typeface="Arial"/>
                <a:sym typeface="Arial"/>
              </a:rPr>
              <a:t>Date: June 2025</a:t>
            </a:r>
            <a:endParaRPr b="1" sz="8558">
              <a:solidFill>
                <a:srgbClr val="FFFFFF"/>
              </a:solidFill>
              <a:latin typeface="Arial"/>
              <a:ea typeface="Arial"/>
              <a:cs typeface="Arial"/>
              <a:sym typeface="Arial"/>
            </a:endParaRPr>
          </a:p>
          <a:p>
            <a:pPr indent="0" lvl="0" marL="0" rtl="0" algn="l">
              <a:lnSpc>
                <a:spcPct val="115000"/>
              </a:lnSpc>
              <a:spcBef>
                <a:spcPts val="1200"/>
              </a:spcBef>
              <a:spcAft>
                <a:spcPts val="0"/>
              </a:spcAft>
              <a:buNone/>
            </a:pPr>
            <a:r>
              <a:t/>
            </a:r>
            <a:endParaRPr sz="2100">
              <a:solidFill>
                <a:srgbClr val="FFFFFF"/>
              </a:solidFill>
              <a:latin typeface="Arial"/>
              <a:ea typeface="Arial"/>
              <a:cs typeface="Arial"/>
              <a:sym typeface="Arial"/>
            </a:endParaRPr>
          </a:p>
          <a:p>
            <a:pPr indent="-254514" lvl="0" marL="342900" rtl="0" algn="l">
              <a:spcBef>
                <a:spcPts val="1200"/>
              </a:spcBef>
              <a:spcAft>
                <a:spcPts val="1200"/>
              </a:spcAft>
              <a:buClr>
                <a:srgbClr val="FFFFFF"/>
              </a:buClr>
              <a:buSzPct val="96051"/>
              <a:buChar char="●"/>
            </a:pPr>
            <a:r>
              <a:t/>
            </a:r>
            <a:endParaRPr sz="2532">
              <a:solidFill>
                <a:srgbClr val="FFFFFF"/>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6F0FF"/>
        </a:solidFill>
      </p:bgPr>
    </p:bg>
    <p:spTree>
      <p:nvGrpSpPr>
        <p:cNvPr id="189" name="Shape 189"/>
        <p:cNvGrpSpPr/>
        <p:nvPr/>
      </p:nvGrpSpPr>
      <p:grpSpPr>
        <a:xfrm>
          <a:off x="0" y="0"/>
          <a:ext cx="0" cy="0"/>
          <a:chOff x="0" y="0"/>
          <a:chExt cx="0" cy="0"/>
        </a:xfrm>
      </p:grpSpPr>
      <p:sp>
        <p:nvSpPr>
          <p:cNvPr id="190" name="Google Shape;190;p23"/>
          <p:cNvSpPr txBox="1"/>
          <p:nvPr>
            <p:ph type="title"/>
          </p:nvPr>
        </p:nvSpPr>
        <p:spPr>
          <a:xfrm>
            <a:off x="683075" y="583167"/>
            <a:ext cx="7505700" cy="12729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004C99"/>
              </a:buClr>
              <a:buSzPts val="3000"/>
              <a:buFont typeface="Calibri"/>
              <a:buNone/>
            </a:pPr>
            <a:r>
              <a:rPr b="1" lang="en-US" sz="3000">
                <a:solidFill>
                  <a:srgbClr val="004C99"/>
                </a:solidFill>
                <a:latin typeface="Calibri"/>
                <a:ea typeface="Calibri"/>
                <a:cs typeface="Calibri"/>
                <a:sym typeface="Calibri"/>
              </a:rPr>
              <a:t>Performance Metrics</a:t>
            </a:r>
            <a:endParaRPr/>
          </a:p>
        </p:txBody>
      </p:sp>
      <p:pic>
        <p:nvPicPr>
          <p:cNvPr id="191" name="Google Shape;191;p23"/>
          <p:cNvPicPr preferRelativeResize="0"/>
          <p:nvPr/>
        </p:nvPicPr>
        <p:blipFill>
          <a:blip r:embed="rId3">
            <a:alphaModFix/>
          </a:blip>
          <a:stretch>
            <a:fillRect/>
          </a:stretch>
        </p:blipFill>
        <p:spPr>
          <a:xfrm>
            <a:off x="2919175" y="1649200"/>
            <a:ext cx="5715000" cy="3810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6F0FF"/>
        </a:solidFill>
      </p:bgPr>
    </p:bg>
    <p:spTree>
      <p:nvGrpSpPr>
        <p:cNvPr id="195" name="Shape 195"/>
        <p:cNvGrpSpPr/>
        <p:nvPr/>
      </p:nvGrpSpPr>
      <p:grpSpPr>
        <a:xfrm>
          <a:off x="0" y="0"/>
          <a:ext cx="0" cy="0"/>
          <a:chOff x="0" y="0"/>
          <a:chExt cx="0" cy="0"/>
        </a:xfrm>
      </p:grpSpPr>
      <p:sp>
        <p:nvSpPr>
          <p:cNvPr id="196" name="Google Shape;196;p24"/>
          <p:cNvSpPr txBox="1"/>
          <p:nvPr>
            <p:ph type="title"/>
          </p:nvPr>
        </p:nvSpPr>
        <p:spPr>
          <a:xfrm>
            <a:off x="819150" y="1127467"/>
            <a:ext cx="7505700" cy="12729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4C99"/>
              </a:buClr>
              <a:buSzPts val="3000"/>
              <a:buFont typeface="Calibri"/>
              <a:buNone/>
            </a:pPr>
            <a:r>
              <a:rPr b="1" lang="en-US" sz="3000">
                <a:solidFill>
                  <a:srgbClr val="004C99"/>
                </a:solidFill>
                <a:latin typeface="Calibri"/>
                <a:ea typeface="Calibri"/>
                <a:cs typeface="Calibri"/>
                <a:sym typeface="Calibri"/>
              </a:rPr>
              <a:t>Performance Metrics</a:t>
            </a:r>
            <a:endParaRPr/>
          </a:p>
        </p:txBody>
      </p:sp>
      <p:graphicFrame>
        <p:nvGraphicFramePr>
          <p:cNvPr id="197" name="Google Shape;197;p24"/>
          <p:cNvGraphicFramePr/>
          <p:nvPr/>
        </p:nvGraphicFramePr>
        <p:xfrm>
          <a:off x="457200" y="1371600"/>
          <a:ext cx="3000000" cy="3000000"/>
        </p:xfrm>
        <a:graphic>
          <a:graphicData uri="http://schemas.openxmlformats.org/drawingml/2006/table">
            <a:tbl>
              <a:tblPr bandRow="1" firstRow="1">
                <a:noFill/>
                <a:tableStyleId>{6F672D9D-62B0-4A01-B9DE-764A809666F8}</a:tableStyleId>
              </a:tblPr>
              <a:tblGrid>
                <a:gridCol w="2743200"/>
                <a:gridCol w="2743200"/>
                <a:gridCol w="2743200"/>
              </a:tblGrid>
              <a:tr h="914400">
                <a:tc>
                  <a:txBody>
                    <a:bodyPr/>
                    <a:lstStyle/>
                    <a:p>
                      <a:pPr indent="0" lvl="0" marL="0" marR="0" rtl="0" algn="l">
                        <a:spcBef>
                          <a:spcPts val="0"/>
                        </a:spcBef>
                        <a:spcAft>
                          <a:spcPts val="0"/>
                        </a:spcAft>
                        <a:buNone/>
                      </a:pPr>
                      <a:r>
                        <a:rPr b="1" lang="en-US" sz="1600">
                          <a:solidFill>
                            <a:srgbClr val="FFFFFF"/>
                          </a:solidFill>
                          <a:latin typeface="Verdana"/>
                          <a:ea typeface="Verdana"/>
                          <a:cs typeface="Verdana"/>
                          <a:sym typeface="Verdana"/>
                        </a:rPr>
                        <a:t>Agent</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38100">
                      <a:solidFill>
                        <a:srgbClr val="434343"/>
                      </a:solidFill>
                      <a:prstDash val="solid"/>
                      <a:round/>
                      <a:headEnd len="sm" w="sm" type="none"/>
                      <a:tailEnd len="sm" w="sm" type="none"/>
                    </a:lnB>
                    <a:solidFill>
                      <a:srgbClr val="0066CC"/>
                    </a:solidFill>
                  </a:tcPr>
                </a:tc>
                <a:tc>
                  <a:txBody>
                    <a:bodyPr/>
                    <a:lstStyle/>
                    <a:p>
                      <a:pPr indent="0" lvl="0" marL="0" marR="0" rtl="0" algn="l">
                        <a:spcBef>
                          <a:spcPts val="0"/>
                        </a:spcBef>
                        <a:spcAft>
                          <a:spcPts val="0"/>
                        </a:spcAft>
                        <a:buNone/>
                      </a:pPr>
                      <a:r>
                        <a:rPr b="1" lang="en-US" sz="1600">
                          <a:solidFill>
                            <a:srgbClr val="FFFFFF"/>
                          </a:solidFill>
                          <a:latin typeface="Verdana"/>
                          <a:ea typeface="Verdana"/>
                          <a:cs typeface="Verdana"/>
                          <a:sym typeface="Verdana"/>
                        </a:rPr>
                        <a:t>Accuracy</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38100">
                      <a:solidFill>
                        <a:srgbClr val="0000FF"/>
                      </a:solidFill>
                      <a:prstDash val="solid"/>
                      <a:round/>
                      <a:headEnd len="sm" w="sm" type="none"/>
                      <a:tailEnd len="sm" w="sm" type="none"/>
                    </a:lnB>
                    <a:solidFill>
                      <a:srgbClr val="0066CC"/>
                    </a:solidFill>
                  </a:tcPr>
                </a:tc>
                <a:tc>
                  <a:txBody>
                    <a:bodyPr/>
                    <a:lstStyle/>
                    <a:p>
                      <a:pPr indent="0" lvl="0" marL="0" marR="0" rtl="0" algn="l">
                        <a:spcBef>
                          <a:spcPts val="0"/>
                        </a:spcBef>
                        <a:spcAft>
                          <a:spcPts val="0"/>
                        </a:spcAft>
                        <a:buNone/>
                      </a:pPr>
                      <a:r>
                        <a:rPr b="1" lang="en-US" sz="1600">
                          <a:solidFill>
                            <a:srgbClr val="FFFFFF"/>
                          </a:solidFill>
                          <a:latin typeface="Verdana"/>
                          <a:ea typeface="Verdana"/>
                          <a:cs typeface="Verdana"/>
                          <a:sym typeface="Verdana"/>
                        </a:rPr>
                        <a:t>Notes</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38100">
                      <a:solidFill>
                        <a:srgbClr val="434343"/>
                      </a:solidFill>
                      <a:prstDash val="solid"/>
                      <a:round/>
                      <a:headEnd len="sm" w="sm" type="none"/>
                      <a:tailEnd len="sm" w="sm" type="none"/>
                    </a:lnB>
                    <a:solidFill>
                      <a:srgbClr val="0066CC"/>
                    </a:solidFill>
                  </a:tcPr>
                </a:tc>
              </a:tr>
              <a:tr h="914400">
                <a:tc>
                  <a:txBody>
                    <a:bodyPr/>
                    <a:lstStyle/>
                    <a:p>
                      <a:pPr indent="0" lvl="0" marL="0" marR="0" rtl="0" algn="l">
                        <a:spcBef>
                          <a:spcPts val="0"/>
                        </a:spcBef>
                        <a:spcAft>
                          <a:spcPts val="0"/>
                        </a:spcAft>
                        <a:buNone/>
                      </a:pPr>
                      <a:r>
                        <a:rPr lang="en-US" sz="1400">
                          <a:latin typeface="Quattrocento Sans"/>
                          <a:ea typeface="Quattrocento Sans"/>
                          <a:cs typeface="Quattrocento Sans"/>
                          <a:sym typeface="Quattrocento Sans"/>
                        </a:rPr>
                        <a:t>iPhone ML Agent</a:t>
                      </a:r>
                      <a:endParaRPr/>
                    </a:p>
                  </a:txBody>
                  <a:tcPr marT="45725" marB="45725" marR="91450" marL="91450">
                    <a:lnL cap="flat" cmpd="sng" w="12700">
                      <a:solidFill>
                        <a:srgbClr val="434343"/>
                      </a:solidFill>
                      <a:prstDash val="solid"/>
                      <a:round/>
                      <a:headEnd len="sm" w="sm" type="none"/>
                      <a:tailEnd len="sm" w="sm" type="none"/>
                    </a:lnL>
                    <a:lnR cap="flat" cmpd="sng" w="12700">
                      <a:solidFill>
                        <a:srgbClr val="0000FF"/>
                      </a:solidFill>
                      <a:prstDash val="solid"/>
                      <a:round/>
                      <a:headEnd len="sm" w="sm" type="none"/>
                      <a:tailEnd len="sm" w="sm" type="none"/>
                    </a:lnR>
                    <a:lnT cap="flat" cmpd="sng" w="38100">
                      <a:solidFill>
                        <a:srgbClr val="434343"/>
                      </a:solidFill>
                      <a:prstDash val="solid"/>
                      <a:round/>
                      <a:headEnd len="sm" w="sm" type="none"/>
                      <a:tailEnd len="sm" w="sm" type="none"/>
                    </a:lnT>
                    <a:lnB cap="flat" cmpd="sng" w="12700">
                      <a:solidFill>
                        <a:srgbClr val="434343"/>
                      </a:solidFill>
                      <a:prstDash val="solid"/>
                      <a:round/>
                      <a:headEnd len="sm" w="sm" type="none"/>
                      <a:tailEnd len="sm" w="sm" type="none"/>
                    </a:lnB>
                    <a:solidFill>
                      <a:srgbClr val="20124D"/>
                    </a:solidFill>
                  </a:tcPr>
                </a:tc>
                <a:tc>
                  <a:txBody>
                    <a:bodyPr/>
                    <a:lstStyle/>
                    <a:p>
                      <a:pPr indent="0" lvl="0" marL="0" marR="0" rtl="0" algn="l">
                        <a:spcBef>
                          <a:spcPts val="0"/>
                        </a:spcBef>
                        <a:spcAft>
                          <a:spcPts val="0"/>
                        </a:spcAft>
                        <a:buNone/>
                      </a:pPr>
                      <a:r>
                        <a:rPr lang="en-US" sz="1400">
                          <a:latin typeface="Quattrocento Sans"/>
                          <a:ea typeface="Quattrocento Sans"/>
                          <a:cs typeface="Quattrocento Sans"/>
                          <a:sym typeface="Quattrocento Sans"/>
                        </a:rPr>
                        <a:t>~86%</a:t>
                      </a:r>
                      <a:endParaRPr/>
                    </a:p>
                  </a:txBody>
                  <a:tcPr marT="45725" marB="45725" marR="91450" marL="91450">
                    <a:lnL cap="flat" cmpd="sng" w="12700">
                      <a:solidFill>
                        <a:srgbClr val="0000FF"/>
                      </a:solidFill>
                      <a:prstDash val="solid"/>
                      <a:round/>
                      <a:headEnd len="sm" w="sm" type="none"/>
                      <a:tailEnd len="sm" w="sm" type="none"/>
                    </a:lnL>
                    <a:lnR cap="flat" cmpd="sng" w="12700">
                      <a:solidFill>
                        <a:srgbClr val="0000FF"/>
                      </a:solidFill>
                      <a:prstDash val="solid"/>
                      <a:round/>
                      <a:headEnd len="sm" w="sm" type="none"/>
                      <a:tailEnd len="sm" w="sm" type="none"/>
                    </a:lnR>
                    <a:lnT cap="flat" cmpd="sng" w="38100">
                      <a:solidFill>
                        <a:srgbClr val="0000FF"/>
                      </a:solidFill>
                      <a:prstDash val="solid"/>
                      <a:round/>
                      <a:headEnd len="sm" w="sm" type="none"/>
                      <a:tailEnd len="sm" w="sm" type="none"/>
                    </a:lnT>
                    <a:lnB cap="flat" cmpd="sng" w="12700">
                      <a:solidFill>
                        <a:srgbClr val="0000FF"/>
                      </a:solidFill>
                      <a:prstDash val="solid"/>
                      <a:round/>
                      <a:headEnd len="sm" w="sm" type="none"/>
                      <a:tailEnd len="sm" w="sm" type="none"/>
                    </a:lnB>
                    <a:solidFill>
                      <a:srgbClr val="20124D"/>
                    </a:solidFill>
                  </a:tcPr>
                </a:tc>
                <a:tc>
                  <a:txBody>
                    <a:bodyPr/>
                    <a:lstStyle/>
                    <a:p>
                      <a:pPr indent="0" lvl="0" marL="0" marR="0" rtl="0" algn="l">
                        <a:spcBef>
                          <a:spcPts val="0"/>
                        </a:spcBef>
                        <a:spcAft>
                          <a:spcPts val="0"/>
                        </a:spcAft>
                        <a:buNone/>
                      </a:pPr>
                      <a:r>
                        <a:rPr lang="en-US" sz="1400">
                          <a:latin typeface="Quattrocento Sans"/>
                          <a:ea typeface="Quattrocento Sans"/>
                          <a:cs typeface="Quattrocento Sans"/>
                          <a:sym typeface="Quattrocento Sans"/>
                        </a:rPr>
                        <a:t>RF + TF-IDF</a:t>
                      </a:r>
                      <a:endParaRPr/>
                    </a:p>
                  </a:txBody>
                  <a:tcPr marT="45725" marB="45725" marR="91450" marL="91450">
                    <a:lnL cap="flat" cmpd="sng" w="12700">
                      <a:solidFill>
                        <a:srgbClr val="0000FF"/>
                      </a:solidFill>
                      <a:prstDash val="solid"/>
                      <a:round/>
                      <a:headEnd len="sm" w="sm" type="none"/>
                      <a:tailEnd len="sm" w="sm" type="none"/>
                    </a:lnL>
                    <a:lnR cap="flat" cmpd="sng" w="12700">
                      <a:solidFill>
                        <a:srgbClr val="434343"/>
                      </a:solidFill>
                      <a:prstDash val="solid"/>
                      <a:round/>
                      <a:headEnd len="sm" w="sm" type="none"/>
                      <a:tailEnd len="sm" w="sm" type="none"/>
                    </a:lnR>
                    <a:lnT cap="flat" cmpd="sng" w="38100">
                      <a:solidFill>
                        <a:srgbClr val="434343"/>
                      </a:solidFill>
                      <a:prstDash val="solid"/>
                      <a:round/>
                      <a:headEnd len="sm" w="sm" type="none"/>
                      <a:tailEnd len="sm" w="sm" type="none"/>
                    </a:lnT>
                    <a:lnB cap="flat" cmpd="sng" w="12700">
                      <a:solidFill>
                        <a:srgbClr val="434343"/>
                      </a:solidFill>
                      <a:prstDash val="solid"/>
                      <a:round/>
                      <a:headEnd len="sm" w="sm" type="none"/>
                      <a:tailEnd len="sm" w="sm" type="none"/>
                    </a:lnB>
                    <a:solidFill>
                      <a:srgbClr val="20124D"/>
                    </a:solidFill>
                  </a:tcPr>
                </a:tc>
              </a:tr>
              <a:tr h="914400">
                <a:tc>
                  <a:txBody>
                    <a:bodyPr/>
                    <a:lstStyle/>
                    <a:p>
                      <a:pPr indent="0" lvl="0" marL="0" marR="0" rtl="0" algn="l">
                        <a:spcBef>
                          <a:spcPts val="0"/>
                        </a:spcBef>
                        <a:spcAft>
                          <a:spcPts val="0"/>
                        </a:spcAft>
                        <a:buNone/>
                      </a:pPr>
                      <a:r>
                        <a:rPr lang="en-US" sz="1400">
                          <a:latin typeface="Quattrocento Sans"/>
                          <a:ea typeface="Quattrocento Sans"/>
                          <a:cs typeface="Quattrocento Sans"/>
                          <a:sym typeface="Quattrocento Sans"/>
                        </a:rPr>
                        <a:t>Twitter BERT Agent</a:t>
                      </a:r>
                      <a:endParaRPr/>
                    </a:p>
                  </a:txBody>
                  <a:tcPr marT="45725" marB="45725" marR="91450" marL="91450">
                    <a:lnL cap="flat" cmpd="sng" w="12700">
                      <a:solidFill>
                        <a:srgbClr val="434343"/>
                      </a:solidFill>
                      <a:prstDash val="solid"/>
                      <a:round/>
                      <a:headEnd len="sm" w="sm" type="none"/>
                      <a:tailEnd len="sm" w="sm" type="none"/>
                    </a:lnL>
                    <a:lnR cap="flat" cmpd="sng" w="12700">
                      <a:solidFill>
                        <a:srgbClr val="0000FF"/>
                      </a:solidFill>
                      <a:prstDash val="solid"/>
                      <a:round/>
                      <a:headEnd len="sm" w="sm" type="none"/>
                      <a:tailEnd len="sm" w="sm" type="none"/>
                    </a:lnR>
                    <a:lnT cap="flat" cmpd="sng" w="12700">
                      <a:solidFill>
                        <a:srgbClr val="434343"/>
                      </a:solidFill>
                      <a:prstDash val="solid"/>
                      <a:round/>
                      <a:headEnd len="sm" w="sm" type="none"/>
                      <a:tailEnd len="sm" w="sm" type="none"/>
                    </a:lnT>
                    <a:lnB cap="flat" cmpd="sng" w="12700">
                      <a:solidFill>
                        <a:srgbClr val="434343"/>
                      </a:solidFill>
                      <a:prstDash val="solid"/>
                      <a:round/>
                      <a:headEnd len="sm" w="sm" type="none"/>
                      <a:tailEnd len="sm" w="sm" type="none"/>
                    </a:lnB>
                    <a:solidFill>
                      <a:srgbClr val="20124D"/>
                    </a:solidFill>
                  </a:tcPr>
                </a:tc>
                <a:tc>
                  <a:txBody>
                    <a:bodyPr/>
                    <a:lstStyle/>
                    <a:p>
                      <a:pPr indent="0" lvl="0" marL="0" marR="0" rtl="0" algn="l">
                        <a:spcBef>
                          <a:spcPts val="0"/>
                        </a:spcBef>
                        <a:spcAft>
                          <a:spcPts val="0"/>
                        </a:spcAft>
                        <a:buNone/>
                      </a:pPr>
                      <a:r>
                        <a:rPr lang="en-US" sz="1400">
                          <a:latin typeface="Quattrocento Sans"/>
                          <a:ea typeface="Quattrocento Sans"/>
                          <a:cs typeface="Quattrocento Sans"/>
                          <a:sym typeface="Quattrocento Sans"/>
                        </a:rPr>
                        <a:t>~88%</a:t>
                      </a:r>
                      <a:endParaRPr/>
                    </a:p>
                  </a:txBody>
                  <a:tcPr marT="45725" marB="45725" marR="91450" marL="91450">
                    <a:lnL cap="flat" cmpd="sng" w="12700">
                      <a:solidFill>
                        <a:srgbClr val="0000FF"/>
                      </a:solidFill>
                      <a:prstDash val="solid"/>
                      <a:round/>
                      <a:headEnd len="sm" w="sm" type="none"/>
                      <a:tailEnd len="sm" w="sm" type="none"/>
                    </a:lnL>
                    <a:lnR cap="flat" cmpd="sng" w="12700">
                      <a:solidFill>
                        <a:srgbClr val="0000FF"/>
                      </a:solidFill>
                      <a:prstDash val="solid"/>
                      <a:round/>
                      <a:headEnd len="sm" w="sm" type="none"/>
                      <a:tailEnd len="sm" w="sm" type="none"/>
                    </a:lnR>
                    <a:lnT cap="flat" cmpd="sng" w="12700">
                      <a:solidFill>
                        <a:srgbClr val="0000FF"/>
                      </a:solidFill>
                      <a:prstDash val="solid"/>
                      <a:round/>
                      <a:headEnd len="sm" w="sm" type="none"/>
                      <a:tailEnd len="sm" w="sm" type="none"/>
                    </a:lnT>
                    <a:lnB cap="flat" cmpd="sng" w="12700">
                      <a:solidFill>
                        <a:srgbClr val="0000FF"/>
                      </a:solidFill>
                      <a:prstDash val="solid"/>
                      <a:round/>
                      <a:headEnd len="sm" w="sm" type="none"/>
                      <a:tailEnd len="sm" w="sm" type="none"/>
                    </a:lnB>
                    <a:solidFill>
                      <a:srgbClr val="20124D"/>
                    </a:solidFill>
                  </a:tcPr>
                </a:tc>
                <a:tc>
                  <a:txBody>
                    <a:bodyPr/>
                    <a:lstStyle/>
                    <a:p>
                      <a:pPr indent="0" lvl="0" marL="0" marR="0" rtl="0" algn="l">
                        <a:spcBef>
                          <a:spcPts val="0"/>
                        </a:spcBef>
                        <a:spcAft>
                          <a:spcPts val="0"/>
                        </a:spcAft>
                        <a:buNone/>
                      </a:pPr>
                      <a:r>
                        <a:rPr lang="en-US" sz="1400">
                          <a:latin typeface="Quattrocento Sans"/>
                          <a:ea typeface="Quattrocento Sans"/>
                          <a:cs typeface="Quattrocento Sans"/>
                          <a:sym typeface="Quattrocento Sans"/>
                        </a:rPr>
                        <a:t>BERTweet fine-tuned</a:t>
                      </a:r>
                      <a:endParaRPr/>
                    </a:p>
                  </a:txBody>
                  <a:tcPr marT="45725" marB="45725" marR="91450" marL="91450">
                    <a:lnL cap="flat" cmpd="sng" w="12700">
                      <a:solidFill>
                        <a:srgbClr val="0000FF"/>
                      </a:solidFill>
                      <a:prstDash val="solid"/>
                      <a:round/>
                      <a:headEnd len="sm" w="sm" type="none"/>
                      <a:tailEnd len="sm" w="sm" type="none"/>
                    </a:lnL>
                    <a:lnR cap="flat" cmpd="sng" w="12700">
                      <a:solidFill>
                        <a:srgbClr val="434343"/>
                      </a:solidFill>
                      <a:prstDash val="solid"/>
                      <a:round/>
                      <a:headEnd len="sm" w="sm" type="none"/>
                      <a:tailEnd len="sm" w="sm" type="none"/>
                    </a:lnR>
                    <a:lnT cap="flat" cmpd="sng" w="12700">
                      <a:solidFill>
                        <a:srgbClr val="434343"/>
                      </a:solidFill>
                      <a:prstDash val="solid"/>
                      <a:round/>
                      <a:headEnd len="sm" w="sm" type="none"/>
                      <a:tailEnd len="sm" w="sm" type="none"/>
                    </a:lnT>
                    <a:lnB cap="flat" cmpd="sng" w="12700">
                      <a:solidFill>
                        <a:srgbClr val="434343"/>
                      </a:solidFill>
                      <a:prstDash val="solid"/>
                      <a:round/>
                      <a:headEnd len="sm" w="sm" type="none"/>
                      <a:tailEnd len="sm" w="sm" type="none"/>
                    </a:lnB>
                    <a:solidFill>
                      <a:srgbClr val="20124D"/>
                    </a:solidFill>
                  </a:tcPr>
                </a:tc>
              </a:tr>
              <a:tr h="914400">
                <a:tc>
                  <a:txBody>
                    <a:bodyPr/>
                    <a:lstStyle/>
                    <a:p>
                      <a:pPr indent="0" lvl="0" marL="0" marR="0" rtl="0" algn="l">
                        <a:spcBef>
                          <a:spcPts val="0"/>
                        </a:spcBef>
                        <a:spcAft>
                          <a:spcPts val="0"/>
                        </a:spcAft>
                        <a:buNone/>
                      </a:pPr>
                      <a:r>
                        <a:rPr lang="en-US" sz="1400">
                          <a:latin typeface="Quattrocento Sans"/>
                          <a:ea typeface="Quattrocento Sans"/>
                          <a:cs typeface="Quattrocento Sans"/>
                          <a:sym typeface="Quattrocento Sans"/>
                        </a:rPr>
                        <a:t>Routing Accuracy</a:t>
                      </a:r>
                      <a:endParaRPr/>
                    </a:p>
                  </a:txBody>
                  <a:tcPr marT="45725" marB="45725" marR="91450" marL="91450">
                    <a:lnL cap="flat" cmpd="sng" w="12700">
                      <a:solidFill>
                        <a:srgbClr val="434343"/>
                      </a:solidFill>
                      <a:prstDash val="solid"/>
                      <a:round/>
                      <a:headEnd len="sm" w="sm" type="none"/>
                      <a:tailEnd len="sm" w="sm" type="none"/>
                    </a:lnL>
                    <a:lnR cap="flat" cmpd="sng" w="12700">
                      <a:solidFill>
                        <a:srgbClr val="0000FF"/>
                      </a:solidFill>
                      <a:prstDash val="solid"/>
                      <a:round/>
                      <a:headEnd len="sm" w="sm" type="none"/>
                      <a:tailEnd len="sm" w="sm" type="none"/>
                    </a:lnR>
                    <a:lnT cap="flat" cmpd="sng" w="12700">
                      <a:solidFill>
                        <a:srgbClr val="434343"/>
                      </a:solidFill>
                      <a:prstDash val="solid"/>
                      <a:round/>
                      <a:headEnd len="sm" w="sm" type="none"/>
                      <a:tailEnd len="sm" w="sm" type="none"/>
                    </a:lnT>
                    <a:lnB cap="flat" cmpd="sng" w="12700">
                      <a:solidFill>
                        <a:srgbClr val="434343"/>
                      </a:solidFill>
                      <a:prstDash val="solid"/>
                      <a:round/>
                      <a:headEnd len="sm" w="sm" type="none"/>
                      <a:tailEnd len="sm" w="sm" type="none"/>
                    </a:lnB>
                    <a:solidFill>
                      <a:srgbClr val="20124D"/>
                    </a:solidFill>
                  </a:tcPr>
                </a:tc>
                <a:tc>
                  <a:txBody>
                    <a:bodyPr/>
                    <a:lstStyle/>
                    <a:p>
                      <a:pPr indent="0" lvl="0" marL="0" marR="0" rtl="0" algn="l">
                        <a:spcBef>
                          <a:spcPts val="0"/>
                        </a:spcBef>
                        <a:spcAft>
                          <a:spcPts val="0"/>
                        </a:spcAft>
                        <a:buNone/>
                      </a:pPr>
                      <a:r>
                        <a:rPr lang="en-US" sz="1400">
                          <a:latin typeface="Quattrocento Sans"/>
                          <a:ea typeface="Quattrocento Sans"/>
                          <a:cs typeface="Quattrocento Sans"/>
                          <a:sym typeface="Quattrocento Sans"/>
                        </a:rPr>
                        <a:t>100%</a:t>
                      </a:r>
                      <a:endParaRPr/>
                    </a:p>
                  </a:txBody>
                  <a:tcPr marT="45725" marB="45725" marR="91450" marL="91450">
                    <a:lnL cap="flat" cmpd="sng" w="12700">
                      <a:solidFill>
                        <a:srgbClr val="0000FF"/>
                      </a:solidFill>
                      <a:prstDash val="solid"/>
                      <a:round/>
                      <a:headEnd len="sm" w="sm" type="none"/>
                      <a:tailEnd len="sm" w="sm" type="none"/>
                    </a:lnL>
                    <a:lnR cap="flat" cmpd="sng" w="12700">
                      <a:solidFill>
                        <a:srgbClr val="0000FF"/>
                      </a:solidFill>
                      <a:prstDash val="solid"/>
                      <a:round/>
                      <a:headEnd len="sm" w="sm" type="none"/>
                      <a:tailEnd len="sm" w="sm" type="none"/>
                    </a:lnR>
                    <a:lnT cap="flat" cmpd="sng" w="12700">
                      <a:solidFill>
                        <a:srgbClr val="0000FF"/>
                      </a:solidFill>
                      <a:prstDash val="solid"/>
                      <a:round/>
                      <a:headEnd len="sm" w="sm" type="none"/>
                      <a:tailEnd len="sm" w="sm" type="none"/>
                    </a:lnT>
                    <a:lnB cap="flat" cmpd="sng" w="12700">
                      <a:solidFill>
                        <a:srgbClr val="0000FF"/>
                      </a:solidFill>
                      <a:prstDash val="solid"/>
                      <a:round/>
                      <a:headEnd len="sm" w="sm" type="none"/>
                      <a:tailEnd len="sm" w="sm" type="none"/>
                    </a:lnB>
                    <a:solidFill>
                      <a:srgbClr val="20124D"/>
                    </a:solidFill>
                  </a:tcPr>
                </a:tc>
                <a:tc>
                  <a:txBody>
                    <a:bodyPr/>
                    <a:lstStyle/>
                    <a:p>
                      <a:pPr indent="0" lvl="0" marL="0" marR="0" rtl="0" algn="l">
                        <a:spcBef>
                          <a:spcPts val="0"/>
                        </a:spcBef>
                        <a:spcAft>
                          <a:spcPts val="0"/>
                        </a:spcAft>
                        <a:buNone/>
                      </a:pPr>
                      <a:r>
                        <a:rPr lang="en-US" sz="1400">
                          <a:latin typeface="Quattrocento Sans"/>
                          <a:ea typeface="Quattrocento Sans"/>
                          <a:cs typeface="Quattrocento Sans"/>
                          <a:sym typeface="Quattrocento Sans"/>
                        </a:rPr>
                        <a:t>On test queries</a:t>
                      </a:r>
                      <a:endParaRPr/>
                    </a:p>
                  </a:txBody>
                  <a:tcPr marT="45725" marB="45725" marR="91450" marL="91450">
                    <a:lnL cap="flat" cmpd="sng" w="12700">
                      <a:solidFill>
                        <a:srgbClr val="0000FF"/>
                      </a:solidFill>
                      <a:prstDash val="solid"/>
                      <a:round/>
                      <a:headEnd len="sm" w="sm" type="none"/>
                      <a:tailEnd len="sm" w="sm" type="none"/>
                    </a:lnL>
                    <a:lnR cap="flat" cmpd="sng" w="12700">
                      <a:solidFill>
                        <a:srgbClr val="434343"/>
                      </a:solidFill>
                      <a:prstDash val="solid"/>
                      <a:round/>
                      <a:headEnd len="sm" w="sm" type="none"/>
                      <a:tailEnd len="sm" w="sm" type="none"/>
                    </a:lnR>
                    <a:lnT cap="flat" cmpd="sng" w="12700">
                      <a:solidFill>
                        <a:srgbClr val="434343"/>
                      </a:solidFill>
                      <a:prstDash val="solid"/>
                      <a:round/>
                      <a:headEnd len="sm" w="sm" type="none"/>
                      <a:tailEnd len="sm" w="sm" type="none"/>
                    </a:lnT>
                    <a:lnB cap="flat" cmpd="sng" w="12700">
                      <a:solidFill>
                        <a:srgbClr val="434343"/>
                      </a:solidFill>
                      <a:prstDash val="solid"/>
                      <a:round/>
                      <a:headEnd len="sm" w="sm" type="none"/>
                      <a:tailEnd len="sm" w="sm" type="none"/>
                    </a:lnB>
                    <a:solidFill>
                      <a:srgbClr val="20124D"/>
                    </a:solidFill>
                  </a:tcPr>
                </a:tc>
              </a:tr>
            </a:tbl>
          </a:graphicData>
        </a:graphic>
      </p:graphicFrame>
      <p:sp>
        <p:nvSpPr>
          <p:cNvPr id="198" name="Google Shape;198;p24"/>
          <p:cNvSpPr txBox="1"/>
          <p:nvPr>
            <p:ph type="title"/>
          </p:nvPr>
        </p:nvSpPr>
        <p:spPr>
          <a:xfrm>
            <a:off x="457200" y="274638"/>
            <a:ext cx="8229600" cy="1143000"/>
          </a:xfrm>
          <a:prstGeom prst="rect">
            <a:avLst/>
          </a:prstGeom>
          <a:solidFill>
            <a:srgbClr val="3C78D8"/>
          </a:solidFill>
          <a:ln>
            <a:noFill/>
          </a:ln>
        </p:spPr>
        <p:txBody>
          <a:bodyPr anchorCtr="0" anchor="ctr" bIns="45700" lIns="91425" spcFirstLastPara="1" rIns="91425" wrap="square" tIns="45700">
            <a:normAutofit/>
          </a:bodyPr>
          <a:lstStyle/>
          <a:p>
            <a:pPr indent="0" lvl="0" marL="0" rtl="0" algn="l">
              <a:spcBef>
                <a:spcPts val="0"/>
              </a:spcBef>
              <a:spcAft>
                <a:spcPts val="0"/>
              </a:spcAft>
              <a:buClr>
                <a:srgbClr val="004C99"/>
              </a:buClr>
              <a:buSzPts val="3000"/>
              <a:buFont typeface="Calibri"/>
              <a:buNone/>
            </a:pPr>
            <a:r>
              <a:rPr b="1" lang="en-US">
                <a:solidFill>
                  <a:srgbClr val="FFFFFF"/>
                </a:solidFill>
              </a:rPr>
              <a:t>Performance Metric</a:t>
            </a:r>
            <a:endParaRPr>
              <a:solidFill>
                <a:srgbClr val="FFFF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2" name="Shape 202"/>
        <p:cNvGrpSpPr/>
        <p:nvPr/>
      </p:nvGrpSpPr>
      <p:grpSpPr>
        <a:xfrm>
          <a:off x="0" y="0"/>
          <a:ext cx="0" cy="0"/>
          <a:chOff x="0" y="0"/>
          <a:chExt cx="0" cy="0"/>
        </a:xfrm>
      </p:grpSpPr>
      <p:sp>
        <p:nvSpPr>
          <p:cNvPr id="203" name="Google Shape;203;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0066CC"/>
              </a:buClr>
              <a:buSzPts val="3200"/>
              <a:buFont typeface="Calibri"/>
              <a:buNone/>
            </a:pPr>
            <a:r>
              <a:rPr b="1" lang="en-US" sz="3200">
                <a:solidFill>
                  <a:srgbClr val="FFFFFF"/>
                </a:solidFill>
                <a:latin typeface="Calibri"/>
                <a:ea typeface="Calibri"/>
                <a:cs typeface="Calibri"/>
                <a:sym typeface="Calibri"/>
              </a:rPr>
              <a:t>Deployment Strategy</a:t>
            </a:r>
            <a:endParaRPr>
              <a:solidFill>
                <a:srgbClr val="FFFFFF"/>
              </a:solidFill>
            </a:endParaRPr>
          </a:p>
        </p:txBody>
      </p:sp>
      <p:sp>
        <p:nvSpPr>
          <p:cNvPr id="204" name="Google Shape;204;p25"/>
          <p:cNvSpPr txBox="1"/>
          <p:nvPr>
            <p:ph idx="1" type="body"/>
          </p:nvPr>
        </p:nvSpPr>
        <p:spPr>
          <a:xfrm>
            <a:off x="457200" y="1600200"/>
            <a:ext cx="8229600" cy="4526100"/>
          </a:xfrm>
          <a:prstGeom prst="rect">
            <a:avLst/>
          </a:prstGeom>
          <a:noFill/>
          <a:ln cap="flat" cmpd="sng" w="9525">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355600" lvl="0" marL="457200" rtl="0" algn="l">
              <a:spcBef>
                <a:spcPts val="0"/>
              </a:spcBef>
              <a:spcAft>
                <a:spcPts val="0"/>
              </a:spcAft>
              <a:buClr>
                <a:srgbClr val="FFFFFF"/>
              </a:buClr>
              <a:buSzPts val="2000"/>
              <a:buChar char="●"/>
            </a:pPr>
            <a:r>
              <a:rPr lang="en-US" sz="2000">
                <a:solidFill>
                  <a:srgbClr val="FFFFFF"/>
                </a:solidFill>
                <a:latin typeface="Quattrocento Sans"/>
                <a:ea typeface="Quattrocento Sans"/>
                <a:cs typeface="Quattrocento Sans"/>
                <a:sym typeface="Quattrocento Sans"/>
              </a:rPr>
              <a:t>Containerized with Docker</a:t>
            </a:r>
            <a:endParaRPr>
              <a:solidFill>
                <a:srgbClr val="FFFFFF"/>
              </a:solidFill>
            </a:endParaRPr>
          </a:p>
          <a:p>
            <a:pPr indent="-355600" lvl="0" marL="457200" rtl="0" algn="l">
              <a:spcBef>
                <a:spcPts val="400"/>
              </a:spcBef>
              <a:spcAft>
                <a:spcPts val="0"/>
              </a:spcAft>
              <a:buClr>
                <a:srgbClr val="FFFFFF"/>
              </a:buClr>
              <a:buSzPts val="2000"/>
              <a:buChar char="●"/>
            </a:pPr>
            <a:r>
              <a:rPr lang="en-US" sz="2000">
                <a:solidFill>
                  <a:srgbClr val="FFFFFF"/>
                </a:solidFill>
                <a:latin typeface="Quattrocento Sans"/>
                <a:ea typeface="Quattrocento Sans"/>
                <a:cs typeface="Quattrocento Sans"/>
                <a:sym typeface="Quattrocento Sans"/>
              </a:rPr>
              <a:t>Microservices on Kubernetes</a:t>
            </a:r>
            <a:endParaRPr>
              <a:solidFill>
                <a:srgbClr val="FFFFFF"/>
              </a:solidFill>
            </a:endParaRPr>
          </a:p>
          <a:p>
            <a:pPr indent="-355600" lvl="0" marL="457200" rtl="0" algn="l">
              <a:spcBef>
                <a:spcPts val="400"/>
              </a:spcBef>
              <a:spcAft>
                <a:spcPts val="0"/>
              </a:spcAft>
              <a:buClr>
                <a:srgbClr val="FFFFFF"/>
              </a:buClr>
              <a:buSzPts val="2000"/>
              <a:buChar char="●"/>
            </a:pPr>
            <a:r>
              <a:rPr lang="en-US" sz="2000">
                <a:solidFill>
                  <a:srgbClr val="FFFFFF"/>
                </a:solidFill>
                <a:latin typeface="Quattrocento Sans"/>
                <a:ea typeface="Quattrocento Sans"/>
                <a:cs typeface="Quattrocento Sans"/>
                <a:sym typeface="Quattrocento Sans"/>
              </a:rPr>
              <a:t>Option for FastAPI-based REST</a:t>
            </a:r>
            <a:endParaRPr>
              <a:solidFill>
                <a:srgbClr val="FFFFFF"/>
              </a:solidFill>
            </a:endParaRPr>
          </a:p>
          <a:p>
            <a:pPr indent="-355600" lvl="0" marL="457200" rtl="0" algn="l">
              <a:spcBef>
                <a:spcPts val="400"/>
              </a:spcBef>
              <a:spcAft>
                <a:spcPts val="0"/>
              </a:spcAft>
              <a:buClr>
                <a:srgbClr val="FFFFFF"/>
              </a:buClr>
              <a:buSzPts val="2000"/>
              <a:buChar char="●"/>
            </a:pPr>
            <a:r>
              <a:rPr lang="en-US" sz="2000">
                <a:solidFill>
                  <a:srgbClr val="FFFFFF"/>
                </a:solidFill>
                <a:latin typeface="Quattrocento Sans"/>
                <a:ea typeface="Quattrocento Sans"/>
                <a:cs typeface="Quattrocento Sans"/>
                <a:sym typeface="Quattrocento Sans"/>
              </a:rPr>
              <a:t>Deployable via Helm or</a:t>
            </a:r>
            <a:endParaRPr sz="2000">
              <a:solidFill>
                <a:srgbClr val="FFFFFF"/>
              </a:solidFill>
              <a:latin typeface="Quattrocento Sans"/>
              <a:ea typeface="Quattrocento Sans"/>
              <a:cs typeface="Quattrocento Sans"/>
              <a:sym typeface="Quattrocento Sans"/>
            </a:endParaRPr>
          </a:p>
          <a:p>
            <a:pPr indent="-355600" lvl="0" marL="457200" rtl="0" algn="l">
              <a:spcBef>
                <a:spcPts val="1200"/>
              </a:spcBef>
              <a:spcAft>
                <a:spcPts val="0"/>
              </a:spcAft>
              <a:buClr>
                <a:srgbClr val="FFFFFF"/>
              </a:buClr>
              <a:buSzPts val="2000"/>
              <a:buChar char="●"/>
            </a:pPr>
            <a:r>
              <a:rPr lang="en-US" sz="2000">
                <a:solidFill>
                  <a:srgbClr val="FFFFFF"/>
                </a:solidFill>
                <a:latin typeface="Quattrocento Sans"/>
                <a:ea typeface="Quattrocento Sans"/>
                <a:cs typeface="Quattrocento Sans"/>
                <a:sym typeface="Quattrocento Sans"/>
              </a:rPr>
              <a:t> Docker Compose</a:t>
            </a:r>
            <a:endParaRPr>
              <a:solidFill>
                <a:srgbClr val="FFFFFF"/>
              </a:solidFill>
            </a:endParaRPr>
          </a:p>
          <a:p>
            <a:pPr indent="-228600" lvl="0" marL="457200" rtl="0" algn="l">
              <a:spcBef>
                <a:spcPts val="1400"/>
              </a:spcBef>
              <a:spcAft>
                <a:spcPts val="0"/>
              </a:spcAft>
              <a:buNone/>
            </a:pPr>
            <a:r>
              <a:t/>
            </a:r>
            <a:endParaRPr b="1" sz="1600">
              <a:solidFill>
                <a:srgbClr val="FFFFFF"/>
              </a:solidFill>
              <a:latin typeface="Aptos"/>
              <a:ea typeface="Aptos"/>
              <a:cs typeface="Aptos"/>
              <a:sym typeface="Aptos"/>
            </a:endParaRPr>
          </a:p>
          <a:p>
            <a:pPr indent="-323850" lvl="0" marL="457200" rtl="0" algn="l">
              <a:spcBef>
                <a:spcPts val="1200"/>
              </a:spcBef>
              <a:spcAft>
                <a:spcPts val="0"/>
              </a:spcAft>
              <a:buClr>
                <a:srgbClr val="FFFFFF"/>
              </a:buClr>
              <a:buSzPts val="1500"/>
              <a:buFont typeface="Aptos"/>
              <a:buChar char="●"/>
            </a:pPr>
            <a:r>
              <a:t/>
            </a:r>
            <a:endParaRPr b="1" sz="2500">
              <a:solidFill>
                <a:srgbClr val="FFFFFF"/>
              </a:solidFill>
              <a:latin typeface="Aptos"/>
              <a:ea typeface="Aptos"/>
              <a:cs typeface="Aptos"/>
              <a:sym typeface="Aptos"/>
            </a:endParaRPr>
          </a:p>
          <a:p>
            <a:pPr indent="-393700" lvl="0" marL="342900" rtl="0" algn="l">
              <a:spcBef>
                <a:spcPts val="400"/>
              </a:spcBef>
              <a:spcAft>
                <a:spcPts val="1200"/>
              </a:spcAft>
              <a:buSzPts val="2800"/>
              <a:buFont typeface="Quattrocento Sans"/>
              <a:buChar char="●"/>
            </a:pPr>
            <a:r>
              <a:t/>
            </a:r>
            <a:endParaRPr sz="2800">
              <a:latin typeface="Quattrocento Sans"/>
              <a:ea typeface="Quattrocento Sans"/>
              <a:cs typeface="Quattrocento Sans"/>
              <a:sym typeface="Quattrocento Sans"/>
            </a:endParaRPr>
          </a:p>
        </p:txBody>
      </p:sp>
      <p:pic>
        <p:nvPicPr>
          <p:cNvPr id="205" name="Google Shape;205;p25"/>
          <p:cNvPicPr preferRelativeResize="0"/>
          <p:nvPr/>
        </p:nvPicPr>
        <p:blipFill>
          <a:blip r:embed="rId4">
            <a:alphaModFix/>
          </a:blip>
          <a:stretch>
            <a:fillRect/>
          </a:stretch>
        </p:blipFill>
        <p:spPr>
          <a:xfrm>
            <a:off x="4572000" y="274650"/>
            <a:ext cx="4034375" cy="5689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9" name="Shape 209"/>
        <p:cNvGrpSpPr/>
        <p:nvPr/>
      </p:nvGrpSpPr>
      <p:grpSpPr>
        <a:xfrm>
          <a:off x="0" y="0"/>
          <a:ext cx="0" cy="0"/>
          <a:chOff x="0" y="0"/>
          <a:chExt cx="0" cy="0"/>
        </a:xfrm>
      </p:grpSpPr>
      <p:sp>
        <p:nvSpPr>
          <p:cNvPr id="210" name="Google Shape;210;p26"/>
          <p:cNvSpPr txBox="1"/>
          <p:nvPr>
            <p:ph type="title"/>
          </p:nvPr>
        </p:nvSpPr>
        <p:spPr>
          <a:xfrm>
            <a:off x="457200" y="285972"/>
            <a:ext cx="8229600" cy="24468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4C99"/>
              </a:buClr>
              <a:buSzPts val="3000"/>
              <a:buFont typeface="Calibri"/>
              <a:buNone/>
            </a:pPr>
            <a:r>
              <a:rPr b="1" lang="en-US" sz="3000">
                <a:solidFill>
                  <a:srgbClr val="FFFFFF"/>
                </a:solidFill>
              </a:rPr>
              <a:t>Thank You</a:t>
            </a:r>
            <a:r>
              <a:rPr b="1" lang="en-US" sz="3000">
                <a:solidFill>
                  <a:srgbClr val="FFFFFF"/>
                </a:solidFill>
              </a:rPr>
              <a:t> </a:t>
            </a:r>
            <a:endParaRPr>
              <a:solidFill>
                <a:srgbClr val="FFFFFF"/>
              </a:solidFill>
            </a:endParaRPr>
          </a:p>
        </p:txBody>
      </p:sp>
      <p:sp>
        <p:nvSpPr>
          <p:cNvPr id="211" name="Google Shape;211;p26"/>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393700" lvl="0" marL="342900" rtl="0" algn="l">
              <a:spcBef>
                <a:spcPts val="400"/>
              </a:spcBef>
              <a:spcAft>
                <a:spcPts val="1200"/>
              </a:spcAft>
              <a:buSzPts val="2800"/>
              <a:buFont typeface="Quattrocento Sans"/>
              <a:buChar char="●"/>
            </a:pPr>
            <a:r>
              <a:rPr lang="en-US" sz="1500">
                <a:solidFill>
                  <a:srgbClr val="FFFFFF"/>
                </a:solidFill>
                <a:latin typeface="Aptos"/>
                <a:ea typeface="Aptos"/>
                <a:cs typeface="Aptos"/>
                <a:sym typeface="Aptos"/>
              </a:rPr>
              <a:t>\</a:t>
            </a:r>
            <a:endParaRPr sz="2800">
              <a:latin typeface="Quattrocento Sans"/>
              <a:ea typeface="Quattrocento Sans"/>
              <a:cs typeface="Quattrocento Sans"/>
              <a:sym typeface="Quattrocento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9" name="Shape 139"/>
        <p:cNvGrpSpPr/>
        <p:nvPr/>
      </p:nvGrpSpPr>
      <p:grpSpPr>
        <a:xfrm>
          <a:off x="0" y="0"/>
          <a:ext cx="0" cy="0"/>
          <a:chOff x="0" y="0"/>
          <a:chExt cx="0" cy="0"/>
        </a:xfrm>
      </p:grpSpPr>
      <p:sp>
        <p:nvSpPr>
          <p:cNvPr id="140" name="Google Shape;140;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66CC"/>
              </a:buClr>
              <a:buSzPts val="3200"/>
              <a:buFont typeface="Calibri"/>
              <a:buNone/>
            </a:pPr>
            <a:r>
              <a:rPr b="1" lang="en-US" sz="3200">
                <a:solidFill>
                  <a:srgbClr val="FFFFFF"/>
                </a:solidFill>
                <a:latin typeface="Calibri"/>
                <a:ea typeface="Calibri"/>
                <a:cs typeface="Calibri"/>
                <a:sym typeface="Calibri"/>
              </a:rPr>
              <a:t>Business </a:t>
            </a:r>
            <a:r>
              <a:rPr b="1" lang="en-US" sz="3200">
                <a:solidFill>
                  <a:srgbClr val="FFFFFF"/>
                </a:solidFill>
                <a:latin typeface="Calibri"/>
                <a:ea typeface="Calibri"/>
                <a:cs typeface="Calibri"/>
                <a:sym typeface="Calibri"/>
              </a:rPr>
              <a:t>Goals and Objectives</a:t>
            </a:r>
            <a:endParaRPr>
              <a:solidFill>
                <a:srgbClr val="FFFFFF"/>
              </a:solidFill>
            </a:endParaRPr>
          </a:p>
        </p:txBody>
      </p:sp>
      <p:sp>
        <p:nvSpPr>
          <p:cNvPr id="141" name="Google Shape;141;p15"/>
          <p:cNvSpPr txBox="1"/>
          <p:nvPr>
            <p:ph idx="1" type="body"/>
          </p:nvPr>
        </p:nvSpPr>
        <p:spPr>
          <a:xfrm>
            <a:off x="457200" y="1600200"/>
            <a:ext cx="8229600" cy="3089700"/>
          </a:xfrm>
          <a:prstGeom prst="rect">
            <a:avLst/>
          </a:prstGeom>
          <a:noFill/>
          <a:ln>
            <a:noFill/>
          </a:ln>
        </p:spPr>
        <p:txBody>
          <a:bodyPr anchorCtr="0" anchor="t" bIns="45700" lIns="91425" spcFirstLastPara="1" rIns="91425" wrap="square" tIns="45700">
            <a:normAutofit fontScale="92500" lnSpcReduction="10000"/>
          </a:bodyPr>
          <a:lstStyle/>
          <a:p>
            <a:pPr indent="-351948" lvl="0" marL="342900" rtl="0" algn="l">
              <a:lnSpc>
                <a:spcPct val="115000"/>
              </a:lnSpc>
              <a:spcBef>
                <a:spcPts val="1200"/>
              </a:spcBef>
              <a:spcAft>
                <a:spcPts val="0"/>
              </a:spcAft>
              <a:buClr>
                <a:srgbClr val="FFFFFF"/>
              </a:buClr>
              <a:buSzPct val="100000"/>
              <a:buChar char="●"/>
            </a:pPr>
            <a:r>
              <a:rPr b="1" lang="en-US" sz="2100">
                <a:solidFill>
                  <a:srgbClr val="FFFFFF"/>
                </a:solidFill>
                <a:latin typeface="Arial"/>
                <a:ea typeface="Arial"/>
                <a:cs typeface="Arial"/>
                <a:sym typeface="Arial"/>
              </a:rPr>
              <a:t>Goal:</a:t>
            </a:r>
            <a:r>
              <a:rPr lang="en-US" sz="2100">
                <a:solidFill>
                  <a:srgbClr val="FFFFFF"/>
                </a:solidFill>
                <a:latin typeface="Arial"/>
                <a:ea typeface="Arial"/>
                <a:cs typeface="Arial"/>
                <a:sym typeface="Arial"/>
              </a:rPr>
              <a:t> Classify user sentiment from Twitter posts and iPhone reviews.</a:t>
            </a:r>
            <a:endParaRPr sz="2100">
              <a:solidFill>
                <a:srgbClr val="FFFFFF"/>
              </a:solidFill>
              <a:latin typeface="Arial"/>
              <a:ea typeface="Arial"/>
              <a:cs typeface="Arial"/>
              <a:sym typeface="Arial"/>
            </a:endParaRPr>
          </a:p>
          <a:p>
            <a:pPr indent="-351948" lvl="0" marL="342900" rtl="0" algn="l">
              <a:lnSpc>
                <a:spcPct val="115000"/>
              </a:lnSpc>
              <a:spcBef>
                <a:spcPts val="0"/>
              </a:spcBef>
              <a:spcAft>
                <a:spcPts val="0"/>
              </a:spcAft>
              <a:buClr>
                <a:srgbClr val="FFFFFF"/>
              </a:buClr>
              <a:buSzPct val="100000"/>
              <a:buChar char="●"/>
            </a:pPr>
            <a:r>
              <a:rPr b="1" lang="en-US" sz="2100">
                <a:solidFill>
                  <a:srgbClr val="FFFFFF"/>
                </a:solidFill>
                <a:latin typeface="Arial"/>
                <a:ea typeface="Arial"/>
                <a:cs typeface="Arial"/>
                <a:sym typeface="Arial"/>
              </a:rPr>
              <a:t>Need:</a:t>
            </a:r>
            <a:r>
              <a:rPr lang="en-US" sz="2100">
                <a:solidFill>
                  <a:srgbClr val="FFFFFF"/>
                </a:solidFill>
                <a:latin typeface="Arial"/>
                <a:ea typeface="Arial"/>
                <a:cs typeface="Arial"/>
                <a:sym typeface="Arial"/>
              </a:rPr>
              <a:t> Organizations struggle with scattered ML pipelines and lack of intelligent routing.</a:t>
            </a:r>
            <a:endParaRPr sz="2100">
              <a:solidFill>
                <a:srgbClr val="FFFFFF"/>
              </a:solidFill>
              <a:latin typeface="Arial"/>
              <a:ea typeface="Arial"/>
              <a:cs typeface="Arial"/>
              <a:sym typeface="Arial"/>
            </a:endParaRPr>
          </a:p>
          <a:p>
            <a:pPr indent="-351948" lvl="0" marL="342900" rtl="0" algn="l">
              <a:lnSpc>
                <a:spcPct val="115000"/>
              </a:lnSpc>
              <a:spcBef>
                <a:spcPts val="0"/>
              </a:spcBef>
              <a:spcAft>
                <a:spcPts val="0"/>
              </a:spcAft>
              <a:buClr>
                <a:srgbClr val="FFFFFF"/>
              </a:buClr>
              <a:buSzPct val="100000"/>
              <a:buChar char="●"/>
            </a:pPr>
            <a:r>
              <a:rPr b="1" lang="en-US" sz="2100">
                <a:solidFill>
                  <a:srgbClr val="FFFFFF"/>
                </a:solidFill>
                <a:latin typeface="Arial"/>
                <a:ea typeface="Arial"/>
                <a:cs typeface="Arial"/>
                <a:sym typeface="Arial"/>
              </a:rPr>
              <a:t>Solution:</a:t>
            </a:r>
            <a:r>
              <a:rPr lang="en-US" sz="2100">
                <a:solidFill>
                  <a:srgbClr val="FFFFFF"/>
                </a:solidFill>
                <a:latin typeface="Arial"/>
                <a:ea typeface="Arial"/>
                <a:cs typeface="Arial"/>
                <a:sym typeface="Arial"/>
              </a:rPr>
              <a:t> Use Agentic AI solutions with  MCP for coordination, A2A for agent communication, and ML and </a:t>
            </a:r>
            <a:r>
              <a:rPr lang="en-US" sz="2100">
                <a:solidFill>
                  <a:srgbClr val="FFFFFF"/>
                </a:solidFill>
                <a:latin typeface="Arial"/>
                <a:ea typeface="Arial"/>
                <a:cs typeface="Arial"/>
                <a:sym typeface="Arial"/>
              </a:rPr>
              <a:t>Transformer, Embedding</a:t>
            </a:r>
            <a:r>
              <a:rPr lang="en-US" sz="2100">
                <a:solidFill>
                  <a:srgbClr val="FFFFFF"/>
                </a:solidFill>
                <a:latin typeface="Arial"/>
                <a:ea typeface="Arial"/>
                <a:cs typeface="Arial"/>
                <a:sym typeface="Arial"/>
              </a:rPr>
              <a:t> models for analysis.</a:t>
            </a:r>
            <a:endParaRPr sz="2100">
              <a:solidFill>
                <a:srgbClr val="FFFFFF"/>
              </a:solidFill>
              <a:latin typeface="Arial"/>
              <a:ea typeface="Arial"/>
              <a:cs typeface="Arial"/>
              <a:sym typeface="Arial"/>
            </a:endParaRPr>
          </a:p>
          <a:p>
            <a:pPr indent="0" lvl="0" marL="0" rtl="0" algn="l">
              <a:lnSpc>
                <a:spcPct val="115000"/>
              </a:lnSpc>
              <a:spcBef>
                <a:spcPts val="1200"/>
              </a:spcBef>
              <a:spcAft>
                <a:spcPts val="0"/>
              </a:spcAft>
              <a:buNone/>
            </a:pPr>
            <a:r>
              <a:t/>
            </a:r>
            <a:endParaRPr sz="2100">
              <a:solidFill>
                <a:srgbClr val="FFFFFF"/>
              </a:solidFill>
              <a:latin typeface="Arial"/>
              <a:ea typeface="Arial"/>
              <a:cs typeface="Arial"/>
              <a:sym typeface="Arial"/>
            </a:endParaRPr>
          </a:p>
          <a:p>
            <a:pPr indent="-358774" lvl="0" marL="342900" rtl="0" algn="l">
              <a:spcBef>
                <a:spcPts val="1200"/>
              </a:spcBef>
              <a:spcAft>
                <a:spcPts val="1200"/>
              </a:spcAft>
              <a:buClr>
                <a:srgbClr val="FFFFFF"/>
              </a:buClr>
              <a:buSzPct val="96051"/>
              <a:buChar char="●"/>
            </a:pPr>
            <a:r>
              <a:t/>
            </a:r>
            <a:endParaRPr sz="2532">
              <a:solidFill>
                <a:srgbClr val="FFFFFF"/>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5" name="Shape 145"/>
        <p:cNvGrpSpPr/>
        <p:nvPr/>
      </p:nvGrpSpPr>
      <p:grpSpPr>
        <a:xfrm>
          <a:off x="0" y="0"/>
          <a:ext cx="0" cy="0"/>
          <a:chOff x="0" y="0"/>
          <a:chExt cx="0" cy="0"/>
        </a:xfrm>
      </p:grpSpPr>
      <p:sp>
        <p:nvSpPr>
          <p:cNvPr id="146" name="Google Shape;146;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66CC"/>
              </a:buClr>
              <a:buSzPts val="3200"/>
              <a:buFont typeface="Calibri"/>
              <a:buNone/>
            </a:pPr>
            <a:r>
              <a:rPr b="1" lang="en-US" sz="3200">
                <a:solidFill>
                  <a:srgbClr val="FFFFFF"/>
                </a:solidFill>
                <a:latin typeface="Calibri"/>
                <a:ea typeface="Calibri"/>
                <a:cs typeface="Calibri"/>
                <a:sym typeface="Calibri"/>
              </a:rPr>
              <a:t>Project </a:t>
            </a:r>
            <a:r>
              <a:rPr b="1" lang="en-US" sz="3200">
                <a:solidFill>
                  <a:srgbClr val="FFFFFF"/>
                </a:solidFill>
                <a:latin typeface="Calibri"/>
                <a:ea typeface="Calibri"/>
                <a:cs typeface="Calibri"/>
                <a:sym typeface="Calibri"/>
              </a:rPr>
              <a:t>Dataset Summary</a:t>
            </a:r>
            <a:endParaRPr>
              <a:solidFill>
                <a:srgbClr val="FFFFFF"/>
              </a:solidFill>
            </a:endParaRPr>
          </a:p>
        </p:txBody>
      </p:sp>
      <p:sp>
        <p:nvSpPr>
          <p:cNvPr id="147" name="Google Shape;147;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1200"/>
              </a:spcBef>
              <a:spcAft>
                <a:spcPts val="0"/>
              </a:spcAft>
              <a:buNone/>
            </a:pPr>
            <a:r>
              <a:t/>
            </a:r>
            <a:endParaRPr sz="1800">
              <a:solidFill>
                <a:srgbClr val="FFFFFF"/>
              </a:solidFill>
              <a:latin typeface="Aptos"/>
              <a:ea typeface="Aptos"/>
              <a:cs typeface="Aptos"/>
              <a:sym typeface="Aptos"/>
            </a:endParaRPr>
          </a:p>
          <a:p>
            <a:pPr indent="-228600" lvl="0" marL="457200" rtl="0" algn="l">
              <a:spcBef>
                <a:spcPts val="1400"/>
              </a:spcBef>
              <a:spcAft>
                <a:spcPts val="0"/>
              </a:spcAft>
              <a:buNone/>
            </a:pPr>
            <a:r>
              <a:rPr b="1" lang="en-US" sz="1900">
                <a:solidFill>
                  <a:srgbClr val="FFFFFF"/>
                </a:solidFill>
                <a:latin typeface="Aptos"/>
                <a:ea typeface="Aptos"/>
                <a:cs typeface="Aptos"/>
                <a:sym typeface="Aptos"/>
              </a:rPr>
              <a:t>iPhone Review Dataset</a:t>
            </a:r>
            <a:endParaRPr b="1" sz="1900">
              <a:solidFill>
                <a:srgbClr val="FFFFFF"/>
              </a:solidFill>
              <a:latin typeface="Aptos"/>
              <a:ea typeface="Aptos"/>
              <a:cs typeface="Aptos"/>
              <a:sym typeface="Aptos"/>
            </a:endParaRPr>
          </a:p>
          <a:p>
            <a:pPr indent="-342900" lvl="0" marL="457200" rtl="0" algn="l">
              <a:spcBef>
                <a:spcPts val="1200"/>
              </a:spcBef>
              <a:spcAft>
                <a:spcPts val="0"/>
              </a:spcAft>
              <a:buClr>
                <a:srgbClr val="FFFFFF"/>
              </a:buClr>
              <a:buSzPts val="1800"/>
              <a:buFont typeface="Aptos"/>
              <a:buChar char="●"/>
            </a:pPr>
            <a:r>
              <a:rPr lang="en-US" sz="1800">
                <a:solidFill>
                  <a:srgbClr val="FFFFFF"/>
                </a:solidFill>
                <a:latin typeface="Aptos"/>
                <a:ea typeface="Aptos"/>
                <a:cs typeface="Aptos"/>
                <a:sym typeface="Aptos"/>
              </a:rPr>
              <a:t>Source: Amazon product reviews</a:t>
            </a:r>
            <a:endParaRPr sz="1800">
              <a:solidFill>
                <a:srgbClr val="FFFFFF"/>
              </a:solidFill>
              <a:latin typeface="Aptos"/>
              <a:ea typeface="Aptos"/>
              <a:cs typeface="Aptos"/>
              <a:sym typeface="Aptos"/>
            </a:endParaRPr>
          </a:p>
          <a:p>
            <a:pPr indent="-342900" lvl="0" marL="457200" rtl="0" algn="l">
              <a:spcBef>
                <a:spcPts val="0"/>
              </a:spcBef>
              <a:spcAft>
                <a:spcPts val="0"/>
              </a:spcAft>
              <a:buClr>
                <a:srgbClr val="FFFFFF"/>
              </a:buClr>
              <a:buSzPts val="1800"/>
              <a:buFont typeface="Aptos"/>
              <a:buChar char="●"/>
            </a:pPr>
            <a:r>
              <a:rPr lang="en-US" sz="1800">
                <a:solidFill>
                  <a:srgbClr val="FFFFFF"/>
                </a:solidFill>
                <a:latin typeface="Aptos"/>
                <a:ea typeface="Aptos"/>
                <a:cs typeface="Aptos"/>
                <a:sym typeface="Aptos"/>
              </a:rPr>
              <a:t>Fields: reviewDescription, ratingScore</a:t>
            </a:r>
            <a:endParaRPr sz="1800">
              <a:solidFill>
                <a:srgbClr val="FFFFFF"/>
              </a:solidFill>
              <a:latin typeface="Aptos"/>
              <a:ea typeface="Aptos"/>
              <a:cs typeface="Aptos"/>
              <a:sym typeface="Aptos"/>
            </a:endParaRPr>
          </a:p>
          <a:p>
            <a:pPr indent="-342900" lvl="0" marL="457200" rtl="0" algn="l">
              <a:spcBef>
                <a:spcPts val="0"/>
              </a:spcBef>
              <a:spcAft>
                <a:spcPts val="0"/>
              </a:spcAft>
              <a:buClr>
                <a:srgbClr val="FFFFFF"/>
              </a:buClr>
              <a:buSzPts val="1800"/>
              <a:buFont typeface="Aptos"/>
              <a:buChar char="●"/>
            </a:pPr>
            <a:r>
              <a:rPr lang="en-US" sz="1800">
                <a:solidFill>
                  <a:srgbClr val="FFFFFF"/>
                </a:solidFill>
                <a:latin typeface="Aptos"/>
                <a:ea typeface="Aptos"/>
                <a:cs typeface="Aptos"/>
                <a:sym typeface="Aptos"/>
              </a:rPr>
              <a:t>Label derivation: Rating 1–2 → Negative, 3 → Neutral, 4–5 → Positive</a:t>
            </a:r>
            <a:endParaRPr sz="1800">
              <a:solidFill>
                <a:srgbClr val="FFFFFF"/>
              </a:solidFill>
              <a:latin typeface="Aptos"/>
              <a:ea typeface="Aptos"/>
              <a:cs typeface="Aptos"/>
              <a:sym typeface="Aptos"/>
            </a:endParaRPr>
          </a:p>
          <a:p>
            <a:pPr indent="-342900" lvl="0" marL="457200" rtl="0" algn="l">
              <a:spcBef>
                <a:spcPts val="0"/>
              </a:spcBef>
              <a:spcAft>
                <a:spcPts val="0"/>
              </a:spcAft>
              <a:buClr>
                <a:srgbClr val="FFFFFF"/>
              </a:buClr>
              <a:buSzPts val="1800"/>
              <a:buFont typeface="Aptos"/>
              <a:buChar char="●"/>
            </a:pPr>
            <a:r>
              <a:rPr lang="en-US" sz="1800">
                <a:solidFill>
                  <a:srgbClr val="FFFFFF"/>
                </a:solidFill>
                <a:latin typeface="Aptos"/>
                <a:ea typeface="Aptos"/>
                <a:cs typeface="Aptos"/>
                <a:sym typeface="Aptos"/>
              </a:rPr>
              <a:t>Neutral, Negative</a:t>
            </a:r>
            <a:endParaRPr sz="1800">
              <a:solidFill>
                <a:srgbClr val="FFFFFF"/>
              </a:solidFill>
              <a:latin typeface="Aptos"/>
              <a:ea typeface="Aptos"/>
              <a:cs typeface="Aptos"/>
              <a:sym typeface="Aptos"/>
            </a:endParaRPr>
          </a:p>
          <a:p>
            <a:pPr indent="-228600" lvl="0" marL="457200" rtl="0" algn="l">
              <a:spcBef>
                <a:spcPts val="1400"/>
              </a:spcBef>
              <a:spcAft>
                <a:spcPts val="0"/>
              </a:spcAft>
              <a:buNone/>
            </a:pPr>
            <a:r>
              <a:rPr b="1" lang="en-US" sz="1900">
                <a:solidFill>
                  <a:srgbClr val="FFFFFF"/>
                </a:solidFill>
                <a:latin typeface="Aptos"/>
                <a:ea typeface="Aptos"/>
                <a:cs typeface="Aptos"/>
                <a:sym typeface="Aptos"/>
              </a:rPr>
              <a:t>Twitter Dataset</a:t>
            </a:r>
            <a:endParaRPr b="1" sz="1900">
              <a:solidFill>
                <a:srgbClr val="FFFFFF"/>
              </a:solidFill>
              <a:latin typeface="Aptos"/>
              <a:ea typeface="Aptos"/>
              <a:cs typeface="Aptos"/>
              <a:sym typeface="Aptos"/>
            </a:endParaRPr>
          </a:p>
          <a:p>
            <a:pPr indent="-342900" lvl="0" marL="457200" rtl="0" algn="l">
              <a:spcBef>
                <a:spcPts val="1200"/>
              </a:spcBef>
              <a:spcAft>
                <a:spcPts val="0"/>
              </a:spcAft>
              <a:buClr>
                <a:srgbClr val="FFFFFF"/>
              </a:buClr>
              <a:buSzPts val="1800"/>
              <a:buFont typeface="Aptos"/>
              <a:buChar char="●"/>
            </a:pPr>
            <a:r>
              <a:rPr lang="en-US" sz="1800">
                <a:solidFill>
                  <a:srgbClr val="FFFFFF"/>
                </a:solidFill>
                <a:latin typeface="Aptos"/>
                <a:ea typeface="Aptos"/>
                <a:cs typeface="Aptos"/>
                <a:sym typeface="Aptos"/>
              </a:rPr>
              <a:t>Source: Pre-labeled tweets with sentiment classification (Positive, Negative, Neutral).</a:t>
            </a:r>
            <a:endParaRPr sz="1800">
              <a:solidFill>
                <a:srgbClr val="FFFFFF"/>
              </a:solidFill>
              <a:latin typeface="Aptos"/>
              <a:ea typeface="Aptos"/>
              <a:cs typeface="Aptos"/>
              <a:sym typeface="Aptos"/>
            </a:endParaRPr>
          </a:p>
          <a:p>
            <a:pPr indent="-342900" lvl="0" marL="457200" rtl="0" algn="l">
              <a:spcBef>
                <a:spcPts val="0"/>
              </a:spcBef>
              <a:spcAft>
                <a:spcPts val="0"/>
              </a:spcAft>
              <a:buClr>
                <a:srgbClr val="FFFFFF"/>
              </a:buClr>
              <a:buSzPts val="1800"/>
              <a:buFont typeface="Aptos"/>
              <a:buChar char="●"/>
            </a:pPr>
            <a:r>
              <a:rPr lang="en-US" sz="1800">
                <a:solidFill>
                  <a:srgbClr val="FFFFFF"/>
                </a:solidFill>
                <a:latin typeface="Aptos"/>
                <a:ea typeface="Aptos"/>
                <a:cs typeface="Aptos"/>
                <a:sym typeface="Aptos"/>
              </a:rPr>
              <a:t>Size: ~75,000 samples</a:t>
            </a:r>
            <a:endParaRPr sz="1800">
              <a:solidFill>
                <a:srgbClr val="FFFFFF"/>
              </a:solidFill>
              <a:latin typeface="Aptos"/>
              <a:ea typeface="Aptos"/>
              <a:cs typeface="Aptos"/>
              <a:sym typeface="Aptos"/>
            </a:endParaRPr>
          </a:p>
          <a:p>
            <a:pPr indent="-342900" lvl="0" marL="457200" rtl="0" algn="l">
              <a:spcBef>
                <a:spcPts val="0"/>
              </a:spcBef>
              <a:spcAft>
                <a:spcPts val="0"/>
              </a:spcAft>
              <a:buClr>
                <a:srgbClr val="FFFFFF"/>
              </a:buClr>
              <a:buSzPts val="1800"/>
              <a:buFont typeface="Aptos"/>
              <a:buChar char="●"/>
            </a:pPr>
            <a:r>
              <a:rPr lang="en-US" sz="1800">
                <a:solidFill>
                  <a:srgbClr val="FFFFFF"/>
                </a:solidFill>
                <a:latin typeface="Aptos"/>
                <a:ea typeface="Aptos"/>
                <a:cs typeface="Aptos"/>
                <a:sym typeface="Aptos"/>
              </a:rPr>
              <a:t>Fields: Tweet ID, Entity, Sentiment, Tweet Content</a:t>
            </a:r>
            <a:endParaRPr sz="1800">
              <a:solidFill>
                <a:srgbClr val="FFFFFF"/>
              </a:solidFill>
              <a:latin typeface="Aptos"/>
              <a:ea typeface="Aptos"/>
              <a:cs typeface="Aptos"/>
              <a:sym typeface="Apto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1" name="Shape 151"/>
        <p:cNvGrpSpPr/>
        <p:nvPr/>
      </p:nvGrpSpPr>
      <p:grpSpPr>
        <a:xfrm>
          <a:off x="0" y="0"/>
          <a:ext cx="0" cy="0"/>
          <a:chOff x="0" y="0"/>
          <a:chExt cx="0" cy="0"/>
        </a:xfrm>
      </p:grpSpPr>
      <p:sp>
        <p:nvSpPr>
          <p:cNvPr id="152" name="Google Shape;152;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4C99"/>
              </a:buClr>
              <a:buSzPts val="3000"/>
              <a:buFont typeface="Calibri"/>
              <a:buNone/>
            </a:pPr>
            <a:r>
              <a:rPr b="1" lang="en-US" sz="3000">
                <a:solidFill>
                  <a:srgbClr val="FFFFFF"/>
                </a:solidFill>
              </a:rPr>
              <a:t>System Architecture </a:t>
            </a:r>
            <a:endParaRPr>
              <a:solidFill>
                <a:srgbClr val="FFFFFF"/>
              </a:solidFill>
            </a:endParaRPr>
          </a:p>
        </p:txBody>
      </p:sp>
      <p:sp>
        <p:nvSpPr>
          <p:cNvPr id="153" name="Google Shape;153;p17"/>
          <p:cNvSpPr txBox="1"/>
          <p:nvPr>
            <p:ph idx="1" type="body"/>
          </p:nvPr>
        </p:nvSpPr>
        <p:spPr>
          <a:xfrm>
            <a:off x="547900" y="1600200"/>
            <a:ext cx="8229600" cy="4526100"/>
          </a:xfrm>
          <a:prstGeom prst="rect">
            <a:avLst/>
          </a:prstGeom>
          <a:noFill/>
          <a:ln cap="flat" cmpd="sng" w="9525">
            <a:solidFill>
              <a:srgbClr val="FFFFFF"/>
            </a:solidFill>
            <a:prstDash val="solid"/>
            <a:round/>
            <a:headEnd len="sm" w="sm" type="none"/>
            <a:tailEnd len="sm" w="sm" type="none"/>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None/>
            </a:pPr>
            <a:r>
              <a:t/>
            </a:r>
            <a:endParaRPr sz="1400">
              <a:solidFill>
                <a:srgbClr val="000000"/>
              </a:solidFill>
              <a:latin typeface="Arial"/>
              <a:ea typeface="Arial"/>
              <a:cs typeface="Arial"/>
              <a:sym typeface="Arial"/>
            </a:endParaRPr>
          </a:p>
        </p:txBody>
      </p:sp>
      <p:pic>
        <p:nvPicPr>
          <p:cNvPr descr="A diagram of a computer network&#10;&#10;AI-generated content may be incorrect." id="154" name="Google Shape;154;p17"/>
          <p:cNvPicPr preferRelativeResize="0"/>
          <p:nvPr/>
        </p:nvPicPr>
        <p:blipFill>
          <a:blip r:embed="rId4">
            <a:alphaModFix/>
          </a:blip>
          <a:stretch>
            <a:fillRect/>
          </a:stretch>
        </p:blipFill>
        <p:spPr>
          <a:xfrm>
            <a:off x="597113" y="1417638"/>
            <a:ext cx="8131176" cy="4239525"/>
          </a:xfrm>
          <a:prstGeom prst="rect">
            <a:avLst/>
          </a:prstGeom>
          <a:noFill/>
          <a:ln cap="flat" cmpd="sng" w="9525">
            <a:solidFill>
              <a:srgbClr val="FFFFFF"/>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8" name="Shape 158"/>
        <p:cNvGrpSpPr/>
        <p:nvPr/>
      </p:nvGrpSpPr>
      <p:grpSpPr>
        <a:xfrm>
          <a:off x="0" y="0"/>
          <a:ext cx="0" cy="0"/>
          <a:chOff x="0" y="0"/>
          <a:chExt cx="0" cy="0"/>
        </a:xfrm>
      </p:grpSpPr>
      <p:sp>
        <p:nvSpPr>
          <p:cNvPr id="159" name="Google Shape;159;p18"/>
          <p:cNvSpPr txBox="1"/>
          <p:nvPr>
            <p:ph type="title"/>
          </p:nvPr>
        </p:nvSpPr>
        <p:spPr>
          <a:xfrm>
            <a:off x="819150" y="1127467"/>
            <a:ext cx="7505700" cy="12729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4C99"/>
              </a:buClr>
              <a:buSzPts val="3000"/>
              <a:buFont typeface="Calibri"/>
              <a:buNone/>
            </a:pPr>
            <a:r>
              <a:rPr b="1" lang="en-US" sz="3000">
                <a:solidFill>
                  <a:srgbClr val="004C99"/>
                </a:solidFill>
                <a:latin typeface="Calibri"/>
                <a:ea typeface="Calibri"/>
                <a:cs typeface="Calibri"/>
                <a:sym typeface="Calibri"/>
              </a:rPr>
              <a:t>Agent Overview</a:t>
            </a:r>
            <a:endParaRPr/>
          </a:p>
        </p:txBody>
      </p:sp>
      <p:graphicFrame>
        <p:nvGraphicFramePr>
          <p:cNvPr id="160" name="Google Shape;160;p18"/>
          <p:cNvGraphicFramePr/>
          <p:nvPr/>
        </p:nvGraphicFramePr>
        <p:xfrm>
          <a:off x="457200" y="1371600"/>
          <a:ext cx="3000000" cy="3000000"/>
        </p:xfrm>
        <a:graphic>
          <a:graphicData uri="http://schemas.openxmlformats.org/drawingml/2006/table">
            <a:tbl>
              <a:tblPr bandRow="1" firstRow="1">
                <a:noFill/>
                <a:tableStyleId>{6F672D9D-62B0-4A01-B9DE-764A809666F8}</a:tableStyleId>
              </a:tblPr>
              <a:tblGrid>
                <a:gridCol w="2057400"/>
                <a:gridCol w="2057400"/>
                <a:gridCol w="2057400"/>
                <a:gridCol w="2057400"/>
              </a:tblGrid>
              <a:tr h="731525">
                <a:tc>
                  <a:txBody>
                    <a:bodyPr/>
                    <a:lstStyle/>
                    <a:p>
                      <a:pPr indent="0" lvl="0" marL="0" marR="0" rtl="0" algn="l">
                        <a:spcBef>
                          <a:spcPts val="0"/>
                        </a:spcBef>
                        <a:spcAft>
                          <a:spcPts val="0"/>
                        </a:spcAft>
                        <a:buNone/>
                      </a:pPr>
                      <a:r>
                        <a:rPr b="1" lang="en-US" sz="1600" u="none" cap="none" strike="noStrike">
                          <a:solidFill>
                            <a:srgbClr val="FFFFFF"/>
                          </a:solidFill>
                          <a:latin typeface="Verdana"/>
                          <a:ea typeface="Verdana"/>
                          <a:cs typeface="Verdana"/>
                          <a:sym typeface="Verdana"/>
                        </a:rPr>
                        <a:t>Agent</a:t>
                      </a:r>
                      <a:endParaRPr/>
                    </a:p>
                  </a:txBody>
                  <a:tcPr marT="45725" marB="45725" marR="91450" marL="91450">
                    <a:solidFill>
                      <a:srgbClr val="4A86E8"/>
                    </a:solidFill>
                  </a:tcPr>
                </a:tc>
                <a:tc>
                  <a:txBody>
                    <a:bodyPr/>
                    <a:lstStyle/>
                    <a:p>
                      <a:pPr indent="0" lvl="0" marL="0" marR="0" rtl="0" algn="l">
                        <a:spcBef>
                          <a:spcPts val="0"/>
                        </a:spcBef>
                        <a:spcAft>
                          <a:spcPts val="0"/>
                        </a:spcAft>
                        <a:buNone/>
                      </a:pPr>
                      <a:r>
                        <a:rPr b="1" lang="en-US" sz="1600">
                          <a:solidFill>
                            <a:srgbClr val="FFFFFF"/>
                          </a:solidFill>
                          <a:latin typeface="Verdana"/>
                          <a:ea typeface="Verdana"/>
                          <a:cs typeface="Verdana"/>
                          <a:sym typeface="Verdana"/>
                        </a:rPr>
                        <a:t>Model</a:t>
                      </a:r>
                      <a:endParaRPr/>
                    </a:p>
                  </a:txBody>
                  <a:tcPr marT="45725" marB="45725" marR="91450" marL="91450">
                    <a:solidFill>
                      <a:srgbClr val="4A86E8"/>
                    </a:solidFill>
                  </a:tcPr>
                </a:tc>
                <a:tc>
                  <a:txBody>
                    <a:bodyPr/>
                    <a:lstStyle/>
                    <a:p>
                      <a:pPr indent="0" lvl="0" marL="0" marR="0" rtl="0" algn="l">
                        <a:spcBef>
                          <a:spcPts val="0"/>
                        </a:spcBef>
                        <a:spcAft>
                          <a:spcPts val="0"/>
                        </a:spcAft>
                        <a:buNone/>
                      </a:pPr>
                      <a:r>
                        <a:rPr b="1" lang="en-US" sz="1600">
                          <a:solidFill>
                            <a:srgbClr val="FFFFFF"/>
                          </a:solidFill>
                          <a:latin typeface="Verdana"/>
                          <a:ea typeface="Verdana"/>
                          <a:cs typeface="Verdana"/>
                          <a:sym typeface="Verdana"/>
                        </a:rPr>
                        <a:t>Input</a:t>
                      </a:r>
                      <a:endParaRPr/>
                    </a:p>
                  </a:txBody>
                  <a:tcPr marT="45725" marB="45725" marR="91450" marL="91450">
                    <a:solidFill>
                      <a:srgbClr val="4A86E8"/>
                    </a:solidFill>
                  </a:tcPr>
                </a:tc>
                <a:tc>
                  <a:txBody>
                    <a:bodyPr/>
                    <a:lstStyle/>
                    <a:p>
                      <a:pPr indent="0" lvl="0" marL="0" marR="0" rtl="0" algn="l">
                        <a:spcBef>
                          <a:spcPts val="0"/>
                        </a:spcBef>
                        <a:spcAft>
                          <a:spcPts val="0"/>
                        </a:spcAft>
                        <a:buNone/>
                      </a:pPr>
                      <a:r>
                        <a:rPr b="1" lang="en-US" sz="1600">
                          <a:solidFill>
                            <a:srgbClr val="FFFFFF"/>
                          </a:solidFill>
                          <a:latin typeface="Verdana"/>
                          <a:ea typeface="Verdana"/>
                          <a:cs typeface="Verdana"/>
                          <a:sym typeface="Verdana"/>
                        </a:rPr>
                        <a:t>Output</a:t>
                      </a:r>
                      <a:endParaRPr/>
                    </a:p>
                  </a:txBody>
                  <a:tcPr marT="45725" marB="45725" marR="91450" marL="91450">
                    <a:solidFill>
                      <a:srgbClr val="4A86E8"/>
                    </a:solidFill>
                  </a:tcPr>
                </a:tc>
              </a:tr>
              <a:tr h="731525">
                <a:tc>
                  <a:txBody>
                    <a:bodyPr/>
                    <a:lstStyle/>
                    <a:p>
                      <a:pPr indent="0" lvl="0" marL="0" marR="0" rtl="0" algn="l">
                        <a:spcBef>
                          <a:spcPts val="0"/>
                        </a:spcBef>
                        <a:spcAft>
                          <a:spcPts val="0"/>
                        </a:spcAft>
                        <a:buNone/>
                      </a:pPr>
                      <a:r>
                        <a:rPr lang="en-US" sz="1400">
                          <a:solidFill>
                            <a:srgbClr val="4C1130"/>
                          </a:solidFill>
                          <a:latin typeface="Quattrocento Sans"/>
                          <a:ea typeface="Quattrocento Sans"/>
                          <a:cs typeface="Quattrocento Sans"/>
                          <a:sym typeface="Quattrocento Sans"/>
                        </a:rPr>
                        <a:t>iPhone Agent</a:t>
                      </a:r>
                      <a:endParaRPr>
                        <a:solidFill>
                          <a:srgbClr val="4C1130"/>
                        </a:solidFill>
                      </a:endParaRPr>
                    </a:p>
                  </a:txBody>
                  <a:tcPr marT="45725" marB="45725" marR="91450" marL="91450"/>
                </a:tc>
                <a:tc>
                  <a:txBody>
                    <a:bodyPr/>
                    <a:lstStyle/>
                    <a:p>
                      <a:pPr indent="0" lvl="0" marL="0" marR="0" rtl="0" algn="l">
                        <a:spcBef>
                          <a:spcPts val="0"/>
                        </a:spcBef>
                        <a:spcAft>
                          <a:spcPts val="0"/>
                        </a:spcAft>
                        <a:buNone/>
                      </a:pPr>
                      <a:r>
                        <a:rPr lang="en-US" sz="1400">
                          <a:solidFill>
                            <a:srgbClr val="4C1130"/>
                          </a:solidFill>
                          <a:latin typeface="Quattrocento Sans"/>
                          <a:ea typeface="Quattrocento Sans"/>
                          <a:cs typeface="Quattrocento Sans"/>
                          <a:sym typeface="Quattrocento Sans"/>
                        </a:rPr>
                        <a:t>Random Forest / TextBlob</a:t>
                      </a:r>
                      <a:endParaRPr>
                        <a:solidFill>
                          <a:srgbClr val="4C1130"/>
                        </a:solidFill>
                      </a:endParaRPr>
                    </a:p>
                  </a:txBody>
                  <a:tcPr marT="45725" marB="45725" marR="91450" marL="91450"/>
                </a:tc>
                <a:tc>
                  <a:txBody>
                    <a:bodyPr/>
                    <a:lstStyle/>
                    <a:p>
                      <a:pPr indent="0" lvl="0" marL="0" marR="0" rtl="0" algn="l">
                        <a:spcBef>
                          <a:spcPts val="0"/>
                        </a:spcBef>
                        <a:spcAft>
                          <a:spcPts val="0"/>
                        </a:spcAft>
                        <a:buNone/>
                      </a:pPr>
                      <a:r>
                        <a:rPr lang="en-US" sz="1400">
                          <a:solidFill>
                            <a:srgbClr val="4C1130"/>
                          </a:solidFill>
                          <a:latin typeface="Quattrocento Sans"/>
                          <a:ea typeface="Quattrocento Sans"/>
                          <a:cs typeface="Quattrocento Sans"/>
                          <a:sym typeface="Quattrocento Sans"/>
                        </a:rPr>
                        <a:t>Review text</a:t>
                      </a:r>
                      <a:endParaRPr>
                        <a:solidFill>
                          <a:srgbClr val="4C1130"/>
                        </a:solidFill>
                      </a:endParaRPr>
                    </a:p>
                  </a:txBody>
                  <a:tcPr marT="45725" marB="45725" marR="91450" marL="91450"/>
                </a:tc>
                <a:tc>
                  <a:txBody>
                    <a:bodyPr/>
                    <a:lstStyle/>
                    <a:p>
                      <a:pPr indent="0" lvl="0" marL="0" marR="0" rtl="0" algn="l">
                        <a:spcBef>
                          <a:spcPts val="0"/>
                        </a:spcBef>
                        <a:spcAft>
                          <a:spcPts val="0"/>
                        </a:spcAft>
                        <a:buNone/>
                      </a:pPr>
                      <a:r>
                        <a:rPr lang="en-US" sz="1400">
                          <a:solidFill>
                            <a:srgbClr val="4C1130"/>
                          </a:solidFill>
                          <a:latin typeface="Quattrocento Sans"/>
                          <a:ea typeface="Quattrocento Sans"/>
                          <a:cs typeface="Quattrocento Sans"/>
                          <a:sym typeface="Quattrocento Sans"/>
                        </a:rPr>
                        <a:t>Sentiment</a:t>
                      </a:r>
                      <a:endParaRPr>
                        <a:solidFill>
                          <a:srgbClr val="4C1130"/>
                        </a:solidFill>
                      </a:endParaRPr>
                    </a:p>
                  </a:txBody>
                  <a:tcPr marT="45725" marB="45725" marR="91450" marL="91450"/>
                </a:tc>
              </a:tr>
              <a:tr h="731525">
                <a:tc>
                  <a:txBody>
                    <a:bodyPr/>
                    <a:lstStyle/>
                    <a:p>
                      <a:pPr indent="0" lvl="0" marL="0" marR="0" rtl="0" algn="l">
                        <a:spcBef>
                          <a:spcPts val="0"/>
                        </a:spcBef>
                        <a:spcAft>
                          <a:spcPts val="0"/>
                        </a:spcAft>
                        <a:buNone/>
                      </a:pPr>
                      <a:r>
                        <a:rPr lang="en-US" sz="1400">
                          <a:solidFill>
                            <a:srgbClr val="4C1130"/>
                          </a:solidFill>
                          <a:latin typeface="Quattrocento Sans"/>
                          <a:ea typeface="Quattrocento Sans"/>
                          <a:cs typeface="Quattrocento Sans"/>
                          <a:sym typeface="Quattrocento Sans"/>
                        </a:rPr>
                        <a:t>Twitter Agent</a:t>
                      </a:r>
                      <a:endParaRPr>
                        <a:solidFill>
                          <a:srgbClr val="4C1130"/>
                        </a:solidFill>
                      </a:endParaRPr>
                    </a:p>
                  </a:txBody>
                  <a:tcPr marT="45725" marB="45725" marR="91450" marL="91450"/>
                </a:tc>
                <a:tc>
                  <a:txBody>
                    <a:bodyPr/>
                    <a:lstStyle/>
                    <a:p>
                      <a:pPr indent="0" lvl="0" marL="0" marR="0" rtl="0" algn="l">
                        <a:spcBef>
                          <a:spcPts val="0"/>
                        </a:spcBef>
                        <a:spcAft>
                          <a:spcPts val="0"/>
                        </a:spcAft>
                        <a:buNone/>
                      </a:pPr>
                      <a:r>
                        <a:rPr lang="en-US" sz="1400">
                          <a:solidFill>
                            <a:srgbClr val="4C1130"/>
                          </a:solidFill>
                          <a:latin typeface="Quattrocento Sans"/>
                          <a:ea typeface="Quattrocento Sans"/>
                          <a:cs typeface="Quattrocento Sans"/>
                          <a:sym typeface="Quattrocento Sans"/>
                        </a:rPr>
                        <a:t>BERTweet</a:t>
                      </a:r>
                      <a:endParaRPr>
                        <a:solidFill>
                          <a:srgbClr val="4C1130"/>
                        </a:solidFill>
                      </a:endParaRPr>
                    </a:p>
                  </a:txBody>
                  <a:tcPr marT="45725" marB="45725" marR="91450" marL="91450"/>
                </a:tc>
                <a:tc>
                  <a:txBody>
                    <a:bodyPr/>
                    <a:lstStyle/>
                    <a:p>
                      <a:pPr indent="0" lvl="0" marL="0" marR="0" rtl="0" algn="l">
                        <a:spcBef>
                          <a:spcPts val="0"/>
                        </a:spcBef>
                        <a:spcAft>
                          <a:spcPts val="0"/>
                        </a:spcAft>
                        <a:buNone/>
                      </a:pPr>
                      <a:r>
                        <a:rPr lang="en-US" sz="1400">
                          <a:solidFill>
                            <a:srgbClr val="4C1130"/>
                          </a:solidFill>
                          <a:latin typeface="Quattrocento Sans"/>
                          <a:ea typeface="Quattrocento Sans"/>
                          <a:cs typeface="Quattrocento Sans"/>
                          <a:sym typeface="Quattrocento Sans"/>
                        </a:rPr>
                        <a:t>Tweet content</a:t>
                      </a:r>
                      <a:endParaRPr>
                        <a:solidFill>
                          <a:srgbClr val="4C1130"/>
                        </a:solidFill>
                      </a:endParaRPr>
                    </a:p>
                  </a:txBody>
                  <a:tcPr marT="45725" marB="45725" marR="91450" marL="91450"/>
                </a:tc>
                <a:tc>
                  <a:txBody>
                    <a:bodyPr/>
                    <a:lstStyle/>
                    <a:p>
                      <a:pPr indent="0" lvl="0" marL="0" marR="0" rtl="0" algn="l">
                        <a:spcBef>
                          <a:spcPts val="0"/>
                        </a:spcBef>
                        <a:spcAft>
                          <a:spcPts val="0"/>
                        </a:spcAft>
                        <a:buNone/>
                      </a:pPr>
                      <a:r>
                        <a:rPr lang="en-US" sz="1400">
                          <a:solidFill>
                            <a:srgbClr val="4C1130"/>
                          </a:solidFill>
                          <a:latin typeface="Quattrocento Sans"/>
                          <a:ea typeface="Quattrocento Sans"/>
                          <a:cs typeface="Quattrocento Sans"/>
                          <a:sym typeface="Quattrocento Sans"/>
                        </a:rPr>
                        <a:t>Sentiment</a:t>
                      </a:r>
                      <a:endParaRPr>
                        <a:solidFill>
                          <a:srgbClr val="4C1130"/>
                        </a:solidFill>
                      </a:endParaRPr>
                    </a:p>
                  </a:txBody>
                  <a:tcPr marT="45725" marB="45725" marR="91450" marL="91450"/>
                </a:tc>
              </a:tr>
              <a:tr h="731525">
                <a:tc>
                  <a:txBody>
                    <a:bodyPr/>
                    <a:lstStyle/>
                    <a:p>
                      <a:pPr indent="0" lvl="0" marL="0" marR="0" rtl="0" algn="l">
                        <a:spcBef>
                          <a:spcPts val="0"/>
                        </a:spcBef>
                        <a:spcAft>
                          <a:spcPts val="0"/>
                        </a:spcAft>
                        <a:buNone/>
                      </a:pPr>
                      <a:r>
                        <a:rPr lang="en-US" sz="1400">
                          <a:solidFill>
                            <a:srgbClr val="4C1130"/>
                          </a:solidFill>
                          <a:latin typeface="Quattrocento Sans"/>
                          <a:ea typeface="Quattrocento Sans"/>
                          <a:cs typeface="Quattrocento Sans"/>
                          <a:sym typeface="Quattrocento Sans"/>
                        </a:rPr>
                        <a:t>Router Agent</a:t>
                      </a:r>
                      <a:endParaRPr>
                        <a:solidFill>
                          <a:srgbClr val="4C1130"/>
                        </a:solidFill>
                      </a:endParaRPr>
                    </a:p>
                  </a:txBody>
                  <a:tcPr marT="45725" marB="45725" marR="91450" marL="91450"/>
                </a:tc>
                <a:tc>
                  <a:txBody>
                    <a:bodyPr/>
                    <a:lstStyle/>
                    <a:p>
                      <a:pPr indent="0" lvl="0" marL="0" marR="0" rtl="0" algn="l">
                        <a:spcBef>
                          <a:spcPts val="0"/>
                        </a:spcBef>
                        <a:spcAft>
                          <a:spcPts val="0"/>
                        </a:spcAft>
                        <a:buNone/>
                      </a:pPr>
                      <a:r>
                        <a:rPr lang="en-US" sz="1400">
                          <a:solidFill>
                            <a:srgbClr val="4C1130"/>
                          </a:solidFill>
                          <a:latin typeface="Quattrocento Sans"/>
                          <a:ea typeface="Quattrocento Sans"/>
                          <a:cs typeface="Quattrocento Sans"/>
                          <a:sym typeface="Quattrocento Sans"/>
                        </a:rPr>
                        <a:t>Keyword/Embedding</a:t>
                      </a:r>
                      <a:endParaRPr>
                        <a:solidFill>
                          <a:srgbClr val="4C1130"/>
                        </a:solidFill>
                      </a:endParaRPr>
                    </a:p>
                  </a:txBody>
                  <a:tcPr marT="45725" marB="45725" marR="91450" marL="91450"/>
                </a:tc>
                <a:tc>
                  <a:txBody>
                    <a:bodyPr/>
                    <a:lstStyle/>
                    <a:p>
                      <a:pPr indent="0" lvl="0" marL="0" marR="0" rtl="0" algn="l">
                        <a:spcBef>
                          <a:spcPts val="0"/>
                        </a:spcBef>
                        <a:spcAft>
                          <a:spcPts val="0"/>
                        </a:spcAft>
                        <a:buNone/>
                      </a:pPr>
                      <a:r>
                        <a:rPr lang="en-US" sz="1400">
                          <a:solidFill>
                            <a:srgbClr val="4C1130"/>
                          </a:solidFill>
                          <a:latin typeface="Quattrocento Sans"/>
                          <a:ea typeface="Quattrocento Sans"/>
                          <a:cs typeface="Quattrocento Sans"/>
                          <a:sym typeface="Quattrocento Sans"/>
                        </a:rPr>
                        <a:t>Query</a:t>
                      </a:r>
                      <a:endParaRPr>
                        <a:solidFill>
                          <a:srgbClr val="4C1130"/>
                        </a:solidFill>
                      </a:endParaRPr>
                    </a:p>
                  </a:txBody>
                  <a:tcPr marT="45725" marB="45725" marR="91450" marL="91450"/>
                </a:tc>
                <a:tc>
                  <a:txBody>
                    <a:bodyPr/>
                    <a:lstStyle/>
                    <a:p>
                      <a:pPr indent="0" lvl="0" marL="0" marR="0" rtl="0" algn="l">
                        <a:spcBef>
                          <a:spcPts val="0"/>
                        </a:spcBef>
                        <a:spcAft>
                          <a:spcPts val="0"/>
                        </a:spcAft>
                        <a:buNone/>
                      </a:pPr>
                      <a:r>
                        <a:rPr lang="en-US" sz="1400">
                          <a:solidFill>
                            <a:srgbClr val="4C1130"/>
                          </a:solidFill>
                          <a:latin typeface="Quattrocento Sans"/>
                          <a:ea typeface="Quattrocento Sans"/>
                          <a:cs typeface="Quattrocento Sans"/>
                          <a:sym typeface="Quattrocento Sans"/>
                        </a:rPr>
                        <a:t>Routes to Agent</a:t>
                      </a:r>
                      <a:endParaRPr>
                        <a:solidFill>
                          <a:srgbClr val="4C1130"/>
                        </a:solidFill>
                      </a:endParaRPr>
                    </a:p>
                  </a:txBody>
                  <a:tcPr marT="45725" marB="45725" marR="91450" marL="91450"/>
                </a:tc>
              </a:tr>
              <a:tr h="731525">
                <a:tc>
                  <a:txBody>
                    <a:bodyPr/>
                    <a:lstStyle/>
                    <a:p>
                      <a:pPr indent="0" lvl="0" marL="0" marR="0" rtl="0" algn="l">
                        <a:spcBef>
                          <a:spcPts val="0"/>
                        </a:spcBef>
                        <a:spcAft>
                          <a:spcPts val="0"/>
                        </a:spcAft>
                        <a:buNone/>
                      </a:pPr>
                      <a:r>
                        <a:rPr lang="en-US" sz="1400">
                          <a:solidFill>
                            <a:srgbClr val="20124D"/>
                          </a:solidFill>
                          <a:latin typeface="Quattrocento Sans"/>
                          <a:ea typeface="Quattrocento Sans"/>
                          <a:cs typeface="Quattrocento Sans"/>
                          <a:sym typeface="Quattrocento Sans"/>
                        </a:rPr>
                        <a:t>MCP Server</a:t>
                      </a:r>
                      <a:endParaRPr>
                        <a:solidFill>
                          <a:srgbClr val="20124D"/>
                        </a:solidFill>
                      </a:endParaRPr>
                    </a:p>
                  </a:txBody>
                  <a:tcPr marT="45725" marB="45725" marR="91450" marL="91450"/>
                </a:tc>
                <a:tc>
                  <a:txBody>
                    <a:bodyPr/>
                    <a:lstStyle/>
                    <a:p>
                      <a:pPr indent="0" lvl="0" marL="0" marR="0" rtl="0" algn="l">
                        <a:spcBef>
                          <a:spcPts val="0"/>
                        </a:spcBef>
                        <a:spcAft>
                          <a:spcPts val="0"/>
                        </a:spcAft>
                        <a:buNone/>
                      </a:pPr>
                      <a:r>
                        <a:rPr lang="en-US" sz="1400">
                          <a:solidFill>
                            <a:srgbClr val="20124D"/>
                          </a:solidFill>
                          <a:latin typeface="Quattrocento Sans"/>
                          <a:ea typeface="Quattrocento Sans"/>
                          <a:cs typeface="Quattrocento Sans"/>
                          <a:sym typeface="Quattrocento Sans"/>
                        </a:rPr>
                        <a:t>Fast</a:t>
                      </a:r>
                      <a:r>
                        <a:rPr lang="en-US">
                          <a:solidFill>
                            <a:srgbClr val="20124D"/>
                          </a:solidFill>
                          <a:latin typeface="Quattrocento Sans"/>
                          <a:ea typeface="Quattrocento Sans"/>
                          <a:cs typeface="Quattrocento Sans"/>
                          <a:sym typeface="Quattrocento Sans"/>
                        </a:rPr>
                        <a:t>MCP</a:t>
                      </a:r>
                      <a:endParaRPr>
                        <a:solidFill>
                          <a:srgbClr val="20124D"/>
                        </a:solidFill>
                      </a:endParaRPr>
                    </a:p>
                  </a:txBody>
                  <a:tcPr marT="45725" marB="45725" marR="91450" marL="91450"/>
                </a:tc>
                <a:tc>
                  <a:txBody>
                    <a:bodyPr/>
                    <a:lstStyle/>
                    <a:p>
                      <a:pPr indent="0" lvl="0" marL="0" marR="0" rtl="0" algn="l">
                        <a:spcBef>
                          <a:spcPts val="0"/>
                        </a:spcBef>
                        <a:spcAft>
                          <a:spcPts val="0"/>
                        </a:spcAft>
                        <a:buNone/>
                      </a:pPr>
                      <a:r>
                        <a:rPr lang="en-US" sz="1400">
                          <a:solidFill>
                            <a:srgbClr val="20124D"/>
                          </a:solidFill>
                          <a:latin typeface="Quattrocento Sans"/>
                          <a:ea typeface="Quattrocento Sans"/>
                          <a:cs typeface="Quattrocento Sans"/>
                          <a:sym typeface="Quattrocento Sans"/>
                        </a:rPr>
                        <a:t>Agent requests</a:t>
                      </a:r>
                      <a:endParaRPr>
                        <a:solidFill>
                          <a:srgbClr val="20124D"/>
                        </a:solidFill>
                      </a:endParaRPr>
                    </a:p>
                  </a:txBody>
                  <a:tcPr marT="45725" marB="45725" marR="91450" marL="91450"/>
                </a:tc>
                <a:tc>
                  <a:txBody>
                    <a:bodyPr/>
                    <a:lstStyle/>
                    <a:p>
                      <a:pPr indent="0" lvl="0" marL="0" marR="0" rtl="0" algn="l">
                        <a:spcBef>
                          <a:spcPts val="0"/>
                        </a:spcBef>
                        <a:spcAft>
                          <a:spcPts val="0"/>
                        </a:spcAft>
                        <a:buNone/>
                      </a:pPr>
                      <a:r>
                        <a:rPr lang="en-US" sz="1400">
                          <a:solidFill>
                            <a:srgbClr val="20124D"/>
                          </a:solidFill>
                          <a:latin typeface="Quattrocento Sans"/>
                          <a:ea typeface="Quattrocento Sans"/>
                          <a:cs typeface="Quattrocento Sans"/>
                          <a:sym typeface="Quattrocento Sans"/>
                        </a:rPr>
                        <a:t>Manages routing/</a:t>
                      </a:r>
                      <a:r>
                        <a:rPr lang="en-US">
                          <a:solidFill>
                            <a:srgbClr val="20124D"/>
                          </a:solidFill>
                          <a:latin typeface="Quattrocento Sans"/>
                          <a:ea typeface="Quattrocento Sans"/>
                          <a:cs typeface="Quattrocento Sans"/>
                          <a:sym typeface="Quattrocento Sans"/>
                        </a:rPr>
                        <a:t>Sentiments</a:t>
                      </a:r>
                      <a:endParaRPr>
                        <a:solidFill>
                          <a:srgbClr val="20124D"/>
                        </a:solidFill>
                      </a:endParaRPr>
                    </a:p>
                  </a:txBody>
                  <a:tcPr marT="45725" marB="45725" marR="91450" marL="91450"/>
                </a:tc>
              </a:tr>
            </a:tbl>
          </a:graphicData>
        </a:graphic>
      </p:graphicFrame>
      <p:sp>
        <p:nvSpPr>
          <p:cNvPr id="161" name="Google Shape;161;p18"/>
          <p:cNvSpPr txBox="1"/>
          <p:nvPr>
            <p:ph type="title"/>
          </p:nvPr>
        </p:nvSpPr>
        <p:spPr>
          <a:xfrm>
            <a:off x="457200" y="228588"/>
            <a:ext cx="8229600" cy="1143000"/>
          </a:xfrm>
          <a:prstGeom prst="rect">
            <a:avLst/>
          </a:prstGeom>
          <a:solidFill>
            <a:srgbClr val="4A86E8"/>
          </a:solidFill>
          <a:ln>
            <a:noFill/>
          </a:ln>
        </p:spPr>
        <p:txBody>
          <a:bodyPr anchorCtr="0" anchor="ctr" bIns="45700" lIns="91425" spcFirstLastPara="1" rIns="91425" wrap="square" tIns="45700">
            <a:normAutofit/>
          </a:bodyPr>
          <a:lstStyle/>
          <a:p>
            <a:pPr indent="0" lvl="0" marL="0" rtl="0" algn="l">
              <a:spcBef>
                <a:spcPts val="0"/>
              </a:spcBef>
              <a:spcAft>
                <a:spcPts val="0"/>
              </a:spcAft>
              <a:buClr>
                <a:srgbClr val="004C99"/>
              </a:buClr>
              <a:buSzPts val="3000"/>
              <a:buFont typeface="Calibri"/>
              <a:buNone/>
            </a:pPr>
            <a:r>
              <a:rPr b="1" lang="en-US" sz="3000">
                <a:solidFill>
                  <a:srgbClr val="FFFFFF"/>
                </a:solidFill>
              </a:rPr>
              <a:t>System Architecture</a:t>
            </a:r>
            <a:endParaRPr>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5" name="Shape 165"/>
        <p:cNvGrpSpPr/>
        <p:nvPr/>
      </p:nvGrpSpPr>
      <p:grpSpPr>
        <a:xfrm>
          <a:off x="0" y="0"/>
          <a:ext cx="0" cy="0"/>
          <a:chOff x="0" y="0"/>
          <a:chExt cx="0" cy="0"/>
        </a:xfrm>
      </p:grpSpPr>
      <p:sp>
        <p:nvSpPr>
          <p:cNvPr id="166" name="Google Shape;166;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4C99"/>
              </a:buClr>
              <a:buSzPts val="3000"/>
              <a:buFont typeface="Calibri"/>
              <a:buNone/>
            </a:pPr>
            <a:r>
              <a:rPr b="1" lang="en-US" sz="3000">
                <a:solidFill>
                  <a:srgbClr val="FFFFFF"/>
                </a:solidFill>
              </a:rPr>
              <a:t>System Architecture (A2A)</a:t>
            </a:r>
            <a:endParaRPr>
              <a:solidFill>
                <a:srgbClr val="FFFFFF"/>
              </a:solidFill>
            </a:endParaRPr>
          </a:p>
        </p:txBody>
      </p:sp>
      <p:sp>
        <p:nvSpPr>
          <p:cNvPr id="167" name="Google Shape;167;p19"/>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228600" lvl="0" marL="457200" rtl="0" algn="l">
              <a:spcBef>
                <a:spcPts val="1400"/>
              </a:spcBef>
              <a:spcAft>
                <a:spcPts val="0"/>
              </a:spcAft>
              <a:buNone/>
            </a:pPr>
            <a:r>
              <a:rPr b="1" lang="en-US" sz="2200">
                <a:solidFill>
                  <a:srgbClr val="FFFFFF"/>
                </a:solidFill>
                <a:latin typeface="Aptos"/>
                <a:ea typeface="Aptos"/>
                <a:cs typeface="Aptos"/>
                <a:sym typeface="Aptos"/>
              </a:rPr>
              <a:t>A2A Overview</a:t>
            </a:r>
            <a:endParaRPr b="1" sz="2200">
              <a:solidFill>
                <a:srgbClr val="FFFFFF"/>
              </a:solidFill>
              <a:latin typeface="Aptos"/>
              <a:ea typeface="Aptos"/>
              <a:cs typeface="Aptos"/>
              <a:sym typeface="Aptos"/>
            </a:endParaRPr>
          </a:p>
          <a:p>
            <a:pPr indent="0" lvl="0" marL="0" rtl="0" algn="l">
              <a:spcBef>
                <a:spcPts val="1200"/>
              </a:spcBef>
              <a:spcAft>
                <a:spcPts val="0"/>
              </a:spcAft>
              <a:buNone/>
            </a:pPr>
            <a:r>
              <a:rPr lang="en-US" sz="2100">
                <a:solidFill>
                  <a:srgbClr val="FFFFFF"/>
                </a:solidFill>
                <a:latin typeface="Aptos"/>
                <a:ea typeface="Aptos"/>
                <a:cs typeface="Aptos"/>
                <a:sym typeface="Aptos"/>
              </a:rPr>
              <a:t>A2A (Agent-to-Agent) is a lightweight coordination SDK that enables modular and autonomous agent tools to be invoked via message-based or callable interfaces. Each agent runs as an independent process or module, exposing callable functions through a shared routing framework. Agents do not depend on each other directly, making the architecture fault-tolerant and extensible.</a:t>
            </a:r>
            <a:endParaRPr sz="2100">
              <a:solidFill>
                <a:srgbClr val="FFFFFF"/>
              </a:solidFill>
              <a:latin typeface="Aptos"/>
              <a:ea typeface="Aptos"/>
              <a:cs typeface="Aptos"/>
              <a:sym typeface="Aptos"/>
            </a:endParaRPr>
          </a:p>
          <a:p>
            <a:pPr indent="-361950" lvl="0" marL="457200" rtl="0" algn="l">
              <a:spcBef>
                <a:spcPts val="1200"/>
              </a:spcBef>
              <a:spcAft>
                <a:spcPts val="0"/>
              </a:spcAft>
              <a:buClr>
                <a:srgbClr val="FFFFFF"/>
              </a:buClr>
              <a:buSzPts val="2100"/>
              <a:buFont typeface="Aptos"/>
              <a:buChar char="●"/>
            </a:pPr>
            <a:r>
              <a:rPr b="1" lang="en-US" sz="2100">
                <a:solidFill>
                  <a:srgbClr val="FFFFFF"/>
                </a:solidFill>
                <a:latin typeface="Aptos"/>
                <a:ea typeface="Aptos"/>
                <a:cs typeface="Aptos"/>
                <a:sym typeface="Aptos"/>
              </a:rPr>
              <a:t>Key Features:</a:t>
            </a:r>
            <a:endParaRPr b="1" sz="2100">
              <a:solidFill>
                <a:srgbClr val="FFFFFF"/>
              </a:solidFill>
              <a:latin typeface="Aptos"/>
              <a:ea typeface="Aptos"/>
              <a:cs typeface="Aptos"/>
              <a:sym typeface="Aptos"/>
            </a:endParaRPr>
          </a:p>
          <a:p>
            <a:pPr indent="-361950" lvl="1" marL="914400" rtl="0" algn="l">
              <a:spcBef>
                <a:spcPts val="0"/>
              </a:spcBef>
              <a:spcAft>
                <a:spcPts val="0"/>
              </a:spcAft>
              <a:buClr>
                <a:srgbClr val="FFFFFF"/>
              </a:buClr>
              <a:buSzPts val="2100"/>
              <a:buFont typeface="Aptos"/>
              <a:buChar char="○"/>
            </a:pPr>
            <a:r>
              <a:rPr lang="en-US" sz="2100">
                <a:solidFill>
                  <a:srgbClr val="FFFFFF"/>
                </a:solidFill>
                <a:latin typeface="Aptos"/>
                <a:ea typeface="Aptos"/>
                <a:cs typeface="Aptos"/>
                <a:sym typeface="Aptos"/>
              </a:rPr>
              <a:t>Stateless communication over stdio, sockets, or HTTP</a:t>
            </a:r>
            <a:endParaRPr sz="2100">
              <a:solidFill>
                <a:srgbClr val="FFFFFF"/>
              </a:solidFill>
              <a:latin typeface="Aptos"/>
              <a:ea typeface="Aptos"/>
              <a:cs typeface="Aptos"/>
              <a:sym typeface="Aptos"/>
            </a:endParaRPr>
          </a:p>
          <a:p>
            <a:pPr indent="-361950" lvl="1" marL="914400" rtl="0" algn="l">
              <a:spcBef>
                <a:spcPts val="0"/>
              </a:spcBef>
              <a:spcAft>
                <a:spcPts val="0"/>
              </a:spcAft>
              <a:buClr>
                <a:srgbClr val="FFFFFF"/>
              </a:buClr>
              <a:buSzPts val="2100"/>
              <a:buFont typeface="Aptos"/>
              <a:buChar char="○"/>
            </a:pPr>
            <a:r>
              <a:rPr lang="en-US" sz="2100">
                <a:solidFill>
                  <a:srgbClr val="FFFFFF"/>
                </a:solidFill>
                <a:latin typeface="Aptos"/>
                <a:ea typeface="Aptos"/>
                <a:cs typeface="Aptos"/>
                <a:sym typeface="Aptos"/>
              </a:rPr>
              <a:t>Lightweight and minimal overhead</a:t>
            </a:r>
            <a:endParaRPr sz="2100">
              <a:solidFill>
                <a:srgbClr val="FFFFFF"/>
              </a:solidFill>
              <a:latin typeface="Aptos"/>
              <a:ea typeface="Aptos"/>
              <a:cs typeface="Aptos"/>
              <a:sym typeface="Aptos"/>
            </a:endParaRPr>
          </a:p>
          <a:p>
            <a:pPr indent="-361950" lvl="1" marL="914400" rtl="0" algn="l">
              <a:spcBef>
                <a:spcPts val="0"/>
              </a:spcBef>
              <a:spcAft>
                <a:spcPts val="0"/>
              </a:spcAft>
              <a:buClr>
                <a:srgbClr val="FFFFFF"/>
              </a:buClr>
              <a:buSzPts val="2100"/>
              <a:buFont typeface="Aptos"/>
              <a:buChar char="○"/>
            </a:pPr>
            <a:r>
              <a:rPr lang="en-US" sz="2100">
                <a:solidFill>
                  <a:srgbClr val="FFFFFF"/>
                </a:solidFill>
                <a:latin typeface="Aptos"/>
                <a:ea typeface="Aptos"/>
                <a:cs typeface="Aptos"/>
                <a:sym typeface="Aptos"/>
              </a:rPr>
              <a:t>Integrates seamlessly with MCP for routing and service discovery</a:t>
            </a:r>
            <a:endParaRPr b="1">
              <a:solidFill>
                <a:srgbClr val="FFFFFF"/>
              </a:solidFill>
              <a:latin typeface="Aptos"/>
              <a:ea typeface="Aptos"/>
              <a:cs typeface="Aptos"/>
              <a:sym typeface="Aptos"/>
            </a:endParaRPr>
          </a:p>
          <a:p>
            <a:pPr indent="-393700" lvl="0" marL="342900" rtl="0" algn="l">
              <a:spcBef>
                <a:spcPts val="400"/>
              </a:spcBef>
              <a:spcAft>
                <a:spcPts val="1200"/>
              </a:spcAft>
              <a:buSzPts val="2800"/>
              <a:buFont typeface="Quattrocento Sans"/>
              <a:buChar char="●"/>
            </a:pPr>
            <a:r>
              <a:t/>
            </a:r>
            <a:endParaRPr sz="2800">
              <a:latin typeface="Quattrocento Sans"/>
              <a:ea typeface="Quattrocento Sans"/>
              <a:cs typeface="Quattrocento Sans"/>
              <a:sym typeface="Quattrocento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1" name="Shape 171"/>
        <p:cNvGrpSpPr/>
        <p:nvPr/>
      </p:nvGrpSpPr>
      <p:grpSpPr>
        <a:xfrm>
          <a:off x="0" y="0"/>
          <a:ext cx="0" cy="0"/>
          <a:chOff x="0" y="0"/>
          <a:chExt cx="0" cy="0"/>
        </a:xfrm>
      </p:grpSpPr>
      <p:sp>
        <p:nvSpPr>
          <p:cNvPr id="172" name="Google Shape;172;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4C99"/>
              </a:buClr>
              <a:buSzPts val="3000"/>
              <a:buFont typeface="Calibri"/>
              <a:buNone/>
            </a:pPr>
            <a:r>
              <a:rPr b="1" lang="en-US" sz="3000">
                <a:solidFill>
                  <a:srgbClr val="FFFFFF"/>
                </a:solidFill>
              </a:rPr>
              <a:t>System Architecture (MCP)</a:t>
            </a:r>
            <a:endParaRPr>
              <a:solidFill>
                <a:srgbClr val="FFFFFF"/>
              </a:solidFill>
            </a:endParaRPr>
          </a:p>
        </p:txBody>
      </p:sp>
      <p:sp>
        <p:nvSpPr>
          <p:cNvPr id="173" name="Google Shape;173;p20"/>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lnSpcReduction="20000"/>
          </a:bodyPr>
          <a:lstStyle/>
          <a:p>
            <a:pPr indent="-228600" lvl="0" marL="457200" rtl="0" algn="l">
              <a:spcBef>
                <a:spcPts val="1400"/>
              </a:spcBef>
              <a:spcAft>
                <a:spcPts val="0"/>
              </a:spcAft>
              <a:buNone/>
            </a:pPr>
            <a:r>
              <a:rPr b="1" lang="en-US" sz="1900">
                <a:solidFill>
                  <a:srgbClr val="FFFFFF"/>
                </a:solidFill>
                <a:latin typeface="Aptos"/>
                <a:ea typeface="Aptos"/>
                <a:cs typeface="Aptos"/>
                <a:sym typeface="Aptos"/>
              </a:rPr>
              <a:t>MCP Client and Server Integration</a:t>
            </a:r>
            <a:endParaRPr b="1" sz="1900">
              <a:solidFill>
                <a:srgbClr val="FFFFFF"/>
              </a:solidFill>
              <a:latin typeface="Aptos"/>
              <a:ea typeface="Aptos"/>
              <a:cs typeface="Aptos"/>
              <a:sym typeface="Aptos"/>
            </a:endParaRPr>
          </a:p>
          <a:p>
            <a:pPr indent="0" lvl="0" marL="0" rtl="0" algn="l">
              <a:spcBef>
                <a:spcPts val="1200"/>
              </a:spcBef>
              <a:spcAft>
                <a:spcPts val="0"/>
              </a:spcAft>
              <a:buNone/>
            </a:pPr>
            <a:r>
              <a:rPr lang="en-US" sz="1800">
                <a:solidFill>
                  <a:srgbClr val="FFFFFF"/>
                </a:solidFill>
                <a:latin typeface="Aptos"/>
                <a:ea typeface="Aptos"/>
                <a:cs typeface="Aptos"/>
                <a:sym typeface="Aptos"/>
              </a:rPr>
              <a:t>The system is structured such that the MCP server listens for function calls from agent clients. MCP clients act as wrappers for the agents and route communication using either standard input/output (for terminal-based tools) or HTTP. The client uses schema definitions and registered MCP decorators (</a:t>
            </a:r>
            <a:r>
              <a:rPr lang="en-US" sz="1800">
                <a:solidFill>
                  <a:srgbClr val="FFFFFF"/>
                </a:solidFill>
                <a:latin typeface="Roboto Mono"/>
                <a:ea typeface="Roboto Mono"/>
                <a:cs typeface="Roboto Mono"/>
                <a:sym typeface="Roboto Mono"/>
              </a:rPr>
              <a:t>@mcp.tool</a:t>
            </a:r>
            <a:r>
              <a:rPr lang="en-US" sz="1800">
                <a:solidFill>
                  <a:srgbClr val="FFFFFF"/>
                </a:solidFill>
                <a:latin typeface="Aptos"/>
                <a:ea typeface="Aptos"/>
                <a:cs typeface="Aptos"/>
                <a:sym typeface="Aptos"/>
              </a:rPr>
              <a:t>) to facilitate execution.</a:t>
            </a:r>
            <a:endParaRPr sz="1800">
              <a:solidFill>
                <a:srgbClr val="FFFFFF"/>
              </a:solidFill>
              <a:latin typeface="Aptos"/>
              <a:ea typeface="Aptos"/>
              <a:cs typeface="Aptos"/>
              <a:sym typeface="Aptos"/>
            </a:endParaRPr>
          </a:p>
          <a:p>
            <a:pPr indent="-342900" lvl="0" marL="457200" rtl="0" algn="l">
              <a:spcBef>
                <a:spcPts val="1200"/>
              </a:spcBef>
              <a:spcAft>
                <a:spcPts val="0"/>
              </a:spcAft>
              <a:buClr>
                <a:srgbClr val="FFFFFF"/>
              </a:buClr>
              <a:buSzPts val="1800"/>
              <a:buFont typeface="Aptos"/>
              <a:buChar char="●"/>
            </a:pPr>
            <a:r>
              <a:rPr b="1" lang="en-US" sz="1800">
                <a:solidFill>
                  <a:srgbClr val="FFFFFF"/>
                </a:solidFill>
                <a:latin typeface="Aptos"/>
                <a:ea typeface="Aptos"/>
                <a:cs typeface="Aptos"/>
                <a:sym typeface="Aptos"/>
              </a:rPr>
              <a:t>MCP Server</a:t>
            </a:r>
            <a:r>
              <a:rPr lang="en-US" sz="1800">
                <a:solidFill>
                  <a:srgbClr val="FFFFFF"/>
                </a:solidFill>
                <a:latin typeface="Aptos"/>
                <a:ea typeface="Aptos"/>
                <a:cs typeface="Aptos"/>
                <a:sym typeface="Aptos"/>
              </a:rPr>
              <a:t>: Hosts service registration, manages message routing, handles execution lifecycle.</a:t>
            </a:r>
            <a:endParaRPr sz="1800">
              <a:solidFill>
                <a:srgbClr val="FFFFFF"/>
              </a:solidFill>
              <a:latin typeface="Aptos"/>
              <a:ea typeface="Aptos"/>
              <a:cs typeface="Aptos"/>
              <a:sym typeface="Aptos"/>
            </a:endParaRPr>
          </a:p>
          <a:p>
            <a:pPr indent="-342900" lvl="0" marL="457200" rtl="0" algn="l">
              <a:spcBef>
                <a:spcPts val="0"/>
              </a:spcBef>
              <a:spcAft>
                <a:spcPts val="0"/>
              </a:spcAft>
              <a:buClr>
                <a:srgbClr val="FFFFFF"/>
              </a:buClr>
              <a:buSzPts val="1800"/>
              <a:buFont typeface="Aptos"/>
              <a:buChar char="●"/>
            </a:pPr>
            <a:r>
              <a:rPr b="1" lang="en-US" sz="1800">
                <a:solidFill>
                  <a:srgbClr val="FFFFFF"/>
                </a:solidFill>
                <a:latin typeface="Aptos"/>
                <a:ea typeface="Aptos"/>
                <a:cs typeface="Aptos"/>
                <a:sym typeface="Aptos"/>
              </a:rPr>
              <a:t>MCP Client</a:t>
            </a:r>
            <a:r>
              <a:rPr lang="en-US" sz="1800">
                <a:solidFill>
                  <a:srgbClr val="FFFFFF"/>
                </a:solidFill>
                <a:latin typeface="Aptos"/>
                <a:ea typeface="Aptos"/>
                <a:cs typeface="Aptos"/>
                <a:sym typeface="Aptos"/>
              </a:rPr>
              <a:t>: Sends query via CLI or embedded API (e.g., FastMCP.run("tool_name", input))</a:t>
            </a:r>
            <a:endParaRPr sz="1800">
              <a:solidFill>
                <a:srgbClr val="FFFFFF"/>
              </a:solidFill>
              <a:latin typeface="Aptos"/>
              <a:ea typeface="Aptos"/>
              <a:cs typeface="Aptos"/>
              <a:sym typeface="Aptos"/>
            </a:endParaRPr>
          </a:p>
          <a:p>
            <a:pPr indent="-342900" lvl="0" marL="457200" rtl="0" algn="l">
              <a:spcBef>
                <a:spcPts val="0"/>
              </a:spcBef>
              <a:spcAft>
                <a:spcPts val="0"/>
              </a:spcAft>
              <a:buClr>
                <a:srgbClr val="FFFFFF"/>
              </a:buClr>
              <a:buSzPts val="1800"/>
              <a:buFont typeface="Aptos"/>
              <a:buChar char="●"/>
            </a:pPr>
            <a:r>
              <a:rPr b="1" lang="en-US" sz="1800">
                <a:solidFill>
                  <a:srgbClr val="FFFFFF"/>
                </a:solidFill>
                <a:latin typeface="Aptos"/>
                <a:ea typeface="Aptos"/>
                <a:cs typeface="Aptos"/>
                <a:sym typeface="Aptos"/>
              </a:rPr>
              <a:t>Embedding Support</a:t>
            </a:r>
            <a:r>
              <a:rPr lang="en-US" sz="1800">
                <a:solidFill>
                  <a:srgbClr val="FFFFFF"/>
                </a:solidFill>
                <a:latin typeface="Aptos"/>
                <a:ea typeface="Aptos"/>
                <a:cs typeface="Aptos"/>
                <a:sym typeface="Aptos"/>
              </a:rPr>
              <a:t>: For routing, sentence transformers or keyword-based vector encoders are used to transform queries into semantic space and match the most appropriate agent.</a:t>
            </a:r>
            <a:endParaRPr sz="1800">
              <a:solidFill>
                <a:srgbClr val="FFFFFF"/>
              </a:solidFill>
              <a:latin typeface="Aptos"/>
              <a:ea typeface="Aptos"/>
              <a:cs typeface="Aptos"/>
              <a:sym typeface="Aptos"/>
            </a:endParaRPr>
          </a:p>
          <a:p>
            <a:pPr indent="-393700" lvl="0" marL="342900" rtl="0" algn="l">
              <a:spcBef>
                <a:spcPts val="400"/>
              </a:spcBef>
              <a:spcAft>
                <a:spcPts val="1200"/>
              </a:spcAft>
              <a:buSzPts val="2800"/>
              <a:buFont typeface="Quattrocento Sans"/>
              <a:buChar char="●"/>
            </a:pPr>
            <a:r>
              <a:t/>
            </a:r>
            <a:endParaRPr sz="2800">
              <a:latin typeface="Quattrocento Sans"/>
              <a:ea typeface="Quattrocento Sans"/>
              <a:cs typeface="Quattrocento Sans"/>
              <a:sym typeface="Quattrocento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7" name="Shape 177"/>
        <p:cNvGrpSpPr/>
        <p:nvPr/>
      </p:nvGrpSpPr>
      <p:grpSpPr>
        <a:xfrm>
          <a:off x="0" y="0"/>
          <a:ext cx="0" cy="0"/>
          <a:chOff x="0" y="0"/>
          <a:chExt cx="0" cy="0"/>
        </a:xfrm>
      </p:grpSpPr>
      <p:sp>
        <p:nvSpPr>
          <p:cNvPr id="178" name="Google Shape;178;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4C99"/>
              </a:buClr>
              <a:buSzPts val="3000"/>
              <a:buFont typeface="Calibri"/>
              <a:buNone/>
            </a:pPr>
            <a:r>
              <a:rPr b="1" lang="en-US" sz="3000">
                <a:solidFill>
                  <a:srgbClr val="FFFFFF"/>
                </a:solidFill>
              </a:rPr>
              <a:t>System Architecture (ML Model)</a:t>
            </a:r>
            <a:endParaRPr>
              <a:solidFill>
                <a:srgbClr val="FFFFFF"/>
              </a:solidFill>
            </a:endParaRPr>
          </a:p>
        </p:txBody>
      </p:sp>
      <p:sp>
        <p:nvSpPr>
          <p:cNvPr id="179" name="Google Shape;179;p21"/>
          <p:cNvSpPr txBox="1"/>
          <p:nvPr>
            <p:ph idx="1" type="body"/>
          </p:nvPr>
        </p:nvSpPr>
        <p:spPr>
          <a:xfrm>
            <a:off x="457200" y="1165950"/>
            <a:ext cx="8229600" cy="4526100"/>
          </a:xfrm>
          <a:prstGeom prst="rect">
            <a:avLst/>
          </a:prstGeom>
          <a:noFill/>
          <a:ln>
            <a:noFill/>
          </a:ln>
        </p:spPr>
        <p:txBody>
          <a:bodyPr anchorCtr="0" anchor="t" bIns="45700" lIns="91425" spcFirstLastPara="1" rIns="91425" wrap="square" tIns="45700">
            <a:noAutofit/>
          </a:bodyPr>
          <a:lstStyle/>
          <a:p>
            <a:pPr indent="-228600" lvl="0" marL="457200" rtl="0" algn="l">
              <a:spcBef>
                <a:spcPts val="1400"/>
              </a:spcBef>
              <a:spcAft>
                <a:spcPts val="0"/>
              </a:spcAft>
              <a:buNone/>
            </a:pPr>
            <a:r>
              <a:rPr b="1" lang="en-US" sz="1600">
                <a:solidFill>
                  <a:srgbClr val="FFFFFF"/>
                </a:solidFill>
                <a:latin typeface="Aptos"/>
                <a:ea typeface="Aptos"/>
                <a:cs typeface="Aptos"/>
                <a:sym typeface="Aptos"/>
              </a:rPr>
              <a:t>ML Models</a:t>
            </a:r>
            <a:endParaRPr b="1" sz="1600">
              <a:solidFill>
                <a:srgbClr val="FFFFFF"/>
              </a:solidFill>
              <a:latin typeface="Aptos"/>
              <a:ea typeface="Aptos"/>
              <a:cs typeface="Aptos"/>
              <a:sym typeface="Aptos"/>
            </a:endParaRPr>
          </a:p>
          <a:p>
            <a:pPr indent="-228600" lvl="0" marL="457200" rtl="0" algn="l">
              <a:spcBef>
                <a:spcPts val="1400"/>
              </a:spcBef>
              <a:spcAft>
                <a:spcPts val="0"/>
              </a:spcAft>
              <a:buNone/>
            </a:pPr>
            <a:r>
              <a:rPr b="1" lang="en-US" sz="1500">
                <a:solidFill>
                  <a:srgbClr val="FFFFFF"/>
                </a:solidFill>
                <a:latin typeface="Aptos"/>
                <a:ea typeface="Aptos"/>
                <a:cs typeface="Aptos"/>
                <a:sym typeface="Aptos"/>
              </a:rPr>
              <a:t>Twitter Agent</a:t>
            </a:r>
            <a:r>
              <a:rPr lang="en-US" sz="1500">
                <a:solidFill>
                  <a:srgbClr val="FFFFFF"/>
                </a:solidFill>
                <a:latin typeface="Aptos"/>
                <a:ea typeface="Aptos"/>
                <a:cs typeface="Aptos"/>
                <a:sym typeface="Aptos"/>
              </a:rPr>
              <a:t>: Fine-tuned BERTweet Transformer (HuggingFace)</a:t>
            </a:r>
            <a:endParaRPr sz="1500">
              <a:solidFill>
                <a:srgbClr val="FFFFFF"/>
              </a:solidFill>
              <a:latin typeface="Aptos"/>
              <a:ea typeface="Aptos"/>
              <a:cs typeface="Aptos"/>
              <a:sym typeface="Aptos"/>
            </a:endParaRPr>
          </a:p>
          <a:p>
            <a:pPr indent="-323850" lvl="1" marL="914400" rtl="0" algn="l">
              <a:spcBef>
                <a:spcPts val="1200"/>
              </a:spcBef>
              <a:spcAft>
                <a:spcPts val="0"/>
              </a:spcAft>
              <a:buClr>
                <a:srgbClr val="FFFFFF"/>
              </a:buClr>
              <a:buSzPts val="1500"/>
              <a:buFont typeface="Aptos"/>
              <a:buChar char="○"/>
            </a:pPr>
            <a:r>
              <a:rPr lang="en-US" sz="1500">
                <a:solidFill>
                  <a:srgbClr val="FFFFFF"/>
                </a:solidFill>
                <a:latin typeface="Roboto Mono"/>
                <a:ea typeface="Roboto Mono"/>
                <a:cs typeface="Roboto Mono"/>
                <a:sym typeface="Roboto Mono"/>
              </a:rPr>
              <a:t>a2a_twitter_sentiment_agent.py</a:t>
            </a:r>
            <a:r>
              <a:rPr lang="en-US" sz="1500">
                <a:solidFill>
                  <a:srgbClr val="FFFFFF"/>
                </a:solidFill>
                <a:latin typeface="Aptos"/>
                <a:ea typeface="Aptos"/>
                <a:cs typeface="Aptos"/>
                <a:sym typeface="Aptos"/>
              </a:rPr>
              <a:t> handles loading the model, tokenizing input, and returning prediction</a:t>
            </a:r>
            <a:endParaRPr sz="1500">
              <a:solidFill>
                <a:srgbClr val="FFFFFF"/>
              </a:solidFill>
              <a:latin typeface="Aptos"/>
              <a:ea typeface="Aptos"/>
              <a:cs typeface="Aptos"/>
              <a:sym typeface="Aptos"/>
            </a:endParaRPr>
          </a:p>
          <a:p>
            <a:pPr indent="-323850" lvl="1" marL="914400" rtl="0" algn="l">
              <a:spcBef>
                <a:spcPts val="0"/>
              </a:spcBef>
              <a:spcAft>
                <a:spcPts val="0"/>
              </a:spcAft>
              <a:buClr>
                <a:srgbClr val="FFFFFF"/>
              </a:buClr>
              <a:buSzPts val="1500"/>
              <a:buFont typeface="Aptos"/>
              <a:buChar char="○"/>
            </a:pPr>
            <a:r>
              <a:rPr lang="en-US" sz="1500">
                <a:solidFill>
                  <a:srgbClr val="FFFFFF"/>
                </a:solidFill>
                <a:latin typeface="Aptos"/>
                <a:ea typeface="Aptos"/>
                <a:cs typeface="Aptos"/>
                <a:sym typeface="Aptos"/>
              </a:rPr>
              <a:t>Uses Hugging Face's </a:t>
            </a:r>
            <a:r>
              <a:rPr lang="en-US" sz="1500">
                <a:solidFill>
                  <a:srgbClr val="FFFFFF"/>
                </a:solidFill>
                <a:latin typeface="Roboto Mono"/>
                <a:ea typeface="Roboto Mono"/>
                <a:cs typeface="Roboto Mono"/>
                <a:sym typeface="Roboto Mono"/>
              </a:rPr>
              <a:t>AutoModelForSequenceClassification</a:t>
            </a:r>
            <a:endParaRPr sz="1500">
              <a:solidFill>
                <a:srgbClr val="FFFFFF"/>
              </a:solidFill>
              <a:latin typeface="Roboto Mono"/>
              <a:ea typeface="Roboto Mono"/>
              <a:cs typeface="Roboto Mono"/>
              <a:sym typeface="Roboto Mono"/>
            </a:endParaRPr>
          </a:p>
          <a:p>
            <a:pPr indent="-323850" lvl="1" marL="914400" rtl="0" algn="l">
              <a:spcBef>
                <a:spcPts val="0"/>
              </a:spcBef>
              <a:spcAft>
                <a:spcPts val="0"/>
              </a:spcAft>
              <a:buClr>
                <a:srgbClr val="FFFFFF"/>
              </a:buClr>
              <a:buSzPts val="1500"/>
              <a:buFont typeface="Aptos"/>
              <a:buChar char="○"/>
            </a:pPr>
            <a:r>
              <a:rPr lang="en-US" sz="1500">
                <a:solidFill>
                  <a:srgbClr val="FFFFFF"/>
                </a:solidFill>
                <a:latin typeface="Aptos"/>
                <a:ea typeface="Aptos"/>
                <a:cs typeface="Aptos"/>
                <a:sym typeface="Aptos"/>
              </a:rPr>
              <a:t>Optimized for short-text sentiment classification</a:t>
            </a:r>
            <a:endParaRPr sz="1500">
              <a:solidFill>
                <a:srgbClr val="FFFFFF"/>
              </a:solidFill>
              <a:latin typeface="Aptos"/>
              <a:ea typeface="Aptos"/>
              <a:cs typeface="Aptos"/>
              <a:sym typeface="Aptos"/>
            </a:endParaRPr>
          </a:p>
          <a:p>
            <a:pPr indent="-323850" lvl="1" marL="914400" rtl="0" algn="l">
              <a:spcBef>
                <a:spcPts val="0"/>
              </a:spcBef>
              <a:spcAft>
                <a:spcPts val="0"/>
              </a:spcAft>
              <a:buClr>
                <a:srgbClr val="FFFFFF"/>
              </a:buClr>
              <a:buSzPts val="1500"/>
              <a:buFont typeface="Aptos"/>
              <a:buChar char="○"/>
            </a:pPr>
            <a:r>
              <a:rPr lang="en-US" sz="1500">
                <a:solidFill>
                  <a:srgbClr val="FFFFFF"/>
                </a:solidFill>
                <a:latin typeface="Aptos"/>
                <a:ea typeface="Aptos"/>
                <a:cs typeface="Aptos"/>
                <a:sym typeface="Aptos"/>
              </a:rPr>
              <a:t>Example Query: </a:t>
            </a:r>
            <a:r>
              <a:rPr i="1" lang="en-US" sz="1500">
                <a:solidFill>
                  <a:srgbClr val="FFFFFF"/>
                </a:solidFill>
                <a:latin typeface="Aptos"/>
                <a:ea typeface="Aptos"/>
                <a:cs typeface="Aptos"/>
                <a:sym typeface="Aptos"/>
              </a:rPr>
              <a:t>"Twitter keeps crashing on my phone."</a:t>
            </a:r>
            <a:endParaRPr i="1" sz="1500">
              <a:solidFill>
                <a:srgbClr val="FFFFFF"/>
              </a:solidFill>
              <a:latin typeface="Aptos"/>
              <a:ea typeface="Aptos"/>
              <a:cs typeface="Aptos"/>
              <a:sym typeface="Aptos"/>
            </a:endParaRPr>
          </a:p>
          <a:p>
            <a:pPr indent="-323850" lvl="1" marL="914400" rtl="0" algn="l">
              <a:spcBef>
                <a:spcPts val="0"/>
              </a:spcBef>
              <a:spcAft>
                <a:spcPts val="0"/>
              </a:spcAft>
              <a:buClr>
                <a:srgbClr val="FFFFFF"/>
              </a:buClr>
              <a:buSzPts val="1500"/>
              <a:buFont typeface="Aptos"/>
              <a:buChar char="○"/>
            </a:pPr>
            <a:r>
              <a:rPr lang="en-US" sz="1500">
                <a:solidFill>
                  <a:srgbClr val="FFFFFF"/>
                </a:solidFill>
                <a:latin typeface="Aptos"/>
                <a:ea typeface="Aptos"/>
                <a:cs typeface="Aptos"/>
                <a:sym typeface="Aptos"/>
              </a:rPr>
              <a:t>Output: </a:t>
            </a:r>
            <a:r>
              <a:rPr b="1" lang="en-US" sz="1500">
                <a:solidFill>
                  <a:srgbClr val="FFFFFF"/>
                </a:solidFill>
                <a:latin typeface="Aptos"/>
                <a:ea typeface="Aptos"/>
                <a:cs typeface="Aptos"/>
                <a:sym typeface="Aptos"/>
              </a:rPr>
              <a:t>Negative</a:t>
            </a:r>
            <a:r>
              <a:rPr lang="en-US" sz="1500">
                <a:solidFill>
                  <a:srgbClr val="FFFFFF"/>
                </a:solidFill>
                <a:latin typeface="Aptos"/>
                <a:ea typeface="Aptos"/>
                <a:cs typeface="Aptos"/>
                <a:sym typeface="Aptos"/>
              </a:rPr>
              <a:t> sentiment with ~88% classification confidence</a:t>
            </a:r>
            <a:endParaRPr sz="1500">
              <a:solidFill>
                <a:srgbClr val="FFFFFF"/>
              </a:solidFill>
              <a:latin typeface="Aptos"/>
              <a:ea typeface="Aptos"/>
              <a:cs typeface="Aptos"/>
              <a:sym typeface="Aptos"/>
            </a:endParaRPr>
          </a:p>
          <a:p>
            <a:pPr indent="-323850" lvl="0" marL="457200" rtl="0" algn="l">
              <a:spcBef>
                <a:spcPts val="0"/>
              </a:spcBef>
              <a:spcAft>
                <a:spcPts val="0"/>
              </a:spcAft>
              <a:buClr>
                <a:srgbClr val="FFFFFF"/>
              </a:buClr>
              <a:buSzPts val="1500"/>
              <a:buFont typeface="Aptos"/>
              <a:buChar char="●"/>
            </a:pPr>
            <a:r>
              <a:rPr b="1" lang="en-US" sz="1500">
                <a:solidFill>
                  <a:srgbClr val="FFFFFF"/>
                </a:solidFill>
                <a:latin typeface="Aptos"/>
                <a:ea typeface="Aptos"/>
                <a:cs typeface="Aptos"/>
                <a:sym typeface="Aptos"/>
              </a:rPr>
              <a:t>iPhone Agent</a:t>
            </a:r>
            <a:r>
              <a:rPr lang="en-US" sz="1500">
                <a:solidFill>
                  <a:srgbClr val="FFFFFF"/>
                </a:solidFill>
                <a:latin typeface="Aptos"/>
                <a:ea typeface="Aptos"/>
                <a:cs typeface="Aptos"/>
                <a:sym typeface="Aptos"/>
              </a:rPr>
              <a:t>: Random Forest with TF-IDF vectorization and optional TextBlob sentiment analysis</a:t>
            </a:r>
            <a:endParaRPr sz="1500">
              <a:solidFill>
                <a:srgbClr val="FFFFFF"/>
              </a:solidFill>
              <a:latin typeface="Aptos"/>
              <a:ea typeface="Aptos"/>
              <a:cs typeface="Aptos"/>
              <a:sym typeface="Aptos"/>
            </a:endParaRPr>
          </a:p>
          <a:p>
            <a:pPr indent="-323850" lvl="1" marL="914400" rtl="0" algn="l">
              <a:spcBef>
                <a:spcPts val="0"/>
              </a:spcBef>
              <a:spcAft>
                <a:spcPts val="0"/>
              </a:spcAft>
              <a:buClr>
                <a:srgbClr val="FFFFFF"/>
              </a:buClr>
              <a:buSzPts val="1500"/>
              <a:buFont typeface="Aptos"/>
              <a:buChar char="○"/>
            </a:pPr>
            <a:r>
              <a:rPr lang="en-US" sz="1500">
                <a:solidFill>
                  <a:srgbClr val="FFFFFF"/>
                </a:solidFill>
                <a:latin typeface="Roboto Mono"/>
                <a:ea typeface="Roboto Mono"/>
                <a:cs typeface="Roboto Mono"/>
                <a:sym typeface="Roboto Mono"/>
              </a:rPr>
              <a:t>a2a_iphone_sentiment_agent.py</a:t>
            </a:r>
            <a:r>
              <a:rPr lang="en-US" sz="1500">
                <a:solidFill>
                  <a:srgbClr val="FFFFFF"/>
                </a:solidFill>
                <a:latin typeface="Aptos"/>
                <a:ea typeface="Aptos"/>
                <a:cs typeface="Aptos"/>
                <a:sym typeface="Aptos"/>
              </a:rPr>
              <a:t> loads review CSVs, vectorizes reviews, applies RandomForestClassifier</a:t>
            </a:r>
            <a:endParaRPr sz="1500">
              <a:solidFill>
                <a:srgbClr val="FFFFFF"/>
              </a:solidFill>
              <a:latin typeface="Aptos"/>
              <a:ea typeface="Aptos"/>
              <a:cs typeface="Aptos"/>
              <a:sym typeface="Aptos"/>
            </a:endParaRPr>
          </a:p>
          <a:p>
            <a:pPr indent="-323850" lvl="1" marL="914400" rtl="0" algn="l">
              <a:spcBef>
                <a:spcPts val="0"/>
              </a:spcBef>
              <a:spcAft>
                <a:spcPts val="0"/>
              </a:spcAft>
              <a:buClr>
                <a:srgbClr val="FFFFFF"/>
              </a:buClr>
              <a:buSzPts val="1500"/>
              <a:buFont typeface="Aptos"/>
              <a:buChar char="○"/>
            </a:pPr>
            <a:r>
              <a:rPr lang="en-US" sz="1500">
                <a:solidFill>
                  <a:srgbClr val="FFFFFF"/>
                </a:solidFill>
                <a:latin typeface="Aptos"/>
                <a:ea typeface="Aptos"/>
                <a:cs typeface="Aptos"/>
                <a:sym typeface="Aptos"/>
              </a:rPr>
              <a:t>Sentiment is derived from Amazon star ratings and review content</a:t>
            </a:r>
            <a:endParaRPr sz="1500">
              <a:solidFill>
                <a:srgbClr val="FFFFFF"/>
              </a:solidFill>
              <a:latin typeface="Aptos"/>
              <a:ea typeface="Aptos"/>
              <a:cs typeface="Aptos"/>
              <a:sym typeface="Aptos"/>
            </a:endParaRPr>
          </a:p>
          <a:p>
            <a:pPr indent="-323850" lvl="1" marL="914400" rtl="0" algn="l">
              <a:spcBef>
                <a:spcPts val="0"/>
              </a:spcBef>
              <a:spcAft>
                <a:spcPts val="0"/>
              </a:spcAft>
              <a:buClr>
                <a:srgbClr val="FFFFFF"/>
              </a:buClr>
              <a:buSzPts val="1500"/>
              <a:buFont typeface="Aptos"/>
              <a:buChar char="○"/>
            </a:pPr>
            <a:r>
              <a:rPr lang="en-US" sz="1500">
                <a:solidFill>
                  <a:srgbClr val="FFFFFF"/>
                </a:solidFill>
                <a:latin typeface="Aptos"/>
                <a:ea typeface="Aptos"/>
                <a:cs typeface="Aptos"/>
                <a:sym typeface="Aptos"/>
              </a:rPr>
              <a:t>Alternative lightweight path uses </a:t>
            </a:r>
            <a:r>
              <a:rPr lang="en-US" sz="1500">
                <a:solidFill>
                  <a:srgbClr val="FFFFFF"/>
                </a:solidFill>
                <a:latin typeface="Roboto Mono"/>
                <a:ea typeface="Roboto Mono"/>
                <a:cs typeface="Roboto Mono"/>
                <a:sym typeface="Roboto Mono"/>
              </a:rPr>
              <a:t>TextBlob</a:t>
            </a:r>
            <a:r>
              <a:rPr lang="en-US" sz="1500">
                <a:solidFill>
                  <a:srgbClr val="FFFFFF"/>
                </a:solidFill>
                <a:latin typeface="Aptos"/>
                <a:ea typeface="Aptos"/>
                <a:cs typeface="Aptos"/>
                <a:sym typeface="Aptos"/>
              </a:rPr>
              <a:t> polarity scoring</a:t>
            </a:r>
            <a:endParaRPr sz="1500">
              <a:solidFill>
                <a:srgbClr val="FFFFFF"/>
              </a:solidFill>
              <a:latin typeface="Aptos"/>
              <a:ea typeface="Aptos"/>
              <a:cs typeface="Aptos"/>
              <a:sym typeface="Aptos"/>
            </a:endParaRPr>
          </a:p>
          <a:p>
            <a:pPr indent="-323850" lvl="1" marL="914400" rtl="0" algn="l">
              <a:spcBef>
                <a:spcPts val="0"/>
              </a:spcBef>
              <a:spcAft>
                <a:spcPts val="0"/>
              </a:spcAft>
              <a:buClr>
                <a:srgbClr val="FFFFFF"/>
              </a:buClr>
              <a:buSzPts val="1500"/>
              <a:buFont typeface="Aptos"/>
              <a:buChar char="○"/>
            </a:pPr>
            <a:r>
              <a:rPr lang="en-US" sz="1500">
                <a:solidFill>
                  <a:srgbClr val="FFFFFF"/>
                </a:solidFill>
                <a:latin typeface="Aptos"/>
                <a:ea typeface="Aptos"/>
                <a:cs typeface="Aptos"/>
                <a:sym typeface="Aptos"/>
              </a:rPr>
              <a:t>Example Query: </a:t>
            </a:r>
            <a:r>
              <a:rPr i="1" lang="en-US" sz="1500">
                <a:solidFill>
                  <a:srgbClr val="FFFFFF"/>
                </a:solidFill>
                <a:latin typeface="Aptos"/>
                <a:ea typeface="Aptos"/>
                <a:cs typeface="Aptos"/>
                <a:sym typeface="Aptos"/>
              </a:rPr>
              <a:t>"The iPhone battery drains too fast."</a:t>
            </a:r>
            <a:endParaRPr i="1" sz="1500">
              <a:solidFill>
                <a:srgbClr val="FFFFFF"/>
              </a:solidFill>
              <a:latin typeface="Aptos"/>
              <a:ea typeface="Aptos"/>
              <a:cs typeface="Aptos"/>
              <a:sym typeface="Aptos"/>
            </a:endParaRPr>
          </a:p>
          <a:p>
            <a:pPr indent="-323850" lvl="1" marL="914400" rtl="0" algn="l">
              <a:spcBef>
                <a:spcPts val="0"/>
              </a:spcBef>
              <a:spcAft>
                <a:spcPts val="0"/>
              </a:spcAft>
              <a:buClr>
                <a:srgbClr val="FFFFFF"/>
              </a:buClr>
              <a:buSzPts val="1500"/>
              <a:buFont typeface="Aptos"/>
              <a:buChar char="○"/>
            </a:pPr>
            <a:r>
              <a:rPr lang="en-US" sz="1500">
                <a:solidFill>
                  <a:srgbClr val="FFFFFF"/>
                </a:solidFill>
                <a:latin typeface="Aptos"/>
                <a:ea typeface="Aptos"/>
                <a:cs typeface="Aptos"/>
                <a:sym typeface="Aptos"/>
              </a:rPr>
              <a:t>Output: </a:t>
            </a:r>
            <a:r>
              <a:rPr b="1" lang="en-US" sz="1500">
                <a:solidFill>
                  <a:srgbClr val="FFFFFF"/>
                </a:solidFill>
                <a:latin typeface="Aptos"/>
                <a:ea typeface="Aptos"/>
                <a:cs typeface="Aptos"/>
                <a:sym typeface="Aptos"/>
              </a:rPr>
              <a:t>Negative</a:t>
            </a:r>
            <a:r>
              <a:rPr lang="en-US" sz="1500">
                <a:solidFill>
                  <a:srgbClr val="FFFFFF"/>
                </a:solidFill>
                <a:latin typeface="Aptos"/>
                <a:ea typeface="Aptos"/>
                <a:cs typeface="Aptos"/>
                <a:sym typeface="Aptos"/>
              </a:rPr>
              <a:t> sentiment (probability from RF classifier or polarity &lt; -0.1 from TextBlob)</a:t>
            </a:r>
            <a:endParaRPr sz="1500">
              <a:solidFill>
                <a:srgbClr val="FFFFFF"/>
              </a:solidFill>
              <a:latin typeface="Aptos"/>
              <a:ea typeface="Aptos"/>
              <a:cs typeface="Aptos"/>
              <a:sym typeface="Aptos"/>
            </a:endParaRPr>
          </a:p>
          <a:p>
            <a:pPr indent="-323850" lvl="1" marL="914400" rtl="0" algn="l">
              <a:spcBef>
                <a:spcPts val="0"/>
              </a:spcBef>
              <a:spcAft>
                <a:spcPts val="0"/>
              </a:spcAft>
              <a:buClr>
                <a:srgbClr val="FFFFFF"/>
              </a:buClr>
              <a:buSzPts val="1500"/>
              <a:buFont typeface="Aptos"/>
              <a:buChar char="○"/>
            </a:pPr>
            <a:r>
              <a:rPr b="1" lang="en-US" sz="1600">
                <a:solidFill>
                  <a:srgbClr val="FFFFFF"/>
                </a:solidFill>
                <a:latin typeface="Aptos"/>
                <a:ea typeface="Aptos"/>
                <a:cs typeface="Aptos"/>
                <a:sym typeface="Aptos"/>
              </a:rPr>
              <a:t>Routing Agent </a:t>
            </a:r>
            <a:r>
              <a:rPr lang="en-US" sz="1200">
                <a:solidFill>
                  <a:srgbClr val="000000"/>
                </a:solidFill>
                <a:latin typeface="Aptos"/>
                <a:ea typeface="Aptos"/>
                <a:cs typeface="Aptos"/>
                <a:sym typeface="Aptos"/>
              </a:rPr>
              <a:t>Uses keyword classification or sentence embeddings to identify target agent</a:t>
            </a:r>
            <a:endParaRPr sz="1200">
              <a:solidFill>
                <a:srgbClr val="000000"/>
              </a:solidFill>
              <a:latin typeface="Aptos"/>
              <a:ea typeface="Aptos"/>
              <a:cs typeface="Aptos"/>
              <a:sym typeface="Aptos"/>
            </a:endParaRPr>
          </a:p>
          <a:p>
            <a:pPr indent="-330200" lvl="0" marL="457200" rtl="0" algn="l">
              <a:lnSpc>
                <a:spcPct val="100000"/>
              </a:lnSpc>
              <a:spcBef>
                <a:spcPts val="0"/>
              </a:spcBef>
              <a:spcAft>
                <a:spcPts val="0"/>
              </a:spcAft>
              <a:buClr>
                <a:srgbClr val="FFFFFF"/>
              </a:buClr>
              <a:buSzPts val="1600"/>
              <a:buFont typeface="Aptos"/>
              <a:buChar char="●"/>
            </a:pPr>
            <a:r>
              <a:rPr lang="en-US" sz="1600">
                <a:solidFill>
                  <a:srgbClr val="FFFFFF"/>
                </a:solidFill>
                <a:latin typeface="Roboto Mono"/>
                <a:ea typeface="Roboto Mono"/>
                <a:cs typeface="Roboto Mono"/>
                <a:sym typeface="Roboto Mono"/>
              </a:rPr>
              <a:t>a2a_main.py</a:t>
            </a:r>
            <a:r>
              <a:rPr lang="en-US" sz="1600">
                <a:solidFill>
                  <a:srgbClr val="FFFFFF"/>
                </a:solidFill>
                <a:latin typeface="Aptos"/>
                <a:ea typeface="Aptos"/>
                <a:cs typeface="Aptos"/>
                <a:sym typeface="Aptos"/>
              </a:rPr>
              <a:t> uses </a:t>
            </a:r>
            <a:r>
              <a:rPr lang="en-US" sz="1600">
                <a:solidFill>
                  <a:srgbClr val="FFFFFF"/>
                </a:solidFill>
                <a:latin typeface="Roboto Mono"/>
                <a:ea typeface="Roboto Mono"/>
                <a:cs typeface="Roboto Mono"/>
                <a:sym typeface="Roboto Mono"/>
              </a:rPr>
              <a:t>mcp.call(tool_name, input)</a:t>
            </a:r>
            <a:r>
              <a:rPr lang="en-US" sz="1600">
                <a:solidFill>
                  <a:srgbClr val="FFFFFF"/>
                </a:solidFill>
                <a:latin typeface="Aptos"/>
                <a:ea typeface="Aptos"/>
                <a:cs typeface="Aptos"/>
                <a:sym typeface="Aptos"/>
              </a:rPr>
              <a:t> to route user query</a:t>
            </a:r>
            <a:endParaRPr sz="1600">
              <a:solidFill>
                <a:srgbClr val="FFFFFF"/>
              </a:solidFill>
              <a:latin typeface="Aptos"/>
              <a:ea typeface="Aptos"/>
              <a:cs typeface="Aptos"/>
              <a:sym typeface="Aptos"/>
            </a:endParaRPr>
          </a:p>
          <a:p>
            <a:pPr indent="-330200" lvl="0" marL="457200" rtl="0" algn="l">
              <a:lnSpc>
                <a:spcPct val="100000"/>
              </a:lnSpc>
              <a:spcBef>
                <a:spcPts val="0"/>
              </a:spcBef>
              <a:spcAft>
                <a:spcPts val="0"/>
              </a:spcAft>
              <a:buClr>
                <a:srgbClr val="FFFFFF"/>
              </a:buClr>
              <a:buSzPts val="1600"/>
              <a:buFont typeface="Aptos"/>
              <a:buChar char="●"/>
            </a:pPr>
            <a:r>
              <a:rPr lang="en-US" sz="1600">
                <a:solidFill>
                  <a:srgbClr val="FFFFFF"/>
                </a:solidFill>
                <a:latin typeface="Aptos"/>
                <a:ea typeface="Aptos"/>
                <a:cs typeface="Aptos"/>
                <a:sym typeface="Aptos"/>
              </a:rPr>
              <a:t>Routing Accuracy observed: </a:t>
            </a:r>
            <a:r>
              <a:rPr b="1" lang="en-US" sz="1600">
                <a:solidFill>
                  <a:srgbClr val="FFFFFF"/>
                </a:solidFill>
                <a:latin typeface="Aptos"/>
                <a:ea typeface="Aptos"/>
                <a:cs typeface="Aptos"/>
                <a:sym typeface="Aptos"/>
              </a:rPr>
              <a:t>100%</a:t>
            </a:r>
            <a:r>
              <a:rPr lang="en-US" sz="1600">
                <a:solidFill>
                  <a:srgbClr val="FFFFFF"/>
                </a:solidFill>
                <a:latin typeface="Aptos"/>
                <a:ea typeface="Aptos"/>
                <a:cs typeface="Aptos"/>
                <a:sym typeface="Aptos"/>
              </a:rPr>
              <a:t> in test samples</a:t>
            </a:r>
            <a:endParaRPr b="1" sz="2000">
              <a:solidFill>
                <a:srgbClr val="FFFFFF"/>
              </a:solidFill>
              <a:latin typeface="Aptos"/>
              <a:ea typeface="Aptos"/>
              <a:cs typeface="Aptos"/>
              <a:sym typeface="Aptos"/>
            </a:endParaRPr>
          </a:p>
          <a:p>
            <a:pPr indent="-228600" lvl="0" marL="457200" rtl="0" algn="l">
              <a:spcBef>
                <a:spcPts val="1400"/>
              </a:spcBef>
              <a:spcAft>
                <a:spcPts val="0"/>
              </a:spcAft>
              <a:buNone/>
            </a:pPr>
            <a:r>
              <a:t/>
            </a:r>
            <a:endParaRPr b="1" sz="1600">
              <a:solidFill>
                <a:srgbClr val="FFFFFF"/>
              </a:solidFill>
              <a:latin typeface="Aptos"/>
              <a:ea typeface="Aptos"/>
              <a:cs typeface="Aptos"/>
              <a:sym typeface="Aptos"/>
            </a:endParaRPr>
          </a:p>
          <a:p>
            <a:pPr indent="-323850" lvl="0" marL="457200" rtl="0" algn="l">
              <a:spcBef>
                <a:spcPts val="1200"/>
              </a:spcBef>
              <a:spcAft>
                <a:spcPts val="0"/>
              </a:spcAft>
              <a:buClr>
                <a:srgbClr val="FFFFFF"/>
              </a:buClr>
              <a:buSzPts val="1500"/>
              <a:buFont typeface="Aptos"/>
              <a:buChar char="●"/>
            </a:pPr>
            <a:r>
              <a:rPr lang="en-US" sz="1500">
                <a:solidFill>
                  <a:srgbClr val="FFFFFF"/>
                </a:solidFill>
                <a:latin typeface="Aptos"/>
                <a:ea typeface="Aptos"/>
                <a:cs typeface="Aptos"/>
                <a:sym typeface="Aptos"/>
              </a:rPr>
              <a:t>Uses keyword classification or sentence embeddings to identify target agent</a:t>
            </a:r>
            <a:endParaRPr sz="1500">
              <a:solidFill>
                <a:srgbClr val="FFFFFF"/>
              </a:solidFill>
              <a:latin typeface="Aptos"/>
              <a:ea typeface="Aptos"/>
              <a:cs typeface="Aptos"/>
              <a:sym typeface="Aptos"/>
            </a:endParaRPr>
          </a:p>
          <a:p>
            <a:pPr indent="-323850" lvl="0" marL="457200" rtl="0" algn="l">
              <a:spcBef>
                <a:spcPts val="0"/>
              </a:spcBef>
              <a:spcAft>
                <a:spcPts val="0"/>
              </a:spcAft>
              <a:buClr>
                <a:srgbClr val="FFFFFF"/>
              </a:buClr>
              <a:buSzPts val="1500"/>
              <a:buFont typeface="Aptos"/>
              <a:buChar char="●"/>
            </a:pPr>
            <a:r>
              <a:rPr lang="en-US" sz="1500">
                <a:solidFill>
                  <a:srgbClr val="FFFFFF"/>
                </a:solidFill>
                <a:latin typeface="Roboto Mono"/>
                <a:ea typeface="Roboto Mono"/>
                <a:cs typeface="Roboto Mono"/>
                <a:sym typeface="Roboto Mono"/>
              </a:rPr>
              <a:t>a2a_main.py</a:t>
            </a:r>
            <a:r>
              <a:rPr lang="en-US" sz="1500">
                <a:solidFill>
                  <a:srgbClr val="FFFFFF"/>
                </a:solidFill>
                <a:latin typeface="Aptos"/>
                <a:ea typeface="Aptos"/>
                <a:cs typeface="Aptos"/>
                <a:sym typeface="Aptos"/>
              </a:rPr>
              <a:t> uses </a:t>
            </a:r>
            <a:r>
              <a:rPr lang="en-US" sz="1500">
                <a:solidFill>
                  <a:srgbClr val="FFFFFF"/>
                </a:solidFill>
                <a:latin typeface="Roboto Mono"/>
                <a:ea typeface="Roboto Mono"/>
                <a:cs typeface="Roboto Mono"/>
                <a:sym typeface="Roboto Mono"/>
              </a:rPr>
              <a:t>mcp.call(tool_name, input)</a:t>
            </a:r>
            <a:r>
              <a:rPr lang="en-US" sz="1500">
                <a:solidFill>
                  <a:srgbClr val="FFFFFF"/>
                </a:solidFill>
                <a:latin typeface="Aptos"/>
                <a:ea typeface="Aptos"/>
                <a:cs typeface="Aptos"/>
                <a:sym typeface="Aptos"/>
              </a:rPr>
              <a:t> to route user query</a:t>
            </a:r>
            <a:endParaRPr sz="1500">
              <a:solidFill>
                <a:srgbClr val="FFFFFF"/>
              </a:solidFill>
              <a:latin typeface="Aptos"/>
              <a:ea typeface="Aptos"/>
              <a:cs typeface="Aptos"/>
              <a:sym typeface="Aptos"/>
            </a:endParaRPr>
          </a:p>
          <a:p>
            <a:pPr indent="-323850" lvl="0" marL="457200" rtl="0" algn="l">
              <a:spcBef>
                <a:spcPts val="0"/>
              </a:spcBef>
              <a:spcAft>
                <a:spcPts val="0"/>
              </a:spcAft>
              <a:buClr>
                <a:srgbClr val="FFFFFF"/>
              </a:buClr>
              <a:buSzPts val="1500"/>
              <a:buFont typeface="Aptos"/>
              <a:buChar char="●"/>
            </a:pPr>
            <a:r>
              <a:rPr lang="en-US" sz="1500">
                <a:solidFill>
                  <a:srgbClr val="FFFFFF"/>
                </a:solidFill>
                <a:latin typeface="Aptos"/>
                <a:ea typeface="Aptos"/>
                <a:cs typeface="Aptos"/>
                <a:sym typeface="Aptos"/>
              </a:rPr>
              <a:t>Routing Accuracy observed: </a:t>
            </a:r>
            <a:r>
              <a:rPr b="1" lang="en-US" sz="1500">
                <a:solidFill>
                  <a:srgbClr val="FFFFFF"/>
                </a:solidFill>
                <a:latin typeface="Aptos"/>
                <a:ea typeface="Aptos"/>
                <a:cs typeface="Aptos"/>
                <a:sym typeface="Aptos"/>
              </a:rPr>
              <a:t>100%</a:t>
            </a:r>
            <a:r>
              <a:rPr lang="en-US" sz="1500">
                <a:solidFill>
                  <a:srgbClr val="FFFFFF"/>
                </a:solidFill>
                <a:latin typeface="Aptos"/>
                <a:ea typeface="Aptos"/>
                <a:cs typeface="Aptos"/>
                <a:sym typeface="Aptos"/>
              </a:rPr>
              <a:t> in test samples</a:t>
            </a:r>
            <a:endParaRPr b="1" sz="2500">
              <a:solidFill>
                <a:srgbClr val="FFFFFF"/>
              </a:solidFill>
              <a:latin typeface="Aptos"/>
              <a:ea typeface="Aptos"/>
              <a:cs typeface="Aptos"/>
              <a:sym typeface="Aptos"/>
            </a:endParaRPr>
          </a:p>
          <a:p>
            <a:pPr indent="-393700" lvl="0" marL="342900" rtl="0" algn="l">
              <a:spcBef>
                <a:spcPts val="400"/>
              </a:spcBef>
              <a:spcAft>
                <a:spcPts val="1200"/>
              </a:spcAft>
              <a:buSzPts val="2800"/>
              <a:buFont typeface="Quattrocento Sans"/>
              <a:buChar char="●"/>
            </a:pPr>
            <a:r>
              <a:t/>
            </a:r>
            <a:endParaRPr sz="2800">
              <a:latin typeface="Quattrocento Sans"/>
              <a:ea typeface="Quattrocento Sans"/>
              <a:cs typeface="Quattrocento Sans"/>
              <a:sym typeface="Quattrocento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6F0FF"/>
        </a:solidFill>
      </p:bgPr>
    </p:bg>
    <p:spTree>
      <p:nvGrpSpPr>
        <p:cNvPr id="183" name="Shape 183"/>
        <p:cNvGrpSpPr/>
        <p:nvPr/>
      </p:nvGrpSpPr>
      <p:grpSpPr>
        <a:xfrm>
          <a:off x="0" y="0"/>
          <a:ext cx="0" cy="0"/>
          <a:chOff x="0" y="0"/>
          <a:chExt cx="0" cy="0"/>
        </a:xfrm>
      </p:grpSpPr>
      <p:sp>
        <p:nvSpPr>
          <p:cNvPr id="184" name="Google Shape;184;p22"/>
          <p:cNvSpPr txBox="1"/>
          <p:nvPr>
            <p:ph type="title"/>
          </p:nvPr>
        </p:nvSpPr>
        <p:spPr>
          <a:xfrm>
            <a:off x="819150" y="1127467"/>
            <a:ext cx="7505700" cy="1272900"/>
          </a:xfrm>
          <a:prstGeom prst="rect">
            <a:avLst/>
          </a:prstGeom>
          <a:solidFill>
            <a:srgbClr val="9FC5E8"/>
          </a:solidFill>
          <a:ln cap="flat" cmpd="sng" w="9525">
            <a:solidFill>
              <a:srgbClr val="FFFFFF"/>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spcBef>
                <a:spcPts val="0"/>
              </a:spcBef>
              <a:spcAft>
                <a:spcPts val="0"/>
              </a:spcAft>
              <a:buClr>
                <a:srgbClr val="004C99"/>
              </a:buClr>
              <a:buSzPts val="3000"/>
              <a:buFont typeface="Calibri"/>
              <a:buNone/>
            </a:pPr>
            <a:r>
              <a:rPr b="1" lang="en-US" sz="3000">
                <a:solidFill>
                  <a:srgbClr val="FFFFFF"/>
                </a:solidFill>
                <a:latin typeface="Calibri"/>
                <a:ea typeface="Calibri"/>
                <a:cs typeface="Calibri"/>
                <a:sym typeface="Calibri"/>
              </a:rPr>
              <a:t>Performance</a:t>
            </a:r>
            <a:r>
              <a:rPr b="1" lang="en-US" sz="3000">
                <a:solidFill>
                  <a:srgbClr val="004C99"/>
                </a:solidFill>
                <a:latin typeface="Calibri"/>
                <a:ea typeface="Calibri"/>
                <a:cs typeface="Calibri"/>
                <a:sym typeface="Calibri"/>
              </a:rPr>
              <a:t> </a:t>
            </a:r>
            <a:r>
              <a:rPr b="1" lang="en-US" sz="3000">
                <a:solidFill>
                  <a:srgbClr val="FFFFFF"/>
                </a:solidFill>
                <a:latin typeface="Calibri"/>
                <a:ea typeface="Calibri"/>
                <a:cs typeface="Calibri"/>
                <a:sym typeface="Calibri"/>
              </a:rPr>
              <a:t>Metrics</a:t>
            </a:r>
            <a:endParaRPr>
              <a:solidFill>
                <a:srgbClr val="FFFFFF"/>
              </a:solidFill>
            </a:endParaRPr>
          </a:p>
        </p:txBody>
      </p:sp>
      <p:pic>
        <p:nvPicPr>
          <p:cNvPr id="185" name="Google Shape;185;p22"/>
          <p:cNvPicPr preferRelativeResize="0"/>
          <p:nvPr/>
        </p:nvPicPr>
        <p:blipFill>
          <a:blip r:embed="rId3">
            <a:alphaModFix/>
          </a:blip>
          <a:stretch>
            <a:fillRect/>
          </a:stretch>
        </p:blipFill>
        <p:spPr>
          <a:xfrm>
            <a:off x="152400" y="2552767"/>
            <a:ext cx="8839200" cy="2946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