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Anton"/>
      <p:regular r:id="rId13"/>
    </p:embeddedFont>
    <p:embeddedFont>
      <p:font typeface="Poppins"/>
      <p:bold r:id="rId14"/>
      <p:boldItalic r:id="rId15"/>
    </p:embeddedFont>
    <p:embeddedFont>
      <p:font typeface="Bebas Neue"/>
      <p:regular r:id="rId16"/>
    </p:embeddedFont>
    <p:embeddedFont>
      <p:font typeface="Barlow Condensed"/>
      <p:bold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font" Target="fonts/Anton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boldItalic.fntdata"/><Relationship Id="rId14" Type="http://schemas.openxmlformats.org/officeDocument/2006/relationships/font" Target="fonts/Poppins-bold.fntdata"/><Relationship Id="rId17" Type="http://schemas.openxmlformats.org/officeDocument/2006/relationships/font" Target="fonts/BarlowCondensed-bold.fntdata"/><Relationship Id="rId16" Type="http://schemas.openxmlformats.org/officeDocument/2006/relationships/font" Target="fonts/Bebas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BarlowCondense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444877" y="3035914"/>
            <a:ext cx="4215172" cy="4215172"/>
          </a:xfrm>
          <a:custGeom>
            <a:rect b="b" l="l" r="r" t="t"/>
            <a:pathLst>
              <a:path extrusionOk="0" h="4215172" w="4215172">
                <a:moveTo>
                  <a:pt x="0" y="0"/>
                </a:moveTo>
                <a:lnTo>
                  <a:pt x="4215172" y="0"/>
                </a:lnTo>
                <a:lnTo>
                  <a:pt x="4215172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5" name="Google Shape;85;p13"/>
          <p:cNvGrpSpPr/>
          <p:nvPr/>
        </p:nvGrpSpPr>
        <p:grpSpPr>
          <a:xfrm>
            <a:off x="17749838" y="7382819"/>
            <a:ext cx="47625" cy="1885006"/>
            <a:chOff x="0" y="-38100"/>
            <a:chExt cx="12543" cy="496462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/>
          <p:nvPr/>
        </p:nvSpPr>
        <p:spPr>
          <a:xfrm>
            <a:off x="473588" y="377888"/>
            <a:ext cx="369285" cy="363243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9" name="Google Shape;89;p13"/>
          <p:cNvGrpSpPr/>
          <p:nvPr/>
        </p:nvGrpSpPr>
        <p:grpSpPr>
          <a:xfrm>
            <a:off x="17259300" y="-144661"/>
            <a:ext cx="1028700" cy="1173361"/>
            <a:chOff x="0" y="-38100"/>
            <a:chExt cx="270933" cy="309033"/>
          </a:xfrm>
        </p:grpSpPr>
        <p:sp>
          <p:nvSpPr>
            <p:cNvPr id="90" name="Google Shape;90;p13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91" name="Google Shape;91;p13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039108" y="441474"/>
            <a:ext cx="1263019" cy="197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Studio Shodwe</a:t>
            </a:r>
            <a:endParaRPr/>
          </a:p>
        </p:txBody>
      </p:sp>
      <p:grpSp>
        <p:nvGrpSpPr>
          <p:cNvPr id="93" name="Google Shape;93;p13"/>
          <p:cNvGrpSpPr/>
          <p:nvPr/>
        </p:nvGrpSpPr>
        <p:grpSpPr>
          <a:xfrm>
            <a:off x="17259300" y="9113639"/>
            <a:ext cx="1028700" cy="1173361"/>
            <a:chOff x="0" y="-38100"/>
            <a:chExt cx="270933" cy="309033"/>
          </a:xfrm>
        </p:grpSpPr>
        <p:sp>
          <p:nvSpPr>
            <p:cNvPr id="94" name="Google Shape;94;p13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95" name="Google Shape;95;p13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3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grpSp>
        <p:nvGrpSpPr>
          <p:cNvPr id="97" name="Google Shape;97;p13"/>
          <p:cNvGrpSpPr/>
          <p:nvPr/>
        </p:nvGrpSpPr>
        <p:grpSpPr>
          <a:xfrm>
            <a:off x="18159205" y="8295705"/>
            <a:ext cx="128795" cy="962595"/>
            <a:chOff x="0" y="-47625"/>
            <a:chExt cx="101764" cy="760569"/>
          </a:xfrm>
        </p:grpSpPr>
        <p:sp>
          <p:nvSpPr>
            <p:cNvPr id="98" name="Google Shape;98;p13"/>
            <p:cNvSpPr/>
            <p:nvPr/>
          </p:nvSpPr>
          <p:spPr>
            <a:xfrm>
              <a:off x="0" y="0"/>
              <a:ext cx="101764" cy="712944"/>
            </a:xfrm>
            <a:custGeom>
              <a:rect b="b" l="l" r="r" t="t"/>
              <a:pathLst>
                <a:path extrusionOk="0" h="712944" w="101764">
                  <a:moveTo>
                    <a:pt x="0" y="0"/>
                  </a:moveTo>
                  <a:lnTo>
                    <a:pt x="101764" y="0"/>
                  </a:lnTo>
                  <a:lnTo>
                    <a:pt x="101764" y="712944"/>
                  </a:lnTo>
                  <a:lnTo>
                    <a:pt x="0" y="712944"/>
                  </a:lnTo>
                  <a:close/>
                </a:path>
              </a:pathLst>
            </a:custGeom>
            <a:gradFill>
              <a:gsLst>
                <a:gs pos="0">
                  <a:srgbClr val="0CC2E6"/>
                </a:gs>
                <a:gs pos="50000">
                  <a:srgbClr val="000854"/>
                </a:gs>
                <a:gs pos="100000">
                  <a:srgbClr val="008BA4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99" name="Google Shape;99;p13"/>
            <p:cNvSpPr txBox="1"/>
            <p:nvPr/>
          </p:nvSpPr>
          <p:spPr>
            <a:xfrm>
              <a:off x="0" y="-47625"/>
              <a:ext cx="101764" cy="760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3"/>
          <p:cNvSpPr/>
          <p:nvPr/>
        </p:nvSpPr>
        <p:spPr>
          <a:xfrm>
            <a:off x="1439201" y="259697"/>
            <a:ext cx="410224" cy="509307"/>
          </a:xfrm>
          <a:custGeom>
            <a:rect b="b" l="l" r="r" t="t"/>
            <a:pathLst>
              <a:path extrusionOk="0" h="509307" w="410224">
                <a:moveTo>
                  <a:pt x="0" y="0"/>
                </a:moveTo>
                <a:lnTo>
                  <a:pt x="410224" y="0"/>
                </a:lnTo>
                <a:lnTo>
                  <a:pt x="410224" y="509306"/>
                </a:lnTo>
                <a:lnTo>
                  <a:pt x="0" y="5093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1" name="Google Shape;101;p13"/>
          <p:cNvSpPr txBox="1"/>
          <p:nvPr/>
        </p:nvSpPr>
        <p:spPr>
          <a:xfrm>
            <a:off x="7034608" y="940109"/>
            <a:ext cx="9856153" cy="75487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29" u="none" cap="none" strike="noStrike">
                <a:solidFill>
                  <a:srgbClr val="1F2020"/>
                </a:solidFill>
                <a:latin typeface="Bebas Neue"/>
                <a:ea typeface="Bebas Neue"/>
                <a:cs typeface="Bebas Neue"/>
                <a:sym typeface="Bebas Neue"/>
              </a:rPr>
              <a:t>Ethical AI  Recommender Systems</a:t>
            </a:r>
            <a:endParaRPr/>
          </a:p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29" u="none" cap="none" strike="noStrike">
                <a:solidFill>
                  <a:srgbClr val="1F2020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endParaRPr/>
          </a:p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29" u="none" cap="none" strike="noStrike">
                <a:solidFill>
                  <a:srgbClr val="1F2020"/>
                </a:solidFill>
                <a:latin typeface="Bebas Neue"/>
                <a:ea typeface="Bebas Neue"/>
                <a:cs typeface="Bebas Neue"/>
                <a:sym typeface="Bebas Neue"/>
              </a:rPr>
              <a:t>Leveraging SHAP, LIME, RAG, Groq LLM, and Fairness Techniques for Transparent and Fair Recommendations</a:t>
            </a:r>
            <a:endParaRPr/>
          </a:p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29" u="none" cap="none" strike="noStrike">
              <a:solidFill>
                <a:srgbClr val="1F202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181100" y="5931666"/>
            <a:ext cx="5965500" cy="4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Number</a:t>
            </a:r>
            <a:endParaRPr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Members : Gangadhar Singh Shiva, Ananya Chandraker, Harish Kapettu Acharya</a:t>
            </a:r>
            <a:endParaRPr/>
          </a:p>
          <a:p>
            <a:pPr indent="0" lvl="0" marL="0" marR="0" rtl="0" algn="l">
              <a:lnSpc>
                <a:spcPct val="292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29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473588" y="7453233"/>
            <a:ext cx="6859647" cy="1953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Team Number: AAI-531 Group 7</a:t>
            </a:r>
            <a:endParaRPr/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Team Members : </a:t>
            </a:r>
            <a:endParaRPr/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Gangadhar Singh Shiva, </a:t>
            </a:r>
            <a:endParaRPr/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Ananya Chandraker, </a:t>
            </a:r>
            <a:endParaRPr/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Harish Kapettu Acharya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4"/>
          <p:cNvGrpSpPr/>
          <p:nvPr/>
        </p:nvGrpSpPr>
        <p:grpSpPr>
          <a:xfrm>
            <a:off x="17749838" y="7382819"/>
            <a:ext cx="47625" cy="1885006"/>
            <a:chOff x="0" y="-38100"/>
            <a:chExt cx="12543" cy="496462"/>
          </a:xfrm>
        </p:grpSpPr>
        <p:sp>
          <p:nvSpPr>
            <p:cNvPr id="109" name="Google Shape;109;p14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10" name="Google Shape;110;p1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14"/>
          <p:cNvSpPr/>
          <p:nvPr/>
        </p:nvSpPr>
        <p:spPr>
          <a:xfrm>
            <a:off x="473588" y="377888"/>
            <a:ext cx="369285" cy="363243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2" name="Google Shape;112;p14"/>
          <p:cNvGrpSpPr/>
          <p:nvPr/>
        </p:nvGrpSpPr>
        <p:grpSpPr>
          <a:xfrm>
            <a:off x="17259300" y="-144661"/>
            <a:ext cx="1028700" cy="1173361"/>
            <a:chOff x="0" y="-38100"/>
            <a:chExt cx="270933" cy="309033"/>
          </a:xfrm>
        </p:grpSpPr>
        <p:sp>
          <p:nvSpPr>
            <p:cNvPr id="113" name="Google Shape;113;p14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14" name="Google Shape;114;p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14"/>
          <p:cNvSpPr txBox="1"/>
          <p:nvPr/>
        </p:nvSpPr>
        <p:spPr>
          <a:xfrm>
            <a:off x="1039108" y="441474"/>
            <a:ext cx="1263019" cy="197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Studio Shodwe</a:t>
            </a:r>
            <a:endParaRPr/>
          </a:p>
        </p:txBody>
      </p:sp>
      <p:grpSp>
        <p:nvGrpSpPr>
          <p:cNvPr id="116" name="Google Shape;116;p14"/>
          <p:cNvGrpSpPr/>
          <p:nvPr/>
        </p:nvGrpSpPr>
        <p:grpSpPr>
          <a:xfrm>
            <a:off x="17259300" y="9113639"/>
            <a:ext cx="1028700" cy="1173361"/>
            <a:chOff x="0" y="-38100"/>
            <a:chExt cx="270933" cy="309033"/>
          </a:xfrm>
        </p:grpSpPr>
        <p:sp>
          <p:nvSpPr>
            <p:cNvPr id="117" name="Google Shape;117;p14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18" name="Google Shape;118;p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4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 rotWithShape="1">
          <a:blip r:embed="rId4">
            <a:alphaModFix/>
          </a:blip>
          <a:srcRect b="0" l="8223" r="2688" t="0"/>
          <a:stretch/>
        </p:blipFill>
        <p:spPr>
          <a:xfrm>
            <a:off x="1039108" y="1028700"/>
            <a:ext cx="4893363" cy="82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/>
          <p:nvPr/>
        </p:nvSpPr>
        <p:spPr>
          <a:xfrm>
            <a:off x="7613832" y="696912"/>
            <a:ext cx="9207707" cy="2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500" u="none" cap="none" strike="noStrike">
                <a:solidFill>
                  <a:srgbClr val="02CD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Project Objectives -  AI Ethics Principles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500" u="none" cap="none" strike="noStrike">
              <a:solidFill>
                <a:srgbClr val="02CD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6875125" y="2541050"/>
            <a:ext cx="53085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1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7487" lvl="1" marL="474976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199"/>
              <a:buFont typeface="Arial"/>
              <a:buChar char="•"/>
            </a:pPr>
            <a:r>
              <a:rPr b="1" i="0" lang="en-US" sz="2199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Build a transparent, fair, and privacy-preserving recommender system</a:t>
            </a:r>
            <a:endParaRPr/>
          </a:p>
          <a:p>
            <a:pPr indent="-237488" lvl="1" marL="474976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199"/>
              <a:buFont typeface="Arial"/>
              <a:buChar char="•"/>
            </a:pPr>
            <a:r>
              <a:rPr b="1" i="0" lang="en-US" sz="2199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Ensure that recommendation outcomes are interpretable, unbiased, and protect user privacy</a:t>
            </a:r>
            <a:endParaRPr b="1" i="0" sz="2199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99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99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6810518" y="6825424"/>
            <a:ext cx="4694400" cy="3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7156" lvl="1" marL="454313" marR="0" rtl="0" algn="l">
              <a:lnSpc>
                <a:spcPct val="139971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104"/>
              <a:buFont typeface="Arial"/>
              <a:buChar char="•"/>
            </a:pPr>
            <a:r>
              <a:rPr b="1" i="0" lang="en-US" sz="2104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Address bias and explain model predictions using SHAP and LIME</a:t>
            </a:r>
            <a:endParaRPr/>
          </a:p>
          <a:p>
            <a:pPr indent="-227156" lvl="1" marL="454313" marR="0" rtl="0" algn="l">
              <a:lnSpc>
                <a:spcPct val="139971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104"/>
              <a:buFont typeface="Arial"/>
              <a:buChar char="•"/>
            </a:pPr>
            <a:r>
              <a:rPr b="1" i="0" lang="en-US" sz="2104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Use explainability tools to detect and mitigate potential sources of discrimination or unfairness in model behavior</a:t>
            </a:r>
            <a:endParaRPr/>
          </a:p>
          <a:p>
            <a:pPr indent="-169271" lvl="2" marL="908626" marR="0" rtl="0" algn="l">
              <a:lnSpc>
                <a:spcPct val="1399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4"/>
              <a:buFont typeface="Arial"/>
              <a:buNone/>
            </a:pPr>
            <a:r>
              <a:t/>
            </a:r>
            <a:endParaRPr b="1" i="0" sz="2104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99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4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12441252" y="6098317"/>
            <a:ext cx="5308586" cy="3328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6693" lvl="1" marL="453387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099"/>
              <a:buFont typeface="Arial"/>
              <a:buChar char="•"/>
            </a:pPr>
            <a:r>
              <a:rPr b="1" i="0" lang="en-US" sz="2099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Utilize modern AI tools including RAG, transformers, and differential privacy</a:t>
            </a:r>
            <a:endParaRPr/>
          </a:p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99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6693" lvl="1" marL="453387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099"/>
              <a:buFont typeface="Arial"/>
              <a:buChar char="•"/>
            </a:pPr>
            <a:r>
              <a:rPr b="1" i="0" lang="en-US" sz="2099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Leverage state-of-the-art methods to enhance recommendation quality while embedding ethical AI safeguards</a:t>
            </a:r>
            <a:endParaRPr/>
          </a:p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99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12564849" y="2826807"/>
            <a:ext cx="4694451" cy="25428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57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Accountability: Clearly defining responsibility for decisions and outcomes of the recommender system.</a:t>
            </a:r>
            <a:endParaRPr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57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57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57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/>
          <p:nvPr/>
        </p:nvSpPr>
        <p:spPr>
          <a:xfrm>
            <a:off x="1444877" y="2845414"/>
            <a:ext cx="4215172" cy="4215172"/>
          </a:xfrm>
          <a:custGeom>
            <a:rect b="b" l="l" r="r" t="t"/>
            <a:pathLst>
              <a:path extrusionOk="0" h="4215172" w="4215172">
                <a:moveTo>
                  <a:pt x="0" y="0"/>
                </a:moveTo>
                <a:lnTo>
                  <a:pt x="4215172" y="0"/>
                </a:lnTo>
                <a:lnTo>
                  <a:pt x="4215172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1" name="Google Shape;131;p15"/>
          <p:cNvGrpSpPr/>
          <p:nvPr/>
        </p:nvGrpSpPr>
        <p:grpSpPr>
          <a:xfrm>
            <a:off x="17749838" y="7382819"/>
            <a:ext cx="47625" cy="1885006"/>
            <a:chOff x="0" y="-38100"/>
            <a:chExt cx="12543" cy="496462"/>
          </a:xfrm>
        </p:grpSpPr>
        <p:sp>
          <p:nvSpPr>
            <p:cNvPr id="132" name="Google Shape;132;p15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33" name="Google Shape;133;p15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15"/>
          <p:cNvSpPr/>
          <p:nvPr/>
        </p:nvSpPr>
        <p:spPr>
          <a:xfrm>
            <a:off x="473588" y="377888"/>
            <a:ext cx="369285" cy="363243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5" name="Google Shape;135;p15"/>
          <p:cNvGrpSpPr/>
          <p:nvPr/>
        </p:nvGrpSpPr>
        <p:grpSpPr>
          <a:xfrm>
            <a:off x="17259300" y="-144661"/>
            <a:ext cx="1028700" cy="1173361"/>
            <a:chOff x="0" y="-38100"/>
            <a:chExt cx="270933" cy="309033"/>
          </a:xfrm>
        </p:grpSpPr>
        <p:sp>
          <p:nvSpPr>
            <p:cNvPr id="136" name="Google Shape;136;p15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37" name="Google Shape;137;p15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15"/>
          <p:cNvSpPr txBox="1"/>
          <p:nvPr/>
        </p:nvSpPr>
        <p:spPr>
          <a:xfrm>
            <a:off x="1039108" y="441474"/>
            <a:ext cx="1263019" cy="197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Studio Shodwe</a:t>
            </a:r>
            <a:endParaRPr/>
          </a:p>
        </p:txBody>
      </p:sp>
      <p:grpSp>
        <p:nvGrpSpPr>
          <p:cNvPr id="139" name="Google Shape;139;p15"/>
          <p:cNvGrpSpPr/>
          <p:nvPr/>
        </p:nvGrpSpPr>
        <p:grpSpPr>
          <a:xfrm>
            <a:off x="17259300" y="9113639"/>
            <a:ext cx="1028700" cy="1173361"/>
            <a:chOff x="0" y="-38100"/>
            <a:chExt cx="270933" cy="309033"/>
          </a:xfrm>
        </p:grpSpPr>
        <p:sp>
          <p:nvSpPr>
            <p:cNvPr id="140" name="Google Shape;140;p15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41" name="Google Shape;141;p15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5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grpSp>
        <p:nvGrpSpPr>
          <p:cNvPr id="143" name="Google Shape;143;p15"/>
          <p:cNvGrpSpPr/>
          <p:nvPr/>
        </p:nvGrpSpPr>
        <p:grpSpPr>
          <a:xfrm>
            <a:off x="18159205" y="8295705"/>
            <a:ext cx="128795" cy="962595"/>
            <a:chOff x="0" y="-47625"/>
            <a:chExt cx="101764" cy="760569"/>
          </a:xfrm>
        </p:grpSpPr>
        <p:sp>
          <p:nvSpPr>
            <p:cNvPr id="144" name="Google Shape;144;p15"/>
            <p:cNvSpPr/>
            <p:nvPr/>
          </p:nvSpPr>
          <p:spPr>
            <a:xfrm>
              <a:off x="0" y="0"/>
              <a:ext cx="101764" cy="712944"/>
            </a:xfrm>
            <a:custGeom>
              <a:rect b="b" l="l" r="r" t="t"/>
              <a:pathLst>
                <a:path extrusionOk="0" h="712944" w="101764">
                  <a:moveTo>
                    <a:pt x="0" y="0"/>
                  </a:moveTo>
                  <a:lnTo>
                    <a:pt x="101764" y="0"/>
                  </a:lnTo>
                  <a:lnTo>
                    <a:pt x="101764" y="712944"/>
                  </a:lnTo>
                  <a:lnTo>
                    <a:pt x="0" y="712944"/>
                  </a:lnTo>
                  <a:close/>
                </a:path>
              </a:pathLst>
            </a:custGeom>
            <a:gradFill>
              <a:gsLst>
                <a:gs pos="0">
                  <a:srgbClr val="0CC2E6"/>
                </a:gs>
                <a:gs pos="50000">
                  <a:srgbClr val="000854"/>
                </a:gs>
                <a:gs pos="100000">
                  <a:srgbClr val="008BA4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45" name="Google Shape;145;p15"/>
            <p:cNvSpPr txBox="1"/>
            <p:nvPr/>
          </p:nvSpPr>
          <p:spPr>
            <a:xfrm>
              <a:off x="0" y="-47625"/>
              <a:ext cx="101764" cy="760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15"/>
          <p:cNvSpPr/>
          <p:nvPr/>
        </p:nvSpPr>
        <p:spPr>
          <a:xfrm>
            <a:off x="1439201" y="259697"/>
            <a:ext cx="410224" cy="509307"/>
          </a:xfrm>
          <a:custGeom>
            <a:rect b="b" l="l" r="r" t="t"/>
            <a:pathLst>
              <a:path extrusionOk="0" h="509307" w="410224">
                <a:moveTo>
                  <a:pt x="0" y="0"/>
                </a:moveTo>
                <a:lnTo>
                  <a:pt x="410224" y="0"/>
                </a:lnTo>
                <a:lnTo>
                  <a:pt x="410224" y="509306"/>
                </a:lnTo>
                <a:lnTo>
                  <a:pt x="0" y="5093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15"/>
          <p:cNvSpPr txBox="1"/>
          <p:nvPr/>
        </p:nvSpPr>
        <p:spPr>
          <a:xfrm>
            <a:off x="7034608" y="1435409"/>
            <a:ext cx="9856153" cy="79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83" lvl="1" marL="567766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629"/>
              <a:buFont typeface="Arial"/>
              <a:buChar char="•"/>
            </a:pPr>
            <a:r>
              <a:rPr b="0" i="0" lang="en-US" sz="2629" u="none" cap="none" strike="noStrike">
                <a:solidFill>
                  <a:srgbClr val="1F2020"/>
                </a:solidFill>
                <a:latin typeface="Bebas Neue"/>
                <a:ea typeface="Bebas Neue"/>
                <a:cs typeface="Bebas Neue"/>
                <a:sym typeface="Bebas Neue"/>
              </a:rPr>
              <a:t>Potential unintended stakeholders: Marginalized or minority demographics, competitors, third-party developers, and international users.</a:t>
            </a:r>
            <a:endParaRPr/>
          </a:p>
          <a:p>
            <a:pPr indent="-116941" lvl="1" marL="567766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9"/>
              <a:buFont typeface="Arial"/>
              <a:buNone/>
            </a:pPr>
            <a:r>
              <a:t/>
            </a:r>
            <a:endParaRPr b="0" i="0" sz="2629" u="none" cap="none" strike="noStrike">
              <a:solidFill>
                <a:srgbClr val="1F202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283883" lvl="1" marL="567766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629"/>
              <a:buFont typeface="Arial"/>
              <a:buChar char="•"/>
            </a:pPr>
            <a:r>
              <a:rPr b="0" i="0" lang="en-US" sz="2629" u="none" cap="none" strike="noStrike">
                <a:solidFill>
                  <a:srgbClr val="1F2020"/>
                </a:solidFill>
                <a:latin typeface="Bebas Neue"/>
                <a:ea typeface="Bebas Neue"/>
                <a:cs typeface="Bebas Neue"/>
                <a:sym typeface="Bebas Neue"/>
              </a:rPr>
              <a:t>Impacts:</a:t>
            </a:r>
            <a:endParaRPr/>
          </a:p>
          <a:p>
            <a:pPr indent="-116941" lvl="1" marL="567766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9"/>
              <a:buFont typeface="Arial"/>
              <a:buNone/>
            </a:pPr>
            <a:r>
              <a:t/>
            </a:r>
            <a:endParaRPr b="0" i="0" sz="2629" u="none" cap="none" strike="noStrike">
              <a:solidFill>
                <a:srgbClr val="1F202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283883" lvl="1" marL="567766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629"/>
              <a:buFont typeface="Arial"/>
              <a:buChar char="•"/>
            </a:pPr>
            <a:r>
              <a:rPr b="0" i="0" lang="en-US" sz="2629" u="none" cap="none" strike="noStrike">
                <a:solidFill>
                  <a:srgbClr val="1F2020"/>
                </a:solidFill>
                <a:latin typeface="Bebas Neue"/>
                <a:ea typeface="Bebas Neue"/>
                <a:cs typeface="Bebas Neue"/>
                <a:sym typeface="Bebas Neue"/>
              </a:rPr>
              <a:t>Risk of unintentionally reinforcing existing biases leading to discriminatory or unfair recommendations.</a:t>
            </a:r>
            <a:endParaRPr/>
          </a:p>
          <a:p>
            <a:pPr indent="-116941" lvl="1" marL="567766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9"/>
              <a:buFont typeface="Arial"/>
              <a:buNone/>
            </a:pPr>
            <a:r>
              <a:t/>
            </a:r>
            <a:endParaRPr b="0" i="0" sz="2629" u="none" cap="none" strike="noStrike">
              <a:solidFill>
                <a:srgbClr val="1F202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283883" lvl="1" marL="567766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629"/>
              <a:buFont typeface="Arial"/>
              <a:buChar char="•"/>
            </a:pPr>
            <a:r>
              <a:rPr b="0" i="0" lang="en-US" sz="2629" u="none" cap="none" strike="noStrike">
                <a:solidFill>
                  <a:srgbClr val="1F2020"/>
                </a:solidFill>
                <a:latin typeface="Bebas Neue"/>
                <a:ea typeface="Bebas Neue"/>
                <a:cs typeface="Bebas Neue"/>
                <a:sym typeface="Bebas Neue"/>
              </a:rPr>
              <a:t>Potential violation of user privacy through insufficiently secured data practices.</a:t>
            </a:r>
            <a:endParaRPr/>
          </a:p>
          <a:p>
            <a:pPr indent="-116941" lvl="1" marL="567766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9"/>
              <a:buFont typeface="Arial"/>
              <a:buNone/>
            </a:pPr>
            <a:r>
              <a:t/>
            </a:r>
            <a:endParaRPr b="0" i="0" sz="2629" u="none" cap="none" strike="noStrike">
              <a:solidFill>
                <a:srgbClr val="1F202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283883" lvl="1" marL="567766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629"/>
              <a:buFont typeface="Arial"/>
              <a:buChar char="•"/>
            </a:pPr>
            <a:r>
              <a:rPr b="0" i="0" lang="en-US" sz="2629" u="none" cap="none" strike="noStrike">
                <a:solidFill>
                  <a:srgbClr val="1F2020"/>
                </a:solidFill>
                <a:latin typeface="Bebas Neue"/>
                <a:ea typeface="Bebas Neue"/>
                <a:cs typeface="Bebas Neue"/>
                <a:sym typeface="Bebas Neue"/>
              </a:rPr>
              <a:t>Unfair competitive dynamics resulting from biased or non-transparent algorithms.</a:t>
            </a:r>
            <a:endParaRPr/>
          </a:p>
          <a:p>
            <a:pPr indent="-116941" lvl="1" marL="567766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9"/>
              <a:buFont typeface="Arial"/>
              <a:buNone/>
            </a:pPr>
            <a:r>
              <a:t/>
            </a:r>
            <a:endParaRPr b="0" i="0" sz="2629" u="none" cap="none" strike="noStrike">
              <a:solidFill>
                <a:srgbClr val="1F202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283883" lvl="1" marL="567766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629"/>
              <a:buFont typeface="Arial"/>
              <a:buChar char="•"/>
            </a:pPr>
            <a:r>
              <a:rPr b="0" i="0" lang="en-US" sz="2629" u="none" cap="none" strike="noStrike">
                <a:solidFill>
                  <a:srgbClr val="1F2020"/>
                </a:solidFill>
                <a:latin typeface="Bebas Neue"/>
                <a:ea typeface="Bebas Neue"/>
                <a:cs typeface="Bebas Neue"/>
                <a:sym typeface="Bebas Neue"/>
              </a:rPr>
              <a:t>Ethical Harms: Potential discrimination, compromised user privacy, loss of consumer trust, and reduced market fairness.</a:t>
            </a:r>
            <a:endParaRPr/>
          </a:p>
          <a:p>
            <a:pPr indent="0" lvl="0" marL="0" marR="0" rtl="0" algn="just">
              <a:lnSpc>
                <a:spcPct val="3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29" u="none" cap="none" strike="noStrike">
              <a:solidFill>
                <a:srgbClr val="1F202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181100" y="5931666"/>
            <a:ext cx="5965500" cy="4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Number</a:t>
            </a:r>
            <a:endParaRPr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Members : Gangadhar Singh Shiva, Ananya Chandraker, Harish Kapettu Acharya</a:t>
            </a:r>
            <a:endParaRPr/>
          </a:p>
          <a:p>
            <a:pPr indent="0" lvl="0" marL="0" marR="0" rtl="0" algn="l">
              <a:lnSpc>
                <a:spcPct val="292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29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32046" y="896245"/>
            <a:ext cx="9669327" cy="120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22" u="none" cap="none" strike="noStrike">
                <a:solidFill>
                  <a:srgbClr val="240960"/>
                </a:solidFill>
                <a:latin typeface="Anton"/>
                <a:ea typeface="Anton"/>
                <a:cs typeface="Anton"/>
                <a:sym typeface="Anton"/>
              </a:rPr>
              <a:t>Unintended Stakeholders and Impacts</a:t>
            </a:r>
            <a:endParaRPr/>
          </a:p>
          <a:p>
            <a:pPr indent="0" lvl="0" marL="0" marR="0" rtl="0" algn="l">
              <a:lnSpc>
                <a:spcPct val="100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622" u="none" cap="none" strike="noStrike">
              <a:solidFill>
                <a:srgbClr val="24096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/>
          <p:nvPr/>
        </p:nvSpPr>
        <p:spPr>
          <a:xfrm>
            <a:off x="1444877" y="1131009"/>
            <a:ext cx="4215172" cy="4215172"/>
          </a:xfrm>
          <a:custGeom>
            <a:rect b="b" l="l" r="r" t="t"/>
            <a:pathLst>
              <a:path extrusionOk="0" h="4215172" w="4215172">
                <a:moveTo>
                  <a:pt x="0" y="0"/>
                </a:moveTo>
                <a:lnTo>
                  <a:pt x="4215172" y="0"/>
                </a:lnTo>
                <a:lnTo>
                  <a:pt x="4215172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5" name="Google Shape;155;p16"/>
          <p:cNvGrpSpPr/>
          <p:nvPr/>
        </p:nvGrpSpPr>
        <p:grpSpPr>
          <a:xfrm>
            <a:off x="17749838" y="7382819"/>
            <a:ext cx="47625" cy="1885006"/>
            <a:chOff x="0" y="-38100"/>
            <a:chExt cx="12543" cy="496462"/>
          </a:xfrm>
        </p:grpSpPr>
        <p:sp>
          <p:nvSpPr>
            <p:cNvPr id="156" name="Google Shape;156;p16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57" name="Google Shape;157;p16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16"/>
          <p:cNvSpPr/>
          <p:nvPr/>
        </p:nvSpPr>
        <p:spPr>
          <a:xfrm>
            <a:off x="473588" y="377888"/>
            <a:ext cx="369285" cy="363243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9" name="Google Shape;159;p16"/>
          <p:cNvGrpSpPr/>
          <p:nvPr/>
        </p:nvGrpSpPr>
        <p:grpSpPr>
          <a:xfrm>
            <a:off x="17259300" y="-144661"/>
            <a:ext cx="1028700" cy="1173361"/>
            <a:chOff x="0" y="-38100"/>
            <a:chExt cx="270933" cy="309033"/>
          </a:xfrm>
        </p:grpSpPr>
        <p:sp>
          <p:nvSpPr>
            <p:cNvPr id="160" name="Google Shape;160;p16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61" name="Google Shape;161;p16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6"/>
          <p:cNvSpPr txBox="1"/>
          <p:nvPr/>
        </p:nvSpPr>
        <p:spPr>
          <a:xfrm>
            <a:off x="1039108" y="441474"/>
            <a:ext cx="1263019" cy="197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Studio Shodwe</a:t>
            </a:r>
            <a:endParaRPr/>
          </a:p>
        </p:txBody>
      </p:sp>
      <p:grpSp>
        <p:nvGrpSpPr>
          <p:cNvPr id="163" name="Google Shape;163;p16"/>
          <p:cNvGrpSpPr/>
          <p:nvPr/>
        </p:nvGrpSpPr>
        <p:grpSpPr>
          <a:xfrm>
            <a:off x="17259300" y="9113639"/>
            <a:ext cx="1028700" cy="1173361"/>
            <a:chOff x="0" y="-38100"/>
            <a:chExt cx="270933" cy="309033"/>
          </a:xfrm>
        </p:grpSpPr>
        <p:sp>
          <p:nvSpPr>
            <p:cNvPr id="164" name="Google Shape;164;p16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65" name="Google Shape;165;p16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16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grpSp>
        <p:nvGrpSpPr>
          <p:cNvPr id="167" name="Google Shape;167;p16"/>
          <p:cNvGrpSpPr/>
          <p:nvPr/>
        </p:nvGrpSpPr>
        <p:grpSpPr>
          <a:xfrm>
            <a:off x="18159205" y="8295705"/>
            <a:ext cx="128795" cy="962595"/>
            <a:chOff x="0" y="-47625"/>
            <a:chExt cx="101764" cy="760569"/>
          </a:xfrm>
        </p:grpSpPr>
        <p:sp>
          <p:nvSpPr>
            <p:cNvPr id="168" name="Google Shape;168;p16"/>
            <p:cNvSpPr/>
            <p:nvPr/>
          </p:nvSpPr>
          <p:spPr>
            <a:xfrm>
              <a:off x="0" y="0"/>
              <a:ext cx="101764" cy="712944"/>
            </a:xfrm>
            <a:custGeom>
              <a:rect b="b" l="l" r="r" t="t"/>
              <a:pathLst>
                <a:path extrusionOk="0" h="712944" w="101764">
                  <a:moveTo>
                    <a:pt x="0" y="0"/>
                  </a:moveTo>
                  <a:lnTo>
                    <a:pt x="101764" y="0"/>
                  </a:lnTo>
                  <a:lnTo>
                    <a:pt x="101764" y="712944"/>
                  </a:lnTo>
                  <a:lnTo>
                    <a:pt x="0" y="712944"/>
                  </a:lnTo>
                  <a:close/>
                </a:path>
              </a:pathLst>
            </a:custGeom>
            <a:gradFill>
              <a:gsLst>
                <a:gs pos="0">
                  <a:srgbClr val="0CC2E6"/>
                </a:gs>
                <a:gs pos="50000">
                  <a:srgbClr val="000854"/>
                </a:gs>
                <a:gs pos="100000">
                  <a:srgbClr val="008BA4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69" name="Google Shape;169;p16"/>
            <p:cNvSpPr txBox="1"/>
            <p:nvPr/>
          </p:nvSpPr>
          <p:spPr>
            <a:xfrm>
              <a:off x="0" y="-47625"/>
              <a:ext cx="101764" cy="760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16"/>
          <p:cNvSpPr/>
          <p:nvPr/>
        </p:nvSpPr>
        <p:spPr>
          <a:xfrm>
            <a:off x="1439201" y="259697"/>
            <a:ext cx="410224" cy="509307"/>
          </a:xfrm>
          <a:custGeom>
            <a:rect b="b" l="l" r="r" t="t"/>
            <a:pathLst>
              <a:path extrusionOk="0" h="509307" w="410224">
                <a:moveTo>
                  <a:pt x="0" y="0"/>
                </a:moveTo>
                <a:lnTo>
                  <a:pt x="410224" y="0"/>
                </a:lnTo>
                <a:lnTo>
                  <a:pt x="410224" y="509306"/>
                </a:lnTo>
                <a:lnTo>
                  <a:pt x="0" y="5093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p16"/>
          <p:cNvSpPr txBox="1"/>
          <p:nvPr/>
        </p:nvSpPr>
        <p:spPr>
          <a:xfrm>
            <a:off x="1181100" y="5931666"/>
            <a:ext cx="59655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Number:</a:t>
            </a:r>
            <a:endParaRPr b="0" i="0" sz="4229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5344451" y="997603"/>
            <a:ext cx="9542477" cy="4967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0475" lvl="1" marL="48095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240960"/>
              </a:buClr>
              <a:buSzPts val="2227"/>
              <a:buFont typeface="Arial"/>
              <a:buChar char="•"/>
            </a:pPr>
            <a:r>
              <a:rPr b="0" i="0" lang="en-US" sz="2227" u="none" cap="none" strike="noStrike">
                <a:solidFill>
                  <a:srgbClr val="240960"/>
                </a:solidFill>
                <a:latin typeface="Bebas Neue"/>
                <a:ea typeface="Bebas Neue"/>
                <a:cs typeface="Bebas Neue"/>
                <a:sym typeface="Bebas Neue"/>
              </a:rPr>
              <a:t>Personal Perspective:</a:t>
            </a:r>
            <a:endParaRPr/>
          </a:p>
          <a:p>
            <a:pPr indent="-240475" lvl="1" marL="48095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240960"/>
              </a:buClr>
              <a:buSzPts val="2227"/>
              <a:buFont typeface="Arial"/>
              <a:buChar char="•"/>
            </a:pPr>
            <a:r>
              <a:rPr b="0" i="0" lang="en-US" sz="2227" u="none" cap="none" strike="noStrike">
                <a:solidFill>
                  <a:srgbClr val="240960"/>
                </a:solidFill>
                <a:latin typeface="Bebas Neue"/>
                <a:ea typeface="Bebas Neue"/>
                <a:cs typeface="Bebas Neue"/>
                <a:sym typeface="Bebas Neue"/>
              </a:rPr>
              <a:t>Advocates strongly for transparent and interpretable recommendations using SHAP and LIME.</a:t>
            </a:r>
            <a:endParaRPr/>
          </a:p>
          <a:p>
            <a:pPr indent="-99060" lvl="1" marL="48095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7"/>
              <a:buFont typeface="Arial"/>
              <a:buNone/>
            </a:pPr>
            <a:r>
              <a:t/>
            </a:r>
            <a:endParaRPr b="0" i="0" sz="2227" u="none" cap="none" strike="noStrike">
              <a:solidFill>
                <a:srgbClr val="24096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240475" lvl="1" marL="48095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240960"/>
              </a:buClr>
              <a:buSzPts val="2227"/>
              <a:buFont typeface="Arial"/>
              <a:buChar char="•"/>
            </a:pPr>
            <a:r>
              <a:rPr b="0" i="0" lang="en-US" sz="2227" u="none" cap="none" strike="noStrike">
                <a:solidFill>
                  <a:srgbClr val="240960"/>
                </a:solidFill>
                <a:latin typeface="Bebas Neue"/>
                <a:ea typeface="Bebas Neue"/>
                <a:cs typeface="Bebas Neue"/>
                <a:sym typeface="Bebas Neue"/>
              </a:rPr>
              <a:t>Highlights fairness as a cornerstone to ensure unbiased outcomes.</a:t>
            </a:r>
            <a:endParaRPr/>
          </a:p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27" u="none" cap="none" strike="noStrike">
              <a:solidFill>
                <a:srgbClr val="24096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240475" lvl="1" marL="48095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240960"/>
              </a:buClr>
              <a:buSzPts val="2227"/>
              <a:buFont typeface="Arial"/>
              <a:buChar char="•"/>
            </a:pPr>
            <a:r>
              <a:rPr b="0" i="0" lang="en-US" sz="2227" u="none" cap="none" strike="noStrike">
                <a:solidFill>
                  <a:srgbClr val="240960"/>
                </a:solidFill>
                <a:latin typeface="Bebas Neue"/>
                <a:ea typeface="Bebas Neue"/>
                <a:cs typeface="Bebas Neue"/>
                <a:sym typeface="Bebas Neue"/>
              </a:rPr>
              <a:t>Comparison to Team:</a:t>
            </a:r>
            <a:endParaRPr/>
          </a:p>
          <a:p>
            <a:pPr indent="-240475" lvl="1" marL="48095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240960"/>
              </a:buClr>
              <a:buSzPts val="2227"/>
              <a:buFont typeface="Arial"/>
              <a:buChar char="•"/>
            </a:pPr>
            <a:r>
              <a:rPr b="0" i="0" lang="en-US" sz="2227" u="none" cap="none" strike="noStrike">
                <a:solidFill>
                  <a:srgbClr val="240960"/>
                </a:solidFill>
                <a:latin typeface="Bebas Neue"/>
                <a:ea typeface="Bebas Neue"/>
                <a:cs typeface="Bebas Neue"/>
                <a:sym typeface="Bebas Neue"/>
              </a:rPr>
              <a:t>Shares transparency focus, with unique emphasis on interpretability tools.</a:t>
            </a:r>
            <a:endParaRPr/>
          </a:p>
          <a:p>
            <a:pPr indent="-99060" lvl="1" marL="48095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7"/>
              <a:buFont typeface="Arial"/>
              <a:buNone/>
            </a:pPr>
            <a:r>
              <a:t/>
            </a:r>
            <a:endParaRPr b="0" i="0" sz="2227" u="none" cap="none" strike="noStrike">
              <a:solidFill>
                <a:srgbClr val="24096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240475" lvl="1" marL="48095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240960"/>
              </a:buClr>
              <a:buSzPts val="2227"/>
              <a:buFont typeface="Arial"/>
              <a:buChar char="•"/>
            </a:pPr>
            <a:r>
              <a:rPr b="0" i="0" lang="en-US" sz="2227" u="none" cap="none" strike="noStrike">
                <a:solidFill>
                  <a:srgbClr val="240960"/>
                </a:solidFill>
                <a:latin typeface="Bebas Neue"/>
                <a:ea typeface="Bebas Neue"/>
                <a:cs typeface="Bebas Neue"/>
                <a:sym typeface="Bebas Neue"/>
              </a:rPr>
              <a:t>Common Sense View:</a:t>
            </a:r>
            <a:endParaRPr/>
          </a:p>
          <a:p>
            <a:pPr indent="-240475" lvl="1" marL="48095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240960"/>
              </a:buClr>
              <a:buSzPts val="2227"/>
              <a:buFont typeface="Arial"/>
              <a:buChar char="•"/>
            </a:pPr>
            <a:r>
              <a:rPr b="0" i="0" lang="en-US" sz="2227" u="none" cap="none" strike="noStrike">
                <a:solidFill>
                  <a:srgbClr val="240960"/>
                </a:solidFill>
                <a:latin typeface="Bebas Neue"/>
                <a:ea typeface="Bebas Neue"/>
                <a:cs typeface="Bebas Neue"/>
                <a:sym typeface="Bebas Neue"/>
              </a:rPr>
              <a:t>Ethical recommender systems must prioritize transparency and fairness, rooted deeply in personal values of integrity and equality.</a:t>
            </a:r>
            <a:endParaRPr/>
          </a:p>
          <a:p>
            <a:pPr indent="0" lvl="0" marL="0" marR="0" rtl="0" algn="l">
              <a:lnSpc>
                <a:spcPct val="1203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27" u="none" cap="none" strike="noStrike">
              <a:solidFill>
                <a:srgbClr val="24096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203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27" u="none" cap="none" strike="noStrike">
              <a:solidFill>
                <a:srgbClr val="24096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161783" y="468103"/>
            <a:ext cx="11349077" cy="616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22" u="none" cap="none" strike="noStrike">
                <a:solidFill>
                  <a:srgbClr val="3428BA"/>
                </a:solidFill>
                <a:latin typeface="Anton"/>
                <a:ea typeface="Anton"/>
                <a:cs typeface="Anton"/>
                <a:sym typeface="Anton"/>
              </a:rPr>
              <a:t>ETHICAL EXPLAINABILITY  AND TRANSPARENCY </a:t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12838921" y="460524"/>
            <a:ext cx="6515879" cy="6312258"/>
          </a:xfrm>
          <a:custGeom>
            <a:rect b="b" l="l" r="r" t="t"/>
            <a:pathLst>
              <a:path extrusionOk="0" h="6312258" w="6515879">
                <a:moveTo>
                  <a:pt x="0" y="0"/>
                </a:moveTo>
                <a:lnTo>
                  <a:pt x="6515879" y="0"/>
                </a:lnTo>
                <a:lnTo>
                  <a:pt x="6515879" y="6312258"/>
                </a:lnTo>
                <a:lnTo>
                  <a:pt x="0" y="63122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16"/>
          <p:cNvSpPr/>
          <p:nvPr/>
        </p:nvSpPr>
        <p:spPr>
          <a:xfrm>
            <a:off x="1192683" y="6536336"/>
            <a:ext cx="5189921" cy="3436869"/>
          </a:xfrm>
          <a:custGeom>
            <a:rect b="b" l="l" r="r" t="t"/>
            <a:pathLst>
              <a:path extrusionOk="0" h="3436869" w="5189921">
                <a:moveTo>
                  <a:pt x="0" y="0"/>
                </a:moveTo>
                <a:lnTo>
                  <a:pt x="5189921" y="0"/>
                </a:lnTo>
                <a:lnTo>
                  <a:pt x="5189921" y="3436869"/>
                </a:lnTo>
                <a:lnTo>
                  <a:pt x="0" y="34368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10865" l="0" r="0" t="-6727"/>
            </a:stretch>
          </a:blipFill>
          <a:ln>
            <a:noFill/>
          </a:ln>
        </p:spPr>
      </p:sp>
      <p:sp>
        <p:nvSpPr>
          <p:cNvPr id="176" name="Google Shape;176;p16"/>
          <p:cNvSpPr/>
          <p:nvPr/>
        </p:nvSpPr>
        <p:spPr>
          <a:xfrm>
            <a:off x="6559314" y="6084053"/>
            <a:ext cx="9416416" cy="3992783"/>
          </a:xfrm>
          <a:custGeom>
            <a:rect b="b" l="l" r="r" t="t"/>
            <a:pathLst>
              <a:path extrusionOk="0" h="3992783" w="9416416">
                <a:moveTo>
                  <a:pt x="0" y="0"/>
                </a:moveTo>
                <a:lnTo>
                  <a:pt x="9416415" y="0"/>
                </a:lnTo>
                <a:lnTo>
                  <a:pt x="9416415" y="3992783"/>
                </a:lnTo>
                <a:lnTo>
                  <a:pt x="0" y="3992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-18350" l="0" r="-18295" t="-18350"/>
            </a:stretch>
          </a:blipFill>
          <a:ln>
            <a:noFill/>
          </a:ln>
        </p:spPr>
      </p:sp>
      <p:sp>
        <p:nvSpPr>
          <p:cNvPr id="177" name="Google Shape;177;p16"/>
          <p:cNvSpPr txBox="1"/>
          <p:nvPr/>
        </p:nvSpPr>
        <p:spPr>
          <a:xfrm>
            <a:off x="1405825" y="5894275"/>
            <a:ext cx="31662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embedding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7676200" y="8301000"/>
            <a:ext cx="2901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16289612" y="5243911"/>
            <a:ext cx="23877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 Result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/>
          <p:nvPr/>
        </p:nvSpPr>
        <p:spPr>
          <a:xfrm>
            <a:off x="587627" y="3035914"/>
            <a:ext cx="4215172" cy="4215172"/>
          </a:xfrm>
          <a:custGeom>
            <a:rect b="b" l="l" r="r" t="t"/>
            <a:pathLst>
              <a:path extrusionOk="0" h="4215172" w="4215172">
                <a:moveTo>
                  <a:pt x="0" y="0"/>
                </a:moveTo>
                <a:lnTo>
                  <a:pt x="4215172" y="0"/>
                </a:lnTo>
                <a:lnTo>
                  <a:pt x="4215172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5" name="Google Shape;185;p17"/>
          <p:cNvGrpSpPr/>
          <p:nvPr/>
        </p:nvGrpSpPr>
        <p:grpSpPr>
          <a:xfrm>
            <a:off x="17749838" y="7382819"/>
            <a:ext cx="47625" cy="1885006"/>
            <a:chOff x="0" y="-38100"/>
            <a:chExt cx="12543" cy="496462"/>
          </a:xfrm>
        </p:grpSpPr>
        <p:sp>
          <p:nvSpPr>
            <p:cNvPr id="186" name="Google Shape;186;p17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87" name="Google Shape;187;p17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17"/>
          <p:cNvSpPr/>
          <p:nvPr/>
        </p:nvSpPr>
        <p:spPr>
          <a:xfrm>
            <a:off x="473588" y="377888"/>
            <a:ext cx="369285" cy="363243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9" name="Google Shape;189;p17"/>
          <p:cNvGrpSpPr/>
          <p:nvPr/>
        </p:nvGrpSpPr>
        <p:grpSpPr>
          <a:xfrm>
            <a:off x="17259300" y="-144661"/>
            <a:ext cx="1028700" cy="1173361"/>
            <a:chOff x="0" y="-38100"/>
            <a:chExt cx="270933" cy="309033"/>
          </a:xfrm>
        </p:grpSpPr>
        <p:sp>
          <p:nvSpPr>
            <p:cNvPr id="190" name="Google Shape;190;p17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91" name="Google Shape;191;p1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17"/>
          <p:cNvSpPr txBox="1"/>
          <p:nvPr/>
        </p:nvSpPr>
        <p:spPr>
          <a:xfrm>
            <a:off x="1039108" y="441474"/>
            <a:ext cx="1263019" cy="197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Studio Shodwe</a:t>
            </a:r>
            <a:endParaRPr/>
          </a:p>
        </p:txBody>
      </p:sp>
      <p:grpSp>
        <p:nvGrpSpPr>
          <p:cNvPr id="193" name="Google Shape;193;p17"/>
          <p:cNvGrpSpPr/>
          <p:nvPr/>
        </p:nvGrpSpPr>
        <p:grpSpPr>
          <a:xfrm>
            <a:off x="17259300" y="9113639"/>
            <a:ext cx="1028700" cy="1173361"/>
            <a:chOff x="0" y="-38100"/>
            <a:chExt cx="270933" cy="309033"/>
          </a:xfrm>
        </p:grpSpPr>
        <p:sp>
          <p:nvSpPr>
            <p:cNvPr id="194" name="Google Shape;194;p17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95" name="Google Shape;195;p1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17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grpSp>
        <p:nvGrpSpPr>
          <p:cNvPr id="197" name="Google Shape;197;p17"/>
          <p:cNvGrpSpPr/>
          <p:nvPr/>
        </p:nvGrpSpPr>
        <p:grpSpPr>
          <a:xfrm>
            <a:off x="18159205" y="8295705"/>
            <a:ext cx="128795" cy="962595"/>
            <a:chOff x="0" y="-47625"/>
            <a:chExt cx="101764" cy="760569"/>
          </a:xfrm>
        </p:grpSpPr>
        <p:sp>
          <p:nvSpPr>
            <p:cNvPr id="198" name="Google Shape;198;p17"/>
            <p:cNvSpPr/>
            <p:nvPr/>
          </p:nvSpPr>
          <p:spPr>
            <a:xfrm>
              <a:off x="0" y="0"/>
              <a:ext cx="101764" cy="712944"/>
            </a:xfrm>
            <a:custGeom>
              <a:rect b="b" l="l" r="r" t="t"/>
              <a:pathLst>
                <a:path extrusionOk="0" h="712944" w="101764">
                  <a:moveTo>
                    <a:pt x="0" y="0"/>
                  </a:moveTo>
                  <a:lnTo>
                    <a:pt x="101764" y="0"/>
                  </a:lnTo>
                  <a:lnTo>
                    <a:pt x="101764" y="712944"/>
                  </a:lnTo>
                  <a:lnTo>
                    <a:pt x="0" y="712944"/>
                  </a:lnTo>
                  <a:close/>
                </a:path>
              </a:pathLst>
            </a:custGeom>
            <a:gradFill>
              <a:gsLst>
                <a:gs pos="0">
                  <a:srgbClr val="0CC2E6"/>
                </a:gs>
                <a:gs pos="50000">
                  <a:srgbClr val="000854"/>
                </a:gs>
                <a:gs pos="100000">
                  <a:srgbClr val="008BA4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99" name="Google Shape;199;p17"/>
            <p:cNvSpPr txBox="1"/>
            <p:nvPr/>
          </p:nvSpPr>
          <p:spPr>
            <a:xfrm>
              <a:off x="0" y="-47625"/>
              <a:ext cx="101764" cy="760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17"/>
          <p:cNvSpPr/>
          <p:nvPr/>
        </p:nvSpPr>
        <p:spPr>
          <a:xfrm>
            <a:off x="1439201" y="259697"/>
            <a:ext cx="410224" cy="509307"/>
          </a:xfrm>
          <a:custGeom>
            <a:rect b="b" l="l" r="r" t="t"/>
            <a:pathLst>
              <a:path extrusionOk="0" h="509307" w="410224">
                <a:moveTo>
                  <a:pt x="0" y="0"/>
                </a:moveTo>
                <a:lnTo>
                  <a:pt x="410224" y="0"/>
                </a:lnTo>
                <a:lnTo>
                  <a:pt x="410224" y="509306"/>
                </a:lnTo>
                <a:lnTo>
                  <a:pt x="0" y="5093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p17"/>
          <p:cNvSpPr txBox="1"/>
          <p:nvPr/>
        </p:nvSpPr>
        <p:spPr>
          <a:xfrm>
            <a:off x="1181100" y="5931666"/>
            <a:ext cx="5965500" cy="4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Number:Team Members : Gangadhar Singh Shiva, Ananya Chandraker, Harish Kapettu Acharya</a:t>
            </a:r>
            <a:endParaRPr/>
          </a:p>
          <a:p>
            <a:pPr indent="0" lvl="0" marL="0" marR="0" rtl="0" algn="l">
              <a:lnSpc>
                <a:spcPct val="292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29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2761124" y="191475"/>
            <a:ext cx="13657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22">
                <a:solidFill>
                  <a:srgbClr val="3428BA"/>
                </a:solidFill>
                <a:latin typeface="Anton"/>
                <a:ea typeface="Anton"/>
                <a:cs typeface="Anton"/>
                <a:sym typeface="Anton"/>
              </a:rPr>
              <a:t>  E</a:t>
            </a:r>
            <a:r>
              <a:rPr b="0" i="0" lang="en-US" sz="4622" u="none" cap="none" strike="noStrike">
                <a:solidFill>
                  <a:srgbClr val="3428BA"/>
                </a:solidFill>
                <a:latin typeface="Anton"/>
                <a:ea typeface="Anton"/>
                <a:cs typeface="Anton"/>
                <a:sym typeface="Anton"/>
              </a:rPr>
              <a:t>THICAL PRINCIPLES (FAIRNESS AND DIFFERENTIAL PRIVACY</a:t>
            </a:r>
            <a:endParaRPr/>
          </a:p>
        </p:txBody>
      </p:sp>
      <p:sp>
        <p:nvSpPr>
          <p:cNvPr id="203" name="Google Shape;203;p17"/>
          <p:cNvSpPr txBox="1"/>
          <p:nvPr/>
        </p:nvSpPr>
        <p:spPr>
          <a:xfrm>
            <a:off x="5582439" y="1621580"/>
            <a:ext cx="12214473" cy="22488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Perspective:</a:t>
            </a:r>
            <a:endParaRPr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emphasis on data privacy, utilizing differential privacy and thorough data sanitization practices.</a:t>
            </a:r>
            <a:endParaRPr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Views privacy protection as essential to preventing ethical harms.</a:t>
            </a:r>
            <a:endParaRPr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Contrast to Team:</a:t>
            </a:r>
            <a:endParaRPr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Agrees broadly on transparency but emphasizes rigorous privacy measures.</a:t>
            </a:r>
            <a:endParaRPr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Sense View:</a:t>
            </a:r>
            <a:endParaRPr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Protecting user privacy is paramount, aligning with personal values of autonomy, respect, and accountability.</a:t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6637018" y="5181869"/>
            <a:ext cx="11301259" cy="5071440"/>
          </a:xfrm>
          <a:custGeom>
            <a:rect b="b" l="l" r="r" t="t"/>
            <a:pathLst>
              <a:path extrusionOk="0" h="5071440" w="11301259">
                <a:moveTo>
                  <a:pt x="0" y="0"/>
                </a:moveTo>
                <a:lnTo>
                  <a:pt x="11301258" y="0"/>
                </a:lnTo>
                <a:lnTo>
                  <a:pt x="11301258" y="5071440"/>
                </a:lnTo>
                <a:lnTo>
                  <a:pt x="0" y="5071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/>
          <p:nvPr/>
        </p:nvSpPr>
        <p:spPr>
          <a:xfrm>
            <a:off x="587627" y="1226164"/>
            <a:ext cx="4215172" cy="4215172"/>
          </a:xfrm>
          <a:custGeom>
            <a:rect b="b" l="l" r="r" t="t"/>
            <a:pathLst>
              <a:path extrusionOk="0" h="4215172" w="4215172">
                <a:moveTo>
                  <a:pt x="0" y="0"/>
                </a:moveTo>
                <a:lnTo>
                  <a:pt x="4215172" y="0"/>
                </a:lnTo>
                <a:lnTo>
                  <a:pt x="4215172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0" name="Google Shape;210;p18"/>
          <p:cNvGrpSpPr/>
          <p:nvPr/>
        </p:nvGrpSpPr>
        <p:grpSpPr>
          <a:xfrm>
            <a:off x="17749838" y="7382819"/>
            <a:ext cx="47625" cy="1885006"/>
            <a:chOff x="0" y="-38100"/>
            <a:chExt cx="12543" cy="496462"/>
          </a:xfrm>
        </p:grpSpPr>
        <p:sp>
          <p:nvSpPr>
            <p:cNvPr id="211" name="Google Shape;211;p18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12" name="Google Shape;212;p18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18"/>
          <p:cNvSpPr/>
          <p:nvPr/>
        </p:nvSpPr>
        <p:spPr>
          <a:xfrm>
            <a:off x="473588" y="377888"/>
            <a:ext cx="369285" cy="363243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4" name="Google Shape;214;p18"/>
          <p:cNvGrpSpPr/>
          <p:nvPr/>
        </p:nvGrpSpPr>
        <p:grpSpPr>
          <a:xfrm>
            <a:off x="17259300" y="-144661"/>
            <a:ext cx="1028700" cy="1173361"/>
            <a:chOff x="0" y="-38100"/>
            <a:chExt cx="270933" cy="309033"/>
          </a:xfrm>
        </p:grpSpPr>
        <p:sp>
          <p:nvSpPr>
            <p:cNvPr id="215" name="Google Shape;215;p18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16" name="Google Shape;216;p1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18"/>
          <p:cNvSpPr txBox="1"/>
          <p:nvPr/>
        </p:nvSpPr>
        <p:spPr>
          <a:xfrm>
            <a:off x="1039108" y="441474"/>
            <a:ext cx="1263019" cy="197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Studio Shodwe</a:t>
            </a:r>
            <a:endParaRPr/>
          </a:p>
        </p:txBody>
      </p:sp>
      <p:grpSp>
        <p:nvGrpSpPr>
          <p:cNvPr id="218" name="Google Shape;218;p18"/>
          <p:cNvGrpSpPr/>
          <p:nvPr/>
        </p:nvGrpSpPr>
        <p:grpSpPr>
          <a:xfrm>
            <a:off x="17259300" y="9113639"/>
            <a:ext cx="1028700" cy="1173361"/>
            <a:chOff x="0" y="-38100"/>
            <a:chExt cx="270933" cy="309033"/>
          </a:xfrm>
        </p:grpSpPr>
        <p:sp>
          <p:nvSpPr>
            <p:cNvPr id="219" name="Google Shape;219;p18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20" name="Google Shape;220;p1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18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grpSp>
        <p:nvGrpSpPr>
          <p:cNvPr id="222" name="Google Shape;222;p18"/>
          <p:cNvGrpSpPr/>
          <p:nvPr/>
        </p:nvGrpSpPr>
        <p:grpSpPr>
          <a:xfrm>
            <a:off x="18159205" y="8295705"/>
            <a:ext cx="128795" cy="962595"/>
            <a:chOff x="0" y="-47625"/>
            <a:chExt cx="101764" cy="760569"/>
          </a:xfrm>
        </p:grpSpPr>
        <p:sp>
          <p:nvSpPr>
            <p:cNvPr id="223" name="Google Shape;223;p18"/>
            <p:cNvSpPr/>
            <p:nvPr/>
          </p:nvSpPr>
          <p:spPr>
            <a:xfrm>
              <a:off x="0" y="0"/>
              <a:ext cx="101764" cy="712944"/>
            </a:xfrm>
            <a:custGeom>
              <a:rect b="b" l="l" r="r" t="t"/>
              <a:pathLst>
                <a:path extrusionOk="0" h="712944" w="101764">
                  <a:moveTo>
                    <a:pt x="0" y="0"/>
                  </a:moveTo>
                  <a:lnTo>
                    <a:pt x="101764" y="0"/>
                  </a:lnTo>
                  <a:lnTo>
                    <a:pt x="101764" y="712944"/>
                  </a:lnTo>
                  <a:lnTo>
                    <a:pt x="0" y="712944"/>
                  </a:lnTo>
                  <a:close/>
                </a:path>
              </a:pathLst>
            </a:custGeom>
            <a:gradFill>
              <a:gsLst>
                <a:gs pos="0">
                  <a:srgbClr val="0CC2E6"/>
                </a:gs>
                <a:gs pos="50000">
                  <a:srgbClr val="000854"/>
                </a:gs>
                <a:gs pos="100000">
                  <a:srgbClr val="008BA4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24" name="Google Shape;224;p18"/>
            <p:cNvSpPr txBox="1"/>
            <p:nvPr/>
          </p:nvSpPr>
          <p:spPr>
            <a:xfrm>
              <a:off x="0" y="-47625"/>
              <a:ext cx="101764" cy="760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18"/>
          <p:cNvSpPr/>
          <p:nvPr/>
        </p:nvSpPr>
        <p:spPr>
          <a:xfrm>
            <a:off x="1439201" y="259697"/>
            <a:ext cx="410224" cy="509307"/>
          </a:xfrm>
          <a:custGeom>
            <a:rect b="b" l="l" r="r" t="t"/>
            <a:pathLst>
              <a:path extrusionOk="0" h="509307" w="410224">
                <a:moveTo>
                  <a:pt x="0" y="0"/>
                </a:moveTo>
                <a:lnTo>
                  <a:pt x="410224" y="0"/>
                </a:lnTo>
                <a:lnTo>
                  <a:pt x="410224" y="509306"/>
                </a:lnTo>
                <a:lnTo>
                  <a:pt x="0" y="5093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18"/>
          <p:cNvSpPr txBox="1"/>
          <p:nvPr/>
        </p:nvSpPr>
        <p:spPr>
          <a:xfrm>
            <a:off x="1181100" y="5931666"/>
            <a:ext cx="5965500" cy="4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Number: Team Members : Gangadhar Singh Shiva, Ananya Chandraker, Harish Kapettu Acharya</a:t>
            </a:r>
            <a:endParaRPr/>
          </a:p>
          <a:p>
            <a:pPr indent="0" lvl="0" marL="0" marR="0" rtl="0" algn="l">
              <a:lnSpc>
                <a:spcPct val="292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29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161783" y="468103"/>
            <a:ext cx="11349077" cy="616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22" u="none" cap="none" strike="noStrike">
                <a:solidFill>
                  <a:srgbClr val="3428BA"/>
                </a:solidFill>
                <a:latin typeface="Anton"/>
                <a:ea typeface="Anton"/>
                <a:cs typeface="Anton"/>
                <a:sym typeface="Anton"/>
              </a:rPr>
              <a:t>ETHICAL - FAIRNESS AND PRIVACY ENHANCEMENTS</a:t>
            </a:r>
            <a:endParaRPr/>
          </a:p>
        </p:txBody>
      </p:sp>
      <p:sp>
        <p:nvSpPr>
          <p:cNvPr id="228" name="Google Shape;228;p18"/>
          <p:cNvSpPr txBox="1"/>
          <p:nvPr/>
        </p:nvSpPr>
        <p:spPr>
          <a:xfrm>
            <a:off x="5582439" y="1149124"/>
            <a:ext cx="12705561" cy="4191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8190" lvl="1" marL="396381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5"/>
              <a:buFont typeface="Arial"/>
              <a:buChar char="•"/>
            </a:pPr>
            <a:r>
              <a:rPr b="0" i="0" lang="en-US" sz="18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Perspective:</a:t>
            </a:r>
            <a:endParaRPr/>
          </a:p>
          <a:p>
            <a:pPr indent="-198190" lvl="1" marL="396381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5"/>
              <a:buFont typeface="Arial"/>
              <a:buChar char="•"/>
            </a:pPr>
            <a:r>
              <a:rPr b="0" i="0" lang="en-US" sz="18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Emphasizes fairness techniques, such as demographic parity, to prevent biased outcomes.</a:t>
            </a:r>
            <a:endParaRPr/>
          </a:p>
          <a:p>
            <a:pPr indent="-81668" lvl="1" marL="396381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5"/>
              <a:buFont typeface="Arial"/>
              <a:buNone/>
            </a:pPr>
            <a:r>
              <a:t/>
            </a:r>
            <a:endParaRPr b="0" i="0" sz="183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8190" lvl="1" marL="396381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5"/>
              <a:buFont typeface="Arial"/>
              <a:buChar char="•"/>
            </a:pPr>
            <a:r>
              <a:rPr b="0" i="0" lang="en-US" sz="18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Advocates strongly for practical ethical implementations.</a:t>
            </a:r>
            <a:endParaRPr/>
          </a:p>
          <a:p>
            <a:pPr indent="-198190" lvl="1" marL="396381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5"/>
              <a:buFont typeface="Arial"/>
              <a:buChar char="•"/>
            </a:pPr>
            <a:r>
              <a:rPr b="0" i="0" lang="en-US" sz="18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to Team:</a:t>
            </a:r>
            <a:endParaRPr/>
          </a:p>
          <a:p>
            <a:pPr indent="-81668" lvl="1" marL="396381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5"/>
              <a:buFont typeface="Arial"/>
              <a:buNone/>
            </a:pPr>
            <a:r>
              <a:t/>
            </a:r>
            <a:endParaRPr b="0" i="0" sz="183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8190" lvl="1" marL="396381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5"/>
              <a:buFont typeface="Arial"/>
              <a:buChar char="•"/>
            </a:pPr>
            <a:r>
              <a:rPr b="0" i="0" lang="en-US" sz="18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agreement on fairness and privacy, with practical focus on ethical accountability.</a:t>
            </a:r>
            <a:endParaRPr/>
          </a:p>
          <a:p>
            <a:pPr indent="-81668" lvl="1" marL="396381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5"/>
              <a:buFont typeface="Arial"/>
              <a:buNone/>
            </a:pPr>
            <a:r>
              <a:t/>
            </a:r>
            <a:endParaRPr b="0" i="0" sz="183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8190" lvl="1" marL="396381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5"/>
              <a:buFont typeface="Arial"/>
              <a:buChar char="•"/>
            </a:pPr>
            <a:r>
              <a:rPr b="0" i="0" lang="en-US" sz="18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Sense View:</a:t>
            </a:r>
            <a:endParaRPr/>
          </a:p>
          <a:p>
            <a:pPr indent="-198190" lvl="1" marL="396381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5"/>
              <a:buFont typeface="Arial"/>
              <a:buChar char="•"/>
            </a:pPr>
            <a:r>
              <a:rPr b="0" i="0" lang="en-US" sz="18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Ethical AI recommendations must actively promote fairness and unbiased treatment, aligning with values of equality and ethical responsibility.</a:t>
            </a:r>
            <a:endParaRPr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3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3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8698475" y="4864216"/>
            <a:ext cx="8336437" cy="5898029"/>
          </a:xfrm>
          <a:custGeom>
            <a:rect b="b" l="l" r="r" t="t"/>
            <a:pathLst>
              <a:path extrusionOk="0" h="5898029" w="8336437">
                <a:moveTo>
                  <a:pt x="0" y="0"/>
                </a:moveTo>
                <a:lnTo>
                  <a:pt x="8336437" y="0"/>
                </a:lnTo>
                <a:lnTo>
                  <a:pt x="8336437" y="5898029"/>
                </a:lnTo>
                <a:lnTo>
                  <a:pt x="0" y="58980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/>
          <p:nvPr/>
        </p:nvSpPr>
        <p:spPr>
          <a:xfrm>
            <a:off x="111377" y="1607164"/>
            <a:ext cx="4215172" cy="4215172"/>
          </a:xfrm>
          <a:custGeom>
            <a:rect b="b" l="l" r="r" t="t"/>
            <a:pathLst>
              <a:path extrusionOk="0" h="4215172" w="4215172">
                <a:moveTo>
                  <a:pt x="0" y="0"/>
                </a:moveTo>
                <a:lnTo>
                  <a:pt x="4215172" y="0"/>
                </a:lnTo>
                <a:lnTo>
                  <a:pt x="4215172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5" name="Google Shape;235;p19"/>
          <p:cNvGrpSpPr/>
          <p:nvPr/>
        </p:nvGrpSpPr>
        <p:grpSpPr>
          <a:xfrm>
            <a:off x="17749838" y="7382819"/>
            <a:ext cx="47625" cy="1885006"/>
            <a:chOff x="0" y="-38100"/>
            <a:chExt cx="12543" cy="496462"/>
          </a:xfrm>
        </p:grpSpPr>
        <p:sp>
          <p:nvSpPr>
            <p:cNvPr id="236" name="Google Shape;236;p19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37" name="Google Shape;237;p19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9"/>
          <p:cNvSpPr/>
          <p:nvPr/>
        </p:nvSpPr>
        <p:spPr>
          <a:xfrm>
            <a:off x="473588" y="377888"/>
            <a:ext cx="369285" cy="363243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9" name="Google Shape;239;p19"/>
          <p:cNvGrpSpPr/>
          <p:nvPr/>
        </p:nvGrpSpPr>
        <p:grpSpPr>
          <a:xfrm>
            <a:off x="17259300" y="-144661"/>
            <a:ext cx="1028700" cy="1173361"/>
            <a:chOff x="0" y="-38100"/>
            <a:chExt cx="270933" cy="309033"/>
          </a:xfrm>
        </p:grpSpPr>
        <p:sp>
          <p:nvSpPr>
            <p:cNvPr id="240" name="Google Shape;240;p19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41" name="Google Shape;241;p19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19"/>
          <p:cNvSpPr txBox="1"/>
          <p:nvPr/>
        </p:nvSpPr>
        <p:spPr>
          <a:xfrm>
            <a:off x="1039108" y="441474"/>
            <a:ext cx="1263019" cy="197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Studio Shodwe</a:t>
            </a:r>
            <a:endParaRPr/>
          </a:p>
        </p:txBody>
      </p:sp>
      <p:grpSp>
        <p:nvGrpSpPr>
          <p:cNvPr id="243" name="Google Shape;243;p19"/>
          <p:cNvGrpSpPr/>
          <p:nvPr/>
        </p:nvGrpSpPr>
        <p:grpSpPr>
          <a:xfrm>
            <a:off x="17259300" y="9113639"/>
            <a:ext cx="1028700" cy="1173361"/>
            <a:chOff x="0" y="-38100"/>
            <a:chExt cx="270933" cy="309033"/>
          </a:xfrm>
        </p:grpSpPr>
        <p:sp>
          <p:nvSpPr>
            <p:cNvPr id="244" name="Google Shape;244;p19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45" name="Google Shape;245;p19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19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grpSp>
        <p:nvGrpSpPr>
          <p:cNvPr id="247" name="Google Shape;247;p19"/>
          <p:cNvGrpSpPr/>
          <p:nvPr/>
        </p:nvGrpSpPr>
        <p:grpSpPr>
          <a:xfrm>
            <a:off x="18159205" y="8295705"/>
            <a:ext cx="128795" cy="962595"/>
            <a:chOff x="0" y="-47625"/>
            <a:chExt cx="101764" cy="760569"/>
          </a:xfrm>
        </p:grpSpPr>
        <p:sp>
          <p:nvSpPr>
            <p:cNvPr id="248" name="Google Shape;248;p19"/>
            <p:cNvSpPr/>
            <p:nvPr/>
          </p:nvSpPr>
          <p:spPr>
            <a:xfrm>
              <a:off x="0" y="0"/>
              <a:ext cx="101764" cy="712944"/>
            </a:xfrm>
            <a:custGeom>
              <a:rect b="b" l="l" r="r" t="t"/>
              <a:pathLst>
                <a:path extrusionOk="0" h="712944" w="101764">
                  <a:moveTo>
                    <a:pt x="0" y="0"/>
                  </a:moveTo>
                  <a:lnTo>
                    <a:pt x="101764" y="0"/>
                  </a:lnTo>
                  <a:lnTo>
                    <a:pt x="101764" y="712944"/>
                  </a:lnTo>
                  <a:lnTo>
                    <a:pt x="0" y="712944"/>
                  </a:lnTo>
                  <a:close/>
                </a:path>
              </a:pathLst>
            </a:custGeom>
            <a:gradFill>
              <a:gsLst>
                <a:gs pos="0">
                  <a:srgbClr val="0CC2E6"/>
                </a:gs>
                <a:gs pos="50000">
                  <a:srgbClr val="000854"/>
                </a:gs>
                <a:gs pos="100000">
                  <a:srgbClr val="008BA4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49" name="Google Shape;249;p19"/>
            <p:cNvSpPr txBox="1"/>
            <p:nvPr/>
          </p:nvSpPr>
          <p:spPr>
            <a:xfrm>
              <a:off x="0" y="-47625"/>
              <a:ext cx="101764" cy="760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19"/>
          <p:cNvSpPr/>
          <p:nvPr/>
        </p:nvSpPr>
        <p:spPr>
          <a:xfrm>
            <a:off x="1439201" y="259697"/>
            <a:ext cx="410224" cy="509307"/>
          </a:xfrm>
          <a:custGeom>
            <a:rect b="b" l="l" r="r" t="t"/>
            <a:pathLst>
              <a:path extrusionOk="0" h="509307" w="410224">
                <a:moveTo>
                  <a:pt x="0" y="0"/>
                </a:moveTo>
                <a:lnTo>
                  <a:pt x="410224" y="0"/>
                </a:lnTo>
                <a:lnTo>
                  <a:pt x="410224" y="509306"/>
                </a:lnTo>
                <a:lnTo>
                  <a:pt x="0" y="5093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19"/>
          <p:cNvSpPr txBox="1"/>
          <p:nvPr/>
        </p:nvSpPr>
        <p:spPr>
          <a:xfrm>
            <a:off x="1181100" y="5931666"/>
            <a:ext cx="5965500" cy="4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Number:</a:t>
            </a:r>
            <a:endParaRPr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Members : Gangadhar Singh Shiva, Ananya Chandraker, Harish Kapettu Acharya</a:t>
            </a:r>
            <a:endParaRPr/>
          </a:p>
          <a:p>
            <a:pPr indent="0" lvl="0" marL="0" marR="0" rtl="0" algn="l">
              <a:lnSpc>
                <a:spcPct val="292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29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161783" y="468103"/>
            <a:ext cx="11349077" cy="616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22" u="none" cap="none" strike="noStrike">
                <a:solidFill>
                  <a:srgbClr val="3428BA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  <a:endParaRPr/>
          </a:p>
        </p:txBody>
      </p:sp>
      <p:sp>
        <p:nvSpPr>
          <p:cNvPr id="253" name="Google Shape;253;p19"/>
          <p:cNvSpPr txBox="1"/>
          <p:nvPr/>
        </p:nvSpPr>
        <p:spPr>
          <a:xfrm>
            <a:off x="7142576" y="8952222"/>
            <a:ext cx="11450224" cy="616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22" u="none" cap="none" strike="noStrike">
                <a:solidFill>
                  <a:srgbClr val="240960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  <a:endParaRPr/>
          </a:p>
        </p:txBody>
      </p:sp>
      <p:sp>
        <p:nvSpPr>
          <p:cNvPr id="254" name="Google Shape;254;p19"/>
          <p:cNvSpPr txBox="1"/>
          <p:nvPr/>
        </p:nvSpPr>
        <p:spPr>
          <a:xfrm>
            <a:off x="4201451" y="973679"/>
            <a:ext cx="13548386" cy="683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8250" lvl="1" marL="71650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240960"/>
              </a:buClr>
              <a:buSzPts val="3318"/>
              <a:buFont typeface="Arial"/>
              <a:buChar char="•"/>
            </a:pPr>
            <a:r>
              <a:rPr b="0" i="0" lang="en-US" sz="3318" u="none" cap="none" strike="noStrike">
                <a:solidFill>
                  <a:srgbClr val="240960"/>
                </a:solidFill>
                <a:latin typeface="Bebas Neue"/>
                <a:ea typeface="Bebas Neue"/>
                <a:cs typeface="Bebas Neue"/>
                <a:sym typeface="Bebas Neue"/>
              </a:rPr>
              <a:t>Reinforced importance of SHAP and LIME for transparency and interpretability.</a:t>
            </a:r>
            <a:endParaRPr/>
          </a:p>
          <a:p>
            <a:pPr indent="-147557" lvl="1" marL="71650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18"/>
              <a:buFont typeface="Arial"/>
              <a:buNone/>
            </a:pPr>
            <a:r>
              <a:t/>
            </a:r>
            <a:endParaRPr b="0" i="0" sz="3318" u="none" cap="none" strike="noStrike">
              <a:solidFill>
                <a:srgbClr val="24096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58250" lvl="1" marL="71650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240960"/>
              </a:buClr>
              <a:buSzPts val="3318"/>
              <a:buFont typeface="Arial"/>
              <a:buChar char="•"/>
            </a:pPr>
            <a:r>
              <a:rPr b="0" i="0" lang="en-US" sz="3318" u="none" cap="none" strike="noStrike">
                <a:solidFill>
                  <a:srgbClr val="240960"/>
                </a:solidFill>
                <a:latin typeface="Bebas Neue"/>
                <a:ea typeface="Bebas Neue"/>
                <a:cs typeface="Bebas Neue"/>
                <a:sym typeface="Bebas Neue"/>
              </a:rPr>
              <a:t>Emphasized fairness and differential privacy as critical elements ensuring equitable and secure AI recommendations.</a:t>
            </a:r>
            <a:endParaRPr/>
          </a:p>
          <a:p>
            <a:pPr indent="-147557" lvl="1" marL="71650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18"/>
              <a:buFont typeface="Arial"/>
              <a:buNone/>
            </a:pPr>
            <a:r>
              <a:t/>
            </a:r>
            <a:endParaRPr b="0" i="0" sz="3318" u="none" cap="none" strike="noStrike">
              <a:solidFill>
                <a:srgbClr val="24096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58250" lvl="1" marL="71650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240960"/>
              </a:buClr>
              <a:buSzPts val="3318"/>
              <a:buFont typeface="Arial"/>
              <a:buChar char="•"/>
            </a:pPr>
            <a:r>
              <a:rPr b="0" i="0" lang="en-US" sz="3318" u="none" cap="none" strike="noStrike">
                <a:solidFill>
                  <a:srgbClr val="240960"/>
                </a:solidFill>
                <a:latin typeface="Bebas Neue"/>
                <a:ea typeface="Bebas Neue"/>
                <a:cs typeface="Bebas Neue"/>
                <a:sym typeface="Bebas Neue"/>
              </a:rPr>
              <a:t>Team consensus highlights the necessity of fairness, transparency, privacy, and accountability.</a:t>
            </a:r>
            <a:endParaRPr/>
          </a:p>
          <a:p>
            <a:pPr indent="-147557" lvl="1" marL="71650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18"/>
              <a:buFont typeface="Arial"/>
              <a:buNone/>
            </a:pPr>
            <a:r>
              <a:t/>
            </a:r>
            <a:endParaRPr b="0" i="0" sz="3318" u="none" cap="none" strike="noStrike">
              <a:solidFill>
                <a:srgbClr val="24096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58250" lvl="1" marL="71650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240960"/>
              </a:buClr>
              <a:buSzPts val="3318"/>
              <a:buFont typeface="Arial"/>
              <a:buChar char="•"/>
            </a:pPr>
            <a:r>
              <a:rPr b="0" i="0" lang="en-US" sz="3318" u="none" cap="none" strike="noStrike">
                <a:solidFill>
                  <a:srgbClr val="240960"/>
                </a:solidFill>
                <a:latin typeface="Bebas Neue"/>
                <a:ea typeface="Bebas Neue"/>
                <a:cs typeface="Bebas Neue"/>
                <a:sym typeface="Bebas Neue"/>
              </a:rPr>
              <a:t>Advocates continuous ethical review, responsible governance, user empowerment, and adherence to regulatory frameworks for maintaining user trust and ethical integrity.</a:t>
            </a:r>
            <a:endParaRPr/>
          </a:p>
          <a:p>
            <a:pPr indent="-104377" lvl="1" marL="630142" marR="0" rtl="0" algn="l">
              <a:lnSpc>
                <a:spcPct val="12314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18"/>
              <a:buFont typeface="Arial"/>
              <a:buNone/>
            </a:pPr>
            <a:r>
              <a:t/>
            </a:r>
            <a:endParaRPr b="0" i="0" sz="3318" u="none" cap="none" strike="noStrike">
              <a:solidFill>
                <a:srgbClr val="24096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231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18" u="none" cap="none" strike="noStrike">
              <a:solidFill>
                <a:srgbClr val="24096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