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Anton"/>
      <p:regular r:id="rId13"/>
    </p:embeddedFont>
    <p:embeddedFont>
      <p:font typeface="Poppins"/>
      <p:bold r:id="rId14"/>
      <p:boldItalic r:id="rId15"/>
    </p:embeddedFont>
    <p:embeddedFont>
      <p:font typeface="Barlow Condensed"/>
      <p:bold r:id="rId16"/>
      <p:boldItalic r:id="rId17"/>
    </p:embeddedFont>
    <p:embeddedFont>
      <p:font typeface="Bebas Neue"/>
      <p:regular r:id="rId18"/>
    </p:embeddedFont>
    <p:embeddedFont>
      <p:font typeface="Open Sans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nton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bold.fntdata"/><Relationship Id="rId17" Type="http://schemas.openxmlformats.org/officeDocument/2006/relationships/font" Target="fonts/BarlowCondensed-boldItalic.fntdata"/><Relationship Id="rId16" Type="http://schemas.openxmlformats.org/officeDocument/2006/relationships/font" Target="fonts/BarlowCondensed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Bebas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444877" y="223581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9" name="Google Shape;89;p13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90" name="Google Shape;90;p13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91" name="Google Shape;91;p13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95" name="Google Shape;95;p13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3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97" name="Google Shape;97;p13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98" name="Google Shape;98;p13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99" name="Google Shape;99;p13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 txBox="1"/>
          <p:nvPr/>
        </p:nvSpPr>
        <p:spPr>
          <a:xfrm>
            <a:off x="5660050" y="741125"/>
            <a:ext cx="11990700" cy="57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rgbClr val="0CC2E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Ethical AI  Recommender Systems For IPhones</a:t>
            </a:r>
            <a:endParaRPr b="1" sz="6100">
              <a:solidFill>
                <a:srgbClr val="0CC2E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00">
                <a:solidFill>
                  <a:srgbClr val="0CC2E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Hands-on Project</a:t>
            </a:r>
            <a:endParaRPr b="1" sz="6100">
              <a:solidFill>
                <a:srgbClr val="0CC2E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4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Leveraging Agentic A</a:t>
            </a:r>
            <a:r>
              <a:rPr lang="en-US" sz="3429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I, PromPT </a:t>
            </a:r>
            <a:r>
              <a:rPr lang="en-US" sz="3429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Engineering,</a:t>
            </a:r>
            <a:r>
              <a:rPr lang="en-US" sz="3429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 ETHICAL TOOLS, </a:t>
            </a:r>
            <a:r>
              <a:rPr i="0" lang="en-US" sz="34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 RAG, LLM</a:t>
            </a:r>
            <a:r>
              <a:rPr lang="en-US" sz="3429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, ML and NLP</a:t>
            </a:r>
            <a:endParaRPr sz="100"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036200" y="7154260"/>
            <a:ext cx="68394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CC2E6"/>
                </a:solidFill>
                <a:latin typeface="Poppins"/>
                <a:ea typeface="Poppins"/>
                <a:cs typeface="Poppins"/>
                <a:sym typeface="Poppins"/>
              </a:rPr>
              <a:t>Team Number:</a:t>
            </a: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AAI-531 Group 7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CC2E6"/>
                </a:solidFill>
                <a:latin typeface="Poppins"/>
                <a:ea typeface="Poppins"/>
                <a:cs typeface="Poppins"/>
                <a:sym typeface="Poppins"/>
              </a:rPr>
              <a:t>Team Members : </a:t>
            </a:r>
            <a:endParaRPr>
              <a:solidFill>
                <a:srgbClr val="0CC2E6"/>
              </a:solidFill>
            </a:endParaRPr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Gangadhar Singh Shiva, 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Ananya Chandraker, 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Harish Kapettu Acharya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08" name="Google Shape;108;p14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09" name="Google Shape;109;p1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1" name="Google Shape;111;p14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13" name="Google Shape;113;p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4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4">
            <a:alphaModFix/>
          </a:blip>
          <a:srcRect b="0" l="8223" r="2688" t="0"/>
          <a:stretch/>
        </p:blipFill>
        <p:spPr>
          <a:xfrm>
            <a:off x="1039108" y="1028700"/>
            <a:ext cx="4893363" cy="82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7613825" y="696905"/>
            <a:ext cx="92076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00" u="none" cap="none" strike="noStrike">
                <a:solidFill>
                  <a:srgbClr val="0CC2E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Project </a:t>
            </a:r>
            <a:r>
              <a:rPr b="1" i="0" lang="en-US" sz="4600" u="none" cap="none" strike="noStrike">
                <a:solidFill>
                  <a:srgbClr val="0CC2E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Objectives</a:t>
            </a:r>
            <a:r>
              <a:rPr b="1" i="0" lang="en-US" sz="4900" u="none" cap="none" strike="noStrike">
                <a:solidFill>
                  <a:srgbClr val="0CC2E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-  AI Ethics Principles</a:t>
            </a:r>
            <a:endParaRPr sz="100">
              <a:solidFill>
                <a:srgbClr val="0CC2E6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500" u="none" cap="none" strike="noStrike">
              <a:solidFill>
                <a:srgbClr val="02CD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6503475" y="2779025"/>
            <a:ext cx="53085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1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99"/>
              <a:buChar char="•"/>
            </a:pPr>
            <a:r>
              <a:rPr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Build a </a:t>
            </a:r>
            <a:r>
              <a:rPr b="1"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transparent, fair</a:t>
            </a:r>
            <a:r>
              <a:rPr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, and privacy-preserving recommender system</a:t>
            </a:r>
            <a:endParaRPr/>
          </a:p>
          <a:p>
            <a:pPr indent="-237488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99"/>
              <a:buChar char="•"/>
            </a:pPr>
            <a:r>
              <a:rPr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Ensure that recommendation outcomes are </a:t>
            </a:r>
            <a:r>
              <a:rPr b="1" i="0" lang="en-US" sz="21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interpretable, unbiased, and protect user privacy</a:t>
            </a:r>
            <a:endParaRPr b="1" i="0" sz="21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9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6810518" y="6825424"/>
            <a:ext cx="46944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7156" lvl="1" marL="454313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04"/>
              <a:buChar char="•"/>
            </a:pPr>
            <a:r>
              <a:rPr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Address</a:t>
            </a:r>
            <a:r>
              <a:rPr b="1"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bias and explain model </a:t>
            </a:r>
            <a:r>
              <a:rPr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predictions using </a:t>
            </a:r>
            <a:r>
              <a:rPr b="1"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SHAP and LIME</a:t>
            </a:r>
            <a:endParaRPr b="1"/>
          </a:p>
          <a:p>
            <a:pPr indent="-227156" lvl="1" marL="454313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104"/>
              <a:buChar char="•"/>
            </a:pPr>
            <a:r>
              <a:rPr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 explainability tools to detect and mitigate potential sources of discrimination or </a:t>
            </a:r>
            <a:r>
              <a:rPr b="1" i="0" lang="en-US" sz="2104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unfairness in model behavior</a:t>
            </a:r>
            <a:endParaRPr b="1"/>
          </a:p>
          <a:p>
            <a:pPr indent="-169271" lvl="2" marL="908626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4"/>
              <a:buFont typeface="Arial"/>
              <a:buNone/>
            </a:pPr>
            <a:r>
              <a:t/>
            </a:r>
            <a:endParaRPr b="1" i="0" sz="2104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399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4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2382977" y="4827930"/>
            <a:ext cx="5308500" cy="3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693" lvl="1" marL="453387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099"/>
              <a:buChar char="•"/>
            </a:pPr>
            <a:r>
              <a:rPr i="0" lang="en-US" sz="20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Utilize modern AI tools including RAG, transformers, and differential privacy</a:t>
            </a:r>
            <a:endParaRPr/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26693" lvl="1" marL="453387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1F2020"/>
              </a:buClr>
              <a:buSzPts val="2099"/>
              <a:buChar char="•"/>
            </a:pPr>
            <a:r>
              <a:rPr i="0" lang="en-US" sz="20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Leverage state-of-the-art methods to enhance recommendation quality while </a:t>
            </a:r>
            <a:r>
              <a:rPr b="1" lang="en-US" sz="20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b="1" i="0" lang="en-US" sz="2099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bedding ethical AI safeguards</a:t>
            </a:r>
            <a:endParaRPr b="1"/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99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2417400" y="3327400"/>
            <a:ext cx="53562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7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Accountability:</a:t>
            </a:r>
            <a:r>
              <a:rPr i="0" lang="en-US" sz="2057" u="none" cap="none" strike="noStrike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Clearly defining responsibility for decisions and outcomes of the recommender system.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57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57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57" u="none" cap="none" strike="noStrike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1444877" y="284541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0" name="Google Shape;130;p15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2" name="Google Shape;132;p15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5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4" name="Google Shape;134;p15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35" name="Google Shape;135;p15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6" name="Google Shape;136;p15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5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38" name="Google Shape;138;p15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39" name="Google Shape;139;p15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5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43" name="Google Shape;143;p15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>
            <a:off x="7034608" y="1435409"/>
            <a:ext cx="9856200" cy="48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Potential unintended stakeholders:</a:t>
            </a:r>
            <a:r>
              <a:rPr lang="en-US" sz="2135"/>
              <a:t> Marginalized or minority demographics, competitors, third-party developers, and international users.</a:t>
            </a:r>
            <a:endParaRPr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Impacts: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Risk of unintentionally reinforcing existing biases leading to discriminatory or unfair recommendations.</a:t>
            </a:r>
            <a:endParaRPr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Potential violation of user privacy through insufficiently secured data practices.</a:t>
            </a:r>
            <a:endParaRPr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Unfair competitive dynamics resulting from biased or non-transparent algorithms.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Ethical Harms: </a:t>
            </a:r>
            <a:r>
              <a:rPr lang="en-US" sz="2135"/>
              <a:t>Potential discrimination, compromised user privacy, loss of consumer trust, and reduced market fairness</a:t>
            </a:r>
            <a:r>
              <a:rPr i="0" lang="en-US" sz="2629" u="none" cap="none" strike="noStrike">
                <a:solidFill>
                  <a:srgbClr val="1F2020"/>
                </a:solidFill>
                <a:latin typeface="Bebas Neue"/>
                <a:ea typeface="Bebas Neue"/>
                <a:cs typeface="Bebas Neue"/>
                <a:sym typeface="Bebas Neue"/>
              </a:rPr>
              <a:t>.</a:t>
            </a:r>
            <a:endParaRPr/>
          </a:p>
          <a:p>
            <a:pPr indent="0" lvl="0" marL="0" marR="0" rtl="0" algn="just">
              <a:lnSpc>
                <a:spcPct val="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29" u="none" cap="none" strike="noStrike">
              <a:solidFill>
                <a:srgbClr val="1F202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1181096" y="210445"/>
            <a:ext cx="96693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Unintended Stakeholders and Impacts</a:t>
            </a:r>
            <a:endParaRPr>
              <a:solidFill>
                <a:srgbClr val="0CC2E6"/>
              </a:solidFill>
            </a:endParaRPr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3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/>
          <p:nvPr/>
        </p:nvSpPr>
        <p:spPr>
          <a:xfrm>
            <a:off x="1444877" y="1131009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2" name="Google Shape;152;p16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53" name="Google Shape;153;p16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54" name="Google Shape;154;p16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16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6" name="Google Shape;156;p16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57" name="Google Shape;157;p16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58" name="Google Shape;158;p16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6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6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61" name="Google Shape;161;p16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62" name="Google Shape;162;p16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6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164" name="Google Shape;164;p16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165" name="Google Shape;165;p16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66" name="Google Shape;166;p16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16"/>
          <p:cNvSpPr txBox="1"/>
          <p:nvPr/>
        </p:nvSpPr>
        <p:spPr>
          <a:xfrm>
            <a:off x="1181100" y="5931666"/>
            <a:ext cx="59655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</a:t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5344451" y="997603"/>
            <a:ext cx="9542400" cy="49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Personal Perspective: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Advocates strongly for transparent and interpretable recommendations using SHAP and LIME AI Ethic Tools.</a:t>
            </a:r>
            <a:endParaRPr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</a:pPr>
            <a:r>
              <a:rPr lang="en-US" sz="2135"/>
              <a:t>Highlights fairness as a cornerstone to ensure unbiased outcomes.</a:t>
            </a:r>
            <a:endParaRPr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Comparison to Team: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Shares transparency focus, with unique emphasis on interpretability tools.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135"/>
              <a:t>Common Sense View:</a:t>
            </a:r>
            <a:endParaRPr b="1" sz="2135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135"/>
              <a:t>Ethical recommender systems must prioritize transparency and fairness, rooted deeply in personal values of integrity and equalit</a:t>
            </a:r>
            <a:r>
              <a:rPr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y</a:t>
            </a:r>
            <a:r>
              <a:rPr b="0" i="0" lang="en-US" sz="2227" u="none" cap="none" strike="noStrike">
                <a:solidFill>
                  <a:srgbClr val="240960"/>
                </a:solidFill>
                <a:latin typeface="Bebas Neue"/>
                <a:ea typeface="Bebas Neue"/>
                <a:cs typeface="Bebas Neue"/>
                <a:sym typeface="Bebas Neue"/>
              </a:rPr>
              <a:t>.</a:t>
            </a:r>
            <a:endParaRPr/>
          </a:p>
          <a:p>
            <a:pPr indent="0" lvl="0" marL="0" marR="0" rtl="0" algn="l">
              <a:lnSpc>
                <a:spcPct val="1203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27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203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27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1244601" y="126997"/>
            <a:ext cx="10240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ETHICAL EXPLAINABILITY  AND TRANSPARENCY </a:t>
            </a:r>
            <a:endParaRPr>
              <a:solidFill>
                <a:srgbClr val="0CC2E6"/>
              </a:solidFill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15001067" y="460525"/>
            <a:ext cx="4153873" cy="6312258"/>
          </a:xfrm>
          <a:custGeom>
            <a:rect b="b" l="l" r="r" t="t"/>
            <a:pathLst>
              <a:path extrusionOk="0" h="6312258" w="6515879">
                <a:moveTo>
                  <a:pt x="0" y="0"/>
                </a:moveTo>
                <a:lnTo>
                  <a:pt x="6515879" y="0"/>
                </a:lnTo>
                <a:lnTo>
                  <a:pt x="6515879" y="6312258"/>
                </a:lnTo>
                <a:lnTo>
                  <a:pt x="0" y="63122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16"/>
          <p:cNvSpPr/>
          <p:nvPr/>
        </p:nvSpPr>
        <p:spPr>
          <a:xfrm>
            <a:off x="417100" y="5130800"/>
            <a:ext cx="6733922" cy="4588220"/>
          </a:xfrm>
          <a:custGeom>
            <a:rect b="b" l="l" r="r" t="t"/>
            <a:pathLst>
              <a:path extrusionOk="0" h="3436869" w="5189921">
                <a:moveTo>
                  <a:pt x="0" y="0"/>
                </a:moveTo>
                <a:lnTo>
                  <a:pt x="5189921" y="0"/>
                </a:lnTo>
                <a:lnTo>
                  <a:pt x="5189921" y="3436869"/>
                </a:lnTo>
                <a:lnTo>
                  <a:pt x="0" y="34368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0865" l="0" r="0" t="-6727"/>
            </a:stretch>
          </a:blipFill>
          <a:ln>
            <a:noFill/>
          </a:ln>
        </p:spPr>
      </p:sp>
      <p:sp>
        <p:nvSpPr>
          <p:cNvPr id="172" name="Google Shape;172;p16"/>
          <p:cNvSpPr/>
          <p:nvPr/>
        </p:nvSpPr>
        <p:spPr>
          <a:xfrm>
            <a:off x="6090709" y="6084053"/>
            <a:ext cx="9416416" cy="3992783"/>
          </a:xfrm>
          <a:custGeom>
            <a:rect b="b" l="l" r="r" t="t"/>
            <a:pathLst>
              <a:path extrusionOk="0" h="3992783" w="9416416">
                <a:moveTo>
                  <a:pt x="0" y="0"/>
                </a:moveTo>
                <a:lnTo>
                  <a:pt x="9416415" y="0"/>
                </a:lnTo>
                <a:lnTo>
                  <a:pt x="9416415" y="3992783"/>
                </a:lnTo>
                <a:lnTo>
                  <a:pt x="0" y="3992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18350" l="0" r="-18295" t="-18350"/>
            </a:stretch>
          </a:blipFill>
          <a:ln>
            <a:noFill/>
          </a:ln>
        </p:spPr>
      </p:sp>
      <p:sp>
        <p:nvSpPr>
          <p:cNvPr id="173" name="Google Shape;173;p16"/>
          <p:cNvSpPr txBox="1"/>
          <p:nvPr/>
        </p:nvSpPr>
        <p:spPr>
          <a:xfrm>
            <a:off x="444425" y="5017250"/>
            <a:ext cx="23877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eatures Vector embedding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8665150" y="7170213"/>
            <a:ext cx="29010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16289612" y="5243911"/>
            <a:ext cx="2387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Result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587627" y="122616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1" name="Google Shape;181;p17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182" name="Google Shape;182;p17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83" name="Google Shape;183;p17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17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5" name="Google Shape;185;p17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186" name="Google Shape;186;p17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87" name="Google Shape;187;p1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17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7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190" name="Google Shape;190;p17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91" name="Google Shape;191;p1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7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193" name="Google Shape;193;p17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194" name="Google Shape;194;p17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195" name="Google Shape;195;p17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7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 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1892301" y="203863"/>
            <a:ext cx="9555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ETHICAL - PRIVACY ENHANCEMENTS</a:t>
            </a:r>
            <a:endParaRPr>
              <a:solidFill>
                <a:srgbClr val="0CC2E6"/>
              </a:solidFill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5582439" y="1149124"/>
            <a:ext cx="12705600" cy="45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Char char="•"/>
            </a:pPr>
            <a:r>
              <a:rPr b="1" i="0" lang="en-US" sz="2235" u="none" cap="none" strike="noStrike">
                <a:solidFill>
                  <a:srgbClr val="000000"/>
                </a:solidFill>
              </a:rPr>
              <a:t>Personal Perspective:</a:t>
            </a:r>
            <a:endParaRPr b="1" sz="1800"/>
          </a:p>
          <a:p>
            <a:pPr indent="-223591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Emphasizes fairness techniques, such as demographic parity, to prevent biased outcomes.</a:t>
            </a:r>
            <a:endParaRPr sz="1800"/>
          </a:p>
          <a:p>
            <a:pPr indent="-223591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Advocates strongly for practical ethical implementations.</a:t>
            </a:r>
            <a:endParaRPr sz="1800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Char char="•"/>
            </a:pPr>
            <a:r>
              <a:rPr b="1" i="0" lang="en-US" sz="2235" u="none" cap="none" strike="noStrike">
                <a:solidFill>
                  <a:srgbClr val="000000"/>
                </a:solidFill>
              </a:rPr>
              <a:t>Relation to Team:</a:t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Font typeface="Arial"/>
              <a:buChar char="•"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agreement on fairness and privacy, with practical focus on ethical accountability.</a:t>
            </a:r>
            <a:endParaRPr b="1" i="0" sz="2235" u="none" cap="none" strike="noStrike">
              <a:solidFill>
                <a:srgbClr val="000000"/>
              </a:solidFill>
            </a:endParaRPr>
          </a:p>
          <a:p>
            <a:pPr indent="-223591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35"/>
              <a:buChar char="•"/>
            </a:pPr>
            <a:r>
              <a:rPr b="1" i="0" lang="en-US" sz="2235" u="none" cap="none" strike="noStrike">
                <a:solidFill>
                  <a:srgbClr val="000000"/>
                </a:solidFill>
              </a:rPr>
              <a:t>Common Sense View:</a:t>
            </a:r>
            <a:endParaRPr b="1" sz="1800"/>
          </a:p>
          <a:p>
            <a:pPr indent="-229941" lvl="1" marL="396381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5"/>
              <a:buFont typeface="Arial"/>
              <a:buChar char="•"/>
            </a:pPr>
            <a:r>
              <a:rPr b="0" i="0" lang="en-US" sz="23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Ethical AI recommendations must actively promote fairness and unbiased treatment, aligning with values of equality and ethical responsibility.</a:t>
            </a:r>
            <a:endParaRPr sz="19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3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8698475" y="4864216"/>
            <a:ext cx="8336437" cy="5898029"/>
          </a:xfrm>
          <a:custGeom>
            <a:rect b="b" l="l" r="r" t="t"/>
            <a:pathLst>
              <a:path extrusionOk="0" h="5898029" w="8336437">
                <a:moveTo>
                  <a:pt x="0" y="0"/>
                </a:moveTo>
                <a:lnTo>
                  <a:pt x="8336437" y="0"/>
                </a:lnTo>
                <a:lnTo>
                  <a:pt x="8336437" y="5898029"/>
                </a:lnTo>
                <a:lnTo>
                  <a:pt x="0" y="58980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/>
          <p:nvPr/>
        </p:nvSpPr>
        <p:spPr>
          <a:xfrm>
            <a:off x="587627" y="303591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5" name="Google Shape;205;p18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206" name="Google Shape;206;p18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07" name="Google Shape;207;p18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18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9" name="Google Shape;209;p18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210" name="Google Shape;210;p18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11" name="Google Shape;211;p1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18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18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214" name="Google Shape;214;p18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15" name="Google Shape;215;p1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18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217" name="Google Shape;217;p18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218" name="Google Shape;218;p18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19" name="Google Shape;219;p18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8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2761124" y="191475"/>
            <a:ext cx="136578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22">
                <a:solidFill>
                  <a:srgbClr val="3428BA"/>
                </a:solidFill>
                <a:latin typeface="Anton"/>
                <a:ea typeface="Anton"/>
                <a:cs typeface="Anton"/>
                <a:sym typeface="Anton"/>
              </a:rPr>
              <a:t>  </a:t>
            </a:r>
            <a:r>
              <a:rPr lang="en-US" sz="4622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E</a:t>
            </a:r>
            <a:r>
              <a:rPr b="0" i="0" lang="en-US" sz="4622" u="none" cap="none" strike="noStrike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THICAL PRINCIPLES (FAIRNESS </a:t>
            </a:r>
            <a:r>
              <a:rPr lang="en-US" sz="4622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)</a:t>
            </a:r>
            <a:endParaRPr>
              <a:solidFill>
                <a:srgbClr val="0CC2E6"/>
              </a:solidFill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5582450" y="1028700"/>
            <a:ext cx="122145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5" u="none" cap="none" strike="noStrike">
                <a:solidFill>
                  <a:srgbClr val="000000"/>
                </a:solidFill>
              </a:rPr>
              <a:t>Personal Perspective:</a:t>
            </a:r>
            <a:endParaRPr b="1" sz="17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emphasis on data privacy, utilizing differential privacy and thorough data sanitization practices.</a:t>
            </a:r>
            <a:endParaRPr sz="18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Views privacy protection as essential to preventing ethical harms.</a:t>
            </a:r>
            <a:endParaRPr sz="18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35" u="none" cap="none" strike="noStrike">
                <a:solidFill>
                  <a:srgbClr val="000000"/>
                </a:solidFill>
              </a:rPr>
              <a:t>Contrast to Team:</a:t>
            </a:r>
            <a:endParaRPr b="1" sz="17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Agrees broadly on transparency but emphasizes rigorous privacy measures.</a:t>
            </a:r>
            <a:endParaRPr sz="18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35" u="none" cap="none" strike="noStrike">
                <a:solidFill>
                  <a:srgbClr val="000000"/>
                </a:solidFill>
              </a:rPr>
              <a:t>Common Sense View:</a:t>
            </a:r>
            <a:endParaRPr b="1" sz="1600"/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3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Protecting user privacy is paramount, aligning with personal values of autonomy, respect, and accountability.</a:t>
            </a:r>
            <a:endParaRPr sz="1800"/>
          </a:p>
        </p:txBody>
      </p:sp>
      <p:sp>
        <p:nvSpPr>
          <p:cNvPr id="223" name="Google Shape;223;p18"/>
          <p:cNvSpPr/>
          <p:nvPr/>
        </p:nvSpPr>
        <p:spPr>
          <a:xfrm>
            <a:off x="6637018" y="5181869"/>
            <a:ext cx="11301259" cy="5071440"/>
          </a:xfrm>
          <a:custGeom>
            <a:rect b="b" l="l" r="r" t="t"/>
            <a:pathLst>
              <a:path extrusionOk="0" h="5071440" w="11301259">
                <a:moveTo>
                  <a:pt x="0" y="0"/>
                </a:moveTo>
                <a:lnTo>
                  <a:pt x="11301258" y="0"/>
                </a:lnTo>
                <a:lnTo>
                  <a:pt x="11301258" y="5071440"/>
                </a:lnTo>
                <a:lnTo>
                  <a:pt x="0" y="5071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/>
          <p:nvPr/>
        </p:nvSpPr>
        <p:spPr>
          <a:xfrm>
            <a:off x="111377" y="1607164"/>
            <a:ext cx="4215172" cy="4215172"/>
          </a:xfrm>
          <a:custGeom>
            <a:rect b="b" l="l" r="r" t="t"/>
            <a:pathLst>
              <a:path extrusionOk="0" h="4215172" w="4215172">
                <a:moveTo>
                  <a:pt x="0" y="0"/>
                </a:moveTo>
                <a:lnTo>
                  <a:pt x="4215172" y="0"/>
                </a:lnTo>
                <a:lnTo>
                  <a:pt x="4215172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9" name="Google Shape;229;p19"/>
          <p:cNvGrpSpPr/>
          <p:nvPr/>
        </p:nvGrpSpPr>
        <p:grpSpPr>
          <a:xfrm>
            <a:off x="17749838" y="7382819"/>
            <a:ext cx="47625" cy="1885006"/>
            <a:chOff x="0" y="-38100"/>
            <a:chExt cx="12543" cy="496462"/>
          </a:xfrm>
        </p:grpSpPr>
        <p:sp>
          <p:nvSpPr>
            <p:cNvPr id="230" name="Google Shape;230;p19"/>
            <p:cNvSpPr/>
            <p:nvPr/>
          </p:nvSpPr>
          <p:spPr>
            <a:xfrm>
              <a:off x="0" y="0"/>
              <a:ext cx="12543" cy="458362"/>
            </a:xfrm>
            <a:custGeom>
              <a:rect b="b" l="l" r="r" t="t"/>
              <a:pathLst>
                <a:path extrusionOk="0"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31" name="Google Shape;231;p19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19"/>
          <p:cNvSpPr/>
          <p:nvPr/>
        </p:nvSpPr>
        <p:spPr>
          <a:xfrm>
            <a:off x="473588" y="377888"/>
            <a:ext cx="369285" cy="363243"/>
          </a:xfrm>
          <a:custGeom>
            <a:rect b="b" l="l" r="r" t="t"/>
            <a:pathLst>
              <a:path extrusionOk="0"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3" name="Google Shape;233;p19"/>
          <p:cNvGrpSpPr/>
          <p:nvPr/>
        </p:nvGrpSpPr>
        <p:grpSpPr>
          <a:xfrm>
            <a:off x="17259300" y="-144661"/>
            <a:ext cx="1028700" cy="1173361"/>
            <a:chOff x="0" y="-38100"/>
            <a:chExt cx="270933" cy="309033"/>
          </a:xfrm>
        </p:grpSpPr>
        <p:sp>
          <p:nvSpPr>
            <p:cNvPr id="234" name="Google Shape;234;p19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35" name="Google Shape;235;p19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9"/>
          <p:cNvSpPr txBox="1"/>
          <p:nvPr/>
        </p:nvSpPr>
        <p:spPr>
          <a:xfrm>
            <a:off x="1039108" y="441474"/>
            <a:ext cx="126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" name="Google Shape;237;p19"/>
          <p:cNvGrpSpPr/>
          <p:nvPr/>
        </p:nvGrpSpPr>
        <p:grpSpPr>
          <a:xfrm>
            <a:off x="17259300" y="9113639"/>
            <a:ext cx="1028700" cy="1173361"/>
            <a:chOff x="0" y="-38100"/>
            <a:chExt cx="270933" cy="309033"/>
          </a:xfrm>
        </p:grpSpPr>
        <p:sp>
          <p:nvSpPr>
            <p:cNvPr id="238" name="Google Shape;238;p19"/>
            <p:cNvSpPr/>
            <p:nvPr/>
          </p:nvSpPr>
          <p:spPr>
            <a:xfrm>
              <a:off x="0" y="0"/>
              <a:ext cx="270933" cy="270933"/>
            </a:xfrm>
            <a:custGeom>
              <a:rect b="b" l="l" r="r" t="t"/>
              <a:pathLst>
                <a:path extrusionOk="0"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>
              <a:gsLst>
                <a:gs pos="0">
                  <a:srgbClr val="45D0FC"/>
                </a:gs>
                <a:gs pos="100000">
                  <a:srgbClr val="085DA0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39" name="Google Shape;239;p19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19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18159205" y="8295705"/>
            <a:ext cx="128795" cy="962595"/>
            <a:chOff x="0" y="-47625"/>
            <a:chExt cx="101764" cy="760569"/>
          </a:xfrm>
        </p:grpSpPr>
        <p:sp>
          <p:nvSpPr>
            <p:cNvPr id="242" name="Google Shape;242;p19"/>
            <p:cNvSpPr/>
            <p:nvPr/>
          </p:nvSpPr>
          <p:spPr>
            <a:xfrm>
              <a:off x="0" y="0"/>
              <a:ext cx="101764" cy="712944"/>
            </a:xfrm>
            <a:custGeom>
              <a:rect b="b" l="l" r="r" t="t"/>
              <a:pathLst>
                <a:path extrusionOk="0"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>
              <a:gsLst>
                <a:gs pos="0">
                  <a:srgbClr val="0CC2E6"/>
                </a:gs>
                <a:gs pos="50000">
                  <a:srgbClr val="000854"/>
                </a:gs>
                <a:gs pos="100000">
                  <a:srgbClr val="008BA4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243" name="Google Shape;243;p19"/>
            <p:cNvSpPr txBox="1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9"/>
          <p:cNvSpPr txBox="1"/>
          <p:nvPr/>
        </p:nvSpPr>
        <p:spPr>
          <a:xfrm>
            <a:off x="1181100" y="5931666"/>
            <a:ext cx="5965500" cy="42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Number: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29" u="none" cap="none" strike="noStrik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Team Members : Gangadhar Singh Shiva, Ananya Chandraker, Harish Kapettu Acharya</a:t>
            </a:r>
            <a:endParaRPr/>
          </a:p>
          <a:p>
            <a:pPr indent="0" lvl="0" marL="0" marR="0" rtl="0" algn="l">
              <a:lnSpc>
                <a:spcPct val="292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29" u="none" cap="none" strike="noStrike">
              <a:solidFill>
                <a:srgbClr val="FFFF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9"/>
          <p:cNvSpPr txBox="1"/>
          <p:nvPr/>
        </p:nvSpPr>
        <p:spPr>
          <a:xfrm>
            <a:off x="2714483" y="251328"/>
            <a:ext cx="113490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0CC2E6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  <a:endParaRPr>
              <a:solidFill>
                <a:srgbClr val="0CC2E6"/>
              </a:solidFill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5732876" y="6361422"/>
            <a:ext cx="114501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22" u="none" cap="none" strike="noStrike">
                <a:solidFill>
                  <a:srgbClr val="240960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4201451" y="973679"/>
            <a:ext cx="13548300" cy="54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rPr lang="en-US" sz="2235"/>
              <a:t>Reinforced importance of SHAP and LIME for transparency and interpretability.</a:t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t/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rPr lang="en-US" sz="2235"/>
              <a:t>Emphasized fairness and differential privacy as critical elements ensuring equitable and secure AI recommendations.</a:t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t/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rPr lang="en-US" sz="2235"/>
              <a:t>Team consensus highlights the necessity of fairness, transparency, privacy, and accountability.</a:t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t/>
            </a:r>
            <a:endParaRPr sz="2235"/>
          </a:p>
          <a:p>
            <a:pPr indent="-223591" lvl="1" marL="39638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SzPts val="2235"/>
              <a:buChar char="•"/>
            </a:pPr>
            <a:r>
              <a:rPr lang="en-US" sz="2235"/>
              <a:t>Advocates continuous ethical review, responsible governance, user empowerment, and adherence to re</a:t>
            </a:r>
            <a:r>
              <a:rPr lang="en-US" sz="2235"/>
              <a:t>gulatory frameworks for maintaining user trust and ethical integrity.</a:t>
            </a:r>
            <a:endParaRPr sz="2235"/>
          </a:p>
          <a:p>
            <a:pPr indent="-104378" lvl="1" marL="630142" marR="0" rtl="0" algn="l">
              <a:lnSpc>
                <a:spcPct val="12314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18"/>
              <a:buFont typeface="Arial"/>
              <a:buNone/>
            </a:pPr>
            <a:r>
              <a:t/>
            </a:r>
            <a:endParaRPr i="0" sz="3318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marR="0" rtl="0" algn="l">
              <a:lnSpc>
                <a:spcPct val="1231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18" u="none" cap="none" strike="noStrike">
              <a:solidFill>
                <a:srgbClr val="2409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