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Anton"/>
      <p:regular r:id="rId13"/>
    </p:embeddedFont>
    <p:embeddedFont>
      <p:font typeface="Poppins"/>
      <p:bold r:id="rId14"/>
      <p:boldItalic r:id="rId15"/>
    </p:embeddedFont>
    <p:embeddedFont>
      <p:font typeface="Barlow Condensed"/>
      <p:bold r:id="rId16"/>
      <p:boldItalic r:id="rId17"/>
    </p:embeddedFont>
    <p:embeddedFont>
      <p:font typeface="Bebas Neue"/>
      <p:regular r:id="rId18"/>
    </p:embeddedFont>
    <p:embeddedFont>
      <p:font typeface="Open Sans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to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boldItalic.fntdata"/><Relationship Id="rId16" Type="http://schemas.openxmlformats.org/officeDocument/2006/relationships/font" Target="fonts/BarlowCondense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444877" y="22358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9" name="Google Shape;89;p13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98" name="Google Shape;98;p13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9" name="Google Shape;99;p13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7034608" y="940109"/>
            <a:ext cx="98562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Ethical AI  Recommender Systems</a:t>
            </a:r>
            <a:endParaRPr b="1" sz="6100">
              <a:solidFill>
                <a:srgbClr val="0CC2E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4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Leveraging Agentic A</a:t>
            </a:r>
            <a:r>
              <a:rPr lang="en-US" sz="3429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I, </a:t>
            </a:r>
            <a:r>
              <a:rPr i="0" lang="en-US" sz="34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SHAP, LIME, RAG, LLM, and Fairness Techniques for Transparent and Fair Recommendations</a:t>
            </a:r>
            <a:endParaRPr sz="100"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036200" y="6908799"/>
            <a:ext cx="68595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CC2E6"/>
                </a:solidFill>
                <a:latin typeface="Poppins"/>
                <a:ea typeface="Poppins"/>
                <a:cs typeface="Poppins"/>
                <a:sym typeface="Poppins"/>
              </a:rPr>
              <a:t>Team Number:</a:t>
            </a: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AAI-531 Group 7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CC2E6"/>
                </a:solidFill>
                <a:latin typeface="Poppins"/>
                <a:ea typeface="Poppins"/>
                <a:cs typeface="Poppins"/>
                <a:sym typeface="Poppins"/>
              </a:rPr>
              <a:t>Team Members : </a:t>
            </a:r>
            <a:endParaRPr>
              <a:solidFill>
                <a:srgbClr val="0CC2E6"/>
              </a:solidFill>
            </a:endParaRPr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Gangadhar Singh Shiva,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Ananya Chandraker,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Harish Kapettu Acharya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09" name="Google Shape;109;p1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1" name="Google Shape;111;p14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3" name="Google Shape;113;p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8223" r="2688" t="0"/>
          <a:stretch/>
        </p:blipFill>
        <p:spPr>
          <a:xfrm>
            <a:off x="1039108" y="1028700"/>
            <a:ext cx="4893363" cy="8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7613825" y="696905"/>
            <a:ext cx="9207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00" u="none" cap="none" strike="noStrike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Project </a:t>
            </a:r>
            <a:r>
              <a:rPr b="1" i="0" lang="en-US" sz="4600" u="none" cap="none" strike="noStrike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Objectives</a:t>
            </a:r>
            <a:r>
              <a:rPr b="1" i="0" lang="en-US" sz="4900" u="none" cap="none" strike="noStrike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-  AI Ethics Principles</a:t>
            </a:r>
            <a:endParaRPr sz="100">
              <a:solidFill>
                <a:srgbClr val="0CC2E6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500" u="none" cap="none" strike="noStrike">
              <a:solidFill>
                <a:srgbClr val="02CD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503475" y="2779025"/>
            <a:ext cx="53085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99"/>
              <a:buChar char="•"/>
            </a:pPr>
            <a:r>
              <a:rPr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Build a </a:t>
            </a:r>
            <a:r>
              <a:rPr b="1"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transparent, fair</a:t>
            </a:r>
            <a:r>
              <a:rPr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and privacy-preserving recommender system</a:t>
            </a:r>
            <a:endParaRPr/>
          </a:p>
          <a:p>
            <a:pPr indent="-237488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99"/>
              <a:buChar char="•"/>
            </a:pPr>
            <a:r>
              <a:rPr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Ensure that recommendation outcomes are </a:t>
            </a:r>
            <a:r>
              <a:rPr b="1"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interpretable, unbiased, and protect user privacy</a:t>
            </a:r>
            <a:endParaRPr b="1" i="0" sz="21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810518" y="6825424"/>
            <a:ext cx="46944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7156" lvl="1" marL="454313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04"/>
              <a:buChar char="•"/>
            </a:pPr>
            <a:r>
              <a:rPr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bias and explain model </a:t>
            </a:r>
            <a:r>
              <a:rPr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predictions using </a:t>
            </a: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SHAP and LIME</a:t>
            </a:r>
            <a:endParaRPr b="1"/>
          </a:p>
          <a:p>
            <a:pPr indent="-227156" lvl="1" marL="454313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04"/>
              <a:buChar char="•"/>
            </a:pPr>
            <a:r>
              <a:rPr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 explainability tools to detect and mitigate potential sources of discrimination or </a:t>
            </a: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unfairness in model behavior</a:t>
            </a:r>
            <a:endParaRPr b="1"/>
          </a:p>
          <a:p>
            <a:pPr indent="-169271" lvl="2" marL="908626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4"/>
              <a:buFont typeface="Arial"/>
              <a:buNone/>
            </a:pPr>
            <a:r>
              <a:t/>
            </a:r>
            <a:endParaRPr b="1" i="0" sz="2104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4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382977" y="4827930"/>
            <a:ext cx="53085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693" lvl="1" marL="453387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099"/>
              <a:buChar char="•"/>
            </a:pPr>
            <a:r>
              <a:rPr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Utilize modern AI tools including RAG, transformers, and differential privacy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6693" lvl="1" marL="453387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099"/>
              <a:buChar char="•"/>
            </a:pPr>
            <a:r>
              <a:rPr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Leverage state-of-the-art methods to enhance recommendation quality while </a:t>
            </a:r>
            <a:r>
              <a:rPr b="1" lang="en-US" sz="20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b="1"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bedding ethical AI safeguards</a:t>
            </a:r>
            <a:endParaRPr b="1"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2417400" y="3327400"/>
            <a:ext cx="53562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7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Accountability:</a:t>
            </a:r>
            <a:r>
              <a:rPr i="0" lang="en-US" sz="2057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Clearly defining responsibility for decisions and outcomes of the recommender system.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1444877" y="28454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0" name="Google Shape;130;p15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4" name="Google Shape;134;p15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6" name="Google Shape;136;p1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38" name="Google Shape;138;p1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9" name="Google Shape;139;p1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43" name="Google Shape;143;p15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7034608" y="1435409"/>
            <a:ext cx="98562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Potential unintended stakeholders:</a:t>
            </a:r>
            <a:r>
              <a:rPr lang="en-US" sz="2135"/>
              <a:t> Marginalized or minority demographics, competitors, third-party developers, and international users.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Impacts: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Risk of unintentionally reinforcing existing biases leading to discriminatory or unfair recommendations.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Potential violation of user privacy through insufficiently secured data practices.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Unfair competitive dynamics resulting from biased or non-transparent algorithms.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Ethical Harms: </a:t>
            </a:r>
            <a:r>
              <a:rPr lang="en-US" sz="2135"/>
              <a:t>Potential discrimination, compromised user privacy, loss of consumer trust, and reduced market fairness</a:t>
            </a:r>
            <a:r>
              <a:rPr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.</a:t>
            </a:r>
            <a:endParaRPr/>
          </a:p>
          <a:p>
            <a:pPr indent="0" lvl="0" marL="0" marR="0" rtl="0" algn="just">
              <a:lnSpc>
                <a:spcPct val="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181096" y="210445"/>
            <a:ext cx="9669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Unintended Stakeholders and Impacts</a:t>
            </a:r>
            <a:endParaRPr>
              <a:solidFill>
                <a:srgbClr val="0CC2E6"/>
              </a:solidFill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1444877" y="1131009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2" name="Google Shape;152;p16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53" name="Google Shape;153;p16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4" name="Google Shape;154;p16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6" name="Google Shape;156;p16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8" name="Google Shape;158;p1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6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61" name="Google Shape;161;p1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2" name="Google Shape;162;p1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6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6" name="Google Shape;166;p16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6"/>
          <p:cNvSpPr txBox="1"/>
          <p:nvPr/>
        </p:nvSpPr>
        <p:spPr>
          <a:xfrm>
            <a:off x="1181100" y="5931666"/>
            <a:ext cx="5965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</a:t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344451" y="997603"/>
            <a:ext cx="95424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Personal Perspective: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Advocates strongly for transparent and interpretable recommendations using SHAP and LIME AI Ethic Tools.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2135"/>
              <a:t>Highlights fairness as a cornerstone to ensure unbiased outcomes.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Comparison to Team: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Shares transparency focus, with unique emphasis on interpretability tools.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Common Sense View: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Ethical recommender systems must prioritize transparency and fairness, rooted deeply in personal values of integrity and equalit</a:t>
            </a:r>
            <a:r>
              <a:rPr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y</a:t>
            </a: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.</a:t>
            </a:r>
            <a:endParaRPr/>
          </a:p>
          <a:p>
            <a:pPr indent="0" lvl="0" marL="0" marR="0" rtl="0" algn="l">
              <a:lnSpc>
                <a:spcPct val="1203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203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244601" y="126997"/>
            <a:ext cx="10240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ETHICAL EXPLAINABILITY  AND TRANSPARENCY 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5201898" y="460525"/>
            <a:ext cx="4153873" cy="6312258"/>
          </a:xfrm>
          <a:custGeom>
            <a:rect b="b" l="l" r="r" t="t"/>
            <a:pathLst>
              <a:path extrusionOk="0" h="6312258" w="6515879">
                <a:moveTo>
                  <a:pt x="0" y="0"/>
                </a:moveTo>
                <a:lnTo>
                  <a:pt x="6515879" y="0"/>
                </a:lnTo>
                <a:lnTo>
                  <a:pt x="6515879" y="6312258"/>
                </a:lnTo>
                <a:lnTo>
                  <a:pt x="0" y="6312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6"/>
          <p:cNvSpPr/>
          <p:nvPr/>
        </p:nvSpPr>
        <p:spPr>
          <a:xfrm>
            <a:off x="417100" y="5130800"/>
            <a:ext cx="6733922" cy="4588220"/>
          </a:xfrm>
          <a:custGeom>
            <a:rect b="b" l="l" r="r" t="t"/>
            <a:pathLst>
              <a:path extrusionOk="0" h="3436869" w="5189921">
                <a:moveTo>
                  <a:pt x="0" y="0"/>
                </a:moveTo>
                <a:lnTo>
                  <a:pt x="5189921" y="0"/>
                </a:lnTo>
                <a:lnTo>
                  <a:pt x="5189921" y="3436869"/>
                </a:lnTo>
                <a:lnTo>
                  <a:pt x="0" y="34368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0865" l="0" r="0" t="-6727"/>
            </a:stretch>
          </a:blipFill>
          <a:ln>
            <a:noFill/>
          </a:ln>
        </p:spPr>
      </p:sp>
      <p:sp>
        <p:nvSpPr>
          <p:cNvPr id="172" name="Google Shape;172;p16"/>
          <p:cNvSpPr/>
          <p:nvPr/>
        </p:nvSpPr>
        <p:spPr>
          <a:xfrm>
            <a:off x="6559314" y="6084053"/>
            <a:ext cx="9416416" cy="3992783"/>
          </a:xfrm>
          <a:custGeom>
            <a:rect b="b" l="l" r="r" t="t"/>
            <a:pathLst>
              <a:path extrusionOk="0" h="3992783" w="9416416">
                <a:moveTo>
                  <a:pt x="0" y="0"/>
                </a:moveTo>
                <a:lnTo>
                  <a:pt x="9416415" y="0"/>
                </a:lnTo>
                <a:lnTo>
                  <a:pt x="9416415" y="3992783"/>
                </a:lnTo>
                <a:lnTo>
                  <a:pt x="0" y="3992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8350" l="0" r="-18295" t="-18350"/>
            </a:stretch>
          </a:blipFill>
          <a:ln>
            <a:noFill/>
          </a:ln>
        </p:spPr>
      </p:sp>
      <p:sp>
        <p:nvSpPr>
          <p:cNvPr id="173" name="Google Shape;173;p16"/>
          <p:cNvSpPr txBox="1"/>
          <p:nvPr/>
        </p:nvSpPr>
        <p:spPr>
          <a:xfrm>
            <a:off x="444425" y="5017250"/>
            <a:ext cx="2387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eatures Vector embedding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8665150" y="7170213"/>
            <a:ext cx="2901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6289612" y="5243911"/>
            <a:ext cx="2387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Result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587627" y="30359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17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82" name="Google Shape;182;p17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3" name="Google Shape;183;p17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17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86" name="Google Shape;186;p1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7" name="Google Shape;187;p1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7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1" name="Google Shape;191;p1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94" name="Google Shape;194;p17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5" name="Google Shape;195;p17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761124" y="191475"/>
            <a:ext cx="13657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22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  </a:t>
            </a:r>
            <a:r>
              <a:rPr lang="en-US" sz="4622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E</a:t>
            </a: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THICAL PRINCIPLES (FAIRNESS </a:t>
            </a:r>
            <a:r>
              <a:rPr lang="en-US" sz="4622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)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582450" y="1028700"/>
            <a:ext cx="122145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5" u="none" cap="none" strike="noStrike">
                <a:solidFill>
                  <a:srgbClr val="000000"/>
                </a:solidFill>
              </a:rPr>
              <a:t>Personal Perspective:</a:t>
            </a:r>
            <a:endParaRPr b="1" sz="17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emphasis on data privacy, utilizing differential privacy and thorough data sanitization practices.</a:t>
            </a:r>
            <a:endParaRPr sz="18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privacy protection as essential to preventing ethical harms.</a:t>
            </a:r>
            <a:endParaRPr sz="18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5" u="none" cap="none" strike="noStrike">
                <a:solidFill>
                  <a:srgbClr val="000000"/>
                </a:solidFill>
              </a:rPr>
              <a:t>Contrast to Team:</a:t>
            </a:r>
            <a:endParaRPr b="1" sz="17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Agrees broadly on transparency but emphasizes rigorous privacy measures.</a:t>
            </a:r>
            <a:endParaRPr sz="18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35" u="none" cap="none" strike="noStrike">
                <a:solidFill>
                  <a:srgbClr val="000000"/>
                </a:solidFill>
              </a:rPr>
              <a:t>Common Sense View:</a:t>
            </a:r>
            <a:endParaRPr b="1" sz="16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Protecting user privacy is paramount, aligning with personal values of autonomy, respect, and accountability.</a:t>
            </a:r>
            <a:endParaRPr sz="1800"/>
          </a:p>
        </p:txBody>
      </p:sp>
      <p:sp>
        <p:nvSpPr>
          <p:cNvPr id="199" name="Google Shape;199;p17"/>
          <p:cNvSpPr/>
          <p:nvPr/>
        </p:nvSpPr>
        <p:spPr>
          <a:xfrm>
            <a:off x="6637018" y="5181869"/>
            <a:ext cx="11301259" cy="5071440"/>
          </a:xfrm>
          <a:custGeom>
            <a:rect b="b" l="l" r="r" t="t"/>
            <a:pathLst>
              <a:path extrusionOk="0" h="5071440" w="11301259">
                <a:moveTo>
                  <a:pt x="0" y="0"/>
                </a:moveTo>
                <a:lnTo>
                  <a:pt x="11301258" y="0"/>
                </a:lnTo>
                <a:lnTo>
                  <a:pt x="11301258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587627" y="122616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5" name="Google Shape;205;p18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206" name="Google Shape;206;p18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07" name="Google Shape;207;p18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9" name="Google Shape;209;p18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210" name="Google Shape;210;p18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1" name="Google Shape;211;p1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8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214" name="Google Shape;214;p18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5" name="Google Shape;215;p1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8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217" name="Google Shape;217;p18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218" name="Google Shape;218;p18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9" name="Google Shape;219;p18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8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 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892301" y="203863"/>
            <a:ext cx="9555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ETHICAL - PRIVACY ENHANCEMENTS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5582439" y="1149124"/>
            <a:ext cx="12705600" cy="4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Char char="•"/>
            </a:pPr>
            <a:r>
              <a:rPr b="1" i="0" lang="en-US" sz="2235" u="none" cap="none" strike="noStrike">
                <a:solidFill>
                  <a:srgbClr val="000000"/>
                </a:solidFill>
              </a:rPr>
              <a:t>Personal Perspective:</a:t>
            </a:r>
            <a:endParaRPr b="1" sz="1800"/>
          </a:p>
          <a:p>
            <a:pPr indent="-22359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Emphasizes fairness techniques, such as demographic parity, to prevent biased outcomes.</a:t>
            </a:r>
            <a:endParaRPr sz="1800"/>
          </a:p>
          <a:p>
            <a:pPr indent="-22359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Advocates strongly for practical ethical implementations.</a:t>
            </a:r>
            <a:endParaRPr sz="1800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Char char="•"/>
            </a:pPr>
            <a:r>
              <a:rPr b="1" i="0" lang="en-US" sz="2235" u="none" cap="none" strike="noStrike">
                <a:solidFill>
                  <a:srgbClr val="000000"/>
                </a:solidFill>
              </a:rPr>
              <a:t>Relation to Team:</a:t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agreement on fairness and privacy, with practical focus on ethical accountability.</a:t>
            </a:r>
            <a:endParaRPr b="1" i="0" sz="2235" u="none" cap="none" strike="noStrike">
              <a:solidFill>
                <a:srgbClr val="000000"/>
              </a:solidFill>
            </a:endParaRPr>
          </a:p>
          <a:p>
            <a:pPr indent="-22359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Char char="•"/>
            </a:pPr>
            <a:r>
              <a:rPr b="1" i="0" lang="en-US" sz="2235" u="none" cap="none" strike="noStrike">
                <a:solidFill>
                  <a:srgbClr val="000000"/>
                </a:solidFill>
              </a:rPr>
              <a:t>Common Sense View:</a:t>
            </a:r>
            <a:endParaRPr b="1" sz="1800"/>
          </a:p>
          <a:p>
            <a:pPr indent="-22994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5"/>
              <a:buFont typeface="Arial"/>
              <a:buChar char="•"/>
            </a:pPr>
            <a:r>
              <a:rPr b="0" i="0" lang="en-US" sz="23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AI recommendations must actively promote fairness and unbiased treatment, aligning with values of equality and ethical responsibility.</a:t>
            </a:r>
            <a:endParaRPr sz="19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8698475" y="4864216"/>
            <a:ext cx="8336437" cy="5898029"/>
          </a:xfrm>
          <a:custGeom>
            <a:rect b="b" l="l" r="r" t="t"/>
            <a:pathLst>
              <a:path extrusionOk="0" h="5898029" w="8336437">
                <a:moveTo>
                  <a:pt x="0" y="0"/>
                </a:moveTo>
                <a:lnTo>
                  <a:pt x="8336437" y="0"/>
                </a:lnTo>
                <a:lnTo>
                  <a:pt x="8336437" y="5898029"/>
                </a:lnTo>
                <a:lnTo>
                  <a:pt x="0" y="5898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111377" y="160716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9" name="Google Shape;229;p19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230" name="Google Shape;230;p19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1" name="Google Shape;231;p19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9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3" name="Google Shape;233;p19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234" name="Google Shape;234;p19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5" name="Google Shape;235;p1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9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238" name="Google Shape;238;p19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9" name="Google Shape;239;p1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242" name="Google Shape;242;p19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43" name="Google Shape;243;p19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9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714483" y="251328"/>
            <a:ext cx="11349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5732876" y="6361422"/>
            <a:ext cx="11450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240960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4201451" y="973679"/>
            <a:ext cx="13548300" cy="54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Reinforced importance of SHAP and LIME for transparency and interpretability.</a:t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t/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Emphasized fairness and differential privacy as critical elements ensuring equitable and secure AI recommendations.</a:t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t/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Team consensus highlights the necessity of fairness, transparency, privacy, and accountability.</a:t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t/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Advocates continuous ethical review, responsible governance, user empowerment, and adherence to re</a:t>
            </a:r>
            <a:r>
              <a:rPr lang="en-US" sz="2235"/>
              <a:t>gulatory frameworks for maintaining user trust and ethical integrity.</a:t>
            </a:r>
            <a:endParaRPr sz="2235"/>
          </a:p>
          <a:p>
            <a:pPr indent="-104378" lvl="1" marL="630142" marR="0" rtl="0" algn="l">
              <a:lnSpc>
                <a:spcPct val="1231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8"/>
              <a:buFont typeface="Arial"/>
              <a:buNone/>
            </a:pPr>
            <a:r>
              <a:t/>
            </a:r>
            <a:endParaRPr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231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