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40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85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376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96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454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603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32274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28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532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53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1064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7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53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84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9324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12/9/2014</a:t>
            </a:fld>
            <a:endParaRPr lang="en-US" dirty="0"/>
          </a:p>
        </p:txBody>
      </p:sp>
    </p:spTree>
    <p:extLst>
      <p:ext uri="{BB962C8B-B14F-4D97-AF65-F5344CB8AC3E}">
        <p14:creationId xmlns:p14="http://schemas.microsoft.com/office/powerpoint/2010/main" val="336597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12/9/2014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077459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520" y="393519"/>
            <a:ext cx="7766936" cy="1646302"/>
          </a:xfrm>
        </p:spPr>
        <p:txBody>
          <a:bodyPr/>
          <a:lstStyle/>
          <a:p>
            <a:pPr algn="ctr"/>
            <a:r>
              <a:rPr lang="en-US" sz="4000" dirty="0" smtClean="0">
                <a:solidFill>
                  <a:schemeClr val="accent2">
                    <a:lumMod val="75000"/>
                  </a:schemeClr>
                </a:solidFill>
              </a:rPr>
              <a:t>CS5200 </a:t>
            </a:r>
            <a:br>
              <a:rPr lang="en-US" sz="4000" dirty="0" smtClean="0">
                <a:solidFill>
                  <a:schemeClr val="accent2">
                    <a:lumMod val="75000"/>
                  </a:schemeClr>
                </a:solidFill>
              </a:rPr>
            </a:br>
            <a:r>
              <a:rPr lang="en-US" sz="4000" dirty="0" smtClean="0">
                <a:solidFill>
                  <a:schemeClr val="accent2">
                    <a:lumMod val="75000"/>
                  </a:schemeClr>
                </a:solidFill>
              </a:rPr>
              <a:t>Introduction to Database Management System </a:t>
            </a:r>
            <a:endParaRPr lang="en-US" sz="4000" dirty="0">
              <a:solidFill>
                <a:schemeClr val="accent2">
                  <a:lumMod val="75000"/>
                </a:schemeClr>
              </a:solidFill>
            </a:endParaRPr>
          </a:p>
        </p:txBody>
      </p:sp>
      <p:sp>
        <p:nvSpPr>
          <p:cNvPr id="15" name="Subtitle 14"/>
          <p:cNvSpPr>
            <a:spLocks noGrp="1"/>
          </p:cNvSpPr>
          <p:nvPr>
            <p:ph type="subTitle" idx="1"/>
          </p:nvPr>
        </p:nvSpPr>
        <p:spPr>
          <a:xfrm>
            <a:off x="1584341" y="2247647"/>
            <a:ext cx="7766936" cy="1096899"/>
          </a:xfrm>
        </p:spPr>
        <p:txBody>
          <a:bodyPr>
            <a:noAutofit/>
          </a:bodyPr>
          <a:lstStyle/>
          <a:p>
            <a:pPr algn="ctr"/>
            <a:r>
              <a:rPr lang="en-US" sz="6000" dirty="0" smtClean="0">
                <a:solidFill>
                  <a:srgbClr val="002060"/>
                </a:solidFill>
              </a:rPr>
              <a:t>Flight Reservation System</a:t>
            </a:r>
            <a:endParaRPr lang="en-US" sz="6000" dirty="0">
              <a:solidFill>
                <a:srgbClr val="002060"/>
              </a:solidFill>
            </a:endParaRPr>
          </a:p>
        </p:txBody>
      </p:sp>
      <p:sp>
        <p:nvSpPr>
          <p:cNvPr id="16" name="TextBox 15"/>
          <p:cNvSpPr txBox="1"/>
          <p:nvPr/>
        </p:nvSpPr>
        <p:spPr>
          <a:xfrm>
            <a:off x="3059460" y="4391695"/>
            <a:ext cx="4816698" cy="2062103"/>
          </a:xfrm>
          <a:prstGeom prst="rect">
            <a:avLst/>
          </a:prstGeom>
          <a:noFill/>
        </p:spPr>
        <p:txBody>
          <a:bodyPr wrap="square" rtlCol="0">
            <a:spAutoFit/>
          </a:bodyPr>
          <a:lstStyle/>
          <a:p>
            <a:pPr algn="ctr"/>
            <a:r>
              <a:rPr lang="en-US" sz="3200" dirty="0" smtClean="0">
                <a:solidFill>
                  <a:srgbClr val="002060"/>
                </a:solidFill>
              </a:rPr>
              <a:t>Team Members :</a:t>
            </a:r>
          </a:p>
          <a:p>
            <a:pPr algn="ctr"/>
            <a:r>
              <a:rPr lang="en-US" sz="3200" dirty="0" smtClean="0">
                <a:solidFill>
                  <a:srgbClr val="002060"/>
                </a:solidFill>
              </a:rPr>
              <a:t>Joy Machado</a:t>
            </a:r>
          </a:p>
          <a:p>
            <a:pPr algn="ctr"/>
            <a:r>
              <a:rPr lang="en-US" sz="3200" dirty="0" err="1" smtClean="0">
                <a:solidFill>
                  <a:srgbClr val="002060"/>
                </a:solidFill>
              </a:rPr>
              <a:t>Mounika</a:t>
            </a:r>
            <a:r>
              <a:rPr lang="en-US" sz="3200" dirty="0" smtClean="0">
                <a:solidFill>
                  <a:srgbClr val="002060"/>
                </a:solidFill>
              </a:rPr>
              <a:t> </a:t>
            </a:r>
            <a:r>
              <a:rPr lang="en-US" sz="3200" dirty="0" err="1" smtClean="0">
                <a:solidFill>
                  <a:srgbClr val="002060"/>
                </a:solidFill>
              </a:rPr>
              <a:t>Dantuluru</a:t>
            </a:r>
            <a:endParaRPr lang="en-US" sz="3200" dirty="0" smtClean="0">
              <a:solidFill>
                <a:srgbClr val="002060"/>
              </a:solidFill>
            </a:endParaRPr>
          </a:p>
          <a:p>
            <a:pPr algn="ctr"/>
            <a:r>
              <a:rPr lang="en-US" sz="3200" dirty="0" err="1" smtClean="0">
                <a:solidFill>
                  <a:srgbClr val="002060"/>
                </a:solidFill>
              </a:rPr>
              <a:t>Shivani</a:t>
            </a:r>
            <a:r>
              <a:rPr lang="en-US" sz="3200" dirty="0" smtClean="0">
                <a:solidFill>
                  <a:srgbClr val="002060"/>
                </a:solidFill>
              </a:rPr>
              <a:t> </a:t>
            </a:r>
            <a:r>
              <a:rPr lang="en-US" sz="3200" dirty="0" err="1" smtClean="0">
                <a:solidFill>
                  <a:srgbClr val="002060"/>
                </a:solidFill>
              </a:rPr>
              <a:t>Gowrishankar</a:t>
            </a:r>
            <a:endParaRPr lang="en-US" sz="3200" dirty="0">
              <a:solidFill>
                <a:srgbClr val="002060"/>
              </a:solidFill>
            </a:endParaRPr>
          </a:p>
        </p:txBody>
      </p:sp>
    </p:spTree>
    <p:extLst>
      <p:ext uri="{BB962C8B-B14F-4D97-AF65-F5344CB8AC3E}">
        <p14:creationId xmlns:p14="http://schemas.microsoft.com/office/powerpoint/2010/main" val="474100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70C0"/>
                </a:solidFill>
              </a:rPr>
              <a:t>Problem </a:t>
            </a:r>
            <a:r>
              <a:rPr lang="en-US" sz="4000" dirty="0" smtClean="0">
                <a:solidFill>
                  <a:srgbClr val="0070C0"/>
                </a:solidFill>
              </a:rPr>
              <a:t>statement</a:t>
            </a:r>
            <a:endParaRPr lang="en-US" sz="4000" dirty="0">
              <a:solidFill>
                <a:srgbClr val="0070C0"/>
              </a:solidFill>
            </a:endParaRPr>
          </a:p>
        </p:txBody>
      </p:sp>
      <p:sp>
        <p:nvSpPr>
          <p:cNvPr id="3" name="Content Placeholder 2"/>
          <p:cNvSpPr>
            <a:spLocks noGrp="1"/>
          </p:cNvSpPr>
          <p:nvPr>
            <p:ph idx="1"/>
          </p:nvPr>
        </p:nvSpPr>
        <p:spPr>
          <a:xfrm>
            <a:off x="677334" y="1416676"/>
            <a:ext cx="8596668" cy="4264077"/>
          </a:xfrm>
        </p:spPr>
        <p:txBody>
          <a:bodyPr>
            <a:noAutofit/>
          </a:bodyPr>
          <a:lstStyle/>
          <a:p>
            <a:r>
              <a:rPr lang="en-US" sz="2400" dirty="0" smtClean="0">
                <a:solidFill>
                  <a:srgbClr val="002060"/>
                </a:solidFill>
              </a:rPr>
              <a:t>To create a Flight Reservation System, where a User can login to the system, and find flights between various airports in the country on a given departure date and arrival date.</a:t>
            </a:r>
          </a:p>
          <a:p>
            <a:r>
              <a:rPr lang="en-US" sz="2400" dirty="0" smtClean="0">
                <a:solidFill>
                  <a:srgbClr val="002060"/>
                </a:solidFill>
              </a:rPr>
              <a:t>The user can buy a ticket on the system, and their booking details will be stored in the system, as a Booking History and they can view all  their Booking on their User Profile Page</a:t>
            </a:r>
          </a:p>
          <a:p>
            <a:r>
              <a:rPr lang="en-US" sz="2400" dirty="0" smtClean="0">
                <a:solidFill>
                  <a:srgbClr val="002060"/>
                </a:solidFill>
              </a:rPr>
              <a:t>The User can also cancel his/her booking</a:t>
            </a:r>
          </a:p>
          <a:p>
            <a:r>
              <a:rPr lang="en-US" sz="2400" dirty="0" smtClean="0">
                <a:solidFill>
                  <a:srgbClr val="002060"/>
                </a:solidFill>
              </a:rPr>
              <a:t>The User can also rate and give comments on the various airlines which he/she has travelled on .</a:t>
            </a:r>
            <a:endParaRPr lang="en-US" sz="2400" dirty="0">
              <a:solidFill>
                <a:srgbClr val="002060"/>
              </a:solidFill>
            </a:endParaRPr>
          </a:p>
        </p:txBody>
      </p:sp>
    </p:spTree>
    <p:extLst>
      <p:ext uri="{BB962C8B-B14F-4D97-AF65-F5344CB8AC3E}">
        <p14:creationId xmlns:p14="http://schemas.microsoft.com/office/powerpoint/2010/main" val="1090818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solidFill>
                  <a:srgbClr val="0070C0"/>
                </a:solidFill>
              </a:rPr>
              <a:t>Proposed</a:t>
            </a:r>
            <a:r>
              <a:rPr lang="en-US" sz="2800" dirty="0" smtClean="0">
                <a:solidFill>
                  <a:srgbClr val="002060"/>
                </a:solidFill>
              </a:rPr>
              <a:t> </a:t>
            </a:r>
            <a:r>
              <a:rPr lang="en-US" sz="4000" dirty="0" smtClean="0">
                <a:solidFill>
                  <a:srgbClr val="0070C0"/>
                </a:solidFill>
              </a:rPr>
              <a:t>Solution</a:t>
            </a:r>
            <a:endParaRPr lang="en-US" sz="4000" dirty="0">
              <a:solidFill>
                <a:srgbClr val="0070C0"/>
              </a:solidFill>
            </a:endParaRPr>
          </a:p>
        </p:txBody>
      </p:sp>
      <p:sp>
        <p:nvSpPr>
          <p:cNvPr id="3" name="Content Placeholder 2"/>
          <p:cNvSpPr>
            <a:spLocks noGrp="1"/>
          </p:cNvSpPr>
          <p:nvPr>
            <p:ph idx="1"/>
          </p:nvPr>
        </p:nvSpPr>
        <p:spPr>
          <a:xfrm>
            <a:off x="677334" y="1540456"/>
            <a:ext cx="8596668" cy="4641403"/>
          </a:xfrm>
        </p:spPr>
        <p:txBody>
          <a:bodyPr>
            <a:normAutofit/>
          </a:bodyPr>
          <a:lstStyle/>
          <a:p>
            <a:r>
              <a:rPr lang="en-US" sz="2400" dirty="0" smtClean="0">
                <a:solidFill>
                  <a:srgbClr val="002060"/>
                </a:solidFill>
              </a:rPr>
              <a:t>We plan to use an external API Service, to give us the real time/test data available to implement the system.</a:t>
            </a:r>
          </a:p>
          <a:p>
            <a:r>
              <a:rPr lang="en-US" sz="2400" dirty="0" smtClean="0">
                <a:solidFill>
                  <a:srgbClr val="002060"/>
                </a:solidFill>
              </a:rPr>
              <a:t>The API returns the data in either in the JSON/XML Format. Using this data, we can display to the user, the various Flights available according to their search.</a:t>
            </a:r>
          </a:p>
          <a:p>
            <a:r>
              <a:rPr lang="en-US" sz="2400" dirty="0" smtClean="0">
                <a:solidFill>
                  <a:srgbClr val="002060"/>
                </a:solidFill>
              </a:rPr>
              <a:t>The user can then book the flight they wish to book, this data will be then stored in our System, and the user will gain points for every purchase made by them</a:t>
            </a:r>
          </a:p>
          <a:p>
            <a:r>
              <a:rPr lang="en-US" sz="2400" dirty="0" smtClean="0">
                <a:solidFill>
                  <a:srgbClr val="002060"/>
                </a:solidFill>
              </a:rPr>
              <a:t>The user can then use these points assigned to them to book tickets in the future.</a:t>
            </a:r>
          </a:p>
        </p:txBody>
      </p:sp>
    </p:spTree>
    <p:extLst>
      <p:ext uri="{BB962C8B-B14F-4D97-AF65-F5344CB8AC3E}">
        <p14:creationId xmlns:p14="http://schemas.microsoft.com/office/powerpoint/2010/main" val="2052080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rPr>
              <a:t>Architecture</a:t>
            </a:r>
            <a:endParaRPr lang="en-US" dirty="0">
              <a:solidFill>
                <a:srgbClr val="0070C0"/>
              </a:solidFill>
            </a:endParaRPr>
          </a:p>
        </p:txBody>
      </p:sp>
      <p:sp>
        <p:nvSpPr>
          <p:cNvPr id="3" name="Content Placeholder 2"/>
          <p:cNvSpPr>
            <a:spLocks noGrp="1"/>
          </p:cNvSpPr>
          <p:nvPr>
            <p:ph idx="1"/>
          </p:nvPr>
        </p:nvSpPr>
        <p:spPr>
          <a:xfrm>
            <a:off x="806122" y="1452251"/>
            <a:ext cx="8596668" cy="3880773"/>
          </a:xfrm>
        </p:spPr>
        <p:txBody>
          <a:bodyPr/>
          <a:lstStyle/>
          <a:p>
            <a:r>
              <a:rPr lang="en-US" dirty="0" smtClean="0"/>
              <a:t>We have used the Sabre Dev Studio to fetch data in the JSON Format</a:t>
            </a:r>
          </a:p>
          <a:p>
            <a:r>
              <a:rPr lang="en-US" dirty="0" smtClean="0"/>
              <a:t>We parsed the data, using a Server Side Web Service Client</a:t>
            </a:r>
          </a:p>
          <a:p>
            <a:r>
              <a:rPr lang="en-US" dirty="0" smtClean="0"/>
              <a:t>The data was then displayed to the User, and when the user chooses to book a flight, the data was persisted into the Database using JPA</a:t>
            </a:r>
          </a:p>
          <a:p>
            <a:r>
              <a:rPr lang="en-US" dirty="0" smtClean="0"/>
              <a:t>We also have a User Admin who produces data in the JSON format and use the JWS technology to Create a User, Delete a User, Update User Details and Read All the Users in the Database</a:t>
            </a:r>
            <a:endParaRPr lang="en-US" dirty="0"/>
          </a:p>
        </p:txBody>
      </p:sp>
    </p:spTree>
    <p:extLst>
      <p:ext uri="{BB962C8B-B14F-4D97-AF65-F5344CB8AC3E}">
        <p14:creationId xmlns:p14="http://schemas.microsoft.com/office/powerpoint/2010/main" val="3745951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Architecture</a:t>
            </a:r>
            <a:r>
              <a:rPr lang="en-US" dirty="0" smtClean="0"/>
              <a:t> </a:t>
            </a:r>
            <a:r>
              <a:rPr lang="en-US" dirty="0" smtClean="0">
                <a:solidFill>
                  <a:srgbClr val="0070C0"/>
                </a:solidFill>
              </a:rPr>
              <a:t>Diagram</a:t>
            </a:r>
            <a:endParaRPr lang="en-US" dirty="0">
              <a:solidFill>
                <a:srgbClr val="0070C0"/>
              </a:solidFill>
            </a:endParaRPr>
          </a:p>
        </p:txBody>
      </p:sp>
      <p:sp>
        <p:nvSpPr>
          <p:cNvPr id="3" name="Content Placeholder 2"/>
          <p:cNvSpPr>
            <a:spLocks noGrp="1"/>
          </p:cNvSpPr>
          <p:nvPr>
            <p:ph idx="1"/>
          </p:nvPr>
        </p:nvSpPr>
        <p:spPr/>
        <p:txBody>
          <a:bodyPr/>
          <a:lstStyle/>
          <a:p>
            <a:endParaRPr lang="en-US" dirty="0"/>
          </a:p>
        </p:txBody>
      </p:sp>
      <p:sp>
        <p:nvSpPr>
          <p:cNvPr id="4" name="Cube 3"/>
          <p:cNvSpPr/>
          <p:nvPr/>
        </p:nvSpPr>
        <p:spPr>
          <a:xfrm>
            <a:off x="1120461" y="2601532"/>
            <a:ext cx="1700011" cy="85000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90918" y="2910625"/>
            <a:ext cx="901521" cy="307777"/>
          </a:xfrm>
          <a:prstGeom prst="rect">
            <a:avLst/>
          </a:prstGeom>
          <a:noFill/>
        </p:spPr>
        <p:txBody>
          <a:bodyPr wrap="square" rtlCol="0">
            <a:spAutoFit/>
          </a:bodyPr>
          <a:lstStyle/>
          <a:p>
            <a:pPr algn="ctr"/>
            <a:r>
              <a:rPr lang="en-US" sz="1400" dirty="0" smtClean="0"/>
              <a:t> API</a:t>
            </a:r>
            <a:endParaRPr lang="en-US" sz="1400" dirty="0"/>
          </a:p>
        </p:txBody>
      </p:sp>
      <p:sp>
        <p:nvSpPr>
          <p:cNvPr id="6" name="Cube 5"/>
          <p:cNvSpPr/>
          <p:nvPr/>
        </p:nvSpPr>
        <p:spPr>
          <a:xfrm>
            <a:off x="3995975" y="2580917"/>
            <a:ext cx="1687132" cy="8323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83358" y="2910625"/>
            <a:ext cx="914400" cy="369332"/>
          </a:xfrm>
          <a:prstGeom prst="rect">
            <a:avLst/>
          </a:prstGeom>
          <a:noFill/>
        </p:spPr>
        <p:txBody>
          <a:bodyPr wrap="square" rtlCol="0">
            <a:spAutoFit/>
          </a:bodyPr>
          <a:lstStyle/>
          <a:p>
            <a:endParaRPr lang="en-US" dirty="0"/>
          </a:p>
        </p:txBody>
      </p:sp>
      <p:sp>
        <p:nvSpPr>
          <p:cNvPr id="8" name="TextBox 7"/>
          <p:cNvSpPr txBox="1"/>
          <p:nvPr/>
        </p:nvSpPr>
        <p:spPr>
          <a:xfrm>
            <a:off x="4317944" y="2934037"/>
            <a:ext cx="914400" cy="369332"/>
          </a:xfrm>
          <a:prstGeom prst="rect">
            <a:avLst/>
          </a:prstGeom>
          <a:noFill/>
        </p:spPr>
        <p:txBody>
          <a:bodyPr wrap="square" rtlCol="0">
            <a:spAutoFit/>
          </a:bodyPr>
          <a:lstStyle/>
          <a:p>
            <a:r>
              <a:rPr lang="en-US" dirty="0" smtClean="0"/>
              <a:t>DAO</a:t>
            </a:r>
            <a:endParaRPr lang="en-US" dirty="0"/>
          </a:p>
        </p:txBody>
      </p:sp>
      <p:sp>
        <p:nvSpPr>
          <p:cNvPr id="9" name="Can 8"/>
          <p:cNvSpPr/>
          <p:nvPr/>
        </p:nvSpPr>
        <p:spPr>
          <a:xfrm>
            <a:off x="6883209" y="2717442"/>
            <a:ext cx="1190690" cy="8025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54043" y="2971665"/>
            <a:ext cx="1119856" cy="369332"/>
          </a:xfrm>
          <a:prstGeom prst="rect">
            <a:avLst/>
          </a:prstGeom>
          <a:noFill/>
        </p:spPr>
        <p:txBody>
          <a:bodyPr wrap="square" rtlCol="0">
            <a:spAutoFit/>
          </a:bodyPr>
          <a:lstStyle/>
          <a:p>
            <a:r>
              <a:rPr lang="en-US" dirty="0" smtClean="0"/>
              <a:t>Database</a:t>
            </a:r>
            <a:endParaRPr lang="en-US" dirty="0"/>
          </a:p>
        </p:txBody>
      </p:sp>
      <p:sp>
        <p:nvSpPr>
          <p:cNvPr id="11" name="Cube 10"/>
          <p:cNvSpPr/>
          <p:nvPr/>
        </p:nvSpPr>
        <p:spPr>
          <a:xfrm>
            <a:off x="3976655" y="4224270"/>
            <a:ext cx="1522624" cy="6825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180203" y="4475993"/>
            <a:ext cx="835110" cy="369332"/>
          </a:xfrm>
          <a:prstGeom prst="rect">
            <a:avLst/>
          </a:prstGeom>
          <a:noFill/>
        </p:spPr>
        <p:txBody>
          <a:bodyPr wrap="square" rtlCol="0">
            <a:spAutoFit/>
          </a:bodyPr>
          <a:lstStyle/>
          <a:p>
            <a:pPr algn="ctr"/>
            <a:r>
              <a:rPr lang="en-US" dirty="0" smtClean="0"/>
              <a:t>JPA</a:t>
            </a:r>
            <a:endParaRPr lang="en-US" dirty="0"/>
          </a:p>
        </p:txBody>
      </p:sp>
      <p:sp>
        <p:nvSpPr>
          <p:cNvPr id="13" name="Right Arrow 12"/>
          <p:cNvSpPr/>
          <p:nvPr/>
        </p:nvSpPr>
        <p:spPr>
          <a:xfrm>
            <a:off x="2820472" y="2934037"/>
            <a:ext cx="1156183" cy="268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4332468" y="3678520"/>
            <a:ext cx="866586" cy="336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a:off x="5643062" y="2961132"/>
            <a:ext cx="1216152" cy="2683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411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solidFill>
                  <a:srgbClr val="002060"/>
                </a:solidFill>
              </a:rPr>
              <a:t>Use Cases</a:t>
            </a:r>
            <a:endParaRPr lang="en-US" sz="3200" dirty="0">
              <a:solidFill>
                <a:srgbClr val="002060"/>
              </a:solidFill>
            </a:endParaRPr>
          </a:p>
        </p:txBody>
      </p:sp>
      <p:sp>
        <p:nvSpPr>
          <p:cNvPr id="3" name="Content Placeholder 2"/>
          <p:cNvSpPr>
            <a:spLocks noGrp="1"/>
          </p:cNvSpPr>
          <p:nvPr>
            <p:ph idx="1"/>
          </p:nvPr>
        </p:nvSpPr>
        <p:spPr>
          <a:xfrm>
            <a:off x="677334" y="1270000"/>
            <a:ext cx="8596668" cy="5169437"/>
          </a:xfrm>
        </p:spPr>
        <p:txBody>
          <a:bodyPr/>
          <a:lstStyle/>
          <a:p>
            <a:r>
              <a:rPr lang="en-US" b="1" dirty="0"/>
              <a:t>Use Case:</a:t>
            </a:r>
            <a:r>
              <a:rPr lang="en-US" dirty="0"/>
              <a:t> User Login[</a:t>
            </a:r>
            <a:r>
              <a:rPr lang="en-US" dirty="0" err="1"/>
              <a:t>userLogin</a:t>
            </a:r>
            <a:r>
              <a:rPr lang="en-US" dirty="0"/>
              <a:t>]</a:t>
            </a:r>
          </a:p>
          <a:p>
            <a:r>
              <a:rPr lang="en-US" dirty="0"/>
              <a:t>     </a:t>
            </a:r>
            <a:r>
              <a:rPr lang="en-US" b="1" dirty="0"/>
              <a:t>Description: </a:t>
            </a:r>
            <a:r>
              <a:rPr lang="en-US" dirty="0"/>
              <a:t>User wants to login</a:t>
            </a:r>
          </a:p>
          <a:p>
            <a:r>
              <a:rPr lang="en-US" dirty="0"/>
              <a:t>     </a:t>
            </a:r>
            <a:r>
              <a:rPr lang="en-US" b="1" dirty="0"/>
              <a:t>Actors: </a:t>
            </a:r>
            <a:r>
              <a:rPr lang="en-US" dirty="0"/>
              <a:t>Customer</a:t>
            </a:r>
          </a:p>
          <a:p>
            <a:r>
              <a:rPr lang="en-US" dirty="0"/>
              <a:t>     </a:t>
            </a:r>
            <a:r>
              <a:rPr lang="en-US" b="1" dirty="0"/>
              <a:t>Preconditions: </a:t>
            </a:r>
            <a:r>
              <a:rPr lang="en-US" dirty="0"/>
              <a:t>User name should exist and password should match</a:t>
            </a:r>
          </a:p>
          <a:p>
            <a:r>
              <a:rPr lang="en-US" dirty="0"/>
              <a:t>    </a:t>
            </a:r>
            <a:r>
              <a:rPr lang="en-US" b="1" dirty="0"/>
              <a:t> Steps:</a:t>
            </a:r>
            <a:endParaRPr lang="en-US" dirty="0"/>
          </a:p>
          <a:p>
            <a:r>
              <a:rPr lang="en-US" dirty="0"/>
              <a:t>     </a:t>
            </a:r>
            <a:r>
              <a:rPr lang="en-US" b="1" dirty="0"/>
              <a:t>Actor Actions: </a:t>
            </a:r>
            <a:r>
              <a:rPr lang="en-US" dirty="0"/>
              <a:t> User submits login details   </a:t>
            </a:r>
          </a:p>
          <a:p>
            <a:r>
              <a:rPr lang="en-US" dirty="0"/>
              <a:t>     </a:t>
            </a:r>
            <a:r>
              <a:rPr lang="en-US" b="1" dirty="0"/>
              <a:t>System Responses: </a:t>
            </a:r>
            <a:r>
              <a:rPr lang="en-US" dirty="0"/>
              <a:t>User authentication passed</a:t>
            </a:r>
          </a:p>
          <a:p>
            <a:r>
              <a:rPr lang="en-US" dirty="0"/>
              <a:t>     </a:t>
            </a:r>
            <a:r>
              <a:rPr lang="en-US" b="1" dirty="0"/>
              <a:t>Post Condition:</a:t>
            </a:r>
            <a:r>
              <a:rPr lang="en-US" dirty="0"/>
              <a:t> User directed to his profile page</a:t>
            </a:r>
          </a:p>
          <a:p>
            <a:r>
              <a:rPr lang="en-US" b="1" dirty="0"/>
              <a:t>     Alternate paths: </a:t>
            </a:r>
            <a:r>
              <a:rPr lang="en-US" dirty="0"/>
              <a:t>User authentication fails</a:t>
            </a:r>
          </a:p>
          <a:p>
            <a:r>
              <a:rPr lang="en-US" dirty="0"/>
              <a:t>    </a:t>
            </a:r>
            <a:r>
              <a:rPr lang="en-US" b="1" dirty="0"/>
              <a:t> Error Message:</a:t>
            </a:r>
            <a:r>
              <a:rPr lang="en-US" dirty="0"/>
              <a:t> The username or password you entered is incorrect</a:t>
            </a:r>
          </a:p>
          <a:p>
            <a:endParaRPr lang="en-US" dirty="0"/>
          </a:p>
        </p:txBody>
      </p:sp>
    </p:spTree>
    <p:extLst>
      <p:ext uri="{BB962C8B-B14F-4D97-AF65-F5344CB8AC3E}">
        <p14:creationId xmlns:p14="http://schemas.microsoft.com/office/powerpoint/2010/main" val="2010167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Use Cases</a:t>
            </a:r>
            <a:endParaRPr lang="en-US" dirty="0">
              <a:solidFill>
                <a:srgbClr val="002060"/>
              </a:solidFill>
            </a:endParaRPr>
          </a:p>
        </p:txBody>
      </p:sp>
      <p:sp>
        <p:nvSpPr>
          <p:cNvPr id="3" name="Content Placeholder 2"/>
          <p:cNvSpPr>
            <a:spLocks noGrp="1"/>
          </p:cNvSpPr>
          <p:nvPr>
            <p:ph idx="1"/>
          </p:nvPr>
        </p:nvSpPr>
        <p:spPr>
          <a:xfrm>
            <a:off x="677334" y="1236372"/>
            <a:ext cx="8596668" cy="5396247"/>
          </a:xfrm>
        </p:spPr>
        <p:txBody>
          <a:bodyPr/>
          <a:lstStyle/>
          <a:p>
            <a:r>
              <a:rPr lang="en-US" dirty="0"/>
              <a:t>.  </a:t>
            </a:r>
            <a:r>
              <a:rPr lang="en-US" b="1" dirty="0"/>
              <a:t>Use Case: </a:t>
            </a:r>
            <a:r>
              <a:rPr lang="en-US" dirty="0"/>
              <a:t>Search for Flights[</a:t>
            </a:r>
            <a:r>
              <a:rPr lang="en-US" dirty="0" err="1"/>
              <a:t>flightSearch</a:t>
            </a:r>
            <a:r>
              <a:rPr lang="en-US" dirty="0"/>
              <a:t>]</a:t>
            </a:r>
          </a:p>
          <a:p>
            <a:r>
              <a:rPr lang="en-US" dirty="0"/>
              <a:t>    </a:t>
            </a:r>
            <a:r>
              <a:rPr lang="en-US" b="1" dirty="0"/>
              <a:t> Description: </a:t>
            </a:r>
            <a:r>
              <a:rPr lang="en-US" dirty="0"/>
              <a:t>User wants to search for flights</a:t>
            </a:r>
          </a:p>
          <a:p>
            <a:r>
              <a:rPr lang="en-US" dirty="0"/>
              <a:t>    </a:t>
            </a:r>
            <a:r>
              <a:rPr lang="en-US" b="1" dirty="0"/>
              <a:t> Actors:</a:t>
            </a:r>
            <a:r>
              <a:rPr lang="en-US" dirty="0"/>
              <a:t> Customer</a:t>
            </a:r>
          </a:p>
          <a:p>
            <a:r>
              <a:rPr lang="en-US" dirty="0"/>
              <a:t>    </a:t>
            </a:r>
            <a:r>
              <a:rPr lang="en-US" b="1" dirty="0"/>
              <a:t> Preconditions:</a:t>
            </a:r>
            <a:r>
              <a:rPr lang="en-US" dirty="0"/>
              <a:t> Flights for the requested dates should have seats available</a:t>
            </a:r>
          </a:p>
          <a:p>
            <a:r>
              <a:rPr lang="en-US" dirty="0"/>
              <a:t> </a:t>
            </a:r>
            <a:r>
              <a:rPr lang="en-US" b="1" dirty="0"/>
              <a:t>    Steps:</a:t>
            </a:r>
            <a:endParaRPr lang="en-US" dirty="0"/>
          </a:p>
          <a:p>
            <a:r>
              <a:rPr lang="en-US" dirty="0"/>
              <a:t>  </a:t>
            </a:r>
            <a:r>
              <a:rPr lang="en-US" b="1" dirty="0"/>
              <a:t>   Actor Actions: </a:t>
            </a:r>
            <a:r>
              <a:rPr lang="en-US" dirty="0"/>
              <a:t>User selects arrival, departure dates and </a:t>
            </a:r>
            <a:r>
              <a:rPr lang="en-US" dirty="0" smtClean="0"/>
              <a:t>    </a:t>
            </a:r>
            <a:r>
              <a:rPr lang="en-US" dirty="0" err="1" smtClean="0"/>
              <a:t>boarding,destination</a:t>
            </a:r>
            <a:r>
              <a:rPr lang="en-US" dirty="0" smtClean="0"/>
              <a:t>  locations</a:t>
            </a:r>
            <a:endParaRPr lang="en-US" dirty="0"/>
          </a:p>
          <a:p>
            <a:r>
              <a:rPr lang="en-US" b="1" dirty="0"/>
              <a:t>    System Responses: </a:t>
            </a:r>
            <a:r>
              <a:rPr lang="en-US" dirty="0"/>
              <a:t>Flight details displayed</a:t>
            </a:r>
          </a:p>
          <a:p>
            <a:r>
              <a:rPr lang="en-US" b="1" dirty="0"/>
              <a:t>    Post Condition: </a:t>
            </a:r>
            <a:r>
              <a:rPr lang="en-US" dirty="0"/>
              <a:t>User should give the dates of travel and location of     				            departure and arrival</a:t>
            </a:r>
          </a:p>
          <a:p>
            <a:r>
              <a:rPr lang="en-US" b="1" dirty="0"/>
              <a:t>    Alternate Paths: </a:t>
            </a:r>
            <a:r>
              <a:rPr lang="en-US" dirty="0"/>
              <a:t>No flights available for the user entered details</a:t>
            </a:r>
          </a:p>
          <a:p>
            <a:r>
              <a:rPr lang="en-US" b="1" dirty="0"/>
              <a:t>    Error Message: </a:t>
            </a:r>
            <a:r>
              <a:rPr lang="en-US" dirty="0"/>
              <a:t>Flights not available</a:t>
            </a:r>
            <a:endParaRPr lang="en-US" dirty="0"/>
          </a:p>
        </p:txBody>
      </p:sp>
    </p:spTree>
    <p:extLst>
      <p:ext uri="{BB962C8B-B14F-4D97-AF65-F5344CB8AC3E}">
        <p14:creationId xmlns:p14="http://schemas.microsoft.com/office/powerpoint/2010/main" val="2733815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Use Cases</a:t>
            </a:r>
            <a:endParaRPr lang="en-US" dirty="0">
              <a:solidFill>
                <a:srgbClr val="002060"/>
              </a:solidFill>
            </a:endParaRPr>
          </a:p>
        </p:txBody>
      </p:sp>
      <p:sp>
        <p:nvSpPr>
          <p:cNvPr id="3" name="Content Placeholder 2"/>
          <p:cNvSpPr>
            <a:spLocks noGrp="1"/>
          </p:cNvSpPr>
          <p:nvPr>
            <p:ph idx="1"/>
          </p:nvPr>
        </p:nvSpPr>
        <p:spPr>
          <a:xfrm>
            <a:off x="677334" y="1270000"/>
            <a:ext cx="8596668" cy="5195194"/>
          </a:xfrm>
        </p:spPr>
        <p:txBody>
          <a:bodyPr>
            <a:normAutofit/>
          </a:bodyPr>
          <a:lstStyle/>
          <a:p>
            <a:r>
              <a:rPr lang="en-US" b="1" dirty="0"/>
              <a:t>Use Case:</a:t>
            </a:r>
            <a:r>
              <a:rPr lang="en-US" dirty="0"/>
              <a:t> Cancel a Booking[</a:t>
            </a:r>
            <a:r>
              <a:rPr lang="en-US" dirty="0" err="1"/>
              <a:t>cancelBooking</a:t>
            </a:r>
            <a:r>
              <a:rPr lang="en-US" dirty="0"/>
              <a:t>]</a:t>
            </a:r>
          </a:p>
          <a:p>
            <a:r>
              <a:rPr lang="en-US" dirty="0"/>
              <a:t>    </a:t>
            </a:r>
            <a:r>
              <a:rPr lang="en-US" b="1" dirty="0"/>
              <a:t>Description:</a:t>
            </a:r>
            <a:r>
              <a:rPr lang="en-US" dirty="0"/>
              <a:t> User selects a travel id of upcoming journey and selects the 			    cancel button for that passenger or the complete travel</a:t>
            </a:r>
          </a:p>
          <a:p>
            <a:r>
              <a:rPr lang="en-US" dirty="0"/>
              <a:t>    </a:t>
            </a:r>
            <a:r>
              <a:rPr lang="en-US" b="1" dirty="0"/>
              <a:t>Actors:</a:t>
            </a:r>
            <a:r>
              <a:rPr lang="en-US" dirty="0"/>
              <a:t> Customer</a:t>
            </a:r>
          </a:p>
          <a:p>
            <a:r>
              <a:rPr lang="en-US" dirty="0"/>
              <a:t>  </a:t>
            </a:r>
            <a:r>
              <a:rPr lang="en-US" b="1" dirty="0"/>
              <a:t>  Preconditions:</a:t>
            </a:r>
            <a:r>
              <a:rPr lang="en-US" dirty="0"/>
              <a:t> The journey should be upcoming</a:t>
            </a:r>
          </a:p>
          <a:p>
            <a:r>
              <a:rPr lang="en-US" b="1" dirty="0"/>
              <a:t>    Steps: </a:t>
            </a:r>
            <a:endParaRPr lang="en-US" dirty="0"/>
          </a:p>
          <a:p>
            <a:r>
              <a:rPr lang="en-US" b="1" dirty="0"/>
              <a:t>    Actor Actions:</a:t>
            </a:r>
            <a:r>
              <a:rPr lang="en-US" dirty="0"/>
              <a:t> User selects either a particular passenger or the whole travel </a:t>
            </a:r>
          </a:p>
          <a:p>
            <a:r>
              <a:rPr lang="en-US" dirty="0"/>
              <a:t>  </a:t>
            </a:r>
            <a:r>
              <a:rPr lang="en-US" b="1" dirty="0"/>
              <a:t>  System Responses:</a:t>
            </a:r>
            <a:r>
              <a:rPr lang="en-US" dirty="0"/>
              <a:t> Cancels order</a:t>
            </a:r>
          </a:p>
          <a:p>
            <a:r>
              <a:rPr lang="en-US" dirty="0"/>
              <a:t>   </a:t>
            </a:r>
            <a:r>
              <a:rPr lang="en-US" b="1" dirty="0"/>
              <a:t> Post Condition: </a:t>
            </a:r>
            <a:r>
              <a:rPr lang="en-US" dirty="0"/>
              <a:t>The journey details are still visible but the order is canceled 				  for a selected passenger or the whole travel</a:t>
            </a:r>
          </a:p>
          <a:p>
            <a:r>
              <a:rPr lang="en-US" dirty="0"/>
              <a:t>   </a:t>
            </a:r>
            <a:r>
              <a:rPr lang="en-US" b="1" dirty="0"/>
              <a:t> Alternate Paths: </a:t>
            </a:r>
            <a:r>
              <a:rPr lang="en-US" dirty="0"/>
              <a:t>If the travel id is of past journey</a:t>
            </a:r>
          </a:p>
          <a:p>
            <a:r>
              <a:rPr lang="en-US" dirty="0"/>
              <a:t>    </a:t>
            </a:r>
            <a:r>
              <a:rPr lang="en-US" b="1" dirty="0"/>
              <a:t>Error Message: </a:t>
            </a:r>
            <a:r>
              <a:rPr lang="en-US" dirty="0"/>
              <a:t>Order cannot be canceled as it is a past journey</a:t>
            </a:r>
          </a:p>
          <a:p>
            <a:endParaRPr lang="en-US" dirty="0"/>
          </a:p>
        </p:txBody>
      </p:sp>
    </p:spTree>
    <p:extLst>
      <p:ext uri="{BB962C8B-B14F-4D97-AF65-F5344CB8AC3E}">
        <p14:creationId xmlns:p14="http://schemas.microsoft.com/office/powerpoint/2010/main" val="169743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191</TotalTime>
  <Words>490</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CS5200  Introduction to Database Management System </vt:lpstr>
      <vt:lpstr>Problem statement</vt:lpstr>
      <vt:lpstr>Proposed Solution</vt:lpstr>
      <vt:lpstr>Architecture</vt:lpstr>
      <vt:lpstr>Architecture Diagram</vt:lpstr>
      <vt:lpstr>Use Cases</vt:lpstr>
      <vt:lpstr>Use Cases</vt:lpstr>
      <vt:lpstr>Use Cases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CS5200  Introduction to Database Management System</dc:title>
  <dc:creator>Joy Machado</dc:creator>
  <cp:lastModifiedBy>Joy Machado</cp:lastModifiedBy>
  <cp:revision>14</cp:revision>
  <dcterms:created xsi:type="dcterms:W3CDTF">2014-12-09T22:33:01Z</dcterms:created>
  <dcterms:modified xsi:type="dcterms:W3CDTF">2014-12-10T01:44:37Z</dcterms:modified>
</cp:coreProperties>
</file>