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613" r:id="rId2"/>
    <p:sldId id="627" r:id="rId3"/>
    <p:sldId id="616" r:id="rId4"/>
    <p:sldId id="621" r:id="rId5"/>
    <p:sldId id="622" r:id="rId6"/>
    <p:sldId id="623" r:id="rId7"/>
    <p:sldId id="619" r:id="rId8"/>
    <p:sldId id="620" r:id="rId9"/>
    <p:sldId id="617" r:id="rId10"/>
    <p:sldId id="618" r:id="rId11"/>
    <p:sldId id="624" r:id="rId12"/>
    <p:sldId id="628" r:id="rId13"/>
    <p:sldId id="629" r:id="rId14"/>
    <p:sldId id="626" r:id="rId15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D734C0"/>
    <a:srgbClr val="FAF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6" autoAdjust="0"/>
    <p:restoredTop sz="96288" autoAdjust="0"/>
  </p:normalViewPr>
  <p:slideViewPr>
    <p:cSldViewPr snapToGrid="0" snapToObjects="1">
      <p:cViewPr varScale="1">
        <p:scale>
          <a:sx n="211" d="100"/>
          <a:sy n="211" d="100"/>
        </p:scale>
        <p:origin x="1464" y="192"/>
      </p:cViewPr>
      <p:guideLst>
        <p:guide orient="horz" pos="2160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B6A75-0122-4644-A465-CF79C920F310}" type="datetimeFigureOut">
              <a:rPr lang="en-US" smtClean="0"/>
              <a:pPr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7C84-E5D0-854F-A0C7-87F00EDCD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0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C1E1-4800-8D40-B4C2-491991FE0AA7}" type="datetimeFigureOut">
              <a:rPr lang="en-US"/>
              <a:pPr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BF92-993A-0E46-9C9B-67E79B6EF13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86" indent="0">
              <a:buNone/>
              <a:defRPr sz="2799"/>
            </a:lvl2pPr>
            <a:lvl3pPr marL="914171" indent="0">
              <a:buNone/>
              <a:defRPr sz="2399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9" indent="0">
              <a:buNone/>
              <a:defRPr sz="900"/>
            </a:lvl6pPr>
            <a:lvl7pPr marL="2742514" indent="0">
              <a:buNone/>
              <a:defRPr sz="900"/>
            </a:lvl7pPr>
            <a:lvl8pPr marL="3199600" indent="0">
              <a:buNone/>
              <a:defRPr sz="900"/>
            </a:lvl8pPr>
            <a:lvl9pPr marL="36566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3" y="273629"/>
            <a:ext cx="10966104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9443" y="6246813"/>
            <a:ext cx="2833479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68747" y="6246813"/>
            <a:ext cx="385979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39557" y="6246813"/>
            <a:ext cx="283559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AF67-5CAA-4747-ACEB-94B73543AF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8392" y="-176423"/>
            <a:ext cx="10969943" cy="114300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4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8395" y="-176423"/>
            <a:ext cx="10969943" cy="114300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18395" y="1256044"/>
            <a:ext cx="3658694" cy="338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99" dirty="0"/>
              <a:t>This</a:t>
            </a:r>
            <a:r>
              <a:rPr lang="en-US" sz="2199" baseline="0" dirty="0"/>
              <a:t> is the first point of the slide</a:t>
            </a:r>
            <a:endParaRPr lang="en-US" sz="2199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9" indent="0">
              <a:buNone/>
              <a:defRPr sz="900"/>
            </a:lvl6pPr>
            <a:lvl7pPr marL="2742514" indent="0">
              <a:buNone/>
              <a:defRPr sz="900"/>
            </a:lvl7pPr>
            <a:lvl8pPr marL="3199600" indent="0">
              <a:buNone/>
              <a:defRPr sz="900"/>
            </a:lvl8pPr>
            <a:lvl9pPr marL="36566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3" y="6492876"/>
            <a:ext cx="172116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0292" y="6492876"/>
            <a:ext cx="597782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635" y="-176423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1608" y="6502004"/>
            <a:ext cx="16768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64" r:id="rId4"/>
    <p:sldLayoutId id="2147483665" r:id="rId5"/>
    <p:sldLayoutId id="214748366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lvl1pPr algn="l" defTabSz="457086" rtl="0" eaLnBrk="1" latinLnBrk="0" hangingPunct="1">
        <a:spcBef>
          <a:spcPct val="0"/>
        </a:spcBef>
        <a:buNone/>
        <a:defRPr sz="4399" b="0" kern="1200">
          <a:solidFill>
            <a:srgbClr val="4777B4"/>
          </a:solidFill>
          <a:latin typeface="+mj-lt"/>
          <a:ea typeface="+mj-ea"/>
          <a:cs typeface="+mj-cs"/>
        </a:defRPr>
      </a:lvl1pPr>
    </p:titleStyle>
    <p:bodyStyle>
      <a:lvl1pPr marL="342814" indent="-342814" algn="l" defTabSz="457086" rtl="0" eaLnBrk="1" latinLnBrk="0" hangingPunct="1">
        <a:spcBef>
          <a:spcPct val="20000"/>
        </a:spcBef>
        <a:buFont typeface="Arial"/>
        <a:buChar char="•"/>
        <a:defRPr sz="3199" kern="1200">
          <a:solidFill>
            <a:srgbClr val="000000"/>
          </a:solidFill>
          <a:latin typeface="+mn-lt"/>
          <a:ea typeface="+mn-ea"/>
          <a:cs typeface="+mn-cs"/>
        </a:defRPr>
      </a:lvl1pPr>
      <a:lvl2pPr marL="742765" indent="-285679" algn="l" defTabSz="457086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457086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45708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45708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2955" y="2240438"/>
            <a:ext cx="7770376" cy="1469643"/>
          </a:xfrm>
        </p:spPr>
        <p:txBody>
          <a:bodyPr>
            <a:normAutofit/>
          </a:bodyPr>
          <a:lstStyle/>
          <a:p>
            <a:r>
              <a:rPr lang="en-US" sz="7298" dirty="0"/>
              <a:t>Title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615" y="3886081"/>
            <a:ext cx="9504608" cy="1752144"/>
          </a:xfrm>
        </p:spPr>
        <p:txBody>
          <a:bodyPr>
            <a:normAutofit/>
          </a:bodyPr>
          <a:lstStyle/>
          <a:p>
            <a:r>
              <a:rPr lang="en-US" sz="3599" dirty="0">
                <a:solidFill>
                  <a:schemeClr val="tx1"/>
                </a:solidFill>
              </a:rPr>
              <a:t>Names of people in the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6AF-D40F-8445-A5B1-2DC14E8C4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date: 2021/01/10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8224-876E-1349-8CD5-FD71CE9DB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(Suppose this is an upcoming meeting)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E5EC-5F9A-B74C-A421-99AE6F19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7B05CB-F232-3549-AC33-B5AA5BC3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 goal: develop a method for tracking multiple hands in video</a:t>
            </a:r>
          </a:p>
          <a:p>
            <a:r>
              <a:rPr lang="en-US" dirty="0"/>
              <a:t>Roadmap:</a:t>
            </a:r>
          </a:p>
          <a:p>
            <a:pPr lvl="1"/>
            <a:r>
              <a:rPr lang="en-US" dirty="0"/>
              <a:t>Data has been collected and annotated</a:t>
            </a:r>
          </a:p>
          <a:p>
            <a:pPr lvl="1"/>
            <a:r>
              <a:rPr lang="en-US" dirty="0"/>
              <a:t>Baseline methods have been run</a:t>
            </a:r>
          </a:p>
          <a:p>
            <a:pPr lvl="1"/>
            <a:r>
              <a:rPr lang="en-US" dirty="0"/>
              <a:t>Developing new method</a:t>
            </a:r>
          </a:p>
          <a:p>
            <a:pPr lvl="1"/>
            <a:r>
              <a:rPr lang="en-US" dirty="0"/>
              <a:t>Write paper</a:t>
            </a:r>
          </a:p>
          <a:p>
            <a:r>
              <a:rPr lang="en-US" dirty="0"/>
              <a:t>Current step: method development</a:t>
            </a:r>
          </a:p>
          <a:p>
            <a:pPr lvl="1"/>
            <a:r>
              <a:rPr lang="en-US" dirty="0"/>
              <a:t>Problem: our method still has lower accuracy than the baseline</a:t>
            </a:r>
          </a:p>
          <a:p>
            <a:pPr lvl="1"/>
            <a:r>
              <a:rPr lang="en-US" dirty="0"/>
              <a:t>Hypothesis: we can improve hand tracker with a pose detector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1AF51-6A44-0647-87D3-1857EBDF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82E2E-FD7F-F047-A41D-0AFFB57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</a:t>
            </a:r>
          </a:p>
        </p:txBody>
      </p:sp>
    </p:spTree>
    <p:extLst>
      <p:ext uri="{BB962C8B-B14F-4D97-AF65-F5344CB8AC3E}">
        <p14:creationId xmlns:p14="http://schemas.microsoft.com/office/powerpoint/2010/main" val="327285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9F9FF-DD83-B44F-B23D-76498A35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E66C77-26CA-8846-9167-695E15E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tracking with detected pose</a:t>
            </a:r>
          </a:p>
        </p:txBody>
      </p:sp>
      <p:sp>
        <p:nvSpPr>
          <p:cNvPr id="5" name="Google Shape;216;p37">
            <a:extLst>
              <a:ext uri="{FF2B5EF4-FFF2-40B4-BE49-F238E27FC236}">
                <a16:creationId xmlns:a16="http://schemas.microsoft.com/office/drawing/2014/main" id="{E959BBB9-79D9-1D44-AC29-3246AC769A3E}"/>
              </a:ext>
            </a:extLst>
          </p:cNvPr>
          <p:cNvSpPr/>
          <p:nvPr/>
        </p:nvSpPr>
        <p:spPr>
          <a:xfrm>
            <a:off x="478395" y="1309125"/>
            <a:ext cx="1580916" cy="8689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000" dirty="0"/>
              <a:t>image</a:t>
            </a:r>
            <a:endParaRPr sz="2000" dirty="0"/>
          </a:p>
        </p:txBody>
      </p:sp>
      <p:sp>
        <p:nvSpPr>
          <p:cNvPr id="6" name="Google Shape;217;p37">
            <a:extLst>
              <a:ext uri="{FF2B5EF4-FFF2-40B4-BE49-F238E27FC236}">
                <a16:creationId xmlns:a16="http://schemas.microsoft.com/office/drawing/2014/main" id="{433B2DFD-58B8-014F-8DD6-F4EAED9B9821}"/>
              </a:ext>
            </a:extLst>
          </p:cNvPr>
          <p:cNvSpPr/>
          <p:nvPr/>
        </p:nvSpPr>
        <p:spPr>
          <a:xfrm>
            <a:off x="2357034" y="1545196"/>
            <a:ext cx="665027" cy="386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7" name="Google Shape;218;p37">
            <a:extLst>
              <a:ext uri="{FF2B5EF4-FFF2-40B4-BE49-F238E27FC236}">
                <a16:creationId xmlns:a16="http://schemas.microsoft.com/office/drawing/2014/main" id="{CAF56604-07F1-2847-838B-7B2421DE7C2A}"/>
              </a:ext>
            </a:extLst>
          </p:cNvPr>
          <p:cNvSpPr/>
          <p:nvPr/>
        </p:nvSpPr>
        <p:spPr>
          <a:xfrm>
            <a:off x="3405294" y="1309125"/>
            <a:ext cx="1519604" cy="8045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000" dirty="0"/>
              <a:t>open-pose</a:t>
            </a:r>
            <a:endParaRPr sz="2000" dirty="0"/>
          </a:p>
        </p:txBody>
      </p:sp>
      <p:sp>
        <p:nvSpPr>
          <p:cNvPr id="8" name="Google Shape;219;p37">
            <a:extLst>
              <a:ext uri="{FF2B5EF4-FFF2-40B4-BE49-F238E27FC236}">
                <a16:creationId xmlns:a16="http://schemas.microsoft.com/office/drawing/2014/main" id="{5551ED64-620A-2F45-8B79-16E9CFF31243}"/>
              </a:ext>
            </a:extLst>
          </p:cNvPr>
          <p:cNvSpPr/>
          <p:nvPr/>
        </p:nvSpPr>
        <p:spPr>
          <a:xfrm>
            <a:off x="5116748" y="1545197"/>
            <a:ext cx="1227280" cy="386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9" name="Google Shape;220;p37">
            <a:extLst>
              <a:ext uri="{FF2B5EF4-FFF2-40B4-BE49-F238E27FC236}">
                <a16:creationId xmlns:a16="http://schemas.microsoft.com/office/drawing/2014/main" id="{E93D779F-B347-5845-B405-3DF4E03999C3}"/>
              </a:ext>
            </a:extLst>
          </p:cNvPr>
          <p:cNvSpPr txBox="1"/>
          <p:nvPr/>
        </p:nvSpPr>
        <p:spPr>
          <a:xfrm>
            <a:off x="5154205" y="1169661"/>
            <a:ext cx="717813" cy="31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/>
          </a:p>
        </p:txBody>
      </p:sp>
      <p:sp>
        <p:nvSpPr>
          <p:cNvPr id="10" name="Google Shape;221;p37">
            <a:extLst>
              <a:ext uri="{FF2B5EF4-FFF2-40B4-BE49-F238E27FC236}">
                <a16:creationId xmlns:a16="http://schemas.microsoft.com/office/drawing/2014/main" id="{30581228-9A6D-8741-9F06-814A825A7888}"/>
              </a:ext>
            </a:extLst>
          </p:cNvPr>
          <p:cNvSpPr txBox="1"/>
          <p:nvPr/>
        </p:nvSpPr>
        <p:spPr>
          <a:xfrm>
            <a:off x="3995406" y="2306998"/>
            <a:ext cx="2392977" cy="61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1333"/>
              <a:t>Output contains keypoint and generated human bbox</a:t>
            </a:r>
            <a:endParaRPr sz="1333"/>
          </a:p>
        </p:txBody>
      </p:sp>
      <p:pic>
        <p:nvPicPr>
          <p:cNvPr id="11" name="Google Shape;222;p37">
            <a:extLst>
              <a:ext uri="{FF2B5EF4-FFF2-40B4-BE49-F238E27FC236}">
                <a16:creationId xmlns:a16="http://schemas.microsoft.com/office/drawing/2014/main" id="{18E9BBA9-89CE-8249-B55B-F0B44E41B5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5469" y="851103"/>
            <a:ext cx="3402212" cy="201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23;p37">
            <a:extLst>
              <a:ext uri="{FF2B5EF4-FFF2-40B4-BE49-F238E27FC236}">
                <a16:creationId xmlns:a16="http://schemas.microsoft.com/office/drawing/2014/main" id="{45677368-BAA7-DB49-908C-E44B9E59734C}"/>
              </a:ext>
            </a:extLst>
          </p:cNvPr>
          <p:cNvSpPr/>
          <p:nvPr/>
        </p:nvSpPr>
        <p:spPr>
          <a:xfrm>
            <a:off x="5872018" y="2999051"/>
            <a:ext cx="471877" cy="31111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pic>
        <p:nvPicPr>
          <p:cNvPr id="13" name="Google Shape;224;p37">
            <a:extLst>
              <a:ext uri="{FF2B5EF4-FFF2-40B4-BE49-F238E27FC236}">
                <a16:creationId xmlns:a16="http://schemas.microsoft.com/office/drawing/2014/main" id="{3E7A65DC-FD75-F446-A350-2F2E30CBE2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469" y="3949748"/>
            <a:ext cx="3402212" cy="20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25;p37">
            <a:extLst>
              <a:ext uri="{FF2B5EF4-FFF2-40B4-BE49-F238E27FC236}">
                <a16:creationId xmlns:a16="http://schemas.microsoft.com/office/drawing/2014/main" id="{45ECC48F-5C1F-474C-8390-B41DCA439609}"/>
              </a:ext>
            </a:extLst>
          </p:cNvPr>
          <p:cNvSpPr/>
          <p:nvPr/>
        </p:nvSpPr>
        <p:spPr>
          <a:xfrm rot="5400000">
            <a:off x="7802248" y="3248615"/>
            <a:ext cx="688621" cy="386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5" name="Google Shape;226;p37">
            <a:extLst>
              <a:ext uri="{FF2B5EF4-FFF2-40B4-BE49-F238E27FC236}">
                <a16:creationId xmlns:a16="http://schemas.microsoft.com/office/drawing/2014/main" id="{D37DC3CC-E0EC-5648-BED5-00716B37C756}"/>
              </a:ext>
            </a:extLst>
          </p:cNvPr>
          <p:cNvSpPr txBox="1"/>
          <p:nvPr/>
        </p:nvSpPr>
        <p:spPr>
          <a:xfrm>
            <a:off x="6532612" y="2928053"/>
            <a:ext cx="1420830" cy="61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1333"/>
              <a:t>Read detection from hand-cnn</a:t>
            </a:r>
            <a:endParaRPr sz="1333"/>
          </a:p>
        </p:txBody>
      </p:sp>
      <p:sp>
        <p:nvSpPr>
          <p:cNvPr id="16" name="Google Shape;227;p37">
            <a:extLst>
              <a:ext uri="{FF2B5EF4-FFF2-40B4-BE49-F238E27FC236}">
                <a16:creationId xmlns:a16="http://schemas.microsoft.com/office/drawing/2014/main" id="{F6FB1E1B-CA3D-6C4C-8BA7-510C62869FD5}"/>
              </a:ext>
            </a:extLst>
          </p:cNvPr>
          <p:cNvSpPr/>
          <p:nvPr/>
        </p:nvSpPr>
        <p:spPr>
          <a:xfrm rot="10800000">
            <a:off x="5571962" y="4377725"/>
            <a:ext cx="665027" cy="386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17" name="Google Shape;228;p37">
            <a:extLst>
              <a:ext uri="{FF2B5EF4-FFF2-40B4-BE49-F238E27FC236}">
                <a16:creationId xmlns:a16="http://schemas.microsoft.com/office/drawing/2014/main" id="{13EC5D61-C0B6-EE48-ABAB-69BF8CBE7D33}"/>
              </a:ext>
            </a:extLst>
          </p:cNvPr>
          <p:cNvSpPr txBox="1"/>
          <p:nvPr/>
        </p:nvSpPr>
        <p:spPr>
          <a:xfrm>
            <a:off x="1843981" y="3971555"/>
            <a:ext cx="3519483" cy="95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 dirty="0"/>
              <a:t>Assign hands ID based on the distance between hand </a:t>
            </a:r>
            <a:r>
              <a:rPr lang="en" sz="3199" dirty="0" err="1"/>
              <a:t>bbox</a:t>
            </a:r>
            <a:r>
              <a:rPr lang="en" sz="3199" dirty="0"/>
              <a:t> center and wrist </a:t>
            </a:r>
            <a:r>
              <a:rPr lang="en" sz="3199" dirty="0" err="1"/>
              <a:t>keypoints</a:t>
            </a:r>
            <a:endParaRPr sz="3199" dirty="0"/>
          </a:p>
        </p:txBody>
      </p:sp>
      <p:cxnSp>
        <p:nvCxnSpPr>
          <p:cNvPr id="18" name="Google Shape;229;p37">
            <a:extLst>
              <a:ext uri="{FF2B5EF4-FFF2-40B4-BE49-F238E27FC236}">
                <a16:creationId xmlns:a16="http://schemas.microsoft.com/office/drawing/2014/main" id="{811BFE22-C434-AD4A-8E8E-CD8E571707E4}"/>
              </a:ext>
            </a:extLst>
          </p:cNvPr>
          <p:cNvCxnSpPr>
            <a:cxnSpLocks/>
          </p:cNvCxnSpPr>
          <p:nvPr/>
        </p:nvCxnSpPr>
        <p:spPr>
          <a:xfrm flipV="1">
            <a:off x="4488978" y="4724351"/>
            <a:ext cx="2456829" cy="243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3330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8994D-D535-A64A-B3E0-A3AE3ACC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73DD19-5DF1-FB4E-9728-9E8FAA3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sp>
        <p:nvSpPr>
          <p:cNvPr id="5" name="Google Shape;262;p41">
            <a:extLst>
              <a:ext uri="{FF2B5EF4-FFF2-40B4-BE49-F238E27FC236}">
                <a16:creationId xmlns:a16="http://schemas.microsoft.com/office/drawing/2014/main" id="{F2B94C32-BC2F-624A-A75C-08E3F0C567DF}"/>
              </a:ext>
            </a:extLst>
          </p:cNvPr>
          <p:cNvSpPr txBox="1"/>
          <p:nvPr/>
        </p:nvSpPr>
        <p:spPr>
          <a:xfrm>
            <a:off x="1383506" y="1346863"/>
            <a:ext cx="2073860" cy="83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2800"/>
          </a:p>
        </p:txBody>
      </p:sp>
      <p:sp>
        <p:nvSpPr>
          <p:cNvPr id="6" name="Google Shape;263;p41">
            <a:extLst>
              <a:ext uri="{FF2B5EF4-FFF2-40B4-BE49-F238E27FC236}">
                <a16:creationId xmlns:a16="http://schemas.microsoft.com/office/drawing/2014/main" id="{C35A3843-B0B0-A442-A178-B1911F4E2AAC}"/>
              </a:ext>
            </a:extLst>
          </p:cNvPr>
          <p:cNvSpPr/>
          <p:nvPr/>
        </p:nvSpPr>
        <p:spPr>
          <a:xfrm>
            <a:off x="4855619" y="1486031"/>
            <a:ext cx="1431227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dets</a:t>
            </a:r>
            <a:endParaRPr sz="2800"/>
          </a:p>
        </p:txBody>
      </p:sp>
      <p:sp>
        <p:nvSpPr>
          <p:cNvPr id="7" name="Google Shape;264;p41">
            <a:extLst>
              <a:ext uri="{FF2B5EF4-FFF2-40B4-BE49-F238E27FC236}">
                <a16:creationId xmlns:a16="http://schemas.microsoft.com/office/drawing/2014/main" id="{1A384C0E-CE84-704C-859A-1465EEA59B2C}"/>
              </a:ext>
            </a:extLst>
          </p:cNvPr>
          <p:cNvSpPr/>
          <p:nvPr/>
        </p:nvSpPr>
        <p:spPr>
          <a:xfrm>
            <a:off x="1325855" y="1868142"/>
            <a:ext cx="2188630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 dirty="0"/>
              <a:t>image in frame t</a:t>
            </a:r>
            <a:endParaRPr sz="2800" dirty="0"/>
          </a:p>
        </p:txBody>
      </p:sp>
      <p:sp>
        <p:nvSpPr>
          <p:cNvPr id="8" name="Google Shape;265;p41">
            <a:extLst>
              <a:ext uri="{FF2B5EF4-FFF2-40B4-BE49-F238E27FC236}">
                <a16:creationId xmlns:a16="http://schemas.microsoft.com/office/drawing/2014/main" id="{BF918293-31C2-0641-B162-79CBE2F3C9CE}"/>
              </a:ext>
            </a:extLst>
          </p:cNvPr>
          <p:cNvSpPr/>
          <p:nvPr/>
        </p:nvSpPr>
        <p:spPr>
          <a:xfrm>
            <a:off x="5181487" y="4124016"/>
            <a:ext cx="2188630" cy="4546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9" name="Google Shape;266;p41">
            <a:extLst>
              <a:ext uri="{FF2B5EF4-FFF2-40B4-BE49-F238E27FC236}">
                <a16:creationId xmlns:a16="http://schemas.microsoft.com/office/drawing/2014/main" id="{798B2DE8-628E-7143-B2BD-B4287BA9E82E}"/>
              </a:ext>
            </a:extLst>
          </p:cNvPr>
          <p:cNvSpPr/>
          <p:nvPr/>
        </p:nvSpPr>
        <p:spPr>
          <a:xfrm>
            <a:off x="5181487" y="4688686"/>
            <a:ext cx="2188630" cy="4546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10" name="Google Shape;267;p41">
            <a:extLst>
              <a:ext uri="{FF2B5EF4-FFF2-40B4-BE49-F238E27FC236}">
                <a16:creationId xmlns:a16="http://schemas.microsoft.com/office/drawing/2014/main" id="{9AEA4BBB-9EFE-604B-90F4-871CD51D5DD3}"/>
              </a:ext>
            </a:extLst>
          </p:cNvPr>
          <p:cNvSpPr/>
          <p:nvPr/>
        </p:nvSpPr>
        <p:spPr>
          <a:xfrm>
            <a:off x="5181487" y="5253355"/>
            <a:ext cx="2188630" cy="4546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11" name="Google Shape;268;p41">
            <a:extLst>
              <a:ext uri="{FF2B5EF4-FFF2-40B4-BE49-F238E27FC236}">
                <a16:creationId xmlns:a16="http://schemas.microsoft.com/office/drawing/2014/main" id="{C2C013BB-9F27-B748-A9A0-35CD76632B23}"/>
              </a:ext>
            </a:extLst>
          </p:cNvPr>
          <p:cNvSpPr/>
          <p:nvPr/>
        </p:nvSpPr>
        <p:spPr>
          <a:xfrm>
            <a:off x="6483631" y="1486031"/>
            <a:ext cx="1431227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dets</a:t>
            </a:r>
            <a:endParaRPr sz="2800"/>
          </a:p>
        </p:txBody>
      </p:sp>
      <p:sp>
        <p:nvSpPr>
          <p:cNvPr id="12" name="Google Shape;269;p41">
            <a:extLst>
              <a:ext uri="{FF2B5EF4-FFF2-40B4-BE49-F238E27FC236}">
                <a16:creationId xmlns:a16="http://schemas.microsoft.com/office/drawing/2014/main" id="{EC4C7CB9-2874-C446-A986-65D24279C234}"/>
              </a:ext>
            </a:extLst>
          </p:cNvPr>
          <p:cNvSpPr/>
          <p:nvPr/>
        </p:nvSpPr>
        <p:spPr>
          <a:xfrm>
            <a:off x="5610390" y="2241756"/>
            <a:ext cx="1431227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dets</a:t>
            </a:r>
            <a:endParaRPr sz="2800"/>
          </a:p>
        </p:txBody>
      </p:sp>
      <p:sp>
        <p:nvSpPr>
          <p:cNvPr id="13" name="Google Shape;270;p41">
            <a:extLst>
              <a:ext uri="{FF2B5EF4-FFF2-40B4-BE49-F238E27FC236}">
                <a16:creationId xmlns:a16="http://schemas.microsoft.com/office/drawing/2014/main" id="{8528D60A-F5CD-9D47-A4AB-AE24399F1261}"/>
              </a:ext>
            </a:extLst>
          </p:cNvPr>
          <p:cNvSpPr txBox="1"/>
          <p:nvPr/>
        </p:nvSpPr>
        <p:spPr>
          <a:xfrm>
            <a:off x="4870451" y="3521348"/>
            <a:ext cx="3044407" cy="37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800" dirty="0"/>
              <a:t>re-ID features</a:t>
            </a:r>
            <a:endParaRPr sz="2800" dirty="0"/>
          </a:p>
        </p:txBody>
      </p:sp>
      <p:sp>
        <p:nvSpPr>
          <p:cNvPr id="14" name="Google Shape;271;p41">
            <a:extLst>
              <a:ext uri="{FF2B5EF4-FFF2-40B4-BE49-F238E27FC236}">
                <a16:creationId xmlns:a16="http://schemas.microsoft.com/office/drawing/2014/main" id="{B2173EC5-528B-3C4C-8C86-C6592C29FA79}"/>
              </a:ext>
            </a:extLst>
          </p:cNvPr>
          <p:cNvSpPr/>
          <p:nvPr/>
        </p:nvSpPr>
        <p:spPr>
          <a:xfrm>
            <a:off x="8930403" y="1827678"/>
            <a:ext cx="1735948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re-ID network</a:t>
            </a:r>
            <a:endParaRPr sz="2800"/>
          </a:p>
        </p:txBody>
      </p:sp>
      <p:sp>
        <p:nvSpPr>
          <p:cNvPr id="15" name="Google Shape;272;p41">
            <a:extLst>
              <a:ext uri="{FF2B5EF4-FFF2-40B4-BE49-F238E27FC236}">
                <a16:creationId xmlns:a16="http://schemas.microsoft.com/office/drawing/2014/main" id="{524BC4F6-3915-9948-835C-BEE80466D1E9}"/>
              </a:ext>
            </a:extLst>
          </p:cNvPr>
          <p:cNvSpPr txBox="1"/>
          <p:nvPr/>
        </p:nvSpPr>
        <p:spPr>
          <a:xfrm>
            <a:off x="5509706" y="5753886"/>
            <a:ext cx="1735948" cy="37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800"/>
              <a:t>Frame t</a:t>
            </a:r>
            <a:endParaRPr sz="2800"/>
          </a:p>
        </p:txBody>
      </p:sp>
      <p:sp>
        <p:nvSpPr>
          <p:cNvPr id="16" name="Google Shape;273;p41">
            <a:extLst>
              <a:ext uri="{FF2B5EF4-FFF2-40B4-BE49-F238E27FC236}">
                <a16:creationId xmlns:a16="http://schemas.microsoft.com/office/drawing/2014/main" id="{FBC90FDC-B13E-0944-80E1-E5CF72610A6F}"/>
              </a:ext>
            </a:extLst>
          </p:cNvPr>
          <p:cNvSpPr/>
          <p:nvPr/>
        </p:nvSpPr>
        <p:spPr>
          <a:xfrm>
            <a:off x="8751216" y="4140638"/>
            <a:ext cx="2188630" cy="4546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17" name="Google Shape;274;p41">
            <a:extLst>
              <a:ext uri="{FF2B5EF4-FFF2-40B4-BE49-F238E27FC236}">
                <a16:creationId xmlns:a16="http://schemas.microsoft.com/office/drawing/2014/main" id="{B86FDA1D-5BF0-EB43-8FB3-ACBA28495590}"/>
              </a:ext>
            </a:extLst>
          </p:cNvPr>
          <p:cNvSpPr/>
          <p:nvPr/>
        </p:nvSpPr>
        <p:spPr>
          <a:xfrm>
            <a:off x="8751216" y="4705308"/>
            <a:ext cx="2188630" cy="4546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18" name="Google Shape;275;p41">
            <a:extLst>
              <a:ext uri="{FF2B5EF4-FFF2-40B4-BE49-F238E27FC236}">
                <a16:creationId xmlns:a16="http://schemas.microsoft.com/office/drawing/2014/main" id="{F1DAA0E4-AB81-C24F-ACD3-1F5237DD021C}"/>
              </a:ext>
            </a:extLst>
          </p:cNvPr>
          <p:cNvSpPr/>
          <p:nvPr/>
        </p:nvSpPr>
        <p:spPr>
          <a:xfrm>
            <a:off x="8751216" y="5269977"/>
            <a:ext cx="2188630" cy="4546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19" name="Google Shape;276;p41">
            <a:extLst>
              <a:ext uri="{FF2B5EF4-FFF2-40B4-BE49-F238E27FC236}">
                <a16:creationId xmlns:a16="http://schemas.microsoft.com/office/drawing/2014/main" id="{DBAABD48-C04B-C94B-A530-6BE8B383C43C}"/>
              </a:ext>
            </a:extLst>
          </p:cNvPr>
          <p:cNvSpPr txBox="1"/>
          <p:nvPr/>
        </p:nvSpPr>
        <p:spPr>
          <a:xfrm>
            <a:off x="8434562" y="3523002"/>
            <a:ext cx="3044407" cy="37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800" dirty="0"/>
              <a:t>re-ID features</a:t>
            </a:r>
            <a:endParaRPr sz="2800" dirty="0"/>
          </a:p>
        </p:txBody>
      </p:sp>
      <p:sp>
        <p:nvSpPr>
          <p:cNvPr id="20" name="Google Shape;277;p41">
            <a:extLst>
              <a:ext uri="{FF2B5EF4-FFF2-40B4-BE49-F238E27FC236}">
                <a16:creationId xmlns:a16="http://schemas.microsoft.com/office/drawing/2014/main" id="{A8AC0F33-AB68-4345-801C-6192CB7BB375}"/>
              </a:ext>
            </a:extLst>
          </p:cNvPr>
          <p:cNvSpPr txBox="1"/>
          <p:nvPr/>
        </p:nvSpPr>
        <p:spPr>
          <a:xfrm>
            <a:off x="8805631" y="5834614"/>
            <a:ext cx="2283805" cy="37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800"/>
              <a:t>Frame t-1</a:t>
            </a:r>
            <a:endParaRPr sz="2800"/>
          </a:p>
        </p:txBody>
      </p:sp>
      <p:sp>
        <p:nvSpPr>
          <p:cNvPr id="21" name="Google Shape;278;p41">
            <a:extLst>
              <a:ext uri="{FF2B5EF4-FFF2-40B4-BE49-F238E27FC236}">
                <a16:creationId xmlns:a16="http://schemas.microsoft.com/office/drawing/2014/main" id="{08F86175-3F6F-C145-B208-5B0C16D792D7}"/>
              </a:ext>
            </a:extLst>
          </p:cNvPr>
          <p:cNvSpPr txBox="1"/>
          <p:nvPr/>
        </p:nvSpPr>
        <p:spPr>
          <a:xfrm>
            <a:off x="7550793" y="5200364"/>
            <a:ext cx="1148101" cy="37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800" dirty="0" err="1"/>
              <a:t>dists</a:t>
            </a:r>
            <a:endParaRPr sz="2800" dirty="0"/>
          </a:p>
        </p:txBody>
      </p:sp>
      <p:cxnSp>
        <p:nvCxnSpPr>
          <p:cNvPr id="22" name="Google Shape;279;p41">
            <a:extLst>
              <a:ext uri="{FF2B5EF4-FFF2-40B4-BE49-F238E27FC236}">
                <a16:creationId xmlns:a16="http://schemas.microsoft.com/office/drawing/2014/main" id="{2187F355-2293-4549-ADB9-4D02B9B32B08}"/>
              </a:ext>
            </a:extLst>
          </p:cNvPr>
          <p:cNvCxnSpPr>
            <a:endCxn id="16" idx="1"/>
          </p:cNvCxnSpPr>
          <p:nvPr/>
        </p:nvCxnSpPr>
        <p:spPr>
          <a:xfrm>
            <a:off x="7369976" y="4351183"/>
            <a:ext cx="1381240" cy="167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80;p41">
            <a:extLst>
              <a:ext uri="{FF2B5EF4-FFF2-40B4-BE49-F238E27FC236}">
                <a16:creationId xmlns:a16="http://schemas.microsoft.com/office/drawing/2014/main" id="{ABEAABC7-3E88-604B-97D8-75A43B11A0E3}"/>
              </a:ext>
            </a:extLst>
          </p:cNvPr>
          <p:cNvCxnSpPr>
            <a:stCxn id="17" idx="1"/>
            <a:endCxn id="8" idx="3"/>
          </p:cNvCxnSpPr>
          <p:nvPr/>
        </p:nvCxnSpPr>
        <p:spPr>
          <a:xfrm rot="10800000">
            <a:off x="7369976" y="4351201"/>
            <a:ext cx="1381240" cy="581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81;p41">
            <a:extLst>
              <a:ext uri="{FF2B5EF4-FFF2-40B4-BE49-F238E27FC236}">
                <a16:creationId xmlns:a16="http://schemas.microsoft.com/office/drawing/2014/main" id="{FD939ABE-1D90-1141-A7C6-C992462DA152}"/>
              </a:ext>
            </a:extLst>
          </p:cNvPr>
          <p:cNvCxnSpPr>
            <a:stCxn id="18" idx="1"/>
            <a:endCxn id="8" idx="3"/>
          </p:cNvCxnSpPr>
          <p:nvPr/>
        </p:nvCxnSpPr>
        <p:spPr>
          <a:xfrm rot="10800000">
            <a:off x="7369976" y="4351217"/>
            <a:ext cx="1381240" cy="11461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82;p41">
            <a:extLst>
              <a:ext uri="{FF2B5EF4-FFF2-40B4-BE49-F238E27FC236}">
                <a16:creationId xmlns:a16="http://schemas.microsoft.com/office/drawing/2014/main" id="{27656BE5-5FEC-5649-9161-BEB1A776103C}"/>
              </a:ext>
            </a:extLst>
          </p:cNvPr>
          <p:cNvSpPr/>
          <p:nvPr/>
        </p:nvSpPr>
        <p:spPr>
          <a:xfrm>
            <a:off x="3767517" y="2183351"/>
            <a:ext cx="835382" cy="3719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26" name="Google Shape;283;p41">
            <a:extLst>
              <a:ext uri="{FF2B5EF4-FFF2-40B4-BE49-F238E27FC236}">
                <a16:creationId xmlns:a16="http://schemas.microsoft.com/office/drawing/2014/main" id="{D44F16C2-D319-A54C-9886-4EA79F160279}"/>
              </a:ext>
            </a:extLst>
          </p:cNvPr>
          <p:cNvSpPr/>
          <p:nvPr/>
        </p:nvSpPr>
        <p:spPr>
          <a:xfrm>
            <a:off x="7969051" y="2300264"/>
            <a:ext cx="835382" cy="3719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27" name="Google Shape;284;p41">
            <a:extLst>
              <a:ext uri="{FF2B5EF4-FFF2-40B4-BE49-F238E27FC236}">
                <a16:creationId xmlns:a16="http://schemas.microsoft.com/office/drawing/2014/main" id="{880A06CB-6FB7-B04E-A6F9-9C88B86B5BCB}"/>
              </a:ext>
            </a:extLst>
          </p:cNvPr>
          <p:cNvSpPr/>
          <p:nvPr/>
        </p:nvSpPr>
        <p:spPr>
          <a:xfrm rot="5400000">
            <a:off x="9389314" y="2914476"/>
            <a:ext cx="674224" cy="46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28" name="Google Shape;285;p41">
            <a:extLst>
              <a:ext uri="{FF2B5EF4-FFF2-40B4-BE49-F238E27FC236}">
                <a16:creationId xmlns:a16="http://schemas.microsoft.com/office/drawing/2014/main" id="{73BDC1D2-6262-BD43-BEEA-DBD6EC9EA22C}"/>
              </a:ext>
            </a:extLst>
          </p:cNvPr>
          <p:cNvSpPr/>
          <p:nvPr/>
        </p:nvSpPr>
        <p:spPr>
          <a:xfrm rot="10800000">
            <a:off x="4020236" y="4729809"/>
            <a:ext cx="835382" cy="3719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800"/>
          </a:p>
        </p:txBody>
      </p:sp>
      <p:sp>
        <p:nvSpPr>
          <p:cNvPr id="29" name="Google Shape;286;p41">
            <a:extLst>
              <a:ext uri="{FF2B5EF4-FFF2-40B4-BE49-F238E27FC236}">
                <a16:creationId xmlns:a16="http://schemas.microsoft.com/office/drawing/2014/main" id="{5C6AA011-4D96-FF4A-AB33-B4FC2B07FBAE}"/>
              </a:ext>
            </a:extLst>
          </p:cNvPr>
          <p:cNvSpPr/>
          <p:nvPr/>
        </p:nvSpPr>
        <p:spPr>
          <a:xfrm>
            <a:off x="890564" y="4136390"/>
            <a:ext cx="1431227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track</a:t>
            </a:r>
            <a:endParaRPr sz="2800"/>
          </a:p>
        </p:txBody>
      </p:sp>
      <p:sp>
        <p:nvSpPr>
          <p:cNvPr id="30" name="Google Shape;287;p41">
            <a:extLst>
              <a:ext uri="{FF2B5EF4-FFF2-40B4-BE49-F238E27FC236}">
                <a16:creationId xmlns:a16="http://schemas.microsoft.com/office/drawing/2014/main" id="{67F4947D-0B25-D74D-AA9F-749D01BB3496}"/>
              </a:ext>
            </a:extLst>
          </p:cNvPr>
          <p:cNvSpPr/>
          <p:nvPr/>
        </p:nvSpPr>
        <p:spPr>
          <a:xfrm>
            <a:off x="2518576" y="4136390"/>
            <a:ext cx="1431227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track</a:t>
            </a:r>
            <a:endParaRPr sz="2800"/>
          </a:p>
        </p:txBody>
      </p:sp>
      <p:sp>
        <p:nvSpPr>
          <p:cNvPr id="31" name="Google Shape;288;p41">
            <a:extLst>
              <a:ext uri="{FF2B5EF4-FFF2-40B4-BE49-F238E27FC236}">
                <a16:creationId xmlns:a16="http://schemas.microsoft.com/office/drawing/2014/main" id="{8CB98EAC-6FAD-3E47-AAEF-1C2B9BE5E2BE}"/>
              </a:ext>
            </a:extLst>
          </p:cNvPr>
          <p:cNvSpPr/>
          <p:nvPr/>
        </p:nvSpPr>
        <p:spPr>
          <a:xfrm>
            <a:off x="1645335" y="4892116"/>
            <a:ext cx="1431227" cy="836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800"/>
              <a:t>track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95868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CEA14-9C75-C746-828F-8259DAC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B07A4-9058-6543-9ED2-CE2DA42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Google Shape;364;p51">
            <a:extLst>
              <a:ext uri="{FF2B5EF4-FFF2-40B4-BE49-F238E27FC236}">
                <a16:creationId xmlns:a16="http://schemas.microsoft.com/office/drawing/2014/main" id="{5BF624E0-0F10-C641-849F-AB1CDDCD86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774" y="1434877"/>
            <a:ext cx="10795276" cy="1994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73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1ADC7-6B74-BF4E-9009-50590702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set of slides for each meeting</a:t>
            </a:r>
          </a:p>
          <a:p>
            <a:r>
              <a:rPr lang="en-US" dirty="0"/>
              <a:t>The slides of each meeting should include:</a:t>
            </a:r>
          </a:p>
          <a:p>
            <a:pPr lvl="1"/>
            <a:r>
              <a:rPr lang="en-US" dirty="0"/>
              <a:t>The roadmap slide</a:t>
            </a:r>
          </a:p>
          <a:p>
            <a:pPr lvl="1"/>
            <a:r>
              <a:rPr lang="en-US" dirty="0"/>
              <a:t>Your presentation slides</a:t>
            </a:r>
          </a:p>
          <a:p>
            <a:pPr lvl="1"/>
            <a:r>
              <a:rPr lang="en-US" dirty="0"/>
              <a:t>Meeting note slides</a:t>
            </a:r>
          </a:p>
          <a:p>
            <a:pPr lvl="1"/>
            <a:r>
              <a:rPr lang="en-US" dirty="0"/>
              <a:t>Actionable items slide</a:t>
            </a:r>
          </a:p>
          <a:p>
            <a:r>
              <a:rPr lang="en-US" dirty="0"/>
              <a:t>We only need one set of slides for one project</a:t>
            </a:r>
          </a:p>
          <a:p>
            <a:pPr lvl="1"/>
            <a:r>
              <a:rPr lang="en-US" dirty="0"/>
              <a:t>Multiple people can contribute and co-edit the same document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E93FD-F2FF-A847-B93A-384D44B6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2F73BB-3476-C44A-B879-60F245B2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F98387-D844-9B48-88A0-EDC44E420468}"/>
              </a:ext>
            </a:extLst>
          </p:cNvPr>
          <p:cNvGrpSpPr/>
          <p:nvPr/>
        </p:nvGrpSpPr>
        <p:grpSpPr>
          <a:xfrm>
            <a:off x="5407677" y="2870368"/>
            <a:ext cx="4180786" cy="847788"/>
            <a:chOff x="5407677" y="2870368"/>
            <a:chExt cx="4180786" cy="847788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947DB25-2C82-1D42-A9D4-14C3120C7B8F}"/>
                </a:ext>
              </a:extLst>
            </p:cNvPr>
            <p:cNvSpPr/>
            <p:nvPr/>
          </p:nvSpPr>
          <p:spPr>
            <a:xfrm>
              <a:off x="5407677" y="2870368"/>
              <a:ext cx="230114" cy="847788"/>
            </a:xfrm>
            <a:prstGeom prst="rightBrac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4961B4-9899-A444-8EA7-AEA2BA850946}"/>
                </a:ext>
              </a:extLst>
            </p:cNvPr>
            <p:cNvSpPr txBox="1"/>
            <p:nvPr/>
          </p:nvSpPr>
          <p:spPr>
            <a:xfrm>
              <a:off x="5783126" y="3109596"/>
              <a:ext cx="380533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indent="-182880">
                <a:buFont typeface="Arial" charset="0"/>
                <a:buChar char="•"/>
              </a:pPr>
              <a:r>
                <a:rPr lang="en-US" sz="2400" dirty="0"/>
                <a:t>Prepared before the meeting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2665E-26D5-F942-943B-CA455259856C}"/>
              </a:ext>
            </a:extLst>
          </p:cNvPr>
          <p:cNvGrpSpPr/>
          <p:nvPr/>
        </p:nvGrpSpPr>
        <p:grpSpPr>
          <a:xfrm>
            <a:off x="5407677" y="3863182"/>
            <a:ext cx="5402210" cy="847788"/>
            <a:chOff x="5407677" y="3863182"/>
            <a:chExt cx="5402210" cy="847788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56CCB01-FE24-5F45-A018-EEDAE82CAD8A}"/>
                </a:ext>
              </a:extLst>
            </p:cNvPr>
            <p:cNvSpPr/>
            <p:nvPr/>
          </p:nvSpPr>
          <p:spPr>
            <a:xfrm>
              <a:off x="5407677" y="3863182"/>
              <a:ext cx="230114" cy="847788"/>
            </a:xfrm>
            <a:prstGeom prst="rightBrac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B146F-D7E0-9443-88D4-D637562FC4AB}"/>
                </a:ext>
              </a:extLst>
            </p:cNvPr>
            <p:cNvSpPr txBox="1"/>
            <p:nvPr/>
          </p:nvSpPr>
          <p:spPr>
            <a:xfrm>
              <a:off x="5783126" y="4102410"/>
              <a:ext cx="50267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indent="-182880">
                <a:buFont typeface="Arial" charset="0"/>
                <a:buChar char="•"/>
              </a:pPr>
              <a:r>
                <a:rPr lang="en-US" sz="2400" dirty="0"/>
                <a:t>Completed during or after the 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6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6AF-D40F-8445-A5B1-2DC14E8C4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date: 2021/01/02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E5EC-5F9A-B74C-A421-99AE6F19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7B05CB-F232-3549-AC33-B5AA5BC3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1"/>
            <a:ext cx="11041589" cy="4525963"/>
          </a:xfrm>
        </p:spPr>
        <p:txBody>
          <a:bodyPr>
            <a:normAutofit/>
          </a:bodyPr>
          <a:lstStyle/>
          <a:p>
            <a:r>
              <a:rPr lang="en-US" dirty="0"/>
              <a:t>At the beginning of each meeting, have a reminder slide:</a:t>
            </a:r>
          </a:p>
          <a:p>
            <a:pPr lvl="1"/>
            <a:r>
              <a:rPr lang="en-US" dirty="0"/>
              <a:t>The end goal</a:t>
            </a:r>
          </a:p>
          <a:p>
            <a:pPr lvl="1"/>
            <a:r>
              <a:rPr lang="en-US" dirty="0"/>
              <a:t>The roadmap toward the end goal</a:t>
            </a:r>
          </a:p>
          <a:p>
            <a:pPr lvl="1"/>
            <a:r>
              <a:rPr lang="en-US" dirty="0"/>
              <a:t>Where we are on the map</a:t>
            </a:r>
          </a:p>
          <a:p>
            <a:pPr lvl="1"/>
            <a:r>
              <a:rPr lang="en-US" dirty="0"/>
              <a:t>The current hypotheses/ideas/steps for advancing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1AF51-6A44-0647-87D3-1857EBDF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82E2E-FD7F-F047-A41D-0AFFB57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</a:t>
            </a:r>
          </a:p>
        </p:txBody>
      </p:sp>
    </p:spTree>
    <p:extLst>
      <p:ext uri="{BB962C8B-B14F-4D97-AF65-F5344CB8AC3E}">
        <p14:creationId xmlns:p14="http://schemas.microsoft.com/office/powerpoint/2010/main" val="396036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FC860-13E7-B043-95FF-6C7DE4D6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the roadmap slide, prepare some slides to help you present</a:t>
            </a:r>
          </a:p>
          <a:p>
            <a:r>
              <a:rPr lang="en-US" dirty="0"/>
              <a:t>Use the slides to tell us:</a:t>
            </a:r>
          </a:p>
          <a:p>
            <a:pPr lvl="1"/>
            <a:r>
              <a:rPr lang="en-US" dirty="0"/>
              <a:t>What you have done</a:t>
            </a:r>
          </a:p>
          <a:p>
            <a:pPr lvl="1"/>
            <a:r>
              <a:rPr lang="en-US" dirty="0"/>
              <a:t>The results</a:t>
            </a:r>
          </a:p>
          <a:p>
            <a:pPr lvl="1"/>
            <a:r>
              <a:rPr lang="en-US" dirty="0"/>
              <a:t>Bring to our attention what you want to discuss</a:t>
            </a:r>
          </a:p>
          <a:p>
            <a:r>
              <a:rPr lang="en-US" dirty="0"/>
              <a:t>You should be on the driving seat</a:t>
            </a:r>
          </a:p>
          <a:p>
            <a:pPr lvl="1"/>
            <a:r>
              <a:rPr lang="en-US" dirty="0"/>
              <a:t>Leads the presentation and discussion</a:t>
            </a:r>
          </a:p>
          <a:p>
            <a:pPr lvl="1"/>
            <a:r>
              <a:rPr lang="en-US" dirty="0"/>
              <a:t>Have an agenda for the meeting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CEA14-9C75-C746-828F-8259DAC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B07A4-9058-6543-9ED2-CE2DA42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Presentation Slide (1)</a:t>
            </a:r>
          </a:p>
        </p:txBody>
      </p:sp>
    </p:spTree>
    <p:extLst>
      <p:ext uri="{BB962C8B-B14F-4D97-AF65-F5344CB8AC3E}">
        <p14:creationId xmlns:p14="http://schemas.microsoft.com/office/powerpoint/2010/main" val="15214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FC860-13E7-B043-95FF-6C7DE4D6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figures and graphs as many as possible</a:t>
            </a:r>
          </a:p>
          <a:p>
            <a:r>
              <a:rPr lang="en-US" dirty="0"/>
              <a:t>Draw the process diagram for your idea or processing pipeline</a:t>
            </a:r>
          </a:p>
          <a:p>
            <a:r>
              <a:rPr lang="en-US" dirty="0"/>
              <a:t>Put the old and new results side by side for easier comparison</a:t>
            </a:r>
          </a:p>
          <a:p>
            <a:pPr lvl="1"/>
            <a:r>
              <a:rPr lang="en-US" dirty="0"/>
              <a:t>Don’t just show the quantitative numbers of new results</a:t>
            </a:r>
          </a:p>
          <a:p>
            <a:pPr lvl="1"/>
            <a:r>
              <a:rPr lang="en-US" dirty="0"/>
              <a:t>If you want to compare with the old results, put them side by side</a:t>
            </a:r>
          </a:p>
          <a:p>
            <a:endParaRPr lang="en-US" dirty="0"/>
          </a:p>
          <a:p>
            <a:pPr marL="457086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CEA14-9C75-C746-828F-8259DAC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B07A4-9058-6543-9ED2-CE2DA42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Presentation Slide (2)</a:t>
            </a:r>
          </a:p>
        </p:txBody>
      </p:sp>
    </p:spTree>
    <p:extLst>
      <p:ext uri="{BB962C8B-B14F-4D97-AF65-F5344CB8AC3E}">
        <p14:creationId xmlns:p14="http://schemas.microsoft.com/office/powerpoint/2010/main" val="11378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7B05CB-F232-3549-AC33-B5AA5BC3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suggested …</a:t>
            </a:r>
          </a:p>
          <a:p>
            <a:r>
              <a:rPr lang="en-US" dirty="0"/>
              <a:t>Bob hypothesized that …</a:t>
            </a:r>
          </a:p>
          <a:p>
            <a:r>
              <a:rPr lang="en-US" dirty="0"/>
              <a:t>We should have done … instead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1AF51-6A44-0647-87D3-1857EBDF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82E2E-FD7F-F047-A41D-0AFFB57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Note (1)</a:t>
            </a:r>
          </a:p>
        </p:txBody>
      </p:sp>
    </p:spTree>
    <p:extLst>
      <p:ext uri="{BB962C8B-B14F-4D97-AF65-F5344CB8AC3E}">
        <p14:creationId xmlns:p14="http://schemas.microsoft.com/office/powerpoint/2010/main" val="38512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335AB-85E5-F249-93F0-7C0B554B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the meeting note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6A723-6461-CE4B-B4AF-3F1B856C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3AA71D-78A1-0143-A2F0-B4B46E2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Note (2)</a:t>
            </a:r>
          </a:p>
        </p:txBody>
      </p:sp>
    </p:spTree>
    <p:extLst>
      <p:ext uri="{BB962C8B-B14F-4D97-AF65-F5344CB8AC3E}">
        <p14:creationId xmlns:p14="http://schemas.microsoft.com/office/powerpoint/2010/main" val="41380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D6E21-C1C1-DF45-A763-40383C52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D857-B0CF-F041-8A1E-44C76D59D8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CDC7B9-3FCA-B048-855E-B46F4752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items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BE33FE-ED7E-154B-A28D-8A0217E74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0407"/>
              </p:ext>
            </p:extLst>
          </p:nvPr>
        </p:nvGraphicFramePr>
        <p:xfrm>
          <a:off x="520837" y="2201303"/>
          <a:ext cx="10609195" cy="276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253">
                  <a:extLst>
                    <a:ext uri="{9D8B030D-6E8A-4147-A177-3AD203B41FA5}">
                      <a16:colId xmlns:a16="http://schemas.microsoft.com/office/drawing/2014/main" val="3776292923"/>
                    </a:ext>
                  </a:extLst>
                </a:gridCol>
                <a:gridCol w="1308016">
                  <a:extLst>
                    <a:ext uri="{9D8B030D-6E8A-4147-A177-3AD203B41FA5}">
                      <a16:colId xmlns:a16="http://schemas.microsoft.com/office/drawing/2014/main" val="2419158124"/>
                    </a:ext>
                  </a:extLst>
                </a:gridCol>
                <a:gridCol w="2409926">
                  <a:extLst>
                    <a:ext uri="{9D8B030D-6E8A-4147-A177-3AD203B41FA5}">
                      <a16:colId xmlns:a16="http://schemas.microsoft.com/office/drawing/2014/main" val="1189808700"/>
                    </a:ext>
                  </a:extLst>
                </a:gridCol>
              </a:tblGrid>
              <a:tr h="425005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7529"/>
                  </a:ext>
                </a:extLst>
              </a:tr>
              <a:tr h="425005">
                <a:tc>
                  <a:txBody>
                    <a:bodyPr/>
                    <a:lstStyle/>
                    <a:p>
                      <a:r>
                        <a:rPr lang="en-US" dirty="0"/>
                        <a:t>Replace VGG16 by </a:t>
                      </a:r>
                      <a:r>
                        <a:rPr lang="en-US" dirty="0" err="1"/>
                        <a:t>ResNet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14233"/>
                  </a:ext>
                </a:extLst>
              </a:tr>
              <a:tr h="425005">
                <a:tc>
                  <a:txBody>
                    <a:bodyPr/>
                    <a:lstStyle/>
                    <a:p>
                      <a:r>
                        <a:rPr lang="en-US" dirty="0"/>
                        <a:t>Use pose detection to guide the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20697"/>
                  </a:ext>
                </a:extLst>
              </a:tr>
              <a:tr h="425005">
                <a:tc>
                  <a:txBody>
                    <a:bodyPr/>
                    <a:lstStyle/>
                    <a:p>
                      <a:r>
                        <a:rPr lang="en-US" dirty="0"/>
                        <a:t>Collect and annotate 20 more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10%. Take too much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89648"/>
                  </a:ext>
                </a:extLst>
              </a:tr>
              <a:tr h="425005">
                <a:tc>
                  <a:txBody>
                    <a:bodyPr/>
                    <a:lstStyle/>
                    <a:p>
                      <a:r>
                        <a:rPr lang="en-US" dirty="0"/>
                        <a:t>Forward the </a:t>
                      </a:r>
                      <a:r>
                        <a:rPr lang="en-US" dirty="0" err="1"/>
                        <a:t>ArXiv</a:t>
                      </a:r>
                      <a:r>
                        <a:rPr lang="en-US" dirty="0"/>
                        <a:t> paper to 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93520"/>
                  </a:ext>
                </a:extLst>
              </a:tr>
              <a:tr h="425005">
                <a:tc>
                  <a:txBody>
                    <a:bodyPr/>
                    <a:lstStyle/>
                    <a:p>
                      <a:r>
                        <a:rPr lang="en-US" dirty="0"/>
                        <a:t>Read the </a:t>
                      </a:r>
                      <a:r>
                        <a:rPr lang="en-US" dirty="0" err="1"/>
                        <a:t>ArXiv</a:t>
                      </a:r>
                      <a:r>
                        <a:rPr lang="en-US" dirty="0"/>
                        <a:t> paper on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7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0E8C4C-13DA-004C-925F-0F35D18BDB4F}"/>
              </a:ext>
            </a:extLst>
          </p:cNvPr>
          <p:cNvSpPr txBox="1"/>
          <p:nvPr/>
        </p:nvSpPr>
        <p:spPr>
          <a:xfrm>
            <a:off x="418392" y="1470991"/>
            <a:ext cx="93253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2880">
              <a:buFont typeface="Arial" charset="0"/>
              <a:buChar char="•"/>
            </a:pPr>
            <a:r>
              <a:rPr lang="en-US" dirty="0"/>
              <a:t>Write down the list of actionable items and who are responsible for them</a:t>
            </a:r>
          </a:p>
        </p:txBody>
      </p:sp>
    </p:spTree>
    <p:extLst>
      <p:ext uri="{BB962C8B-B14F-4D97-AF65-F5344CB8AC3E}">
        <p14:creationId xmlns:p14="http://schemas.microsoft.com/office/powerpoint/2010/main" val="4047267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solidFill>
            <a:schemeClr val="tx1">
              <a:lumMod val="65000"/>
              <a:lumOff val="3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indent="-182880">
          <a:buFont typeface="Arial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4A3AF139-5B36-7747-A9E4-CB351435071D}" vid="{78B78610-2070-A24D-A5B6-7117B73801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1408</TotalTime>
  <Words>466</Words>
  <Application>Microsoft Macintosh PowerPoint</Application>
  <PresentationFormat>Custom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Title of the project</vt:lpstr>
      <vt:lpstr>Instruction Summary</vt:lpstr>
      <vt:lpstr>Meeting date: 2021/01/02</vt:lpstr>
      <vt:lpstr>Project Roadmap</vt:lpstr>
      <vt:lpstr>Your Presentation Slide (1)</vt:lpstr>
      <vt:lpstr>Your Presentation Slide (2)</vt:lpstr>
      <vt:lpstr>Meeting Note (1)</vt:lpstr>
      <vt:lpstr>Meeting Note (2)</vt:lpstr>
      <vt:lpstr>Actionable items</vt:lpstr>
      <vt:lpstr>Meeting date: 2021/01/10</vt:lpstr>
      <vt:lpstr>Project Roadmap</vt:lpstr>
      <vt:lpstr>Hand tracking with detected pose</vt:lpstr>
      <vt:lpstr>Processing Pipeline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project</dc:title>
  <dc:creator>Minh Hoai  Nguyen</dc:creator>
  <cp:lastModifiedBy>Minh Hoai  Nguyen</cp:lastModifiedBy>
  <cp:revision>50</cp:revision>
  <cp:lastPrinted>2013-10-09T11:21:36Z</cp:lastPrinted>
  <dcterms:created xsi:type="dcterms:W3CDTF">2021-01-10T16:48:51Z</dcterms:created>
  <dcterms:modified xsi:type="dcterms:W3CDTF">2021-04-04T20:44:47Z</dcterms:modified>
</cp:coreProperties>
</file>