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7" r:id="rId6"/>
    <p:sldId id="269" r:id="rId7"/>
    <p:sldId id="268" r:id="rId8"/>
    <p:sldId id="270" r:id="rId9"/>
    <p:sldId id="272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97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03" autoAdjust="0"/>
    <p:restoredTop sz="96429" autoAdjust="0"/>
  </p:normalViewPr>
  <p:slideViewPr>
    <p:cSldViewPr snapToGrid="0">
      <p:cViewPr varScale="1">
        <p:scale>
          <a:sx n="112" d="100"/>
          <a:sy n="112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1D97-B7AB-4B9E-A443-962D6E697043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5F266-6702-44E0-AA75-558F7D0C0E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88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1D97-B7AB-4B9E-A443-962D6E697043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5F266-6702-44E0-AA75-558F7D0C0E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7175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1D97-B7AB-4B9E-A443-962D6E697043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5F266-6702-44E0-AA75-558F7D0C0E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885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1D97-B7AB-4B9E-A443-962D6E697043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5F266-6702-44E0-AA75-558F7D0C0E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7238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1D97-B7AB-4B9E-A443-962D6E697043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5F266-6702-44E0-AA75-558F7D0C0E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4990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1D97-B7AB-4B9E-A443-962D6E697043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5F266-6702-44E0-AA75-558F7D0C0E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9024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1D97-B7AB-4B9E-A443-962D6E697043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5F266-6702-44E0-AA75-558F7D0C0E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6775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1D97-B7AB-4B9E-A443-962D6E697043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5F266-6702-44E0-AA75-558F7D0C0E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98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1D97-B7AB-4B9E-A443-962D6E697043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5F266-6702-44E0-AA75-558F7D0C0E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701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1D97-B7AB-4B9E-A443-962D6E697043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5F266-6702-44E0-AA75-558F7D0C0E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4288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1D97-B7AB-4B9E-A443-962D6E697043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5F266-6702-44E0-AA75-558F7D0C0E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9658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81D97-B7AB-4B9E-A443-962D6E697043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5F266-6702-44E0-AA75-558F7D0C0E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98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45577"/>
          </a:xfrm>
        </p:spPr>
        <p:txBody>
          <a:bodyPr/>
          <a:lstStyle/>
          <a:p>
            <a:r>
              <a:rPr lang="en-US" altLang="zh-TW" b="1" dirty="0" smtClean="0"/>
              <a:t>TOÁN ONLINE 2023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067940"/>
            <a:ext cx="9144000" cy="649481"/>
          </a:xfrm>
        </p:spPr>
        <p:txBody>
          <a:bodyPr>
            <a:normAutofit/>
          </a:bodyPr>
          <a:lstStyle/>
          <a:p>
            <a:r>
              <a:rPr lang="en-US" altLang="zh-TW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TOÁN 10 - SÁCH GIÁO KHOA MỚI</a:t>
            </a:r>
            <a:endParaRPr lang="zh-TW" alt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0" y="471012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err="1" smtClean="0">
                <a:solidFill>
                  <a:srgbClr val="FF0000"/>
                </a:solidFill>
                <a:latin typeface="Corbel Light" panose="020B0303020204020204" pitchFamily="34" charset="0"/>
                <a:ea typeface="Microsoft Yi Baiti" panose="03000500000000000000" pitchFamily="66" charset="0"/>
              </a:rPr>
              <a:t>Gs</a:t>
            </a:r>
            <a:r>
              <a:rPr lang="en-US" altLang="zh-TW" sz="2800" b="1" dirty="0" smtClean="0">
                <a:solidFill>
                  <a:srgbClr val="FF0000"/>
                </a:solidFill>
                <a:latin typeface="Corbel Light" panose="020B0303020204020204" pitchFamily="34" charset="0"/>
                <a:ea typeface="Microsoft Yi Baiti" panose="03000500000000000000" pitchFamily="66" charset="0"/>
              </a:rPr>
              <a:t> Hoang </a:t>
            </a:r>
            <a:r>
              <a:rPr lang="en-US" altLang="zh-TW" sz="2800" b="1" dirty="0" err="1" smtClean="0">
                <a:solidFill>
                  <a:srgbClr val="FF0000"/>
                </a:solidFill>
                <a:latin typeface="Corbel Light" panose="020B0303020204020204" pitchFamily="34" charset="0"/>
                <a:ea typeface="Microsoft Yi Baiti" panose="03000500000000000000" pitchFamily="66" charset="0"/>
              </a:rPr>
              <a:t>Anh</a:t>
            </a:r>
            <a:endParaRPr lang="zh-TW" altLang="en-US" sz="2800" b="1" dirty="0">
              <a:solidFill>
                <a:srgbClr val="FF0000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07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SỐ TỔ HỢP</a:t>
            </a:r>
            <a:endParaRPr lang="zh-TW" alt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051221"/>
            <a:ext cx="10515600" cy="4125741"/>
          </a:xfrm>
        </p:spPr>
        <p:txBody>
          <a:bodyPr/>
          <a:lstStyle/>
          <a:p>
            <a:r>
              <a:rPr lang="vi-VN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 1. Quy tắc </a:t>
            </a:r>
            <a:r>
              <a:rPr lang="vi-VN" altLang="zh-TW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đếm</a:t>
            </a:r>
            <a:endParaRPr lang="en-US" altLang="zh-TW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altLang="zh-TW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Bài </a:t>
            </a:r>
            <a:r>
              <a:rPr lang="vi-VN" altLang="zh-TW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vi-VN" altLang="zh-TW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Hoán vị, Chỉnh hợp và Tổ </a:t>
            </a:r>
            <a:r>
              <a:rPr lang="vi-VN" altLang="zh-TW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endParaRPr lang="en-US" altLang="zh-TW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altLang="zh-TW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Bài </a:t>
            </a:r>
            <a:r>
              <a:rPr lang="en-US" altLang="zh-TW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vi-VN" altLang="zh-TW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altLang="zh-TW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Nhị thức Newton</a:t>
            </a:r>
            <a:endParaRPr lang="en-US" altLang="zh-TW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altLang="zh-TW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Bài </a:t>
            </a:r>
            <a:r>
              <a:rPr lang="en-US" altLang="zh-TW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vi-VN" altLang="zh-TW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Tổng hợp kiến thức</a:t>
            </a:r>
            <a:endParaRPr lang="zh-TW" altLang="zh-TW" dirty="0">
              <a:solidFill>
                <a:srgbClr val="0070C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033728" y="6550223"/>
            <a:ext cx="1783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rgbClr val="C00000"/>
                </a:solidFill>
                <a:sym typeface="Webdings" panose="05030102010509060703" pitchFamily="18" charset="2"/>
              </a:rPr>
              <a:t> </a:t>
            </a:r>
            <a:r>
              <a:rPr lang="en-US" altLang="zh-TW" sz="1400" dirty="0" err="1" smtClean="0">
                <a:solidFill>
                  <a:srgbClr val="C00000"/>
                </a:solidFill>
              </a:rPr>
              <a:t>Gs</a:t>
            </a:r>
            <a:r>
              <a:rPr lang="en-US" altLang="zh-TW" sz="1400" dirty="0" smtClean="0">
                <a:solidFill>
                  <a:srgbClr val="C00000"/>
                </a:solidFill>
              </a:rPr>
              <a:t> Hoang </a:t>
            </a:r>
            <a:r>
              <a:rPr lang="en-US" altLang="zh-TW" sz="1400" dirty="0" err="1" smtClean="0">
                <a:solidFill>
                  <a:srgbClr val="C00000"/>
                </a:solidFill>
              </a:rPr>
              <a:t>Anh</a:t>
            </a:r>
            <a:endParaRPr lang="zh-TW" altLang="en-US" sz="1400" dirty="0">
              <a:solidFill>
                <a:srgbClr val="C00000"/>
              </a:solidFill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930876" y="1797782"/>
            <a:ext cx="74717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8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253768" y="1716829"/>
            <a:ext cx="73262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TW" sz="2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1. </a:t>
            </a:r>
            <a:r>
              <a:rPr lang="vi-VN" altLang="zh-TW" sz="2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Giới thiệu </a:t>
            </a:r>
            <a:r>
              <a:rPr lang="vi-VN" altLang="zh-TW" sz="2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chung</a:t>
            </a:r>
            <a:endParaRPr lang="zh-TW" altLang="en-US" sz="22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Arial Unicode MS" panose="020B060402020202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1253769" y="2264646"/>
            <a:ext cx="68818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TW" sz="2200" b="1" dirty="0">
                <a:solidFill>
                  <a:srgbClr val="0070C0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2. </a:t>
            </a:r>
            <a:r>
              <a:rPr lang="vi-VN" altLang="zh-TW" sz="2200" b="1" dirty="0">
                <a:solidFill>
                  <a:srgbClr val="0070C0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Quy tắc </a:t>
            </a:r>
            <a:r>
              <a:rPr lang="vi-VN" altLang="zh-TW" sz="22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cộng</a:t>
            </a:r>
            <a:r>
              <a:rPr lang="en-US" altLang="zh-TW" sz="2200" b="1" dirty="0">
                <a:solidFill>
                  <a:srgbClr val="0070C0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200" b="1" dirty="0" err="1">
                <a:solidFill>
                  <a:srgbClr val="0070C0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và</a:t>
            </a:r>
            <a:r>
              <a:rPr lang="en-US" altLang="zh-TW" sz="2200" b="1" dirty="0">
                <a:solidFill>
                  <a:srgbClr val="0070C0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200" b="1" dirty="0" err="1">
                <a:solidFill>
                  <a:srgbClr val="0070C0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Quy</a:t>
            </a:r>
            <a:r>
              <a:rPr lang="en-US" altLang="zh-TW" sz="2200" b="1" dirty="0">
                <a:solidFill>
                  <a:srgbClr val="0070C0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200" b="1" dirty="0" err="1">
                <a:solidFill>
                  <a:srgbClr val="0070C0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tắc</a:t>
            </a:r>
            <a:r>
              <a:rPr lang="en-US" altLang="zh-TW" sz="2200" b="1" dirty="0">
                <a:solidFill>
                  <a:srgbClr val="0070C0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200" b="1" dirty="0" err="1">
                <a:solidFill>
                  <a:srgbClr val="0070C0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nhân</a:t>
            </a:r>
            <a:endParaRPr lang="zh-TW" altLang="en-US" sz="2200" b="1" dirty="0">
              <a:solidFill>
                <a:srgbClr val="0070C0"/>
              </a:solidFill>
              <a:latin typeface="Times New Roman" panose="02020603050405020304" pitchFamily="18" charset="0"/>
              <a:ea typeface="Arial Unicode MS" panose="020B060402020202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033728" y="6550223"/>
            <a:ext cx="1783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rgbClr val="C00000"/>
                </a:solidFill>
                <a:sym typeface="Webdings" panose="05030102010509060703" pitchFamily="18" charset="2"/>
              </a:rPr>
              <a:t> </a:t>
            </a:r>
            <a:r>
              <a:rPr lang="en-US" altLang="zh-TW" sz="1400" dirty="0" err="1" smtClean="0">
                <a:solidFill>
                  <a:srgbClr val="C00000"/>
                </a:solidFill>
              </a:rPr>
              <a:t>Gs</a:t>
            </a:r>
            <a:r>
              <a:rPr lang="en-US" altLang="zh-TW" sz="1400" dirty="0" smtClean="0">
                <a:solidFill>
                  <a:srgbClr val="C00000"/>
                </a:solidFill>
              </a:rPr>
              <a:t> Hoang </a:t>
            </a:r>
            <a:r>
              <a:rPr lang="en-US" altLang="zh-TW" sz="1400" dirty="0" err="1" smtClean="0">
                <a:solidFill>
                  <a:srgbClr val="C00000"/>
                </a:solidFill>
              </a:rPr>
              <a:t>Anh</a:t>
            </a:r>
            <a:endParaRPr lang="zh-TW" altLang="en-US" sz="1400" dirty="0">
              <a:solidFill>
                <a:srgbClr val="C00000"/>
              </a:solidFill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724930" y="665894"/>
            <a:ext cx="106268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9811674" y="327339"/>
            <a:ext cx="1783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rgbClr val="C00000"/>
                </a:solidFill>
                <a:sym typeface="Webdings" panose="05030102010509060703" pitchFamily="18" charset="2"/>
              </a:rPr>
              <a:t> </a:t>
            </a:r>
            <a:r>
              <a:rPr lang="en-US" altLang="zh-TW" sz="1400" dirty="0" err="1" smtClean="0">
                <a:solidFill>
                  <a:srgbClr val="C00000"/>
                </a:solidFill>
              </a:rPr>
              <a:t>Gs</a:t>
            </a:r>
            <a:r>
              <a:rPr lang="en-US" altLang="zh-TW" sz="1400" dirty="0" smtClean="0">
                <a:solidFill>
                  <a:srgbClr val="C00000"/>
                </a:solidFill>
              </a:rPr>
              <a:t> Hoang </a:t>
            </a:r>
            <a:r>
              <a:rPr lang="en-US" altLang="zh-TW" sz="1400" dirty="0" err="1" smtClean="0">
                <a:solidFill>
                  <a:srgbClr val="C00000"/>
                </a:solidFill>
              </a:rPr>
              <a:t>Anh</a:t>
            </a:r>
            <a:endParaRPr lang="zh-TW" altLang="en-US" sz="1400" dirty="0">
              <a:solidFill>
                <a:srgbClr val="C000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253768" y="2836379"/>
            <a:ext cx="4802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TW" sz="2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vi-VN" altLang="zh-TW" sz="2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dạng toán</a:t>
            </a:r>
            <a:endParaRPr lang="zh-TW" altLang="en-US" sz="22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24929" y="665894"/>
            <a:ext cx="11025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TW" sz="4000" b="1" dirty="0">
                <a:solidFill>
                  <a:srgbClr val="0070C0"/>
                </a:solidFill>
                <a:latin typeface="+mj-lt"/>
              </a:rPr>
              <a:t>Bài 1. Quy tắc đếm</a:t>
            </a:r>
            <a:endParaRPr lang="zh-TW" altLang="en-US" sz="4000" b="1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0840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 flipV="1">
            <a:off x="1829491" y="665894"/>
            <a:ext cx="95222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9811674" y="327339"/>
            <a:ext cx="1783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rgbClr val="C00000"/>
                </a:solidFill>
                <a:sym typeface="Webdings" panose="05030102010509060703" pitchFamily="18" charset="2"/>
              </a:rPr>
              <a:t> </a:t>
            </a:r>
            <a:r>
              <a:rPr lang="en-US" altLang="zh-TW" sz="1400" dirty="0" err="1" smtClean="0">
                <a:solidFill>
                  <a:srgbClr val="C00000"/>
                </a:solidFill>
              </a:rPr>
              <a:t>Gs</a:t>
            </a:r>
            <a:r>
              <a:rPr lang="en-US" altLang="zh-TW" sz="1400" dirty="0" smtClean="0">
                <a:solidFill>
                  <a:srgbClr val="C00000"/>
                </a:solidFill>
              </a:rPr>
              <a:t> Hoang </a:t>
            </a:r>
            <a:r>
              <a:rPr lang="en-US" altLang="zh-TW" sz="1400" dirty="0" err="1" smtClean="0">
                <a:solidFill>
                  <a:srgbClr val="C00000"/>
                </a:solidFill>
              </a:rPr>
              <a:t>Anh</a:t>
            </a:r>
            <a:endParaRPr lang="zh-TW" altLang="en-US" sz="1400" dirty="0">
              <a:solidFill>
                <a:srgbClr val="C00000"/>
              </a:solidFill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692211" y="896377"/>
            <a:ext cx="9400372" cy="371064"/>
            <a:chOff x="692211" y="896377"/>
            <a:chExt cx="9400372" cy="371064"/>
          </a:xfrm>
        </p:grpSpPr>
        <p:sp>
          <p:nvSpPr>
            <p:cNvPr id="7" name="文字方塊 6"/>
            <p:cNvSpPr txBox="1"/>
            <p:nvPr/>
          </p:nvSpPr>
          <p:spPr>
            <a:xfrm>
              <a:off x="1521496" y="896377"/>
              <a:ext cx="85710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altLang="zh-TW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Quy tắc đếm: Quy tắc Cộng, Quy tắc Nhân</a:t>
              </a:r>
              <a:endParaRPr lang="zh-TW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692211" y="898109"/>
              <a:ext cx="940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altLang="zh-TW" b="1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Hiểu:</a:t>
              </a:r>
              <a:endParaRPr lang="zh-TW" altLang="en-US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692210" y="267517"/>
            <a:ext cx="6349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TW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Giới thiệu chung</a:t>
            </a:r>
            <a:endParaRPr lang="zh-TW" altLang="en-US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760637" y="1324855"/>
            <a:ext cx="7879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TW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 thể viết tắt: QTC, QTN</a:t>
            </a:r>
            <a:endParaRPr lang="zh-TW" altLang="en-US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692210" y="1765863"/>
            <a:ext cx="10382795" cy="369332"/>
            <a:chOff x="692210" y="1765863"/>
            <a:chExt cx="10382795" cy="369332"/>
          </a:xfrm>
        </p:grpSpPr>
        <p:sp>
          <p:nvSpPr>
            <p:cNvPr id="19" name="文字方塊 18"/>
            <p:cNvSpPr txBox="1"/>
            <p:nvPr/>
          </p:nvSpPr>
          <p:spPr>
            <a:xfrm>
              <a:off x="2503918" y="1765863"/>
              <a:ext cx="85710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altLang="zh-TW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Xóa đi một phương án, nhưng </a:t>
              </a:r>
              <a:r>
                <a:rPr lang="en-US" altLang="zh-TW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CÓ</a:t>
              </a:r>
              <a:r>
                <a:rPr lang="vi-VN" altLang="zh-TW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vi-VN" altLang="zh-TW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trả lời được câu hỏi của đề.</a:t>
              </a:r>
              <a:endParaRPr lang="zh-TW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92210" y="1765863"/>
              <a:ext cx="1811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altLang="zh-TW" i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 Quy tắc </a:t>
              </a:r>
              <a:r>
                <a:rPr lang="pt-BR" altLang="zh-TW" b="1" i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cộng</a:t>
              </a:r>
              <a:r>
                <a:rPr lang="pt-BR" altLang="zh-TW" i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endParaRPr lang="zh-TW" altLang="en-US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692210" y="2231820"/>
            <a:ext cx="10382795" cy="369332"/>
            <a:chOff x="692210" y="2231820"/>
            <a:chExt cx="10382795" cy="369332"/>
          </a:xfrm>
        </p:grpSpPr>
        <p:sp>
          <p:nvSpPr>
            <p:cNvPr id="29" name="文字方塊 28"/>
            <p:cNvSpPr txBox="1"/>
            <p:nvPr/>
          </p:nvSpPr>
          <p:spPr>
            <a:xfrm>
              <a:off x="2503918" y="2231820"/>
              <a:ext cx="85710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altLang="zh-TW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Xóa đi một phương án, nhưng </a:t>
              </a:r>
              <a:r>
                <a:rPr lang="en-US" altLang="zh-TW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KHÔNG</a:t>
              </a:r>
              <a:r>
                <a:rPr lang="vi-VN" altLang="zh-TW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vi-VN" altLang="zh-TW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trả lời được câu hỏi của đề.</a:t>
              </a:r>
              <a:endParaRPr lang="zh-TW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692210" y="2231820"/>
              <a:ext cx="1811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altLang="zh-TW" i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 Quy tắc </a:t>
              </a:r>
              <a:r>
                <a:rPr lang="pt-BR" altLang="zh-TW" b="1" i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nhân</a:t>
              </a:r>
              <a:r>
                <a:rPr lang="pt-BR" altLang="zh-TW" i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endParaRPr lang="zh-TW" altLang="en-US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692210" y="2928017"/>
            <a:ext cx="9400372" cy="369332"/>
            <a:chOff x="692210" y="2928017"/>
            <a:chExt cx="9400372" cy="369332"/>
          </a:xfrm>
        </p:grpSpPr>
        <p:sp>
          <p:nvSpPr>
            <p:cNvPr id="31" name="文字方塊 30"/>
            <p:cNvSpPr txBox="1"/>
            <p:nvPr/>
          </p:nvSpPr>
          <p:spPr>
            <a:xfrm>
              <a:off x="1521495" y="2928017"/>
              <a:ext cx="85710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altLang="zh-TW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Trong tủ có </a:t>
              </a:r>
              <a:r>
                <a:rPr lang="vi-VN" altLang="zh-TW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 cái áo </a:t>
              </a:r>
              <a:r>
                <a:rPr lang="vi-VN" altLang="zh-TW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khác nhau, </a:t>
              </a:r>
              <a:r>
                <a:rPr lang="vi-VN" altLang="zh-TW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 cái quần </a:t>
              </a:r>
              <a:r>
                <a:rPr lang="vi-VN" altLang="zh-TW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khác nhau.</a:t>
              </a:r>
              <a:endParaRPr lang="zh-TW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692210" y="2928017"/>
              <a:ext cx="940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altLang="zh-TW" b="1" i="1" dirty="0" smtClean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Ví dụ:</a:t>
              </a:r>
              <a:endParaRPr lang="zh-TW" altLang="en-US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3" name="文字方塊 32"/>
          <p:cNvSpPr txBox="1"/>
          <p:nvPr/>
        </p:nvSpPr>
        <p:spPr>
          <a:xfrm>
            <a:off x="1521495" y="3344490"/>
            <a:ext cx="4810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Có mấy cách để chọn lấy </a:t>
            </a:r>
            <a:r>
              <a:rPr lang="vi-VN" altLang="zh-TW" b="1" i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cái </a:t>
            </a:r>
            <a:r>
              <a:rPr lang="vi-VN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để mặc?</a:t>
            </a:r>
            <a:endParaRPr lang="zh-TW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6423932" y="3314918"/>
            <a:ext cx="550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vi-VN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 mấy cách để chọn lấy </a:t>
            </a:r>
            <a:r>
              <a:rPr lang="vi-VN" altLang="zh-TW" i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bộ </a:t>
            </a:r>
            <a:r>
              <a:rPr lang="vi-VN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(quần, áo</a:t>
            </a:r>
            <a:r>
              <a:rPr lang="vi-VN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 </a:t>
            </a:r>
            <a:r>
              <a:rPr lang="vi-VN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mặc?</a:t>
            </a:r>
            <a:endParaRPr lang="zh-TW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1829495" y="3916253"/>
            <a:ext cx="328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Chọn áo: có 2 cách.</a:t>
            </a:r>
            <a:endParaRPr lang="zh-TW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829494" y="4247908"/>
            <a:ext cx="328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Chọn </a:t>
            </a:r>
            <a:r>
              <a:rPr lang="es-E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quần: </a:t>
            </a:r>
            <a:r>
              <a:rPr lang="es-E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 </a:t>
            </a:r>
            <a:r>
              <a:rPr lang="es-E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s-E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cách.</a:t>
            </a:r>
            <a:endParaRPr lang="zh-TW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6897146" y="3743394"/>
            <a:ext cx="405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Chọn áo: có 2 cách.</a:t>
            </a:r>
            <a:endParaRPr lang="zh-TW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6897145" y="4075049"/>
            <a:ext cx="457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Chọn </a:t>
            </a:r>
            <a:r>
              <a:rPr lang="es-E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quần: </a:t>
            </a:r>
            <a:r>
              <a:rPr lang="es-E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 </a:t>
            </a:r>
            <a:r>
              <a:rPr lang="es-E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s-E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cách.</a:t>
            </a:r>
            <a:endParaRPr lang="zh-TW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字方塊 38"/>
              <p:cNvSpPr txBox="1"/>
              <p:nvPr/>
            </p:nvSpPr>
            <p:spPr>
              <a:xfrm>
                <a:off x="1829491" y="4713865"/>
                <a:ext cx="42551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altLang="zh-TW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Áp dụng QTC</a:t>
                </a:r>
                <a:r>
                  <a:rPr lang="pt-BR" altLang="zh-TW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pt-BR" altLang="zh-TW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2+3=5</m:t>
                    </m:r>
                  </m:oMath>
                </a14:m>
                <a:r>
                  <a:rPr lang="pt-BR" altLang="zh-TW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cách</a:t>
                </a:r>
                <a:endParaRPr lang="zh-TW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491" y="4713865"/>
                <a:ext cx="4255117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146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字方塊 39"/>
              <p:cNvSpPr txBox="1"/>
              <p:nvPr/>
            </p:nvSpPr>
            <p:spPr>
              <a:xfrm>
                <a:off x="6897143" y="4529199"/>
                <a:ext cx="42551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altLang="zh-TW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Áp dụng </a:t>
                </a:r>
                <a:r>
                  <a:rPr lang="pt-BR" altLang="zh-TW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QTN</a:t>
                </a:r>
                <a:r>
                  <a:rPr lang="pt-BR" altLang="zh-TW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pt-BR" altLang="zh-TW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2.3=6</m:t>
                    </m:r>
                  </m:oMath>
                </a14:m>
                <a:r>
                  <a:rPr lang="pt-BR" altLang="zh-TW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altLang="zh-TW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cách</a:t>
                </a:r>
                <a:endParaRPr lang="zh-TW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143" y="4529199"/>
                <a:ext cx="4255117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46" t="-9836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接點 4"/>
          <p:cNvCxnSpPr/>
          <p:nvPr/>
        </p:nvCxnSpPr>
        <p:spPr>
          <a:xfrm>
            <a:off x="6050422" y="3426864"/>
            <a:ext cx="0" cy="274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2025353" y="4112726"/>
            <a:ext cx="192280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7135738" y="4262147"/>
            <a:ext cx="192280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9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 flipV="1">
            <a:off x="1829491" y="665894"/>
            <a:ext cx="95222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9811674" y="327339"/>
            <a:ext cx="1783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rgbClr val="C00000"/>
                </a:solidFill>
                <a:sym typeface="Webdings" panose="05030102010509060703" pitchFamily="18" charset="2"/>
              </a:rPr>
              <a:t> </a:t>
            </a:r>
            <a:r>
              <a:rPr lang="en-US" altLang="zh-TW" sz="1400" dirty="0" err="1" smtClean="0">
                <a:solidFill>
                  <a:srgbClr val="C00000"/>
                </a:solidFill>
              </a:rPr>
              <a:t>Gs</a:t>
            </a:r>
            <a:r>
              <a:rPr lang="en-US" altLang="zh-TW" sz="1400" dirty="0" smtClean="0">
                <a:solidFill>
                  <a:srgbClr val="C00000"/>
                </a:solidFill>
              </a:rPr>
              <a:t> Hoang </a:t>
            </a:r>
            <a:r>
              <a:rPr lang="en-US" altLang="zh-TW" sz="1400" dirty="0" err="1" smtClean="0">
                <a:solidFill>
                  <a:srgbClr val="C00000"/>
                </a:solidFill>
              </a:rPr>
              <a:t>Anh</a:t>
            </a:r>
            <a:endParaRPr lang="zh-TW" altLang="en-US" sz="1400" dirty="0">
              <a:solidFill>
                <a:srgbClr val="C00000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692210" y="267517"/>
            <a:ext cx="6349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TW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Quy tắc cộng và Quy tắc nhân</a:t>
            </a:r>
            <a:endParaRPr lang="zh-TW" altLang="en-US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92210" y="879606"/>
            <a:ext cx="387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TW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 chung:</a:t>
            </a:r>
            <a:endParaRPr lang="zh-TW" altLang="en-US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154027" y="1357850"/>
            <a:ext cx="857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Bước 1: Đưa ra các trường hợp cụ thể</a:t>
            </a:r>
            <a:endParaRPr lang="zh-TW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154026" y="1939161"/>
            <a:ext cx="857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Bước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2: </a:t>
            </a:r>
            <a:r>
              <a:rPr lang="vi-VN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Xóa đi một hoặc nhiều trường hợp, để lựa chọn Quy tắc đếm phù hợp</a:t>
            </a:r>
            <a:endParaRPr lang="zh-TW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154026" y="2520472"/>
            <a:ext cx="857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Bước 3: Kết luận</a:t>
            </a:r>
            <a:endParaRPr lang="zh-TW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92210" y="3221227"/>
            <a:ext cx="8571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TW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 dụ</a:t>
            </a:r>
            <a:r>
              <a:rPr lang="vi-VN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Trên kệ sách có 3 </a:t>
            </a:r>
            <a:r>
              <a:rPr lang="en-US" altLang="zh-TW" b="1" i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quyển</a:t>
            </a:r>
            <a:r>
              <a:rPr lang="vi-VN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sách toán, 5 </a:t>
            </a:r>
            <a:r>
              <a:rPr lang="en-US" altLang="zh-TW" b="1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quyển</a:t>
            </a:r>
            <a:r>
              <a:rPr lang="vi-VN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sách hóa và 2 </a:t>
            </a:r>
            <a:r>
              <a:rPr lang="en-US" altLang="zh-TW" b="1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quyển</a:t>
            </a:r>
            <a:r>
              <a:rPr lang="vi-VN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sách văn</a:t>
            </a:r>
            <a:r>
              <a:rPr lang="vi-VN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mấy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altLang="zh-TW" b="1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quyển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TW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410056" y="4410960"/>
            <a:ext cx="88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quyển</a:t>
            </a:r>
            <a:endParaRPr lang="zh-TW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2298820" y="3911617"/>
            <a:ext cx="4084543" cy="684009"/>
            <a:chOff x="2298820" y="3911617"/>
            <a:chExt cx="4084543" cy="684009"/>
          </a:xfrm>
        </p:grpSpPr>
        <p:cxnSp>
          <p:nvCxnSpPr>
            <p:cNvPr id="4" name="直線單箭頭接點 3"/>
            <p:cNvCxnSpPr>
              <a:stCxn id="25" idx="3"/>
            </p:cNvCxnSpPr>
            <p:nvPr/>
          </p:nvCxnSpPr>
          <p:spPr>
            <a:xfrm flipV="1">
              <a:off x="2298820" y="4136164"/>
              <a:ext cx="1136589" cy="4594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字方塊 35"/>
            <p:cNvSpPr txBox="1"/>
            <p:nvPr/>
          </p:nvSpPr>
          <p:spPr>
            <a:xfrm>
              <a:off x="3572142" y="3911617"/>
              <a:ext cx="28112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altLang="zh-TW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 quyển sách toán</a:t>
              </a:r>
              <a:endParaRPr lang="zh-TW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" name="群組 38"/>
          <p:cNvGrpSpPr/>
          <p:nvPr/>
        </p:nvGrpSpPr>
        <p:grpSpPr>
          <a:xfrm>
            <a:off x="2298820" y="4391734"/>
            <a:ext cx="4084543" cy="369332"/>
            <a:chOff x="2298820" y="4391734"/>
            <a:chExt cx="4084543" cy="369332"/>
          </a:xfrm>
        </p:grpSpPr>
        <p:cxnSp>
          <p:nvCxnSpPr>
            <p:cNvPr id="7" name="直線單箭頭接點 6"/>
            <p:cNvCxnSpPr>
              <a:stCxn id="25" idx="3"/>
            </p:cNvCxnSpPr>
            <p:nvPr/>
          </p:nvCxnSpPr>
          <p:spPr>
            <a:xfrm flipV="1">
              <a:off x="2298820" y="4589092"/>
              <a:ext cx="1119498" cy="65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字方塊 36"/>
            <p:cNvSpPr txBox="1"/>
            <p:nvPr/>
          </p:nvSpPr>
          <p:spPr>
            <a:xfrm>
              <a:off x="3572142" y="4391734"/>
              <a:ext cx="28112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altLang="zh-TW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 quyển sách hóa</a:t>
              </a:r>
              <a:endParaRPr lang="zh-TW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0" name="群組 39"/>
          <p:cNvGrpSpPr/>
          <p:nvPr/>
        </p:nvGrpSpPr>
        <p:grpSpPr>
          <a:xfrm>
            <a:off x="2298820" y="4595626"/>
            <a:ext cx="4084543" cy="663707"/>
            <a:chOff x="2298820" y="4595626"/>
            <a:chExt cx="4084543" cy="663707"/>
          </a:xfrm>
        </p:grpSpPr>
        <p:cxnSp>
          <p:nvCxnSpPr>
            <p:cNvPr id="9" name="直線單箭頭接點 8"/>
            <p:cNvCxnSpPr>
              <a:stCxn id="25" idx="3"/>
            </p:cNvCxnSpPr>
            <p:nvPr/>
          </p:nvCxnSpPr>
          <p:spPr>
            <a:xfrm>
              <a:off x="2298820" y="4595626"/>
              <a:ext cx="1136589" cy="446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字方塊 37"/>
            <p:cNvSpPr txBox="1"/>
            <p:nvPr/>
          </p:nvSpPr>
          <p:spPr>
            <a:xfrm>
              <a:off x="3572142" y="4890001"/>
              <a:ext cx="28112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altLang="zh-TW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 quyển sách văn</a:t>
              </a:r>
              <a:endParaRPr lang="zh-TW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12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 flipV="1">
            <a:off x="1829491" y="665894"/>
            <a:ext cx="95222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9811674" y="327339"/>
            <a:ext cx="1783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rgbClr val="C00000"/>
                </a:solidFill>
                <a:sym typeface="Webdings" panose="05030102010509060703" pitchFamily="18" charset="2"/>
              </a:rPr>
              <a:t> </a:t>
            </a:r>
            <a:r>
              <a:rPr lang="en-US" altLang="zh-TW" sz="1400" dirty="0" err="1" smtClean="0">
                <a:solidFill>
                  <a:srgbClr val="C00000"/>
                </a:solidFill>
              </a:rPr>
              <a:t>Gs</a:t>
            </a:r>
            <a:r>
              <a:rPr lang="en-US" altLang="zh-TW" sz="1400" dirty="0" smtClean="0">
                <a:solidFill>
                  <a:srgbClr val="C00000"/>
                </a:solidFill>
              </a:rPr>
              <a:t> Hoang </a:t>
            </a:r>
            <a:r>
              <a:rPr lang="en-US" altLang="zh-TW" sz="1400" dirty="0" err="1" smtClean="0">
                <a:solidFill>
                  <a:srgbClr val="C00000"/>
                </a:solidFill>
              </a:rPr>
              <a:t>Anh</a:t>
            </a:r>
            <a:endParaRPr lang="zh-TW" altLang="en-US" sz="1400" dirty="0">
              <a:solidFill>
                <a:srgbClr val="C00000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692210" y="267517"/>
            <a:ext cx="6349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TW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Quy tắc cộng và Quy tắc nhân</a:t>
            </a:r>
            <a:endParaRPr lang="zh-TW" altLang="en-US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92901" y="1118823"/>
            <a:ext cx="857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TW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 1</a:t>
            </a:r>
            <a:r>
              <a:rPr lang="vi-VN" altLang="zh-TW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Trong tổ văn nghệ có 3 bạn nam và 5 bạn nữ.</a:t>
            </a:r>
            <a:endParaRPr lang="zh-TW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350236" y="1526685"/>
            <a:ext cx="605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Có mấy cách để chọn lấy </a:t>
            </a:r>
            <a:r>
              <a:rPr lang="vi-VN" altLang="zh-TW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một bạn </a:t>
            </a:r>
            <a:r>
              <a:rPr lang="vi-VN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để hát hò đơn </a:t>
            </a:r>
            <a:r>
              <a:rPr lang="vi-VN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ca?</a:t>
            </a:r>
            <a:endParaRPr lang="zh-TW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350236" y="1947617"/>
            <a:ext cx="605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Có mấy cách để chọn lấy </a:t>
            </a:r>
            <a:r>
              <a:rPr lang="vi-VN" altLang="zh-TW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một </a:t>
            </a:r>
            <a:r>
              <a:rPr lang="vi-VN" altLang="zh-TW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cặp </a:t>
            </a:r>
            <a:r>
              <a:rPr lang="vi-VN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song ca (nam, nữ</a:t>
            </a:r>
            <a:r>
              <a:rPr lang="vi-VN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)?</a:t>
            </a:r>
            <a:endParaRPr lang="zh-TW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350236" y="3066444"/>
            <a:ext cx="405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Chọn bạn nam để hát: có 3 cách</a:t>
            </a:r>
            <a:endParaRPr lang="zh-TW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350235" y="3398099"/>
            <a:ext cx="457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Chọn bạn </a:t>
            </a:r>
            <a:r>
              <a:rPr lang="es-E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nữ </a:t>
            </a:r>
            <a:r>
              <a:rPr lang="es-E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để hát: có </a:t>
            </a:r>
            <a:r>
              <a:rPr lang="es-E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s-E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endParaRPr lang="zh-TW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字方塊 19"/>
              <p:cNvSpPr txBox="1"/>
              <p:nvPr/>
            </p:nvSpPr>
            <p:spPr>
              <a:xfrm>
                <a:off x="1512603" y="4663915"/>
                <a:ext cx="42551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altLang="zh-TW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b) Áp </a:t>
                </a:r>
                <a:r>
                  <a:rPr lang="pt-BR" altLang="zh-TW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dụng </a:t>
                </a:r>
                <a:r>
                  <a:rPr lang="pt-BR" altLang="zh-TW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QTN</a:t>
                </a:r>
                <a:r>
                  <a:rPr lang="pt-BR" altLang="zh-TW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pt-BR" altLang="zh-TW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pt-BR" altLang="zh-TW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15</m:t>
                    </m:r>
                  </m:oMath>
                </a14:m>
                <a:r>
                  <a:rPr lang="pt-BR" altLang="zh-TW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altLang="zh-TW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cách</a:t>
                </a:r>
                <a:endParaRPr lang="zh-TW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603" y="4663915"/>
                <a:ext cx="4255117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146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字方塊 26"/>
              <p:cNvSpPr txBox="1"/>
              <p:nvPr/>
            </p:nvSpPr>
            <p:spPr>
              <a:xfrm>
                <a:off x="1512604" y="4000605"/>
                <a:ext cx="42551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altLang="zh-TW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a) Áp </a:t>
                </a:r>
                <a:r>
                  <a:rPr lang="pt-BR" altLang="zh-TW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dụng QTC</a:t>
                </a:r>
                <a:r>
                  <a:rPr lang="pt-BR" altLang="zh-TW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pt-BR" altLang="zh-TW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pt-BR" altLang="zh-TW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8</m:t>
                    </m:r>
                  </m:oMath>
                </a14:m>
                <a:r>
                  <a:rPr lang="pt-BR" altLang="zh-TW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cách</a:t>
                </a:r>
                <a:endParaRPr lang="zh-TW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604" y="4000605"/>
                <a:ext cx="4255117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46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603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 flipV="1">
            <a:off x="1829491" y="665894"/>
            <a:ext cx="95222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9811674" y="327339"/>
            <a:ext cx="1783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rgbClr val="C00000"/>
                </a:solidFill>
                <a:sym typeface="Webdings" panose="05030102010509060703" pitchFamily="18" charset="2"/>
              </a:rPr>
              <a:t> </a:t>
            </a:r>
            <a:r>
              <a:rPr lang="en-US" altLang="zh-TW" sz="1400" dirty="0" err="1" smtClean="0">
                <a:solidFill>
                  <a:srgbClr val="C00000"/>
                </a:solidFill>
              </a:rPr>
              <a:t>Gs</a:t>
            </a:r>
            <a:r>
              <a:rPr lang="en-US" altLang="zh-TW" sz="1400" dirty="0" smtClean="0">
                <a:solidFill>
                  <a:srgbClr val="C00000"/>
                </a:solidFill>
              </a:rPr>
              <a:t> Hoang </a:t>
            </a:r>
            <a:r>
              <a:rPr lang="en-US" altLang="zh-TW" sz="1400" dirty="0" err="1" smtClean="0">
                <a:solidFill>
                  <a:srgbClr val="C00000"/>
                </a:solidFill>
              </a:rPr>
              <a:t>Anh</a:t>
            </a:r>
            <a:endParaRPr lang="zh-TW" altLang="en-US" sz="1400" dirty="0">
              <a:solidFill>
                <a:srgbClr val="C00000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692210" y="267517"/>
            <a:ext cx="6349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TW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Quy tắc cộng và Quy tắc nhân</a:t>
            </a:r>
            <a:endParaRPr lang="zh-TW" altLang="en-US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92901" y="1118823"/>
            <a:ext cx="857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TW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 </a:t>
            </a:r>
            <a:r>
              <a:rPr lang="en-US" altLang="zh-TW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vi-VN" altLang="zh-TW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altLang="zh-TW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 tủ </a:t>
            </a:r>
            <a:r>
              <a:rPr lang="vi-VN" altLang="zh-TW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zh-TW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zh-TW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altLang="zh-TW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altLang="zh-TW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altLang="zh-TW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altLang="zh-TW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 altLang="zh-TW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TW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ly trà sữa khác nhau và 2 tô mì cay.</a:t>
            </a:r>
            <a:endParaRPr lang="zh-TW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350236" y="1526685"/>
            <a:ext cx="605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Hỏi có mấy cách để chọn lấy một loại để sử dụng?</a:t>
            </a:r>
            <a:endParaRPr lang="zh-TW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350236" y="1947617"/>
            <a:ext cx="605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vi-VN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Hỏi có mấy cách để chọn lấy 1 combo (ăn + uống) để dùng?</a:t>
            </a:r>
            <a:endParaRPr lang="zh-TW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350236" y="3066444"/>
            <a:ext cx="405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Chọn </a:t>
            </a:r>
            <a:r>
              <a:rPr lang="es-E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trà sữa để dùng: </a:t>
            </a:r>
            <a:r>
              <a:rPr lang="es-E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 </a:t>
            </a:r>
            <a:r>
              <a:rPr lang="es-E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s-E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cách.</a:t>
            </a:r>
            <a:endParaRPr lang="zh-TW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350235" y="3398099"/>
            <a:ext cx="457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Chọn </a:t>
            </a:r>
            <a:r>
              <a:rPr lang="es-E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mì cay để dùng: </a:t>
            </a:r>
            <a:r>
              <a:rPr lang="es-E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 </a:t>
            </a:r>
            <a:r>
              <a:rPr lang="es-E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s-E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cách.</a:t>
            </a:r>
            <a:endParaRPr lang="zh-TW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字方塊 19"/>
              <p:cNvSpPr txBox="1"/>
              <p:nvPr/>
            </p:nvSpPr>
            <p:spPr>
              <a:xfrm>
                <a:off x="1512603" y="4663915"/>
                <a:ext cx="42551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altLang="zh-TW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b) Áp </a:t>
                </a:r>
                <a:r>
                  <a:rPr lang="pt-BR" altLang="zh-TW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dụng </a:t>
                </a:r>
                <a:r>
                  <a:rPr lang="pt-BR" altLang="zh-TW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QTN</a:t>
                </a:r>
                <a:r>
                  <a:rPr lang="pt-BR" altLang="zh-TW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pt-BR" altLang="zh-TW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2.3=6</m:t>
                    </m:r>
                  </m:oMath>
                </a14:m>
                <a:r>
                  <a:rPr lang="pt-BR" altLang="zh-TW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altLang="zh-TW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cách</a:t>
                </a:r>
                <a:endParaRPr lang="zh-TW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603" y="4663915"/>
                <a:ext cx="4255117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146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字方塊 26"/>
              <p:cNvSpPr txBox="1"/>
              <p:nvPr/>
            </p:nvSpPr>
            <p:spPr>
              <a:xfrm>
                <a:off x="1512604" y="4000605"/>
                <a:ext cx="42551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altLang="zh-TW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a) Áp </a:t>
                </a:r>
                <a:r>
                  <a:rPr lang="pt-BR" altLang="zh-TW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dụng QTC</a:t>
                </a:r>
                <a:r>
                  <a:rPr lang="pt-BR" altLang="zh-TW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pt-BR" altLang="zh-TW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2+3=5</m:t>
                    </m:r>
                  </m:oMath>
                </a14:m>
                <a:r>
                  <a:rPr lang="pt-BR" altLang="zh-TW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cách</a:t>
                </a:r>
                <a:endParaRPr lang="zh-TW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604" y="4000605"/>
                <a:ext cx="4255117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46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91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 flipV="1">
            <a:off x="1829491" y="665894"/>
            <a:ext cx="95222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9811674" y="327339"/>
            <a:ext cx="1783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rgbClr val="C00000"/>
                </a:solidFill>
                <a:sym typeface="Webdings" panose="05030102010509060703" pitchFamily="18" charset="2"/>
              </a:rPr>
              <a:t> </a:t>
            </a:r>
            <a:r>
              <a:rPr lang="en-US" altLang="zh-TW" sz="1400" dirty="0" err="1" smtClean="0">
                <a:solidFill>
                  <a:srgbClr val="C00000"/>
                </a:solidFill>
              </a:rPr>
              <a:t>Gs</a:t>
            </a:r>
            <a:r>
              <a:rPr lang="en-US" altLang="zh-TW" sz="1400" dirty="0" smtClean="0">
                <a:solidFill>
                  <a:srgbClr val="C00000"/>
                </a:solidFill>
              </a:rPr>
              <a:t> Hoang </a:t>
            </a:r>
            <a:r>
              <a:rPr lang="en-US" altLang="zh-TW" sz="1400" dirty="0" err="1" smtClean="0">
                <a:solidFill>
                  <a:srgbClr val="C00000"/>
                </a:solidFill>
              </a:rPr>
              <a:t>Anh</a:t>
            </a:r>
            <a:endParaRPr lang="zh-TW" altLang="en-US" sz="1400" dirty="0">
              <a:solidFill>
                <a:srgbClr val="C00000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692210" y="267517"/>
            <a:ext cx="6349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TW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Quy tắc cộng và Quy tắc nhân</a:t>
            </a:r>
            <a:endParaRPr lang="zh-TW" altLang="en-US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92210" y="2734789"/>
            <a:ext cx="405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Từ </a:t>
            </a:r>
            <a:r>
              <a:rPr lang="es-E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tới Bé: có 4 cách chọn</a:t>
            </a:r>
            <a:endParaRPr lang="zh-TW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92210" y="3246579"/>
            <a:ext cx="457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 </a:t>
            </a:r>
            <a:r>
              <a:rPr lang="vi-VN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Bé tới Trường có 5 cách chọn.</a:t>
            </a:r>
            <a:endParaRPr lang="zh-TW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字方塊 19"/>
              <p:cNvSpPr txBox="1"/>
              <p:nvPr/>
            </p:nvSpPr>
            <p:spPr>
              <a:xfrm>
                <a:off x="692210" y="3806375"/>
                <a:ext cx="42551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altLang="zh-TW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Áp </a:t>
                </a:r>
                <a:r>
                  <a:rPr lang="pt-BR" altLang="zh-TW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dụng </a:t>
                </a:r>
                <a:r>
                  <a:rPr lang="pt-BR" altLang="zh-TW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QTN</a:t>
                </a:r>
                <a:r>
                  <a:rPr lang="pt-BR" altLang="zh-TW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pt-BR" altLang="zh-TW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pt-BR" altLang="zh-TW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20</m:t>
                    </m:r>
                  </m:oMath>
                </a14:m>
                <a:r>
                  <a:rPr lang="pt-BR" altLang="zh-TW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altLang="zh-TW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cách</a:t>
                </a:r>
                <a:endParaRPr lang="zh-TW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10" y="3806375"/>
                <a:ext cx="4255117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289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/>
          <p:cNvSpPr txBox="1"/>
          <p:nvPr/>
        </p:nvSpPr>
        <p:spPr>
          <a:xfrm>
            <a:off x="692901" y="1118823"/>
            <a:ext cx="9801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TW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 </a:t>
            </a:r>
            <a:r>
              <a:rPr lang="en-US" altLang="zh-TW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vi-VN" altLang="zh-TW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altLang="zh-TW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 nhà </a:t>
            </a:r>
            <a:r>
              <a:rPr lang="vi-VN" altLang="zh-TW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 An</a:t>
            </a:r>
            <a:r>
              <a:rPr lang="vi-VN" altLang="zh-TW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tới nhà </a:t>
            </a:r>
            <a:r>
              <a:rPr lang="vi-VN" altLang="zh-TW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 Bé </a:t>
            </a:r>
            <a:r>
              <a:rPr lang="vi-VN" altLang="zh-TW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 4 con đường, từ nhà </a:t>
            </a:r>
            <a:r>
              <a:rPr lang="vi-VN" altLang="zh-TW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 Bé </a:t>
            </a:r>
            <a:r>
              <a:rPr lang="vi-VN" altLang="zh-TW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tới </a:t>
            </a:r>
            <a:r>
              <a:rPr lang="vi-VN" altLang="zh-TW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vi-VN" altLang="zh-TW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có 5 con đường. Mỗi ngày bạn An tới trường đều cần đi qua nhà bạn gái mình là bạn Bé để chở bạn ấy đi học</a:t>
            </a:r>
            <a:r>
              <a:rPr lang="vi-VN" altLang="zh-TW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TW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altLang="zh-TW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Hỏi bạn An có bao nhiêu cách chọn đường tới trường mà luôn phải qua nhà bạn Bé?</a:t>
            </a:r>
            <a:endParaRPr lang="zh-TW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092" y="2245574"/>
            <a:ext cx="5934075" cy="2305050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6153901" y="4068322"/>
            <a:ext cx="69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zh-TW" b="1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endParaRPr lang="zh-TW" altLang="en-US" b="1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552059" y="3991041"/>
            <a:ext cx="69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zh-TW" b="1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Bé</a:t>
            </a:r>
            <a:endParaRPr lang="zh-TW" altLang="en-US" b="1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1093581" y="3887302"/>
            <a:ext cx="123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zh-TW" b="1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endParaRPr lang="zh-TW" altLang="en-US" b="1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58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 flipV="1">
            <a:off x="1829491" y="665894"/>
            <a:ext cx="95222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9811674" y="327339"/>
            <a:ext cx="1783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rgbClr val="C00000"/>
                </a:solidFill>
                <a:sym typeface="Webdings" panose="05030102010509060703" pitchFamily="18" charset="2"/>
              </a:rPr>
              <a:t> </a:t>
            </a:r>
            <a:r>
              <a:rPr lang="en-US" altLang="zh-TW" sz="1400" dirty="0" err="1" smtClean="0">
                <a:solidFill>
                  <a:srgbClr val="C00000"/>
                </a:solidFill>
              </a:rPr>
              <a:t>Gs</a:t>
            </a:r>
            <a:r>
              <a:rPr lang="en-US" altLang="zh-TW" sz="1400" dirty="0" smtClean="0">
                <a:solidFill>
                  <a:srgbClr val="C00000"/>
                </a:solidFill>
              </a:rPr>
              <a:t> Hoang </a:t>
            </a:r>
            <a:r>
              <a:rPr lang="en-US" altLang="zh-TW" sz="1400" dirty="0" err="1" smtClean="0">
                <a:solidFill>
                  <a:srgbClr val="C00000"/>
                </a:solidFill>
              </a:rPr>
              <a:t>Anh</a:t>
            </a:r>
            <a:endParaRPr lang="zh-TW" altLang="en-US" sz="1400" dirty="0">
              <a:solidFill>
                <a:srgbClr val="C00000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692210" y="267517"/>
            <a:ext cx="6349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TW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Các dạng toán</a:t>
            </a:r>
            <a:endParaRPr lang="zh-TW" altLang="en-US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041735" y="2136534"/>
            <a:ext cx="4486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 số tự nhiên: 0, 1, 2...., 9 (gồm 10 số)</a:t>
            </a:r>
            <a:endParaRPr lang="zh-TW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92210" y="2887655"/>
            <a:ext cx="457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zh-TW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A: </a:t>
            </a:r>
            <a:r>
              <a:rPr lang="en-US" altLang="zh-TW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lang="en-US" altLang="zh-TW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endParaRPr lang="zh-TW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字方塊 19"/>
              <p:cNvSpPr txBox="1"/>
              <p:nvPr/>
            </p:nvSpPr>
            <p:spPr>
              <a:xfrm>
                <a:off x="633079" y="5201070"/>
                <a:ext cx="42551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altLang="zh-TW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Áp </a:t>
                </a:r>
                <a:r>
                  <a:rPr lang="pt-BR" altLang="zh-TW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dụng </a:t>
                </a:r>
                <a:r>
                  <a:rPr lang="pt-BR" altLang="zh-TW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QTN</a:t>
                </a:r>
                <a:r>
                  <a:rPr lang="pt-BR" altLang="zh-TW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10.10.10.10</m:t>
                    </m:r>
                    <m:r>
                      <a:rPr lang="pt-BR" altLang="zh-TW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10000</m:t>
                    </m:r>
                  </m:oMath>
                </a14:m>
                <a:r>
                  <a:rPr lang="pt-BR" altLang="zh-TW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altLang="zh-TW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cách</a:t>
                </a:r>
                <a:endParaRPr lang="zh-TW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79" y="5201070"/>
                <a:ext cx="4255117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289" t="-8197" r="-860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/>
          <p:cNvSpPr txBox="1"/>
          <p:nvPr/>
        </p:nvSpPr>
        <p:spPr>
          <a:xfrm>
            <a:off x="692901" y="1118823"/>
            <a:ext cx="9801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TW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 </a:t>
            </a:r>
            <a:r>
              <a:rPr lang="en-US" altLang="zh-TW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vi-VN" altLang="zh-TW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Biển số xe đạp điện gồm một chuỗi có 4 chữ số, dạng ABCD. hỏi có bao nhiêu cách để lập được biển số xe với dãy 4 chữ số đó</a:t>
            </a:r>
            <a:r>
              <a:rPr lang="vi-VN" altLang="zh-TW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altLang="zh-TW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zh-TW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zh-TW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altLang="zh-TW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altLang="zh-TW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altLang="zh-TW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zh-TW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altLang="zh-TW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altLang="zh-TW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altLang="zh-TW" i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altLang="zh-TW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9)</a:t>
            </a:r>
            <a:endParaRPr lang="zh-TW" altLang="en-US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465253"/>
              </p:ext>
            </p:extLst>
          </p:nvPr>
        </p:nvGraphicFramePr>
        <p:xfrm>
          <a:off x="4110526" y="2104086"/>
          <a:ext cx="26738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471"/>
                <a:gridCol w="668471"/>
                <a:gridCol w="668471"/>
                <a:gridCol w="6684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692209" y="3390779"/>
            <a:ext cx="457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zh-TW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B: </a:t>
            </a:r>
            <a:r>
              <a:rPr lang="en-US" altLang="zh-TW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lang="en-US" altLang="zh-TW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endParaRPr lang="zh-TW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92209" y="3876773"/>
            <a:ext cx="457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zh-TW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C: </a:t>
            </a:r>
            <a:r>
              <a:rPr lang="en-US" altLang="zh-TW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lang="en-US" altLang="zh-TW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endParaRPr lang="zh-TW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33079" y="4411431"/>
            <a:ext cx="457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zh-TW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D: </a:t>
            </a:r>
            <a:r>
              <a:rPr lang="en-US" altLang="zh-TW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lang="en-US" altLang="zh-TW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endParaRPr lang="zh-TW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106254" y="2644658"/>
            <a:ext cx="4486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1111;  1234; 9999; 0000</a:t>
            </a:r>
            <a:endParaRPr lang="zh-TW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61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17" grpId="0"/>
      <p:bldP spid="21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7783</TotalTime>
  <Words>801</Words>
  <Application>Microsoft Office PowerPoint</Application>
  <PresentationFormat>寬螢幕</PresentationFormat>
  <Paragraphs>88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20" baseType="lpstr">
      <vt:lpstr>Arial Unicode MS</vt:lpstr>
      <vt:lpstr>新細明體</vt:lpstr>
      <vt:lpstr>Arial</vt:lpstr>
      <vt:lpstr>Calibri</vt:lpstr>
      <vt:lpstr>Calibri Light</vt:lpstr>
      <vt:lpstr>Cambria Math</vt:lpstr>
      <vt:lpstr>Corbel Light</vt:lpstr>
      <vt:lpstr>Microsoft Yi Baiti</vt:lpstr>
      <vt:lpstr>Times New Roman</vt:lpstr>
      <vt:lpstr>Webdings</vt:lpstr>
      <vt:lpstr>Office 佈景主題</vt:lpstr>
      <vt:lpstr>TOÁN ONLINE 2023</vt:lpstr>
      <vt:lpstr>ĐẠI SỐ TỔ HỢP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TOÁN ONLINE 2023</dc:title>
  <dc:creator>LGA720/黎國煌</dc:creator>
  <cp:lastModifiedBy>LGA720/黎國煌</cp:lastModifiedBy>
  <cp:revision>1481</cp:revision>
  <dcterms:created xsi:type="dcterms:W3CDTF">2023-06-16T06:32:30Z</dcterms:created>
  <dcterms:modified xsi:type="dcterms:W3CDTF">2024-03-12T09:13:22Z</dcterms:modified>
</cp:coreProperties>
</file>