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311" r:id="rId5"/>
    <p:sldId id="327" r:id="rId6"/>
    <p:sldId id="312" r:id="rId7"/>
    <p:sldId id="328" r:id="rId8"/>
    <p:sldId id="329" r:id="rId9"/>
    <p:sldId id="309" r:id="rId10"/>
    <p:sldId id="330" r:id="rId11"/>
    <p:sldId id="331" r:id="rId12"/>
    <p:sldId id="332" r:id="rId13"/>
    <p:sldId id="333" r:id="rId14"/>
    <p:sldId id="335" r:id="rId15"/>
    <p:sldId id="334" r:id="rId16"/>
    <p:sldId id="336" r:id="rId17"/>
    <p:sldId id="337" r:id="rId18"/>
    <p:sldId id="338" r:id="rId1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97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429" autoAdjust="0"/>
  </p:normalViewPr>
  <p:slideViewPr>
    <p:cSldViewPr snapToGrid="0">
      <p:cViewPr varScale="1">
        <p:scale>
          <a:sx n="107" d="100"/>
          <a:sy n="107" d="100"/>
        </p:scale>
        <p:origin x="138"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71881D97-B7AB-4B9E-A443-962D6E697043}" type="datetimeFigureOut">
              <a:rPr lang="zh-TW" altLang="en-US" smtClean="0"/>
              <a:t>2024/3/5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1A5F266-6702-44E0-AA75-558F7D0C0E18}" type="slidenum">
              <a:rPr lang="zh-TW" altLang="en-US" smtClean="0"/>
              <a:t>‹#›</a:t>
            </a:fld>
            <a:endParaRPr lang="zh-TW" altLang="en-US"/>
          </a:p>
        </p:txBody>
      </p:sp>
    </p:spTree>
    <p:extLst>
      <p:ext uri="{BB962C8B-B14F-4D97-AF65-F5344CB8AC3E}">
        <p14:creationId xmlns:p14="http://schemas.microsoft.com/office/powerpoint/2010/main" val="200088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1881D97-B7AB-4B9E-A443-962D6E697043}" type="datetimeFigureOut">
              <a:rPr lang="zh-TW" altLang="en-US" smtClean="0"/>
              <a:t>2024/3/5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1A5F266-6702-44E0-AA75-558F7D0C0E18}" type="slidenum">
              <a:rPr lang="zh-TW" altLang="en-US" smtClean="0"/>
              <a:t>‹#›</a:t>
            </a:fld>
            <a:endParaRPr lang="zh-TW" altLang="en-US"/>
          </a:p>
        </p:txBody>
      </p:sp>
    </p:spTree>
    <p:extLst>
      <p:ext uri="{BB962C8B-B14F-4D97-AF65-F5344CB8AC3E}">
        <p14:creationId xmlns:p14="http://schemas.microsoft.com/office/powerpoint/2010/main" val="837175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1881D97-B7AB-4B9E-A443-962D6E697043}" type="datetimeFigureOut">
              <a:rPr lang="zh-TW" altLang="en-US" smtClean="0"/>
              <a:t>2024/3/5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1A5F266-6702-44E0-AA75-558F7D0C0E18}" type="slidenum">
              <a:rPr lang="zh-TW" altLang="en-US" smtClean="0"/>
              <a:t>‹#›</a:t>
            </a:fld>
            <a:endParaRPr lang="zh-TW" altLang="en-US"/>
          </a:p>
        </p:txBody>
      </p:sp>
    </p:spTree>
    <p:extLst>
      <p:ext uri="{BB962C8B-B14F-4D97-AF65-F5344CB8AC3E}">
        <p14:creationId xmlns:p14="http://schemas.microsoft.com/office/powerpoint/2010/main" val="2348853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1881D97-B7AB-4B9E-A443-962D6E697043}" type="datetimeFigureOut">
              <a:rPr lang="zh-TW" altLang="en-US" smtClean="0"/>
              <a:t>2024/3/5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1A5F266-6702-44E0-AA75-558F7D0C0E18}" type="slidenum">
              <a:rPr lang="zh-TW" altLang="en-US" smtClean="0"/>
              <a:t>‹#›</a:t>
            </a:fld>
            <a:endParaRPr lang="zh-TW" altLang="en-US"/>
          </a:p>
        </p:txBody>
      </p:sp>
    </p:spTree>
    <p:extLst>
      <p:ext uri="{BB962C8B-B14F-4D97-AF65-F5344CB8AC3E}">
        <p14:creationId xmlns:p14="http://schemas.microsoft.com/office/powerpoint/2010/main" val="2387238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71881D97-B7AB-4B9E-A443-962D6E697043}" type="datetimeFigureOut">
              <a:rPr lang="zh-TW" altLang="en-US" smtClean="0"/>
              <a:t>2024/3/5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1A5F266-6702-44E0-AA75-558F7D0C0E18}" type="slidenum">
              <a:rPr lang="zh-TW" altLang="en-US" smtClean="0"/>
              <a:t>‹#›</a:t>
            </a:fld>
            <a:endParaRPr lang="zh-TW" altLang="en-US"/>
          </a:p>
        </p:txBody>
      </p:sp>
    </p:spTree>
    <p:extLst>
      <p:ext uri="{BB962C8B-B14F-4D97-AF65-F5344CB8AC3E}">
        <p14:creationId xmlns:p14="http://schemas.microsoft.com/office/powerpoint/2010/main" val="1814990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71881D97-B7AB-4B9E-A443-962D6E697043}" type="datetimeFigureOut">
              <a:rPr lang="zh-TW" altLang="en-US" smtClean="0"/>
              <a:t>2024/3/5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1A5F266-6702-44E0-AA75-558F7D0C0E18}" type="slidenum">
              <a:rPr lang="zh-TW" altLang="en-US" smtClean="0"/>
              <a:t>‹#›</a:t>
            </a:fld>
            <a:endParaRPr lang="zh-TW" altLang="en-US"/>
          </a:p>
        </p:txBody>
      </p:sp>
    </p:spTree>
    <p:extLst>
      <p:ext uri="{BB962C8B-B14F-4D97-AF65-F5344CB8AC3E}">
        <p14:creationId xmlns:p14="http://schemas.microsoft.com/office/powerpoint/2010/main" val="1239024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71881D97-B7AB-4B9E-A443-962D6E697043}" type="datetimeFigureOut">
              <a:rPr lang="zh-TW" altLang="en-US" smtClean="0"/>
              <a:t>2024/3/5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1A5F266-6702-44E0-AA75-558F7D0C0E18}" type="slidenum">
              <a:rPr lang="zh-TW" altLang="en-US" smtClean="0"/>
              <a:t>‹#›</a:t>
            </a:fld>
            <a:endParaRPr lang="zh-TW" altLang="en-US"/>
          </a:p>
        </p:txBody>
      </p:sp>
    </p:spTree>
    <p:extLst>
      <p:ext uri="{BB962C8B-B14F-4D97-AF65-F5344CB8AC3E}">
        <p14:creationId xmlns:p14="http://schemas.microsoft.com/office/powerpoint/2010/main" val="2206775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71881D97-B7AB-4B9E-A443-962D6E697043}" type="datetimeFigureOut">
              <a:rPr lang="zh-TW" altLang="en-US" smtClean="0"/>
              <a:t>2024/3/5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1A5F266-6702-44E0-AA75-558F7D0C0E18}" type="slidenum">
              <a:rPr lang="zh-TW" altLang="en-US" smtClean="0"/>
              <a:t>‹#›</a:t>
            </a:fld>
            <a:endParaRPr lang="zh-TW" altLang="en-US"/>
          </a:p>
        </p:txBody>
      </p:sp>
    </p:spTree>
    <p:extLst>
      <p:ext uri="{BB962C8B-B14F-4D97-AF65-F5344CB8AC3E}">
        <p14:creationId xmlns:p14="http://schemas.microsoft.com/office/powerpoint/2010/main" val="1336989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71881D97-B7AB-4B9E-A443-962D6E697043}" type="datetimeFigureOut">
              <a:rPr lang="zh-TW" altLang="en-US" smtClean="0"/>
              <a:t>2024/3/5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1A5F266-6702-44E0-AA75-558F7D0C0E18}" type="slidenum">
              <a:rPr lang="zh-TW" altLang="en-US" smtClean="0"/>
              <a:t>‹#›</a:t>
            </a:fld>
            <a:endParaRPr lang="zh-TW" altLang="en-US"/>
          </a:p>
        </p:txBody>
      </p:sp>
    </p:spTree>
    <p:extLst>
      <p:ext uri="{BB962C8B-B14F-4D97-AF65-F5344CB8AC3E}">
        <p14:creationId xmlns:p14="http://schemas.microsoft.com/office/powerpoint/2010/main" val="2282701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71881D97-B7AB-4B9E-A443-962D6E697043}" type="datetimeFigureOut">
              <a:rPr lang="zh-TW" altLang="en-US" smtClean="0"/>
              <a:t>2024/3/5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1A5F266-6702-44E0-AA75-558F7D0C0E18}" type="slidenum">
              <a:rPr lang="zh-TW" altLang="en-US" smtClean="0"/>
              <a:t>‹#›</a:t>
            </a:fld>
            <a:endParaRPr lang="zh-TW" altLang="en-US"/>
          </a:p>
        </p:txBody>
      </p:sp>
    </p:spTree>
    <p:extLst>
      <p:ext uri="{BB962C8B-B14F-4D97-AF65-F5344CB8AC3E}">
        <p14:creationId xmlns:p14="http://schemas.microsoft.com/office/powerpoint/2010/main" val="2364288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71881D97-B7AB-4B9E-A443-962D6E697043}" type="datetimeFigureOut">
              <a:rPr lang="zh-TW" altLang="en-US" smtClean="0"/>
              <a:t>2024/3/5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1A5F266-6702-44E0-AA75-558F7D0C0E18}" type="slidenum">
              <a:rPr lang="zh-TW" altLang="en-US" smtClean="0"/>
              <a:t>‹#›</a:t>
            </a:fld>
            <a:endParaRPr lang="zh-TW" altLang="en-US"/>
          </a:p>
        </p:txBody>
      </p:sp>
    </p:spTree>
    <p:extLst>
      <p:ext uri="{BB962C8B-B14F-4D97-AF65-F5344CB8AC3E}">
        <p14:creationId xmlns:p14="http://schemas.microsoft.com/office/powerpoint/2010/main" val="1429658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881D97-B7AB-4B9E-A443-962D6E697043}" type="datetimeFigureOut">
              <a:rPr lang="zh-TW" altLang="en-US" smtClean="0"/>
              <a:t>2024/3/5</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A5F266-6702-44E0-AA75-558F7D0C0E18}" type="slidenum">
              <a:rPr lang="zh-TW" altLang="en-US" smtClean="0"/>
              <a:t>‹#›</a:t>
            </a:fld>
            <a:endParaRPr lang="zh-TW" altLang="en-US"/>
          </a:p>
        </p:txBody>
      </p:sp>
    </p:spTree>
    <p:extLst>
      <p:ext uri="{BB962C8B-B14F-4D97-AF65-F5344CB8AC3E}">
        <p14:creationId xmlns:p14="http://schemas.microsoft.com/office/powerpoint/2010/main" val="215098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14.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 Id="rId9" Type="http://schemas.openxmlformats.org/officeDocument/2006/relationships/image" Target="../media/image58.png"/></Relationships>
</file>

<file path=ppt/slides/_rels/slide15.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10" Type="http://schemas.openxmlformats.org/officeDocument/2006/relationships/image" Target="../media/image66.png"/><Relationship Id="rId4" Type="http://schemas.openxmlformats.org/officeDocument/2006/relationships/image" Target="../media/image60.png"/><Relationship Id="rId9" Type="http://schemas.openxmlformats.org/officeDocument/2006/relationships/image" Target="../media/image65.png"/></Relationships>
</file>

<file path=ppt/slides/_rels/slide16.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10" Type="http://schemas.openxmlformats.org/officeDocument/2006/relationships/image" Target="../media/image75.png"/><Relationship Id="rId4" Type="http://schemas.openxmlformats.org/officeDocument/2006/relationships/image" Target="../media/image69.png"/><Relationship Id="rId9" Type="http://schemas.openxmlformats.org/officeDocument/2006/relationships/image" Target="../media/image74.png"/></Relationships>
</file>

<file path=ppt/slides/_rels/slide17.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68.png"/><Relationship Id="rId7" Type="http://schemas.openxmlformats.org/officeDocument/2006/relationships/image" Target="../media/image78.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69.png"/><Relationship Id="rId9" Type="http://schemas.openxmlformats.org/officeDocument/2006/relationships/image" Target="../media/image80.png"/></Relationships>
</file>

<file path=ppt/slides/_rels/slide18.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68.png"/><Relationship Id="rId7" Type="http://schemas.openxmlformats.org/officeDocument/2006/relationships/image" Target="../media/image83.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69.png"/><Relationship Id="rId9" Type="http://schemas.openxmlformats.org/officeDocument/2006/relationships/image" Target="../media/image8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1945577"/>
          </a:xfrm>
        </p:spPr>
        <p:txBody>
          <a:bodyPr/>
          <a:lstStyle/>
          <a:p>
            <a:r>
              <a:rPr lang="en-US" altLang="zh-TW" b="1" dirty="0" smtClean="0"/>
              <a:t>TOÁN ONLINE 2023</a:t>
            </a:r>
            <a:endParaRPr lang="zh-TW" altLang="en-US" b="1" dirty="0"/>
          </a:p>
        </p:txBody>
      </p:sp>
      <p:sp>
        <p:nvSpPr>
          <p:cNvPr id="3" name="副標題 2"/>
          <p:cNvSpPr>
            <a:spLocks noGrp="1"/>
          </p:cNvSpPr>
          <p:nvPr>
            <p:ph type="subTitle" idx="1"/>
          </p:nvPr>
        </p:nvSpPr>
        <p:spPr>
          <a:xfrm>
            <a:off x="1524000" y="3067940"/>
            <a:ext cx="9144000" cy="649481"/>
          </a:xfrm>
        </p:spPr>
        <p:txBody>
          <a:bodyPr>
            <a:normAutofit/>
          </a:bodyPr>
          <a:lstStyle/>
          <a:p>
            <a:r>
              <a:rPr lang="en-US" altLang="zh-TW" sz="2800" b="1" dirty="0" smtClean="0">
                <a:solidFill>
                  <a:schemeClr val="accent1">
                    <a:lumMod val="60000"/>
                    <a:lumOff val="40000"/>
                  </a:schemeClr>
                </a:solidFill>
              </a:rPr>
              <a:t>LỚP 9 </a:t>
            </a:r>
            <a:r>
              <a:rPr lang="en-US" altLang="zh-TW" sz="2800" dirty="0" smtClean="0">
                <a:solidFill>
                  <a:schemeClr val="accent1">
                    <a:lumMod val="75000"/>
                  </a:schemeClr>
                </a:solidFill>
              </a:rPr>
              <a:t>ÔN THI VÀO </a:t>
            </a:r>
            <a:r>
              <a:rPr lang="en-US" altLang="zh-TW" sz="2800" b="1" dirty="0" smtClean="0">
                <a:solidFill>
                  <a:schemeClr val="accent1">
                    <a:lumMod val="75000"/>
                  </a:schemeClr>
                </a:solidFill>
              </a:rPr>
              <a:t>CHUYÊN THPT</a:t>
            </a:r>
            <a:endParaRPr lang="zh-TW" altLang="en-US" sz="2800" b="1" dirty="0">
              <a:solidFill>
                <a:schemeClr val="accent1">
                  <a:lumMod val="75000"/>
                </a:schemeClr>
              </a:solidFill>
            </a:endParaRPr>
          </a:p>
        </p:txBody>
      </p:sp>
      <p:sp>
        <p:nvSpPr>
          <p:cNvPr id="4" name="文字方塊 3"/>
          <p:cNvSpPr txBox="1"/>
          <p:nvPr/>
        </p:nvSpPr>
        <p:spPr>
          <a:xfrm>
            <a:off x="0" y="4710120"/>
            <a:ext cx="12192000" cy="523220"/>
          </a:xfrm>
          <a:prstGeom prst="rect">
            <a:avLst/>
          </a:prstGeom>
          <a:noFill/>
        </p:spPr>
        <p:txBody>
          <a:bodyPr wrap="square" rtlCol="0">
            <a:spAutoFit/>
          </a:bodyPr>
          <a:lstStyle/>
          <a:p>
            <a:pPr algn="ctr"/>
            <a:r>
              <a:rPr lang="en-US" altLang="zh-TW" sz="2800" b="1" dirty="0" err="1" smtClean="0">
                <a:solidFill>
                  <a:srgbClr val="FF0000"/>
                </a:solidFill>
                <a:latin typeface="Corbel Light" panose="020B0303020204020204" pitchFamily="34" charset="0"/>
                <a:ea typeface="Microsoft Yi Baiti" panose="03000500000000000000" pitchFamily="66" charset="0"/>
              </a:rPr>
              <a:t>Gs</a:t>
            </a:r>
            <a:r>
              <a:rPr lang="en-US" altLang="zh-TW" sz="2800" b="1" dirty="0" smtClean="0">
                <a:solidFill>
                  <a:srgbClr val="FF0000"/>
                </a:solidFill>
                <a:latin typeface="Corbel Light" panose="020B0303020204020204" pitchFamily="34" charset="0"/>
                <a:ea typeface="Microsoft Yi Baiti" panose="03000500000000000000" pitchFamily="66" charset="0"/>
              </a:rPr>
              <a:t> Hoang </a:t>
            </a:r>
            <a:r>
              <a:rPr lang="en-US" altLang="zh-TW" sz="2800" b="1" dirty="0" err="1" smtClean="0">
                <a:solidFill>
                  <a:srgbClr val="FF0000"/>
                </a:solidFill>
                <a:latin typeface="Corbel Light" panose="020B0303020204020204" pitchFamily="34" charset="0"/>
                <a:ea typeface="Microsoft Yi Baiti" panose="03000500000000000000" pitchFamily="66" charset="0"/>
              </a:rPr>
              <a:t>Anh</a:t>
            </a:r>
            <a:endParaRPr lang="zh-TW" altLang="en-US" sz="2800" b="1" dirty="0">
              <a:solidFill>
                <a:srgbClr val="FF0000"/>
              </a:solidFill>
              <a:latin typeface="Corbel Light" panose="020B0303020204020204" pitchFamily="34" charset="0"/>
            </a:endParaRPr>
          </a:p>
        </p:txBody>
      </p:sp>
    </p:spTree>
    <p:extLst>
      <p:ext uri="{BB962C8B-B14F-4D97-AF65-F5344CB8AC3E}">
        <p14:creationId xmlns:p14="http://schemas.microsoft.com/office/powerpoint/2010/main" val="8430778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接點 5"/>
          <p:cNvCxnSpPr/>
          <p:nvPr/>
        </p:nvCxnSpPr>
        <p:spPr>
          <a:xfrm flipV="1">
            <a:off x="1829491" y="665894"/>
            <a:ext cx="9522250"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9811674" y="327339"/>
            <a:ext cx="1783532" cy="307777"/>
          </a:xfrm>
          <a:prstGeom prst="rect">
            <a:avLst/>
          </a:prstGeom>
          <a:noFill/>
        </p:spPr>
        <p:txBody>
          <a:bodyPr wrap="square" rtlCol="0">
            <a:spAutoFit/>
          </a:bodyPr>
          <a:lstStyle/>
          <a:p>
            <a:pPr algn="ctr"/>
            <a:r>
              <a:rPr lang="en-US" altLang="zh-TW" sz="1400" dirty="0" smtClean="0">
                <a:solidFill>
                  <a:srgbClr val="C00000"/>
                </a:solidFill>
                <a:sym typeface="Webdings" panose="05030102010509060703" pitchFamily="18" charset="2"/>
              </a:rPr>
              <a:t> </a:t>
            </a:r>
            <a:r>
              <a:rPr lang="en-US" altLang="zh-TW" sz="1400" dirty="0" err="1" smtClean="0">
                <a:solidFill>
                  <a:srgbClr val="C00000"/>
                </a:solidFill>
              </a:rPr>
              <a:t>Gs</a:t>
            </a:r>
            <a:r>
              <a:rPr lang="en-US" altLang="zh-TW" sz="1400" dirty="0" smtClean="0">
                <a:solidFill>
                  <a:srgbClr val="C00000"/>
                </a:solidFill>
              </a:rPr>
              <a:t> Hoang </a:t>
            </a:r>
            <a:r>
              <a:rPr lang="en-US" altLang="zh-TW" sz="1400" dirty="0" err="1" smtClean="0">
                <a:solidFill>
                  <a:srgbClr val="C00000"/>
                </a:solidFill>
              </a:rPr>
              <a:t>Anh</a:t>
            </a:r>
            <a:endParaRPr lang="zh-TW" altLang="en-US" sz="1400" dirty="0">
              <a:solidFill>
                <a:srgbClr val="C00000"/>
              </a:solidFill>
            </a:endParaRPr>
          </a:p>
        </p:txBody>
      </p:sp>
      <p:sp>
        <p:nvSpPr>
          <p:cNvPr id="2" name="文字方塊 1"/>
          <p:cNvSpPr txBox="1"/>
          <p:nvPr/>
        </p:nvSpPr>
        <p:spPr>
          <a:xfrm>
            <a:off x="692210" y="267517"/>
            <a:ext cx="6349525" cy="400110"/>
          </a:xfrm>
          <a:prstGeom prst="rect">
            <a:avLst/>
          </a:prstGeom>
          <a:noFill/>
        </p:spPr>
        <p:txBody>
          <a:bodyPr wrap="square" rtlCol="0">
            <a:spAutoFit/>
          </a:bodyPr>
          <a:lstStyle/>
          <a:p>
            <a:r>
              <a:rPr lang="vi-VN" altLang="zh-TW" sz="2000" dirty="0">
                <a:solidFill>
                  <a:schemeClr val="accent6">
                    <a:lumMod val="75000"/>
                  </a:schemeClr>
                </a:solidFill>
                <a:latin typeface="Times New Roman" panose="02020603050405020304" pitchFamily="18" charset="0"/>
                <a:cs typeface="Times New Roman" panose="02020603050405020304" pitchFamily="18" charset="0"/>
              </a:rPr>
              <a:t>CÁC BÀI TOÁN SỐ HỌC</a:t>
            </a:r>
            <a:endParaRPr lang="zh-TW" altLang="en-US" sz="20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4" name="文字方塊 13"/>
          <p:cNvSpPr txBox="1"/>
          <p:nvPr/>
        </p:nvSpPr>
        <p:spPr>
          <a:xfrm>
            <a:off x="602561" y="658295"/>
            <a:ext cx="10749179" cy="400110"/>
          </a:xfrm>
          <a:prstGeom prst="rect">
            <a:avLst/>
          </a:prstGeom>
          <a:noFill/>
        </p:spPr>
        <p:txBody>
          <a:bodyPr wrap="square" rtlCol="0">
            <a:spAutoFit/>
          </a:bodyPr>
          <a:lstStyle/>
          <a:p>
            <a:r>
              <a:rPr lang="vi-VN" altLang="zh-TW" sz="2000" b="1" dirty="0">
                <a:solidFill>
                  <a:srgbClr val="FF0000"/>
                </a:solidFill>
                <a:latin typeface="Times New Roman" panose="02020603050405020304" pitchFamily="18" charset="0"/>
                <a:cs typeface="Times New Roman" panose="02020603050405020304" pitchFamily="18" charset="0"/>
              </a:rPr>
              <a:t>Câu </a:t>
            </a:r>
            <a:r>
              <a:rPr lang="en-US" altLang="zh-TW" sz="2000" b="1" dirty="0" smtClean="0">
                <a:solidFill>
                  <a:srgbClr val="FF0000"/>
                </a:solidFill>
                <a:latin typeface="Times New Roman" panose="02020603050405020304" pitchFamily="18" charset="0"/>
                <a:cs typeface="Times New Roman" panose="02020603050405020304" pitchFamily="18" charset="0"/>
              </a:rPr>
              <a:t>2</a:t>
            </a:r>
            <a:r>
              <a:rPr lang="vi-VN" altLang="zh-TW" sz="2000" b="1" dirty="0" smtClean="0">
                <a:solidFill>
                  <a:srgbClr val="FF0000"/>
                </a:solidFill>
                <a:latin typeface="Times New Roman" panose="02020603050405020304" pitchFamily="18" charset="0"/>
                <a:cs typeface="Times New Roman" panose="02020603050405020304" pitchFamily="18" charset="0"/>
              </a:rPr>
              <a:t>.</a:t>
            </a:r>
            <a:r>
              <a:rPr lang="en-US" altLang="zh-TW" sz="2000" b="1" dirty="0" smtClean="0">
                <a:solidFill>
                  <a:srgbClr val="FF0000"/>
                </a:solidFill>
                <a:latin typeface="Times New Roman" panose="02020603050405020304" pitchFamily="18" charset="0"/>
                <a:cs typeface="Times New Roman" panose="02020603050405020304" pitchFamily="18" charset="0"/>
              </a:rPr>
              <a:t> </a:t>
            </a:r>
            <a:r>
              <a:rPr lang="vi-VN" altLang="zh-TW" sz="2000" i="1" dirty="0">
                <a:solidFill>
                  <a:srgbClr val="FF0000"/>
                </a:solidFill>
                <a:latin typeface="Times New Roman" panose="02020603050405020304" pitchFamily="18" charset="0"/>
                <a:cs typeface="Times New Roman" panose="02020603050405020304" pitchFamily="18" charset="0"/>
              </a:rPr>
              <a:t>Trích đề TS lớp 10 trường THPT Chuyên Tỉnh Bình Định năm học 2009 – 2010</a:t>
            </a:r>
            <a:endParaRPr lang="zh-TW" altLang="en-US" sz="2000" i="1" dirty="0">
              <a:solidFill>
                <a:srgbClr val="002060"/>
              </a:solidFill>
              <a:latin typeface="Times New Roman" panose="02020603050405020304" pitchFamily="18" charset="0"/>
              <a:cs typeface="Times New Roman" panose="02020603050405020304" pitchFamily="18" charset="0"/>
            </a:endParaRPr>
          </a:p>
        </p:txBody>
      </p:sp>
      <p:sp>
        <p:nvSpPr>
          <p:cNvPr id="13" name="文字方塊 12"/>
          <p:cNvSpPr txBox="1"/>
          <p:nvPr/>
        </p:nvSpPr>
        <p:spPr>
          <a:xfrm>
            <a:off x="577459" y="1010705"/>
            <a:ext cx="10774281" cy="400110"/>
          </a:xfrm>
          <a:prstGeom prst="rect">
            <a:avLst/>
          </a:prstGeom>
          <a:noFill/>
        </p:spPr>
        <p:txBody>
          <a:bodyPr wrap="square" rtlCol="0">
            <a:spAutoFit/>
          </a:bodyPr>
          <a:lstStyle/>
          <a:p>
            <a:r>
              <a:rPr lang="vi-VN" altLang="zh-TW" sz="2000" dirty="0">
                <a:solidFill>
                  <a:srgbClr val="002060"/>
                </a:solidFill>
                <a:latin typeface="Times New Roman" panose="02020603050405020304" pitchFamily="18" charset="0"/>
                <a:cs typeface="Times New Roman" panose="02020603050405020304" pitchFamily="18" charset="0"/>
              </a:rPr>
              <a:t>Cho một tam giác có số đo ba cạnh là x, y, z nguyên thỏa mãn điều kiện:</a:t>
            </a:r>
            <a:endParaRPr lang="zh-TW" altLang="en-US" sz="2000" dirty="0">
              <a:solidFill>
                <a:srgbClr val="00206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7" name="文字方塊 16"/>
              <p:cNvSpPr txBox="1"/>
              <p:nvPr/>
            </p:nvSpPr>
            <p:spPr>
              <a:xfrm>
                <a:off x="577458" y="1450934"/>
                <a:ext cx="4942194"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vi-VN" altLang="zh-TW" sz="2000" i="1" dirty="0" smtClean="0">
                          <a:solidFill>
                            <a:srgbClr val="7030A0"/>
                          </a:solidFill>
                          <a:latin typeface="Cambria Math" panose="02040503050406030204" pitchFamily="18" charset="0"/>
                          <a:cs typeface="Times New Roman" panose="02020603050405020304" pitchFamily="18" charset="0"/>
                        </a:rPr>
                        <m:t>2</m:t>
                      </m:r>
                      <m:sSup>
                        <m:sSupPr>
                          <m:ctrlPr>
                            <a:rPr lang="vi-VN" altLang="zh-TW" sz="2000" i="1" dirty="0" smtClean="0">
                              <a:solidFill>
                                <a:srgbClr val="7030A0"/>
                              </a:solidFill>
                              <a:latin typeface="Cambria Math" panose="02040503050406030204" pitchFamily="18" charset="0"/>
                              <a:cs typeface="Times New Roman" panose="02020603050405020304" pitchFamily="18" charset="0"/>
                            </a:rPr>
                          </m:ctrlPr>
                        </m:sSupPr>
                        <m:e>
                          <m:r>
                            <a:rPr lang="vi-VN" altLang="zh-TW" sz="2000" i="1" dirty="0" smtClean="0">
                              <a:solidFill>
                                <a:srgbClr val="7030A0"/>
                              </a:solidFill>
                              <a:latin typeface="Cambria Math" panose="02040503050406030204" pitchFamily="18" charset="0"/>
                              <a:cs typeface="Times New Roman" panose="02020603050405020304" pitchFamily="18" charset="0"/>
                            </a:rPr>
                            <m:t>𝑥</m:t>
                          </m:r>
                        </m:e>
                        <m:sup>
                          <m:r>
                            <a:rPr lang="vi-VN" altLang="zh-TW" sz="2000" i="1" dirty="0" smtClean="0">
                              <a:solidFill>
                                <a:srgbClr val="7030A0"/>
                              </a:solidFill>
                              <a:latin typeface="Cambria Math" panose="02040503050406030204" pitchFamily="18" charset="0"/>
                              <a:cs typeface="Times New Roman" panose="02020603050405020304" pitchFamily="18" charset="0"/>
                            </a:rPr>
                            <m:t>2</m:t>
                          </m:r>
                        </m:sup>
                      </m:sSup>
                      <m:r>
                        <a:rPr lang="vi-VN" altLang="zh-TW" sz="2000" i="1" dirty="0" smtClean="0">
                          <a:solidFill>
                            <a:srgbClr val="7030A0"/>
                          </a:solidFill>
                          <a:latin typeface="Cambria Math" panose="02040503050406030204" pitchFamily="18" charset="0"/>
                          <a:cs typeface="Times New Roman" panose="02020603050405020304" pitchFamily="18" charset="0"/>
                        </a:rPr>
                        <m:t>+</m:t>
                      </m:r>
                      <m:r>
                        <a:rPr lang="vi-VN" altLang="zh-TW" sz="2000" i="1" dirty="0" smtClean="0">
                          <a:solidFill>
                            <a:srgbClr val="7030A0"/>
                          </a:solidFill>
                          <a:latin typeface="Cambria Math" panose="02040503050406030204" pitchFamily="18" charset="0"/>
                          <a:cs typeface="Times New Roman" panose="02020603050405020304" pitchFamily="18" charset="0"/>
                        </a:rPr>
                        <m:t>3</m:t>
                      </m:r>
                      <m:sSup>
                        <m:sSupPr>
                          <m:ctrlPr>
                            <a:rPr lang="vi-VN" altLang="zh-TW" sz="2000" i="1" dirty="0" smtClean="0">
                              <a:solidFill>
                                <a:srgbClr val="7030A0"/>
                              </a:solidFill>
                              <a:latin typeface="Cambria Math" panose="02040503050406030204" pitchFamily="18" charset="0"/>
                              <a:cs typeface="Times New Roman" panose="02020603050405020304" pitchFamily="18" charset="0"/>
                            </a:rPr>
                          </m:ctrlPr>
                        </m:sSupPr>
                        <m:e>
                          <m:r>
                            <a:rPr lang="vi-VN" altLang="zh-TW" sz="2000" i="1" dirty="0" smtClean="0">
                              <a:solidFill>
                                <a:srgbClr val="7030A0"/>
                              </a:solidFill>
                              <a:latin typeface="Cambria Math" panose="02040503050406030204" pitchFamily="18" charset="0"/>
                              <a:cs typeface="Times New Roman" panose="02020603050405020304" pitchFamily="18" charset="0"/>
                            </a:rPr>
                            <m:t>𝑦</m:t>
                          </m:r>
                        </m:e>
                        <m:sup>
                          <m:r>
                            <a:rPr lang="vi-VN" altLang="zh-TW" sz="2000" i="1" dirty="0" smtClean="0">
                              <a:solidFill>
                                <a:srgbClr val="7030A0"/>
                              </a:solidFill>
                              <a:latin typeface="Cambria Math" panose="02040503050406030204" pitchFamily="18" charset="0"/>
                              <a:cs typeface="Times New Roman" panose="02020603050405020304" pitchFamily="18" charset="0"/>
                            </a:rPr>
                            <m:t>2</m:t>
                          </m:r>
                        </m:sup>
                      </m:sSup>
                      <m:r>
                        <a:rPr lang="vi-VN" altLang="zh-TW" sz="2000" i="1" dirty="0" smtClean="0">
                          <a:solidFill>
                            <a:srgbClr val="7030A0"/>
                          </a:solidFill>
                          <a:latin typeface="Cambria Math" panose="02040503050406030204" pitchFamily="18" charset="0"/>
                          <a:cs typeface="Times New Roman" panose="02020603050405020304" pitchFamily="18" charset="0"/>
                        </a:rPr>
                        <m:t>+</m:t>
                      </m:r>
                      <m:r>
                        <a:rPr lang="vi-VN" altLang="zh-TW" sz="2000" i="1" dirty="0" smtClean="0">
                          <a:solidFill>
                            <a:srgbClr val="7030A0"/>
                          </a:solidFill>
                          <a:latin typeface="Cambria Math" panose="02040503050406030204" pitchFamily="18" charset="0"/>
                          <a:cs typeface="Times New Roman" panose="02020603050405020304" pitchFamily="18" charset="0"/>
                        </a:rPr>
                        <m:t>2</m:t>
                      </m:r>
                      <m:sSup>
                        <m:sSupPr>
                          <m:ctrlPr>
                            <a:rPr lang="vi-VN" altLang="zh-TW" sz="2000" i="1" dirty="0" smtClean="0">
                              <a:solidFill>
                                <a:srgbClr val="7030A0"/>
                              </a:solidFill>
                              <a:latin typeface="Cambria Math" panose="02040503050406030204" pitchFamily="18" charset="0"/>
                              <a:cs typeface="Times New Roman" panose="02020603050405020304" pitchFamily="18" charset="0"/>
                            </a:rPr>
                          </m:ctrlPr>
                        </m:sSupPr>
                        <m:e>
                          <m:r>
                            <a:rPr lang="vi-VN" altLang="zh-TW" sz="2000" i="1" dirty="0" smtClean="0">
                              <a:solidFill>
                                <a:srgbClr val="7030A0"/>
                              </a:solidFill>
                              <a:latin typeface="Cambria Math" panose="02040503050406030204" pitchFamily="18" charset="0"/>
                              <a:cs typeface="Times New Roman" panose="02020603050405020304" pitchFamily="18" charset="0"/>
                            </a:rPr>
                            <m:t>𝑧</m:t>
                          </m:r>
                        </m:e>
                        <m:sup>
                          <m:r>
                            <a:rPr lang="vi-VN" altLang="zh-TW" sz="2000" i="1" dirty="0" smtClean="0">
                              <a:solidFill>
                                <a:srgbClr val="7030A0"/>
                              </a:solidFill>
                              <a:latin typeface="Cambria Math" panose="02040503050406030204" pitchFamily="18" charset="0"/>
                              <a:cs typeface="Times New Roman" panose="02020603050405020304" pitchFamily="18" charset="0"/>
                            </a:rPr>
                            <m:t>2</m:t>
                          </m:r>
                        </m:sup>
                      </m:sSup>
                      <m:r>
                        <a:rPr lang="vi-VN" altLang="zh-TW" sz="2000" i="1" dirty="0" smtClean="0">
                          <a:solidFill>
                            <a:srgbClr val="7030A0"/>
                          </a:solidFill>
                          <a:latin typeface="Cambria Math" panose="02040503050406030204" pitchFamily="18" charset="0"/>
                          <a:cs typeface="Times New Roman" panose="02020603050405020304" pitchFamily="18" charset="0"/>
                        </a:rPr>
                        <m:t>−</m:t>
                      </m:r>
                      <m:r>
                        <a:rPr lang="vi-VN" altLang="zh-TW" sz="2000" i="1" dirty="0" smtClean="0">
                          <a:solidFill>
                            <a:srgbClr val="7030A0"/>
                          </a:solidFill>
                          <a:latin typeface="Cambria Math" panose="02040503050406030204" pitchFamily="18" charset="0"/>
                          <a:cs typeface="Times New Roman" panose="02020603050405020304" pitchFamily="18" charset="0"/>
                        </a:rPr>
                        <m:t>4</m:t>
                      </m:r>
                      <m:r>
                        <a:rPr lang="vi-VN" altLang="zh-TW" sz="2000" i="1" dirty="0" smtClean="0">
                          <a:solidFill>
                            <a:srgbClr val="7030A0"/>
                          </a:solidFill>
                          <a:latin typeface="Cambria Math" panose="02040503050406030204" pitchFamily="18" charset="0"/>
                          <a:cs typeface="Times New Roman" panose="02020603050405020304" pitchFamily="18" charset="0"/>
                        </a:rPr>
                        <m:t>𝑥𝑦</m:t>
                      </m:r>
                      <m:r>
                        <a:rPr lang="vi-VN" altLang="zh-TW" sz="2000" i="1" dirty="0" smtClean="0">
                          <a:solidFill>
                            <a:srgbClr val="7030A0"/>
                          </a:solidFill>
                          <a:latin typeface="Cambria Math" panose="02040503050406030204" pitchFamily="18" charset="0"/>
                          <a:cs typeface="Times New Roman" panose="02020603050405020304" pitchFamily="18" charset="0"/>
                        </a:rPr>
                        <m:t>+</m:t>
                      </m:r>
                      <m:r>
                        <a:rPr lang="vi-VN" altLang="zh-TW" sz="2000" i="1" dirty="0" smtClean="0">
                          <a:solidFill>
                            <a:srgbClr val="7030A0"/>
                          </a:solidFill>
                          <a:latin typeface="Cambria Math" panose="02040503050406030204" pitchFamily="18" charset="0"/>
                          <a:cs typeface="Times New Roman" panose="02020603050405020304" pitchFamily="18" charset="0"/>
                        </a:rPr>
                        <m:t>2</m:t>
                      </m:r>
                      <m:r>
                        <a:rPr lang="vi-VN" altLang="zh-TW" sz="2000" i="1" dirty="0" smtClean="0">
                          <a:solidFill>
                            <a:srgbClr val="7030A0"/>
                          </a:solidFill>
                          <a:latin typeface="Cambria Math" panose="02040503050406030204" pitchFamily="18" charset="0"/>
                          <a:cs typeface="Times New Roman" panose="02020603050405020304" pitchFamily="18" charset="0"/>
                        </a:rPr>
                        <m:t>𝑥𝑧</m:t>
                      </m:r>
                      <m:r>
                        <a:rPr lang="vi-VN" altLang="zh-TW" sz="2000" i="1" dirty="0" smtClean="0">
                          <a:solidFill>
                            <a:srgbClr val="7030A0"/>
                          </a:solidFill>
                          <a:latin typeface="Cambria Math" panose="02040503050406030204" pitchFamily="18" charset="0"/>
                          <a:cs typeface="Times New Roman" panose="02020603050405020304" pitchFamily="18" charset="0"/>
                        </a:rPr>
                        <m:t>−</m:t>
                      </m:r>
                      <m:r>
                        <a:rPr lang="vi-VN" altLang="zh-TW" sz="2000" i="1" dirty="0" smtClean="0">
                          <a:solidFill>
                            <a:srgbClr val="7030A0"/>
                          </a:solidFill>
                          <a:latin typeface="Cambria Math" panose="02040503050406030204" pitchFamily="18" charset="0"/>
                          <a:cs typeface="Times New Roman" panose="02020603050405020304" pitchFamily="18" charset="0"/>
                        </a:rPr>
                        <m:t>20</m:t>
                      </m:r>
                      <m:r>
                        <a:rPr lang="vi-VN" altLang="zh-TW" sz="2000" i="1" dirty="0" smtClean="0">
                          <a:solidFill>
                            <a:srgbClr val="7030A0"/>
                          </a:solidFill>
                          <a:latin typeface="Cambria Math" panose="02040503050406030204" pitchFamily="18" charset="0"/>
                          <a:cs typeface="Times New Roman" panose="02020603050405020304" pitchFamily="18" charset="0"/>
                        </a:rPr>
                        <m:t>=</m:t>
                      </m:r>
                      <m:r>
                        <a:rPr lang="vi-VN" altLang="zh-TW" sz="2000" i="1" dirty="0" smtClean="0">
                          <a:solidFill>
                            <a:srgbClr val="7030A0"/>
                          </a:solidFill>
                          <a:latin typeface="Cambria Math" panose="02040503050406030204" pitchFamily="18" charset="0"/>
                          <a:cs typeface="Times New Roman" panose="02020603050405020304" pitchFamily="18" charset="0"/>
                        </a:rPr>
                        <m:t>0</m:t>
                      </m:r>
                    </m:oMath>
                  </m:oMathPara>
                </a14:m>
                <a:endParaRPr lang="zh-TW" altLang="en-US" sz="2000" dirty="0">
                  <a:solidFill>
                    <a:srgbClr val="7030A0"/>
                  </a:solidFill>
                  <a:latin typeface="Times New Roman" panose="02020603050405020304" pitchFamily="18" charset="0"/>
                  <a:cs typeface="Times New Roman" panose="02020603050405020304" pitchFamily="18" charset="0"/>
                </a:endParaRPr>
              </a:p>
            </p:txBody>
          </p:sp>
        </mc:Choice>
        <mc:Fallback>
          <p:sp>
            <p:nvSpPr>
              <p:cNvPr id="17" name="文字方塊 16"/>
              <p:cNvSpPr txBox="1">
                <a:spLocks noRot="1" noChangeAspect="1" noMove="1" noResize="1" noEditPoints="1" noAdjustHandles="1" noChangeArrowheads="1" noChangeShapeType="1" noTextEdit="1"/>
              </p:cNvSpPr>
              <p:nvPr/>
            </p:nvSpPr>
            <p:spPr>
              <a:xfrm>
                <a:off x="577458" y="1450934"/>
                <a:ext cx="4942194" cy="400110"/>
              </a:xfrm>
              <a:prstGeom prst="rect">
                <a:avLst/>
              </a:prstGeom>
              <a:blipFill rotWithShape="0">
                <a:blip r:embed="rId2"/>
                <a:stretch>
                  <a:fillRect b="-15152"/>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1" name="文字方塊 10"/>
              <p:cNvSpPr txBox="1"/>
              <p:nvPr/>
            </p:nvSpPr>
            <p:spPr>
              <a:xfrm>
                <a:off x="602562" y="2098808"/>
                <a:ext cx="6264404" cy="400110"/>
              </a:xfrm>
              <a:prstGeom prst="rect">
                <a:avLst/>
              </a:prstGeom>
              <a:noFill/>
            </p:spPr>
            <p:txBody>
              <a:bodyPr wrap="square" rtlCol="0">
                <a:spAutoFit/>
              </a:bodyPr>
              <a:lstStyle/>
              <a:p>
                <a:r>
                  <a:rPr lang="en-US" altLang="zh-TW" sz="2000" dirty="0">
                    <a:latin typeface="Times New Roman" panose="02020603050405020304" pitchFamily="18" charset="0"/>
                    <a:cs typeface="Times New Roman" panose="02020603050405020304" pitchFamily="18" charset="0"/>
                  </a:rPr>
                  <a:t>Ta </a:t>
                </a:r>
                <a:r>
                  <a:rPr lang="en-US" altLang="zh-TW" sz="2000" dirty="0" err="1">
                    <a:latin typeface="Times New Roman" panose="02020603050405020304" pitchFamily="18" charset="0"/>
                    <a:cs typeface="Times New Roman" panose="02020603050405020304" pitchFamily="18" charset="0"/>
                  </a:rPr>
                  <a:t>có</a:t>
                </a:r>
                <a:r>
                  <a:rPr lang="en-US" altLang="zh-TW" sz="2000" dirty="0" smtClean="0">
                    <a:latin typeface="Times New Roman" panose="02020603050405020304" pitchFamily="18" charset="0"/>
                    <a:cs typeface="Times New Roman" panose="02020603050405020304" pitchFamily="18" charset="0"/>
                  </a:rPr>
                  <a:t>: </a:t>
                </a:r>
                <a14:m>
                  <m:oMath xmlns:m="http://schemas.openxmlformats.org/officeDocument/2006/math">
                    <m:r>
                      <a:rPr lang="vi-VN" altLang="zh-TW" sz="2000" i="1" dirty="0">
                        <a:solidFill>
                          <a:srgbClr val="7030A0"/>
                        </a:solidFill>
                        <a:latin typeface="Cambria Math" panose="02040503050406030204" pitchFamily="18" charset="0"/>
                        <a:cs typeface="Times New Roman" panose="02020603050405020304" pitchFamily="18" charset="0"/>
                      </a:rPr>
                      <m:t>2</m:t>
                    </m:r>
                    <m:sSup>
                      <m:sSupPr>
                        <m:ctrlPr>
                          <a:rPr lang="vi-VN" altLang="zh-TW" sz="2000" i="1" dirty="0">
                            <a:solidFill>
                              <a:srgbClr val="7030A0"/>
                            </a:solidFill>
                            <a:latin typeface="Cambria Math" panose="02040503050406030204" pitchFamily="18" charset="0"/>
                            <a:cs typeface="Times New Roman" panose="02020603050405020304" pitchFamily="18" charset="0"/>
                          </a:rPr>
                        </m:ctrlPr>
                      </m:sSupPr>
                      <m:e>
                        <m:r>
                          <a:rPr lang="vi-VN" altLang="zh-TW" sz="2000" i="1" dirty="0">
                            <a:solidFill>
                              <a:srgbClr val="7030A0"/>
                            </a:solidFill>
                            <a:latin typeface="Cambria Math" panose="02040503050406030204" pitchFamily="18" charset="0"/>
                            <a:cs typeface="Times New Roman" panose="02020603050405020304" pitchFamily="18" charset="0"/>
                          </a:rPr>
                          <m:t>𝑥</m:t>
                        </m:r>
                      </m:e>
                      <m:sup>
                        <m:r>
                          <a:rPr lang="vi-VN" altLang="zh-TW" sz="2000" i="1" dirty="0">
                            <a:solidFill>
                              <a:srgbClr val="7030A0"/>
                            </a:solidFill>
                            <a:latin typeface="Cambria Math" panose="02040503050406030204" pitchFamily="18" charset="0"/>
                            <a:cs typeface="Times New Roman" panose="02020603050405020304" pitchFamily="18" charset="0"/>
                          </a:rPr>
                          <m:t>2</m:t>
                        </m:r>
                      </m:sup>
                    </m:sSup>
                    <m:r>
                      <a:rPr lang="vi-VN" altLang="zh-TW" sz="2000" i="1" dirty="0">
                        <a:solidFill>
                          <a:srgbClr val="7030A0"/>
                        </a:solidFill>
                        <a:latin typeface="Cambria Math" panose="02040503050406030204" pitchFamily="18" charset="0"/>
                        <a:cs typeface="Times New Roman" panose="02020603050405020304" pitchFamily="18" charset="0"/>
                      </a:rPr>
                      <m:t>+</m:t>
                    </m:r>
                    <m:r>
                      <a:rPr lang="vi-VN" altLang="zh-TW" sz="2000" i="1" dirty="0">
                        <a:solidFill>
                          <a:srgbClr val="7030A0"/>
                        </a:solidFill>
                        <a:latin typeface="Cambria Math" panose="02040503050406030204" pitchFamily="18" charset="0"/>
                        <a:cs typeface="Times New Roman" panose="02020603050405020304" pitchFamily="18" charset="0"/>
                      </a:rPr>
                      <m:t>3</m:t>
                    </m:r>
                    <m:sSup>
                      <m:sSupPr>
                        <m:ctrlPr>
                          <a:rPr lang="vi-VN" altLang="zh-TW" sz="2000" i="1" dirty="0">
                            <a:solidFill>
                              <a:srgbClr val="7030A0"/>
                            </a:solidFill>
                            <a:latin typeface="Cambria Math" panose="02040503050406030204" pitchFamily="18" charset="0"/>
                            <a:cs typeface="Times New Roman" panose="02020603050405020304" pitchFamily="18" charset="0"/>
                          </a:rPr>
                        </m:ctrlPr>
                      </m:sSupPr>
                      <m:e>
                        <m:r>
                          <a:rPr lang="vi-VN" altLang="zh-TW" sz="2000" i="1" dirty="0">
                            <a:solidFill>
                              <a:srgbClr val="7030A0"/>
                            </a:solidFill>
                            <a:latin typeface="Cambria Math" panose="02040503050406030204" pitchFamily="18" charset="0"/>
                            <a:cs typeface="Times New Roman" panose="02020603050405020304" pitchFamily="18" charset="0"/>
                          </a:rPr>
                          <m:t>𝑦</m:t>
                        </m:r>
                      </m:e>
                      <m:sup>
                        <m:r>
                          <a:rPr lang="vi-VN" altLang="zh-TW" sz="2000" i="1" dirty="0">
                            <a:solidFill>
                              <a:srgbClr val="7030A0"/>
                            </a:solidFill>
                            <a:latin typeface="Cambria Math" panose="02040503050406030204" pitchFamily="18" charset="0"/>
                            <a:cs typeface="Times New Roman" panose="02020603050405020304" pitchFamily="18" charset="0"/>
                          </a:rPr>
                          <m:t>2</m:t>
                        </m:r>
                      </m:sup>
                    </m:sSup>
                    <m:r>
                      <a:rPr lang="vi-VN" altLang="zh-TW" sz="2000" i="1" dirty="0">
                        <a:solidFill>
                          <a:srgbClr val="7030A0"/>
                        </a:solidFill>
                        <a:latin typeface="Cambria Math" panose="02040503050406030204" pitchFamily="18" charset="0"/>
                        <a:cs typeface="Times New Roman" panose="02020603050405020304" pitchFamily="18" charset="0"/>
                      </a:rPr>
                      <m:t>+</m:t>
                    </m:r>
                    <m:r>
                      <a:rPr lang="vi-VN" altLang="zh-TW" sz="2000" i="1" dirty="0">
                        <a:solidFill>
                          <a:srgbClr val="7030A0"/>
                        </a:solidFill>
                        <a:latin typeface="Cambria Math" panose="02040503050406030204" pitchFamily="18" charset="0"/>
                        <a:cs typeface="Times New Roman" panose="02020603050405020304" pitchFamily="18" charset="0"/>
                      </a:rPr>
                      <m:t>2</m:t>
                    </m:r>
                    <m:sSup>
                      <m:sSupPr>
                        <m:ctrlPr>
                          <a:rPr lang="vi-VN" altLang="zh-TW" sz="2000" i="1" dirty="0">
                            <a:solidFill>
                              <a:srgbClr val="7030A0"/>
                            </a:solidFill>
                            <a:latin typeface="Cambria Math" panose="02040503050406030204" pitchFamily="18" charset="0"/>
                            <a:cs typeface="Times New Roman" panose="02020603050405020304" pitchFamily="18" charset="0"/>
                          </a:rPr>
                        </m:ctrlPr>
                      </m:sSupPr>
                      <m:e>
                        <m:r>
                          <a:rPr lang="vi-VN" altLang="zh-TW" sz="2000" i="1" dirty="0">
                            <a:solidFill>
                              <a:srgbClr val="7030A0"/>
                            </a:solidFill>
                            <a:latin typeface="Cambria Math" panose="02040503050406030204" pitchFamily="18" charset="0"/>
                            <a:cs typeface="Times New Roman" panose="02020603050405020304" pitchFamily="18" charset="0"/>
                          </a:rPr>
                          <m:t>𝑧</m:t>
                        </m:r>
                      </m:e>
                      <m:sup>
                        <m:r>
                          <a:rPr lang="vi-VN" altLang="zh-TW" sz="2000" i="1" dirty="0">
                            <a:solidFill>
                              <a:srgbClr val="7030A0"/>
                            </a:solidFill>
                            <a:latin typeface="Cambria Math" panose="02040503050406030204" pitchFamily="18" charset="0"/>
                            <a:cs typeface="Times New Roman" panose="02020603050405020304" pitchFamily="18" charset="0"/>
                          </a:rPr>
                          <m:t>2</m:t>
                        </m:r>
                      </m:sup>
                    </m:sSup>
                    <m:r>
                      <a:rPr lang="vi-VN" altLang="zh-TW" sz="2000" i="1" dirty="0">
                        <a:solidFill>
                          <a:srgbClr val="7030A0"/>
                        </a:solidFill>
                        <a:latin typeface="Cambria Math" panose="02040503050406030204" pitchFamily="18" charset="0"/>
                        <a:cs typeface="Times New Roman" panose="02020603050405020304" pitchFamily="18" charset="0"/>
                      </a:rPr>
                      <m:t>−</m:t>
                    </m:r>
                    <m:r>
                      <a:rPr lang="vi-VN" altLang="zh-TW" sz="2000" i="1" dirty="0">
                        <a:solidFill>
                          <a:srgbClr val="7030A0"/>
                        </a:solidFill>
                        <a:latin typeface="Cambria Math" panose="02040503050406030204" pitchFamily="18" charset="0"/>
                        <a:cs typeface="Times New Roman" panose="02020603050405020304" pitchFamily="18" charset="0"/>
                      </a:rPr>
                      <m:t>4</m:t>
                    </m:r>
                    <m:r>
                      <a:rPr lang="vi-VN" altLang="zh-TW" sz="2000" i="1" dirty="0">
                        <a:solidFill>
                          <a:srgbClr val="7030A0"/>
                        </a:solidFill>
                        <a:latin typeface="Cambria Math" panose="02040503050406030204" pitchFamily="18" charset="0"/>
                        <a:cs typeface="Times New Roman" panose="02020603050405020304" pitchFamily="18" charset="0"/>
                      </a:rPr>
                      <m:t>𝑥𝑦</m:t>
                    </m:r>
                    <m:r>
                      <a:rPr lang="vi-VN" altLang="zh-TW" sz="2000" i="1" dirty="0">
                        <a:solidFill>
                          <a:srgbClr val="7030A0"/>
                        </a:solidFill>
                        <a:latin typeface="Cambria Math" panose="02040503050406030204" pitchFamily="18" charset="0"/>
                        <a:cs typeface="Times New Roman" panose="02020603050405020304" pitchFamily="18" charset="0"/>
                      </a:rPr>
                      <m:t>+</m:t>
                    </m:r>
                    <m:r>
                      <a:rPr lang="vi-VN" altLang="zh-TW" sz="2000" i="1" dirty="0">
                        <a:solidFill>
                          <a:srgbClr val="7030A0"/>
                        </a:solidFill>
                        <a:latin typeface="Cambria Math" panose="02040503050406030204" pitchFamily="18" charset="0"/>
                        <a:cs typeface="Times New Roman" panose="02020603050405020304" pitchFamily="18" charset="0"/>
                      </a:rPr>
                      <m:t>2</m:t>
                    </m:r>
                    <m:r>
                      <a:rPr lang="vi-VN" altLang="zh-TW" sz="2000" i="1" dirty="0">
                        <a:solidFill>
                          <a:srgbClr val="7030A0"/>
                        </a:solidFill>
                        <a:latin typeface="Cambria Math" panose="02040503050406030204" pitchFamily="18" charset="0"/>
                        <a:cs typeface="Times New Roman" panose="02020603050405020304" pitchFamily="18" charset="0"/>
                      </a:rPr>
                      <m:t>𝑥𝑧</m:t>
                    </m:r>
                    <m:r>
                      <a:rPr lang="vi-VN" altLang="zh-TW" sz="2000" i="1" dirty="0">
                        <a:solidFill>
                          <a:srgbClr val="7030A0"/>
                        </a:solidFill>
                        <a:latin typeface="Cambria Math" panose="02040503050406030204" pitchFamily="18" charset="0"/>
                        <a:cs typeface="Times New Roman" panose="02020603050405020304" pitchFamily="18" charset="0"/>
                      </a:rPr>
                      <m:t>−</m:t>
                    </m:r>
                    <m:r>
                      <a:rPr lang="vi-VN" altLang="zh-TW" sz="2000" i="1" dirty="0">
                        <a:solidFill>
                          <a:srgbClr val="7030A0"/>
                        </a:solidFill>
                        <a:latin typeface="Cambria Math" panose="02040503050406030204" pitchFamily="18" charset="0"/>
                        <a:cs typeface="Times New Roman" panose="02020603050405020304" pitchFamily="18" charset="0"/>
                      </a:rPr>
                      <m:t>20</m:t>
                    </m:r>
                    <m:r>
                      <a:rPr lang="vi-VN" altLang="zh-TW" sz="2000" i="1" dirty="0">
                        <a:solidFill>
                          <a:srgbClr val="7030A0"/>
                        </a:solidFill>
                        <a:latin typeface="Cambria Math" panose="02040503050406030204" pitchFamily="18" charset="0"/>
                        <a:cs typeface="Times New Roman" panose="02020603050405020304" pitchFamily="18" charset="0"/>
                      </a:rPr>
                      <m:t>=</m:t>
                    </m:r>
                    <m:r>
                      <a:rPr lang="vi-VN" altLang="zh-TW" sz="2000" i="1" dirty="0">
                        <a:solidFill>
                          <a:srgbClr val="7030A0"/>
                        </a:solidFill>
                        <a:latin typeface="Cambria Math" panose="02040503050406030204" pitchFamily="18" charset="0"/>
                        <a:cs typeface="Times New Roman" panose="02020603050405020304" pitchFamily="18" charset="0"/>
                      </a:rPr>
                      <m:t>0</m:t>
                    </m:r>
                  </m:oMath>
                </a14:m>
                <a:endParaRPr lang="zh-TW" altLang="en-US" sz="2000" dirty="0">
                  <a:solidFill>
                    <a:srgbClr val="7030A0"/>
                  </a:solidFill>
                  <a:latin typeface="Times New Roman" panose="02020603050405020304" pitchFamily="18" charset="0"/>
                  <a:cs typeface="Times New Roman" panose="02020603050405020304" pitchFamily="18" charset="0"/>
                </a:endParaRPr>
              </a:p>
            </p:txBody>
          </p:sp>
        </mc:Choice>
        <mc:Fallback>
          <p:sp>
            <p:nvSpPr>
              <p:cNvPr id="11" name="文字方塊 10"/>
              <p:cNvSpPr txBox="1">
                <a:spLocks noRot="1" noChangeAspect="1" noMove="1" noResize="1" noEditPoints="1" noAdjustHandles="1" noChangeArrowheads="1" noChangeShapeType="1" noTextEdit="1"/>
              </p:cNvSpPr>
              <p:nvPr/>
            </p:nvSpPr>
            <p:spPr>
              <a:xfrm>
                <a:off x="602562" y="2098808"/>
                <a:ext cx="6264404" cy="400110"/>
              </a:xfrm>
              <a:prstGeom prst="rect">
                <a:avLst/>
              </a:prstGeom>
              <a:blipFill rotWithShape="0">
                <a:blip r:embed="rId3"/>
                <a:stretch>
                  <a:fillRect l="-1071" t="-7576" b="-25758"/>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34" name="文字方塊 33"/>
              <p:cNvSpPr txBox="1"/>
              <p:nvPr/>
            </p:nvSpPr>
            <p:spPr>
              <a:xfrm>
                <a:off x="577458" y="5668531"/>
                <a:ext cx="10287766" cy="400110"/>
              </a:xfrm>
              <a:prstGeom prst="rect">
                <a:avLst/>
              </a:prstGeom>
              <a:noFill/>
            </p:spPr>
            <p:txBody>
              <a:bodyPr wrap="square" rtlCol="0">
                <a:spAutoFit/>
              </a:bodyPr>
              <a:lstStyle/>
              <a:p>
                <a:r>
                  <a:rPr lang="vi-VN" altLang="zh-TW" sz="2000" dirty="0">
                    <a:latin typeface="Times New Roman" panose="02020603050405020304" pitchFamily="18" charset="0"/>
                    <a:cs typeface="Times New Roman" panose="02020603050405020304" pitchFamily="18" charset="0"/>
                  </a:rPr>
                  <a:t>Do phương trình trên có nghiệm nguyên dương nên </a:t>
                </a:r>
                <a14:m>
                  <m:oMath xmlns:m="http://schemas.openxmlformats.org/officeDocument/2006/math">
                    <m:r>
                      <a:rPr lang="vi-VN" altLang="zh-TW" sz="20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vi-VN" altLang="zh-TW" sz="2000" dirty="0" smtClean="0">
                    <a:latin typeface="Times New Roman" panose="02020603050405020304" pitchFamily="18" charset="0"/>
                    <a:cs typeface="Times New Roman" panose="02020603050405020304" pitchFamily="18" charset="0"/>
                  </a:rPr>
                  <a:t> </a:t>
                </a:r>
                <a:r>
                  <a:rPr lang="vi-VN" altLang="zh-TW" sz="2000" dirty="0">
                    <a:latin typeface="Times New Roman" panose="02020603050405020304" pitchFamily="18" charset="0"/>
                    <a:cs typeface="Times New Roman" panose="02020603050405020304" pitchFamily="18" charset="0"/>
                  </a:rPr>
                  <a:t>phải là số chính phương.</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mc:Choice>
        <mc:Fallback>
          <p:sp>
            <p:nvSpPr>
              <p:cNvPr id="34" name="文字方塊 33"/>
              <p:cNvSpPr txBox="1">
                <a:spLocks noRot="1" noChangeAspect="1" noMove="1" noResize="1" noEditPoints="1" noAdjustHandles="1" noChangeArrowheads="1" noChangeShapeType="1" noTextEdit="1"/>
              </p:cNvSpPr>
              <p:nvPr/>
            </p:nvSpPr>
            <p:spPr>
              <a:xfrm>
                <a:off x="577458" y="5668531"/>
                <a:ext cx="10287766" cy="400110"/>
              </a:xfrm>
              <a:prstGeom prst="rect">
                <a:avLst/>
              </a:prstGeom>
              <a:blipFill rotWithShape="0">
                <a:blip r:embed="rId4"/>
                <a:stretch>
                  <a:fillRect l="-652" t="-9091" b="-25758"/>
                </a:stretch>
              </a:blipFill>
            </p:spPr>
            <p:txBody>
              <a:bodyPr/>
              <a:lstStyle/>
              <a:p>
                <a:r>
                  <a:rPr lang="zh-TW" altLang="en-US">
                    <a:noFill/>
                  </a:rPr>
                  <a:t> </a:t>
                </a:r>
              </a:p>
            </p:txBody>
          </p:sp>
        </mc:Fallback>
      </mc:AlternateContent>
      <p:sp>
        <p:nvSpPr>
          <p:cNvPr id="22" name="文字方塊 21"/>
          <p:cNvSpPr txBox="1"/>
          <p:nvPr/>
        </p:nvSpPr>
        <p:spPr>
          <a:xfrm>
            <a:off x="5519652" y="1447805"/>
            <a:ext cx="5757763" cy="400110"/>
          </a:xfrm>
          <a:prstGeom prst="rect">
            <a:avLst/>
          </a:prstGeom>
          <a:noFill/>
        </p:spPr>
        <p:txBody>
          <a:bodyPr wrap="square" rtlCol="0">
            <a:spAutoFit/>
          </a:bodyPr>
          <a:lstStyle/>
          <a:p>
            <a:r>
              <a:rPr lang="vi-VN" altLang="zh-TW" sz="2000" dirty="0">
                <a:solidFill>
                  <a:srgbClr val="002060"/>
                </a:solidFill>
                <a:latin typeface="Times New Roman" panose="02020603050405020304" pitchFamily="18" charset="0"/>
                <a:cs typeface="Times New Roman" panose="02020603050405020304" pitchFamily="18" charset="0"/>
              </a:rPr>
              <a:t>Chứng minh tam giác đã cho là tam giác đều.</a:t>
            </a:r>
            <a:endParaRPr lang="zh-TW" altLang="en-US" sz="2000" dirty="0">
              <a:solidFill>
                <a:srgbClr val="002060"/>
              </a:solidFill>
              <a:latin typeface="Times New Roman" panose="02020603050405020304" pitchFamily="18" charset="0"/>
              <a:cs typeface="Times New Roman" panose="02020603050405020304" pitchFamily="18" charset="0"/>
            </a:endParaRPr>
          </a:p>
        </p:txBody>
      </p:sp>
      <p:sp>
        <p:nvSpPr>
          <p:cNvPr id="23" name="文字方塊 22"/>
          <p:cNvSpPr txBox="1"/>
          <p:nvPr/>
        </p:nvSpPr>
        <p:spPr>
          <a:xfrm>
            <a:off x="602561" y="2546627"/>
            <a:ext cx="7322239" cy="400110"/>
          </a:xfrm>
          <a:prstGeom prst="rect">
            <a:avLst/>
          </a:prstGeom>
          <a:noFill/>
        </p:spPr>
        <p:txBody>
          <a:bodyPr wrap="square" rtlCol="0">
            <a:spAutoFit/>
          </a:bodyPr>
          <a:lstStyle/>
          <a:p>
            <a:r>
              <a:rPr lang="vi-VN" altLang="zh-TW" sz="2000" b="1" dirty="0">
                <a:latin typeface="Times New Roman" panose="02020603050405020304" pitchFamily="18" charset="0"/>
                <a:cs typeface="Times New Roman" panose="02020603050405020304" pitchFamily="18" charset="0"/>
              </a:rPr>
              <a:t>- TH 1</a:t>
            </a:r>
            <a:r>
              <a:rPr lang="vi-VN" altLang="zh-TW" sz="2000" dirty="0">
                <a:latin typeface="Times New Roman" panose="02020603050405020304" pitchFamily="18" charset="0"/>
                <a:cs typeface="Times New Roman" panose="02020603050405020304" pitchFamily="18" charset="0"/>
              </a:rPr>
              <a:t>: y là số lẻ </a:t>
            </a:r>
            <a:r>
              <a:rPr lang="vi-VN" altLang="zh-TW" sz="2000" i="1" dirty="0">
                <a:latin typeface="Times New Roman" panose="02020603050405020304" pitchFamily="18" charset="0"/>
                <a:cs typeface="Times New Roman" panose="02020603050405020304" pitchFamily="18" charset="0"/>
              </a:rPr>
              <a:t>(hs tự chứng minh tương tự như </a:t>
            </a:r>
            <a:r>
              <a:rPr lang="vi-VN" altLang="zh-TW" sz="2000" i="1" dirty="0" smtClean="0">
                <a:latin typeface="Times New Roman" panose="02020603050405020304" pitchFamily="18" charset="0"/>
                <a:cs typeface="Times New Roman" panose="02020603050405020304" pitchFamily="18" charset="0"/>
              </a:rPr>
              <a:t>TH2)</a:t>
            </a:r>
            <a:endParaRPr lang="zh-TW" altLang="en-US" sz="2000" i="1" dirty="0">
              <a:solidFill>
                <a:srgbClr val="7030A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4" name="文字方塊 23"/>
              <p:cNvSpPr txBox="1"/>
              <p:nvPr/>
            </p:nvSpPr>
            <p:spPr>
              <a:xfrm>
                <a:off x="602561" y="2994446"/>
                <a:ext cx="10674854" cy="400110"/>
              </a:xfrm>
              <a:prstGeom prst="rect">
                <a:avLst/>
              </a:prstGeom>
              <a:noFill/>
            </p:spPr>
            <p:txBody>
              <a:bodyPr wrap="square" rtlCol="0">
                <a:spAutoFit/>
              </a:bodyPr>
              <a:lstStyle/>
              <a:p>
                <a:r>
                  <a:rPr lang="vi-VN" altLang="zh-TW" sz="2000" b="1" dirty="0" smtClean="0">
                    <a:latin typeface="Times New Roman" panose="02020603050405020304" pitchFamily="18" charset="0"/>
                    <a:cs typeface="Times New Roman" panose="02020603050405020304" pitchFamily="18" charset="0"/>
                  </a:rPr>
                  <a:t>- TH</a:t>
                </a:r>
                <a:r>
                  <a:rPr lang="en-US" altLang="zh-TW" sz="2000" b="1" dirty="0" smtClean="0">
                    <a:latin typeface="Times New Roman" panose="02020603050405020304" pitchFamily="18" charset="0"/>
                    <a:cs typeface="Times New Roman" panose="02020603050405020304" pitchFamily="18" charset="0"/>
                  </a:rPr>
                  <a:t> </a:t>
                </a:r>
                <a:r>
                  <a:rPr lang="vi-VN" altLang="zh-TW" sz="2000" b="1" dirty="0" smtClean="0">
                    <a:latin typeface="Times New Roman" panose="02020603050405020304" pitchFamily="18" charset="0"/>
                    <a:cs typeface="Times New Roman" panose="02020603050405020304" pitchFamily="18" charset="0"/>
                  </a:rPr>
                  <a:t>2</a:t>
                </a:r>
                <a:r>
                  <a:rPr lang="vi-VN" altLang="zh-TW" sz="2000" dirty="0" smtClean="0">
                    <a:latin typeface="Times New Roman" panose="02020603050405020304" pitchFamily="18" charset="0"/>
                    <a:cs typeface="Times New Roman" panose="02020603050405020304" pitchFamily="18" charset="0"/>
                  </a:rPr>
                  <a:t>: ta có y là số chẵn, đặt:</a:t>
                </a:r>
                <a:r>
                  <a:rPr lang="en-US" altLang="zh-TW" sz="2000"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TW" sz="2000" b="0" i="1" smtClean="0">
                        <a:latin typeface="Cambria Math" panose="02040503050406030204" pitchFamily="18" charset="0"/>
                        <a:cs typeface="Times New Roman" panose="02020603050405020304" pitchFamily="18" charset="0"/>
                      </a:rPr>
                      <m:t>𝑦</m:t>
                    </m:r>
                    <m:r>
                      <a:rPr lang="en-US" altLang="zh-TW" sz="2000" b="0" i="1" smtClean="0">
                        <a:latin typeface="Cambria Math" panose="02040503050406030204" pitchFamily="18" charset="0"/>
                        <a:cs typeface="Times New Roman" panose="02020603050405020304" pitchFamily="18" charset="0"/>
                      </a:rPr>
                      <m:t>=</m:t>
                    </m:r>
                    <m:r>
                      <a:rPr lang="en-US" altLang="zh-TW" sz="2000" b="0" i="1" smtClean="0">
                        <a:latin typeface="Cambria Math" panose="02040503050406030204" pitchFamily="18" charset="0"/>
                        <a:cs typeface="Times New Roman" panose="02020603050405020304" pitchFamily="18" charset="0"/>
                      </a:rPr>
                      <m:t>2</m:t>
                    </m:r>
                    <m:r>
                      <a:rPr lang="en-US" altLang="zh-TW" sz="2000" b="0" i="1" smtClean="0">
                        <a:latin typeface="Cambria Math" panose="02040503050406030204" pitchFamily="18" charset="0"/>
                        <a:cs typeface="Times New Roman" panose="02020603050405020304" pitchFamily="18" charset="0"/>
                      </a:rPr>
                      <m:t>𝑘</m:t>
                    </m:r>
                    <m:r>
                      <a:rPr lang="en-US" altLang="zh-TW" sz="2000" b="0" i="1" smtClean="0">
                        <a:latin typeface="Cambria Math" panose="02040503050406030204" pitchFamily="18" charset="0"/>
                        <a:cs typeface="Times New Roman" panose="02020603050405020304" pitchFamily="18" charset="0"/>
                      </a:rPr>
                      <m:t> (</m:t>
                    </m:r>
                    <m:r>
                      <a:rPr lang="en-US" altLang="zh-TW" sz="2000" b="0" i="1" smtClean="0">
                        <a:latin typeface="Cambria Math" panose="02040503050406030204" pitchFamily="18" charset="0"/>
                        <a:cs typeface="Times New Roman" panose="02020603050405020304" pitchFamily="18" charset="0"/>
                      </a:rPr>
                      <m:t>𝑘</m:t>
                    </m:r>
                    <m:r>
                      <a:rPr lang="en-US" altLang="zh-TW" sz="20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TW"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TW" sz="2000" b="0" i="1" smtClean="0">
                            <a:latin typeface="Cambria Math" panose="02040503050406030204" pitchFamily="18" charset="0"/>
                            <a:ea typeface="Cambria Math" panose="02040503050406030204" pitchFamily="18" charset="0"/>
                            <a:cs typeface="Times New Roman" panose="02020603050405020304" pitchFamily="18" charset="0"/>
                          </a:rPr>
                          <m:t>ℕ</m:t>
                        </m:r>
                      </m:e>
                      <m:sup>
                        <m:r>
                          <a:rPr lang="en-US" altLang="zh-TW" sz="2000" b="0" i="1" smtClean="0">
                            <a:latin typeface="Cambria Math" panose="02040503050406030204" pitchFamily="18" charset="0"/>
                            <a:ea typeface="Cambria Math" panose="02040503050406030204" pitchFamily="18" charset="0"/>
                            <a:cs typeface="Times New Roman" panose="02020603050405020304" pitchFamily="18" charset="0"/>
                          </a:rPr>
                          <m:t>∗</m:t>
                        </m:r>
                      </m:sup>
                    </m:sSup>
                    <m:r>
                      <a:rPr lang="en-US" altLang="zh-TW" sz="2000" b="0" i="1" smtClean="0">
                        <a:latin typeface="Cambria Math" panose="02040503050406030204" pitchFamily="18" charset="0"/>
                        <a:cs typeface="Times New Roman" panose="02020603050405020304" pitchFamily="18" charset="0"/>
                      </a:rPr>
                      <m:t>)</m:t>
                    </m:r>
                  </m:oMath>
                </a14:m>
                <a:r>
                  <a:rPr lang="vi-VN" altLang="zh-TW" sz="2000" dirty="0" smtClean="0">
                    <a:latin typeface="Times New Roman" panose="02020603050405020304" pitchFamily="18" charset="0"/>
                    <a:cs typeface="Times New Roman" panose="02020603050405020304" pitchFamily="18" charset="0"/>
                  </a:rPr>
                  <a:t> </a:t>
                </a:r>
                <a:r>
                  <a:rPr lang="vi-VN" altLang="zh-TW" sz="2000" dirty="0">
                    <a:latin typeface="Times New Roman" panose="02020603050405020304" pitchFamily="18" charset="0"/>
                    <a:cs typeface="Times New Roman" panose="02020603050405020304" pitchFamily="18" charset="0"/>
                  </a:rPr>
                  <a:t>và thay vào điều kiện trên ta được:</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mc:Choice>
        <mc:Fallback>
          <p:sp>
            <p:nvSpPr>
              <p:cNvPr id="24" name="文字方塊 23"/>
              <p:cNvSpPr txBox="1">
                <a:spLocks noRot="1" noChangeAspect="1" noMove="1" noResize="1" noEditPoints="1" noAdjustHandles="1" noChangeArrowheads="1" noChangeShapeType="1" noTextEdit="1"/>
              </p:cNvSpPr>
              <p:nvPr/>
            </p:nvSpPr>
            <p:spPr>
              <a:xfrm>
                <a:off x="602561" y="2994446"/>
                <a:ext cx="10674854" cy="400110"/>
              </a:xfrm>
              <a:prstGeom prst="rect">
                <a:avLst/>
              </a:prstGeom>
              <a:blipFill rotWithShape="0">
                <a:blip r:embed="rId5"/>
                <a:stretch>
                  <a:fillRect l="-628" t="-7576" b="-25758"/>
                </a:stretch>
              </a:blipFill>
            </p:spPr>
            <p:txBody>
              <a:bodyPr/>
              <a:lstStyle/>
              <a:p>
                <a:r>
                  <a:rPr lang="zh-TW" altLang="en-US">
                    <a:noFill/>
                  </a:rPr>
                  <a:t> </a:t>
                </a:r>
              </a:p>
            </p:txBody>
          </p:sp>
        </mc:Fallback>
      </mc:AlternateContent>
      <p:pic>
        <p:nvPicPr>
          <p:cNvPr id="3" name="圖片 2"/>
          <p:cNvPicPr>
            <a:picLocks noChangeAspect="1"/>
          </p:cNvPicPr>
          <p:nvPr/>
        </p:nvPicPr>
        <p:blipFill>
          <a:blip r:embed="rId6"/>
          <a:stretch>
            <a:fillRect/>
          </a:stretch>
        </p:blipFill>
        <p:spPr>
          <a:xfrm>
            <a:off x="1679565" y="3539321"/>
            <a:ext cx="8096250" cy="428625"/>
          </a:xfrm>
          <a:prstGeom prst="rect">
            <a:avLst/>
          </a:prstGeom>
        </p:spPr>
      </p:pic>
      <p:pic>
        <p:nvPicPr>
          <p:cNvPr id="4" name="圖片 3"/>
          <p:cNvPicPr>
            <a:picLocks noChangeAspect="1"/>
          </p:cNvPicPr>
          <p:nvPr/>
        </p:nvPicPr>
        <p:blipFill>
          <a:blip r:embed="rId7"/>
          <a:stretch>
            <a:fillRect/>
          </a:stretch>
        </p:blipFill>
        <p:spPr>
          <a:xfrm>
            <a:off x="1250940" y="4040000"/>
            <a:ext cx="8524875" cy="409575"/>
          </a:xfrm>
          <a:prstGeom prst="rect">
            <a:avLst/>
          </a:prstGeom>
        </p:spPr>
      </p:pic>
      <p:sp>
        <p:nvSpPr>
          <p:cNvPr id="35" name="文字方塊 34"/>
          <p:cNvSpPr txBox="1"/>
          <p:nvPr/>
        </p:nvSpPr>
        <p:spPr>
          <a:xfrm>
            <a:off x="577458" y="4521629"/>
            <a:ext cx="9355436" cy="400110"/>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 </a:t>
            </a:r>
            <a:r>
              <a:rPr lang="vi-VN" altLang="zh-TW" sz="2000" dirty="0" smtClean="0">
                <a:latin typeface="Times New Roman" panose="02020603050405020304" pitchFamily="18" charset="0"/>
                <a:cs typeface="Times New Roman" panose="02020603050405020304" pitchFamily="18" charset="0"/>
              </a:rPr>
              <a:t>Xem </a:t>
            </a:r>
            <a:r>
              <a:rPr lang="vi-VN" altLang="zh-TW" sz="2000" dirty="0">
                <a:latin typeface="Times New Roman" panose="02020603050405020304" pitchFamily="18" charset="0"/>
                <a:cs typeface="Times New Roman" panose="02020603050405020304" pitchFamily="18" charset="0"/>
              </a:rPr>
              <a:t>phương trình trên là phương trình bậc hai theo ẩn x. Khi đó ta có</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p:pic>
        <p:nvPicPr>
          <p:cNvPr id="5" name="圖片 4"/>
          <p:cNvPicPr>
            <a:picLocks noChangeAspect="1"/>
          </p:cNvPicPr>
          <p:nvPr/>
        </p:nvPicPr>
        <p:blipFill>
          <a:blip r:embed="rId8"/>
          <a:stretch>
            <a:fillRect/>
          </a:stretch>
        </p:blipFill>
        <p:spPr>
          <a:xfrm>
            <a:off x="877450" y="4969448"/>
            <a:ext cx="10125075" cy="485775"/>
          </a:xfrm>
          <a:prstGeom prst="rect">
            <a:avLst/>
          </a:prstGeom>
        </p:spPr>
      </p:pic>
    </p:spTree>
    <p:extLst>
      <p:ext uri="{BB962C8B-B14F-4D97-AF65-F5344CB8AC3E}">
        <p14:creationId xmlns:p14="http://schemas.microsoft.com/office/powerpoint/2010/main" val="405363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left)">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left)">
                                      <p:cBhvr>
                                        <p:cTn id="4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P spid="23" grpId="0"/>
      <p:bldP spid="24" grpId="0"/>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接點 5"/>
          <p:cNvCxnSpPr/>
          <p:nvPr/>
        </p:nvCxnSpPr>
        <p:spPr>
          <a:xfrm flipV="1">
            <a:off x="1829491" y="665894"/>
            <a:ext cx="9522250"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9811674" y="327339"/>
            <a:ext cx="1783532" cy="307777"/>
          </a:xfrm>
          <a:prstGeom prst="rect">
            <a:avLst/>
          </a:prstGeom>
          <a:noFill/>
        </p:spPr>
        <p:txBody>
          <a:bodyPr wrap="square" rtlCol="0">
            <a:spAutoFit/>
          </a:bodyPr>
          <a:lstStyle/>
          <a:p>
            <a:pPr algn="ctr"/>
            <a:r>
              <a:rPr lang="en-US" altLang="zh-TW" sz="1400" dirty="0" smtClean="0">
                <a:solidFill>
                  <a:srgbClr val="C00000"/>
                </a:solidFill>
                <a:sym typeface="Webdings" panose="05030102010509060703" pitchFamily="18" charset="2"/>
              </a:rPr>
              <a:t> </a:t>
            </a:r>
            <a:r>
              <a:rPr lang="en-US" altLang="zh-TW" sz="1400" dirty="0" err="1" smtClean="0">
                <a:solidFill>
                  <a:srgbClr val="C00000"/>
                </a:solidFill>
              </a:rPr>
              <a:t>Gs</a:t>
            </a:r>
            <a:r>
              <a:rPr lang="en-US" altLang="zh-TW" sz="1400" dirty="0" smtClean="0">
                <a:solidFill>
                  <a:srgbClr val="C00000"/>
                </a:solidFill>
              </a:rPr>
              <a:t> Hoang </a:t>
            </a:r>
            <a:r>
              <a:rPr lang="en-US" altLang="zh-TW" sz="1400" dirty="0" err="1" smtClean="0">
                <a:solidFill>
                  <a:srgbClr val="C00000"/>
                </a:solidFill>
              </a:rPr>
              <a:t>Anh</a:t>
            </a:r>
            <a:endParaRPr lang="zh-TW" altLang="en-US" sz="1400" dirty="0">
              <a:solidFill>
                <a:srgbClr val="C00000"/>
              </a:solidFill>
            </a:endParaRPr>
          </a:p>
        </p:txBody>
      </p:sp>
      <p:sp>
        <p:nvSpPr>
          <p:cNvPr id="2" name="文字方塊 1"/>
          <p:cNvSpPr txBox="1"/>
          <p:nvPr/>
        </p:nvSpPr>
        <p:spPr>
          <a:xfrm>
            <a:off x="692210" y="267517"/>
            <a:ext cx="6349525" cy="400110"/>
          </a:xfrm>
          <a:prstGeom prst="rect">
            <a:avLst/>
          </a:prstGeom>
          <a:noFill/>
        </p:spPr>
        <p:txBody>
          <a:bodyPr wrap="square" rtlCol="0">
            <a:spAutoFit/>
          </a:bodyPr>
          <a:lstStyle/>
          <a:p>
            <a:r>
              <a:rPr lang="vi-VN" altLang="zh-TW" sz="2000" dirty="0">
                <a:solidFill>
                  <a:schemeClr val="accent6">
                    <a:lumMod val="75000"/>
                  </a:schemeClr>
                </a:solidFill>
                <a:latin typeface="Times New Roman" panose="02020603050405020304" pitchFamily="18" charset="0"/>
                <a:cs typeface="Times New Roman" panose="02020603050405020304" pitchFamily="18" charset="0"/>
              </a:rPr>
              <a:t>CÁC BÀI TOÁN SỐ HỌC</a:t>
            </a:r>
            <a:endParaRPr lang="zh-TW" altLang="en-US" sz="20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4" name="文字方塊 13"/>
          <p:cNvSpPr txBox="1"/>
          <p:nvPr/>
        </p:nvSpPr>
        <p:spPr>
          <a:xfrm>
            <a:off x="602561" y="658295"/>
            <a:ext cx="10749179" cy="400110"/>
          </a:xfrm>
          <a:prstGeom prst="rect">
            <a:avLst/>
          </a:prstGeom>
          <a:noFill/>
        </p:spPr>
        <p:txBody>
          <a:bodyPr wrap="square" rtlCol="0">
            <a:spAutoFit/>
          </a:bodyPr>
          <a:lstStyle/>
          <a:p>
            <a:r>
              <a:rPr lang="vi-VN" altLang="zh-TW" sz="2000" b="1" dirty="0">
                <a:solidFill>
                  <a:srgbClr val="FF0000"/>
                </a:solidFill>
                <a:latin typeface="Times New Roman" panose="02020603050405020304" pitchFamily="18" charset="0"/>
                <a:cs typeface="Times New Roman" panose="02020603050405020304" pitchFamily="18" charset="0"/>
              </a:rPr>
              <a:t>Câu </a:t>
            </a:r>
            <a:r>
              <a:rPr lang="en-US" altLang="zh-TW" sz="2000" b="1" dirty="0" smtClean="0">
                <a:solidFill>
                  <a:srgbClr val="FF0000"/>
                </a:solidFill>
                <a:latin typeface="Times New Roman" panose="02020603050405020304" pitchFamily="18" charset="0"/>
                <a:cs typeface="Times New Roman" panose="02020603050405020304" pitchFamily="18" charset="0"/>
              </a:rPr>
              <a:t>2</a:t>
            </a:r>
            <a:r>
              <a:rPr lang="vi-VN" altLang="zh-TW" sz="2000" b="1" dirty="0" smtClean="0">
                <a:solidFill>
                  <a:srgbClr val="FF0000"/>
                </a:solidFill>
                <a:latin typeface="Times New Roman" panose="02020603050405020304" pitchFamily="18" charset="0"/>
                <a:cs typeface="Times New Roman" panose="02020603050405020304" pitchFamily="18" charset="0"/>
              </a:rPr>
              <a:t>.</a:t>
            </a:r>
            <a:r>
              <a:rPr lang="en-US" altLang="zh-TW" sz="2000" b="1" dirty="0" smtClean="0">
                <a:solidFill>
                  <a:srgbClr val="FF0000"/>
                </a:solidFill>
                <a:latin typeface="Times New Roman" panose="02020603050405020304" pitchFamily="18" charset="0"/>
                <a:cs typeface="Times New Roman" panose="02020603050405020304" pitchFamily="18" charset="0"/>
              </a:rPr>
              <a:t> </a:t>
            </a:r>
            <a:r>
              <a:rPr lang="vi-VN" altLang="zh-TW" sz="2000" i="1" dirty="0">
                <a:solidFill>
                  <a:srgbClr val="FF0000"/>
                </a:solidFill>
                <a:latin typeface="Times New Roman" panose="02020603050405020304" pitchFamily="18" charset="0"/>
                <a:cs typeface="Times New Roman" panose="02020603050405020304" pitchFamily="18" charset="0"/>
              </a:rPr>
              <a:t>Trích đề TS lớp 10 trường THPT Chuyên Tỉnh Bình Định năm học 2009 – 2010</a:t>
            </a:r>
            <a:endParaRPr lang="zh-TW" altLang="en-US" sz="2000" i="1" dirty="0">
              <a:solidFill>
                <a:srgbClr val="002060"/>
              </a:solidFill>
              <a:latin typeface="Times New Roman" panose="02020603050405020304" pitchFamily="18" charset="0"/>
              <a:cs typeface="Times New Roman" panose="02020603050405020304" pitchFamily="18" charset="0"/>
            </a:endParaRPr>
          </a:p>
        </p:txBody>
      </p:sp>
      <p:sp>
        <p:nvSpPr>
          <p:cNvPr id="13" name="文字方塊 12"/>
          <p:cNvSpPr txBox="1"/>
          <p:nvPr/>
        </p:nvSpPr>
        <p:spPr>
          <a:xfrm>
            <a:off x="577459" y="1010705"/>
            <a:ext cx="10774281" cy="400110"/>
          </a:xfrm>
          <a:prstGeom prst="rect">
            <a:avLst/>
          </a:prstGeom>
          <a:noFill/>
        </p:spPr>
        <p:txBody>
          <a:bodyPr wrap="square" rtlCol="0">
            <a:spAutoFit/>
          </a:bodyPr>
          <a:lstStyle/>
          <a:p>
            <a:r>
              <a:rPr lang="vi-VN" altLang="zh-TW" sz="2000" dirty="0">
                <a:solidFill>
                  <a:srgbClr val="002060"/>
                </a:solidFill>
                <a:latin typeface="Times New Roman" panose="02020603050405020304" pitchFamily="18" charset="0"/>
                <a:cs typeface="Times New Roman" panose="02020603050405020304" pitchFamily="18" charset="0"/>
              </a:rPr>
              <a:t>Cho một tam giác có số đo ba cạnh là x, y, z nguyên thỏa mãn điều kiện:</a:t>
            </a:r>
            <a:endParaRPr lang="zh-TW" altLang="en-US" sz="2000" dirty="0">
              <a:solidFill>
                <a:srgbClr val="00206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7" name="文字方塊 16"/>
              <p:cNvSpPr txBox="1"/>
              <p:nvPr/>
            </p:nvSpPr>
            <p:spPr>
              <a:xfrm>
                <a:off x="577458" y="1450934"/>
                <a:ext cx="4942194"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vi-VN" altLang="zh-TW" sz="2000" i="1" dirty="0" smtClean="0">
                          <a:solidFill>
                            <a:srgbClr val="7030A0"/>
                          </a:solidFill>
                          <a:latin typeface="Cambria Math" panose="02040503050406030204" pitchFamily="18" charset="0"/>
                          <a:cs typeface="Times New Roman" panose="02020603050405020304" pitchFamily="18" charset="0"/>
                        </a:rPr>
                        <m:t>2</m:t>
                      </m:r>
                      <m:sSup>
                        <m:sSupPr>
                          <m:ctrlPr>
                            <a:rPr lang="vi-VN" altLang="zh-TW" sz="2000" i="1" dirty="0" smtClean="0">
                              <a:solidFill>
                                <a:srgbClr val="7030A0"/>
                              </a:solidFill>
                              <a:latin typeface="Cambria Math" panose="02040503050406030204" pitchFamily="18" charset="0"/>
                              <a:cs typeface="Times New Roman" panose="02020603050405020304" pitchFamily="18" charset="0"/>
                            </a:rPr>
                          </m:ctrlPr>
                        </m:sSupPr>
                        <m:e>
                          <m:r>
                            <a:rPr lang="vi-VN" altLang="zh-TW" sz="2000" i="1" dirty="0" smtClean="0">
                              <a:solidFill>
                                <a:srgbClr val="7030A0"/>
                              </a:solidFill>
                              <a:latin typeface="Cambria Math" panose="02040503050406030204" pitchFamily="18" charset="0"/>
                              <a:cs typeface="Times New Roman" panose="02020603050405020304" pitchFamily="18" charset="0"/>
                            </a:rPr>
                            <m:t>𝑥</m:t>
                          </m:r>
                        </m:e>
                        <m:sup>
                          <m:r>
                            <a:rPr lang="vi-VN" altLang="zh-TW" sz="2000" i="1" dirty="0" smtClean="0">
                              <a:solidFill>
                                <a:srgbClr val="7030A0"/>
                              </a:solidFill>
                              <a:latin typeface="Cambria Math" panose="02040503050406030204" pitchFamily="18" charset="0"/>
                              <a:cs typeface="Times New Roman" panose="02020603050405020304" pitchFamily="18" charset="0"/>
                            </a:rPr>
                            <m:t>2</m:t>
                          </m:r>
                        </m:sup>
                      </m:sSup>
                      <m:r>
                        <a:rPr lang="vi-VN" altLang="zh-TW" sz="2000" i="1" dirty="0" smtClean="0">
                          <a:solidFill>
                            <a:srgbClr val="7030A0"/>
                          </a:solidFill>
                          <a:latin typeface="Cambria Math" panose="02040503050406030204" pitchFamily="18" charset="0"/>
                          <a:cs typeface="Times New Roman" panose="02020603050405020304" pitchFamily="18" charset="0"/>
                        </a:rPr>
                        <m:t>+</m:t>
                      </m:r>
                      <m:r>
                        <a:rPr lang="vi-VN" altLang="zh-TW" sz="2000" i="1" dirty="0" smtClean="0">
                          <a:solidFill>
                            <a:srgbClr val="7030A0"/>
                          </a:solidFill>
                          <a:latin typeface="Cambria Math" panose="02040503050406030204" pitchFamily="18" charset="0"/>
                          <a:cs typeface="Times New Roman" panose="02020603050405020304" pitchFamily="18" charset="0"/>
                        </a:rPr>
                        <m:t>3</m:t>
                      </m:r>
                      <m:sSup>
                        <m:sSupPr>
                          <m:ctrlPr>
                            <a:rPr lang="vi-VN" altLang="zh-TW" sz="2000" i="1" dirty="0" smtClean="0">
                              <a:solidFill>
                                <a:srgbClr val="7030A0"/>
                              </a:solidFill>
                              <a:latin typeface="Cambria Math" panose="02040503050406030204" pitchFamily="18" charset="0"/>
                              <a:cs typeface="Times New Roman" panose="02020603050405020304" pitchFamily="18" charset="0"/>
                            </a:rPr>
                          </m:ctrlPr>
                        </m:sSupPr>
                        <m:e>
                          <m:r>
                            <a:rPr lang="vi-VN" altLang="zh-TW" sz="2000" i="1" dirty="0" smtClean="0">
                              <a:solidFill>
                                <a:srgbClr val="7030A0"/>
                              </a:solidFill>
                              <a:latin typeface="Cambria Math" panose="02040503050406030204" pitchFamily="18" charset="0"/>
                              <a:cs typeface="Times New Roman" panose="02020603050405020304" pitchFamily="18" charset="0"/>
                            </a:rPr>
                            <m:t>𝑦</m:t>
                          </m:r>
                        </m:e>
                        <m:sup>
                          <m:r>
                            <a:rPr lang="vi-VN" altLang="zh-TW" sz="2000" i="1" dirty="0" smtClean="0">
                              <a:solidFill>
                                <a:srgbClr val="7030A0"/>
                              </a:solidFill>
                              <a:latin typeface="Cambria Math" panose="02040503050406030204" pitchFamily="18" charset="0"/>
                              <a:cs typeface="Times New Roman" panose="02020603050405020304" pitchFamily="18" charset="0"/>
                            </a:rPr>
                            <m:t>2</m:t>
                          </m:r>
                        </m:sup>
                      </m:sSup>
                      <m:r>
                        <a:rPr lang="vi-VN" altLang="zh-TW" sz="2000" i="1" dirty="0" smtClean="0">
                          <a:solidFill>
                            <a:srgbClr val="7030A0"/>
                          </a:solidFill>
                          <a:latin typeface="Cambria Math" panose="02040503050406030204" pitchFamily="18" charset="0"/>
                          <a:cs typeface="Times New Roman" panose="02020603050405020304" pitchFamily="18" charset="0"/>
                        </a:rPr>
                        <m:t>+</m:t>
                      </m:r>
                      <m:r>
                        <a:rPr lang="vi-VN" altLang="zh-TW" sz="2000" i="1" dirty="0" smtClean="0">
                          <a:solidFill>
                            <a:srgbClr val="7030A0"/>
                          </a:solidFill>
                          <a:latin typeface="Cambria Math" panose="02040503050406030204" pitchFamily="18" charset="0"/>
                          <a:cs typeface="Times New Roman" panose="02020603050405020304" pitchFamily="18" charset="0"/>
                        </a:rPr>
                        <m:t>2</m:t>
                      </m:r>
                      <m:sSup>
                        <m:sSupPr>
                          <m:ctrlPr>
                            <a:rPr lang="vi-VN" altLang="zh-TW" sz="2000" i="1" dirty="0" smtClean="0">
                              <a:solidFill>
                                <a:srgbClr val="7030A0"/>
                              </a:solidFill>
                              <a:latin typeface="Cambria Math" panose="02040503050406030204" pitchFamily="18" charset="0"/>
                              <a:cs typeface="Times New Roman" panose="02020603050405020304" pitchFamily="18" charset="0"/>
                            </a:rPr>
                          </m:ctrlPr>
                        </m:sSupPr>
                        <m:e>
                          <m:r>
                            <a:rPr lang="vi-VN" altLang="zh-TW" sz="2000" i="1" dirty="0" smtClean="0">
                              <a:solidFill>
                                <a:srgbClr val="7030A0"/>
                              </a:solidFill>
                              <a:latin typeface="Cambria Math" panose="02040503050406030204" pitchFamily="18" charset="0"/>
                              <a:cs typeface="Times New Roman" panose="02020603050405020304" pitchFamily="18" charset="0"/>
                            </a:rPr>
                            <m:t>𝑧</m:t>
                          </m:r>
                        </m:e>
                        <m:sup>
                          <m:r>
                            <a:rPr lang="vi-VN" altLang="zh-TW" sz="2000" i="1" dirty="0" smtClean="0">
                              <a:solidFill>
                                <a:srgbClr val="7030A0"/>
                              </a:solidFill>
                              <a:latin typeface="Cambria Math" panose="02040503050406030204" pitchFamily="18" charset="0"/>
                              <a:cs typeface="Times New Roman" panose="02020603050405020304" pitchFamily="18" charset="0"/>
                            </a:rPr>
                            <m:t>2</m:t>
                          </m:r>
                        </m:sup>
                      </m:sSup>
                      <m:r>
                        <a:rPr lang="vi-VN" altLang="zh-TW" sz="2000" i="1" dirty="0" smtClean="0">
                          <a:solidFill>
                            <a:srgbClr val="7030A0"/>
                          </a:solidFill>
                          <a:latin typeface="Cambria Math" panose="02040503050406030204" pitchFamily="18" charset="0"/>
                          <a:cs typeface="Times New Roman" panose="02020603050405020304" pitchFamily="18" charset="0"/>
                        </a:rPr>
                        <m:t>−</m:t>
                      </m:r>
                      <m:r>
                        <a:rPr lang="vi-VN" altLang="zh-TW" sz="2000" i="1" dirty="0" smtClean="0">
                          <a:solidFill>
                            <a:srgbClr val="7030A0"/>
                          </a:solidFill>
                          <a:latin typeface="Cambria Math" panose="02040503050406030204" pitchFamily="18" charset="0"/>
                          <a:cs typeface="Times New Roman" panose="02020603050405020304" pitchFamily="18" charset="0"/>
                        </a:rPr>
                        <m:t>4</m:t>
                      </m:r>
                      <m:r>
                        <a:rPr lang="vi-VN" altLang="zh-TW" sz="2000" i="1" dirty="0" smtClean="0">
                          <a:solidFill>
                            <a:srgbClr val="7030A0"/>
                          </a:solidFill>
                          <a:latin typeface="Cambria Math" panose="02040503050406030204" pitchFamily="18" charset="0"/>
                          <a:cs typeface="Times New Roman" panose="02020603050405020304" pitchFamily="18" charset="0"/>
                        </a:rPr>
                        <m:t>𝑥𝑦</m:t>
                      </m:r>
                      <m:r>
                        <a:rPr lang="vi-VN" altLang="zh-TW" sz="2000" i="1" dirty="0" smtClean="0">
                          <a:solidFill>
                            <a:srgbClr val="7030A0"/>
                          </a:solidFill>
                          <a:latin typeface="Cambria Math" panose="02040503050406030204" pitchFamily="18" charset="0"/>
                          <a:cs typeface="Times New Roman" panose="02020603050405020304" pitchFamily="18" charset="0"/>
                        </a:rPr>
                        <m:t>+</m:t>
                      </m:r>
                      <m:r>
                        <a:rPr lang="vi-VN" altLang="zh-TW" sz="2000" i="1" dirty="0" smtClean="0">
                          <a:solidFill>
                            <a:srgbClr val="7030A0"/>
                          </a:solidFill>
                          <a:latin typeface="Cambria Math" panose="02040503050406030204" pitchFamily="18" charset="0"/>
                          <a:cs typeface="Times New Roman" panose="02020603050405020304" pitchFamily="18" charset="0"/>
                        </a:rPr>
                        <m:t>2</m:t>
                      </m:r>
                      <m:r>
                        <a:rPr lang="vi-VN" altLang="zh-TW" sz="2000" i="1" dirty="0" smtClean="0">
                          <a:solidFill>
                            <a:srgbClr val="7030A0"/>
                          </a:solidFill>
                          <a:latin typeface="Cambria Math" panose="02040503050406030204" pitchFamily="18" charset="0"/>
                          <a:cs typeface="Times New Roman" panose="02020603050405020304" pitchFamily="18" charset="0"/>
                        </a:rPr>
                        <m:t>𝑥𝑧</m:t>
                      </m:r>
                      <m:r>
                        <a:rPr lang="vi-VN" altLang="zh-TW" sz="2000" i="1" dirty="0" smtClean="0">
                          <a:solidFill>
                            <a:srgbClr val="7030A0"/>
                          </a:solidFill>
                          <a:latin typeface="Cambria Math" panose="02040503050406030204" pitchFamily="18" charset="0"/>
                          <a:cs typeface="Times New Roman" panose="02020603050405020304" pitchFamily="18" charset="0"/>
                        </a:rPr>
                        <m:t>−</m:t>
                      </m:r>
                      <m:r>
                        <a:rPr lang="vi-VN" altLang="zh-TW" sz="2000" i="1" dirty="0" smtClean="0">
                          <a:solidFill>
                            <a:srgbClr val="7030A0"/>
                          </a:solidFill>
                          <a:latin typeface="Cambria Math" panose="02040503050406030204" pitchFamily="18" charset="0"/>
                          <a:cs typeface="Times New Roman" panose="02020603050405020304" pitchFamily="18" charset="0"/>
                        </a:rPr>
                        <m:t>20</m:t>
                      </m:r>
                      <m:r>
                        <a:rPr lang="vi-VN" altLang="zh-TW" sz="2000" i="1" dirty="0" smtClean="0">
                          <a:solidFill>
                            <a:srgbClr val="7030A0"/>
                          </a:solidFill>
                          <a:latin typeface="Cambria Math" panose="02040503050406030204" pitchFamily="18" charset="0"/>
                          <a:cs typeface="Times New Roman" panose="02020603050405020304" pitchFamily="18" charset="0"/>
                        </a:rPr>
                        <m:t>=</m:t>
                      </m:r>
                      <m:r>
                        <a:rPr lang="vi-VN" altLang="zh-TW" sz="2000" i="1" dirty="0" smtClean="0">
                          <a:solidFill>
                            <a:srgbClr val="7030A0"/>
                          </a:solidFill>
                          <a:latin typeface="Cambria Math" panose="02040503050406030204" pitchFamily="18" charset="0"/>
                          <a:cs typeface="Times New Roman" panose="02020603050405020304" pitchFamily="18" charset="0"/>
                        </a:rPr>
                        <m:t>0</m:t>
                      </m:r>
                    </m:oMath>
                  </m:oMathPara>
                </a14:m>
                <a:endParaRPr lang="zh-TW" altLang="en-US" sz="2000" dirty="0">
                  <a:solidFill>
                    <a:srgbClr val="7030A0"/>
                  </a:solidFill>
                  <a:latin typeface="Times New Roman" panose="02020603050405020304" pitchFamily="18" charset="0"/>
                  <a:cs typeface="Times New Roman" panose="02020603050405020304" pitchFamily="18" charset="0"/>
                </a:endParaRPr>
              </a:p>
            </p:txBody>
          </p:sp>
        </mc:Choice>
        <mc:Fallback>
          <p:sp>
            <p:nvSpPr>
              <p:cNvPr id="17" name="文字方塊 16"/>
              <p:cNvSpPr txBox="1">
                <a:spLocks noRot="1" noChangeAspect="1" noMove="1" noResize="1" noEditPoints="1" noAdjustHandles="1" noChangeArrowheads="1" noChangeShapeType="1" noTextEdit="1"/>
              </p:cNvSpPr>
              <p:nvPr/>
            </p:nvSpPr>
            <p:spPr>
              <a:xfrm>
                <a:off x="577458" y="1450934"/>
                <a:ext cx="4942194" cy="400110"/>
              </a:xfrm>
              <a:prstGeom prst="rect">
                <a:avLst/>
              </a:prstGeom>
              <a:blipFill rotWithShape="0">
                <a:blip r:embed="rId2"/>
                <a:stretch>
                  <a:fillRect b="-9091"/>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34" name="文字方塊 33"/>
              <p:cNvSpPr txBox="1"/>
              <p:nvPr/>
            </p:nvSpPr>
            <p:spPr>
              <a:xfrm>
                <a:off x="602561" y="2793020"/>
                <a:ext cx="10287766" cy="400110"/>
              </a:xfrm>
              <a:prstGeom prst="rect">
                <a:avLst/>
              </a:prstGeom>
              <a:noFill/>
            </p:spPr>
            <p:txBody>
              <a:bodyPr wrap="square" rtlCol="0">
                <a:spAutoFit/>
              </a:bodyPr>
              <a:lstStyle/>
              <a:p>
                <a:r>
                  <a:rPr lang="vi-VN" altLang="zh-TW" sz="2000" dirty="0">
                    <a:latin typeface="Times New Roman" panose="02020603050405020304" pitchFamily="18" charset="0"/>
                    <a:cs typeface="Times New Roman" panose="02020603050405020304" pitchFamily="18" charset="0"/>
                  </a:rPr>
                  <a:t>Do phương trình trên có nghiệm nguyên dương nên </a:t>
                </a:r>
                <a14:m>
                  <m:oMath xmlns:m="http://schemas.openxmlformats.org/officeDocument/2006/math">
                    <m:r>
                      <a:rPr lang="vi-VN" altLang="zh-TW" sz="20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vi-VN" altLang="zh-TW" sz="2000" dirty="0" smtClean="0">
                    <a:latin typeface="Times New Roman" panose="02020603050405020304" pitchFamily="18" charset="0"/>
                    <a:cs typeface="Times New Roman" panose="02020603050405020304" pitchFamily="18" charset="0"/>
                  </a:rPr>
                  <a:t> </a:t>
                </a:r>
                <a:r>
                  <a:rPr lang="vi-VN" altLang="zh-TW" sz="2000" dirty="0">
                    <a:latin typeface="Times New Roman" panose="02020603050405020304" pitchFamily="18" charset="0"/>
                    <a:cs typeface="Times New Roman" panose="02020603050405020304" pitchFamily="18" charset="0"/>
                  </a:rPr>
                  <a:t>phải là số chính phương.</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mc:Choice>
        <mc:Fallback>
          <p:sp>
            <p:nvSpPr>
              <p:cNvPr id="34" name="文字方塊 33"/>
              <p:cNvSpPr txBox="1">
                <a:spLocks noRot="1" noChangeAspect="1" noMove="1" noResize="1" noEditPoints="1" noAdjustHandles="1" noChangeArrowheads="1" noChangeShapeType="1" noTextEdit="1"/>
              </p:cNvSpPr>
              <p:nvPr/>
            </p:nvSpPr>
            <p:spPr>
              <a:xfrm>
                <a:off x="602561" y="2793020"/>
                <a:ext cx="10287766" cy="400110"/>
              </a:xfrm>
              <a:prstGeom prst="rect">
                <a:avLst/>
              </a:prstGeom>
              <a:blipFill rotWithShape="0">
                <a:blip r:embed="rId3"/>
                <a:stretch>
                  <a:fillRect l="-652" t="-7576" b="-25758"/>
                </a:stretch>
              </a:blipFill>
            </p:spPr>
            <p:txBody>
              <a:bodyPr/>
              <a:lstStyle/>
              <a:p>
                <a:r>
                  <a:rPr lang="zh-TW" altLang="en-US">
                    <a:noFill/>
                  </a:rPr>
                  <a:t> </a:t>
                </a:r>
              </a:p>
            </p:txBody>
          </p:sp>
        </mc:Fallback>
      </mc:AlternateContent>
      <p:sp>
        <p:nvSpPr>
          <p:cNvPr id="22" name="文字方塊 21"/>
          <p:cNvSpPr txBox="1"/>
          <p:nvPr/>
        </p:nvSpPr>
        <p:spPr>
          <a:xfrm>
            <a:off x="5519652" y="1447805"/>
            <a:ext cx="5757763" cy="400110"/>
          </a:xfrm>
          <a:prstGeom prst="rect">
            <a:avLst/>
          </a:prstGeom>
          <a:noFill/>
        </p:spPr>
        <p:txBody>
          <a:bodyPr wrap="square" rtlCol="0">
            <a:spAutoFit/>
          </a:bodyPr>
          <a:lstStyle/>
          <a:p>
            <a:r>
              <a:rPr lang="vi-VN" altLang="zh-TW" sz="2000" dirty="0">
                <a:solidFill>
                  <a:srgbClr val="002060"/>
                </a:solidFill>
                <a:latin typeface="Times New Roman" panose="02020603050405020304" pitchFamily="18" charset="0"/>
                <a:cs typeface="Times New Roman" panose="02020603050405020304" pitchFamily="18" charset="0"/>
              </a:rPr>
              <a:t>Chứng minh tam giác đã cho là tam giác đều.</a:t>
            </a:r>
            <a:endParaRPr lang="zh-TW" altLang="en-US" sz="2000" dirty="0">
              <a:solidFill>
                <a:srgbClr val="00206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4" name="文字方塊 23"/>
              <p:cNvSpPr txBox="1"/>
              <p:nvPr/>
            </p:nvSpPr>
            <p:spPr>
              <a:xfrm>
                <a:off x="503949" y="1972470"/>
                <a:ext cx="6165792" cy="400110"/>
              </a:xfrm>
              <a:prstGeom prst="rect">
                <a:avLst/>
              </a:prstGeom>
              <a:noFill/>
            </p:spPr>
            <p:txBody>
              <a:bodyPr wrap="square" rtlCol="0">
                <a:spAutoFit/>
              </a:bodyPr>
              <a:lstStyle/>
              <a:p>
                <a:r>
                  <a:rPr lang="vi-VN" altLang="zh-TW" sz="2000" b="1" dirty="0" smtClean="0">
                    <a:latin typeface="Times New Roman" panose="02020603050405020304" pitchFamily="18" charset="0"/>
                    <a:cs typeface="Times New Roman" panose="02020603050405020304" pitchFamily="18" charset="0"/>
                  </a:rPr>
                  <a:t>- TH</a:t>
                </a:r>
                <a:r>
                  <a:rPr lang="en-US" altLang="zh-TW" sz="2000" b="1" dirty="0" smtClean="0">
                    <a:latin typeface="Times New Roman" panose="02020603050405020304" pitchFamily="18" charset="0"/>
                    <a:cs typeface="Times New Roman" panose="02020603050405020304" pitchFamily="18" charset="0"/>
                  </a:rPr>
                  <a:t> </a:t>
                </a:r>
                <a:r>
                  <a:rPr lang="vi-VN" altLang="zh-TW" sz="2000" b="1" dirty="0" smtClean="0">
                    <a:latin typeface="Times New Roman" panose="02020603050405020304" pitchFamily="18" charset="0"/>
                    <a:cs typeface="Times New Roman" panose="02020603050405020304" pitchFamily="18" charset="0"/>
                  </a:rPr>
                  <a:t>2</a:t>
                </a:r>
                <a:r>
                  <a:rPr lang="vi-VN" altLang="zh-TW" sz="2000" dirty="0" smtClean="0">
                    <a:latin typeface="Times New Roman" panose="02020603050405020304" pitchFamily="18" charset="0"/>
                    <a:cs typeface="Times New Roman" panose="02020603050405020304" pitchFamily="18" charset="0"/>
                  </a:rPr>
                  <a:t>: ta có y là số chẵn, đặt:</a:t>
                </a:r>
                <a:r>
                  <a:rPr lang="en-US" altLang="zh-TW" sz="2000"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TW" sz="2000" b="0" i="1" smtClean="0">
                        <a:latin typeface="Cambria Math" panose="02040503050406030204" pitchFamily="18" charset="0"/>
                        <a:cs typeface="Times New Roman" panose="02020603050405020304" pitchFamily="18" charset="0"/>
                      </a:rPr>
                      <m:t>𝑦</m:t>
                    </m:r>
                    <m:r>
                      <a:rPr lang="en-US" altLang="zh-TW" sz="2000" b="0" i="1" smtClean="0">
                        <a:latin typeface="Cambria Math" panose="02040503050406030204" pitchFamily="18" charset="0"/>
                        <a:cs typeface="Times New Roman" panose="02020603050405020304" pitchFamily="18" charset="0"/>
                      </a:rPr>
                      <m:t>=</m:t>
                    </m:r>
                    <m:r>
                      <a:rPr lang="en-US" altLang="zh-TW" sz="2000" b="0" i="1" smtClean="0">
                        <a:latin typeface="Cambria Math" panose="02040503050406030204" pitchFamily="18" charset="0"/>
                        <a:cs typeface="Times New Roman" panose="02020603050405020304" pitchFamily="18" charset="0"/>
                      </a:rPr>
                      <m:t>2</m:t>
                    </m:r>
                    <m:r>
                      <a:rPr lang="en-US" altLang="zh-TW" sz="2000" b="0" i="1" smtClean="0">
                        <a:latin typeface="Cambria Math" panose="02040503050406030204" pitchFamily="18" charset="0"/>
                        <a:cs typeface="Times New Roman" panose="02020603050405020304" pitchFamily="18" charset="0"/>
                      </a:rPr>
                      <m:t>𝑘</m:t>
                    </m:r>
                    <m:r>
                      <a:rPr lang="en-US" altLang="zh-TW" sz="2000" b="0" i="1" smtClean="0">
                        <a:latin typeface="Cambria Math" panose="02040503050406030204" pitchFamily="18" charset="0"/>
                        <a:cs typeface="Times New Roman" panose="02020603050405020304" pitchFamily="18" charset="0"/>
                      </a:rPr>
                      <m:t> (</m:t>
                    </m:r>
                    <m:r>
                      <a:rPr lang="en-US" altLang="zh-TW" sz="2000" b="0" i="1" smtClean="0">
                        <a:latin typeface="Cambria Math" panose="02040503050406030204" pitchFamily="18" charset="0"/>
                        <a:cs typeface="Times New Roman" panose="02020603050405020304" pitchFamily="18" charset="0"/>
                      </a:rPr>
                      <m:t>𝑘</m:t>
                    </m:r>
                    <m:r>
                      <a:rPr lang="en-US" altLang="zh-TW" sz="20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TW"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TW" sz="2000" b="0" i="1" smtClean="0">
                            <a:latin typeface="Cambria Math" panose="02040503050406030204" pitchFamily="18" charset="0"/>
                            <a:ea typeface="Cambria Math" panose="02040503050406030204" pitchFamily="18" charset="0"/>
                            <a:cs typeface="Times New Roman" panose="02020603050405020304" pitchFamily="18" charset="0"/>
                          </a:rPr>
                          <m:t>ℕ</m:t>
                        </m:r>
                      </m:e>
                      <m:sup>
                        <m:r>
                          <a:rPr lang="en-US" altLang="zh-TW" sz="2000" b="0" i="1" smtClean="0">
                            <a:latin typeface="Cambria Math" panose="02040503050406030204" pitchFamily="18" charset="0"/>
                            <a:ea typeface="Cambria Math" panose="02040503050406030204" pitchFamily="18" charset="0"/>
                            <a:cs typeface="Times New Roman" panose="02020603050405020304" pitchFamily="18" charset="0"/>
                          </a:rPr>
                          <m:t>∗</m:t>
                        </m:r>
                      </m:sup>
                    </m:sSup>
                    <m:r>
                      <a:rPr lang="en-US" altLang="zh-TW" sz="2000" b="0" i="1" smtClean="0">
                        <a:latin typeface="Cambria Math" panose="02040503050406030204" pitchFamily="18" charset="0"/>
                        <a:cs typeface="Times New Roman" panose="02020603050405020304" pitchFamily="18" charset="0"/>
                      </a:rPr>
                      <m:t>)</m:t>
                    </m:r>
                  </m:oMath>
                </a14:m>
                <a:r>
                  <a:rPr lang="vi-VN" altLang="zh-TW" sz="2000" dirty="0" smtClean="0">
                    <a:latin typeface="Times New Roman" panose="02020603050405020304" pitchFamily="18" charset="0"/>
                    <a:cs typeface="Times New Roman" panose="02020603050405020304" pitchFamily="18" charset="0"/>
                  </a:rPr>
                  <a:t> ta </a:t>
                </a:r>
                <a:r>
                  <a:rPr lang="vi-VN" altLang="zh-TW" sz="2000" dirty="0">
                    <a:latin typeface="Times New Roman" panose="02020603050405020304" pitchFamily="18" charset="0"/>
                    <a:cs typeface="Times New Roman" panose="02020603050405020304" pitchFamily="18" charset="0"/>
                  </a:rPr>
                  <a:t>được:</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mc:Choice>
        <mc:Fallback>
          <p:sp>
            <p:nvSpPr>
              <p:cNvPr id="24" name="文字方塊 23"/>
              <p:cNvSpPr txBox="1">
                <a:spLocks noRot="1" noChangeAspect="1" noMove="1" noResize="1" noEditPoints="1" noAdjustHandles="1" noChangeArrowheads="1" noChangeShapeType="1" noTextEdit="1"/>
              </p:cNvSpPr>
              <p:nvPr/>
            </p:nvSpPr>
            <p:spPr>
              <a:xfrm>
                <a:off x="503949" y="1972470"/>
                <a:ext cx="6165792" cy="400110"/>
              </a:xfrm>
              <a:prstGeom prst="rect">
                <a:avLst/>
              </a:prstGeom>
              <a:blipFill rotWithShape="0">
                <a:blip r:embed="rId4"/>
                <a:stretch>
                  <a:fillRect l="-1088" t="-9231" b="-27692"/>
                </a:stretch>
              </a:blipFill>
            </p:spPr>
            <p:txBody>
              <a:bodyPr/>
              <a:lstStyle/>
              <a:p>
                <a:r>
                  <a:rPr lang="zh-TW" altLang="en-US">
                    <a:noFill/>
                  </a:rPr>
                  <a:t> </a:t>
                </a:r>
              </a:p>
            </p:txBody>
          </p:sp>
        </mc:Fallback>
      </mc:AlternateContent>
      <p:sp>
        <p:nvSpPr>
          <p:cNvPr id="35" name="文字方塊 34"/>
          <p:cNvSpPr txBox="1"/>
          <p:nvPr/>
        </p:nvSpPr>
        <p:spPr>
          <a:xfrm>
            <a:off x="503133" y="2382745"/>
            <a:ext cx="9355436" cy="400110"/>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 </a:t>
            </a:r>
            <a:r>
              <a:rPr lang="vi-VN" altLang="zh-TW" sz="2000" dirty="0" smtClean="0">
                <a:latin typeface="Times New Roman" panose="02020603050405020304" pitchFamily="18" charset="0"/>
                <a:cs typeface="Times New Roman" panose="02020603050405020304" pitchFamily="18" charset="0"/>
              </a:rPr>
              <a:t>Xem </a:t>
            </a:r>
            <a:r>
              <a:rPr lang="vi-VN" altLang="zh-TW" sz="2000" dirty="0">
                <a:latin typeface="Times New Roman" panose="02020603050405020304" pitchFamily="18" charset="0"/>
                <a:cs typeface="Times New Roman" panose="02020603050405020304" pitchFamily="18" charset="0"/>
              </a:rPr>
              <a:t>phương trình trên là phương trình bậc hai theo ẩn x. Khi đó ta có</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8" name="文字方塊 17"/>
              <p:cNvSpPr txBox="1"/>
              <p:nvPr/>
            </p:nvSpPr>
            <p:spPr>
              <a:xfrm>
                <a:off x="602561" y="3205565"/>
                <a:ext cx="10287766" cy="400110"/>
              </a:xfrm>
              <a:prstGeom prst="rect">
                <a:avLst/>
              </a:prstGeom>
              <a:noFill/>
            </p:spPr>
            <p:txBody>
              <a:bodyPr wrap="square" rtlCol="0">
                <a:spAutoFit/>
              </a:bodyPr>
              <a:lstStyle/>
              <a:p>
                <a:r>
                  <a:rPr lang="vi-VN" altLang="zh-TW" sz="2000" dirty="0" smtClean="0">
                    <a:latin typeface="Times New Roman" panose="02020603050405020304" pitchFamily="18" charset="0"/>
                    <a:cs typeface="Times New Roman" panose="02020603050405020304" pitchFamily="18" charset="0"/>
                  </a:rPr>
                  <a:t>Nhận thấy rằng nếu </a:t>
                </a:r>
                <a14:m>
                  <m:oMath xmlns:m="http://schemas.openxmlformats.org/officeDocument/2006/math">
                    <m:r>
                      <a:rPr lang="vi-VN" altLang="zh-TW" sz="2000" i="1" dirty="0" smtClean="0">
                        <a:latin typeface="Cambria Math" panose="02040503050406030204" pitchFamily="18" charset="0"/>
                        <a:cs typeface="Times New Roman" panose="02020603050405020304" pitchFamily="18" charset="0"/>
                      </a:rPr>
                      <m:t>𝑘</m:t>
                    </m:r>
                    <m:r>
                      <a:rPr lang="vi-VN" altLang="zh-TW" sz="2000" i="1" dirty="0" smtClean="0">
                        <a:latin typeface="Cambria Math" panose="02040503050406030204" pitchFamily="18" charset="0"/>
                        <a:cs typeface="Times New Roman" panose="02020603050405020304" pitchFamily="18" charset="0"/>
                      </a:rPr>
                      <m:t>≥</m:t>
                    </m:r>
                    <m:r>
                      <a:rPr lang="vi-VN" altLang="zh-TW" sz="2000" i="1" dirty="0" smtClean="0">
                        <a:latin typeface="Cambria Math" panose="02040503050406030204" pitchFamily="18" charset="0"/>
                        <a:cs typeface="Times New Roman" panose="02020603050405020304" pitchFamily="18" charset="0"/>
                      </a:rPr>
                      <m:t>2</m:t>
                    </m:r>
                  </m:oMath>
                </a14:m>
                <a:r>
                  <a:rPr lang="vi-VN" altLang="zh-TW" sz="2000" dirty="0">
                    <a:latin typeface="Times New Roman" panose="02020603050405020304" pitchFamily="18" charset="0"/>
                    <a:cs typeface="Times New Roman" panose="02020603050405020304" pitchFamily="18" charset="0"/>
                  </a:rPr>
                  <a:t> thì từ </a:t>
                </a:r>
                <a14:m>
                  <m:oMath xmlns:m="http://schemas.openxmlformats.org/officeDocument/2006/math">
                    <m:r>
                      <a:rPr lang="vi-VN" altLang="zh-TW" sz="2000" i="1" dirty="0" smtClean="0">
                        <a:latin typeface="Cambria Math" panose="02040503050406030204" pitchFamily="18" charset="0"/>
                        <a:cs typeface="Times New Roman" panose="02020603050405020304" pitchFamily="18" charset="0"/>
                      </a:rPr>
                      <m:t>𝑧</m:t>
                    </m:r>
                    <m:r>
                      <a:rPr lang="vi-VN" altLang="zh-TW" sz="2000" i="1" dirty="0" smtClean="0">
                        <a:latin typeface="Cambria Math" panose="02040503050406030204" pitchFamily="18" charset="0"/>
                        <a:cs typeface="Times New Roman" panose="02020603050405020304" pitchFamily="18" charset="0"/>
                      </a:rPr>
                      <m:t>≥</m:t>
                    </m:r>
                    <m:r>
                      <a:rPr lang="vi-VN" altLang="zh-TW" sz="2000" i="1" dirty="0" smtClean="0">
                        <a:latin typeface="Cambria Math" panose="02040503050406030204" pitchFamily="18" charset="0"/>
                        <a:cs typeface="Times New Roman" panose="02020603050405020304" pitchFamily="18" charset="0"/>
                      </a:rPr>
                      <m:t>1</m:t>
                    </m:r>
                  </m:oMath>
                </a14:m>
                <a:r>
                  <a:rPr lang="vi-VN" altLang="zh-TW" sz="2000" dirty="0">
                    <a:latin typeface="Times New Roman" panose="02020603050405020304" pitchFamily="18" charset="0"/>
                    <a:cs typeface="Times New Roman" panose="02020603050405020304" pitchFamily="18" charset="0"/>
                  </a:rPr>
                  <a:t> ta suy ra được </a:t>
                </a:r>
                <a14:m>
                  <m:oMath xmlns:m="http://schemas.openxmlformats.org/officeDocument/2006/math">
                    <m:r>
                      <a:rPr lang="vi-VN" altLang="zh-TW" sz="2000" i="1">
                        <a:latin typeface="Cambria Math" panose="02040503050406030204" pitchFamily="18" charset="0"/>
                        <a:ea typeface="Cambria Math" panose="02040503050406030204" pitchFamily="18" charset="0"/>
                        <a:cs typeface="Times New Roman" panose="02020603050405020304" pitchFamily="18" charset="0"/>
                      </a:rPr>
                      <m:t>∆</m:t>
                    </m:r>
                    <m:r>
                      <a:rPr lang="en-US" altLang="zh-TW" sz="2000" b="0" i="1" smtClean="0">
                        <a:latin typeface="Cambria Math" panose="02040503050406030204" pitchFamily="18" charset="0"/>
                        <a:ea typeface="Cambria Math" panose="02040503050406030204" pitchFamily="18" charset="0"/>
                        <a:cs typeface="Times New Roman" panose="02020603050405020304" pitchFamily="18" charset="0"/>
                      </a:rPr>
                      <m:t> &lt;</m:t>
                    </m:r>
                    <m:r>
                      <a:rPr lang="en-US" altLang="zh-TW" sz="2000" b="0" i="1" smtClean="0">
                        <a:latin typeface="Cambria Math" panose="02040503050406030204" pitchFamily="18" charset="0"/>
                        <a:ea typeface="Cambria Math" panose="02040503050406030204" pitchFamily="18" charset="0"/>
                        <a:cs typeface="Times New Roman" panose="02020603050405020304" pitchFamily="18" charset="0"/>
                      </a:rPr>
                      <m:t>0</m:t>
                    </m:r>
                  </m:oMath>
                </a14:m>
                <a:r>
                  <a:rPr lang="vi-VN" altLang="zh-TW" sz="2000" dirty="0">
                    <a:latin typeface="Times New Roman" panose="02020603050405020304" pitchFamily="18" charset="0"/>
                    <a:cs typeface="Times New Roman" panose="02020603050405020304" pitchFamily="18" charset="0"/>
                  </a:rPr>
                  <a:t> nên phương trình trên vô nghiệm.</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mc:Choice>
        <mc:Fallback>
          <p:sp>
            <p:nvSpPr>
              <p:cNvPr id="18" name="文字方塊 17"/>
              <p:cNvSpPr txBox="1">
                <a:spLocks noRot="1" noChangeAspect="1" noMove="1" noResize="1" noEditPoints="1" noAdjustHandles="1" noChangeArrowheads="1" noChangeShapeType="1" noTextEdit="1"/>
              </p:cNvSpPr>
              <p:nvPr/>
            </p:nvSpPr>
            <p:spPr>
              <a:xfrm>
                <a:off x="602561" y="3205565"/>
                <a:ext cx="10287766" cy="400110"/>
              </a:xfrm>
              <a:prstGeom prst="rect">
                <a:avLst/>
              </a:prstGeom>
              <a:blipFill rotWithShape="0">
                <a:blip r:embed="rId5"/>
                <a:stretch>
                  <a:fillRect l="-652" t="-9231" b="-27692"/>
                </a:stretch>
              </a:blipFill>
            </p:spPr>
            <p:txBody>
              <a:bodyPr/>
              <a:lstStyle/>
              <a:p>
                <a:r>
                  <a:rPr lang="zh-TW" altLang="en-US">
                    <a:noFill/>
                  </a:rPr>
                  <a:t> </a:t>
                </a:r>
              </a:p>
            </p:txBody>
          </p:sp>
        </mc:Fallback>
      </mc:AlternateContent>
      <p:pic>
        <p:nvPicPr>
          <p:cNvPr id="7" name="圖片 6"/>
          <p:cNvPicPr>
            <a:picLocks noChangeAspect="1"/>
          </p:cNvPicPr>
          <p:nvPr/>
        </p:nvPicPr>
        <p:blipFill>
          <a:blip r:embed="rId6"/>
          <a:stretch>
            <a:fillRect/>
          </a:stretch>
        </p:blipFill>
        <p:spPr>
          <a:xfrm>
            <a:off x="6590616" y="1972470"/>
            <a:ext cx="3905250" cy="485775"/>
          </a:xfrm>
          <a:prstGeom prst="rect">
            <a:avLst/>
          </a:prstGeom>
        </p:spPr>
      </p:pic>
      <p:pic>
        <p:nvPicPr>
          <p:cNvPr id="8" name="圖片 7"/>
          <p:cNvPicPr>
            <a:picLocks noChangeAspect="1"/>
          </p:cNvPicPr>
          <p:nvPr/>
        </p:nvPicPr>
        <p:blipFill>
          <a:blip r:embed="rId7"/>
          <a:stretch>
            <a:fillRect/>
          </a:stretch>
        </p:blipFill>
        <p:spPr>
          <a:xfrm>
            <a:off x="7952815" y="2380475"/>
            <a:ext cx="3009900" cy="447675"/>
          </a:xfrm>
          <a:prstGeom prst="rect">
            <a:avLst/>
          </a:prstGeom>
        </p:spPr>
      </p:pic>
      <mc:AlternateContent xmlns:mc="http://schemas.openxmlformats.org/markup-compatibility/2006">
        <mc:Choice xmlns:a14="http://schemas.microsoft.com/office/drawing/2010/main" Requires="a14">
          <p:sp>
            <p:nvSpPr>
              <p:cNvPr id="20" name="文字方塊 19"/>
              <p:cNvSpPr txBox="1"/>
              <p:nvPr/>
            </p:nvSpPr>
            <p:spPr>
              <a:xfrm>
                <a:off x="414302" y="3608070"/>
                <a:ext cx="11614542" cy="400110"/>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 </a:t>
                </a:r>
                <a:r>
                  <a:rPr lang="vi-VN" altLang="zh-TW" sz="2000" dirty="0">
                    <a:latin typeface="Times New Roman" panose="02020603050405020304" pitchFamily="18" charset="0"/>
                    <a:cs typeface="Times New Roman" panose="02020603050405020304" pitchFamily="18" charset="0"/>
                  </a:rPr>
                  <a:t>Do đó để phương trình trên có nghiệm nguyên dương thì k=1, suy ra y=2. Thay k=1 vào biệt </a:t>
                </a:r>
                <a:r>
                  <a:rPr lang="vi-VN" altLang="zh-TW" sz="2000" dirty="0" smtClean="0">
                    <a:latin typeface="Times New Roman" panose="02020603050405020304" pitchFamily="18" charset="0"/>
                    <a:cs typeface="Times New Roman" panose="02020603050405020304" pitchFamily="18" charset="0"/>
                  </a:rPr>
                  <a:t>thức</a:t>
                </a:r>
                <a:r>
                  <a:rPr lang="en-US" altLang="zh-TW" sz="2000" dirty="0" smtClean="0">
                    <a:latin typeface="Times New Roman" panose="02020603050405020304" pitchFamily="18" charset="0"/>
                    <a:cs typeface="Times New Roman" panose="02020603050405020304" pitchFamily="18" charset="0"/>
                  </a:rPr>
                  <a:t> </a:t>
                </a:r>
                <a14:m>
                  <m:oMath xmlns:m="http://schemas.openxmlformats.org/officeDocument/2006/math">
                    <m:r>
                      <a:rPr lang="vi-VN" altLang="zh-TW" sz="2000" i="1">
                        <a:latin typeface="Cambria Math" panose="02040503050406030204" pitchFamily="18" charset="0"/>
                        <a:ea typeface="Cambria Math" panose="02040503050406030204" pitchFamily="18" charset="0"/>
                        <a:cs typeface="Times New Roman" panose="02020603050405020304" pitchFamily="18" charset="0"/>
                      </a:rPr>
                      <m:t>∆</m:t>
                    </m:r>
                  </m:oMath>
                </a14:m>
                <a:r>
                  <a:rPr lang="vi-VN" altLang="zh-TW" sz="2000" dirty="0" smtClean="0">
                    <a:latin typeface="Times New Roman" panose="02020603050405020304" pitchFamily="18" charset="0"/>
                    <a:cs typeface="Times New Roman" panose="02020603050405020304" pitchFamily="18" charset="0"/>
                  </a:rPr>
                  <a:t> ta </a:t>
                </a:r>
                <a:r>
                  <a:rPr lang="vi-VN" altLang="zh-TW" sz="2000" dirty="0">
                    <a:latin typeface="Times New Roman" panose="02020603050405020304" pitchFamily="18" charset="0"/>
                    <a:cs typeface="Times New Roman" panose="02020603050405020304" pitchFamily="18" charset="0"/>
                  </a:rPr>
                  <a:t>được</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mc:Choice>
        <mc:Fallback>
          <p:sp>
            <p:nvSpPr>
              <p:cNvPr id="20" name="文字方塊 19"/>
              <p:cNvSpPr txBox="1">
                <a:spLocks noRot="1" noChangeAspect="1" noMove="1" noResize="1" noEditPoints="1" noAdjustHandles="1" noChangeArrowheads="1" noChangeShapeType="1" noTextEdit="1"/>
              </p:cNvSpPr>
              <p:nvPr/>
            </p:nvSpPr>
            <p:spPr>
              <a:xfrm>
                <a:off x="414302" y="3608070"/>
                <a:ext cx="11614542" cy="400110"/>
              </a:xfrm>
              <a:prstGeom prst="rect">
                <a:avLst/>
              </a:prstGeom>
              <a:blipFill rotWithShape="0">
                <a:blip r:embed="rId8"/>
                <a:stretch>
                  <a:fillRect l="-577" t="-9091" b="-25758"/>
                </a:stretch>
              </a:blipFill>
            </p:spPr>
            <p:txBody>
              <a:bodyPr/>
              <a:lstStyle/>
              <a:p>
                <a:r>
                  <a:rPr lang="zh-TW" altLang="en-US">
                    <a:noFill/>
                  </a:rPr>
                  <a:t> </a:t>
                </a:r>
              </a:p>
            </p:txBody>
          </p:sp>
        </mc:Fallback>
      </mc:AlternateContent>
      <p:pic>
        <p:nvPicPr>
          <p:cNvPr id="9" name="圖片 8"/>
          <p:cNvPicPr>
            <a:picLocks noChangeAspect="1"/>
          </p:cNvPicPr>
          <p:nvPr/>
        </p:nvPicPr>
        <p:blipFill>
          <a:blip r:embed="rId9"/>
          <a:stretch>
            <a:fillRect/>
          </a:stretch>
        </p:blipFill>
        <p:spPr>
          <a:xfrm>
            <a:off x="3726224" y="4054680"/>
            <a:ext cx="4476750" cy="342900"/>
          </a:xfrm>
          <a:prstGeom prst="rect">
            <a:avLst/>
          </a:prstGeom>
        </p:spPr>
      </p:pic>
      <mc:AlternateContent xmlns:mc="http://schemas.openxmlformats.org/markup-compatibility/2006">
        <mc:Choice xmlns:a14="http://schemas.microsoft.com/office/drawing/2010/main" Requires="a14">
          <p:sp>
            <p:nvSpPr>
              <p:cNvPr id="26" name="文字方塊 25"/>
              <p:cNvSpPr txBox="1"/>
              <p:nvPr/>
            </p:nvSpPr>
            <p:spPr>
              <a:xfrm>
                <a:off x="549735" y="4515276"/>
                <a:ext cx="11614542" cy="400110"/>
              </a:xfrm>
              <a:prstGeom prst="rect">
                <a:avLst/>
              </a:prstGeom>
              <a:noFill/>
            </p:spPr>
            <p:txBody>
              <a:bodyPr wrap="square" rtlCol="0">
                <a:spAutoFit/>
              </a:bodyPr>
              <a:lstStyle/>
              <a:p>
                <a:r>
                  <a:rPr lang="vi-VN" altLang="zh-TW" sz="2000" dirty="0" smtClean="0">
                    <a:latin typeface="Times New Roman" panose="02020603050405020304" pitchFamily="18" charset="0"/>
                    <a:cs typeface="Times New Roman" panose="02020603050405020304" pitchFamily="18" charset="0"/>
                  </a:rPr>
                  <a:t>Lại thấy nếu </a:t>
                </a:r>
                <a14:m>
                  <m:oMath xmlns:m="http://schemas.openxmlformats.org/officeDocument/2006/math">
                    <m:r>
                      <a:rPr lang="vi-VN" altLang="zh-TW" sz="2000" i="1" dirty="0" smtClean="0">
                        <a:latin typeface="Cambria Math" panose="02040503050406030204" pitchFamily="18" charset="0"/>
                        <a:cs typeface="Times New Roman" panose="02020603050405020304" pitchFamily="18" charset="0"/>
                      </a:rPr>
                      <m:t>𝑧</m:t>
                    </m:r>
                    <m:r>
                      <a:rPr lang="vi-VN" altLang="zh-TW" sz="2000" i="1" dirty="0" smtClean="0">
                        <a:latin typeface="Cambria Math" panose="02040503050406030204" pitchFamily="18" charset="0"/>
                        <a:cs typeface="Times New Roman" panose="02020603050405020304" pitchFamily="18" charset="0"/>
                      </a:rPr>
                      <m:t>≥</m:t>
                    </m:r>
                    <m:r>
                      <a:rPr lang="vi-VN" altLang="zh-TW" sz="2000" i="1" dirty="0" smtClean="0">
                        <a:latin typeface="Cambria Math" panose="02040503050406030204" pitchFamily="18" charset="0"/>
                        <a:cs typeface="Times New Roman" panose="02020603050405020304" pitchFamily="18" charset="0"/>
                      </a:rPr>
                      <m:t>3</m:t>
                    </m:r>
                  </m:oMath>
                </a14:m>
                <a:r>
                  <a:rPr lang="vi-VN" altLang="zh-TW" sz="2000" dirty="0">
                    <a:latin typeface="Times New Roman" panose="02020603050405020304" pitchFamily="18" charset="0"/>
                    <a:cs typeface="Times New Roman" panose="02020603050405020304" pitchFamily="18" charset="0"/>
                  </a:rPr>
                  <a:t> thì </a:t>
                </a:r>
                <a14:m>
                  <m:oMath xmlns:m="http://schemas.openxmlformats.org/officeDocument/2006/math">
                    <m:r>
                      <a:rPr lang="vi-VN" altLang="zh-TW" sz="2000" i="1">
                        <a:latin typeface="Cambria Math" panose="02040503050406030204" pitchFamily="18" charset="0"/>
                        <a:ea typeface="Cambria Math" panose="02040503050406030204" pitchFamily="18" charset="0"/>
                        <a:cs typeface="Times New Roman" panose="02020603050405020304" pitchFamily="18" charset="0"/>
                      </a:rPr>
                      <m:t>∆</m:t>
                    </m:r>
                    <m:r>
                      <a:rPr lang="en-US" altLang="zh-TW" sz="2000" i="1">
                        <a:latin typeface="Cambria Math" panose="02040503050406030204" pitchFamily="18" charset="0"/>
                        <a:ea typeface="Cambria Math" panose="02040503050406030204" pitchFamily="18" charset="0"/>
                        <a:cs typeface="Times New Roman" panose="02020603050405020304" pitchFamily="18" charset="0"/>
                      </a:rPr>
                      <m:t> &lt;</m:t>
                    </m:r>
                    <m:r>
                      <a:rPr lang="en-US" altLang="zh-TW" sz="2000" i="1">
                        <a:latin typeface="Cambria Math" panose="02040503050406030204" pitchFamily="18" charset="0"/>
                        <a:ea typeface="Cambria Math" panose="02040503050406030204" pitchFamily="18" charset="0"/>
                        <a:cs typeface="Times New Roman" panose="02020603050405020304" pitchFamily="18" charset="0"/>
                      </a:rPr>
                      <m:t>0</m:t>
                    </m:r>
                  </m:oMath>
                </a14:m>
                <a:r>
                  <a:rPr lang="vi-VN" altLang="zh-TW" sz="2000" dirty="0">
                    <a:latin typeface="Times New Roman" panose="02020603050405020304" pitchFamily="18" charset="0"/>
                    <a:cs typeface="Times New Roman" panose="02020603050405020304" pitchFamily="18" charset="0"/>
                  </a:rPr>
                  <a:t> khi đó phương trình trên vô nghiệm</a:t>
                </a:r>
                <a:r>
                  <a:rPr lang="vi-VN" altLang="zh-TW" sz="2000" dirty="0" smtClean="0">
                    <a:latin typeface="Times New Roman" panose="02020603050405020304" pitchFamily="18" charset="0"/>
                    <a:cs typeface="Times New Roman" panose="02020603050405020304" pitchFamily="18" charset="0"/>
                  </a:rPr>
                  <a:t>.</a:t>
                </a:r>
                <a:r>
                  <a:rPr lang="en-US" altLang="zh-TW" sz="2000" dirty="0" smtClean="0">
                    <a:latin typeface="Times New Roman" panose="02020603050405020304" pitchFamily="18" charset="0"/>
                    <a:cs typeface="Times New Roman" panose="02020603050405020304" pitchFamily="18" charset="0"/>
                  </a:rPr>
                  <a:t> </a:t>
                </a:r>
                <a:r>
                  <a:rPr lang="pl-PL" altLang="zh-TW" sz="2000" dirty="0">
                    <a:latin typeface="Times New Roman" panose="02020603050405020304" pitchFamily="18" charset="0"/>
                    <a:cs typeface="Times New Roman" panose="02020603050405020304" pitchFamily="18" charset="0"/>
                  </a:rPr>
                  <a:t>Do đó suy ra z=1 hoặc z=2.</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mc:Choice>
        <mc:Fallback>
          <p:sp>
            <p:nvSpPr>
              <p:cNvPr id="26" name="文字方塊 25"/>
              <p:cNvSpPr txBox="1">
                <a:spLocks noRot="1" noChangeAspect="1" noMove="1" noResize="1" noEditPoints="1" noAdjustHandles="1" noChangeArrowheads="1" noChangeShapeType="1" noTextEdit="1"/>
              </p:cNvSpPr>
              <p:nvPr/>
            </p:nvSpPr>
            <p:spPr>
              <a:xfrm>
                <a:off x="549735" y="4515276"/>
                <a:ext cx="11614542" cy="400110"/>
              </a:xfrm>
              <a:prstGeom prst="rect">
                <a:avLst/>
              </a:prstGeom>
              <a:blipFill rotWithShape="0">
                <a:blip r:embed="rId10"/>
                <a:stretch>
                  <a:fillRect l="-525" t="-9231" b="-27692"/>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7" name="文字方塊 26"/>
              <p:cNvSpPr txBox="1"/>
              <p:nvPr/>
            </p:nvSpPr>
            <p:spPr>
              <a:xfrm>
                <a:off x="503133" y="5033082"/>
                <a:ext cx="11614542" cy="400110"/>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 </a:t>
                </a:r>
                <a:r>
                  <a:rPr lang="vi-VN" altLang="zh-TW" sz="2000" dirty="0" smtClean="0">
                    <a:latin typeface="Times New Roman" panose="02020603050405020304" pitchFamily="18" charset="0"/>
                    <a:cs typeface="Times New Roman" panose="02020603050405020304" pitchFamily="18" charset="0"/>
                  </a:rPr>
                  <a:t>Nếu z=1 thì ta được </a:t>
                </a:r>
                <a14:m>
                  <m:oMath xmlns:m="http://schemas.openxmlformats.org/officeDocument/2006/math">
                    <m:r>
                      <a:rPr lang="vi-VN" altLang="zh-TW" sz="2000" i="1">
                        <a:latin typeface="Cambria Math" panose="02040503050406030204" pitchFamily="18" charset="0"/>
                        <a:ea typeface="Cambria Math" panose="02040503050406030204" pitchFamily="18" charset="0"/>
                        <a:cs typeface="Times New Roman" panose="02020603050405020304" pitchFamily="18" charset="0"/>
                      </a:rPr>
                      <m:t>∆ </m:t>
                    </m:r>
                    <m:r>
                      <a:rPr lang="en-US" altLang="zh-TW"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TW" sz="2000" b="0" i="1" smtClean="0">
                        <a:latin typeface="Cambria Math" panose="02040503050406030204" pitchFamily="18" charset="0"/>
                        <a:ea typeface="Cambria Math" panose="02040503050406030204" pitchFamily="18" charset="0"/>
                        <a:cs typeface="Times New Roman" panose="02020603050405020304" pitchFamily="18" charset="0"/>
                      </a:rPr>
                      <m:t>21</m:t>
                    </m:r>
                  </m:oMath>
                </a14:m>
                <a:r>
                  <a:rPr lang="vi-VN" altLang="zh-TW" sz="2000" dirty="0" smtClean="0">
                    <a:latin typeface="Times New Roman" panose="02020603050405020304" pitchFamily="18" charset="0"/>
                    <a:cs typeface="Times New Roman" panose="02020603050405020304" pitchFamily="18" charset="0"/>
                  </a:rPr>
                  <a:t> </a:t>
                </a:r>
                <a:r>
                  <a:rPr lang="vi-VN" altLang="zh-TW" sz="2000" dirty="0">
                    <a:latin typeface="Times New Roman" panose="02020603050405020304" pitchFamily="18" charset="0"/>
                    <a:cs typeface="Times New Roman" panose="02020603050405020304" pitchFamily="18" charset="0"/>
                  </a:rPr>
                  <a:t>không phải là số chính phương nên phương trình trên không có nghiệm nguyên.</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mc:Choice>
        <mc:Fallback>
          <p:sp>
            <p:nvSpPr>
              <p:cNvPr id="27" name="文字方塊 26"/>
              <p:cNvSpPr txBox="1">
                <a:spLocks noRot="1" noChangeAspect="1" noMove="1" noResize="1" noEditPoints="1" noAdjustHandles="1" noChangeArrowheads="1" noChangeShapeType="1" noTextEdit="1"/>
              </p:cNvSpPr>
              <p:nvPr/>
            </p:nvSpPr>
            <p:spPr>
              <a:xfrm>
                <a:off x="503133" y="5033082"/>
                <a:ext cx="11614542" cy="400110"/>
              </a:xfrm>
              <a:prstGeom prst="rect">
                <a:avLst/>
              </a:prstGeom>
              <a:blipFill rotWithShape="0">
                <a:blip r:embed="rId11"/>
                <a:stretch>
                  <a:fillRect l="-577" t="-9231" b="-27692"/>
                </a:stretch>
              </a:blipFill>
            </p:spPr>
            <p:txBody>
              <a:bodyPr/>
              <a:lstStyle/>
              <a:p>
                <a:r>
                  <a:rPr lang="zh-TW" altLang="en-US">
                    <a:noFill/>
                  </a:rPr>
                  <a:t> </a:t>
                </a:r>
              </a:p>
            </p:txBody>
          </p:sp>
        </mc:Fallback>
      </mc:AlternateContent>
      <p:sp>
        <p:nvSpPr>
          <p:cNvPr id="28" name="文字方塊 27"/>
          <p:cNvSpPr txBox="1"/>
          <p:nvPr/>
        </p:nvSpPr>
        <p:spPr>
          <a:xfrm>
            <a:off x="503133" y="5492785"/>
            <a:ext cx="9669201" cy="400110"/>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 </a:t>
            </a:r>
            <a:r>
              <a:rPr lang="vi-VN" altLang="zh-TW" sz="2000" dirty="0">
                <a:latin typeface="Times New Roman" panose="02020603050405020304" pitchFamily="18" charset="0"/>
                <a:cs typeface="Times New Roman" panose="02020603050405020304" pitchFamily="18" charset="0"/>
              </a:rPr>
              <a:t>Nếu z=2, khi đó kết hợp với k=1 thì từ phương trình trên ta được</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p:pic>
        <p:nvPicPr>
          <p:cNvPr id="10" name="圖片 9"/>
          <p:cNvPicPr>
            <a:picLocks noChangeAspect="1"/>
          </p:cNvPicPr>
          <p:nvPr/>
        </p:nvPicPr>
        <p:blipFill>
          <a:blip r:embed="rId12"/>
          <a:stretch>
            <a:fillRect/>
          </a:stretch>
        </p:blipFill>
        <p:spPr>
          <a:xfrm>
            <a:off x="2486237" y="5864536"/>
            <a:ext cx="6981825" cy="466725"/>
          </a:xfrm>
          <a:prstGeom prst="rect">
            <a:avLst/>
          </a:prstGeom>
        </p:spPr>
      </p:pic>
      <p:pic>
        <p:nvPicPr>
          <p:cNvPr id="15" name="圖片 14"/>
          <p:cNvPicPr>
            <a:picLocks noChangeAspect="1"/>
          </p:cNvPicPr>
          <p:nvPr/>
        </p:nvPicPr>
        <p:blipFill>
          <a:blip r:embed="rId13"/>
          <a:stretch>
            <a:fillRect/>
          </a:stretch>
        </p:blipFill>
        <p:spPr>
          <a:xfrm>
            <a:off x="692210" y="6373841"/>
            <a:ext cx="6848475" cy="409575"/>
          </a:xfrm>
          <a:prstGeom prst="rect">
            <a:avLst/>
          </a:prstGeom>
        </p:spPr>
      </p:pic>
    </p:spTree>
    <p:extLst>
      <p:ext uri="{BB962C8B-B14F-4D97-AF65-F5344CB8AC3E}">
        <p14:creationId xmlns:p14="http://schemas.microsoft.com/office/powerpoint/2010/main" val="1459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6" grpId="0"/>
      <p:bldP spid="27"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接點 5"/>
          <p:cNvCxnSpPr/>
          <p:nvPr/>
        </p:nvCxnSpPr>
        <p:spPr>
          <a:xfrm flipV="1">
            <a:off x="1829491" y="665894"/>
            <a:ext cx="9522250"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9811674" y="327339"/>
            <a:ext cx="1783532" cy="307777"/>
          </a:xfrm>
          <a:prstGeom prst="rect">
            <a:avLst/>
          </a:prstGeom>
          <a:noFill/>
        </p:spPr>
        <p:txBody>
          <a:bodyPr wrap="square" rtlCol="0">
            <a:spAutoFit/>
          </a:bodyPr>
          <a:lstStyle/>
          <a:p>
            <a:pPr algn="ctr"/>
            <a:r>
              <a:rPr lang="en-US" altLang="zh-TW" sz="1400" dirty="0" smtClean="0">
                <a:solidFill>
                  <a:srgbClr val="C00000"/>
                </a:solidFill>
                <a:sym typeface="Webdings" panose="05030102010509060703" pitchFamily="18" charset="2"/>
              </a:rPr>
              <a:t> </a:t>
            </a:r>
            <a:r>
              <a:rPr lang="en-US" altLang="zh-TW" sz="1400" dirty="0" err="1" smtClean="0">
                <a:solidFill>
                  <a:srgbClr val="C00000"/>
                </a:solidFill>
              </a:rPr>
              <a:t>Gs</a:t>
            </a:r>
            <a:r>
              <a:rPr lang="en-US" altLang="zh-TW" sz="1400" dirty="0" smtClean="0">
                <a:solidFill>
                  <a:srgbClr val="C00000"/>
                </a:solidFill>
              </a:rPr>
              <a:t> Hoang </a:t>
            </a:r>
            <a:r>
              <a:rPr lang="en-US" altLang="zh-TW" sz="1400" dirty="0" err="1" smtClean="0">
                <a:solidFill>
                  <a:srgbClr val="C00000"/>
                </a:solidFill>
              </a:rPr>
              <a:t>Anh</a:t>
            </a:r>
            <a:endParaRPr lang="zh-TW" altLang="en-US" sz="1400" dirty="0">
              <a:solidFill>
                <a:srgbClr val="C00000"/>
              </a:solidFill>
            </a:endParaRPr>
          </a:p>
        </p:txBody>
      </p:sp>
      <p:sp>
        <p:nvSpPr>
          <p:cNvPr id="2" name="文字方塊 1"/>
          <p:cNvSpPr txBox="1"/>
          <p:nvPr/>
        </p:nvSpPr>
        <p:spPr>
          <a:xfrm>
            <a:off x="692210" y="267517"/>
            <a:ext cx="6349525" cy="400110"/>
          </a:xfrm>
          <a:prstGeom prst="rect">
            <a:avLst/>
          </a:prstGeom>
          <a:noFill/>
        </p:spPr>
        <p:txBody>
          <a:bodyPr wrap="square" rtlCol="0">
            <a:spAutoFit/>
          </a:bodyPr>
          <a:lstStyle/>
          <a:p>
            <a:r>
              <a:rPr lang="vi-VN" altLang="zh-TW" sz="2000" dirty="0">
                <a:solidFill>
                  <a:schemeClr val="accent6">
                    <a:lumMod val="75000"/>
                  </a:schemeClr>
                </a:solidFill>
                <a:latin typeface="Times New Roman" panose="02020603050405020304" pitchFamily="18" charset="0"/>
                <a:cs typeface="Times New Roman" panose="02020603050405020304" pitchFamily="18" charset="0"/>
              </a:rPr>
              <a:t>CÁC BÀI TOÁN SỐ HỌC</a:t>
            </a:r>
            <a:endParaRPr lang="zh-TW" altLang="en-US" sz="20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4" name="文字方塊 13"/>
          <p:cNvSpPr txBox="1"/>
          <p:nvPr/>
        </p:nvSpPr>
        <p:spPr>
          <a:xfrm>
            <a:off x="602561" y="658295"/>
            <a:ext cx="10749179" cy="400110"/>
          </a:xfrm>
          <a:prstGeom prst="rect">
            <a:avLst/>
          </a:prstGeom>
          <a:noFill/>
        </p:spPr>
        <p:txBody>
          <a:bodyPr wrap="square" rtlCol="0">
            <a:spAutoFit/>
          </a:bodyPr>
          <a:lstStyle/>
          <a:p>
            <a:r>
              <a:rPr lang="vi-VN" altLang="zh-TW" sz="2000" b="1" dirty="0">
                <a:solidFill>
                  <a:srgbClr val="FF0000"/>
                </a:solidFill>
                <a:latin typeface="Times New Roman" panose="02020603050405020304" pitchFamily="18" charset="0"/>
                <a:cs typeface="Times New Roman" panose="02020603050405020304" pitchFamily="18" charset="0"/>
              </a:rPr>
              <a:t>Câu </a:t>
            </a:r>
            <a:r>
              <a:rPr lang="en-US" altLang="zh-TW" sz="2000" b="1" dirty="0">
                <a:solidFill>
                  <a:srgbClr val="FF0000"/>
                </a:solidFill>
                <a:latin typeface="Times New Roman" panose="02020603050405020304" pitchFamily="18" charset="0"/>
                <a:cs typeface="Times New Roman" panose="02020603050405020304" pitchFamily="18" charset="0"/>
              </a:rPr>
              <a:t>3</a:t>
            </a:r>
            <a:r>
              <a:rPr lang="vi-VN" altLang="zh-TW" sz="2000" b="1" dirty="0" smtClean="0">
                <a:solidFill>
                  <a:srgbClr val="FF0000"/>
                </a:solidFill>
                <a:latin typeface="Times New Roman" panose="02020603050405020304" pitchFamily="18" charset="0"/>
                <a:cs typeface="Times New Roman" panose="02020603050405020304" pitchFamily="18" charset="0"/>
              </a:rPr>
              <a:t>.</a:t>
            </a:r>
            <a:r>
              <a:rPr lang="en-US" altLang="zh-TW" sz="2000" b="1" dirty="0" smtClean="0">
                <a:solidFill>
                  <a:srgbClr val="FF0000"/>
                </a:solidFill>
                <a:latin typeface="Times New Roman" panose="02020603050405020304" pitchFamily="18" charset="0"/>
                <a:cs typeface="Times New Roman" panose="02020603050405020304" pitchFamily="18" charset="0"/>
              </a:rPr>
              <a:t> </a:t>
            </a:r>
            <a:r>
              <a:rPr lang="vi-VN" altLang="zh-TW" sz="2000" i="1" dirty="0">
                <a:solidFill>
                  <a:srgbClr val="FF0000"/>
                </a:solidFill>
                <a:latin typeface="Times New Roman" panose="02020603050405020304" pitchFamily="18" charset="0"/>
                <a:cs typeface="Times New Roman" panose="02020603050405020304" pitchFamily="18" charset="0"/>
              </a:rPr>
              <a:t>Trích đề TS lớp 10 trường THPT Chuyên ĐHSP Hà Nội năm học 2009 – 2010</a:t>
            </a:r>
            <a:endParaRPr lang="zh-TW" altLang="en-US" sz="2000" i="1" dirty="0">
              <a:solidFill>
                <a:srgbClr val="002060"/>
              </a:solidFill>
              <a:latin typeface="Times New Roman" panose="02020603050405020304" pitchFamily="18" charset="0"/>
              <a:cs typeface="Times New Roman" panose="02020603050405020304" pitchFamily="18" charset="0"/>
            </a:endParaRPr>
          </a:p>
        </p:txBody>
      </p:sp>
      <p:sp>
        <p:nvSpPr>
          <p:cNvPr id="13" name="文字方塊 12"/>
          <p:cNvSpPr txBox="1"/>
          <p:nvPr/>
        </p:nvSpPr>
        <p:spPr>
          <a:xfrm>
            <a:off x="577459" y="1010705"/>
            <a:ext cx="10774281" cy="400110"/>
          </a:xfrm>
          <a:prstGeom prst="rect">
            <a:avLst/>
          </a:prstGeom>
          <a:noFill/>
        </p:spPr>
        <p:txBody>
          <a:bodyPr wrap="square" rtlCol="0">
            <a:spAutoFit/>
          </a:bodyPr>
          <a:lstStyle/>
          <a:p>
            <a:r>
              <a:rPr lang="vi-VN" altLang="zh-TW" sz="2000" dirty="0" smtClean="0">
                <a:solidFill>
                  <a:srgbClr val="002060"/>
                </a:solidFill>
                <a:latin typeface="Times New Roman" panose="02020603050405020304" pitchFamily="18" charset="0"/>
                <a:cs typeface="Times New Roman" panose="02020603050405020304" pitchFamily="18" charset="0"/>
              </a:rPr>
              <a:t>Cho ba số nguyên dương a, p, q thỏa mãn c</a:t>
            </a:r>
            <a:r>
              <a:rPr lang="en-US" altLang="zh-TW" sz="2000" dirty="0">
                <a:solidFill>
                  <a:srgbClr val="002060"/>
                </a:solidFill>
                <a:latin typeface="Times New Roman" panose="02020603050405020304" pitchFamily="18" charset="0"/>
                <a:cs typeface="Times New Roman" panose="02020603050405020304" pitchFamily="18" charset="0"/>
              </a:rPr>
              <a:t>á</a:t>
            </a:r>
            <a:r>
              <a:rPr lang="vi-VN" altLang="zh-TW" sz="2000" dirty="0" smtClean="0">
                <a:solidFill>
                  <a:srgbClr val="002060"/>
                </a:solidFill>
                <a:latin typeface="Times New Roman" panose="02020603050405020304" pitchFamily="18" charset="0"/>
                <a:cs typeface="Times New Roman" panose="02020603050405020304" pitchFamily="18" charset="0"/>
              </a:rPr>
              <a:t>c điều kiện:</a:t>
            </a:r>
            <a:endParaRPr lang="zh-TW" altLang="en-US" sz="2000" dirty="0">
              <a:solidFill>
                <a:srgbClr val="002060"/>
              </a:solidFill>
              <a:latin typeface="Times New Roman" panose="02020603050405020304" pitchFamily="18" charset="0"/>
              <a:cs typeface="Times New Roman" panose="02020603050405020304" pitchFamily="18" charset="0"/>
            </a:endParaRPr>
          </a:p>
        </p:txBody>
      </p:sp>
      <p:sp>
        <p:nvSpPr>
          <p:cNvPr id="34" name="文字方塊 33"/>
          <p:cNvSpPr txBox="1"/>
          <p:nvPr/>
        </p:nvSpPr>
        <p:spPr>
          <a:xfrm>
            <a:off x="602561" y="5315411"/>
            <a:ext cx="10287766" cy="400110"/>
          </a:xfrm>
          <a:prstGeom prst="rect">
            <a:avLst/>
          </a:prstGeom>
          <a:noFill/>
        </p:spPr>
        <p:txBody>
          <a:bodyPr wrap="square" rtlCol="0">
            <a:spAutoFit/>
          </a:bodyPr>
          <a:lstStyle/>
          <a:p>
            <a:r>
              <a:rPr lang="vi-VN" altLang="zh-TW" sz="2000" dirty="0">
                <a:latin typeface="Times New Roman" panose="02020603050405020304" pitchFamily="18" charset="0"/>
                <a:cs typeface="Times New Roman" panose="02020603050405020304" pitchFamily="18" charset="0"/>
              </a:rPr>
              <a:t>Bài toán được chứng minh xong.</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p:sp>
        <p:nvSpPr>
          <p:cNvPr id="22" name="文字方塊 21"/>
          <p:cNvSpPr txBox="1"/>
          <p:nvPr/>
        </p:nvSpPr>
        <p:spPr>
          <a:xfrm>
            <a:off x="1539324" y="1449183"/>
            <a:ext cx="2889242" cy="400110"/>
          </a:xfrm>
          <a:prstGeom prst="rect">
            <a:avLst/>
          </a:prstGeom>
          <a:noFill/>
        </p:spPr>
        <p:txBody>
          <a:bodyPr wrap="square" rtlCol="0">
            <a:spAutoFit/>
          </a:bodyPr>
          <a:lstStyle/>
          <a:p>
            <a:r>
              <a:rPr lang="en-US" altLang="zh-TW" sz="2000" dirty="0">
                <a:solidFill>
                  <a:srgbClr val="002060"/>
                </a:solidFill>
                <a:latin typeface="Times New Roman" panose="02020603050405020304" pitchFamily="18" charset="0"/>
                <a:cs typeface="Times New Roman" panose="02020603050405020304" pitchFamily="18" charset="0"/>
              </a:rPr>
              <a:t>ap+1 chia </a:t>
            </a:r>
            <a:r>
              <a:rPr lang="en-US" altLang="zh-TW" sz="2000" dirty="0" err="1">
                <a:solidFill>
                  <a:srgbClr val="002060"/>
                </a:solidFill>
                <a:latin typeface="Times New Roman" panose="02020603050405020304" pitchFamily="18" charset="0"/>
                <a:cs typeface="Times New Roman" panose="02020603050405020304" pitchFamily="18" charset="0"/>
              </a:rPr>
              <a:t>hết</a:t>
            </a:r>
            <a:r>
              <a:rPr lang="en-US" altLang="zh-TW" sz="2000" dirty="0">
                <a:solidFill>
                  <a:srgbClr val="002060"/>
                </a:solidFill>
                <a:latin typeface="Times New Roman" panose="02020603050405020304" pitchFamily="18" charset="0"/>
                <a:cs typeface="Times New Roman" panose="02020603050405020304" pitchFamily="18" charset="0"/>
              </a:rPr>
              <a:t> </a:t>
            </a:r>
            <a:r>
              <a:rPr lang="en-US" altLang="zh-TW" sz="2000" dirty="0" err="1">
                <a:solidFill>
                  <a:srgbClr val="002060"/>
                </a:solidFill>
                <a:latin typeface="Times New Roman" panose="02020603050405020304" pitchFamily="18" charset="0"/>
                <a:cs typeface="Times New Roman" panose="02020603050405020304" pitchFamily="18" charset="0"/>
              </a:rPr>
              <a:t>cho</a:t>
            </a:r>
            <a:r>
              <a:rPr lang="en-US" altLang="zh-TW" sz="2000" dirty="0">
                <a:solidFill>
                  <a:srgbClr val="002060"/>
                </a:solidFill>
                <a:latin typeface="Times New Roman" panose="02020603050405020304" pitchFamily="18" charset="0"/>
                <a:cs typeface="Times New Roman" panose="02020603050405020304" pitchFamily="18" charset="0"/>
              </a:rPr>
              <a:t> q</a:t>
            </a:r>
            <a:endParaRPr lang="zh-TW" altLang="en-US" sz="2000" dirty="0">
              <a:solidFill>
                <a:srgbClr val="002060"/>
              </a:solidFill>
              <a:latin typeface="Times New Roman" panose="02020603050405020304" pitchFamily="18" charset="0"/>
              <a:cs typeface="Times New Roman" panose="02020603050405020304" pitchFamily="18" charset="0"/>
            </a:endParaRPr>
          </a:p>
        </p:txBody>
      </p:sp>
      <p:sp>
        <p:nvSpPr>
          <p:cNvPr id="23" name="文字方塊 22"/>
          <p:cNvSpPr txBox="1"/>
          <p:nvPr/>
        </p:nvSpPr>
        <p:spPr>
          <a:xfrm>
            <a:off x="4428567" y="1449183"/>
            <a:ext cx="3065928" cy="400110"/>
          </a:xfrm>
          <a:prstGeom prst="rect">
            <a:avLst/>
          </a:prstGeom>
          <a:noFill/>
        </p:spPr>
        <p:txBody>
          <a:bodyPr wrap="square" rtlCol="0">
            <a:spAutoFit/>
          </a:bodyPr>
          <a:lstStyle/>
          <a:p>
            <a:r>
              <a:rPr lang="en-US" altLang="zh-TW" sz="2000" dirty="0" smtClean="0">
                <a:solidFill>
                  <a:srgbClr val="002060"/>
                </a:solidFill>
                <a:latin typeface="Times New Roman" panose="02020603050405020304" pitchFamily="18" charset="0"/>
                <a:cs typeface="Times New Roman" panose="02020603050405020304" pitchFamily="18" charset="0"/>
              </a:rPr>
              <a:t>aq+1 </a:t>
            </a:r>
            <a:r>
              <a:rPr lang="en-US" altLang="zh-TW" sz="2000" dirty="0">
                <a:solidFill>
                  <a:srgbClr val="002060"/>
                </a:solidFill>
                <a:latin typeface="Times New Roman" panose="02020603050405020304" pitchFamily="18" charset="0"/>
                <a:cs typeface="Times New Roman" panose="02020603050405020304" pitchFamily="18" charset="0"/>
              </a:rPr>
              <a:t>chia </a:t>
            </a:r>
            <a:r>
              <a:rPr lang="en-US" altLang="zh-TW" sz="2000" dirty="0" err="1">
                <a:solidFill>
                  <a:srgbClr val="002060"/>
                </a:solidFill>
                <a:latin typeface="Times New Roman" panose="02020603050405020304" pitchFamily="18" charset="0"/>
                <a:cs typeface="Times New Roman" panose="02020603050405020304" pitchFamily="18" charset="0"/>
              </a:rPr>
              <a:t>hết</a:t>
            </a:r>
            <a:r>
              <a:rPr lang="en-US" altLang="zh-TW" sz="2000" dirty="0">
                <a:solidFill>
                  <a:srgbClr val="002060"/>
                </a:solidFill>
                <a:latin typeface="Times New Roman" panose="02020603050405020304" pitchFamily="18" charset="0"/>
                <a:cs typeface="Times New Roman" panose="02020603050405020304" pitchFamily="18" charset="0"/>
              </a:rPr>
              <a:t> </a:t>
            </a:r>
            <a:r>
              <a:rPr lang="en-US" altLang="zh-TW" sz="2000" dirty="0" err="1">
                <a:solidFill>
                  <a:srgbClr val="002060"/>
                </a:solidFill>
                <a:latin typeface="Times New Roman" panose="02020603050405020304" pitchFamily="18" charset="0"/>
                <a:cs typeface="Times New Roman" panose="02020603050405020304" pitchFamily="18" charset="0"/>
              </a:rPr>
              <a:t>cho</a:t>
            </a:r>
            <a:r>
              <a:rPr lang="en-US" altLang="zh-TW" sz="2000" dirty="0">
                <a:solidFill>
                  <a:srgbClr val="002060"/>
                </a:solidFill>
                <a:latin typeface="Times New Roman" panose="02020603050405020304" pitchFamily="18" charset="0"/>
                <a:cs typeface="Times New Roman" panose="02020603050405020304" pitchFamily="18" charset="0"/>
              </a:rPr>
              <a:t> </a:t>
            </a:r>
            <a:r>
              <a:rPr lang="en-US" altLang="zh-TW" sz="2000" dirty="0" smtClean="0">
                <a:solidFill>
                  <a:srgbClr val="002060"/>
                </a:solidFill>
                <a:latin typeface="Times New Roman" panose="02020603050405020304" pitchFamily="18" charset="0"/>
                <a:cs typeface="Times New Roman" panose="02020603050405020304" pitchFamily="18" charset="0"/>
              </a:rPr>
              <a:t>p</a:t>
            </a:r>
            <a:endParaRPr lang="zh-TW" altLang="en-US" sz="2000" dirty="0">
              <a:solidFill>
                <a:srgbClr val="002060"/>
              </a:solidFill>
              <a:latin typeface="Times New Roman" panose="02020603050405020304" pitchFamily="18" charset="0"/>
              <a:cs typeface="Times New Roman" panose="02020603050405020304" pitchFamily="18" charset="0"/>
            </a:endParaRPr>
          </a:p>
        </p:txBody>
      </p:sp>
      <p:pic>
        <p:nvPicPr>
          <p:cNvPr id="3" name="圖片 2"/>
          <p:cNvPicPr>
            <a:picLocks noChangeAspect="1"/>
          </p:cNvPicPr>
          <p:nvPr/>
        </p:nvPicPr>
        <p:blipFill>
          <a:blip r:embed="rId2"/>
          <a:stretch>
            <a:fillRect/>
          </a:stretch>
        </p:blipFill>
        <p:spPr>
          <a:xfrm>
            <a:off x="7017265" y="1360901"/>
            <a:ext cx="3686175" cy="819150"/>
          </a:xfrm>
          <a:prstGeom prst="rect">
            <a:avLst/>
          </a:prstGeom>
        </p:spPr>
      </p:pic>
      <p:pic>
        <p:nvPicPr>
          <p:cNvPr id="4" name="圖片 3"/>
          <p:cNvPicPr>
            <a:picLocks noChangeAspect="1"/>
          </p:cNvPicPr>
          <p:nvPr/>
        </p:nvPicPr>
        <p:blipFill>
          <a:blip r:embed="rId3"/>
          <a:stretch>
            <a:fillRect/>
          </a:stretch>
        </p:blipFill>
        <p:spPr>
          <a:xfrm>
            <a:off x="577459" y="2472285"/>
            <a:ext cx="8229600" cy="485775"/>
          </a:xfrm>
          <a:prstGeom prst="rect">
            <a:avLst/>
          </a:prstGeom>
        </p:spPr>
      </p:pic>
      <p:pic>
        <p:nvPicPr>
          <p:cNvPr id="5" name="圖片 4"/>
          <p:cNvPicPr>
            <a:picLocks noChangeAspect="1"/>
          </p:cNvPicPr>
          <p:nvPr/>
        </p:nvPicPr>
        <p:blipFill>
          <a:blip r:embed="rId4"/>
          <a:stretch>
            <a:fillRect/>
          </a:stretch>
        </p:blipFill>
        <p:spPr>
          <a:xfrm>
            <a:off x="602561" y="3012169"/>
            <a:ext cx="9715500" cy="476250"/>
          </a:xfrm>
          <a:prstGeom prst="rect">
            <a:avLst/>
          </a:prstGeom>
        </p:spPr>
      </p:pic>
      <p:pic>
        <p:nvPicPr>
          <p:cNvPr id="11" name="圖片 10"/>
          <p:cNvPicPr>
            <a:picLocks noChangeAspect="1"/>
          </p:cNvPicPr>
          <p:nvPr/>
        </p:nvPicPr>
        <p:blipFill>
          <a:blip r:embed="rId5"/>
          <a:stretch>
            <a:fillRect/>
          </a:stretch>
        </p:blipFill>
        <p:spPr>
          <a:xfrm>
            <a:off x="656350" y="3739024"/>
            <a:ext cx="7858125" cy="419100"/>
          </a:xfrm>
          <a:prstGeom prst="rect">
            <a:avLst/>
          </a:prstGeom>
        </p:spPr>
      </p:pic>
      <p:pic>
        <p:nvPicPr>
          <p:cNvPr id="16" name="圖片 15"/>
          <p:cNvPicPr>
            <a:picLocks noChangeAspect="1"/>
          </p:cNvPicPr>
          <p:nvPr/>
        </p:nvPicPr>
        <p:blipFill>
          <a:blip r:embed="rId6"/>
          <a:stretch>
            <a:fillRect/>
          </a:stretch>
        </p:blipFill>
        <p:spPr>
          <a:xfrm>
            <a:off x="692210" y="4543886"/>
            <a:ext cx="7639050" cy="771525"/>
          </a:xfrm>
          <a:prstGeom prst="rect">
            <a:avLst/>
          </a:prstGeom>
        </p:spPr>
      </p:pic>
    </p:spTree>
    <p:extLst>
      <p:ext uri="{BB962C8B-B14F-4D97-AF65-F5344CB8AC3E}">
        <p14:creationId xmlns:p14="http://schemas.microsoft.com/office/powerpoint/2010/main" val="199223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left)">
                                      <p:cBhvr>
                                        <p:cTn id="2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接點 5"/>
          <p:cNvCxnSpPr/>
          <p:nvPr/>
        </p:nvCxnSpPr>
        <p:spPr>
          <a:xfrm flipV="1">
            <a:off x="1829491" y="665894"/>
            <a:ext cx="9522250"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9811674" y="327339"/>
            <a:ext cx="1783532" cy="307777"/>
          </a:xfrm>
          <a:prstGeom prst="rect">
            <a:avLst/>
          </a:prstGeom>
          <a:noFill/>
        </p:spPr>
        <p:txBody>
          <a:bodyPr wrap="square" rtlCol="0">
            <a:spAutoFit/>
          </a:bodyPr>
          <a:lstStyle/>
          <a:p>
            <a:pPr algn="ctr"/>
            <a:r>
              <a:rPr lang="en-US" altLang="zh-TW" sz="1400" dirty="0" smtClean="0">
                <a:solidFill>
                  <a:srgbClr val="C00000"/>
                </a:solidFill>
                <a:sym typeface="Webdings" panose="05030102010509060703" pitchFamily="18" charset="2"/>
              </a:rPr>
              <a:t> </a:t>
            </a:r>
            <a:r>
              <a:rPr lang="en-US" altLang="zh-TW" sz="1400" dirty="0" err="1" smtClean="0">
                <a:solidFill>
                  <a:srgbClr val="C00000"/>
                </a:solidFill>
              </a:rPr>
              <a:t>Gs</a:t>
            </a:r>
            <a:r>
              <a:rPr lang="en-US" altLang="zh-TW" sz="1400" dirty="0" smtClean="0">
                <a:solidFill>
                  <a:srgbClr val="C00000"/>
                </a:solidFill>
              </a:rPr>
              <a:t> Hoang </a:t>
            </a:r>
            <a:r>
              <a:rPr lang="en-US" altLang="zh-TW" sz="1400" dirty="0" err="1" smtClean="0">
                <a:solidFill>
                  <a:srgbClr val="C00000"/>
                </a:solidFill>
              </a:rPr>
              <a:t>Anh</a:t>
            </a:r>
            <a:endParaRPr lang="zh-TW" altLang="en-US" sz="1400" dirty="0">
              <a:solidFill>
                <a:srgbClr val="C00000"/>
              </a:solidFill>
            </a:endParaRPr>
          </a:p>
        </p:txBody>
      </p:sp>
      <p:sp>
        <p:nvSpPr>
          <p:cNvPr id="2" name="文字方塊 1"/>
          <p:cNvSpPr txBox="1"/>
          <p:nvPr/>
        </p:nvSpPr>
        <p:spPr>
          <a:xfrm>
            <a:off x="692210" y="267517"/>
            <a:ext cx="6349525" cy="400110"/>
          </a:xfrm>
          <a:prstGeom prst="rect">
            <a:avLst/>
          </a:prstGeom>
          <a:noFill/>
        </p:spPr>
        <p:txBody>
          <a:bodyPr wrap="square" rtlCol="0">
            <a:spAutoFit/>
          </a:bodyPr>
          <a:lstStyle/>
          <a:p>
            <a:r>
              <a:rPr lang="vi-VN" altLang="zh-TW" sz="2000" dirty="0">
                <a:solidFill>
                  <a:schemeClr val="accent6">
                    <a:lumMod val="75000"/>
                  </a:schemeClr>
                </a:solidFill>
                <a:latin typeface="Times New Roman" panose="02020603050405020304" pitchFamily="18" charset="0"/>
                <a:cs typeface="Times New Roman" panose="02020603050405020304" pitchFamily="18" charset="0"/>
              </a:rPr>
              <a:t>CÁC BÀI TOÁN SỐ HỌC</a:t>
            </a:r>
            <a:endParaRPr lang="zh-TW" altLang="en-US" sz="20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4" name="文字方塊 13"/>
          <p:cNvSpPr txBox="1"/>
          <p:nvPr/>
        </p:nvSpPr>
        <p:spPr>
          <a:xfrm>
            <a:off x="602561" y="658295"/>
            <a:ext cx="10749179" cy="400110"/>
          </a:xfrm>
          <a:prstGeom prst="rect">
            <a:avLst/>
          </a:prstGeom>
          <a:noFill/>
        </p:spPr>
        <p:txBody>
          <a:bodyPr wrap="square" rtlCol="0">
            <a:spAutoFit/>
          </a:bodyPr>
          <a:lstStyle/>
          <a:p>
            <a:r>
              <a:rPr lang="vi-VN" altLang="zh-TW" sz="2000" b="1" dirty="0">
                <a:solidFill>
                  <a:srgbClr val="FF0000"/>
                </a:solidFill>
                <a:latin typeface="Times New Roman" panose="02020603050405020304" pitchFamily="18" charset="0"/>
                <a:cs typeface="Times New Roman" panose="02020603050405020304" pitchFamily="18" charset="0"/>
              </a:rPr>
              <a:t>Câu </a:t>
            </a:r>
            <a:r>
              <a:rPr lang="en-US" altLang="zh-TW" sz="2000" b="1" dirty="0" smtClean="0">
                <a:solidFill>
                  <a:srgbClr val="FF0000"/>
                </a:solidFill>
                <a:latin typeface="Times New Roman" panose="02020603050405020304" pitchFamily="18" charset="0"/>
                <a:cs typeface="Times New Roman" panose="02020603050405020304" pitchFamily="18" charset="0"/>
              </a:rPr>
              <a:t>4</a:t>
            </a:r>
            <a:r>
              <a:rPr lang="vi-VN" altLang="zh-TW" sz="2000" b="1" dirty="0" smtClean="0">
                <a:solidFill>
                  <a:srgbClr val="FF0000"/>
                </a:solidFill>
                <a:latin typeface="Times New Roman" panose="02020603050405020304" pitchFamily="18" charset="0"/>
                <a:cs typeface="Times New Roman" panose="02020603050405020304" pitchFamily="18" charset="0"/>
              </a:rPr>
              <a:t>.</a:t>
            </a:r>
            <a:r>
              <a:rPr lang="en-US" altLang="zh-TW" sz="2000" b="1" dirty="0" smtClean="0">
                <a:solidFill>
                  <a:srgbClr val="FF0000"/>
                </a:solidFill>
                <a:latin typeface="Times New Roman" panose="02020603050405020304" pitchFamily="18" charset="0"/>
                <a:cs typeface="Times New Roman" panose="02020603050405020304" pitchFamily="18" charset="0"/>
              </a:rPr>
              <a:t> </a:t>
            </a:r>
            <a:r>
              <a:rPr lang="vi-VN" altLang="zh-TW" sz="2000" i="1" dirty="0">
                <a:solidFill>
                  <a:srgbClr val="FF0000"/>
                </a:solidFill>
                <a:latin typeface="Times New Roman" panose="02020603050405020304" pitchFamily="18" charset="0"/>
                <a:cs typeface="Times New Roman" panose="02020603050405020304" pitchFamily="18" charset="0"/>
              </a:rPr>
              <a:t>Trích đề TS lớp 10 trường THPT Chuyên Quốc Học Huế năm học 2009 – 2010</a:t>
            </a:r>
            <a:endParaRPr lang="zh-TW" altLang="en-US" sz="2000" i="1" dirty="0">
              <a:solidFill>
                <a:srgbClr val="002060"/>
              </a:solidFill>
              <a:latin typeface="Times New Roman" panose="02020603050405020304" pitchFamily="18" charset="0"/>
              <a:cs typeface="Times New Roman" panose="02020603050405020304" pitchFamily="18" charset="0"/>
            </a:endParaRPr>
          </a:p>
        </p:txBody>
      </p:sp>
      <p:sp>
        <p:nvSpPr>
          <p:cNvPr id="13" name="文字方塊 12"/>
          <p:cNvSpPr txBox="1"/>
          <p:nvPr/>
        </p:nvSpPr>
        <p:spPr>
          <a:xfrm>
            <a:off x="577459" y="1010705"/>
            <a:ext cx="10774281" cy="400110"/>
          </a:xfrm>
          <a:prstGeom prst="rect">
            <a:avLst/>
          </a:prstGeom>
          <a:noFill/>
        </p:spPr>
        <p:txBody>
          <a:bodyPr wrap="square" rtlCol="0">
            <a:spAutoFit/>
          </a:bodyPr>
          <a:lstStyle/>
          <a:p>
            <a:r>
              <a:rPr lang="vi-VN" altLang="zh-TW" sz="2000" dirty="0">
                <a:solidFill>
                  <a:srgbClr val="002060"/>
                </a:solidFill>
                <a:latin typeface="Times New Roman" panose="02020603050405020304" pitchFamily="18" charset="0"/>
                <a:cs typeface="Times New Roman" panose="02020603050405020304" pitchFamily="18" charset="0"/>
              </a:rPr>
              <a:t>Tìm tất cả các cặp số nguyên (a;b) nghiệm đúng điều kiện</a:t>
            </a:r>
            <a:endParaRPr lang="zh-TW" altLang="en-US" sz="2000" dirty="0">
              <a:solidFill>
                <a:srgbClr val="00206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4" name="文字方塊 33"/>
              <p:cNvSpPr txBox="1"/>
              <p:nvPr/>
            </p:nvSpPr>
            <p:spPr>
              <a:xfrm>
                <a:off x="98612" y="6167059"/>
                <a:ext cx="12003741" cy="400110"/>
              </a:xfrm>
              <a:prstGeom prst="rect">
                <a:avLst/>
              </a:prstGeom>
              <a:noFill/>
            </p:spPr>
            <p:txBody>
              <a:bodyPr wrap="square" rtlCol="0">
                <a:spAutoFit/>
              </a:bodyPr>
              <a:lstStyle/>
              <a:p>
                <a:r>
                  <a:rPr lang="vi-VN" altLang="zh-TW" sz="2000" dirty="0">
                    <a:latin typeface="Times New Roman" panose="02020603050405020304" pitchFamily="18" charset="0"/>
                    <a:cs typeface="Times New Roman" panose="02020603050405020304" pitchFamily="18" charset="0"/>
                  </a:rPr>
                  <a:t>Vậy ta có các cặp số nguyên thỏa mãn bài toán: </a:t>
                </a:r>
                <a14:m>
                  <m:oMath xmlns:m="http://schemas.openxmlformats.org/officeDocument/2006/math">
                    <m:r>
                      <a:rPr lang="vi-VN" altLang="zh-TW" sz="2000" i="1" dirty="0" smtClean="0">
                        <a:latin typeface="Cambria Math" panose="02040503050406030204" pitchFamily="18" charset="0"/>
                        <a:cs typeface="Times New Roman" panose="02020603050405020304" pitchFamily="18" charset="0"/>
                      </a:rPr>
                      <m:t>(</m:t>
                    </m:r>
                    <m:r>
                      <a:rPr lang="vi-VN" altLang="zh-TW" sz="2000" i="1" dirty="0" smtClean="0">
                        <a:latin typeface="Cambria Math" panose="02040503050406030204" pitchFamily="18" charset="0"/>
                        <a:cs typeface="Times New Roman" panose="02020603050405020304" pitchFamily="18" charset="0"/>
                      </a:rPr>
                      <m:t>𝑎</m:t>
                    </m:r>
                    <m:r>
                      <a:rPr lang="vi-VN" altLang="zh-TW" sz="2000" i="1" dirty="0" smtClean="0">
                        <a:latin typeface="Cambria Math" panose="02040503050406030204" pitchFamily="18" charset="0"/>
                        <a:cs typeface="Times New Roman" panose="02020603050405020304" pitchFamily="18" charset="0"/>
                      </a:rPr>
                      <m:t>;</m:t>
                    </m:r>
                    <m:r>
                      <a:rPr lang="vi-VN" altLang="zh-TW" sz="2000" i="1" dirty="0" smtClean="0">
                        <a:latin typeface="Cambria Math" panose="02040503050406030204" pitchFamily="18" charset="0"/>
                        <a:cs typeface="Times New Roman" panose="02020603050405020304" pitchFamily="18" charset="0"/>
                      </a:rPr>
                      <m:t>𝑏</m:t>
                    </m:r>
                    <m:r>
                      <a:rPr lang="vi-VN" altLang="zh-TW" sz="2000" i="1" dirty="0" smtClean="0">
                        <a:latin typeface="Cambria Math" panose="02040503050406030204" pitchFamily="18" charset="0"/>
                        <a:cs typeface="Times New Roman" panose="02020603050405020304" pitchFamily="18" charset="0"/>
                      </a:rPr>
                      <m:t>)=(</m:t>
                    </m:r>
                    <m:r>
                      <a:rPr lang="vi-VN" altLang="zh-TW" sz="2000" i="1" dirty="0" smtClean="0">
                        <a:latin typeface="Cambria Math" panose="02040503050406030204" pitchFamily="18" charset="0"/>
                        <a:cs typeface="Times New Roman" panose="02020603050405020304" pitchFamily="18" charset="0"/>
                      </a:rPr>
                      <m:t>0</m:t>
                    </m:r>
                    <m:r>
                      <a:rPr lang="vi-VN" altLang="zh-TW" sz="2000" i="1" dirty="0" smtClean="0">
                        <a:latin typeface="Cambria Math" panose="02040503050406030204" pitchFamily="18" charset="0"/>
                        <a:cs typeface="Times New Roman" panose="02020603050405020304" pitchFamily="18" charset="0"/>
                      </a:rPr>
                      <m:t>;−</m:t>
                    </m:r>
                    <m:r>
                      <a:rPr lang="vi-VN" altLang="zh-TW" sz="2000" i="1" dirty="0" smtClean="0">
                        <a:latin typeface="Cambria Math" panose="02040503050406030204" pitchFamily="18" charset="0"/>
                        <a:cs typeface="Times New Roman" panose="02020603050405020304" pitchFamily="18" charset="0"/>
                      </a:rPr>
                      <m:t>1</m:t>
                    </m:r>
                    <m:r>
                      <a:rPr lang="vi-VN" altLang="zh-TW" sz="2000" i="1" dirty="0" smtClean="0">
                        <a:latin typeface="Cambria Math" panose="02040503050406030204" pitchFamily="18" charset="0"/>
                        <a:cs typeface="Times New Roman" panose="02020603050405020304" pitchFamily="18" charset="0"/>
                      </a:rPr>
                      <m:t>),(</m:t>
                    </m:r>
                    <m:r>
                      <a:rPr lang="vi-VN" altLang="zh-TW" sz="2000" i="1" dirty="0" smtClean="0">
                        <a:latin typeface="Cambria Math" panose="02040503050406030204" pitchFamily="18" charset="0"/>
                        <a:cs typeface="Times New Roman" panose="02020603050405020304" pitchFamily="18" charset="0"/>
                      </a:rPr>
                      <m:t>0</m:t>
                    </m:r>
                    <m:r>
                      <a:rPr lang="vi-VN" altLang="zh-TW" sz="2000" i="1" dirty="0" smtClean="0">
                        <a:latin typeface="Cambria Math" panose="02040503050406030204" pitchFamily="18" charset="0"/>
                        <a:cs typeface="Times New Roman" panose="02020603050405020304" pitchFamily="18" charset="0"/>
                      </a:rPr>
                      <m:t>;−</m:t>
                    </m:r>
                    <m:r>
                      <a:rPr lang="vi-VN" altLang="zh-TW" sz="2000" i="1" dirty="0" smtClean="0">
                        <a:latin typeface="Cambria Math" panose="02040503050406030204" pitchFamily="18" charset="0"/>
                        <a:cs typeface="Times New Roman" panose="02020603050405020304" pitchFamily="18" charset="0"/>
                      </a:rPr>
                      <m:t>4</m:t>
                    </m:r>
                    <m:r>
                      <a:rPr lang="vi-VN" altLang="zh-TW" sz="2000" i="1" dirty="0" smtClean="0">
                        <a:latin typeface="Cambria Math" panose="02040503050406030204" pitchFamily="18" charset="0"/>
                        <a:cs typeface="Times New Roman" panose="02020603050405020304" pitchFamily="18" charset="0"/>
                      </a:rPr>
                      <m:t>),(</m:t>
                    </m:r>
                    <m:r>
                      <a:rPr lang="vi-VN" altLang="zh-TW" sz="2000" i="1" dirty="0" smtClean="0">
                        <a:latin typeface="Cambria Math" panose="02040503050406030204" pitchFamily="18" charset="0"/>
                        <a:cs typeface="Times New Roman" panose="02020603050405020304" pitchFamily="18" charset="0"/>
                      </a:rPr>
                      <m:t>4</m:t>
                    </m:r>
                    <m:r>
                      <a:rPr lang="vi-VN" altLang="zh-TW" sz="2000" i="1" dirty="0" smtClean="0">
                        <a:latin typeface="Cambria Math" panose="02040503050406030204" pitchFamily="18" charset="0"/>
                        <a:cs typeface="Times New Roman" panose="02020603050405020304" pitchFamily="18" charset="0"/>
                      </a:rPr>
                      <m:t>;</m:t>
                    </m:r>
                    <m:r>
                      <a:rPr lang="vi-VN" altLang="zh-TW" sz="2000" i="1" dirty="0" smtClean="0">
                        <a:latin typeface="Cambria Math" panose="02040503050406030204" pitchFamily="18" charset="0"/>
                        <a:cs typeface="Times New Roman" panose="02020603050405020304" pitchFamily="18" charset="0"/>
                      </a:rPr>
                      <m:t>5</m:t>
                    </m:r>
                    <m:r>
                      <a:rPr lang="vi-VN" altLang="zh-TW" sz="2000" i="1" dirty="0" smtClean="0">
                        <a:latin typeface="Cambria Math" panose="02040503050406030204" pitchFamily="18" charset="0"/>
                        <a:cs typeface="Times New Roman" panose="02020603050405020304" pitchFamily="18" charset="0"/>
                      </a:rPr>
                      <m:t>),(</m:t>
                    </m:r>
                    <m:r>
                      <a:rPr lang="vi-VN" altLang="zh-TW" sz="2000" i="1" dirty="0" smtClean="0">
                        <a:latin typeface="Cambria Math" panose="02040503050406030204" pitchFamily="18" charset="0"/>
                        <a:cs typeface="Times New Roman" panose="02020603050405020304" pitchFamily="18" charset="0"/>
                      </a:rPr>
                      <m:t>4</m:t>
                    </m:r>
                    <m:r>
                      <a:rPr lang="vi-VN" altLang="zh-TW" sz="2000" i="1" dirty="0" smtClean="0">
                        <a:latin typeface="Cambria Math" panose="02040503050406030204" pitchFamily="18" charset="0"/>
                        <a:cs typeface="Times New Roman" panose="02020603050405020304" pitchFamily="18" charset="0"/>
                      </a:rPr>
                      <m:t>;−</m:t>
                    </m:r>
                    <m:r>
                      <a:rPr lang="vi-VN" altLang="zh-TW" sz="2000" i="1" dirty="0" smtClean="0">
                        <a:latin typeface="Cambria Math" panose="02040503050406030204" pitchFamily="18" charset="0"/>
                        <a:cs typeface="Times New Roman" panose="02020603050405020304" pitchFamily="18" charset="0"/>
                      </a:rPr>
                      <m:t>10</m:t>
                    </m:r>
                    <m:r>
                      <a:rPr lang="vi-VN" altLang="zh-TW" sz="2000" i="1" dirty="0" smtClean="0">
                        <a:latin typeface="Cambria Math" panose="02040503050406030204" pitchFamily="18" charset="0"/>
                        <a:cs typeface="Times New Roman" panose="02020603050405020304" pitchFamily="18" charset="0"/>
                      </a:rPr>
                      <m:t>),(−</m:t>
                    </m:r>
                    <m:r>
                      <a:rPr lang="vi-VN" altLang="zh-TW" sz="2000" i="1" dirty="0" smtClean="0">
                        <a:latin typeface="Cambria Math" panose="02040503050406030204" pitchFamily="18" charset="0"/>
                        <a:cs typeface="Times New Roman" panose="02020603050405020304" pitchFamily="18" charset="0"/>
                      </a:rPr>
                      <m:t>4</m:t>
                    </m:r>
                    <m:r>
                      <a:rPr lang="vi-VN" altLang="zh-TW" sz="2000" i="1" dirty="0" smtClean="0">
                        <a:latin typeface="Cambria Math" panose="02040503050406030204" pitchFamily="18" charset="0"/>
                        <a:cs typeface="Times New Roman" panose="02020603050405020304" pitchFamily="18" charset="0"/>
                      </a:rPr>
                      <m:t>;</m:t>
                    </m:r>
                    <m:r>
                      <a:rPr lang="vi-VN" altLang="zh-TW" sz="2000" i="1" dirty="0" smtClean="0">
                        <a:latin typeface="Cambria Math" panose="02040503050406030204" pitchFamily="18" charset="0"/>
                        <a:cs typeface="Times New Roman" panose="02020603050405020304" pitchFamily="18" charset="0"/>
                      </a:rPr>
                      <m:t>10</m:t>
                    </m:r>
                    <m:r>
                      <a:rPr lang="vi-VN" altLang="zh-TW" sz="2000" i="1" dirty="0" smtClean="0">
                        <a:latin typeface="Cambria Math" panose="02040503050406030204" pitchFamily="18" charset="0"/>
                        <a:cs typeface="Times New Roman" panose="02020603050405020304" pitchFamily="18" charset="0"/>
                      </a:rPr>
                      <m:t>),(−</m:t>
                    </m:r>
                    <m:r>
                      <a:rPr lang="vi-VN" altLang="zh-TW" sz="2000" i="1" dirty="0" smtClean="0">
                        <a:latin typeface="Cambria Math" panose="02040503050406030204" pitchFamily="18" charset="0"/>
                        <a:cs typeface="Times New Roman" panose="02020603050405020304" pitchFamily="18" charset="0"/>
                      </a:rPr>
                      <m:t>4</m:t>
                    </m:r>
                    <m:r>
                      <a:rPr lang="vi-VN" altLang="zh-TW" sz="2000" i="1" dirty="0" smtClean="0">
                        <a:latin typeface="Cambria Math" panose="02040503050406030204" pitchFamily="18" charset="0"/>
                        <a:cs typeface="Times New Roman" panose="02020603050405020304" pitchFamily="18" charset="0"/>
                      </a:rPr>
                      <m:t>;−</m:t>
                    </m:r>
                    <m:r>
                      <a:rPr lang="vi-VN" altLang="zh-TW" sz="2000" i="1" dirty="0" smtClean="0">
                        <a:latin typeface="Cambria Math" panose="02040503050406030204" pitchFamily="18" charset="0"/>
                        <a:cs typeface="Times New Roman" panose="02020603050405020304" pitchFamily="18" charset="0"/>
                      </a:rPr>
                      <m:t>15</m:t>
                    </m:r>
                    <m:r>
                      <a:rPr lang="vi-VN" altLang="zh-TW" sz="2000" i="1" dirty="0" smtClean="0">
                        <a:latin typeface="Cambria Math" panose="02040503050406030204" pitchFamily="18" charset="0"/>
                        <a:cs typeface="Times New Roman" panose="02020603050405020304" pitchFamily="18" charset="0"/>
                      </a:rPr>
                      <m:t>)</m:t>
                    </m:r>
                  </m:oMath>
                </a14:m>
                <a:endParaRPr lang="zh-TW" altLang="en-US" sz="2000" dirty="0">
                  <a:solidFill>
                    <a:srgbClr val="7030A0"/>
                  </a:solidFill>
                  <a:latin typeface="Times New Roman" panose="02020603050405020304" pitchFamily="18" charset="0"/>
                  <a:cs typeface="Times New Roman" panose="02020603050405020304" pitchFamily="18" charset="0"/>
                </a:endParaRPr>
              </a:p>
            </p:txBody>
          </p:sp>
        </mc:Choice>
        <mc:Fallback>
          <p:sp>
            <p:nvSpPr>
              <p:cNvPr id="34" name="文字方塊 33"/>
              <p:cNvSpPr txBox="1">
                <a:spLocks noRot="1" noChangeAspect="1" noMove="1" noResize="1" noEditPoints="1" noAdjustHandles="1" noChangeArrowheads="1" noChangeShapeType="1" noTextEdit="1"/>
              </p:cNvSpPr>
              <p:nvPr/>
            </p:nvSpPr>
            <p:spPr>
              <a:xfrm>
                <a:off x="98612" y="6167059"/>
                <a:ext cx="12003741" cy="400110"/>
              </a:xfrm>
              <a:prstGeom prst="rect">
                <a:avLst/>
              </a:prstGeom>
              <a:blipFill rotWithShape="0">
                <a:blip r:embed="rId2"/>
                <a:stretch>
                  <a:fillRect l="-508" t="-9231" b="-27692"/>
                </a:stretch>
              </a:blipFill>
            </p:spPr>
            <p:txBody>
              <a:bodyPr/>
              <a:lstStyle/>
              <a:p>
                <a:r>
                  <a:rPr lang="zh-TW" altLang="en-US">
                    <a:noFill/>
                  </a:rPr>
                  <a:t> </a:t>
                </a:r>
              </a:p>
            </p:txBody>
          </p:sp>
        </mc:Fallback>
      </mc:AlternateContent>
      <p:pic>
        <p:nvPicPr>
          <p:cNvPr id="7" name="圖片 6"/>
          <p:cNvPicPr>
            <a:picLocks noChangeAspect="1"/>
          </p:cNvPicPr>
          <p:nvPr/>
        </p:nvPicPr>
        <p:blipFill>
          <a:blip r:embed="rId3"/>
          <a:stretch>
            <a:fillRect/>
          </a:stretch>
        </p:blipFill>
        <p:spPr>
          <a:xfrm>
            <a:off x="4493278" y="1449183"/>
            <a:ext cx="3743325" cy="476250"/>
          </a:xfrm>
          <a:prstGeom prst="rect">
            <a:avLst/>
          </a:prstGeom>
        </p:spPr>
      </p:pic>
      <p:pic>
        <p:nvPicPr>
          <p:cNvPr id="8" name="圖片 7"/>
          <p:cNvPicPr>
            <a:picLocks noChangeAspect="1"/>
          </p:cNvPicPr>
          <p:nvPr/>
        </p:nvPicPr>
        <p:blipFill>
          <a:blip r:embed="rId4"/>
          <a:stretch>
            <a:fillRect/>
          </a:stretch>
        </p:blipFill>
        <p:spPr>
          <a:xfrm>
            <a:off x="577459" y="2075267"/>
            <a:ext cx="7962900" cy="542925"/>
          </a:xfrm>
          <a:prstGeom prst="rect">
            <a:avLst/>
          </a:prstGeom>
        </p:spPr>
      </p:pic>
      <p:pic>
        <p:nvPicPr>
          <p:cNvPr id="9" name="圖片 8"/>
          <p:cNvPicPr>
            <a:picLocks noChangeAspect="1"/>
          </p:cNvPicPr>
          <p:nvPr/>
        </p:nvPicPr>
        <p:blipFill>
          <a:blip r:embed="rId5"/>
          <a:stretch>
            <a:fillRect/>
          </a:stretch>
        </p:blipFill>
        <p:spPr>
          <a:xfrm>
            <a:off x="602561" y="2646435"/>
            <a:ext cx="4048125" cy="476250"/>
          </a:xfrm>
          <a:prstGeom prst="rect">
            <a:avLst/>
          </a:prstGeom>
        </p:spPr>
      </p:pic>
      <p:pic>
        <p:nvPicPr>
          <p:cNvPr id="10" name="圖片 9"/>
          <p:cNvPicPr>
            <a:picLocks noChangeAspect="1"/>
          </p:cNvPicPr>
          <p:nvPr/>
        </p:nvPicPr>
        <p:blipFill>
          <a:blip r:embed="rId6"/>
          <a:stretch>
            <a:fillRect/>
          </a:stretch>
        </p:blipFill>
        <p:spPr>
          <a:xfrm>
            <a:off x="4741390" y="2589285"/>
            <a:ext cx="6610350" cy="590550"/>
          </a:xfrm>
          <a:prstGeom prst="rect">
            <a:avLst/>
          </a:prstGeom>
        </p:spPr>
      </p:pic>
      <p:pic>
        <p:nvPicPr>
          <p:cNvPr id="15" name="圖片 14"/>
          <p:cNvPicPr>
            <a:picLocks noChangeAspect="1"/>
          </p:cNvPicPr>
          <p:nvPr/>
        </p:nvPicPr>
        <p:blipFill>
          <a:blip r:embed="rId7"/>
          <a:stretch>
            <a:fillRect/>
          </a:stretch>
        </p:blipFill>
        <p:spPr>
          <a:xfrm>
            <a:off x="714375" y="3195637"/>
            <a:ext cx="10763250" cy="466725"/>
          </a:xfrm>
          <a:prstGeom prst="rect">
            <a:avLst/>
          </a:prstGeom>
        </p:spPr>
      </p:pic>
      <p:pic>
        <p:nvPicPr>
          <p:cNvPr id="17" name="圖片 16"/>
          <p:cNvPicPr>
            <a:picLocks noChangeAspect="1"/>
          </p:cNvPicPr>
          <p:nvPr/>
        </p:nvPicPr>
        <p:blipFill>
          <a:blip r:embed="rId8"/>
          <a:stretch>
            <a:fillRect/>
          </a:stretch>
        </p:blipFill>
        <p:spPr>
          <a:xfrm>
            <a:off x="714375" y="3700412"/>
            <a:ext cx="10229850" cy="514350"/>
          </a:xfrm>
          <a:prstGeom prst="rect">
            <a:avLst/>
          </a:prstGeom>
        </p:spPr>
      </p:pic>
      <p:pic>
        <p:nvPicPr>
          <p:cNvPr id="18" name="圖片 17"/>
          <p:cNvPicPr>
            <a:picLocks noChangeAspect="1"/>
          </p:cNvPicPr>
          <p:nvPr/>
        </p:nvPicPr>
        <p:blipFill>
          <a:blip r:embed="rId9"/>
          <a:stretch>
            <a:fillRect/>
          </a:stretch>
        </p:blipFill>
        <p:spPr>
          <a:xfrm>
            <a:off x="714375" y="4214762"/>
            <a:ext cx="8305800" cy="542925"/>
          </a:xfrm>
          <a:prstGeom prst="rect">
            <a:avLst/>
          </a:prstGeom>
        </p:spPr>
      </p:pic>
      <p:pic>
        <p:nvPicPr>
          <p:cNvPr id="19" name="圖片 18"/>
          <p:cNvPicPr>
            <a:picLocks noChangeAspect="1"/>
          </p:cNvPicPr>
          <p:nvPr/>
        </p:nvPicPr>
        <p:blipFill>
          <a:blip r:embed="rId10"/>
          <a:stretch>
            <a:fillRect/>
          </a:stretch>
        </p:blipFill>
        <p:spPr>
          <a:xfrm>
            <a:off x="1255059" y="4807708"/>
            <a:ext cx="6096000" cy="466725"/>
          </a:xfrm>
          <a:prstGeom prst="rect">
            <a:avLst/>
          </a:prstGeom>
        </p:spPr>
      </p:pic>
      <p:pic>
        <p:nvPicPr>
          <p:cNvPr id="20" name="圖片 19"/>
          <p:cNvPicPr>
            <a:picLocks noChangeAspect="1"/>
          </p:cNvPicPr>
          <p:nvPr/>
        </p:nvPicPr>
        <p:blipFill>
          <a:blip r:embed="rId11"/>
          <a:stretch>
            <a:fillRect/>
          </a:stretch>
        </p:blipFill>
        <p:spPr>
          <a:xfrm>
            <a:off x="1246094" y="5411833"/>
            <a:ext cx="6524625" cy="447675"/>
          </a:xfrm>
          <a:prstGeom prst="rect">
            <a:avLst/>
          </a:prstGeom>
        </p:spPr>
      </p:pic>
    </p:spTree>
    <p:extLst>
      <p:ext uri="{BB962C8B-B14F-4D97-AF65-F5344CB8AC3E}">
        <p14:creationId xmlns:p14="http://schemas.microsoft.com/office/powerpoint/2010/main" val="359484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wipe(left)">
                                      <p:cBhvr>
                                        <p:cTn id="4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接點 5"/>
          <p:cNvCxnSpPr/>
          <p:nvPr/>
        </p:nvCxnSpPr>
        <p:spPr>
          <a:xfrm flipV="1">
            <a:off x="1829491" y="665894"/>
            <a:ext cx="9522250"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9811674" y="327339"/>
            <a:ext cx="1783532" cy="307777"/>
          </a:xfrm>
          <a:prstGeom prst="rect">
            <a:avLst/>
          </a:prstGeom>
          <a:noFill/>
        </p:spPr>
        <p:txBody>
          <a:bodyPr wrap="square" rtlCol="0">
            <a:spAutoFit/>
          </a:bodyPr>
          <a:lstStyle/>
          <a:p>
            <a:pPr algn="ctr"/>
            <a:r>
              <a:rPr lang="en-US" altLang="zh-TW" sz="1400" dirty="0" smtClean="0">
                <a:solidFill>
                  <a:srgbClr val="C00000"/>
                </a:solidFill>
                <a:sym typeface="Webdings" panose="05030102010509060703" pitchFamily="18" charset="2"/>
              </a:rPr>
              <a:t> </a:t>
            </a:r>
            <a:r>
              <a:rPr lang="en-US" altLang="zh-TW" sz="1400" dirty="0" err="1" smtClean="0">
                <a:solidFill>
                  <a:srgbClr val="C00000"/>
                </a:solidFill>
              </a:rPr>
              <a:t>Gs</a:t>
            </a:r>
            <a:r>
              <a:rPr lang="en-US" altLang="zh-TW" sz="1400" dirty="0" smtClean="0">
                <a:solidFill>
                  <a:srgbClr val="C00000"/>
                </a:solidFill>
              </a:rPr>
              <a:t> Hoang </a:t>
            </a:r>
            <a:r>
              <a:rPr lang="en-US" altLang="zh-TW" sz="1400" dirty="0" err="1" smtClean="0">
                <a:solidFill>
                  <a:srgbClr val="C00000"/>
                </a:solidFill>
              </a:rPr>
              <a:t>Anh</a:t>
            </a:r>
            <a:endParaRPr lang="zh-TW" altLang="en-US" sz="1400" dirty="0">
              <a:solidFill>
                <a:srgbClr val="C00000"/>
              </a:solidFill>
            </a:endParaRPr>
          </a:p>
        </p:txBody>
      </p:sp>
      <p:sp>
        <p:nvSpPr>
          <p:cNvPr id="2" name="文字方塊 1"/>
          <p:cNvSpPr txBox="1"/>
          <p:nvPr/>
        </p:nvSpPr>
        <p:spPr>
          <a:xfrm>
            <a:off x="692210" y="267517"/>
            <a:ext cx="6349525" cy="400110"/>
          </a:xfrm>
          <a:prstGeom prst="rect">
            <a:avLst/>
          </a:prstGeom>
          <a:noFill/>
        </p:spPr>
        <p:txBody>
          <a:bodyPr wrap="square" rtlCol="0">
            <a:spAutoFit/>
          </a:bodyPr>
          <a:lstStyle/>
          <a:p>
            <a:r>
              <a:rPr lang="vi-VN" altLang="zh-TW" sz="2000" dirty="0">
                <a:solidFill>
                  <a:schemeClr val="accent6">
                    <a:lumMod val="75000"/>
                  </a:schemeClr>
                </a:solidFill>
                <a:latin typeface="Times New Roman" panose="02020603050405020304" pitchFamily="18" charset="0"/>
                <a:cs typeface="Times New Roman" panose="02020603050405020304" pitchFamily="18" charset="0"/>
              </a:rPr>
              <a:t>CÁC BÀI TOÁN SỐ HỌC</a:t>
            </a:r>
            <a:endParaRPr lang="zh-TW" altLang="en-US" sz="20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4" name="文字方塊 13"/>
          <p:cNvSpPr txBox="1"/>
          <p:nvPr/>
        </p:nvSpPr>
        <p:spPr>
          <a:xfrm>
            <a:off x="602561" y="658295"/>
            <a:ext cx="10749179" cy="400110"/>
          </a:xfrm>
          <a:prstGeom prst="rect">
            <a:avLst/>
          </a:prstGeom>
          <a:noFill/>
        </p:spPr>
        <p:txBody>
          <a:bodyPr wrap="square" rtlCol="0">
            <a:spAutoFit/>
          </a:bodyPr>
          <a:lstStyle/>
          <a:p>
            <a:r>
              <a:rPr lang="vi-VN" altLang="zh-TW" sz="2000" b="1" dirty="0">
                <a:solidFill>
                  <a:srgbClr val="FF0000"/>
                </a:solidFill>
                <a:latin typeface="Times New Roman" panose="02020603050405020304" pitchFamily="18" charset="0"/>
                <a:cs typeface="Times New Roman" panose="02020603050405020304" pitchFamily="18" charset="0"/>
              </a:rPr>
              <a:t>Câu </a:t>
            </a:r>
            <a:r>
              <a:rPr lang="en-US" altLang="zh-TW" sz="2000" b="1" dirty="0" smtClean="0">
                <a:solidFill>
                  <a:srgbClr val="FF0000"/>
                </a:solidFill>
                <a:latin typeface="Times New Roman" panose="02020603050405020304" pitchFamily="18" charset="0"/>
                <a:cs typeface="Times New Roman" panose="02020603050405020304" pitchFamily="18" charset="0"/>
              </a:rPr>
              <a:t>5</a:t>
            </a:r>
            <a:r>
              <a:rPr lang="vi-VN" altLang="zh-TW" sz="2000" b="1" dirty="0" smtClean="0">
                <a:solidFill>
                  <a:srgbClr val="FF0000"/>
                </a:solidFill>
                <a:latin typeface="Times New Roman" panose="02020603050405020304" pitchFamily="18" charset="0"/>
                <a:cs typeface="Times New Roman" panose="02020603050405020304" pitchFamily="18" charset="0"/>
              </a:rPr>
              <a:t>.</a:t>
            </a:r>
            <a:r>
              <a:rPr lang="en-US" altLang="zh-TW" sz="2000" b="1" dirty="0" smtClean="0">
                <a:solidFill>
                  <a:srgbClr val="FF0000"/>
                </a:solidFill>
                <a:latin typeface="Times New Roman" panose="02020603050405020304" pitchFamily="18" charset="0"/>
                <a:cs typeface="Times New Roman" panose="02020603050405020304" pitchFamily="18" charset="0"/>
              </a:rPr>
              <a:t> </a:t>
            </a:r>
            <a:r>
              <a:rPr lang="vi-VN" altLang="zh-TW" sz="2000" i="1" dirty="0">
                <a:solidFill>
                  <a:srgbClr val="FF0000"/>
                </a:solidFill>
                <a:latin typeface="Times New Roman" panose="02020603050405020304" pitchFamily="18" charset="0"/>
                <a:cs typeface="Times New Roman" panose="02020603050405020304" pitchFamily="18" charset="0"/>
              </a:rPr>
              <a:t>Trích đề TS lớp 10 trường THPT Chuyên Tỉnh Phú Thọ năm học 2009 – 2010</a:t>
            </a:r>
            <a:endParaRPr lang="zh-TW" altLang="en-US" sz="2000" i="1" dirty="0">
              <a:solidFill>
                <a:srgbClr val="00206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3" name="文字方塊 12"/>
              <p:cNvSpPr txBox="1"/>
              <p:nvPr/>
            </p:nvSpPr>
            <p:spPr>
              <a:xfrm>
                <a:off x="577459" y="1010705"/>
                <a:ext cx="10774281" cy="707886"/>
              </a:xfrm>
              <a:prstGeom prst="rect">
                <a:avLst/>
              </a:prstGeom>
              <a:noFill/>
            </p:spPr>
            <p:txBody>
              <a:bodyPr wrap="square" rtlCol="0">
                <a:spAutoFit/>
              </a:bodyPr>
              <a:lstStyle/>
              <a:p>
                <a:r>
                  <a:rPr lang="vi-VN" altLang="zh-TW" sz="2000" dirty="0" smtClean="0">
                    <a:solidFill>
                      <a:srgbClr val="002060"/>
                    </a:solidFill>
                    <a:latin typeface="Times New Roman" panose="02020603050405020304" pitchFamily="18" charset="0"/>
                    <a:cs typeface="Times New Roman" panose="02020603050405020304" pitchFamily="18" charset="0"/>
                  </a:rPr>
                  <a:t>Tìm các số nguyên dương x, y, z thoả mãn điều kiện</a:t>
                </a:r>
                <a:r>
                  <a:rPr lang="en-US" altLang="zh-TW" sz="2000"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TW" sz="2000" i="1" dirty="0" smtClean="0">
                            <a:solidFill>
                              <a:srgbClr val="002060"/>
                            </a:solidFill>
                            <a:latin typeface="Cambria Math" panose="02040503050406030204" pitchFamily="18" charset="0"/>
                            <a:cs typeface="Times New Roman" panose="02020603050405020304" pitchFamily="18" charset="0"/>
                          </a:rPr>
                        </m:ctrlPr>
                      </m:sSupPr>
                      <m:e>
                        <m:r>
                          <a:rPr lang="en-US" altLang="zh-TW" sz="2000" i="1" dirty="0" smtClean="0">
                            <a:solidFill>
                              <a:srgbClr val="002060"/>
                            </a:solidFill>
                            <a:latin typeface="Cambria Math" panose="02040503050406030204" pitchFamily="18" charset="0"/>
                            <a:cs typeface="Times New Roman" panose="02020603050405020304" pitchFamily="18" charset="0"/>
                          </a:rPr>
                          <m:t>𝑥</m:t>
                        </m:r>
                      </m:e>
                      <m:sup>
                        <m:r>
                          <a:rPr lang="en-US" altLang="zh-TW" sz="2000" i="1" dirty="0" smtClean="0">
                            <a:solidFill>
                              <a:srgbClr val="002060"/>
                            </a:solidFill>
                            <a:latin typeface="Cambria Math" panose="02040503050406030204" pitchFamily="18" charset="0"/>
                            <a:cs typeface="Times New Roman" panose="02020603050405020304" pitchFamily="18" charset="0"/>
                          </a:rPr>
                          <m:t>3</m:t>
                        </m:r>
                      </m:sup>
                    </m:sSup>
                    <m:r>
                      <a:rPr lang="en-US" altLang="zh-TW" sz="2000" i="1" dirty="0" smtClean="0">
                        <a:solidFill>
                          <a:srgbClr val="002060"/>
                        </a:solidFill>
                        <a:latin typeface="Cambria Math" panose="02040503050406030204" pitchFamily="18" charset="0"/>
                        <a:cs typeface="Times New Roman" panose="02020603050405020304" pitchFamily="18" charset="0"/>
                      </a:rPr>
                      <m:t>−</m:t>
                    </m:r>
                    <m:sSup>
                      <m:sSupPr>
                        <m:ctrlPr>
                          <a:rPr lang="en-US" altLang="zh-TW" sz="2000" i="1" dirty="0" smtClean="0">
                            <a:solidFill>
                              <a:srgbClr val="002060"/>
                            </a:solidFill>
                            <a:latin typeface="Cambria Math" panose="02040503050406030204" pitchFamily="18" charset="0"/>
                            <a:cs typeface="Times New Roman" panose="02020603050405020304" pitchFamily="18" charset="0"/>
                          </a:rPr>
                        </m:ctrlPr>
                      </m:sSupPr>
                      <m:e>
                        <m:r>
                          <a:rPr lang="en-US" altLang="zh-TW" sz="2000" i="1" dirty="0" smtClean="0">
                            <a:solidFill>
                              <a:srgbClr val="002060"/>
                            </a:solidFill>
                            <a:latin typeface="Cambria Math" panose="02040503050406030204" pitchFamily="18" charset="0"/>
                            <a:cs typeface="Times New Roman" panose="02020603050405020304" pitchFamily="18" charset="0"/>
                          </a:rPr>
                          <m:t>𝑦</m:t>
                        </m:r>
                      </m:e>
                      <m:sup>
                        <m:r>
                          <a:rPr lang="en-US" altLang="zh-TW" sz="2000" i="1" dirty="0" smtClean="0">
                            <a:solidFill>
                              <a:srgbClr val="002060"/>
                            </a:solidFill>
                            <a:latin typeface="Cambria Math" panose="02040503050406030204" pitchFamily="18" charset="0"/>
                            <a:cs typeface="Times New Roman" panose="02020603050405020304" pitchFamily="18" charset="0"/>
                          </a:rPr>
                          <m:t>3</m:t>
                        </m:r>
                      </m:sup>
                    </m:sSup>
                    <m:r>
                      <a:rPr lang="en-US" altLang="zh-TW" sz="2000" i="1" dirty="0" smtClean="0">
                        <a:solidFill>
                          <a:srgbClr val="002060"/>
                        </a:solidFill>
                        <a:latin typeface="Cambria Math" panose="02040503050406030204" pitchFamily="18" charset="0"/>
                        <a:cs typeface="Times New Roman" panose="02020603050405020304" pitchFamily="18" charset="0"/>
                      </a:rPr>
                      <m:t>=</m:t>
                    </m:r>
                    <m:sSup>
                      <m:sSupPr>
                        <m:ctrlPr>
                          <a:rPr lang="en-US" altLang="zh-TW" sz="2000" i="1" dirty="0" smtClean="0">
                            <a:solidFill>
                              <a:srgbClr val="002060"/>
                            </a:solidFill>
                            <a:latin typeface="Cambria Math" panose="02040503050406030204" pitchFamily="18" charset="0"/>
                            <a:cs typeface="Times New Roman" panose="02020603050405020304" pitchFamily="18" charset="0"/>
                          </a:rPr>
                        </m:ctrlPr>
                      </m:sSupPr>
                      <m:e>
                        <m:r>
                          <a:rPr lang="en-US" altLang="zh-TW" sz="2000" i="1" dirty="0" smtClean="0">
                            <a:solidFill>
                              <a:srgbClr val="002060"/>
                            </a:solidFill>
                            <a:latin typeface="Cambria Math" panose="02040503050406030204" pitchFamily="18" charset="0"/>
                            <a:cs typeface="Times New Roman" panose="02020603050405020304" pitchFamily="18" charset="0"/>
                          </a:rPr>
                          <m:t>𝑧</m:t>
                        </m:r>
                      </m:e>
                      <m:sup>
                        <m:r>
                          <a:rPr lang="en-US" altLang="zh-TW" sz="2000" i="1" dirty="0" smtClean="0">
                            <a:solidFill>
                              <a:srgbClr val="002060"/>
                            </a:solidFill>
                            <a:latin typeface="Cambria Math" panose="02040503050406030204" pitchFamily="18" charset="0"/>
                            <a:cs typeface="Times New Roman" panose="02020603050405020304" pitchFamily="18" charset="0"/>
                          </a:rPr>
                          <m:t>2</m:t>
                        </m:r>
                      </m:sup>
                    </m:sSup>
                  </m:oMath>
                </a14:m>
                <a:r>
                  <a:rPr lang="en-US" altLang="zh-TW" sz="2000" dirty="0">
                    <a:solidFill>
                      <a:srgbClr val="002060"/>
                    </a:solidFill>
                    <a:latin typeface="Times New Roman" panose="02020603050405020304" pitchFamily="18" charset="0"/>
                    <a:cs typeface="Times New Roman" panose="02020603050405020304" pitchFamily="18" charset="0"/>
                  </a:rPr>
                  <a:t>. </a:t>
                </a:r>
                <a:endParaRPr lang="en-US" altLang="zh-TW" sz="2000" dirty="0" smtClean="0">
                  <a:solidFill>
                    <a:srgbClr val="002060"/>
                  </a:solidFill>
                  <a:latin typeface="Times New Roman" panose="02020603050405020304" pitchFamily="18" charset="0"/>
                  <a:cs typeface="Times New Roman" panose="02020603050405020304" pitchFamily="18" charset="0"/>
                </a:endParaRPr>
              </a:p>
              <a:p>
                <a:r>
                  <a:rPr lang="en-US" altLang="zh-TW" sz="2000" dirty="0" err="1" smtClean="0">
                    <a:solidFill>
                      <a:srgbClr val="002060"/>
                    </a:solidFill>
                    <a:latin typeface="Times New Roman" panose="02020603050405020304" pitchFamily="18" charset="0"/>
                    <a:cs typeface="Times New Roman" panose="02020603050405020304" pitchFamily="18" charset="0"/>
                  </a:rPr>
                  <a:t>Trong</a:t>
                </a:r>
                <a:r>
                  <a:rPr lang="en-US" altLang="zh-TW" sz="2000" dirty="0" smtClean="0">
                    <a:solidFill>
                      <a:srgbClr val="002060"/>
                    </a:solidFill>
                    <a:latin typeface="Times New Roman" panose="02020603050405020304" pitchFamily="18" charset="0"/>
                    <a:cs typeface="Times New Roman" panose="02020603050405020304" pitchFamily="18" charset="0"/>
                  </a:rPr>
                  <a:t> </a:t>
                </a:r>
                <a:r>
                  <a:rPr lang="en-US" altLang="zh-TW" sz="2000" dirty="0" err="1">
                    <a:solidFill>
                      <a:srgbClr val="002060"/>
                    </a:solidFill>
                    <a:latin typeface="Times New Roman" panose="02020603050405020304" pitchFamily="18" charset="0"/>
                    <a:cs typeface="Times New Roman" panose="02020603050405020304" pitchFamily="18" charset="0"/>
                  </a:rPr>
                  <a:t>đó</a:t>
                </a:r>
                <a:r>
                  <a:rPr lang="en-US" altLang="zh-TW" sz="2000" dirty="0">
                    <a:solidFill>
                      <a:srgbClr val="002060"/>
                    </a:solidFill>
                    <a:latin typeface="Times New Roman" panose="02020603050405020304" pitchFamily="18" charset="0"/>
                    <a:cs typeface="Times New Roman" panose="02020603050405020304" pitchFamily="18" charset="0"/>
                  </a:rPr>
                  <a:t> y </a:t>
                </a:r>
                <a:r>
                  <a:rPr lang="en-US" altLang="zh-TW" sz="2000" dirty="0" err="1">
                    <a:solidFill>
                      <a:srgbClr val="002060"/>
                    </a:solidFill>
                    <a:latin typeface="Times New Roman" panose="02020603050405020304" pitchFamily="18" charset="0"/>
                    <a:cs typeface="Times New Roman" panose="02020603050405020304" pitchFamily="18" charset="0"/>
                  </a:rPr>
                  <a:t>là</a:t>
                </a:r>
                <a:r>
                  <a:rPr lang="en-US" altLang="zh-TW" sz="2000" dirty="0">
                    <a:solidFill>
                      <a:srgbClr val="002060"/>
                    </a:solidFill>
                    <a:latin typeface="Times New Roman" panose="02020603050405020304" pitchFamily="18" charset="0"/>
                    <a:cs typeface="Times New Roman" panose="02020603050405020304" pitchFamily="18" charset="0"/>
                  </a:rPr>
                  <a:t> </a:t>
                </a:r>
                <a:r>
                  <a:rPr lang="en-US" altLang="zh-TW" sz="2000" dirty="0" err="1">
                    <a:solidFill>
                      <a:srgbClr val="002060"/>
                    </a:solidFill>
                    <a:latin typeface="Times New Roman" panose="02020603050405020304" pitchFamily="18" charset="0"/>
                    <a:cs typeface="Times New Roman" panose="02020603050405020304" pitchFamily="18" charset="0"/>
                  </a:rPr>
                  <a:t>số</a:t>
                </a:r>
                <a:r>
                  <a:rPr lang="en-US" altLang="zh-TW" sz="2000" dirty="0">
                    <a:solidFill>
                      <a:srgbClr val="002060"/>
                    </a:solidFill>
                    <a:latin typeface="Times New Roman" panose="02020603050405020304" pitchFamily="18" charset="0"/>
                    <a:cs typeface="Times New Roman" panose="02020603050405020304" pitchFamily="18" charset="0"/>
                  </a:rPr>
                  <a:t> </a:t>
                </a:r>
                <a:r>
                  <a:rPr lang="en-US" altLang="zh-TW" sz="2000" dirty="0" err="1">
                    <a:solidFill>
                      <a:srgbClr val="002060"/>
                    </a:solidFill>
                    <a:latin typeface="Times New Roman" panose="02020603050405020304" pitchFamily="18" charset="0"/>
                    <a:cs typeface="Times New Roman" panose="02020603050405020304" pitchFamily="18" charset="0"/>
                  </a:rPr>
                  <a:t>nguyên</a:t>
                </a:r>
                <a:r>
                  <a:rPr lang="en-US" altLang="zh-TW" sz="2000" dirty="0">
                    <a:solidFill>
                      <a:srgbClr val="002060"/>
                    </a:solidFill>
                    <a:latin typeface="Times New Roman" panose="02020603050405020304" pitchFamily="18" charset="0"/>
                    <a:cs typeface="Times New Roman" panose="02020603050405020304" pitchFamily="18" charset="0"/>
                  </a:rPr>
                  <a:t> </a:t>
                </a:r>
                <a:r>
                  <a:rPr lang="en-US" altLang="zh-TW" sz="2000" dirty="0" err="1">
                    <a:solidFill>
                      <a:srgbClr val="002060"/>
                    </a:solidFill>
                    <a:latin typeface="Times New Roman" panose="02020603050405020304" pitchFamily="18" charset="0"/>
                    <a:cs typeface="Times New Roman" panose="02020603050405020304" pitchFamily="18" charset="0"/>
                  </a:rPr>
                  <a:t>tố</a:t>
                </a:r>
                <a:r>
                  <a:rPr lang="en-US" altLang="zh-TW" sz="2000" dirty="0">
                    <a:solidFill>
                      <a:srgbClr val="002060"/>
                    </a:solidFill>
                    <a:latin typeface="Times New Roman" panose="02020603050405020304" pitchFamily="18" charset="0"/>
                    <a:cs typeface="Times New Roman" panose="02020603050405020304" pitchFamily="18" charset="0"/>
                  </a:rPr>
                  <a:t> </a:t>
                </a:r>
                <a:r>
                  <a:rPr lang="en-US" altLang="zh-TW" sz="2000" dirty="0" err="1">
                    <a:solidFill>
                      <a:srgbClr val="002060"/>
                    </a:solidFill>
                    <a:latin typeface="Times New Roman" panose="02020603050405020304" pitchFamily="18" charset="0"/>
                    <a:cs typeface="Times New Roman" panose="02020603050405020304" pitchFamily="18" charset="0"/>
                  </a:rPr>
                  <a:t>và</a:t>
                </a:r>
                <a:r>
                  <a:rPr lang="en-US" altLang="zh-TW" sz="2000"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TW" sz="2000" i="1" dirty="0" smtClean="0">
                        <a:solidFill>
                          <a:srgbClr val="002060"/>
                        </a:solidFill>
                        <a:latin typeface="Cambria Math" panose="02040503050406030204" pitchFamily="18" charset="0"/>
                        <a:cs typeface="Times New Roman" panose="02020603050405020304" pitchFamily="18" charset="0"/>
                      </a:rPr>
                      <m:t>(</m:t>
                    </m:r>
                    <m:r>
                      <a:rPr lang="en-US" altLang="zh-TW" sz="2000" i="1" dirty="0" smtClean="0">
                        <a:solidFill>
                          <a:srgbClr val="002060"/>
                        </a:solidFill>
                        <a:latin typeface="Cambria Math" panose="02040503050406030204" pitchFamily="18" charset="0"/>
                        <a:cs typeface="Times New Roman" panose="02020603050405020304" pitchFamily="18" charset="0"/>
                      </a:rPr>
                      <m:t>𝑧</m:t>
                    </m:r>
                    <m:r>
                      <a:rPr lang="en-US" altLang="zh-TW" sz="2000" i="1" dirty="0" smtClean="0">
                        <a:solidFill>
                          <a:srgbClr val="002060"/>
                        </a:solidFill>
                        <a:latin typeface="Cambria Math" panose="02040503050406030204" pitchFamily="18" charset="0"/>
                        <a:cs typeface="Times New Roman" panose="02020603050405020304" pitchFamily="18" charset="0"/>
                      </a:rPr>
                      <m:t>;3)=(</m:t>
                    </m:r>
                    <m:r>
                      <a:rPr lang="en-US" altLang="zh-TW" sz="2000" i="1" dirty="0" err="1">
                        <a:solidFill>
                          <a:srgbClr val="002060"/>
                        </a:solidFill>
                        <a:latin typeface="Cambria Math" panose="02040503050406030204" pitchFamily="18" charset="0"/>
                        <a:cs typeface="Times New Roman" panose="02020603050405020304" pitchFamily="18" charset="0"/>
                      </a:rPr>
                      <m:t>𝑧</m:t>
                    </m:r>
                    <m:r>
                      <a:rPr lang="en-US" altLang="zh-TW" sz="2000" i="1" dirty="0" err="1">
                        <a:solidFill>
                          <a:srgbClr val="002060"/>
                        </a:solidFill>
                        <a:latin typeface="Cambria Math" panose="02040503050406030204" pitchFamily="18" charset="0"/>
                        <a:cs typeface="Times New Roman" panose="02020603050405020304" pitchFamily="18" charset="0"/>
                      </a:rPr>
                      <m:t>;</m:t>
                    </m:r>
                    <m:r>
                      <a:rPr lang="en-US" altLang="zh-TW" sz="2000" i="1" dirty="0" err="1">
                        <a:solidFill>
                          <a:srgbClr val="002060"/>
                        </a:solidFill>
                        <a:latin typeface="Cambria Math" panose="02040503050406030204" pitchFamily="18" charset="0"/>
                        <a:cs typeface="Times New Roman" panose="02020603050405020304" pitchFamily="18" charset="0"/>
                      </a:rPr>
                      <m:t>𝑦</m:t>
                    </m:r>
                    <m:r>
                      <a:rPr lang="en-US" altLang="zh-TW" sz="2000" i="1" dirty="0">
                        <a:solidFill>
                          <a:srgbClr val="002060"/>
                        </a:solidFill>
                        <a:latin typeface="Cambria Math" panose="02040503050406030204" pitchFamily="18" charset="0"/>
                        <a:cs typeface="Times New Roman" panose="02020603050405020304" pitchFamily="18" charset="0"/>
                      </a:rPr>
                      <m:t>)=1</m:t>
                    </m:r>
                  </m:oMath>
                </a14:m>
                <a:r>
                  <a:rPr lang="en-US" altLang="zh-TW" sz="2000" dirty="0">
                    <a:solidFill>
                      <a:srgbClr val="002060"/>
                    </a:solidFill>
                    <a:latin typeface="Times New Roman" panose="02020603050405020304" pitchFamily="18" charset="0"/>
                    <a:cs typeface="Times New Roman" panose="02020603050405020304" pitchFamily="18" charset="0"/>
                  </a:rPr>
                  <a:t>.</a:t>
                </a:r>
                <a:endParaRPr lang="zh-TW" altLang="en-US" sz="2000" dirty="0">
                  <a:solidFill>
                    <a:srgbClr val="002060"/>
                  </a:solidFill>
                  <a:latin typeface="Times New Roman" panose="02020603050405020304" pitchFamily="18" charset="0"/>
                  <a:cs typeface="Times New Roman" panose="02020603050405020304" pitchFamily="18" charset="0"/>
                </a:endParaRPr>
              </a:p>
            </p:txBody>
          </p:sp>
        </mc:Choice>
        <mc:Fallback>
          <p:sp>
            <p:nvSpPr>
              <p:cNvPr id="13" name="文字方塊 12"/>
              <p:cNvSpPr txBox="1">
                <a:spLocks noRot="1" noChangeAspect="1" noMove="1" noResize="1" noEditPoints="1" noAdjustHandles="1" noChangeArrowheads="1" noChangeShapeType="1" noTextEdit="1"/>
              </p:cNvSpPr>
              <p:nvPr/>
            </p:nvSpPr>
            <p:spPr>
              <a:xfrm>
                <a:off x="577459" y="1010705"/>
                <a:ext cx="10774281" cy="707886"/>
              </a:xfrm>
              <a:prstGeom prst="rect">
                <a:avLst/>
              </a:prstGeom>
              <a:blipFill rotWithShape="0">
                <a:blip r:embed="rId2"/>
                <a:stretch>
                  <a:fillRect l="-623" t="-5172" b="-14655"/>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34" name="文字方塊 33"/>
              <p:cNvSpPr txBox="1"/>
              <p:nvPr/>
            </p:nvSpPr>
            <p:spPr>
              <a:xfrm>
                <a:off x="304800" y="3383205"/>
                <a:ext cx="11788587" cy="400110"/>
              </a:xfrm>
              <a:prstGeom prst="rect">
                <a:avLst/>
              </a:prstGeom>
              <a:noFill/>
            </p:spPr>
            <p:txBody>
              <a:bodyPr wrap="square" rtlCol="0">
                <a:spAutoFit/>
              </a:bodyPr>
              <a:lstStyle/>
              <a:p>
                <a:r>
                  <a:rPr lang="vi-VN" altLang="zh-TW" sz="2000" dirty="0">
                    <a:latin typeface="Times New Roman" panose="02020603050405020304" pitchFamily="18" charset="0"/>
                    <a:cs typeface="Times New Roman" panose="02020603050405020304" pitchFamily="18" charset="0"/>
                  </a:rPr>
                  <a:t>Lại thấy </a:t>
                </a:r>
                <a14:m>
                  <m:oMath xmlns:m="http://schemas.openxmlformats.org/officeDocument/2006/math">
                    <m:r>
                      <a:rPr lang="vi-VN" altLang="zh-TW" sz="2000" i="1" dirty="0" smtClean="0">
                        <a:latin typeface="Cambria Math" panose="02040503050406030204" pitchFamily="18" charset="0"/>
                        <a:cs typeface="Times New Roman" panose="02020603050405020304" pitchFamily="18" charset="0"/>
                      </a:rPr>
                      <m:t>𝑥</m:t>
                    </m:r>
                    <m:r>
                      <a:rPr lang="vi-VN" altLang="zh-TW" sz="2000" i="1" dirty="0" smtClean="0">
                        <a:latin typeface="Cambria Math" panose="02040503050406030204" pitchFamily="18" charset="0"/>
                        <a:cs typeface="Times New Roman" panose="02020603050405020304" pitchFamily="18" charset="0"/>
                      </a:rPr>
                      <m:t>−</m:t>
                    </m:r>
                    <m:r>
                      <a:rPr lang="vi-VN" altLang="zh-TW" sz="2000" i="1" dirty="0" smtClean="0">
                        <a:latin typeface="Cambria Math" panose="02040503050406030204" pitchFamily="18" charset="0"/>
                        <a:cs typeface="Times New Roman" panose="02020603050405020304" pitchFamily="18" charset="0"/>
                      </a:rPr>
                      <m:t>𝑦</m:t>
                    </m:r>
                  </m:oMath>
                </a14:m>
                <a:r>
                  <a:rPr lang="vi-VN" altLang="zh-TW" sz="2000" dirty="0">
                    <a:latin typeface="Times New Roman" panose="02020603050405020304" pitchFamily="18" charset="0"/>
                    <a:cs typeface="Times New Roman" panose="02020603050405020304" pitchFamily="18" charset="0"/>
                  </a:rPr>
                  <a:t> không chia hết cho 3 vì nếu </a:t>
                </a:r>
                <a14:m>
                  <m:oMath xmlns:m="http://schemas.openxmlformats.org/officeDocument/2006/math">
                    <m:r>
                      <a:rPr lang="vi-VN" altLang="zh-TW" sz="2000" i="1" dirty="0" smtClean="0">
                        <a:latin typeface="Cambria Math" panose="02040503050406030204" pitchFamily="18" charset="0"/>
                        <a:cs typeface="Times New Roman" panose="02020603050405020304" pitchFamily="18" charset="0"/>
                      </a:rPr>
                      <m:t>𝑥</m:t>
                    </m:r>
                    <m:r>
                      <a:rPr lang="vi-VN" altLang="zh-TW" sz="2000" i="1" dirty="0" smtClean="0">
                        <a:latin typeface="Cambria Math" panose="02040503050406030204" pitchFamily="18" charset="0"/>
                        <a:cs typeface="Times New Roman" panose="02020603050405020304" pitchFamily="18" charset="0"/>
                      </a:rPr>
                      <m:t>−</m:t>
                    </m:r>
                    <m:r>
                      <a:rPr lang="vi-VN" altLang="zh-TW" sz="2000" i="1" dirty="0" smtClean="0">
                        <a:latin typeface="Cambria Math" panose="02040503050406030204" pitchFamily="18" charset="0"/>
                        <a:cs typeface="Times New Roman" panose="02020603050405020304" pitchFamily="18" charset="0"/>
                      </a:rPr>
                      <m:t>𝑦</m:t>
                    </m:r>
                  </m:oMath>
                </a14:m>
                <a:r>
                  <a:rPr lang="vi-VN" altLang="zh-TW" sz="2000" dirty="0">
                    <a:latin typeface="Times New Roman" panose="02020603050405020304" pitchFamily="18" charset="0"/>
                    <a:cs typeface="Times New Roman" panose="02020603050405020304" pitchFamily="18" charset="0"/>
                  </a:rPr>
                  <a:t> chia hết cho 3 thì z chia hết cho 3 trái với giả thiết </a:t>
                </a:r>
                <a14:m>
                  <m:oMath xmlns:m="http://schemas.openxmlformats.org/officeDocument/2006/math">
                    <m:r>
                      <a:rPr lang="vi-VN" altLang="zh-TW" sz="2000" i="1" dirty="0" smtClean="0">
                        <a:latin typeface="Cambria Math" panose="02040503050406030204" pitchFamily="18" charset="0"/>
                        <a:cs typeface="Times New Roman" panose="02020603050405020304" pitchFamily="18" charset="0"/>
                      </a:rPr>
                      <m:t>(</m:t>
                    </m:r>
                    <m:r>
                      <a:rPr lang="vi-VN" altLang="zh-TW" sz="2000" i="1" dirty="0" smtClean="0">
                        <a:latin typeface="Cambria Math" panose="02040503050406030204" pitchFamily="18" charset="0"/>
                        <a:cs typeface="Times New Roman" panose="02020603050405020304" pitchFamily="18" charset="0"/>
                      </a:rPr>
                      <m:t>𝑧</m:t>
                    </m:r>
                    <m:r>
                      <a:rPr lang="vi-VN" altLang="zh-TW" sz="2000" i="1" dirty="0" smtClean="0">
                        <a:latin typeface="Cambria Math" panose="02040503050406030204" pitchFamily="18" charset="0"/>
                        <a:cs typeface="Times New Roman" panose="02020603050405020304" pitchFamily="18" charset="0"/>
                      </a:rPr>
                      <m:t>;3)=1</m:t>
                    </m:r>
                  </m:oMath>
                </a14:m>
                <a:r>
                  <a:rPr lang="vi-VN" altLang="zh-TW" sz="2000" dirty="0">
                    <a:latin typeface="Times New Roman" panose="02020603050405020304" pitchFamily="18" charset="0"/>
                    <a:cs typeface="Times New Roman" panose="02020603050405020304" pitchFamily="18" charset="0"/>
                  </a:rPr>
                  <a:t>.</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mc:Choice>
        <mc:Fallback>
          <p:sp>
            <p:nvSpPr>
              <p:cNvPr id="34" name="文字方塊 33"/>
              <p:cNvSpPr txBox="1">
                <a:spLocks noRot="1" noChangeAspect="1" noMove="1" noResize="1" noEditPoints="1" noAdjustHandles="1" noChangeArrowheads="1" noChangeShapeType="1" noTextEdit="1"/>
              </p:cNvSpPr>
              <p:nvPr/>
            </p:nvSpPr>
            <p:spPr>
              <a:xfrm>
                <a:off x="304800" y="3383205"/>
                <a:ext cx="11788587" cy="400110"/>
              </a:xfrm>
              <a:prstGeom prst="rect">
                <a:avLst/>
              </a:prstGeom>
              <a:blipFill rotWithShape="0">
                <a:blip r:embed="rId3"/>
                <a:stretch>
                  <a:fillRect l="-517" t="-9091" b="-25758"/>
                </a:stretch>
              </a:blipFill>
            </p:spPr>
            <p:txBody>
              <a:bodyPr/>
              <a:lstStyle/>
              <a:p>
                <a:r>
                  <a:rPr lang="zh-TW" altLang="en-US">
                    <a:noFill/>
                  </a:rPr>
                  <a:t> </a:t>
                </a:r>
              </a:p>
            </p:txBody>
          </p:sp>
        </mc:Fallback>
      </mc:AlternateContent>
      <p:pic>
        <p:nvPicPr>
          <p:cNvPr id="3" name="圖片 2"/>
          <p:cNvPicPr>
            <a:picLocks noChangeAspect="1"/>
          </p:cNvPicPr>
          <p:nvPr/>
        </p:nvPicPr>
        <p:blipFill>
          <a:blip r:embed="rId4"/>
          <a:stretch>
            <a:fillRect/>
          </a:stretch>
        </p:blipFill>
        <p:spPr>
          <a:xfrm>
            <a:off x="602561" y="1905560"/>
            <a:ext cx="5324475" cy="590550"/>
          </a:xfrm>
          <a:prstGeom prst="rect">
            <a:avLst/>
          </a:prstGeom>
        </p:spPr>
      </p:pic>
      <p:pic>
        <p:nvPicPr>
          <p:cNvPr id="4" name="圖片 3"/>
          <p:cNvPicPr>
            <a:picLocks noChangeAspect="1"/>
          </p:cNvPicPr>
          <p:nvPr/>
        </p:nvPicPr>
        <p:blipFill>
          <a:blip r:embed="rId5"/>
          <a:stretch>
            <a:fillRect/>
          </a:stretch>
        </p:blipFill>
        <p:spPr>
          <a:xfrm>
            <a:off x="577459" y="2530564"/>
            <a:ext cx="11582400" cy="695325"/>
          </a:xfrm>
          <a:prstGeom prst="rect">
            <a:avLst/>
          </a:prstGeom>
        </p:spPr>
      </p:pic>
      <p:pic>
        <p:nvPicPr>
          <p:cNvPr id="11" name="圖片 10"/>
          <p:cNvPicPr>
            <a:picLocks noChangeAspect="1"/>
          </p:cNvPicPr>
          <p:nvPr/>
        </p:nvPicPr>
        <p:blipFill>
          <a:blip r:embed="rId6"/>
          <a:stretch>
            <a:fillRect/>
          </a:stretch>
        </p:blipFill>
        <p:spPr>
          <a:xfrm>
            <a:off x="602561" y="3940631"/>
            <a:ext cx="7058025" cy="419100"/>
          </a:xfrm>
          <a:prstGeom prst="rect">
            <a:avLst/>
          </a:prstGeom>
        </p:spPr>
      </p:pic>
      <p:pic>
        <p:nvPicPr>
          <p:cNvPr id="16" name="圖片 15"/>
          <p:cNvPicPr>
            <a:picLocks noChangeAspect="1"/>
          </p:cNvPicPr>
          <p:nvPr/>
        </p:nvPicPr>
        <p:blipFill>
          <a:blip r:embed="rId7"/>
          <a:stretch>
            <a:fillRect/>
          </a:stretch>
        </p:blipFill>
        <p:spPr>
          <a:xfrm>
            <a:off x="602561" y="4431348"/>
            <a:ext cx="9667875" cy="533400"/>
          </a:xfrm>
          <a:prstGeom prst="rect">
            <a:avLst/>
          </a:prstGeom>
        </p:spPr>
      </p:pic>
      <p:sp>
        <p:nvSpPr>
          <p:cNvPr id="22" name="文字方塊 21"/>
          <p:cNvSpPr txBox="1"/>
          <p:nvPr/>
        </p:nvSpPr>
        <p:spPr>
          <a:xfrm>
            <a:off x="577459" y="5767628"/>
            <a:ext cx="6464276" cy="400110"/>
          </a:xfrm>
          <a:prstGeom prst="rect">
            <a:avLst/>
          </a:prstGeom>
          <a:noFill/>
        </p:spPr>
        <p:txBody>
          <a:bodyPr wrap="square" rtlCol="0">
            <a:spAutoFit/>
          </a:bodyPr>
          <a:lstStyle/>
          <a:p>
            <a:r>
              <a:rPr lang="vi-VN" altLang="zh-TW" sz="2000" dirty="0">
                <a:latin typeface="Times New Roman" panose="02020603050405020304" pitchFamily="18" charset="0"/>
                <a:cs typeface="Times New Roman" panose="02020603050405020304" pitchFamily="18" charset="0"/>
              </a:rPr>
              <a:t>Vì y nguyên tố nên ta được các trường hợp sau.</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文字方塊 4"/>
              <p:cNvSpPr txBox="1"/>
              <p:nvPr/>
            </p:nvSpPr>
            <p:spPr>
              <a:xfrm>
                <a:off x="5927036" y="1964877"/>
                <a:ext cx="4947151" cy="461665"/>
              </a:xfrm>
              <a:prstGeom prst="rect">
                <a:avLst/>
              </a:prstGeom>
              <a:noFill/>
            </p:spPr>
            <p:txBody>
              <a:bodyPr wrap="square" rtlCol="0">
                <a:spAutoFit/>
              </a:bodyPr>
              <a:lstStyle/>
              <a:p>
                <a14:m>
                  <m:oMath xmlns:m="http://schemas.openxmlformats.org/officeDocument/2006/math">
                    <m:r>
                      <a:rPr lang="en-US" altLang="zh-TW" sz="2400" b="0" i="1" smtClean="0">
                        <a:latin typeface="Cambria Math" panose="02040503050406030204" pitchFamily="18" charset="0"/>
                      </a:rPr>
                      <m:t>→</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𝑦</m:t>
                        </m:r>
                      </m:e>
                    </m:d>
                    <m:d>
                      <m:dPr>
                        <m:begChr m:val="["/>
                        <m:endChr m:val="]"/>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𝑦</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𝑥𝑦</m:t>
                        </m:r>
                      </m:e>
                    </m:d>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𝑧</m:t>
                        </m:r>
                      </m:e>
                      <m:sup>
                        <m:r>
                          <a:rPr lang="en-US" altLang="zh-TW" sz="2400" b="0" i="1" smtClean="0">
                            <a:latin typeface="Cambria Math" panose="02040503050406030204" pitchFamily="18" charset="0"/>
                          </a:rPr>
                          <m:t>2</m:t>
                        </m:r>
                      </m:sup>
                    </m:sSup>
                  </m:oMath>
                </a14:m>
                <a:r>
                  <a:rPr lang="zh-TW" altLang="en-US" sz="2400" dirty="0" smtClean="0"/>
                  <a:t> </a:t>
                </a:r>
                <a:endParaRPr lang="zh-TW" altLang="en-US" sz="2400" dirty="0"/>
              </a:p>
            </p:txBody>
          </p:sp>
        </mc:Choice>
        <mc:Fallback>
          <p:sp>
            <p:nvSpPr>
              <p:cNvPr id="5" name="文字方塊 4"/>
              <p:cNvSpPr txBox="1">
                <a:spLocks noRot="1" noChangeAspect="1" noMove="1" noResize="1" noEditPoints="1" noAdjustHandles="1" noChangeArrowheads="1" noChangeShapeType="1" noTextEdit="1"/>
              </p:cNvSpPr>
              <p:nvPr/>
            </p:nvSpPr>
            <p:spPr>
              <a:xfrm>
                <a:off x="5927036" y="1964877"/>
                <a:ext cx="4947151" cy="461665"/>
              </a:xfrm>
              <a:prstGeom prst="rect">
                <a:avLst/>
              </a:prstGeom>
              <a:blipFill rotWithShape="0">
                <a:blip r:embed="rId8"/>
                <a:stretch>
                  <a:fillRect b="-10526"/>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5" name="文字方塊 14"/>
              <p:cNvSpPr txBox="1"/>
              <p:nvPr/>
            </p:nvSpPr>
            <p:spPr>
              <a:xfrm>
                <a:off x="3866972" y="5036365"/>
                <a:ext cx="5528143"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TW" sz="2400" b="0" i="1" dirty="0" smtClean="0">
                          <a:solidFill>
                            <a:srgbClr val="FF0000"/>
                          </a:solidFill>
                          <a:latin typeface="Cambria Math" panose="02040503050406030204" pitchFamily="18" charset="0"/>
                          <a:cs typeface="Times New Roman" panose="02020603050405020304" pitchFamily="18" charset="0"/>
                        </a:rPr>
                        <m:t>→3</m:t>
                      </m:r>
                      <m:sSup>
                        <m:sSupPr>
                          <m:ctrlPr>
                            <a:rPr lang="vi-VN" altLang="zh-TW" sz="2400" i="1" dirty="0" smtClean="0">
                              <a:solidFill>
                                <a:srgbClr val="FF0000"/>
                              </a:solidFill>
                              <a:latin typeface="Cambria Math" panose="02040503050406030204" pitchFamily="18" charset="0"/>
                              <a:cs typeface="Times New Roman" panose="02020603050405020304" pitchFamily="18" charset="0"/>
                            </a:rPr>
                          </m:ctrlPr>
                        </m:sSupPr>
                        <m:e>
                          <m:r>
                            <a:rPr lang="en-US" altLang="zh-TW" sz="2400" b="0" i="1" dirty="0" smtClean="0">
                              <a:solidFill>
                                <a:srgbClr val="FF0000"/>
                              </a:solidFill>
                              <a:latin typeface="Cambria Math" panose="02040503050406030204" pitchFamily="18" charset="0"/>
                              <a:cs typeface="Times New Roman" panose="02020603050405020304" pitchFamily="18" charset="0"/>
                            </a:rPr>
                            <m:t>𝑦</m:t>
                          </m:r>
                        </m:e>
                        <m:sup>
                          <m:r>
                            <a:rPr lang="vi-VN" altLang="zh-TW" sz="2400" i="1" dirty="0" smtClean="0">
                              <a:solidFill>
                                <a:srgbClr val="FF0000"/>
                              </a:solidFill>
                              <a:latin typeface="Cambria Math" panose="02040503050406030204" pitchFamily="18" charset="0"/>
                              <a:cs typeface="Times New Roman" panose="02020603050405020304" pitchFamily="18" charset="0"/>
                            </a:rPr>
                            <m:t>2</m:t>
                          </m:r>
                        </m:sup>
                      </m:sSup>
                      <m:r>
                        <a:rPr lang="vi-VN" altLang="zh-TW" sz="2400" i="1" dirty="0" smtClean="0">
                          <a:solidFill>
                            <a:srgbClr val="FF0000"/>
                          </a:solidFill>
                          <a:latin typeface="Cambria Math" panose="02040503050406030204" pitchFamily="18" charset="0"/>
                          <a:cs typeface="Times New Roman" panose="02020603050405020304" pitchFamily="18" charset="0"/>
                        </a:rPr>
                        <m:t>=(2</m:t>
                      </m:r>
                      <m:r>
                        <a:rPr lang="vi-VN" altLang="zh-TW" sz="2400" i="1" dirty="0" smtClean="0">
                          <a:solidFill>
                            <a:srgbClr val="FF0000"/>
                          </a:solidFill>
                          <a:latin typeface="Cambria Math" panose="02040503050406030204" pitchFamily="18" charset="0"/>
                          <a:cs typeface="Times New Roman" panose="02020603050405020304" pitchFamily="18" charset="0"/>
                        </a:rPr>
                        <m:t>𝑡</m:t>
                      </m:r>
                      <m:r>
                        <a:rPr lang="vi-VN" altLang="zh-TW" sz="2400" i="1" dirty="0" smtClean="0">
                          <a:solidFill>
                            <a:srgbClr val="FF0000"/>
                          </a:solidFill>
                          <a:latin typeface="Cambria Math" panose="02040503050406030204" pitchFamily="18" charset="0"/>
                          <a:cs typeface="Times New Roman" panose="02020603050405020304" pitchFamily="18" charset="0"/>
                        </a:rPr>
                        <m:t>+2</m:t>
                      </m:r>
                      <m:r>
                        <a:rPr lang="vi-VN" altLang="zh-TW" sz="2400" i="1" dirty="0" smtClean="0">
                          <a:solidFill>
                            <a:srgbClr val="FF0000"/>
                          </a:solidFill>
                          <a:latin typeface="Cambria Math" panose="02040503050406030204" pitchFamily="18" charset="0"/>
                          <a:cs typeface="Times New Roman" panose="02020603050405020304" pitchFamily="18" charset="0"/>
                        </a:rPr>
                        <m:t>𝑥</m:t>
                      </m:r>
                      <m:r>
                        <a:rPr lang="vi-VN" altLang="zh-TW" sz="2400" i="1" dirty="0" smtClean="0">
                          <a:solidFill>
                            <a:srgbClr val="FF0000"/>
                          </a:solidFill>
                          <a:latin typeface="Cambria Math" panose="02040503050406030204" pitchFamily="18" charset="0"/>
                          <a:cs typeface="Times New Roman" panose="02020603050405020304" pitchFamily="18" charset="0"/>
                        </a:rPr>
                        <m:t>+</m:t>
                      </m:r>
                      <m:r>
                        <a:rPr lang="vi-VN" altLang="zh-TW" sz="2400" i="1" dirty="0" smtClean="0">
                          <a:solidFill>
                            <a:srgbClr val="FF0000"/>
                          </a:solidFill>
                          <a:latin typeface="Cambria Math" panose="02040503050406030204" pitchFamily="18" charset="0"/>
                          <a:cs typeface="Times New Roman" panose="02020603050405020304" pitchFamily="18" charset="0"/>
                        </a:rPr>
                        <m:t>𝑦</m:t>
                      </m:r>
                      <m:r>
                        <a:rPr lang="vi-VN" altLang="zh-TW" sz="2400" i="1" dirty="0" smtClean="0">
                          <a:solidFill>
                            <a:srgbClr val="FF0000"/>
                          </a:solidFill>
                          <a:latin typeface="Cambria Math" panose="02040503050406030204" pitchFamily="18" charset="0"/>
                          <a:cs typeface="Times New Roman" panose="02020603050405020304" pitchFamily="18" charset="0"/>
                        </a:rPr>
                        <m:t>)(2</m:t>
                      </m:r>
                      <m:r>
                        <a:rPr lang="vi-VN" altLang="zh-TW" sz="2400" i="1" dirty="0" smtClean="0">
                          <a:solidFill>
                            <a:srgbClr val="FF0000"/>
                          </a:solidFill>
                          <a:latin typeface="Cambria Math" panose="02040503050406030204" pitchFamily="18" charset="0"/>
                          <a:cs typeface="Times New Roman" panose="02020603050405020304" pitchFamily="18" charset="0"/>
                        </a:rPr>
                        <m:t>𝑡</m:t>
                      </m:r>
                      <m:r>
                        <a:rPr lang="vi-VN" altLang="zh-TW" sz="2400" i="1" dirty="0" smtClean="0">
                          <a:solidFill>
                            <a:srgbClr val="FF0000"/>
                          </a:solidFill>
                          <a:latin typeface="Cambria Math" panose="02040503050406030204" pitchFamily="18" charset="0"/>
                          <a:cs typeface="Times New Roman" panose="02020603050405020304" pitchFamily="18" charset="0"/>
                        </a:rPr>
                        <m:t>−2</m:t>
                      </m:r>
                      <m:r>
                        <a:rPr lang="vi-VN" altLang="zh-TW" sz="2400" i="1" dirty="0" smtClean="0">
                          <a:solidFill>
                            <a:srgbClr val="FF0000"/>
                          </a:solidFill>
                          <a:latin typeface="Cambria Math" panose="02040503050406030204" pitchFamily="18" charset="0"/>
                          <a:cs typeface="Times New Roman" panose="02020603050405020304" pitchFamily="18" charset="0"/>
                        </a:rPr>
                        <m:t>𝑥</m:t>
                      </m:r>
                      <m:r>
                        <a:rPr lang="vi-VN" altLang="zh-TW" sz="2400" i="1" dirty="0" smtClean="0">
                          <a:solidFill>
                            <a:srgbClr val="FF0000"/>
                          </a:solidFill>
                          <a:latin typeface="Cambria Math" panose="02040503050406030204" pitchFamily="18" charset="0"/>
                          <a:cs typeface="Times New Roman" panose="02020603050405020304" pitchFamily="18" charset="0"/>
                        </a:rPr>
                        <m:t>−</m:t>
                      </m:r>
                      <m:r>
                        <a:rPr lang="vi-VN" altLang="zh-TW" sz="2400" i="1" dirty="0" smtClean="0">
                          <a:solidFill>
                            <a:srgbClr val="FF0000"/>
                          </a:solidFill>
                          <a:latin typeface="Cambria Math" panose="02040503050406030204" pitchFamily="18" charset="0"/>
                          <a:cs typeface="Times New Roman" panose="02020603050405020304" pitchFamily="18" charset="0"/>
                        </a:rPr>
                        <m:t>𝑦</m:t>
                      </m:r>
                      <m:r>
                        <a:rPr lang="vi-VN" altLang="zh-TW" sz="2400" i="1" dirty="0" smtClean="0">
                          <a:solidFill>
                            <a:srgbClr val="FF0000"/>
                          </a:solidFill>
                          <a:latin typeface="Cambria Math" panose="02040503050406030204" pitchFamily="18" charset="0"/>
                          <a:cs typeface="Times New Roman" panose="02020603050405020304" pitchFamily="18" charset="0"/>
                        </a:rPr>
                        <m:t>)</m:t>
                      </m:r>
                    </m:oMath>
                  </m:oMathPara>
                </a14:m>
                <a:endParaRPr lang="zh-TW" altLang="en-US" sz="2400" dirty="0">
                  <a:solidFill>
                    <a:srgbClr val="FF0000"/>
                  </a:solidFill>
                  <a:latin typeface="Times New Roman" panose="02020603050405020304" pitchFamily="18" charset="0"/>
                  <a:cs typeface="Times New Roman" panose="02020603050405020304" pitchFamily="18" charset="0"/>
                </a:endParaRPr>
              </a:p>
            </p:txBody>
          </p:sp>
        </mc:Choice>
        <mc:Fallback>
          <p:sp>
            <p:nvSpPr>
              <p:cNvPr id="15" name="文字方塊 14"/>
              <p:cNvSpPr txBox="1">
                <a:spLocks noRot="1" noChangeAspect="1" noMove="1" noResize="1" noEditPoints="1" noAdjustHandles="1" noChangeArrowheads="1" noChangeShapeType="1" noTextEdit="1"/>
              </p:cNvSpPr>
              <p:nvPr/>
            </p:nvSpPr>
            <p:spPr>
              <a:xfrm>
                <a:off x="3866972" y="5036365"/>
                <a:ext cx="5528143" cy="461665"/>
              </a:xfrm>
              <a:prstGeom prst="rect">
                <a:avLst/>
              </a:prstGeom>
              <a:blipFill rotWithShape="0">
                <a:blip r:embed="rId9"/>
                <a:stretch>
                  <a:fillRect b="-1842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453610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left)">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animEffect transition="in" filter="wipe(left)">
                                      <p:cBhvr>
                                        <p:cTn id="37" dur="500"/>
                                        <p:tgtEl>
                                          <p:spTgt spid="1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left)">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接點 5"/>
          <p:cNvCxnSpPr/>
          <p:nvPr/>
        </p:nvCxnSpPr>
        <p:spPr>
          <a:xfrm flipV="1">
            <a:off x="1829491" y="665894"/>
            <a:ext cx="9522250"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9811674" y="327339"/>
            <a:ext cx="1783532" cy="307777"/>
          </a:xfrm>
          <a:prstGeom prst="rect">
            <a:avLst/>
          </a:prstGeom>
          <a:noFill/>
        </p:spPr>
        <p:txBody>
          <a:bodyPr wrap="square" rtlCol="0">
            <a:spAutoFit/>
          </a:bodyPr>
          <a:lstStyle/>
          <a:p>
            <a:pPr algn="ctr"/>
            <a:r>
              <a:rPr lang="en-US" altLang="zh-TW" sz="1400" dirty="0" smtClean="0">
                <a:solidFill>
                  <a:srgbClr val="C00000"/>
                </a:solidFill>
                <a:sym typeface="Webdings" panose="05030102010509060703" pitchFamily="18" charset="2"/>
              </a:rPr>
              <a:t> </a:t>
            </a:r>
            <a:r>
              <a:rPr lang="en-US" altLang="zh-TW" sz="1400" dirty="0" err="1" smtClean="0">
                <a:solidFill>
                  <a:srgbClr val="C00000"/>
                </a:solidFill>
              </a:rPr>
              <a:t>Gs</a:t>
            </a:r>
            <a:r>
              <a:rPr lang="en-US" altLang="zh-TW" sz="1400" dirty="0" smtClean="0">
                <a:solidFill>
                  <a:srgbClr val="C00000"/>
                </a:solidFill>
              </a:rPr>
              <a:t> Hoang </a:t>
            </a:r>
            <a:r>
              <a:rPr lang="en-US" altLang="zh-TW" sz="1400" dirty="0" err="1" smtClean="0">
                <a:solidFill>
                  <a:srgbClr val="C00000"/>
                </a:solidFill>
              </a:rPr>
              <a:t>Anh</a:t>
            </a:r>
            <a:endParaRPr lang="zh-TW" altLang="en-US" sz="1400" dirty="0">
              <a:solidFill>
                <a:srgbClr val="C00000"/>
              </a:solidFill>
            </a:endParaRPr>
          </a:p>
        </p:txBody>
      </p:sp>
      <p:sp>
        <p:nvSpPr>
          <p:cNvPr id="2" name="文字方塊 1"/>
          <p:cNvSpPr txBox="1"/>
          <p:nvPr/>
        </p:nvSpPr>
        <p:spPr>
          <a:xfrm>
            <a:off x="692210" y="267517"/>
            <a:ext cx="6349525" cy="400110"/>
          </a:xfrm>
          <a:prstGeom prst="rect">
            <a:avLst/>
          </a:prstGeom>
          <a:noFill/>
        </p:spPr>
        <p:txBody>
          <a:bodyPr wrap="square" rtlCol="0">
            <a:spAutoFit/>
          </a:bodyPr>
          <a:lstStyle/>
          <a:p>
            <a:r>
              <a:rPr lang="vi-VN" altLang="zh-TW" sz="2000" dirty="0">
                <a:solidFill>
                  <a:schemeClr val="accent6">
                    <a:lumMod val="75000"/>
                  </a:schemeClr>
                </a:solidFill>
                <a:latin typeface="Times New Roman" panose="02020603050405020304" pitchFamily="18" charset="0"/>
                <a:cs typeface="Times New Roman" panose="02020603050405020304" pitchFamily="18" charset="0"/>
              </a:rPr>
              <a:t>CÁC BÀI TOÁN SỐ HỌC</a:t>
            </a:r>
            <a:endParaRPr lang="zh-TW" altLang="en-US" sz="20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4" name="文字方塊 13"/>
          <p:cNvSpPr txBox="1"/>
          <p:nvPr/>
        </p:nvSpPr>
        <p:spPr>
          <a:xfrm>
            <a:off x="602561" y="658295"/>
            <a:ext cx="10749179" cy="400110"/>
          </a:xfrm>
          <a:prstGeom prst="rect">
            <a:avLst/>
          </a:prstGeom>
          <a:noFill/>
        </p:spPr>
        <p:txBody>
          <a:bodyPr wrap="square" rtlCol="0">
            <a:spAutoFit/>
          </a:bodyPr>
          <a:lstStyle/>
          <a:p>
            <a:r>
              <a:rPr lang="vi-VN" altLang="zh-TW" sz="2000" b="1" dirty="0">
                <a:solidFill>
                  <a:srgbClr val="FF0000"/>
                </a:solidFill>
                <a:latin typeface="Times New Roman" panose="02020603050405020304" pitchFamily="18" charset="0"/>
                <a:cs typeface="Times New Roman" panose="02020603050405020304" pitchFamily="18" charset="0"/>
              </a:rPr>
              <a:t>Câu </a:t>
            </a:r>
            <a:r>
              <a:rPr lang="en-US" altLang="zh-TW" sz="2000" b="1" dirty="0" smtClean="0">
                <a:solidFill>
                  <a:srgbClr val="FF0000"/>
                </a:solidFill>
                <a:latin typeface="Times New Roman" panose="02020603050405020304" pitchFamily="18" charset="0"/>
                <a:cs typeface="Times New Roman" panose="02020603050405020304" pitchFamily="18" charset="0"/>
              </a:rPr>
              <a:t>5</a:t>
            </a:r>
            <a:r>
              <a:rPr lang="vi-VN" altLang="zh-TW" sz="2000" b="1" dirty="0" smtClean="0">
                <a:solidFill>
                  <a:srgbClr val="FF0000"/>
                </a:solidFill>
                <a:latin typeface="Times New Roman" panose="02020603050405020304" pitchFamily="18" charset="0"/>
                <a:cs typeface="Times New Roman" panose="02020603050405020304" pitchFamily="18" charset="0"/>
              </a:rPr>
              <a:t>.</a:t>
            </a:r>
            <a:r>
              <a:rPr lang="en-US" altLang="zh-TW" sz="2000" b="1" dirty="0" smtClean="0">
                <a:solidFill>
                  <a:srgbClr val="FF0000"/>
                </a:solidFill>
                <a:latin typeface="Times New Roman" panose="02020603050405020304" pitchFamily="18" charset="0"/>
                <a:cs typeface="Times New Roman" panose="02020603050405020304" pitchFamily="18" charset="0"/>
              </a:rPr>
              <a:t> </a:t>
            </a:r>
            <a:r>
              <a:rPr lang="vi-VN" altLang="zh-TW" sz="2000" i="1" dirty="0">
                <a:solidFill>
                  <a:srgbClr val="FF0000"/>
                </a:solidFill>
                <a:latin typeface="Times New Roman" panose="02020603050405020304" pitchFamily="18" charset="0"/>
                <a:cs typeface="Times New Roman" panose="02020603050405020304" pitchFamily="18" charset="0"/>
              </a:rPr>
              <a:t>Trích đề TS lớp 10 trường THPT Chuyên Tỉnh Phú Thọ năm học 2009 – 2010</a:t>
            </a:r>
            <a:endParaRPr lang="zh-TW" altLang="en-US" sz="2000" i="1" dirty="0">
              <a:solidFill>
                <a:srgbClr val="00206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3" name="文字方塊 12"/>
              <p:cNvSpPr txBox="1"/>
              <p:nvPr/>
            </p:nvSpPr>
            <p:spPr>
              <a:xfrm>
                <a:off x="577459" y="1010705"/>
                <a:ext cx="10774281" cy="707886"/>
              </a:xfrm>
              <a:prstGeom prst="rect">
                <a:avLst/>
              </a:prstGeom>
              <a:noFill/>
            </p:spPr>
            <p:txBody>
              <a:bodyPr wrap="square" rtlCol="0">
                <a:spAutoFit/>
              </a:bodyPr>
              <a:lstStyle/>
              <a:p>
                <a:r>
                  <a:rPr lang="vi-VN" altLang="zh-TW" sz="2000" dirty="0" smtClean="0">
                    <a:solidFill>
                      <a:srgbClr val="002060"/>
                    </a:solidFill>
                    <a:latin typeface="Times New Roman" panose="02020603050405020304" pitchFamily="18" charset="0"/>
                    <a:cs typeface="Times New Roman" panose="02020603050405020304" pitchFamily="18" charset="0"/>
                  </a:rPr>
                  <a:t>Tìm các số nguyên dương x, y, z thoả mãn điều kiện</a:t>
                </a:r>
                <a:r>
                  <a:rPr lang="en-US" altLang="zh-TW" sz="2000"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TW" sz="2000" i="1" dirty="0" smtClean="0">
                            <a:solidFill>
                              <a:srgbClr val="002060"/>
                            </a:solidFill>
                            <a:latin typeface="Cambria Math" panose="02040503050406030204" pitchFamily="18" charset="0"/>
                            <a:cs typeface="Times New Roman" panose="02020603050405020304" pitchFamily="18" charset="0"/>
                          </a:rPr>
                        </m:ctrlPr>
                      </m:sSupPr>
                      <m:e>
                        <m:r>
                          <a:rPr lang="en-US" altLang="zh-TW" sz="2000" i="1" dirty="0" smtClean="0">
                            <a:solidFill>
                              <a:srgbClr val="002060"/>
                            </a:solidFill>
                            <a:latin typeface="Cambria Math" panose="02040503050406030204" pitchFamily="18" charset="0"/>
                            <a:cs typeface="Times New Roman" panose="02020603050405020304" pitchFamily="18" charset="0"/>
                          </a:rPr>
                          <m:t>𝑥</m:t>
                        </m:r>
                      </m:e>
                      <m:sup>
                        <m:r>
                          <a:rPr lang="en-US" altLang="zh-TW" sz="2000" i="1" dirty="0" smtClean="0">
                            <a:solidFill>
                              <a:srgbClr val="002060"/>
                            </a:solidFill>
                            <a:latin typeface="Cambria Math" panose="02040503050406030204" pitchFamily="18" charset="0"/>
                            <a:cs typeface="Times New Roman" panose="02020603050405020304" pitchFamily="18" charset="0"/>
                          </a:rPr>
                          <m:t>3</m:t>
                        </m:r>
                      </m:sup>
                    </m:sSup>
                    <m:r>
                      <a:rPr lang="en-US" altLang="zh-TW" sz="2000" i="1" dirty="0" smtClean="0">
                        <a:solidFill>
                          <a:srgbClr val="002060"/>
                        </a:solidFill>
                        <a:latin typeface="Cambria Math" panose="02040503050406030204" pitchFamily="18" charset="0"/>
                        <a:cs typeface="Times New Roman" panose="02020603050405020304" pitchFamily="18" charset="0"/>
                      </a:rPr>
                      <m:t>−</m:t>
                    </m:r>
                    <m:sSup>
                      <m:sSupPr>
                        <m:ctrlPr>
                          <a:rPr lang="en-US" altLang="zh-TW" sz="2000" i="1" dirty="0" smtClean="0">
                            <a:solidFill>
                              <a:srgbClr val="002060"/>
                            </a:solidFill>
                            <a:latin typeface="Cambria Math" panose="02040503050406030204" pitchFamily="18" charset="0"/>
                            <a:cs typeface="Times New Roman" panose="02020603050405020304" pitchFamily="18" charset="0"/>
                          </a:rPr>
                        </m:ctrlPr>
                      </m:sSupPr>
                      <m:e>
                        <m:r>
                          <a:rPr lang="en-US" altLang="zh-TW" sz="2000" i="1" dirty="0" smtClean="0">
                            <a:solidFill>
                              <a:srgbClr val="002060"/>
                            </a:solidFill>
                            <a:latin typeface="Cambria Math" panose="02040503050406030204" pitchFamily="18" charset="0"/>
                            <a:cs typeface="Times New Roman" panose="02020603050405020304" pitchFamily="18" charset="0"/>
                          </a:rPr>
                          <m:t>𝑦</m:t>
                        </m:r>
                      </m:e>
                      <m:sup>
                        <m:r>
                          <a:rPr lang="en-US" altLang="zh-TW" sz="2000" i="1" dirty="0" smtClean="0">
                            <a:solidFill>
                              <a:srgbClr val="002060"/>
                            </a:solidFill>
                            <a:latin typeface="Cambria Math" panose="02040503050406030204" pitchFamily="18" charset="0"/>
                            <a:cs typeface="Times New Roman" panose="02020603050405020304" pitchFamily="18" charset="0"/>
                          </a:rPr>
                          <m:t>3</m:t>
                        </m:r>
                      </m:sup>
                    </m:sSup>
                    <m:r>
                      <a:rPr lang="en-US" altLang="zh-TW" sz="2000" i="1" dirty="0" smtClean="0">
                        <a:solidFill>
                          <a:srgbClr val="002060"/>
                        </a:solidFill>
                        <a:latin typeface="Cambria Math" panose="02040503050406030204" pitchFamily="18" charset="0"/>
                        <a:cs typeface="Times New Roman" panose="02020603050405020304" pitchFamily="18" charset="0"/>
                      </a:rPr>
                      <m:t>=</m:t>
                    </m:r>
                    <m:sSup>
                      <m:sSupPr>
                        <m:ctrlPr>
                          <a:rPr lang="en-US" altLang="zh-TW" sz="2000" i="1" dirty="0" smtClean="0">
                            <a:solidFill>
                              <a:srgbClr val="002060"/>
                            </a:solidFill>
                            <a:latin typeface="Cambria Math" panose="02040503050406030204" pitchFamily="18" charset="0"/>
                            <a:cs typeface="Times New Roman" panose="02020603050405020304" pitchFamily="18" charset="0"/>
                          </a:rPr>
                        </m:ctrlPr>
                      </m:sSupPr>
                      <m:e>
                        <m:r>
                          <a:rPr lang="en-US" altLang="zh-TW" sz="2000" i="1" dirty="0" smtClean="0">
                            <a:solidFill>
                              <a:srgbClr val="002060"/>
                            </a:solidFill>
                            <a:latin typeface="Cambria Math" panose="02040503050406030204" pitchFamily="18" charset="0"/>
                            <a:cs typeface="Times New Roman" panose="02020603050405020304" pitchFamily="18" charset="0"/>
                          </a:rPr>
                          <m:t>𝑧</m:t>
                        </m:r>
                      </m:e>
                      <m:sup>
                        <m:r>
                          <a:rPr lang="en-US" altLang="zh-TW" sz="2000" i="1" dirty="0" smtClean="0">
                            <a:solidFill>
                              <a:srgbClr val="002060"/>
                            </a:solidFill>
                            <a:latin typeface="Cambria Math" panose="02040503050406030204" pitchFamily="18" charset="0"/>
                            <a:cs typeface="Times New Roman" panose="02020603050405020304" pitchFamily="18" charset="0"/>
                          </a:rPr>
                          <m:t>2</m:t>
                        </m:r>
                      </m:sup>
                    </m:sSup>
                  </m:oMath>
                </a14:m>
                <a:r>
                  <a:rPr lang="en-US" altLang="zh-TW" sz="2000" dirty="0">
                    <a:solidFill>
                      <a:srgbClr val="002060"/>
                    </a:solidFill>
                    <a:latin typeface="Times New Roman" panose="02020603050405020304" pitchFamily="18" charset="0"/>
                    <a:cs typeface="Times New Roman" panose="02020603050405020304" pitchFamily="18" charset="0"/>
                  </a:rPr>
                  <a:t>. </a:t>
                </a:r>
                <a:endParaRPr lang="en-US" altLang="zh-TW" sz="2000" dirty="0" smtClean="0">
                  <a:solidFill>
                    <a:srgbClr val="002060"/>
                  </a:solidFill>
                  <a:latin typeface="Times New Roman" panose="02020603050405020304" pitchFamily="18" charset="0"/>
                  <a:cs typeface="Times New Roman" panose="02020603050405020304" pitchFamily="18" charset="0"/>
                </a:endParaRPr>
              </a:p>
              <a:p>
                <a:r>
                  <a:rPr lang="en-US" altLang="zh-TW" sz="2000" dirty="0" err="1" smtClean="0">
                    <a:solidFill>
                      <a:srgbClr val="002060"/>
                    </a:solidFill>
                    <a:latin typeface="Times New Roman" panose="02020603050405020304" pitchFamily="18" charset="0"/>
                    <a:cs typeface="Times New Roman" panose="02020603050405020304" pitchFamily="18" charset="0"/>
                  </a:rPr>
                  <a:t>Trong</a:t>
                </a:r>
                <a:r>
                  <a:rPr lang="en-US" altLang="zh-TW" sz="2000" dirty="0" smtClean="0">
                    <a:solidFill>
                      <a:srgbClr val="002060"/>
                    </a:solidFill>
                    <a:latin typeface="Times New Roman" panose="02020603050405020304" pitchFamily="18" charset="0"/>
                    <a:cs typeface="Times New Roman" panose="02020603050405020304" pitchFamily="18" charset="0"/>
                  </a:rPr>
                  <a:t> </a:t>
                </a:r>
                <a:r>
                  <a:rPr lang="en-US" altLang="zh-TW" sz="2000" dirty="0" err="1">
                    <a:solidFill>
                      <a:srgbClr val="002060"/>
                    </a:solidFill>
                    <a:latin typeface="Times New Roman" panose="02020603050405020304" pitchFamily="18" charset="0"/>
                    <a:cs typeface="Times New Roman" panose="02020603050405020304" pitchFamily="18" charset="0"/>
                  </a:rPr>
                  <a:t>đó</a:t>
                </a:r>
                <a:r>
                  <a:rPr lang="en-US" altLang="zh-TW" sz="2000" dirty="0">
                    <a:solidFill>
                      <a:srgbClr val="002060"/>
                    </a:solidFill>
                    <a:latin typeface="Times New Roman" panose="02020603050405020304" pitchFamily="18" charset="0"/>
                    <a:cs typeface="Times New Roman" panose="02020603050405020304" pitchFamily="18" charset="0"/>
                  </a:rPr>
                  <a:t> y </a:t>
                </a:r>
                <a:r>
                  <a:rPr lang="en-US" altLang="zh-TW" sz="2000" dirty="0" err="1">
                    <a:solidFill>
                      <a:srgbClr val="002060"/>
                    </a:solidFill>
                    <a:latin typeface="Times New Roman" panose="02020603050405020304" pitchFamily="18" charset="0"/>
                    <a:cs typeface="Times New Roman" panose="02020603050405020304" pitchFamily="18" charset="0"/>
                  </a:rPr>
                  <a:t>là</a:t>
                </a:r>
                <a:r>
                  <a:rPr lang="en-US" altLang="zh-TW" sz="2000" dirty="0">
                    <a:solidFill>
                      <a:srgbClr val="002060"/>
                    </a:solidFill>
                    <a:latin typeface="Times New Roman" panose="02020603050405020304" pitchFamily="18" charset="0"/>
                    <a:cs typeface="Times New Roman" panose="02020603050405020304" pitchFamily="18" charset="0"/>
                  </a:rPr>
                  <a:t> </a:t>
                </a:r>
                <a:r>
                  <a:rPr lang="en-US" altLang="zh-TW" sz="2000" dirty="0" err="1">
                    <a:solidFill>
                      <a:srgbClr val="002060"/>
                    </a:solidFill>
                    <a:latin typeface="Times New Roman" panose="02020603050405020304" pitchFamily="18" charset="0"/>
                    <a:cs typeface="Times New Roman" panose="02020603050405020304" pitchFamily="18" charset="0"/>
                  </a:rPr>
                  <a:t>số</a:t>
                </a:r>
                <a:r>
                  <a:rPr lang="en-US" altLang="zh-TW" sz="2000" dirty="0">
                    <a:solidFill>
                      <a:srgbClr val="002060"/>
                    </a:solidFill>
                    <a:latin typeface="Times New Roman" panose="02020603050405020304" pitchFamily="18" charset="0"/>
                    <a:cs typeface="Times New Roman" panose="02020603050405020304" pitchFamily="18" charset="0"/>
                  </a:rPr>
                  <a:t> </a:t>
                </a:r>
                <a:r>
                  <a:rPr lang="en-US" altLang="zh-TW" sz="2000" dirty="0" err="1">
                    <a:solidFill>
                      <a:srgbClr val="002060"/>
                    </a:solidFill>
                    <a:latin typeface="Times New Roman" panose="02020603050405020304" pitchFamily="18" charset="0"/>
                    <a:cs typeface="Times New Roman" panose="02020603050405020304" pitchFamily="18" charset="0"/>
                  </a:rPr>
                  <a:t>nguyên</a:t>
                </a:r>
                <a:r>
                  <a:rPr lang="en-US" altLang="zh-TW" sz="2000" dirty="0">
                    <a:solidFill>
                      <a:srgbClr val="002060"/>
                    </a:solidFill>
                    <a:latin typeface="Times New Roman" panose="02020603050405020304" pitchFamily="18" charset="0"/>
                    <a:cs typeface="Times New Roman" panose="02020603050405020304" pitchFamily="18" charset="0"/>
                  </a:rPr>
                  <a:t> </a:t>
                </a:r>
                <a:r>
                  <a:rPr lang="en-US" altLang="zh-TW" sz="2000" dirty="0" err="1">
                    <a:solidFill>
                      <a:srgbClr val="002060"/>
                    </a:solidFill>
                    <a:latin typeface="Times New Roman" panose="02020603050405020304" pitchFamily="18" charset="0"/>
                    <a:cs typeface="Times New Roman" panose="02020603050405020304" pitchFamily="18" charset="0"/>
                  </a:rPr>
                  <a:t>tố</a:t>
                </a:r>
                <a:r>
                  <a:rPr lang="en-US" altLang="zh-TW" sz="2000" dirty="0">
                    <a:solidFill>
                      <a:srgbClr val="002060"/>
                    </a:solidFill>
                    <a:latin typeface="Times New Roman" panose="02020603050405020304" pitchFamily="18" charset="0"/>
                    <a:cs typeface="Times New Roman" panose="02020603050405020304" pitchFamily="18" charset="0"/>
                  </a:rPr>
                  <a:t> </a:t>
                </a:r>
                <a:r>
                  <a:rPr lang="en-US" altLang="zh-TW" sz="2000" dirty="0" err="1">
                    <a:solidFill>
                      <a:srgbClr val="002060"/>
                    </a:solidFill>
                    <a:latin typeface="Times New Roman" panose="02020603050405020304" pitchFamily="18" charset="0"/>
                    <a:cs typeface="Times New Roman" panose="02020603050405020304" pitchFamily="18" charset="0"/>
                  </a:rPr>
                  <a:t>và</a:t>
                </a:r>
                <a:r>
                  <a:rPr lang="en-US" altLang="zh-TW" sz="2000"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TW" sz="2000" i="1" dirty="0" smtClean="0">
                        <a:solidFill>
                          <a:srgbClr val="002060"/>
                        </a:solidFill>
                        <a:latin typeface="Cambria Math" panose="02040503050406030204" pitchFamily="18" charset="0"/>
                        <a:cs typeface="Times New Roman" panose="02020603050405020304" pitchFamily="18" charset="0"/>
                      </a:rPr>
                      <m:t>(</m:t>
                    </m:r>
                    <m:r>
                      <a:rPr lang="en-US" altLang="zh-TW" sz="2000" i="1" dirty="0" smtClean="0">
                        <a:solidFill>
                          <a:srgbClr val="002060"/>
                        </a:solidFill>
                        <a:latin typeface="Cambria Math" panose="02040503050406030204" pitchFamily="18" charset="0"/>
                        <a:cs typeface="Times New Roman" panose="02020603050405020304" pitchFamily="18" charset="0"/>
                      </a:rPr>
                      <m:t>𝑧</m:t>
                    </m:r>
                    <m:r>
                      <a:rPr lang="en-US" altLang="zh-TW" sz="2000" i="1" dirty="0" smtClean="0">
                        <a:solidFill>
                          <a:srgbClr val="002060"/>
                        </a:solidFill>
                        <a:latin typeface="Cambria Math" panose="02040503050406030204" pitchFamily="18" charset="0"/>
                        <a:cs typeface="Times New Roman" panose="02020603050405020304" pitchFamily="18" charset="0"/>
                      </a:rPr>
                      <m:t>;</m:t>
                    </m:r>
                    <m:r>
                      <a:rPr lang="en-US" altLang="zh-TW" sz="2000" i="1" dirty="0" smtClean="0">
                        <a:solidFill>
                          <a:srgbClr val="002060"/>
                        </a:solidFill>
                        <a:latin typeface="Cambria Math" panose="02040503050406030204" pitchFamily="18" charset="0"/>
                        <a:cs typeface="Times New Roman" panose="02020603050405020304" pitchFamily="18" charset="0"/>
                      </a:rPr>
                      <m:t>3</m:t>
                    </m:r>
                    <m:r>
                      <a:rPr lang="en-US" altLang="zh-TW" sz="2000" i="1" dirty="0" smtClean="0">
                        <a:solidFill>
                          <a:srgbClr val="002060"/>
                        </a:solidFill>
                        <a:latin typeface="Cambria Math" panose="02040503050406030204" pitchFamily="18" charset="0"/>
                        <a:cs typeface="Times New Roman" panose="02020603050405020304" pitchFamily="18" charset="0"/>
                      </a:rPr>
                      <m:t>)=(</m:t>
                    </m:r>
                    <m:r>
                      <a:rPr lang="en-US" altLang="zh-TW" sz="2000" i="1" dirty="0" err="1">
                        <a:solidFill>
                          <a:srgbClr val="002060"/>
                        </a:solidFill>
                        <a:latin typeface="Cambria Math" panose="02040503050406030204" pitchFamily="18" charset="0"/>
                        <a:cs typeface="Times New Roman" panose="02020603050405020304" pitchFamily="18" charset="0"/>
                      </a:rPr>
                      <m:t>𝑧</m:t>
                    </m:r>
                    <m:r>
                      <a:rPr lang="en-US" altLang="zh-TW" sz="2000" i="1" dirty="0" err="1">
                        <a:solidFill>
                          <a:srgbClr val="002060"/>
                        </a:solidFill>
                        <a:latin typeface="Cambria Math" panose="02040503050406030204" pitchFamily="18" charset="0"/>
                        <a:cs typeface="Times New Roman" panose="02020603050405020304" pitchFamily="18" charset="0"/>
                      </a:rPr>
                      <m:t>;</m:t>
                    </m:r>
                    <m:r>
                      <a:rPr lang="en-US" altLang="zh-TW" sz="2000" i="1" dirty="0" err="1">
                        <a:solidFill>
                          <a:srgbClr val="002060"/>
                        </a:solidFill>
                        <a:latin typeface="Cambria Math" panose="02040503050406030204" pitchFamily="18" charset="0"/>
                        <a:cs typeface="Times New Roman" panose="02020603050405020304" pitchFamily="18" charset="0"/>
                      </a:rPr>
                      <m:t>𝑦</m:t>
                    </m:r>
                    <m:r>
                      <a:rPr lang="en-US" altLang="zh-TW" sz="2000" i="1" dirty="0">
                        <a:solidFill>
                          <a:srgbClr val="002060"/>
                        </a:solidFill>
                        <a:latin typeface="Cambria Math" panose="02040503050406030204" pitchFamily="18" charset="0"/>
                        <a:cs typeface="Times New Roman" panose="02020603050405020304" pitchFamily="18" charset="0"/>
                      </a:rPr>
                      <m:t>)=</m:t>
                    </m:r>
                    <m:r>
                      <a:rPr lang="en-US" altLang="zh-TW" sz="2000" i="1" dirty="0">
                        <a:solidFill>
                          <a:srgbClr val="002060"/>
                        </a:solidFill>
                        <a:latin typeface="Cambria Math" panose="02040503050406030204" pitchFamily="18" charset="0"/>
                        <a:cs typeface="Times New Roman" panose="02020603050405020304" pitchFamily="18" charset="0"/>
                      </a:rPr>
                      <m:t>1</m:t>
                    </m:r>
                  </m:oMath>
                </a14:m>
                <a:r>
                  <a:rPr lang="en-US" altLang="zh-TW" sz="2000" dirty="0">
                    <a:solidFill>
                      <a:srgbClr val="002060"/>
                    </a:solidFill>
                    <a:latin typeface="Times New Roman" panose="02020603050405020304" pitchFamily="18" charset="0"/>
                    <a:cs typeface="Times New Roman" panose="02020603050405020304" pitchFamily="18" charset="0"/>
                  </a:rPr>
                  <a:t>.</a:t>
                </a:r>
                <a:endParaRPr lang="zh-TW" altLang="en-US" sz="2000" dirty="0">
                  <a:solidFill>
                    <a:srgbClr val="002060"/>
                  </a:solidFill>
                  <a:latin typeface="Times New Roman" panose="02020603050405020304" pitchFamily="18" charset="0"/>
                  <a:cs typeface="Times New Roman" panose="02020603050405020304" pitchFamily="18" charset="0"/>
                </a:endParaRPr>
              </a:p>
            </p:txBody>
          </p:sp>
        </mc:Choice>
        <mc:Fallback>
          <p:sp>
            <p:nvSpPr>
              <p:cNvPr id="13" name="文字方塊 12"/>
              <p:cNvSpPr txBox="1">
                <a:spLocks noRot="1" noChangeAspect="1" noMove="1" noResize="1" noEditPoints="1" noAdjustHandles="1" noChangeArrowheads="1" noChangeShapeType="1" noTextEdit="1"/>
              </p:cNvSpPr>
              <p:nvPr/>
            </p:nvSpPr>
            <p:spPr>
              <a:xfrm>
                <a:off x="577459" y="1010705"/>
                <a:ext cx="10774281" cy="707886"/>
              </a:xfrm>
              <a:prstGeom prst="rect">
                <a:avLst/>
              </a:prstGeom>
              <a:blipFill rotWithShape="0">
                <a:blip r:embed="rId2"/>
                <a:stretch>
                  <a:fillRect l="-623" t="-5172" b="-14655"/>
                </a:stretch>
              </a:blipFill>
            </p:spPr>
            <p:txBody>
              <a:bodyPr/>
              <a:lstStyle/>
              <a:p>
                <a:r>
                  <a:rPr lang="zh-TW" altLang="en-US">
                    <a:noFill/>
                  </a:rPr>
                  <a:t> </a:t>
                </a:r>
              </a:p>
            </p:txBody>
          </p:sp>
        </mc:Fallback>
      </mc:AlternateContent>
      <p:sp>
        <p:nvSpPr>
          <p:cNvPr id="23" name="文字方塊 22"/>
          <p:cNvSpPr txBox="1"/>
          <p:nvPr/>
        </p:nvSpPr>
        <p:spPr>
          <a:xfrm>
            <a:off x="577459" y="1839629"/>
            <a:ext cx="7156561" cy="400110"/>
          </a:xfrm>
          <a:prstGeom prst="rect">
            <a:avLst/>
          </a:prstGeom>
          <a:noFill/>
        </p:spPr>
        <p:txBody>
          <a:bodyPr wrap="square" rtlCol="0">
            <a:spAutoFit/>
          </a:bodyPr>
          <a:lstStyle/>
          <a:p>
            <a:r>
              <a:rPr lang="vi-VN" altLang="zh-TW" sz="2000" dirty="0" smtClean="0">
                <a:latin typeface="Times New Roman" panose="02020603050405020304" pitchFamily="18" charset="0"/>
                <a:cs typeface="Times New Roman" panose="02020603050405020304" pitchFamily="18" charset="0"/>
              </a:rPr>
              <a:t>Vì y nguyên tố nên ta được các trường hợp sau.</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p:pic>
        <p:nvPicPr>
          <p:cNvPr id="21" name="圖片 20"/>
          <p:cNvPicPr>
            <a:picLocks noChangeAspect="1"/>
          </p:cNvPicPr>
          <p:nvPr/>
        </p:nvPicPr>
        <p:blipFill>
          <a:blip r:embed="rId3"/>
          <a:stretch>
            <a:fillRect/>
          </a:stretch>
        </p:blipFill>
        <p:spPr>
          <a:xfrm>
            <a:off x="1040186" y="2239739"/>
            <a:ext cx="6686550" cy="885825"/>
          </a:xfrm>
          <a:prstGeom prst="rect">
            <a:avLst/>
          </a:prstGeom>
        </p:spPr>
      </p:pic>
      <p:pic>
        <p:nvPicPr>
          <p:cNvPr id="24" name="圖片 23"/>
          <p:cNvPicPr>
            <a:picLocks noChangeAspect="1"/>
          </p:cNvPicPr>
          <p:nvPr/>
        </p:nvPicPr>
        <p:blipFill>
          <a:blip r:embed="rId4"/>
          <a:stretch>
            <a:fillRect/>
          </a:stretch>
        </p:blipFill>
        <p:spPr>
          <a:xfrm>
            <a:off x="1329298" y="3175298"/>
            <a:ext cx="6467475" cy="495300"/>
          </a:xfrm>
          <a:prstGeom prst="rect">
            <a:avLst/>
          </a:prstGeom>
        </p:spPr>
      </p:pic>
      <p:pic>
        <p:nvPicPr>
          <p:cNvPr id="25" name="圖片 24"/>
          <p:cNvPicPr>
            <a:picLocks noChangeAspect="1"/>
          </p:cNvPicPr>
          <p:nvPr/>
        </p:nvPicPr>
        <p:blipFill>
          <a:blip r:embed="rId5"/>
          <a:stretch>
            <a:fillRect/>
          </a:stretch>
        </p:blipFill>
        <p:spPr>
          <a:xfrm>
            <a:off x="1302404" y="3670598"/>
            <a:ext cx="8353425" cy="438150"/>
          </a:xfrm>
          <a:prstGeom prst="rect">
            <a:avLst/>
          </a:prstGeom>
        </p:spPr>
      </p:pic>
      <p:pic>
        <p:nvPicPr>
          <p:cNvPr id="26" name="圖片 25"/>
          <p:cNvPicPr>
            <a:picLocks noChangeAspect="1"/>
          </p:cNvPicPr>
          <p:nvPr/>
        </p:nvPicPr>
        <p:blipFill>
          <a:blip r:embed="rId6"/>
          <a:stretch>
            <a:fillRect/>
          </a:stretch>
        </p:blipFill>
        <p:spPr>
          <a:xfrm>
            <a:off x="992000" y="4136826"/>
            <a:ext cx="6657975" cy="914400"/>
          </a:xfrm>
          <a:prstGeom prst="rect">
            <a:avLst/>
          </a:prstGeom>
        </p:spPr>
      </p:pic>
      <p:pic>
        <p:nvPicPr>
          <p:cNvPr id="27" name="圖片 26"/>
          <p:cNvPicPr>
            <a:picLocks noChangeAspect="1"/>
          </p:cNvPicPr>
          <p:nvPr/>
        </p:nvPicPr>
        <p:blipFill>
          <a:blip r:embed="rId7"/>
          <a:stretch>
            <a:fillRect/>
          </a:stretch>
        </p:blipFill>
        <p:spPr>
          <a:xfrm>
            <a:off x="1329298" y="5079305"/>
            <a:ext cx="9525000" cy="514350"/>
          </a:xfrm>
          <a:prstGeom prst="rect">
            <a:avLst/>
          </a:prstGeom>
        </p:spPr>
      </p:pic>
      <p:pic>
        <p:nvPicPr>
          <p:cNvPr id="28" name="圖片 27"/>
          <p:cNvPicPr>
            <a:picLocks noChangeAspect="1"/>
          </p:cNvPicPr>
          <p:nvPr/>
        </p:nvPicPr>
        <p:blipFill>
          <a:blip r:embed="rId8"/>
          <a:stretch>
            <a:fillRect/>
          </a:stretch>
        </p:blipFill>
        <p:spPr>
          <a:xfrm>
            <a:off x="1111062" y="5621734"/>
            <a:ext cx="6419850" cy="485775"/>
          </a:xfrm>
          <a:prstGeom prst="rect">
            <a:avLst/>
          </a:prstGeom>
        </p:spPr>
      </p:pic>
      <mc:AlternateContent xmlns:mc="http://schemas.openxmlformats.org/markup-compatibility/2006">
        <mc:Choice xmlns:a14="http://schemas.microsoft.com/office/drawing/2010/main" Requires="a14">
          <p:sp>
            <p:nvSpPr>
              <p:cNvPr id="30" name="文字方塊 29"/>
              <p:cNvSpPr txBox="1"/>
              <p:nvPr/>
            </p:nvSpPr>
            <p:spPr>
              <a:xfrm>
                <a:off x="640212" y="6160690"/>
                <a:ext cx="8584470" cy="400110"/>
              </a:xfrm>
              <a:prstGeom prst="rect">
                <a:avLst/>
              </a:prstGeom>
              <a:noFill/>
            </p:spPr>
            <p:txBody>
              <a:bodyPr wrap="square" rtlCol="0">
                <a:spAutoFit/>
              </a:bodyPr>
              <a:lstStyle/>
              <a:p>
                <a:r>
                  <a:rPr lang="vi-VN" altLang="zh-TW" sz="2000" dirty="0">
                    <a:latin typeface="Times New Roman" panose="02020603050405020304" pitchFamily="18" charset="0"/>
                    <a:cs typeface="Times New Roman" panose="02020603050405020304" pitchFamily="18" charset="0"/>
                  </a:rPr>
                  <a:t>Vậy các số nguyên dương </a:t>
                </a:r>
                <a14:m>
                  <m:oMath xmlns:m="http://schemas.openxmlformats.org/officeDocument/2006/math">
                    <m:r>
                      <a:rPr lang="vi-VN" altLang="zh-TW" sz="2000" i="1" dirty="0" smtClean="0">
                        <a:latin typeface="Cambria Math" panose="02040503050406030204" pitchFamily="18" charset="0"/>
                        <a:cs typeface="Times New Roman" panose="02020603050405020304" pitchFamily="18" charset="0"/>
                      </a:rPr>
                      <m:t>(</m:t>
                    </m:r>
                    <m:r>
                      <a:rPr lang="vi-VN" altLang="zh-TW" sz="2000" i="1" dirty="0" smtClean="0">
                        <a:latin typeface="Cambria Math" panose="02040503050406030204" pitchFamily="18" charset="0"/>
                        <a:cs typeface="Times New Roman" panose="02020603050405020304" pitchFamily="18" charset="0"/>
                      </a:rPr>
                      <m:t>𝑥</m:t>
                    </m:r>
                    <m:r>
                      <a:rPr lang="vi-VN" altLang="zh-TW" sz="2000" i="1" dirty="0" smtClean="0">
                        <a:latin typeface="Cambria Math" panose="02040503050406030204" pitchFamily="18" charset="0"/>
                        <a:cs typeface="Times New Roman" panose="02020603050405020304" pitchFamily="18" charset="0"/>
                      </a:rPr>
                      <m:t>;</m:t>
                    </m:r>
                    <m:r>
                      <a:rPr lang="vi-VN" altLang="zh-TW" sz="2000" i="1" dirty="0" smtClean="0">
                        <a:latin typeface="Cambria Math" panose="02040503050406030204" pitchFamily="18" charset="0"/>
                        <a:cs typeface="Times New Roman" panose="02020603050405020304" pitchFamily="18" charset="0"/>
                      </a:rPr>
                      <m:t>𝑦</m:t>
                    </m:r>
                    <m:r>
                      <a:rPr lang="vi-VN" altLang="zh-TW" sz="2000" i="1" dirty="0" smtClean="0">
                        <a:latin typeface="Cambria Math" panose="02040503050406030204" pitchFamily="18" charset="0"/>
                        <a:cs typeface="Times New Roman" panose="02020603050405020304" pitchFamily="18" charset="0"/>
                      </a:rPr>
                      <m:t>;</m:t>
                    </m:r>
                    <m:r>
                      <a:rPr lang="vi-VN" altLang="zh-TW" sz="2000" i="1" dirty="0" smtClean="0">
                        <a:latin typeface="Cambria Math" panose="02040503050406030204" pitchFamily="18" charset="0"/>
                        <a:cs typeface="Times New Roman" panose="02020603050405020304" pitchFamily="18" charset="0"/>
                      </a:rPr>
                      <m:t>𝑧</m:t>
                    </m:r>
                    <m:r>
                      <a:rPr lang="vi-VN" altLang="zh-TW" sz="2000" i="1" dirty="0" smtClean="0">
                        <a:latin typeface="Cambria Math" panose="02040503050406030204" pitchFamily="18" charset="0"/>
                        <a:cs typeface="Times New Roman" panose="02020603050405020304" pitchFamily="18" charset="0"/>
                      </a:rPr>
                      <m:t>)=(</m:t>
                    </m:r>
                    <m:r>
                      <a:rPr lang="vi-VN" altLang="zh-TW" sz="2000" i="1" dirty="0" smtClean="0">
                        <a:latin typeface="Cambria Math" panose="02040503050406030204" pitchFamily="18" charset="0"/>
                        <a:cs typeface="Times New Roman" panose="02020603050405020304" pitchFamily="18" charset="0"/>
                      </a:rPr>
                      <m:t>8</m:t>
                    </m:r>
                    <m:r>
                      <a:rPr lang="vi-VN" altLang="zh-TW" sz="2000" i="1" dirty="0" smtClean="0">
                        <a:latin typeface="Cambria Math" panose="02040503050406030204" pitchFamily="18" charset="0"/>
                        <a:cs typeface="Times New Roman" panose="02020603050405020304" pitchFamily="18" charset="0"/>
                      </a:rPr>
                      <m:t>;</m:t>
                    </m:r>
                    <m:r>
                      <a:rPr lang="vi-VN" altLang="zh-TW" sz="2000" i="1" dirty="0" smtClean="0">
                        <a:latin typeface="Cambria Math" panose="02040503050406030204" pitchFamily="18" charset="0"/>
                        <a:cs typeface="Times New Roman" panose="02020603050405020304" pitchFamily="18" charset="0"/>
                      </a:rPr>
                      <m:t>7</m:t>
                    </m:r>
                    <m:r>
                      <a:rPr lang="vi-VN" altLang="zh-TW" sz="2000" i="1" dirty="0" smtClean="0">
                        <a:latin typeface="Cambria Math" panose="02040503050406030204" pitchFamily="18" charset="0"/>
                        <a:cs typeface="Times New Roman" panose="02020603050405020304" pitchFamily="18" charset="0"/>
                      </a:rPr>
                      <m:t>;</m:t>
                    </m:r>
                    <m:r>
                      <a:rPr lang="vi-VN" altLang="zh-TW" sz="2000" i="1" dirty="0" smtClean="0">
                        <a:latin typeface="Cambria Math" panose="02040503050406030204" pitchFamily="18" charset="0"/>
                        <a:cs typeface="Times New Roman" panose="02020603050405020304" pitchFamily="18" charset="0"/>
                      </a:rPr>
                      <m:t>13</m:t>
                    </m:r>
                    <m:r>
                      <a:rPr lang="vi-VN" altLang="zh-TW" sz="2000" i="1" dirty="0" smtClean="0">
                        <a:latin typeface="Cambria Math" panose="02040503050406030204" pitchFamily="18" charset="0"/>
                        <a:cs typeface="Times New Roman" panose="02020603050405020304" pitchFamily="18" charset="0"/>
                      </a:rPr>
                      <m:t>)</m:t>
                    </m:r>
                  </m:oMath>
                </a14:m>
                <a:r>
                  <a:rPr lang="vi-VN" altLang="zh-TW" sz="2000" dirty="0">
                    <a:latin typeface="Times New Roman" panose="02020603050405020304" pitchFamily="18" charset="0"/>
                    <a:cs typeface="Times New Roman" panose="02020603050405020304" pitchFamily="18" charset="0"/>
                  </a:rPr>
                  <a:t> thỏa mãn yêu cầu bài toán.</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mc:Choice>
        <mc:Fallback>
          <p:sp>
            <p:nvSpPr>
              <p:cNvPr id="30" name="文字方塊 29"/>
              <p:cNvSpPr txBox="1">
                <a:spLocks noRot="1" noChangeAspect="1" noMove="1" noResize="1" noEditPoints="1" noAdjustHandles="1" noChangeArrowheads="1" noChangeShapeType="1" noTextEdit="1"/>
              </p:cNvSpPr>
              <p:nvPr/>
            </p:nvSpPr>
            <p:spPr>
              <a:xfrm>
                <a:off x="640212" y="6160690"/>
                <a:ext cx="8584470" cy="400110"/>
              </a:xfrm>
              <a:prstGeom prst="rect">
                <a:avLst/>
              </a:prstGeom>
              <a:blipFill rotWithShape="0">
                <a:blip r:embed="rId9"/>
                <a:stretch>
                  <a:fillRect l="-710" t="-9231" b="-27692"/>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31" name="文字方塊 30"/>
              <p:cNvSpPr txBox="1"/>
              <p:nvPr/>
            </p:nvSpPr>
            <p:spPr>
              <a:xfrm>
                <a:off x="7041735" y="1736390"/>
                <a:ext cx="4906741"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TW" sz="2400" i="1" dirty="0">
                          <a:solidFill>
                            <a:srgbClr val="FF0000"/>
                          </a:solidFill>
                          <a:latin typeface="Cambria Math" panose="02040503050406030204" pitchFamily="18" charset="0"/>
                          <a:cs typeface="Times New Roman" panose="02020603050405020304" pitchFamily="18" charset="0"/>
                        </a:rPr>
                        <m:t>3</m:t>
                      </m:r>
                      <m:sSup>
                        <m:sSupPr>
                          <m:ctrlPr>
                            <a:rPr lang="vi-VN" altLang="zh-TW" sz="2400" i="1" dirty="0">
                              <a:solidFill>
                                <a:srgbClr val="FF0000"/>
                              </a:solidFill>
                              <a:latin typeface="Cambria Math" panose="02040503050406030204" pitchFamily="18" charset="0"/>
                              <a:cs typeface="Times New Roman" panose="02020603050405020304" pitchFamily="18" charset="0"/>
                            </a:rPr>
                          </m:ctrlPr>
                        </m:sSupPr>
                        <m:e>
                          <m:r>
                            <a:rPr lang="en-US" altLang="zh-TW" sz="2400" i="1" dirty="0">
                              <a:solidFill>
                                <a:srgbClr val="FF0000"/>
                              </a:solidFill>
                              <a:latin typeface="Cambria Math" panose="02040503050406030204" pitchFamily="18" charset="0"/>
                              <a:cs typeface="Times New Roman" panose="02020603050405020304" pitchFamily="18" charset="0"/>
                            </a:rPr>
                            <m:t>𝑦</m:t>
                          </m:r>
                        </m:e>
                        <m:sup>
                          <m:r>
                            <a:rPr lang="vi-VN" altLang="zh-TW" sz="2400" i="1" dirty="0">
                              <a:solidFill>
                                <a:srgbClr val="FF0000"/>
                              </a:solidFill>
                              <a:latin typeface="Cambria Math" panose="02040503050406030204" pitchFamily="18" charset="0"/>
                              <a:cs typeface="Times New Roman" panose="02020603050405020304" pitchFamily="18" charset="0"/>
                            </a:rPr>
                            <m:t>2</m:t>
                          </m:r>
                        </m:sup>
                      </m:sSup>
                      <m:r>
                        <a:rPr lang="vi-VN" altLang="zh-TW" sz="2400" i="1" dirty="0">
                          <a:solidFill>
                            <a:srgbClr val="FF0000"/>
                          </a:solidFill>
                          <a:latin typeface="Cambria Math" panose="02040503050406030204" pitchFamily="18" charset="0"/>
                          <a:cs typeface="Times New Roman" panose="02020603050405020304" pitchFamily="18" charset="0"/>
                        </a:rPr>
                        <m:t>=(</m:t>
                      </m:r>
                      <m:r>
                        <a:rPr lang="vi-VN" altLang="zh-TW" sz="2400" i="1" dirty="0">
                          <a:solidFill>
                            <a:srgbClr val="FF0000"/>
                          </a:solidFill>
                          <a:latin typeface="Cambria Math" panose="02040503050406030204" pitchFamily="18" charset="0"/>
                          <a:cs typeface="Times New Roman" panose="02020603050405020304" pitchFamily="18" charset="0"/>
                        </a:rPr>
                        <m:t>2</m:t>
                      </m:r>
                      <m:r>
                        <a:rPr lang="vi-VN" altLang="zh-TW" sz="2400" i="1" dirty="0">
                          <a:solidFill>
                            <a:srgbClr val="FF0000"/>
                          </a:solidFill>
                          <a:latin typeface="Cambria Math" panose="02040503050406030204" pitchFamily="18" charset="0"/>
                          <a:cs typeface="Times New Roman" panose="02020603050405020304" pitchFamily="18" charset="0"/>
                        </a:rPr>
                        <m:t>𝑡</m:t>
                      </m:r>
                      <m:r>
                        <a:rPr lang="vi-VN" altLang="zh-TW" sz="2400" i="1" dirty="0">
                          <a:solidFill>
                            <a:srgbClr val="FF0000"/>
                          </a:solidFill>
                          <a:latin typeface="Cambria Math" panose="02040503050406030204" pitchFamily="18" charset="0"/>
                          <a:cs typeface="Times New Roman" panose="02020603050405020304" pitchFamily="18" charset="0"/>
                        </a:rPr>
                        <m:t>+</m:t>
                      </m:r>
                      <m:r>
                        <a:rPr lang="vi-VN" altLang="zh-TW" sz="2400" i="1" dirty="0">
                          <a:solidFill>
                            <a:srgbClr val="FF0000"/>
                          </a:solidFill>
                          <a:latin typeface="Cambria Math" panose="02040503050406030204" pitchFamily="18" charset="0"/>
                          <a:cs typeface="Times New Roman" panose="02020603050405020304" pitchFamily="18" charset="0"/>
                        </a:rPr>
                        <m:t>2</m:t>
                      </m:r>
                      <m:r>
                        <a:rPr lang="vi-VN" altLang="zh-TW" sz="2400" i="1" dirty="0">
                          <a:solidFill>
                            <a:srgbClr val="FF0000"/>
                          </a:solidFill>
                          <a:latin typeface="Cambria Math" panose="02040503050406030204" pitchFamily="18" charset="0"/>
                          <a:cs typeface="Times New Roman" panose="02020603050405020304" pitchFamily="18" charset="0"/>
                        </a:rPr>
                        <m:t>𝑥</m:t>
                      </m:r>
                      <m:r>
                        <a:rPr lang="vi-VN" altLang="zh-TW" sz="2400" i="1" dirty="0">
                          <a:solidFill>
                            <a:srgbClr val="FF0000"/>
                          </a:solidFill>
                          <a:latin typeface="Cambria Math" panose="02040503050406030204" pitchFamily="18" charset="0"/>
                          <a:cs typeface="Times New Roman" panose="02020603050405020304" pitchFamily="18" charset="0"/>
                        </a:rPr>
                        <m:t>+</m:t>
                      </m:r>
                      <m:r>
                        <a:rPr lang="vi-VN" altLang="zh-TW" sz="2400" i="1" dirty="0">
                          <a:solidFill>
                            <a:srgbClr val="FF0000"/>
                          </a:solidFill>
                          <a:latin typeface="Cambria Math" panose="02040503050406030204" pitchFamily="18" charset="0"/>
                          <a:cs typeface="Times New Roman" panose="02020603050405020304" pitchFamily="18" charset="0"/>
                        </a:rPr>
                        <m:t>𝑦</m:t>
                      </m:r>
                      <m:r>
                        <a:rPr lang="vi-VN" altLang="zh-TW" sz="2400" i="1" dirty="0">
                          <a:solidFill>
                            <a:srgbClr val="FF0000"/>
                          </a:solidFill>
                          <a:latin typeface="Cambria Math" panose="02040503050406030204" pitchFamily="18" charset="0"/>
                          <a:cs typeface="Times New Roman" panose="02020603050405020304" pitchFamily="18" charset="0"/>
                        </a:rPr>
                        <m:t>)(</m:t>
                      </m:r>
                      <m:r>
                        <a:rPr lang="vi-VN" altLang="zh-TW" sz="2400" i="1" dirty="0">
                          <a:solidFill>
                            <a:srgbClr val="FF0000"/>
                          </a:solidFill>
                          <a:latin typeface="Cambria Math" panose="02040503050406030204" pitchFamily="18" charset="0"/>
                          <a:cs typeface="Times New Roman" panose="02020603050405020304" pitchFamily="18" charset="0"/>
                        </a:rPr>
                        <m:t>2</m:t>
                      </m:r>
                      <m:r>
                        <a:rPr lang="vi-VN" altLang="zh-TW" sz="2400" i="1" dirty="0">
                          <a:solidFill>
                            <a:srgbClr val="FF0000"/>
                          </a:solidFill>
                          <a:latin typeface="Cambria Math" panose="02040503050406030204" pitchFamily="18" charset="0"/>
                          <a:cs typeface="Times New Roman" panose="02020603050405020304" pitchFamily="18" charset="0"/>
                        </a:rPr>
                        <m:t>𝑡</m:t>
                      </m:r>
                      <m:r>
                        <a:rPr lang="vi-VN" altLang="zh-TW" sz="2400" i="1" dirty="0">
                          <a:solidFill>
                            <a:srgbClr val="FF0000"/>
                          </a:solidFill>
                          <a:latin typeface="Cambria Math" panose="02040503050406030204" pitchFamily="18" charset="0"/>
                          <a:cs typeface="Times New Roman" panose="02020603050405020304" pitchFamily="18" charset="0"/>
                        </a:rPr>
                        <m:t>−</m:t>
                      </m:r>
                      <m:r>
                        <a:rPr lang="vi-VN" altLang="zh-TW" sz="2400" i="1" dirty="0">
                          <a:solidFill>
                            <a:srgbClr val="FF0000"/>
                          </a:solidFill>
                          <a:latin typeface="Cambria Math" panose="02040503050406030204" pitchFamily="18" charset="0"/>
                          <a:cs typeface="Times New Roman" panose="02020603050405020304" pitchFamily="18" charset="0"/>
                        </a:rPr>
                        <m:t>2</m:t>
                      </m:r>
                      <m:r>
                        <a:rPr lang="vi-VN" altLang="zh-TW" sz="2400" i="1" dirty="0">
                          <a:solidFill>
                            <a:srgbClr val="FF0000"/>
                          </a:solidFill>
                          <a:latin typeface="Cambria Math" panose="02040503050406030204" pitchFamily="18" charset="0"/>
                          <a:cs typeface="Times New Roman" panose="02020603050405020304" pitchFamily="18" charset="0"/>
                        </a:rPr>
                        <m:t>𝑥</m:t>
                      </m:r>
                      <m:r>
                        <a:rPr lang="vi-VN" altLang="zh-TW" sz="2400" i="1" dirty="0">
                          <a:solidFill>
                            <a:srgbClr val="FF0000"/>
                          </a:solidFill>
                          <a:latin typeface="Cambria Math" panose="02040503050406030204" pitchFamily="18" charset="0"/>
                          <a:cs typeface="Times New Roman" panose="02020603050405020304" pitchFamily="18" charset="0"/>
                        </a:rPr>
                        <m:t>−</m:t>
                      </m:r>
                      <m:r>
                        <a:rPr lang="vi-VN" altLang="zh-TW" sz="2400" i="1" dirty="0">
                          <a:solidFill>
                            <a:srgbClr val="FF0000"/>
                          </a:solidFill>
                          <a:latin typeface="Cambria Math" panose="02040503050406030204" pitchFamily="18" charset="0"/>
                          <a:cs typeface="Times New Roman" panose="02020603050405020304" pitchFamily="18" charset="0"/>
                        </a:rPr>
                        <m:t>𝑦</m:t>
                      </m:r>
                      <m:r>
                        <a:rPr lang="vi-VN" altLang="zh-TW" sz="2400" i="1" dirty="0">
                          <a:solidFill>
                            <a:srgbClr val="FF0000"/>
                          </a:solidFill>
                          <a:latin typeface="Cambria Math" panose="02040503050406030204" pitchFamily="18" charset="0"/>
                          <a:cs typeface="Times New Roman" panose="02020603050405020304" pitchFamily="18" charset="0"/>
                        </a:rPr>
                        <m:t>)</m:t>
                      </m:r>
                    </m:oMath>
                  </m:oMathPara>
                </a14:m>
                <a:endParaRPr lang="zh-TW" altLang="en-US" sz="2400" dirty="0">
                  <a:solidFill>
                    <a:srgbClr val="FF0000"/>
                  </a:solidFill>
                  <a:latin typeface="Times New Roman" panose="02020603050405020304" pitchFamily="18" charset="0"/>
                  <a:cs typeface="Times New Roman" panose="02020603050405020304" pitchFamily="18" charset="0"/>
                </a:endParaRPr>
              </a:p>
            </p:txBody>
          </p:sp>
        </mc:Choice>
        <mc:Fallback>
          <p:sp>
            <p:nvSpPr>
              <p:cNvPr id="31" name="文字方塊 30"/>
              <p:cNvSpPr txBox="1">
                <a:spLocks noRot="1" noChangeAspect="1" noMove="1" noResize="1" noEditPoints="1" noAdjustHandles="1" noChangeArrowheads="1" noChangeShapeType="1" noTextEdit="1"/>
              </p:cNvSpPr>
              <p:nvPr/>
            </p:nvSpPr>
            <p:spPr>
              <a:xfrm>
                <a:off x="7041735" y="1736390"/>
                <a:ext cx="4906741" cy="461665"/>
              </a:xfrm>
              <a:prstGeom prst="rect">
                <a:avLst/>
              </a:prstGeom>
              <a:blipFill rotWithShape="0">
                <a:blip r:embed="rId10"/>
                <a:stretch>
                  <a:fillRect l="-248" b="-1842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34968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left)">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left)">
                                      <p:cBhvr>
                                        <p:cTn id="4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接點 5"/>
          <p:cNvCxnSpPr/>
          <p:nvPr/>
        </p:nvCxnSpPr>
        <p:spPr>
          <a:xfrm flipV="1">
            <a:off x="1829491" y="665894"/>
            <a:ext cx="9522250"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9811674" y="327339"/>
            <a:ext cx="1783532" cy="307777"/>
          </a:xfrm>
          <a:prstGeom prst="rect">
            <a:avLst/>
          </a:prstGeom>
          <a:noFill/>
        </p:spPr>
        <p:txBody>
          <a:bodyPr wrap="square" rtlCol="0">
            <a:spAutoFit/>
          </a:bodyPr>
          <a:lstStyle/>
          <a:p>
            <a:pPr algn="ctr"/>
            <a:r>
              <a:rPr lang="en-US" altLang="zh-TW" sz="1400" dirty="0" smtClean="0">
                <a:solidFill>
                  <a:srgbClr val="C00000"/>
                </a:solidFill>
                <a:sym typeface="Webdings" panose="05030102010509060703" pitchFamily="18" charset="2"/>
              </a:rPr>
              <a:t> </a:t>
            </a:r>
            <a:r>
              <a:rPr lang="en-US" altLang="zh-TW" sz="1400" dirty="0" err="1" smtClean="0">
                <a:solidFill>
                  <a:srgbClr val="C00000"/>
                </a:solidFill>
              </a:rPr>
              <a:t>Gs</a:t>
            </a:r>
            <a:r>
              <a:rPr lang="en-US" altLang="zh-TW" sz="1400" dirty="0" smtClean="0">
                <a:solidFill>
                  <a:srgbClr val="C00000"/>
                </a:solidFill>
              </a:rPr>
              <a:t> Hoang </a:t>
            </a:r>
            <a:r>
              <a:rPr lang="en-US" altLang="zh-TW" sz="1400" dirty="0" err="1" smtClean="0">
                <a:solidFill>
                  <a:srgbClr val="C00000"/>
                </a:solidFill>
              </a:rPr>
              <a:t>Anh</a:t>
            </a:r>
            <a:endParaRPr lang="zh-TW" altLang="en-US" sz="1400" dirty="0">
              <a:solidFill>
                <a:srgbClr val="C00000"/>
              </a:solidFill>
            </a:endParaRPr>
          </a:p>
        </p:txBody>
      </p:sp>
      <p:sp>
        <p:nvSpPr>
          <p:cNvPr id="2" name="文字方塊 1"/>
          <p:cNvSpPr txBox="1"/>
          <p:nvPr/>
        </p:nvSpPr>
        <p:spPr>
          <a:xfrm>
            <a:off x="692210" y="267517"/>
            <a:ext cx="6349525" cy="400110"/>
          </a:xfrm>
          <a:prstGeom prst="rect">
            <a:avLst/>
          </a:prstGeom>
          <a:noFill/>
        </p:spPr>
        <p:txBody>
          <a:bodyPr wrap="square" rtlCol="0">
            <a:spAutoFit/>
          </a:bodyPr>
          <a:lstStyle/>
          <a:p>
            <a:r>
              <a:rPr lang="vi-VN" altLang="zh-TW" sz="2000" dirty="0">
                <a:solidFill>
                  <a:schemeClr val="accent6">
                    <a:lumMod val="75000"/>
                  </a:schemeClr>
                </a:solidFill>
                <a:latin typeface="Times New Roman" panose="02020603050405020304" pitchFamily="18" charset="0"/>
                <a:cs typeface="Times New Roman" panose="02020603050405020304" pitchFamily="18" charset="0"/>
              </a:rPr>
              <a:t>CÁC BÀI TOÁN SỐ HỌC</a:t>
            </a:r>
            <a:endParaRPr lang="zh-TW" altLang="en-US" sz="20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4" name="文字方塊 13"/>
          <p:cNvSpPr txBox="1"/>
          <p:nvPr/>
        </p:nvSpPr>
        <p:spPr>
          <a:xfrm>
            <a:off x="602561" y="658295"/>
            <a:ext cx="10749179" cy="400110"/>
          </a:xfrm>
          <a:prstGeom prst="rect">
            <a:avLst/>
          </a:prstGeom>
          <a:noFill/>
        </p:spPr>
        <p:txBody>
          <a:bodyPr wrap="square" rtlCol="0">
            <a:spAutoFit/>
          </a:bodyPr>
          <a:lstStyle/>
          <a:p>
            <a:r>
              <a:rPr lang="vi-VN" altLang="zh-TW" sz="2000" b="1" dirty="0">
                <a:solidFill>
                  <a:srgbClr val="FF0000"/>
                </a:solidFill>
                <a:latin typeface="Times New Roman" panose="02020603050405020304" pitchFamily="18" charset="0"/>
                <a:cs typeface="Times New Roman" panose="02020603050405020304" pitchFamily="18" charset="0"/>
              </a:rPr>
              <a:t>Câu </a:t>
            </a:r>
            <a:r>
              <a:rPr lang="en-US" altLang="zh-TW" sz="2000" b="1" dirty="0" smtClean="0">
                <a:solidFill>
                  <a:srgbClr val="FF0000"/>
                </a:solidFill>
                <a:latin typeface="Times New Roman" panose="02020603050405020304" pitchFamily="18" charset="0"/>
                <a:cs typeface="Times New Roman" panose="02020603050405020304" pitchFamily="18" charset="0"/>
              </a:rPr>
              <a:t>6</a:t>
            </a:r>
            <a:r>
              <a:rPr lang="vi-VN" altLang="zh-TW" sz="2000" b="1" dirty="0" smtClean="0">
                <a:solidFill>
                  <a:srgbClr val="FF0000"/>
                </a:solidFill>
                <a:latin typeface="Times New Roman" panose="02020603050405020304" pitchFamily="18" charset="0"/>
                <a:cs typeface="Times New Roman" panose="02020603050405020304" pitchFamily="18" charset="0"/>
              </a:rPr>
              <a:t>.</a:t>
            </a:r>
            <a:r>
              <a:rPr lang="en-US" altLang="zh-TW" sz="2000" b="1" dirty="0" smtClean="0">
                <a:solidFill>
                  <a:srgbClr val="FF0000"/>
                </a:solidFill>
                <a:latin typeface="Times New Roman" panose="02020603050405020304" pitchFamily="18" charset="0"/>
                <a:cs typeface="Times New Roman" panose="02020603050405020304" pitchFamily="18" charset="0"/>
              </a:rPr>
              <a:t> </a:t>
            </a:r>
            <a:r>
              <a:rPr lang="vi-VN" altLang="zh-TW" sz="2000" i="1" dirty="0">
                <a:solidFill>
                  <a:srgbClr val="FF0000"/>
                </a:solidFill>
                <a:latin typeface="Times New Roman" panose="02020603050405020304" pitchFamily="18" charset="0"/>
                <a:cs typeface="Times New Roman" panose="02020603050405020304" pitchFamily="18" charset="0"/>
              </a:rPr>
              <a:t>Trích đề TS lớp 10 trường THPT Chuyên ĐHSP Hà Nội năm học 2010 – 2011</a:t>
            </a:r>
            <a:endParaRPr lang="zh-TW" altLang="en-US" sz="2000" i="1" dirty="0">
              <a:solidFill>
                <a:srgbClr val="00206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3" name="文字方塊 12"/>
              <p:cNvSpPr txBox="1"/>
              <p:nvPr/>
            </p:nvSpPr>
            <p:spPr>
              <a:xfrm>
                <a:off x="577459" y="1010705"/>
                <a:ext cx="10774281" cy="400110"/>
              </a:xfrm>
              <a:prstGeom prst="rect">
                <a:avLst/>
              </a:prstGeom>
              <a:noFill/>
            </p:spPr>
            <p:txBody>
              <a:bodyPr wrap="square" rtlCol="0">
                <a:spAutoFit/>
              </a:bodyPr>
              <a:lstStyle/>
              <a:p>
                <a:r>
                  <a:rPr lang="vi-VN" altLang="zh-TW" sz="2000" dirty="0" smtClean="0">
                    <a:solidFill>
                      <a:srgbClr val="002060"/>
                    </a:solidFill>
                    <a:latin typeface="Times New Roman" panose="02020603050405020304" pitchFamily="18" charset="0"/>
                    <a:cs typeface="Times New Roman" panose="02020603050405020304" pitchFamily="18" charset="0"/>
                  </a:rPr>
                  <a:t>Giả sử m và n là số nguyên dương với </a:t>
                </a:r>
                <a14:m>
                  <m:oMath xmlns:m="http://schemas.openxmlformats.org/officeDocument/2006/math">
                    <m:r>
                      <a:rPr lang="vi-VN" altLang="zh-TW" sz="2000" i="1" dirty="0" smtClean="0">
                        <a:solidFill>
                          <a:srgbClr val="002060"/>
                        </a:solidFill>
                        <a:latin typeface="Cambria Math" panose="02040503050406030204" pitchFamily="18" charset="0"/>
                        <a:cs typeface="Times New Roman" panose="02020603050405020304" pitchFamily="18" charset="0"/>
                      </a:rPr>
                      <m:t>𝑛</m:t>
                    </m:r>
                    <m:r>
                      <a:rPr lang="vi-VN" altLang="zh-TW" sz="2000" i="1" dirty="0" smtClean="0">
                        <a:solidFill>
                          <a:srgbClr val="002060"/>
                        </a:solidFill>
                        <a:latin typeface="Cambria Math" panose="02040503050406030204" pitchFamily="18" charset="0"/>
                        <a:cs typeface="Times New Roman" panose="02020603050405020304" pitchFamily="18" charset="0"/>
                      </a:rPr>
                      <m:t>&gt;</m:t>
                    </m:r>
                    <m:r>
                      <a:rPr lang="vi-VN" altLang="zh-TW" sz="2000" i="1" dirty="0" smtClean="0">
                        <a:solidFill>
                          <a:srgbClr val="002060"/>
                        </a:solidFill>
                        <a:latin typeface="Cambria Math" panose="02040503050406030204" pitchFamily="18" charset="0"/>
                        <a:cs typeface="Times New Roman" panose="02020603050405020304" pitchFamily="18" charset="0"/>
                      </a:rPr>
                      <m:t>1</m:t>
                    </m:r>
                  </m:oMath>
                </a14:m>
                <a:r>
                  <a:rPr lang="vi-VN" altLang="zh-TW" sz="2000" dirty="0" smtClean="0">
                    <a:solidFill>
                      <a:srgbClr val="002060"/>
                    </a:solidFill>
                    <a:latin typeface="Times New Roman" panose="02020603050405020304" pitchFamily="18" charset="0"/>
                    <a:cs typeface="Times New Roman" panose="02020603050405020304" pitchFamily="18" charset="0"/>
                  </a:rPr>
                  <a:t>. Đặt </a:t>
                </a:r>
                <a14:m>
                  <m:oMath xmlns:m="http://schemas.openxmlformats.org/officeDocument/2006/math">
                    <m:r>
                      <a:rPr lang="vi-VN" altLang="zh-TW" sz="2000" i="1" dirty="0" smtClean="0">
                        <a:solidFill>
                          <a:srgbClr val="002060"/>
                        </a:solidFill>
                        <a:latin typeface="Cambria Math" panose="02040503050406030204" pitchFamily="18" charset="0"/>
                        <a:cs typeface="Times New Roman" panose="02020603050405020304" pitchFamily="18" charset="0"/>
                      </a:rPr>
                      <m:t>𝑆</m:t>
                    </m:r>
                    <m:r>
                      <a:rPr lang="vi-VN" altLang="zh-TW" sz="2000" i="1" dirty="0" smtClean="0">
                        <a:solidFill>
                          <a:srgbClr val="002060"/>
                        </a:solidFill>
                        <a:latin typeface="Cambria Math" panose="02040503050406030204" pitchFamily="18" charset="0"/>
                        <a:cs typeface="Times New Roman" panose="02020603050405020304" pitchFamily="18" charset="0"/>
                      </a:rPr>
                      <m:t>=</m:t>
                    </m:r>
                    <m:sSup>
                      <m:sSupPr>
                        <m:ctrlPr>
                          <a:rPr lang="vi-VN" altLang="zh-TW" sz="2000" i="1" dirty="0" smtClean="0">
                            <a:solidFill>
                              <a:srgbClr val="FF0000"/>
                            </a:solidFill>
                            <a:latin typeface="Cambria Math" panose="02040503050406030204" pitchFamily="18" charset="0"/>
                            <a:cs typeface="Times New Roman" panose="02020603050405020304" pitchFamily="18" charset="0"/>
                          </a:rPr>
                        </m:ctrlPr>
                      </m:sSupPr>
                      <m:e>
                        <m:r>
                          <a:rPr lang="vi-VN" altLang="zh-TW" sz="2000" i="1" dirty="0" smtClean="0">
                            <a:solidFill>
                              <a:srgbClr val="FF0000"/>
                            </a:solidFill>
                            <a:latin typeface="Cambria Math" panose="02040503050406030204" pitchFamily="18" charset="0"/>
                            <a:cs typeface="Times New Roman" panose="02020603050405020304" pitchFamily="18" charset="0"/>
                          </a:rPr>
                          <m:t>𝑚</m:t>
                        </m:r>
                      </m:e>
                      <m:sup>
                        <m:r>
                          <a:rPr lang="vi-VN" altLang="zh-TW" sz="2000" i="1" dirty="0" smtClean="0">
                            <a:solidFill>
                              <a:srgbClr val="FF0000"/>
                            </a:solidFill>
                            <a:latin typeface="Cambria Math" panose="02040503050406030204" pitchFamily="18" charset="0"/>
                            <a:cs typeface="Times New Roman" panose="02020603050405020304" pitchFamily="18" charset="0"/>
                          </a:rPr>
                          <m:t>2</m:t>
                        </m:r>
                      </m:sup>
                    </m:sSup>
                    <m:sSup>
                      <m:sSupPr>
                        <m:ctrlPr>
                          <a:rPr lang="vi-VN" altLang="zh-TW" sz="2000" i="1" dirty="0" smtClean="0">
                            <a:solidFill>
                              <a:srgbClr val="FF0000"/>
                            </a:solidFill>
                            <a:latin typeface="Cambria Math" panose="02040503050406030204" pitchFamily="18" charset="0"/>
                            <a:cs typeface="Times New Roman" panose="02020603050405020304" pitchFamily="18" charset="0"/>
                          </a:rPr>
                        </m:ctrlPr>
                      </m:sSupPr>
                      <m:e>
                        <m:r>
                          <a:rPr lang="vi-VN" altLang="zh-TW" sz="2000" i="1" dirty="0" smtClean="0">
                            <a:solidFill>
                              <a:srgbClr val="FF0000"/>
                            </a:solidFill>
                            <a:latin typeface="Cambria Math" panose="02040503050406030204" pitchFamily="18" charset="0"/>
                            <a:cs typeface="Times New Roman" panose="02020603050405020304" pitchFamily="18" charset="0"/>
                          </a:rPr>
                          <m:t>𝑛</m:t>
                        </m:r>
                      </m:e>
                      <m:sup>
                        <m:r>
                          <a:rPr lang="vi-VN" altLang="zh-TW" sz="2000" i="1" dirty="0" smtClean="0">
                            <a:solidFill>
                              <a:srgbClr val="FF0000"/>
                            </a:solidFill>
                            <a:latin typeface="Cambria Math" panose="02040503050406030204" pitchFamily="18" charset="0"/>
                            <a:cs typeface="Times New Roman" panose="02020603050405020304" pitchFamily="18" charset="0"/>
                          </a:rPr>
                          <m:t>2</m:t>
                        </m:r>
                      </m:sup>
                    </m:sSup>
                    <m:r>
                      <a:rPr lang="vi-VN" altLang="zh-TW" sz="2000" i="1" dirty="0" smtClean="0">
                        <a:solidFill>
                          <a:srgbClr val="FF0000"/>
                        </a:solidFill>
                        <a:latin typeface="Cambria Math" panose="02040503050406030204" pitchFamily="18" charset="0"/>
                        <a:cs typeface="Times New Roman" panose="02020603050405020304" pitchFamily="18" charset="0"/>
                      </a:rPr>
                      <m:t>−</m:t>
                    </m:r>
                    <m:r>
                      <a:rPr lang="vi-VN" altLang="zh-TW" sz="2000" i="1" dirty="0" smtClean="0">
                        <a:solidFill>
                          <a:srgbClr val="FF0000"/>
                        </a:solidFill>
                        <a:latin typeface="Cambria Math" panose="02040503050406030204" pitchFamily="18" charset="0"/>
                        <a:cs typeface="Times New Roman" panose="02020603050405020304" pitchFamily="18" charset="0"/>
                      </a:rPr>
                      <m:t>4</m:t>
                    </m:r>
                    <m:r>
                      <a:rPr lang="vi-VN" altLang="zh-TW" sz="2000" i="1" dirty="0" smtClean="0">
                        <a:solidFill>
                          <a:srgbClr val="FF0000"/>
                        </a:solidFill>
                        <a:latin typeface="Cambria Math" panose="02040503050406030204" pitchFamily="18" charset="0"/>
                        <a:cs typeface="Times New Roman" panose="02020603050405020304" pitchFamily="18" charset="0"/>
                      </a:rPr>
                      <m:t>𝑚</m:t>
                    </m:r>
                    <m:r>
                      <a:rPr lang="vi-VN" altLang="zh-TW" sz="2000" i="1" dirty="0" smtClean="0">
                        <a:solidFill>
                          <a:srgbClr val="FF0000"/>
                        </a:solidFill>
                        <a:latin typeface="Cambria Math" panose="02040503050406030204" pitchFamily="18" charset="0"/>
                        <a:cs typeface="Times New Roman" panose="02020603050405020304" pitchFamily="18" charset="0"/>
                      </a:rPr>
                      <m:t>+</m:t>
                    </m:r>
                    <m:r>
                      <a:rPr lang="vi-VN" altLang="zh-TW" sz="2000" i="1" dirty="0" smtClean="0">
                        <a:solidFill>
                          <a:srgbClr val="FF0000"/>
                        </a:solidFill>
                        <a:latin typeface="Cambria Math" panose="02040503050406030204" pitchFamily="18" charset="0"/>
                        <a:cs typeface="Times New Roman" panose="02020603050405020304" pitchFamily="18" charset="0"/>
                      </a:rPr>
                      <m:t>4</m:t>
                    </m:r>
                    <m:r>
                      <a:rPr lang="vi-VN" altLang="zh-TW" sz="2000" i="1" dirty="0" smtClean="0">
                        <a:solidFill>
                          <a:srgbClr val="FF0000"/>
                        </a:solidFill>
                        <a:latin typeface="Cambria Math" panose="02040503050406030204" pitchFamily="18" charset="0"/>
                        <a:cs typeface="Times New Roman" panose="02020603050405020304" pitchFamily="18" charset="0"/>
                      </a:rPr>
                      <m:t>𝑛</m:t>
                    </m:r>
                  </m:oMath>
                </a14:m>
                <a:r>
                  <a:rPr lang="vi-VN" altLang="zh-TW" sz="2000" dirty="0">
                    <a:solidFill>
                      <a:srgbClr val="002060"/>
                    </a:solidFill>
                    <a:latin typeface="Times New Roman" panose="02020603050405020304" pitchFamily="18" charset="0"/>
                    <a:cs typeface="Times New Roman" panose="02020603050405020304" pitchFamily="18" charset="0"/>
                  </a:rPr>
                  <a:t>. Chứng minh rằng:</a:t>
                </a:r>
                <a:endParaRPr lang="zh-TW" altLang="en-US" sz="2000" dirty="0">
                  <a:solidFill>
                    <a:srgbClr val="002060"/>
                  </a:solidFill>
                  <a:latin typeface="Times New Roman" panose="02020603050405020304" pitchFamily="18" charset="0"/>
                  <a:cs typeface="Times New Roman" panose="02020603050405020304" pitchFamily="18" charset="0"/>
                </a:endParaRPr>
              </a:p>
            </p:txBody>
          </p:sp>
        </mc:Choice>
        <mc:Fallback>
          <p:sp>
            <p:nvSpPr>
              <p:cNvPr id="13" name="文字方塊 12"/>
              <p:cNvSpPr txBox="1">
                <a:spLocks noRot="1" noChangeAspect="1" noMove="1" noResize="1" noEditPoints="1" noAdjustHandles="1" noChangeArrowheads="1" noChangeShapeType="1" noTextEdit="1"/>
              </p:cNvSpPr>
              <p:nvPr/>
            </p:nvSpPr>
            <p:spPr>
              <a:xfrm>
                <a:off x="577459" y="1010705"/>
                <a:ext cx="10774281" cy="400110"/>
              </a:xfrm>
              <a:prstGeom prst="rect">
                <a:avLst/>
              </a:prstGeom>
              <a:blipFill rotWithShape="0">
                <a:blip r:embed="rId2"/>
                <a:stretch>
                  <a:fillRect l="-623" t="-9231" b="-27692"/>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3" name="文字方塊 22"/>
              <p:cNvSpPr txBox="1"/>
              <p:nvPr/>
            </p:nvSpPr>
            <p:spPr>
              <a:xfrm>
                <a:off x="828471" y="1563170"/>
                <a:ext cx="7156561" cy="400110"/>
              </a:xfrm>
              <a:prstGeom prst="rect">
                <a:avLst/>
              </a:prstGeom>
              <a:noFill/>
            </p:spPr>
            <p:txBody>
              <a:bodyPr wrap="square" rtlCol="0">
                <a:spAutoFit/>
              </a:bodyPr>
              <a:lstStyle/>
              <a:p>
                <a:r>
                  <a:rPr lang="pt-BR" altLang="zh-TW" sz="2000" dirty="0" smtClean="0">
                    <a:latin typeface="Times New Roman" panose="02020603050405020304" pitchFamily="18" charset="0"/>
                    <a:cs typeface="Times New Roman" panose="02020603050405020304" pitchFamily="18" charset="0"/>
                  </a:rPr>
                  <a:t>a) Nếu </a:t>
                </a:r>
                <a14:m>
                  <m:oMath xmlns:m="http://schemas.openxmlformats.org/officeDocument/2006/math">
                    <m:r>
                      <a:rPr lang="pt-BR" altLang="zh-TW" sz="2000" i="1" dirty="0" smtClean="0">
                        <a:latin typeface="Cambria Math" panose="02040503050406030204" pitchFamily="18" charset="0"/>
                        <a:cs typeface="Times New Roman" panose="02020603050405020304" pitchFamily="18" charset="0"/>
                      </a:rPr>
                      <m:t>𝑚</m:t>
                    </m:r>
                    <m:r>
                      <a:rPr lang="pt-BR" altLang="zh-TW" sz="2000" i="1" dirty="0" smtClean="0">
                        <a:latin typeface="Cambria Math" panose="02040503050406030204" pitchFamily="18" charset="0"/>
                        <a:cs typeface="Times New Roman" panose="02020603050405020304" pitchFamily="18" charset="0"/>
                      </a:rPr>
                      <m:t>&gt;</m:t>
                    </m:r>
                    <m:r>
                      <a:rPr lang="pt-BR" altLang="zh-TW" sz="2000" i="1" dirty="0" smtClean="0">
                        <a:latin typeface="Cambria Math" panose="02040503050406030204" pitchFamily="18" charset="0"/>
                        <a:cs typeface="Times New Roman" panose="02020603050405020304" pitchFamily="18" charset="0"/>
                      </a:rPr>
                      <m:t>𝑛</m:t>
                    </m:r>
                  </m:oMath>
                </a14:m>
                <a:r>
                  <a:rPr lang="pt-BR" altLang="zh-TW" sz="2000" dirty="0">
                    <a:latin typeface="Times New Roman" panose="02020603050405020304" pitchFamily="18" charset="0"/>
                    <a:cs typeface="Times New Roman" panose="02020603050405020304" pitchFamily="18" charset="0"/>
                  </a:rPr>
                  <a:t> thì </a:t>
                </a:r>
                <a14:m>
                  <m:oMath xmlns:m="http://schemas.openxmlformats.org/officeDocument/2006/math">
                    <m:sSup>
                      <m:sSupPr>
                        <m:ctrlPr>
                          <a:rPr lang="pt-BR" altLang="zh-TW" sz="2000" i="1" dirty="0" smtClean="0">
                            <a:latin typeface="Cambria Math" panose="02040503050406030204" pitchFamily="18" charset="0"/>
                            <a:cs typeface="Times New Roman" panose="02020603050405020304" pitchFamily="18" charset="0"/>
                          </a:rPr>
                        </m:ctrlPr>
                      </m:sSupPr>
                      <m:e>
                        <m:d>
                          <m:dPr>
                            <m:ctrlPr>
                              <a:rPr lang="pt-BR" altLang="zh-TW" sz="2000" i="1" dirty="0" smtClean="0">
                                <a:latin typeface="Cambria Math" panose="02040503050406030204" pitchFamily="18" charset="0"/>
                                <a:cs typeface="Times New Roman" panose="02020603050405020304" pitchFamily="18" charset="0"/>
                              </a:rPr>
                            </m:ctrlPr>
                          </m:dPr>
                          <m:e>
                            <m:r>
                              <a:rPr lang="pt-BR" altLang="zh-TW" sz="2000" i="1" dirty="0" smtClean="0">
                                <a:latin typeface="Cambria Math" panose="02040503050406030204" pitchFamily="18" charset="0"/>
                                <a:cs typeface="Times New Roman" panose="02020603050405020304" pitchFamily="18" charset="0"/>
                              </a:rPr>
                              <m:t>𝑚</m:t>
                            </m:r>
                            <m:sSup>
                              <m:sSupPr>
                                <m:ctrlPr>
                                  <a:rPr lang="pt-BR" altLang="zh-TW" sz="2000" i="1" dirty="0" smtClean="0">
                                    <a:latin typeface="Cambria Math" panose="02040503050406030204" pitchFamily="18" charset="0"/>
                                    <a:cs typeface="Times New Roman" panose="02020603050405020304" pitchFamily="18" charset="0"/>
                                  </a:rPr>
                                </m:ctrlPr>
                              </m:sSupPr>
                              <m:e>
                                <m:r>
                                  <a:rPr lang="pt-BR" altLang="zh-TW" sz="2000" i="1" dirty="0" smtClean="0">
                                    <a:latin typeface="Cambria Math" panose="02040503050406030204" pitchFamily="18" charset="0"/>
                                    <a:cs typeface="Times New Roman" panose="02020603050405020304" pitchFamily="18" charset="0"/>
                                  </a:rPr>
                                  <m:t>𝑛</m:t>
                                </m:r>
                              </m:e>
                              <m:sup>
                                <m:r>
                                  <a:rPr lang="pt-BR" altLang="zh-TW" sz="2000" i="1" dirty="0" smtClean="0">
                                    <a:latin typeface="Cambria Math" panose="02040503050406030204" pitchFamily="18" charset="0"/>
                                    <a:cs typeface="Times New Roman" panose="02020603050405020304" pitchFamily="18" charset="0"/>
                                  </a:rPr>
                                  <m:t>2</m:t>
                                </m:r>
                              </m:sup>
                            </m:sSup>
                            <m:r>
                              <a:rPr lang="pt-BR" altLang="zh-TW" sz="2000" i="1" dirty="0" smtClean="0">
                                <a:latin typeface="Cambria Math" panose="02040503050406030204" pitchFamily="18" charset="0"/>
                                <a:cs typeface="Times New Roman" panose="02020603050405020304" pitchFamily="18" charset="0"/>
                              </a:rPr>
                              <m:t>−</m:t>
                            </m:r>
                            <m:r>
                              <a:rPr lang="pt-BR" altLang="zh-TW" sz="2000" i="1" dirty="0" smtClean="0">
                                <a:latin typeface="Cambria Math" panose="02040503050406030204" pitchFamily="18" charset="0"/>
                                <a:cs typeface="Times New Roman" panose="02020603050405020304" pitchFamily="18" charset="0"/>
                              </a:rPr>
                              <m:t>2</m:t>
                            </m:r>
                          </m:e>
                        </m:d>
                      </m:e>
                      <m:sup>
                        <m:r>
                          <a:rPr lang="pt-BR" altLang="zh-TW" sz="2000" i="1" dirty="0" smtClean="0">
                            <a:latin typeface="Cambria Math" panose="02040503050406030204" pitchFamily="18" charset="0"/>
                            <a:cs typeface="Times New Roman" panose="02020603050405020304" pitchFamily="18" charset="0"/>
                          </a:rPr>
                          <m:t>2</m:t>
                        </m:r>
                      </m:sup>
                    </m:sSup>
                    <m:r>
                      <a:rPr lang="pt-BR" altLang="zh-TW" sz="2000" i="1" dirty="0" smtClean="0">
                        <a:latin typeface="Cambria Math" panose="02040503050406030204" pitchFamily="18" charset="0"/>
                        <a:cs typeface="Times New Roman" panose="02020603050405020304" pitchFamily="18" charset="0"/>
                      </a:rPr>
                      <m:t>&lt;</m:t>
                    </m:r>
                    <m:sSup>
                      <m:sSupPr>
                        <m:ctrlPr>
                          <a:rPr lang="pt-BR" altLang="zh-TW" sz="2000" i="1" dirty="0" smtClean="0">
                            <a:latin typeface="Cambria Math" panose="02040503050406030204" pitchFamily="18" charset="0"/>
                            <a:cs typeface="Times New Roman" panose="02020603050405020304" pitchFamily="18" charset="0"/>
                          </a:rPr>
                        </m:ctrlPr>
                      </m:sSupPr>
                      <m:e>
                        <m:r>
                          <a:rPr lang="pt-BR" altLang="zh-TW" sz="2000" i="1" dirty="0" smtClean="0">
                            <a:latin typeface="Cambria Math" panose="02040503050406030204" pitchFamily="18" charset="0"/>
                            <a:cs typeface="Times New Roman" panose="02020603050405020304" pitchFamily="18" charset="0"/>
                          </a:rPr>
                          <m:t>𝑛</m:t>
                        </m:r>
                      </m:e>
                      <m:sup>
                        <m:r>
                          <a:rPr lang="pt-BR" altLang="zh-TW" sz="2000" i="1" dirty="0" smtClean="0">
                            <a:latin typeface="Cambria Math" panose="02040503050406030204" pitchFamily="18" charset="0"/>
                            <a:cs typeface="Times New Roman" panose="02020603050405020304" pitchFamily="18" charset="0"/>
                          </a:rPr>
                          <m:t>2</m:t>
                        </m:r>
                      </m:sup>
                    </m:sSup>
                    <m:r>
                      <a:rPr lang="pt-BR" altLang="zh-TW" sz="2000" i="1" dirty="0" smtClean="0">
                        <a:solidFill>
                          <a:srgbClr val="FF0000"/>
                        </a:solidFill>
                        <a:latin typeface="Cambria Math" panose="02040503050406030204" pitchFamily="18" charset="0"/>
                        <a:cs typeface="Times New Roman" panose="02020603050405020304" pitchFamily="18" charset="0"/>
                      </a:rPr>
                      <m:t>𝑆</m:t>
                    </m:r>
                    <m:r>
                      <a:rPr lang="pt-BR" altLang="zh-TW" sz="2000" i="1" dirty="0" smtClean="0">
                        <a:latin typeface="Cambria Math" panose="02040503050406030204" pitchFamily="18" charset="0"/>
                        <a:cs typeface="Times New Roman" panose="02020603050405020304" pitchFamily="18" charset="0"/>
                      </a:rPr>
                      <m:t>&lt;</m:t>
                    </m:r>
                    <m:sSup>
                      <m:sSupPr>
                        <m:ctrlPr>
                          <a:rPr lang="pt-BR" altLang="zh-TW" sz="2000" i="1" dirty="0" smtClean="0">
                            <a:latin typeface="Cambria Math" panose="02040503050406030204" pitchFamily="18" charset="0"/>
                            <a:cs typeface="Times New Roman" panose="02020603050405020304" pitchFamily="18" charset="0"/>
                          </a:rPr>
                        </m:ctrlPr>
                      </m:sSupPr>
                      <m:e>
                        <m:r>
                          <a:rPr lang="pt-BR" altLang="zh-TW" sz="2000" i="1" dirty="0" smtClean="0">
                            <a:latin typeface="Cambria Math" panose="02040503050406030204" pitchFamily="18" charset="0"/>
                            <a:cs typeface="Times New Roman" panose="02020603050405020304" pitchFamily="18" charset="0"/>
                          </a:rPr>
                          <m:t>𝑚</m:t>
                        </m:r>
                      </m:e>
                      <m:sup>
                        <m:r>
                          <a:rPr lang="pt-BR" altLang="zh-TW" sz="2000" i="1" dirty="0" smtClean="0">
                            <a:latin typeface="Cambria Math" panose="02040503050406030204" pitchFamily="18" charset="0"/>
                            <a:cs typeface="Times New Roman" panose="02020603050405020304" pitchFamily="18" charset="0"/>
                          </a:rPr>
                          <m:t>2</m:t>
                        </m:r>
                      </m:sup>
                    </m:sSup>
                    <m:sSup>
                      <m:sSupPr>
                        <m:ctrlPr>
                          <a:rPr lang="pt-BR" altLang="zh-TW" sz="2000" i="1" dirty="0" smtClean="0">
                            <a:latin typeface="Cambria Math" panose="02040503050406030204" pitchFamily="18" charset="0"/>
                            <a:cs typeface="Times New Roman" panose="02020603050405020304" pitchFamily="18" charset="0"/>
                          </a:rPr>
                        </m:ctrlPr>
                      </m:sSupPr>
                      <m:e>
                        <m:r>
                          <a:rPr lang="pt-BR" altLang="zh-TW" sz="2000" i="1" dirty="0" smtClean="0">
                            <a:latin typeface="Cambria Math" panose="02040503050406030204" pitchFamily="18" charset="0"/>
                            <a:cs typeface="Times New Roman" panose="02020603050405020304" pitchFamily="18" charset="0"/>
                          </a:rPr>
                          <m:t>𝑛</m:t>
                        </m:r>
                      </m:e>
                      <m:sup>
                        <m:r>
                          <a:rPr lang="pt-BR" altLang="zh-TW" sz="2000" i="1" dirty="0" smtClean="0">
                            <a:latin typeface="Cambria Math" panose="02040503050406030204" pitchFamily="18" charset="0"/>
                            <a:cs typeface="Times New Roman" panose="02020603050405020304" pitchFamily="18" charset="0"/>
                          </a:rPr>
                          <m:t>4</m:t>
                        </m:r>
                      </m:sup>
                    </m:sSup>
                  </m:oMath>
                </a14:m>
                <a:r>
                  <a:rPr lang="pt-BR" altLang="zh-TW" sz="2000" dirty="0">
                    <a:latin typeface="Times New Roman" panose="02020603050405020304" pitchFamily="18" charset="0"/>
                    <a:cs typeface="Times New Roman" panose="02020603050405020304" pitchFamily="18" charset="0"/>
                  </a:rPr>
                  <a:t>.</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mc:Choice>
        <mc:Fallback>
          <p:sp>
            <p:nvSpPr>
              <p:cNvPr id="23" name="文字方塊 22"/>
              <p:cNvSpPr txBox="1">
                <a:spLocks noRot="1" noChangeAspect="1" noMove="1" noResize="1" noEditPoints="1" noAdjustHandles="1" noChangeArrowheads="1" noChangeShapeType="1" noTextEdit="1"/>
              </p:cNvSpPr>
              <p:nvPr/>
            </p:nvSpPr>
            <p:spPr>
              <a:xfrm>
                <a:off x="828471" y="1563170"/>
                <a:ext cx="7156561" cy="400110"/>
              </a:xfrm>
              <a:prstGeom prst="rect">
                <a:avLst/>
              </a:prstGeom>
              <a:blipFill rotWithShape="0">
                <a:blip r:embed="rId3"/>
                <a:stretch>
                  <a:fillRect l="-937" t="-7576" b="-25758"/>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6" name="文字方塊 15"/>
              <p:cNvSpPr txBox="1"/>
              <p:nvPr/>
            </p:nvSpPr>
            <p:spPr>
              <a:xfrm>
                <a:off x="828471" y="2047894"/>
                <a:ext cx="7156561" cy="400110"/>
              </a:xfrm>
              <a:prstGeom prst="rect">
                <a:avLst/>
              </a:prstGeom>
              <a:noFill/>
            </p:spPr>
            <p:txBody>
              <a:bodyPr wrap="square" rtlCol="0">
                <a:spAutoFit/>
              </a:bodyPr>
              <a:lstStyle/>
              <a:p>
                <a:r>
                  <a:rPr lang="vi-VN" altLang="zh-TW" sz="2000" dirty="0">
                    <a:latin typeface="Times New Roman" panose="02020603050405020304" pitchFamily="18" charset="0"/>
                    <a:cs typeface="Times New Roman" panose="02020603050405020304" pitchFamily="18" charset="0"/>
                  </a:rPr>
                  <a:t>b) Nếu S là số chính phương thì </a:t>
                </a:r>
                <a14:m>
                  <m:oMath xmlns:m="http://schemas.openxmlformats.org/officeDocument/2006/math">
                    <m:r>
                      <a:rPr lang="vi-VN" altLang="zh-TW" sz="2000" i="1" dirty="0" smtClean="0">
                        <a:latin typeface="Cambria Math" panose="02040503050406030204" pitchFamily="18" charset="0"/>
                        <a:cs typeface="Times New Roman" panose="02020603050405020304" pitchFamily="18" charset="0"/>
                      </a:rPr>
                      <m:t>𝑚</m:t>
                    </m:r>
                    <m:r>
                      <a:rPr lang="vi-VN" altLang="zh-TW" sz="2000" i="1" dirty="0" smtClean="0">
                        <a:latin typeface="Cambria Math" panose="02040503050406030204" pitchFamily="18" charset="0"/>
                        <a:cs typeface="Times New Roman" panose="02020603050405020304" pitchFamily="18" charset="0"/>
                      </a:rPr>
                      <m:t>=</m:t>
                    </m:r>
                    <m:r>
                      <a:rPr lang="vi-VN" altLang="zh-TW" sz="2000" i="1" dirty="0" smtClean="0">
                        <a:latin typeface="Cambria Math" panose="02040503050406030204" pitchFamily="18" charset="0"/>
                        <a:cs typeface="Times New Roman" panose="02020603050405020304" pitchFamily="18" charset="0"/>
                      </a:rPr>
                      <m:t>𝑛</m:t>
                    </m:r>
                  </m:oMath>
                </a14:m>
                <a:r>
                  <a:rPr lang="vi-VN" altLang="zh-TW" sz="2000" dirty="0">
                    <a:latin typeface="Times New Roman" panose="02020603050405020304" pitchFamily="18" charset="0"/>
                    <a:cs typeface="Times New Roman" panose="02020603050405020304" pitchFamily="18" charset="0"/>
                  </a:rPr>
                  <a:t>.</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mc:Choice>
        <mc:Fallback>
          <p:sp>
            <p:nvSpPr>
              <p:cNvPr id="16" name="文字方塊 15"/>
              <p:cNvSpPr txBox="1">
                <a:spLocks noRot="1" noChangeAspect="1" noMove="1" noResize="1" noEditPoints="1" noAdjustHandles="1" noChangeArrowheads="1" noChangeShapeType="1" noTextEdit="1"/>
              </p:cNvSpPr>
              <p:nvPr/>
            </p:nvSpPr>
            <p:spPr>
              <a:xfrm>
                <a:off x="828471" y="2047894"/>
                <a:ext cx="7156561" cy="400110"/>
              </a:xfrm>
              <a:prstGeom prst="rect">
                <a:avLst/>
              </a:prstGeom>
              <a:blipFill rotWithShape="0">
                <a:blip r:embed="rId4"/>
                <a:stretch>
                  <a:fillRect l="-937" t="-9091" b="-25758"/>
                </a:stretch>
              </a:blipFill>
            </p:spPr>
            <p:txBody>
              <a:bodyPr/>
              <a:lstStyle/>
              <a:p>
                <a:r>
                  <a:rPr lang="zh-TW" altLang="en-US">
                    <a:noFill/>
                  </a:rPr>
                  <a:t> </a:t>
                </a:r>
              </a:p>
            </p:txBody>
          </p:sp>
        </mc:Fallback>
      </mc:AlternateContent>
      <p:pic>
        <p:nvPicPr>
          <p:cNvPr id="3" name="圖片 2"/>
          <p:cNvPicPr>
            <a:picLocks noChangeAspect="1"/>
          </p:cNvPicPr>
          <p:nvPr/>
        </p:nvPicPr>
        <p:blipFill>
          <a:blip r:embed="rId5"/>
          <a:stretch>
            <a:fillRect/>
          </a:stretch>
        </p:blipFill>
        <p:spPr>
          <a:xfrm>
            <a:off x="335056" y="2715451"/>
            <a:ext cx="10248900" cy="485775"/>
          </a:xfrm>
          <a:prstGeom prst="rect">
            <a:avLst/>
          </a:prstGeom>
        </p:spPr>
      </p:pic>
      <p:pic>
        <p:nvPicPr>
          <p:cNvPr id="4" name="圖片 3"/>
          <p:cNvPicPr>
            <a:picLocks noChangeAspect="1"/>
          </p:cNvPicPr>
          <p:nvPr/>
        </p:nvPicPr>
        <p:blipFill>
          <a:blip r:embed="rId6"/>
          <a:stretch>
            <a:fillRect/>
          </a:stretch>
        </p:blipFill>
        <p:spPr>
          <a:xfrm>
            <a:off x="640212" y="3303508"/>
            <a:ext cx="10229850" cy="933450"/>
          </a:xfrm>
          <a:prstGeom prst="rect">
            <a:avLst/>
          </a:prstGeom>
        </p:spPr>
      </p:pic>
      <p:pic>
        <p:nvPicPr>
          <p:cNvPr id="5" name="圖片 4"/>
          <p:cNvPicPr>
            <a:picLocks noChangeAspect="1"/>
          </p:cNvPicPr>
          <p:nvPr/>
        </p:nvPicPr>
        <p:blipFill>
          <a:blip r:embed="rId7"/>
          <a:stretch>
            <a:fillRect/>
          </a:stretch>
        </p:blipFill>
        <p:spPr>
          <a:xfrm>
            <a:off x="636328" y="4248687"/>
            <a:ext cx="4762500" cy="514350"/>
          </a:xfrm>
          <a:prstGeom prst="rect">
            <a:avLst/>
          </a:prstGeom>
        </p:spPr>
      </p:pic>
      <p:pic>
        <p:nvPicPr>
          <p:cNvPr id="7" name="圖片 6"/>
          <p:cNvPicPr>
            <a:picLocks noChangeAspect="1"/>
          </p:cNvPicPr>
          <p:nvPr/>
        </p:nvPicPr>
        <p:blipFill>
          <a:blip r:embed="rId8"/>
          <a:stretch>
            <a:fillRect/>
          </a:stretch>
        </p:blipFill>
        <p:spPr>
          <a:xfrm>
            <a:off x="602561" y="4851031"/>
            <a:ext cx="9067800" cy="485775"/>
          </a:xfrm>
          <a:prstGeom prst="rect">
            <a:avLst/>
          </a:prstGeom>
        </p:spPr>
      </p:pic>
      <p:pic>
        <p:nvPicPr>
          <p:cNvPr id="8" name="圖片 7"/>
          <p:cNvPicPr>
            <a:picLocks noChangeAspect="1"/>
          </p:cNvPicPr>
          <p:nvPr/>
        </p:nvPicPr>
        <p:blipFill>
          <a:blip r:embed="rId9"/>
          <a:stretch>
            <a:fillRect/>
          </a:stretch>
        </p:blipFill>
        <p:spPr>
          <a:xfrm>
            <a:off x="636328" y="5355394"/>
            <a:ext cx="4219575" cy="485775"/>
          </a:xfrm>
          <a:prstGeom prst="rect">
            <a:avLst/>
          </a:prstGeom>
        </p:spPr>
      </p:pic>
      <p:pic>
        <p:nvPicPr>
          <p:cNvPr id="9" name="圖片 8"/>
          <p:cNvPicPr>
            <a:picLocks noChangeAspect="1"/>
          </p:cNvPicPr>
          <p:nvPr/>
        </p:nvPicPr>
        <p:blipFill>
          <a:blip r:embed="rId10"/>
          <a:stretch>
            <a:fillRect/>
          </a:stretch>
        </p:blipFill>
        <p:spPr>
          <a:xfrm>
            <a:off x="636328" y="5861354"/>
            <a:ext cx="8943975" cy="561975"/>
          </a:xfrm>
          <a:prstGeom prst="rect">
            <a:avLst/>
          </a:prstGeom>
        </p:spPr>
      </p:pic>
    </p:spTree>
    <p:extLst>
      <p:ext uri="{BB962C8B-B14F-4D97-AF65-F5344CB8AC3E}">
        <p14:creationId xmlns:p14="http://schemas.microsoft.com/office/powerpoint/2010/main" val="297306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接點 5"/>
          <p:cNvCxnSpPr/>
          <p:nvPr/>
        </p:nvCxnSpPr>
        <p:spPr>
          <a:xfrm flipV="1">
            <a:off x="1829491" y="665894"/>
            <a:ext cx="9522250"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9811674" y="327339"/>
            <a:ext cx="1783532" cy="307777"/>
          </a:xfrm>
          <a:prstGeom prst="rect">
            <a:avLst/>
          </a:prstGeom>
          <a:noFill/>
        </p:spPr>
        <p:txBody>
          <a:bodyPr wrap="square" rtlCol="0">
            <a:spAutoFit/>
          </a:bodyPr>
          <a:lstStyle/>
          <a:p>
            <a:pPr algn="ctr"/>
            <a:r>
              <a:rPr lang="en-US" altLang="zh-TW" sz="1400" dirty="0" smtClean="0">
                <a:solidFill>
                  <a:srgbClr val="C00000"/>
                </a:solidFill>
                <a:sym typeface="Webdings" panose="05030102010509060703" pitchFamily="18" charset="2"/>
              </a:rPr>
              <a:t> </a:t>
            </a:r>
            <a:r>
              <a:rPr lang="en-US" altLang="zh-TW" sz="1400" dirty="0" err="1" smtClean="0">
                <a:solidFill>
                  <a:srgbClr val="C00000"/>
                </a:solidFill>
              </a:rPr>
              <a:t>Gs</a:t>
            </a:r>
            <a:r>
              <a:rPr lang="en-US" altLang="zh-TW" sz="1400" dirty="0" smtClean="0">
                <a:solidFill>
                  <a:srgbClr val="C00000"/>
                </a:solidFill>
              </a:rPr>
              <a:t> Hoang </a:t>
            </a:r>
            <a:r>
              <a:rPr lang="en-US" altLang="zh-TW" sz="1400" dirty="0" err="1" smtClean="0">
                <a:solidFill>
                  <a:srgbClr val="C00000"/>
                </a:solidFill>
              </a:rPr>
              <a:t>Anh</a:t>
            </a:r>
            <a:endParaRPr lang="zh-TW" altLang="en-US" sz="1400" dirty="0">
              <a:solidFill>
                <a:srgbClr val="C00000"/>
              </a:solidFill>
            </a:endParaRPr>
          </a:p>
        </p:txBody>
      </p:sp>
      <p:sp>
        <p:nvSpPr>
          <p:cNvPr id="2" name="文字方塊 1"/>
          <p:cNvSpPr txBox="1"/>
          <p:nvPr/>
        </p:nvSpPr>
        <p:spPr>
          <a:xfrm>
            <a:off x="692210" y="267517"/>
            <a:ext cx="6349525" cy="400110"/>
          </a:xfrm>
          <a:prstGeom prst="rect">
            <a:avLst/>
          </a:prstGeom>
          <a:noFill/>
        </p:spPr>
        <p:txBody>
          <a:bodyPr wrap="square" rtlCol="0">
            <a:spAutoFit/>
          </a:bodyPr>
          <a:lstStyle/>
          <a:p>
            <a:r>
              <a:rPr lang="vi-VN" altLang="zh-TW" sz="2000" dirty="0">
                <a:solidFill>
                  <a:schemeClr val="accent6">
                    <a:lumMod val="75000"/>
                  </a:schemeClr>
                </a:solidFill>
                <a:latin typeface="Times New Roman" panose="02020603050405020304" pitchFamily="18" charset="0"/>
                <a:cs typeface="Times New Roman" panose="02020603050405020304" pitchFamily="18" charset="0"/>
              </a:rPr>
              <a:t>CÁC BÀI TOÁN SỐ HỌC</a:t>
            </a:r>
            <a:endParaRPr lang="zh-TW" altLang="en-US" sz="20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4" name="文字方塊 13"/>
          <p:cNvSpPr txBox="1"/>
          <p:nvPr/>
        </p:nvSpPr>
        <p:spPr>
          <a:xfrm>
            <a:off x="602561" y="658295"/>
            <a:ext cx="10749179" cy="400110"/>
          </a:xfrm>
          <a:prstGeom prst="rect">
            <a:avLst/>
          </a:prstGeom>
          <a:noFill/>
        </p:spPr>
        <p:txBody>
          <a:bodyPr wrap="square" rtlCol="0">
            <a:spAutoFit/>
          </a:bodyPr>
          <a:lstStyle/>
          <a:p>
            <a:r>
              <a:rPr lang="vi-VN" altLang="zh-TW" sz="2000" b="1" dirty="0">
                <a:solidFill>
                  <a:srgbClr val="FF0000"/>
                </a:solidFill>
                <a:latin typeface="Times New Roman" panose="02020603050405020304" pitchFamily="18" charset="0"/>
                <a:cs typeface="Times New Roman" panose="02020603050405020304" pitchFamily="18" charset="0"/>
              </a:rPr>
              <a:t>Câu </a:t>
            </a:r>
            <a:r>
              <a:rPr lang="en-US" altLang="zh-TW" sz="2000" b="1" dirty="0" smtClean="0">
                <a:solidFill>
                  <a:srgbClr val="FF0000"/>
                </a:solidFill>
                <a:latin typeface="Times New Roman" panose="02020603050405020304" pitchFamily="18" charset="0"/>
                <a:cs typeface="Times New Roman" panose="02020603050405020304" pitchFamily="18" charset="0"/>
              </a:rPr>
              <a:t>6</a:t>
            </a:r>
            <a:r>
              <a:rPr lang="vi-VN" altLang="zh-TW" sz="2000" b="1" dirty="0" smtClean="0">
                <a:solidFill>
                  <a:srgbClr val="FF0000"/>
                </a:solidFill>
                <a:latin typeface="Times New Roman" panose="02020603050405020304" pitchFamily="18" charset="0"/>
                <a:cs typeface="Times New Roman" panose="02020603050405020304" pitchFamily="18" charset="0"/>
              </a:rPr>
              <a:t>.</a:t>
            </a:r>
            <a:r>
              <a:rPr lang="en-US" altLang="zh-TW" sz="2000" b="1" dirty="0" smtClean="0">
                <a:solidFill>
                  <a:srgbClr val="FF0000"/>
                </a:solidFill>
                <a:latin typeface="Times New Roman" panose="02020603050405020304" pitchFamily="18" charset="0"/>
                <a:cs typeface="Times New Roman" panose="02020603050405020304" pitchFamily="18" charset="0"/>
              </a:rPr>
              <a:t> </a:t>
            </a:r>
            <a:r>
              <a:rPr lang="vi-VN" altLang="zh-TW" sz="2000" i="1" dirty="0">
                <a:solidFill>
                  <a:srgbClr val="FF0000"/>
                </a:solidFill>
                <a:latin typeface="Times New Roman" panose="02020603050405020304" pitchFamily="18" charset="0"/>
                <a:cs typeface="Times New Roman" panose="02020603050405020304" pitchFamily="18" charset="0"/>
              </a:rPr>
              <a:t>Trích đề TS lớp 10 trường THPT Chuyên ĐHSP Hà Nội năm học 2010 – 2011</a:t>
            </a:r>
            <a:endParaRPr lang="zh-TW" altLang="en-US" sz="2000" i="1" dirty="0">
              <a:solidFill>
                <a:srgbClr val="00206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3" name="文字方塊 12"/>
              <p:cNvSpPr txBox="1"/>
              <p:nvPr/>
            </p:nvSpPr>
            <p:spPr>
              <a:xfrm>
                <a:off x="577459" y="1010705"/>
                <a:ext cx="10774281" cy="400110"/>
              </a:xfrm>
              <a:prstGeom prst="rect">
                <a:avLst/>
              </a:prstGeom>
              <a:noFill/>
            </p:spPr>
            <p:txBody>
              <a:bodyPr wrap="square" rtlCol="0">
                <a:spAutoFit/>
              </a:bodyPr>
              <a:lstStyle/>
              <a:p>
                <a:r>
                  <a:rPr lang="vi-VN" altLang="zh-TW" sz="2000" dirty="0" smtClean="0">
                    <a:solidFill>
                      <a:srgbClr val="002060"/>
                    </a:solidFill>
                    <a:latin typeface="Times New Roman" panose="02020603050405020304" pitchFamily="18" charset="0"/>
                    <a:cs typeface="Times New Roman" panose="02020603050405020304" pitchFamily="18" charset="0"/>
                  </a:rPr>
                  <a:t>Giả sử m và n là số nguyên dương với </a:t>
                </a:r>
                <a14:m>
                  <m:oMath xmlns:m="http://schemas.openxmlformats.org/officeDocument/2006/math">
                    <m:r>
                      <a:rPr lang="vi-VN" altLang="zh-TW" sz="2000" i="1" dirty="0" smtClean="0">
                        <a:solidFill>
                          <a:srgbClr val="002060"/>
                        </a:solidFill>
                        <a:latin typeface="Cambria Math" panose="02040503050406030204" pitchFamily="18" charset="0"/>
                        <a:cs typeface="Times New Roman" panose="02020603050405020304" pitchFamily="18" charset="0"/>
                      </a:rPr>
                      <m:t>𝑛</m:t>
                    </m:r>
                    <m:r>
                      <a:rPr lang="vi-VN" altLang="zh-TW" sz="2000" i="1" dirty="0" smtClean="0">
                        <a:solidFill>
                          <a:srgbClr val="002060"/>
                        </a:solidFill>
                        <a:latin typeface="Cambria Math" panose="02040503050406030204" pitchFamily="18" charset="0"/>
                        <a:cs typeface="Times New Roman" panose="02020603050405020304" pitchFamily="18" charset="0"/>
                      </a:rPr>
                      <m:t>&gt;</m:t>
                    </m:r>
                    <m:r>
                      <a:rPr lang="vi-VN" altLang="zh-TW" sz="2000" i="1" dirty="0" smtClean="0">
                        <a:solidFill>
                          <a:srgbClr val="002060"/>
                        </a:solidFill>
                        <a:latin typeface="Cambria Math" panose="02040503050406030204" pitchFamily="18" charset="0"/>
                        <a:cs typeface="Times New Roman" panose="02020603050405020304" pitchFamily="18" charset="0"/>
                      </a:rPr>
                      <m:t>1</m:t>
                    </m:r>
                  </m:oMath>
                </a14:m>
                <a:r>
                  <a:rPr lang="vi-VN" altLang="zh-TW" sz="2000" dirty="0" smtClean="0">
                    <a:solidFill>
                      <a:srgbClr val="002060"/>
                    </a:solidFill>
                    <a:latin typeface="Times New Roman" panose="02020603050405020304" pitchFamily="18" charset="0"/>
                    <a:cs typeface="Times New Roman" panose="02020603050405020304" pitchFamily="18" charset="0"/>
                  </a:rPr>
                  <a:t>. Đặt </a:t>
                </a:r>
                <a14:m>
                  <m:oMath xmlns:m="http://schemas.openxmlformats.org/officeDocument/2006/math">
                    <m:r>
                      <a:rPr lang="vi-VN" altLang="zh-TW" sz="2000" i="1" dirty="0" smtClean="0">
                        <a:solidFill>
                          <a:srgbClr val="002060"/>
                        </a:solidFill>
                        <a:latin typeface="Cambria Math" panose="02040503050406030204" pitchFamily="18" charset="0"/>
                        <a:cs typeface="Times New Roman" panose="02020603050405020304" pitchFamily="18" charset="0"/>
                      </a:rPr>
                      <m:t>𝑆</m:t>
                    </m:r>
                    <m:r>
                      <a:rPr lang="vi-VN" altLang="zh-TW" sz="2000" i="1" dirty="0" smtClean="0">
                        <a:solidFill>
                          <a:srgbClr val="002060"/>
                        </a:solidFill>
                        <a:latin typeface="Cambria Math" panose="02040503050406030204" pitchFamily="18" charset="0"/>
                        <a:cs typeface="Times New Roman" panose="02020603050405020304" pitchFamily="18" charset="0"/>
                      </a:rPr>
                      <m:t>=</m:t>
                    </m:r>
                    <m:sSup>
                      <m:sSupPr>
                        <m:ctrlPr>
                          <a:rPr lang="vi-VN" altLang="zh-TW" sz="2000" i="1" dirty="0" smtClean="0">
                            <a:solidFill>
                              <a:srgbClr val="FF0000"/>
                            </a:solidFill>
                            <a:latin typeface="Cambria Math" panose="02040503050406030204" pitchFamily="18" charset="0"/>
                            <a:cs typeface="Times New Roman" panose="02020603050405020304" pitchFamily="18" charset="0"/>
                          </a:rPr>
                        </m:ctrlPr>
                      </m:sSupPr>
                      <m:e>
                        <m:r>
                          <a:rPr lang="vi-VN" altLang="zh-TW" sz="2000" i="1" dirty="0" smtClean="0">
                            <a:solidFill>
                              <a:srgbClr val="FF0000"/>
                            </a:solidFill>
                            <a:latin typeface="Cambria Math" panose="02040503050406030204" pitchFamily="18" charset="0"/>
                            <a:cs typeface="Times New Roman" panose="02020603050405020304" pitchFamily="18" charset="0"/>
                          </a:rPr>
                          <m:t>𝑚</m:t>
                        </m:r>
                      </m:e>
                      <m:sup>
                        <m:r>
                          <a:rPr lang="vi-VN" altLang="zh-TW" sz="2000" i="1" dirty="0" smtClean="0">
                            <a:solidFill>
                              <a:srgbClr val="FF0000"/>
                            </a:solidFill>
                            <a:latin typeface="Cambria Math" panose="02040503050406030204" pitchFamily="18" charset="0"/>
                            <a:cs typeface="Times New Roman" panose="02020603050405020304" pitchFamily="18" charset="0"/>
                          </a:rPr>
                          <m:t>2</m:t>
                        </m:r>
                      </m:sup>
                    </m:sSup>
                    <m:sSup>
                      <m:sSupPr>
                        <m:ctrlPr>
                          <a:rPr lang="vi-VN" altLang="zh-TW" sz="2000" i="1" dirty="0" smtClean="0">
                            <a:solidFill>
                              <a:srgbClr val="FF0000"/>
                            </a:solidFill>
                            <a:latin typeface="Cambria Math" panose="02040503050406030204" pitchFamily="18" charset="0"/>
                            <a:cs typeface="Times New Roman" panose="02020603050405020304" pitchFamily="18" charset="0"/>
                          </a:rPr>
                        </m:ctrlPr>
                      </m:sSupPr>
                      <m:e>
                        <m:r>
                          <a:rPr lang="vi-VN" altLang="zh-TW" sz="2000" i="1" dirty="0" smtClean="0">
                            <a:solidFill>
                              <a:srgbClr val="FF0000"/>
                            </a:solidFill>
                            <a:latin typeface="Cambria Math" panose="02040503050406030204" pitchFamily="18" charset="0"/>
                            <a:cs typeface="Times New Roman" panose="02020603050405020304" pitchFamily="18" charset="0"/>
                          </a:rPr>
                          <m:t>𝑛</m:t>
                        </m:r>
                      </m:e>
                      <m:sup>
                        <m:r>
                          <a:rPr lang="vi-VN" altLang="zh-TW" sz="2000" i="1" dirty="0" smtClean="0">
                            <a:solidFill>
                              <a:srgbClr val="FF0000"/>
                            </a:solidFill>
                            <a:latin typeface="Cambria Math" panose="02040503050406030204" pitchFamily="18" charset="0"/>
                            <a:cs typeface="Times New Roman" panose="02020603050405020304" pitchFamily="18" charset="0"/>
                          </a:rPr>
                          <m:t>2</m:t>
                        </m:r>
                      </m:sup>
                    </m:sSup>
                    <m:r>
                      <a:rPr lang="vi-VN" altLang="zh-TW" sz="2000" i="1" dirty="0" smtClean="0">
                        <a:solidFill>
                          <a:srgbClr val="FF0000"/>
                        </a:solidFill>
                        <a:latin typeface="Cambria Math" panose="02040503050406030204" pitchFamily="18" charset="0"/>
                        <a:cs typeface="Times New Roman" panose="02020603050405020304" pitchFamily="18" charset="0"/>
                      </a:rPr>
                      <m:t>−</m:t>
                    </m:r>
                    <m:r>
                      <a:rPr lang="vi-VN" altLang="zh-TW" sz="2000" i="1" dirty="0" smtClean="0">
                        <a:solidFill>
                          <a:srgbClr val="FF0000"/>
                        </a:solidFill>
                        <a:latin typeface="Cambria Math" panose="02040503050406030204" pitchFamily="18" charset="0"/>
                        <a:cs typeface="Times New Roman" panose="02020603050405020304" pitchFamily="18" charset="0"/>
                      </a:rPr>
                      <m:t>4</m:t>
                    </m:r>
                    <m:r>
                      <a:rPr lang="vi-VN" altLang="zh-TW" sz="2000" i="1" dirty="0" smtClean="0">
                        <a:solidFill>
                          <a:srgbClr val="FF0000"/>
                        </a:solidFill>
                        <a:latin typeface="Cambria Math" panose="02040503050406030204" pitchFamily="18" charset="0"/>
                        <a:cs typeface="Times New Roman" panose="02020603050405020304" pitchFamily="18" charset="0"/>
                      </a:rPr>
                      <m:t>𝑚</m:t>
                    </m:r>
                    <m:r>
                      <a:rPr lang="vi-VN" altLang="zh-TW" sz="2000" i="1" dirty="0" smtClean="0">
                        <a:solidFill>
                          <a:srgbClr val="FF0000"/>
                        </a:solidFill>
                        <a:latin typeface="Cambria Math" panose="02040503050406030204" pitchFamily="18" charset="0"/>
                        <a:cs typeface="Times New Roman" panose="02020603050405020304" pitchFamily="18" charset="0"/>
                      </a:rPr>
                      <m:t>+</m:t>
                    </m:r>
                    <m:r>
                      <a:rPr lang="vi-VN" altLang="zh-TW" sz="2000" i="1" dirty="0" smtClean="0">
                        <a:solidFill>
                          <a:srgbClr val="FF0000"/>
                        </a:solidFill>
                        <a:latin typeface="Cambria Math" panose="02040503050406030204" pitchFamily="18" charset="0"/>
                        <a:cs typeface="Times New Roman" panose="02020603050405020304" pitchFamily="18" charset="0"/>
                      </a:rPr>
                      <m:t>4</m:t>
                    </m:r>
                    <m:r>
                      <a:rPr lang="vi-VN" altLang="zh-TW" sz="2000" i="1" dirty="0" smtClean="0">
                        <a:solidFill>
                          <a:srgbClr val="FF0000"/>
                        </a:solidFill>
                        <a:latin typeface="Cambria Math" panose="02040503050406030204" pitchFamily="18" charset="0"/>
                        <a:cs typeface="Times New Roman" panose="02020603050405020304" pitchFamily="18" charset="0"/>
                      </a:rPr>
                      <m:t>𝑛</m:t>
                    </m:r>
                  </m:oMath>
                </a14:m>
                <a:r>
                  <a:rPr lang="vi-VN" altLang="zh-TW" sz="2000" dirty="0">
                    <a:solidFill>
                      <a:srgbClr val="002060"/>
                    </a:solidFill>
                    <a:latin typeface="Times New Roman" panose="02020603050405020304" pitchFamily="18" charset="0"/>
                    <a:cs typeface="Times New Roman" panose="02020603050405020304" pitchFamily="18" charset="0"/>
                  </a:rPr>
                  <a:t>. Chứng minh rằng:</a:t>
                </a:r>
                <a:endParaRPr lang="zh-TW" altLang="en-US" sz="2000" dirty="0">
                  <a:solidFill>
                    <a:srgbClr val="002060"/>
                  </a:solidFill>
                  <a:latin typeface="Times New Roman" panose="02020603050405020304" pitchFamily="18" charset="0"/>
                  <a:cs typeface="Times New Roman" panose="02020603050405020304" pitchFamily="18" charset="0"/>
                </a:endParaRPr>
              </a:p>
            </p:txBody>
          </p:sp>
        </mc:Choice>
        <mc:Fallback>
          <p:sp>
            <p:nvSpPr>
              <p:cNvPr id="13" name="文字方塊 12"/>
              <p:cNvSpPr txBox="1">
                <a:spLocks noRot="1" noChangeAspect="1" noMove="1" noResize="1" noEditPoints="1" noAdjustHandles="1" noChangeArrowheads="1" noChangeShapeType="1" noTextEdit="1"/>
              </p:cNvSpPr>
              <p:nvPr/>
            </p:nvSpPr>
            <p:spPr>
              <a:xfrm>
                <a:off x="577459" y="1010705"/>
                <a:ext cx="10774281" cy="400110"/>
              </a:xfrm>
              <a:prstGeom prst="rect">
                <a:avLst/>
              </a:prstGeom>
              <a:blipFill rotWithShape="0">
                <a:blip r:embed="rId2"/>
                <a:stretch>
                  <a:fillRect l="-623" t="-9231" b="-27692"/>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3" name="文字方塊 22"/>
              <p:cNvSpPr txBox="1"/>
              <p:nvPr/>
            </p:nvSpPr>
            <p:spPr>
              <a:xfrm>
                <a:off x="828471" y="1563170"/>
                <a:ext cx="7156561" cy="400110"/>
              </a:xfrm>
              <a:prstGeom prst="rect">
                <a:avLst/>
              </a:prstGeom>
              <a:noFill/>
            </p:spPr>
            <p:txBody>
              <a:bodyPr wrap="square" rtlCol="0">
                <a:spAutoFit/>
              </a:bodyPr>
              <a:lstStyle/>
              <a:p>
                <a:r>
                  <a:rPr lang="pt-BR" altLang="zh-TW" sz="2000" dirty="0" smtClean="0">
                    <a:latin typeface="Times New Roman" panose="02020603050405020304" pitchFamily="18" charset="0"/>
                    <a:cs typeface="Times New Roman" panose="02020603050405020304" pitchFamily="18" charset="0"/>
                  </a:rPr>
                  <a:t>a) Nếu </a:t>
                </a:r>
                <a14:m>
                  <m:oMath xmlns:m="http://schemas.openxmlformats.org/officeDocument/2006/math">
                    <m:r>
                      <a:rPr lang="pt-BR" altLang="zh-TW" sz="2000" i="1" dirty="0" smtClean="0">
                        <a:latin typeface="Cambria Math" panose="02040503050406030204" pitchFamily="18" charset="0"/>
                        <a:cs typeface="Times New Roman" panose="02020603050405020304" pitchFamily="18" charset="0"/>
                      </a:rPr>
                      <m:t>𝑚</m:t>
                    </m:r>
                    <m:r>
                      <a:rPr lang="pt-BR" altLang="zh-TW" sz="2000" i="1" dirty="0" smtClean="0">
                        <a:latin typeface="Cambria Math" panose="02040503050406030204" pitchFamily="18" charset="0"/>
                        <a:cs typeface="Times New Roman" panose="02020603050405020304" pitchFamily="18" charset="0"/>
                      </a:rPr>
                      <m:t>&gt;</m:t>
                    </m:r>
                    <m:r>
                      <a:rPr lang="pt-BR" altLang="zh-TW" sz="2000" i="1" dirty="0" smtClean="0">
                        <a:latin typeface="Cambria Math" panose="02040503050406030204" pitchFamily="18" charset="0"/>
                        <a:cs typeface="Times New Roman" panose="02020603050405020304" pitchFamily="18" charset="0"/>
                      </a:rPr>
                      <m:t>𝑛</m:t>
                    </m:r>
                  </m:oMath>
                </a14:m>
                <a:r>
                  <a:rPr lang="pt-BR" altLang="zh-TW" sz="2000" dirty="0">
                    <a:latin typeface="Times New Roman" panose="02020603050405020304" pitchFamily="18" charset="0"/>
                    <a:cs typeface="Times New Roman" panose="02020603050405020304" pitchFamily="18" charset="0"/>
                  </a:rPr>
                  <a:t> thì </a:t>
                </a:r>
                <a14:m>
                  <m:oMath xmlns:m="http://schemas.openxmlformats.org/officeDocument/2006/math">
                    <m:sSup>
                      <m:sSupPr>
                        <m:ctrlPr>
                          <a:rPr lang="pt-BR" altLang="zh-TW" sz="2000" i="1" dirty="0" smtClean="0">
                            <a:latin typeface="Cambria Math" panose="02040503050406030204" pitchFamily="18" charset="0"/>
                            <a:cs typeface="Times New Roman" panose="02020603050405020304" pitchFamily="18" charset="0"/>
                          </a:rPr>
                        </m:ctrlPr>
                      </m:sSupPr>
                      <m:e>
                        <m:d>
                          <m:dPr>
                            <m:ctrlPr>
                              <a:rPr lang="pt-BR" altLang="zh-TW" sz="2000" i="1" dirty="0" smtClean="0">
                                <a:latin typeface="Cambria Math" panose="02040503050406030204" pitchFamily="18" charset="0"/>
                                <a:cs typeface="Times New Roman" panose="02020603050405020304" pitchFamily="18" charset="0"/>
                              </a:rPr>
                            </m:ctrlPr>
                          </m:dPr>
                          <m:e>
                            <m:r>
                              <a:rPr lang="pt-BR" altLang="zh-TW" sz="2000" i="1" dirty="0" smtClean="0">
                                <a:latin typeface="Cambria Math" panose="02040503050406030204" pitchFamily="18" charset="0"/>
                                <a:cs typeface="Times New Roman" panose="02020603050405020304" pitchFamily="18" charset="0"/>
                              </a:rPr>
                              <m:t>𝑚</m:t>
                            </m:r>
                            <m:sSup>
                              <m:sSupPr>
                                <m:ctrlPr>
                                  <a:rPr lang="pt-BR" altLang="zh-TW" sz="2000" i="1" dirty="0" smtClean="0">
                                    <a:latin typeface="Cambria Math" panose="02040503050406030204" pitchFamily="18" charset="0"/>
                                    <a:cs typeface="Times New Roman" panose="02020603050405020304" pitchFamily="18" charset="0"/>
                                  </a:rPr>
                                </m:ctrlPr>
                              </m:sSupPr>
                              <m:e>
                                <m:r>
                                  <a:rPr lang="pt-BR" altLang="zh-TW" sz="2000" i="1" dirty="0" smtClean="0">
                                    <a:latin typeface="Cambria Math" panose="02040503050406030204" pitchFamily="18" charset="0"/>
                                    <a:cs typeface="Times New Roman" panose="02020603050405020304" pitchFamily="18" charset="0"/>
                                  </a:rPr>
                                  <m:t>𝑛</m:t>
                                </m:r>
                              </m:e>
                              <m:sup>
                                <m:r>
                                  <a:rPr lang="pt-BR" altLang="zh-TW" sz="2000" i="1" dirty="0" smtClean="0">
                                    <a:latin typeface="Cambria Math" panose="02040503050406030204" pitchFamily="18" charset="0"/>
                                    <a:cs typeface="Times New Roman" panose="02020603050405020304" pitchFamily="18" charset="0"/>
                                  </a:rPr>
                                  <m:t>2</m:t>
                                </m:r>
                              </m:sup>
                            </m:sSup>
                            <m:r>
                              <a:rPr lang="pt-BR" altLang="zh-TW" sz="2000" i="1" dirty="0" smtClean="0">
                                <a:latin typeface="Cambria Math" panose="02040503050406030204" pitchFamily="18" charset="0"/>
                                <a:cs typeface="Times New Roman" panose="02020603050405020304" pitchFamily="18" charset="0"/>
                              </a:rPr>
                              <m:t>−</m:t>
                            </m:r>
                            <m:r>
                              <a:rPr lang="pt-BR" altLang="zh-TW" sz="2000" i="1" dirty="0" smtClean="0">
                                <a:latin typeface="Cambria Math" panose="02040503050406030204" pitchFamily="18" charset="0"/>
                                <a:cs typeface="Times New Roman" panose="02020603050405020304" pitchFamily="18" charset="0"/>
                              </a:rPr>
                              <m:t>2</m:t>
                            </m:r>
                          </m:e>
                        </m:d>
                      </m:e>
                      <m:sup>
                        <m:r>
                          <a:rPr lang="pt-BR" altLang="zh-TW" sz="2000" i="1" dirty="0" smtClean="0">
                            <a:latin typeface="Cambria Math" panose="02040503050406030204" pitchFamily="18" charset="0"/>
                            <a:cs typeface="Times New Roman" panose="02020603050405020304" pitchFamily="18" charset="0"/>
                          </a:rPr>
                          <m:t>2</m:t>
                        </m:r>
                      </m:sup>
                    </m:sSup>
                    <m:r>
                      <a:rPr lang="pt-BR" altLang="zh-TW" sz="2000" i="1" dirty="0" smtClean="0">
                        <a:latin typeface="Cambria Math" panose="02040503050406030204" pitchFamily="18" charset="0"/>
                        <a:cs typeface="Times New Roman" panose="02020603050405020304" pitchFamily="18" charset="0"/>
                      </a:rPr>
                      <m:t>&lt;</m:t>
                    </m:r>
                    <m:sSup>
                      <m:sSupPr>
                        <m:ctrlPr>
                          <a:rPr lang="pt-BR" altLang="zh-TW" sz="2000" i="1" dirty="0" smtClean="0">
                            <a:latin typeface="Cambria Math" panose="02040503050406030204" pitchFamily="18" charset="0"/>
                            <a:cs typeface="Times New Roman" panose="02020603050405020304" pitchFamily="18" charset="0"/>
                          </a:rPr>
                        </m:ctrlPr>
                      </m:sSupPr>
                      <m:e>
                        <m:r>
                          <a:rPr lang="pt-BR" altLang="zh-TW" sz="2000" i="1" dirty="0" smtClean="0">
                            <a:latin typeface="Cambria Math" panose="02040503050406030204" pitchFamily="18" charset="0"/>
                            <a:cs typeface="Times New Roman" panose="02020603050405020304" pitchFamily="18" charset="0"/>
                          </a:rPr>
                          <m:t>𝑛</m:t>
                        </m:r>
                      </m:e>
                      <m:sup>
                        <m:r>
                          <a:rPr lang="pt-BR" altLang="zh-TW" sz="2000" i="1" dirty="0" smtClean="0">
                            <a:latin typeface="Cambria Math" panose="02040503050406030204" pitchFamily="18" charset="0"/>
                            <a:cs typeface="Times New Roman" panose="02020603050405020304" pitchFamily="18" charset="0"/>
                          </a:rPr>
                          <m:t>2</m:t>
                        </m:r>
                      </m:sup>
                    </m:sSup>
                    <m:r>
                      <a:rPr lang="pt-BR" altLang="zh-TW" sz="2000" i="1" dirty="0" smtClean="0">
                        <a:solidFill>
                          <a:srgbClr val="FF0000"/>
                        </a:solidFill>
                        <a:latin typeface="Cambria Math" panose="02040503050406030204" pitchFamily="18" charset="0"/>
                        <a:cs typeface="Times New Roman" panose="02020603050405020304" pitchFamily="18" charset="0"/>
                      </a:rPr>
                      <m:t>𝑆</m:t>
                    </m:r>
                    <m:r>
                      <a:rPr lang="pt-BR" altLang="zh-TW" sz="2000" i="1" dirty="0" smtClean="0">
                        <a:latin typeface="Cambria Math" panose="02040503050406030204" pitchFamily="18" charset="0"/>
                        <a:cs typeface="Times New Roman" panose="02020603050405020304" pitchFamily="18" charset="0"/>
                      </a:rPr>
                      <m:t>&lt;</m:t>
                    </m:r>
                    <m:sSup>
                      <m:sSupPr>
                        <m:ctrlPr>
                          <a:rPr lang="pt-BR" altLang="zh-TW" sz="2000" i="1" dirty="0" smtClean="0">
                            <a:latin typeface="Cambria Math" panose="02040503050406030204" pitchFamily="18" charset="0"/>
                            <a:cs typeface="Times New Roman" panose="02020603050405020304" pitchFamily="18" charset="0"/>
                          </a:rPr>
                        </m:ctrlPr>
                      </m:sSupPr>
                      <m:e>
                        <m:r>
                          <a:rPr lang="pt-BR" altLang="zh-TW" sz="2000" i="1" dirty="0" smtClean="0">
                            <a:latin typeface="Cambria Math" panose="02040503050406030204" pitchFamily="18" charset="0"/>
                            <a:cs typeface="Times New Roman" panose="02020603050405020304" pitchFamily="18" charset="0"/>
                          </a:rPr>
                          <m:t>𝑚</m:t>
                        </m:r>
                      </m:e>
                      <m:sup>
                        <m:r>
                          <a:rPr lang="pt-BR" altLang="zh-TW" sz="2000" i="1" dirty="0" smtClean="0">
                            <a:latin typeface="Cambria Math" panose="02040503050406030204" pitchFamily="18" charset="0"/>
                            <a:cs typeface="Times New Roman" panose="02020603050405020304" pitchFamily="18" charset="0"/>
                          </a:rPr>
                          <m:t>2</m:t>
                        </m:r>
                      </m:sup>
                    </m:sSup>
                    <m:sSup>
                      <m:sSupPr>
                        <m:ctrlPr>
                          <a:rPr lang="pt-BR" altLang="zh-TW" sz="2000" i="1" dirty="0" smtClean="0">
                            <a:latin typeface="Cambria Math" panose="02040503050406030204" pitchFamily="18" charset="0"/>
                            <a:cs typeface="Times New Roman" panose="02020603050405020304" pitchFamily="18" charset="0"/>
                          </a:rPr>
                        </m:ctrlPr>
                      </m:sSupPr>
                      <m:e>
                        <m:r>
                          <a:rPr lang="pt-BR" altLang="zh-TW" sz="2000" i="1" dirty="0" smtClean="0">
                            <a:latin typeface="Cambria Math" panose="02040503050406030204" pitchFamily="18" charset="0"/>
                            <a:cs typeface="Times New Roman" panose="02020603050405020304" pitchFamily="18" charset="0"/>
                          </a:rPr>
                          <m:t>𝑛</m:t>
                        </m:r>
                      </m:e>
                      <m:sup>
                        <m:r>
                          <a:rPr lang="pt-BR" altLang="zh-TW" sz="2000" i="1" dirty="0" smtClean="0">
                            <a:latin typeface="Cambria Math" panose="02040503050406030204" pitchFamily="18" charset="0"/>
                            <a:cs typeface="Times New Roman" panose="02020603050405020304" pitchFamily="18" charset="0"/>
                          </a:rPr>
                          <m:t>4</m:t>
                        </m:r>
                      </m:sup>
                    </m:sSup>
                  </m:oMath>
                </a14:m>
                <a:r>
                  <a:rPr lang="pt-BR" altLang="zh-TW" sz="2000" dirty="0">
                    <a:latin typeface="Times New Roman" panose="02020603050405020304" pitchFamily="18" charset="0"/>
                    <a:cs typeface="Times New Roman" panose="02020603050405020304" pitchFamily="18" charset="0"/>
                  </a:rPr>
                  <a:t>.</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mc:Choice>
        <mc:Fallback>
          <p:sp>
            <p:nvSpPr>
              <p:cNvPr id="23" name="文字方塊 22"/>
              <p:cNvSpPr txBox="1">
                <a:spLocks noRot="1" noChangeAspect="1" noMove="1" noResize="1" noEditPoints="1" noAdjustHandles="1" noChangeArrowheads="1" noChangeShapeType="1" noTextEdit="1"/>
              </p:cNvSpPr>
              <p:nvPr/>
            </p:nvSpPr>
            <p:spPr>
              <a:xfrm>
                <a:off x="828471" y="1563170"/>
                <a:ext cx="7156561" cy="400110"/>
              </a:xfrm>
              <a:prstGeom prst="rect">
                <a:avLst/>
              </a:prstGeom>
              <a:blipFill rotWithShape="0">
                <a:blip r:embed="rId3"/>
                <a:stretch>
                  <a:fillRect l="-937" t="-7576" b="-25758"/>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6" name="文字方塊 15"/>
              <p:cNvSpPr txBox="1"/>
              <p:nvPr/>
            </p:nvSpPr>
            <p:spPr>
              <a:xfrm>
                <a:off x="828471" y="2047894"/>
                <a:ext cx="7156561" cy="400110"/>
              </a:xfrm>
              <a:prstGeom prst="rect">
                <a:avLst/>
              </a:prstGeom>
              <a:noFill/>
            </p:spPr>
            <p:txBody>
              <a:bodyPr wrap="square" rtlCol="0">
                <a:spAutoFit/>
              </a:bodyPr>
              <a:lstStyle/>
              <a:p>
                <a:r>
                  <a:rPr lang="vi-VN" altLang="zh-TW" sz="2000" dirty="0">
                    <a:latin typeface="Times New Roman" panose="02020603050405020304" pitchFamily="18" charset="0"/>
                    <a:cs typeface="Times New Roman" panose="02020603050405020304" pitchFamily="18" charset="0"/>
                  </a:rPr>
                  <a:t>b) Nếu S là số chính phương thì </a:t>
                </a:r>
                <a14:m>
                  <m:oMath xmlns:m="http://schemas.openxmlformats.org/officeDocument/2006/math">
                    <m:r>
                      <a:rPr lang="vi-VN" altLang="zh-TW" sz="2000" i="1" dirty="0" smtClean="0">
                        <a:latin typeface="Cambria Math" panose="02040503050406030204" pitchFamily="18" charset="0"/>
                        <a:cs typeface="Times New Roman" panose="02020603050405020304" pitchFamily="18" charset="0"/>
                      </a:rPr>
                      <m:t>𝑚</m:t>
                    </m:r>
                    <m:r>
                      <a:rPr lang="vi-VN" altLang="zh-TW" sz="2000" i="1" dirty="0" smtClean="0">
                        <a:latin typeface="Cambria Math" panose="02040503050406030204" pitchFamily="18" charset="0"/>
                        <a:cs typeface="Times New Roman" panose="02020603050405020304" pitchFamily="18" charset="0"/>
                      </a:rPr>
                      <m:t>=</m:t>
                    </m:r>
                    <m:r>
                      <a:rPr lang="vi-VN" altLang="zh-TW" sz="2000" i="1" dirty="0" smtClean="0">
                        <a:latin typeface="Cambria Math" panose="02040503050406030204" pitchFamily="18" charset="0"/>
                        <a:cs typeface="Times New Roman" panose="02020603050405020304" pitchFamily="18" charset="0"/>
                      </a:rPr>
                      <m:t>𝑛</m:t>
                    </m:r>
                  </m:oMath>
                </a14:m>
                <a:r>
                  <a:rPr lang="vi-VN" altLang="zh-TW" sz="2000" dirty="0">
                    <a:latin typeface="Times New Roman" panose="02020603050405020304" pitchFamily="18" charset="0"/>
                    <a:cs typeface="Times New Roman" panose="02020603050405020304" pitchFamily="18" charset="0"/>
                  </a:rPr>
                  <a:t>.</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mc:Choice>
        <mc:Fallback>
          <p:sp>
            <p:nvSpPr>
              <p:cNvPr id="16" name="文字方塊 15"/>
              <p:cNvSpPr txBox="1">
                <a:spLocks noRot="1" noChangeAspect="1" noMove="1" noResize="1" noEditPoints="1" noAdjustHandles="1" noChangeArrowheads="1" noChangeShapeType="1" noTextEdit="1"/>
              </p:cNvSpPr>
              <p:nvPr/>
            </p:nvSpPr>
            <p:spPr>
              <a:xfrm>
                <a:off x="828471" y="2047894"/>
                <a:ext cx="7156561" cy="400110"/>
              </a:xfrm>
              <a:prstGeom prst="rect">
                <a:avLst/>
              </a:prstGeom>
              <a:blipFill rotWithShape="0">
                <a:blip r:embed="rId4"/>
                <a:stretch>
                  <a:fillRect l="-937" t="-9091" b="-25758"/>
                </a:stretch>
              </a:blipFill>
            </p:spPr>
            <p:txBody>
              <a:bodyPr/>
              <a:lstStyle/>
              <a:p>
                <a:r>
                  <a:rPr lang="zh-TW" altLang="en-US">
                    <a:noFill/>
                  </a:rPr>
                  <a:t> </a:t>
                </a:r>
              </a:p>
            </p:txBody>
          </p:sp>
        </mc:Fallback>
      </mc:AlternateContent>
      <p:pic>
        <p:nvPicPr>
          <p:cNvPr id="10" name="圖片 9"/>
          <p:cNvPicPr>
            <a:picLocks noChangeAspect="1"/>
          </p:cNvPicPr>
          <p:nvPr/>
        </p:nvPicPr>
        <p:blipFill>
          <a:blip r:embed="rId5"/>
          <a:stretch>
            <a:fillRect/>
          </a:stretch>
        </p:blipFill>
        <p:spPr>
          <a:xfrm>
            <a:off x="376518" y="2532618"/>
            <a:ext cx="3962400" cy="495300"/>
          </a:xfrm>
          <a:prstGeom prst="rect">
            <a:avLst/>
          </a:prstGeom>
        </p:spPr>
      </p:pic>
      <p:pic>
        <p:nvPicPr>
          <p:cNvPr id="11" name="圖片 10"/>
          <p:cNvPicPr>
            <a:picLocks noChangeAspect="1"/>
          </p:cNvPicPr>
          <p:nvPr/>
        </p:nvPicPr>
        <p:blipFill>
          <a:blip r:embed="rId6"/>
          <a:stretch>
            <a:fillRect/>
          </a:stretch>
        </p:blipFill>
        <p:spPr>
          <a:xfrm>
            <a:off x="692210" y="3112532"/>
            <a:ext cx="10820400" cy="1343025"/>
          </a:xfrm>
          <a:prstGeom prst="rect">
            <a:avLst/>
          </a:prstGeom>
        </p:spPr>
      </p:pic>
      <p:pic>
        <p:nvPicPr>
          <p:cNvPr id="15" name="圖片 14"/>
          <p:cNvPicPr>
            <a:picLocks noChangeAspect="1"/>
          </p:cNvPicPr>
          <p:nvPr/>
        </p:nvPicPr>
        <p:blipFill>
          <a:blip r:embed="rId7"/>
          <a:stretch>
            <a:fillRect/>
          </a:stretch>
        </p:blipFill>
        <p:spPr>
          <a:xfrm>
            <a:off x="938425" y="4468271"/>
            <a:ext cx="5038725" cy="866775"/>
          </a:xfrm>
          <a:prstGeom prst="rect">
            <a:avLst/>
          </a:prstGeom>
        </p:spPr>
      </p:pic>
      <p:pic>
        <p:nvPicPr>
          <p:cNvPr id="17" name="圖片 16"/>
          <p:cNvPicPr>
            <a:picLocks noChangeAspect="1"/>
          </p:cNvPicPr>
          <p:nvPr/>
        </p:nvPicPr>
        <p:blipFill>
          <a:blip r:embed="rId8"/>
          <a:stretch>
            <a:fillRect/>
          </a:stretch>
        </p:blipFill>
        <p:spPr>
          <a:xfrm>
            <a:off x="1020575" y="5242859"/>
            <a:ext cx="9344025" cy="723900"/>
          </a:xfrm>
          <a:prstGeom prst="rect">
            <a:avLst/>
          </a:prstGeom>
        </p:spPr>
      </p:pic>
      <p:pic>
        <p:nvPicPr>
          <p:cNvPr id="18" name="圖片 17"/>
          <p:cNvPicPr>
            <a:picLocks noChangeAspect="1"/>
          </p:cNvPicPr>
          <p:nvPr/>
        </p:nvPicPr>
        <p:blipFill>
          <a:blip r:embed="rId9"/>
          <a:stretch>
            <a:fillRect/>
          </a:stretch>
        </p:blipFill>
        <p:spPr>
          <a:xfrm>
            <a:off x="1020575" y="5962920"/>
            <a:ext cx="7839075" cy="533400"/>
          </a:xfrm>
          <a:prstGeom prst="rect">
            <a:avLst/>
          </a:prstGeom>
        </p:spPr>
      </p:pic>
    </p:spTree>
    <p:extLst>
      <p:ext uri="{BB962C8B-B14F-4D97-AF65-F5344CB8AC3E}">
        <p14:creationId xmlns:p14="http://schemas.microsoft.com/office/powerpoint/2010/main" val="261332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接點 5"/>
          <p:cNvCxnSpPr/>
          <p:nvPr/>
        </p:nvCxnSpPr>
        <p:spPr>
          <a:xfrm flipV="1">
            <a:off x="1829491" y="665894"/>
            <a:ext cx="9522250"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9811674" y="327339"/>
            <a:ext cx="1783532" cy="307777"/>
          </a:xfrm>
          <a:prstGeom prst="rect">
            <a:avLst/>
          </a:prstGeom>
          <a:noFill/>
        </p:spPr>
        <p:txBody>
          <a:bodyPr wrap="square" rtlCol="0">
            <a:spAutoFit/>
          </a:bodyPr>
          <a:lstStyle/>
          <a:p>
            <a:pPr algn="ctr"/>
            <a:r>
              <a:rPr lang="en-US" altLang="zh-TW" sz="1400" dirty="0" smtClean="0">
                <a:solidFill>
                  <a:srgbClr val="C00000"/>
                </a:solidFill>
                <a:sym typeface="Webdings" panose="05030102010509060703" pitchFamily="18" charset="2"/>
              </a:rPr>
              <a:t> </a:t>
            </a:r>
            <a:r>
              <a:rPr lang="en-US" altLang="zh-TW" sz="1400" dirty="0" err="1" smtClean="0">
                <a:solidFill>
                  <a:srgbClr val="C00000"/>
                </a:solidFill>
              </a:rPr>
              <a:t>Gs</a:t>
            </a:r>
            <a:r>
              <a:rPr lang="en-US" altLang="zh-TW" sz="1400" dirty="0" smtClean="0">
                <a:solidFill>
                  <a:srgbClr val="C00000"/>
                </a:solidFill>
              </a:rPr>
              <a:t> Hoang </a:t>
            </a:r>
            <a:r>
              <a:rPr lang="en-US" altLang="zh-TW" sz="1400" dirty="0" err="1" smtClean="0">
                <a:solidFill>
                  <a:srgbClr val="C00000"/>
                </a:solidFill>
              </a:rPr>
              <a:t>Anh</a:t>
            </a:r>
            <a:endParaRPr lang="zh-TW" altLang="en-US" sz="1400" dirty="0">
              <a:solidFill>
                <a:srgbClr val="C00000"/>
              </a:solidFill>
            </a:endParaRPr>
          </a:p>
        </p:txBody>
      </p:sp>
      <p:sp>
        <p:nvSpPr>
          <p:cNvPr id="2" name="文字方塊 1"/>
          <p:cNvSpPr txBox="1"/>
          <p:nvPr/>
        </p:nvSpPr>
        <p:spPr>
          <a:xfrm>
            <a:off x="692210" y="267517"/>
            <a:ext cx="6349525" cy="400110"/>
          </a:xfrm>
          <a:prstGeom prst="rect">
            <a:avLst/>
          </a:prstGeom>
          <a:noFill/>
        </p:spPr>
        <p:txBody>
          <a:bodyPr wrap="square" rtlCol="0">
            <a:spAutoFit/>
          </a:bodyPr>
          <a:lstStyle/>
          <a:p>
            <a:r>
              <a:rPr lang="vi-VN" altLang="zh-TW" sz="2000" dirty="0">
                <a:solidFill>
                  <a:schemeClr val="accent6">
                    <a:lumMod val="75000"/>
                  </a:schemeClr>
                </a:solidFill>
                <a:latin typeface="Times New Roman" panose="02020603050405020304" pitchFamily="18" charset="0"/>
                <a:cs typeface="Times New Roman" panose="02020603050405020304" pitchFamily="18" charset="0"/>
              </a:rPr>
              <a:t>CÁC BÀI TOÁN SỐ HỌC</a:t>
            </a:r>
            <a:endParaRPr lang="zh-TW" altLang="en-US" sz="20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4" name="文字方塊 13"/>
          <p:cNvSpPr txBox="1"/>
          <p:nvPr/>
        </p:nvSpPr>
        <p:spPr>
          <a:xfrm>
            <a:off x="602561" y="658295"/>
            <a:ext cx="10749179" cy="400110"/>
          </a:xfrm>
          <a:prstGeom prst="rect">
            <a:avLst/>
          </a:prstGeom>
          <a:noFill/>
        </p:spPr>
        <p:txBody>
          <a:bodyPr wrap="square" rtlCol="0">
            <a:spAutoFit/>
          </a:bodyPr>
          <a:lstStyle/>
          <a:p>
            <a:r>
              <a:rPr lang="vi-VN" altLang="zh-TW" sz="2000" b="1" dirty="0">
                <a:solidFill>
                  <a:srgbClr val="FF0000"/>
                </a:solidFill>
                <a:latin typeface="Times New Roman" panose="02020603050405020304" pitchFamily="18" charset="0"/>
                <a:cs typeface="Times New Roman" panose="02020603050405020304" pitchFamily="18" charset="0"/>
              </a:rPr>
              <a:t>Câu </a:t>
            </a:r>
            <a:r>
              <a:rPr lang="en-US" altLang="zh-TW" sz="2000" b="1" dirty="0" smtClean="0">
                <a:solidFill>
                  <a:srgbClr val="FF0000"/>
                </a:solidFill>
                <a:latin typeface="Times New Roman" panose="02020603050405020304" pitchFamily="18" charset="0"/>
                <a:cs typeface="Times New Roman" panose="02020603050405020304" pitchFamily="18" charset="0"/>
              </a:rPr>
              <a:t>6</a:t>
            </a:r>
            <a:r>
              <a:rPr lang="vi-VN" altLang="zh-TW" sz="2000" b="1" dirty="0" smtClean="0">
                <a:solidFill>
                  <a:srgbClr val="FF0000"/>
                </a:solidFill>
                <a:latin typeface="Times New Roman" panose="02020603050405020304" pitchFamily="18" charset="0"/>
                <a:cs typeface="Times New Roman" panose="02020603050405020304" pitchFamily="18" charset="0"/>
              </a:rPr>
              <a:t>.</a:t>
            </a:r>
            <a:r>
              <a:rPr lang="en-US" altLang="zh-TW" sz="2000" b="1" dirty="0" smtClean="0">
                <a:solidFill>
                  <a:srgbClr val="FF0000"/>
                </a:solidFill>
                <a:latin typeface="Times New Roman" panose="02020603050405020304" pitchFamily="18" charset="0"/>
                <a:cs typeface="Times New Roman" panose="02020603050405020304" pitchFamily="18" charset="0"/>
              </a:rPr>
              <a:t> </a:t>
            </a:r>
            <a:r>
              <a:rPr lang="vi-VN" altLang="zh-TW" sz="2000" i="1" dirty="0">
                <a:solidFill>
                  <a:srgbClr val="FF0000"/>
                </a:solidFill>
                <a:latin typeface="Times New Roman" panose="02020603050405020304" pitchFamily="18" charset="0"/>
                <a:cs typeface="Times New Roman" panose="02020603050405020304" pitchFamily="18" charset="0"/>
              </a:rPr>
              <a:t>Trích đề TS lớp 10 trường THPT Chuyên ĐHSP Hà Nội năm học 2010 – 2011</a:t>
            </a:r>
            <a:endParaRPr lang="zh-TW" altLang="en-US" sz="2000" i="1" dirty="0">
              <a:solidFill>
                <a:srgbClr val="00206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3" name="文字方塊 12"/>
              <p:cNvSpPr txBox="1"/>
              <p:nvPr/>
            </p:nvSpPr>
            <p:spPr>
              <a:xfrm>
                <a:off x="577459" y="1010705"/>
                <a:ext cx="10774281" cy="400110"/>
              </a:xfrm>
              <a:prstGeom prst="rect">
                <a:avLst/>
              </a:prstGeom>
              <a:noFill/>
            </p:spPr>
            <p:txBody>
              <a:bodyPr wrap="square" rtlCol="0">
                <a:spAutoFit/>
              </a:bodyPr>
              <a:lstStyle/>
              <a:p>
                <a:r>
                  <a:rPr lang="vi-VN" altLang="zh-TW" sz="2000" dirty="0" smtClean="0">
                    <a:solidFill>
                      <a:srgbClr val="002060"/>
                    </a:solidFill>
                    <a:latin typeface="Times New Roman" panose="02020603050405020304" pitchFamily="18" charset="0"/>
                    <a:cs typeface="Times New Roman" panose="02020603050405020304" pitchFamily="18" charset="0"/>
                  </a:rPr>
                  <a:t>Giả sử m và n là số nguyên dương với </a:t>
                </a:r>
                <a14:m>
                  <m:oMath xmlns:m="http://schemas.openxmlformats.org/officeDocument/2006/math">
                    <m:r>
                      <a:rPr lang="vi-VN" altLang="zh-TW" sz="2000" i="1" dirty="0" smtClean="0">
                        <a:solidFill>
                          <a:srgbClr val="002060"/>
                        </a:solidFill>
                        <a:latin typeface="Cambria Math" panose="02040503050406030204" pitchFamily="18" charset="0"/>
                        <a:cs typeface="Times New Roman" panose="02020603050405020304" pitchFamily="18" charset="0"/>
                      </a:rPr>
                      <m:t>𝑛</m:t>
                    </m:r>
                    <m:r>
                      <a:rPr lang="vi-VN" altLang="zh-TW" sz="2000" i="1" dirty="0" smtClean="0">
                        <a:solidFill>
                          <a:srgbClr val="002060"/>
                        </a:solidFill>
                        <a:latin typeface="Cambria Math" panose="02040503050406030204" pitchFamily="18" charset="0"/>
                        <a:cs typeface="Times New Roman" panose="02020603050405020304" pitchFamily="18" charset="0"/>
                      </a:rPr>
                      <m:t>&gt;</m:t>
                    </m:r>
                    <m:r>
                      <a:rPr lang="vi-VN" altLang="zh-TW" sz="2000" i="1" dirty="0" smtClean="0">
                        <a:solidFill>
                          <a:srgbClr val="002060"/>
                        </a:solidFill>
                        <a:latin typeface="Cambria Math" panose="02040503050406030204" pitchFamily="18" charset="0"/>
                        <a:cs typeface="Times New Roman" panose="02020603050405020304" pitchFamily="18" charset="0"/>
                      </a:rPr>
                      <m:t>1</m:t>
                    </m:r>
                  </m:oMath>
                </a14:m>
                <a:r>
                  <a:rPr lang="vi-VN" altLang="zh-TW" sz="2000" dirty="0" smtClean="0">
                    <a:solidFill>
                      <a:srgbClr val="002060"/>
                    </a:solidFill>
                    <a:latin typeface="Times New Roman" panose="02020603050405020304" pitchFamily="18" charset="0"/>
                    <a:cs typeface="Times New Roman" panose="02020603050405020304" pitchFamily="18" charset="0"/>
                  </a:rPr>
                  <a:t>. Đặt </a:t>
                </a:r>
                <a14:m>
                  <m:oMath xmlns:m="http://schemas.openxmlformats.org/officeDocument/2006/math">
                    <m:r>
                      <a:rPr lang="vi-VN" altLang="zh-TW" sz="2000" i="1" dirty="0" smtClean="0">
                        <a:solidFill>
                          <a:srgbClr val="002060"/>
                        </a:solidFill>
                        <a:latin typeface="Cambria Math" panose="02040503050406030204" pitchFamily="18" charset="0"/>
                        <a:cs typeface="Times New Roman" panose="02020603050405020304" pitchFamily="18" charset="0"/>
                      </a:rPr>
                      <m:t>𝑆</m:t>
                    </m:r>
                    <m:r>
                      <a:rPr lang="vi-VN" altLang="zh-TW" sz="2000" i="1" dirty="0" smtClean="0">
                        <a:solidFill>
                          <a:srgbClr val="002060"/>
                        </a:solidFill>
                        <a:latin typeface="Cambria Math" panose="02040503050406030204" pitchFamily="18" charset="0"/>
                        <a:cs typeface="Times New Roman" panose="02020603050405020304" pitchFamily="18" charset="0"/>
                      </a:rPr>
                      <m:t>=</m:t>
                    </m:r>
                    <m:sSup>
                      <m:sSupPr>
                        <m:ctrlPr>
                          <a:rPr lang="vi-VN" altLang="zh-TW" sz="2000" i="1" dirty="0" smtClean="0">
                            <a:solidFill>
                              <a:srgbClr val="FF0000"/>
                            </a:solidFill>
                            <a:latin typeface="Cambria Math" panose="02040503050406030204" pitchFamily="18" charset="0"/>
                            <a:cs typeface="Times New Roman" panose="02020603050405020304" pitchFamily="18" charset="0"/>
                          </a:rPr>
                        </m:ctrlPr>
                      </m:sSupPr>
                      <m:e>
                        <m:r>
                          <a:rPr lang="vi-VN" altLang="zh-TW" sz="2000" i="1" dirty="0" smtClean="0">
                            <a:solidFill>
                              <a:srgbClr val="FF0000"/>
                            </a:solidFill>
                            <a:latin typeface="Cambria Math" panose="02040503050406030204" pitchFamily="18" charset="0"/>
                            <a:cs typeface="Times New Roman" panose="02020603050405020304" pitchFamily="18" charset="0"/>
                          </a:rPr>
                          <m:t>𝑚</m:t>
                        </m:r>
                      </m:e>
                      <m:sup>
                        <m:r>
                          <a:rPr lang="vi-VN" altLang="zh-TW" sz="2000" i="1" dirty="0" smtClean="0">
                            <a:solidFill>
                              <a:srgbClr val="FF0000"/>
                            </a:solidFill>
                            <a:latin typeface="Cambria Math" panose="02040503050406030204" pitchFamily="18" charset="0"/>
                            <a:cs typeface="Times New Roman" panose="02020603050405020304" pitchFamily="18" charset="0"/>
                          </a:rPr>
                          <m:t>2</m:t>
                        </m:r>
                      </m:sup>
                    </m:sSup>
                    <m:sSup>
                      <m:sSupPr>
                        <m:ctrlPr>
                          <a:rPr lang="vi-VN" altLang="zh-TW" sz="2000" i="1" dirty="0" smtClean="0">
                            <a:solidFill>
                              <a:srgbClr val="FF0000"/>
                            </a:solidFill>
                            <a:latin typeface="Cambria Math" panose="02040503050406030204" pitchFamily="18" charset="0"/>
                            <a:cs typeface="Times New Roman" panose="02020603050405020304" pitchFamily="18" charset="0"/>
                          </a:rPr>
                        </m:ctrlPr>
                      </m:sSupPr>
                      <m:e>
                        <m:r>
                          <a:rPr lang="vi-VN" altLang="zh-TW" sz="2000" i="1" dirty="0" smtClean="0">
                            <a:solidFill>
                              <a:srgbClr val="FF0000"/>
                            </a:solidFill>
                            <a:latin typeface="Cambria Math" panose="02040503050406030204" pitchFamily="18" charset="0"/>
                            <a:cs typeface="Times New Roman" panose="02020603050405020304" pitchFamily="18" charset="0"/>
                          </a:rPr>
                          <m:t>𝑛</m:t>
                        </m:r>
                      </m:e>
                      <m:sup>
                        <m:r>
                          <a:rPr lang="vi-VN" altLang="zh-TW" sz="2000" i="1" dirty="0" smtClean="0">
                            <a:solidFill>
                              <a:srgbClr val="FF0000"/>
                            </a:solidFill>
                            <a:latin typeface="Cambria Math" panose="02040503050406030204" pitchFamily="18" charset="0"/>
                            <a:cs typeface="Times New Roman" panose="02020603050405020304" pitchFamily="18" charset="0"/>
                          </a:rPr>
                          <m:t>2</m:t>
                        </m:r>
                      </m:sup>
                    </m:sSup>
                    <m:r>
                      <a:rPr lang="vi-VN" altLang="zh-TW" sz="2000" i="1" dirty="0" smtClean="0">
                        <a:solidFill>
                          <a:srgbClr val="FF0000"/>
                        </a:solidFill>
                        <a:latin typeface="Cambria Math" panose="02040503050406030204" pitchFamily="18" charset="0"/>
                        <a:cs typeface="Times New Roman" panose="02020603050405020304" pitchFamily="18" charset="0"/>
                      </a:rPr>
                      <m:t>−</m:t>
                    </m:r>
                    <m:r>
                      <a:rPr lang="vi-VN" altLang="zh-TW" sz="2000" i="1" dirty="0" smtClean="0">
                        <a:solidFill>
                          <a:srgbClr val="FF0000"/>
                        </a:solidFill>
                        <a:latin typeface="Cambria Math" panose="02040503050406030204" pitchFamily="18" charset="0"/>
                        <a:cs typeface="Times New Roman" panose="02020603050405020304" pitchFamily="18" charset="0"/>
                      </a:rPr>
                      <m:t>4</m:t>
                    </m:r>
                    <m:r>
                      <a:rPr lang="vi-VN" altLang="zh-TW" sz="2000" i="1" dirty="0" smtClean="0">
                        <a:solidFill>
                          <a:srgbClr val="FF0000"/>
                        </a:solidFill>
                        <a:latin typeface="Cambria Math" panose="02040503050406030204" pitchFamily="18" charset="0"/>
                        <a:cs typeface="Times New Roman" panose="02020603050405020304" pitchFamily="18" charset="0"/>
                      </a:rPr>
                      <m:t>𝑚</m:t>
                    </m:r>
                    <m:r>
                      <a:rPr lang="vi-VN" altLang="zh-TW" sz="2000" i="1" dirty="0" smtClean="0">
                        <a:solidFill>
                          <a:srgbClr val="FF0000"/>
                        </a:solidFill>
                        <a:latin typeface="Cambria Math" panose="02040503050406030204" pitchFamily="18" charset="0"/>
                        <a:cs typeface="Times New Roman" panose="02020603050405020304" pitchFamily="18" charset="0"/>
                      </a:rPr>
                      <m:t>+</m:t>
                    </m:r>
                    <m:r>
                      <a:rPr lang="vi-VN" altLang="zh-TW" sz="2000" i="1" dirty="0" smtClean="0">
                        <a:solidFill>
                          <a:srgbClr val="FF0000"/>
                        </a:solidFill>
                        <a:latin typeface="Cambria Math" panose="02040503050406030204" pitchFamily="18" charset="0"/>
                        <a:cs typeface="Times New Roman" panose="02020603050405020304" pitchFamily="18" charset="0"/>
                      </a:rPr>
                      <m:t>4</m:t>
                    </m:r>
                    <m:r>
                      <a:rPr lang="vi-VN" altLang="zh-TW" sz="2000" i="1" dirty="0" smtClean="0">
                        <a:solidFill>
                          <a:srgbClr val="FF0000"/>
                        </a:solidFill>
                        <a:latin typeface="Cambria Math" panose="02040503050406030204" pitchFamily="18" charset="0"/>
                        <a:cs typeface="Times New Roman" panose="02020603050405020304" pitchFamily="18" charset="0"/>
                      </a:rPr>
                      <m:t>𝑛</m:t>
                    </m:r>
                  </m:oMath>
                </a14:m>
                <a:r>
                  <a:rPr lang="vi-VN" altLang="zh-TW" sz="2000" dirty="0">
                    <a:solidFill>
                      <a:srgbClr val="002060"/>
                    </a:solidFill>
                    <a:latin typeface="Times New Roman" panose="02020603050405020304" pitchFamily="18" charset="0"/>
                    <a:cs typeface="Times New Roman" panose="02020603050405020304" pitchFamily="18" charset="0"/>
                  </a:rPr>
                  <a:t>. Chứng minh rằng:</a:t>
                </a:r>
                <a:endParaRPr lang="zh-TW" altLang="en-US" sz="2000" dirty="0">
                  <a:solidFill>
                    <a:srgbClr val="002060"/>
                  </a:solidFill>
                  <a:latin typeface="Times New Roman" panose="02020603050405020304" pitchFamily="18" charset="0"/>
                  <a:cs typeface="Times New Roman" panose="02020603050405020304" pitchFamily="18" charset="0"/>
                </a:endParaRPr>
              </a:p>
            </p:txBody>
          </p:sp>
        </mc:Choice>
        <mc:Fallback>
          <p:sp>
            <p:nvSpPr>
              <p:cNvPr id="13" name="文字方塊 12"/>
              <p:cNvSpPr txBox="1">
                <a:spLocks noRot="1" noChangeAspect="1" noMove="1" noResize="1" noEditPoints="1" noAdjustHandles="1" noChangeArrowheads="1" noChangeShapeType="1" noTextEdit="1"/>
              </p:cNvSpPr>
              <p:nvPr/>
            </p:nvSpPr>
            <p:spPr>
              <a:xfrm>
                <a:off x="577459" y="1010705"/>
                <a:ext cx="10774281" cy="400110"/>
              </a:xfrm>
              <a:prstGeom prst="rect">
                <a:avLst/>
              </a:prstGeom>
              <a:blipFill rotWithShape="0">
                <a:blip r:embed="rId2"/>
                <a:stretch>
                  <a:fillRect l="-623" t="-9231" b="-27692"/>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3" name="文字方塊 22"/>
              <p:cNvSpPr txBox="1"/>
              <p:nvPr/>
            </p:nvSpPr>
            <p:spPr>
              <a:xfrm>
                <a:off x="828471" y="1563170"/>
                <a:ext cx="7156561" cy="400110"/>
              </a:xfrm>
              <a:prstGeom prst="rect">
                <a:avLst/>
              </a:prstGeom>
              <a:noFill/>
            </p:spPr>
            <p:txBody>
              <a:bodyPr wrap="square" rtlCol="0">
                <a:spAutoFit/>
              </a:bodyPr>
              <a:lstStyle/>
              <a:p>
                <a:r>
                  <a:rPr lang="pt-BR" altLang="zh-TW" sz="2000" dirty="0" smtClean="0">
                    <a:latin typeface="Times New Roman" panose="02020603050405020304" pitchFamily="18" charset="0"/>
                    <a:cs typeface="Times New Roman" panose="02020603050405020304" pitchFamily="18" charset="0"/>
                  </a:rPr>
                  <a:t>a) Nếu </a:t>
                </a:r>
                <a14:m>
                  <m:oMath xmlns:m="http://schemas.openxmlformats.org/officeDocument/2006/math">
                    <m:r>
                      <a:rPr lang="pt-BR" altLang="zh-TW" sz="2000" i="1" dirty="0" smtClean="0">
                        <a:latin typeface="Cambria Math" panose="02040503050406030204" pitchFamily="18" charset="0"/>
                        <a:cs typeface="Times New Roman" panose="02020603050405020304" pitchFamily="18" charset="0"/>
                      </a:rPr>
                      <m:t>𝑚</m:t>
                    </m:r>
                    <m:r>
                      <a:rPr lang="pt-BR" altLang="zh-TW" sz="2000" i="1" dirty="0" smtClean="0">
                        <a:latin typeface="Cambria Math" panose="02040503050406030204" pitchFamily="18" charset="0"/>
                        <a:cs typeface="Times New Roman" panose="02020603050405020304" pitchFamily="18" charset="0"/>
                      </a:rPr>
                      <m:t>&gt;</m:t>
                    </m:r>
                    <m:r>
                      <a:rPr lang="pt-BR" altLang="zh-TW" sz="2000" i="1" dirty="0" smtClean="0">
                        <a:latin typeface="Cambria Math" panose="02040503050406030204" pitchFamily="18" charset="0"/>
                        <a:cs typeface="Times New Roman" panose="02020603050405020304" pitchFamily="18" charset="0"/>
                      </a:rPr>
                      <m:t>𝑛</m:t>
                    </m:r>
                  </m:oMath>
                </a14:m>
                <a:r>
                  <a:rPr lang="pt-BR" altLang="zh-TW" sz="2000" dirty="0">
                    <a:latin typeface="Times New Roman" panose="02020603050405020304" pitchFamily="18" charset="0"/>
                    <a:cs typeface="Times New Roman" panose="02020603050405020304" pitchFamily="18" charset="0"/>
                  </a:rPr>
                  <a:t> thì </a:t>
                </a:r>
                <a14:m>
                  <m:oMath xmlns:m="http://schemas.openxmlformats.org/officeDocument/2006/math">
                    <m:sSup>
                      <m:sSupPr>
                        <m:ctrlPr>
                          <a:rPr lang="pt-BR" altLang="zh-TW" sz="2000" i="1" dirty="0" smtClean="0">
                            <a:latin typeface="Cambria Math" panose="02040503050406030204" pitchFamily="18" charset="0"/>
                            <a:cs typeface="Times New Roman" panose="02020603050405020304" pitchFamily="18" charset="0"/>
                          </a:rPr>
                        </m:ctrlPr>
                      </m:sSupPr>
                      <m:e>
                        <m:d>
                          <m:dPr>
                            <m:ctrlPr>
                              <a:rPr lang="pt-BR" altLang="zh-TW" sz="2000" i="1" dirty="0" smtClean="0">
                                <a:latin typeface="Cambria Math" panose="02040503050406030204" pitchFamily="18" charset="0"/>
                                <a:cs typeface="Times New Roman" panose="02020603050405020304" pitchFamily="18" charset="0"/>
                              </a:rPr>
                            </m:ctrlPr>
                          </m:dPr>
                          <m:e>
                            <m:r>
                              <a:rPr lang="pt-BR" altLang="zh-TW" sz="2000" i="1" dirty="0" smtClean="0">
                                <a:latin typeface="Cambria Math" panose="02040503050406030204" pitchFamily="18" charset="0"/>
                                <a:cs typeface="Times New Roman" panose="02020603050405020304" pitchFamily="18" charset="0"/>
                              </a:rPr>
                              <m:t>𝑚</m:t>
                            </m:r>
                            <m:sSup>
                              <m:sSupPr>
                                <m:ctrlPr>
                                  <a:rPr lang="pt-BR" altLang="zh-TW" sz="2000" i="1" dirty="0" smtClean="0">
                                    <a:latin typeface="Cambria Math" panose="02040503050406030204" pitchFamily="18" charset="0"/>
                                    <a:cs typeface="Times New Roman" panose="02020603050405020304" pitchFamily="18" charset="0"/>
                                  </a:rPr>
                                </m:ctrlPr>
                              </m:sSupPr>
                              <m:e>
                                <m:r>
                                  <a:rPr lang="pt-BR" altLang="zh-TW" sz="2000" i="1" dirty="0" smtClean="0">
                                    <a:latin typeface="Cambria Math" panose="02040503050406030204" pitchFamily="18" charset="0"/>
                                    <a:cs typeface="Times New Roman" panose="02020603050405020304" pitchFamily="18" charset="0"/>
                                  </a:rPr>
                                  <m:t>𝑛</m:t>
                                </m:r>
                              </m:e>
                              <m:sup>
                                <m:r>
                                  <a:rPr lang="pt-BR" altLang="zh-TW" sz="2000" i="1" dirty="0" smtClean="0">
                                    <a:latin typeface="Cambria Math" panose="02040503050406030204" pitchFamily="18" charset="0"/>
                                    <a:cs typeface="Times New Roman" panose="02020603050405020304" pitchFamily="18" charset="0"/>
                                  </a:rPr>
                                  <m:t>2</m:t>
                                </m:r>
                              </m:sup>
                            </m:sSup>
                            <m:r>
                              <a:rPr lang="pt-BR" altLang="zh-TW" sz="2000" i="1" dirty="0" smtClean="0">
                                <a:latin typeface="Cambria Math" panose="02040503050406030204" pitchFamily="18" charset="0"/>
                                <a:cs typeface="Times New Roman" panose="02020603050405020304" pitchFamily="18" charset="0"/>
                              </a:rPr>
                              <m:t>−</m:t>
                            </m:r>
                            <m:r>
                              <a:rPr lang="pt-BR" altLang="zh-TW" sz="2000" i="1" dirty="0" smtClean="0">
                                <a:latin typeface="Cambria Math" panose="02040503050406030204" pitchFamily="18" charset="0"/>
                                <a:cs typeface="Times New Roman" panose="02020603050405020304" pitchFamily="18" charset="0"/>
                              </a:rPr>
                              <m:t>2</m:t>
                            </m:r>
                          </m:e>
                        </m:d>
                      </m:e>
                      <m:sup>
                        <m:r>
                          <a:rPr lang="pt-BR" altLang="zh-TW" sz="2000" i="1" dirty="0" smtClean="0">
                            <a:latin typeface="Cambria Math" panose="02040503050406030204" pitchFamily="18" charset="0"/>
                            <a:cs typeface="Times New Roman" panose="02020603050405020304" pitchFamily="18" charset="0"/>
                          </a:rPr>
                          <m:t>2</m:t>
                        </m:r>
                      </m:sup>
                    </m:sSup>
                    <m:r>
                      <a:rPr lang="pt-BR" altLang="zh-TW" sz="2000" i="1" dirty="0" smtClean="0">
                        <a:latin typeface="Cambria Math" panose="02040503050406030204" pitchFamily="18" charset="0"/>
                        <a:cs typeface="Times New Roman" panose="02020603050405020304" pitchFamily="18" charset="0"/>
                      </a:rPr>
                      <m:t>&lt;</m:t>
                    </m:r>
                    <m:sSup>
                      <m:sSupPr>
                        <m:ctrlPr>
                          <a:rPr lang="pt-BR" altLang="zh-TW" sz="2000" i="1" dirty="0" smtClean="0">
                            <a:latin typeface="Cambria Math" panose="02040503050406030204" pitchFamily="18" charset="0"/>
                            <a:cs typeface="Times New Roman" panose="02020603050405020304" pitchFamily="18" charset="0"/>
                          </a:rPr>
                        </m:ctrlPr>
                      </m:sSupPr>
                      <m:e>
                        <m:r>
                          <a:rPr lang="pt-BR" altLang="zh-TW" sz="2000" i="1" dirty="0" smtClean="0">
                            <a:latin typeface="Cambria Math" panose="02040503050406030204" pitchFamily="18" charset="0"/>
                            <a:cs typeface="Times New Roman" panose="02020603050405020304" pitchFamily="18" charset="0"/>
                          </a:rPr>
                          <m:t>𝑛</m:t>
                        </m:r>
                      </m:e>
                      <m:sup>
                        <m:r>
                          <a:rPr lang="pt-BR" altLang="zh-TW" sz="2000" i="1" dirty="0" smtClean="0">
                            <a:latin typeface="Cambria Math" panose="02040503050406030204" pitchFamily="18" charset="0"/>
                            <a:cs typeface="Times New Roman" panose="02020603050405020304" pitchFamily="18" charset="0"/>
                          </a:rPr>
                          <m:t>2</m:t>
                        </m:r>
                      </m:sup>
                    </m:sSup>
                    <m:r>
                      <a:rPr lang="pt-BR" altLang="zh-TW" sz="2000" i="1" dirty="0" smtClean="0">
                        <a:solidFill>
                          <a:srgbClr val="FF0000"/>
                        </a:solidFill>
                        <a:latin typeface="Cambria Math" panose="02040503050406030204" pitchFamily="18" charset="0"/>
                        <a:cs typeface="Times New Roman" panose="02020603050405020304" pitchFamily="18" charset="0"/>
                      </a:rPr>
                      <m:t>𝑆</m:t>
                    </m:r>
                    <m:r>
                      <a:rPr lang="pt-BR" altLang="zh-TW" sz="2000" i="1" dirty="0" smtClean="0">
                        <a:latin typeface="Cambria Math" panose="02040503050406030204" pitchFamily="18" charset="0"/>
                        <a:cs typeface="Times New Roman" panose="02020603050405020304" pitchFamily="18" charset="0"/>
                      </a:rPr>
                      <m:t>&lt;</m:t>
                    </m:r>
                    <m:sSup>
                      <m:sSupPr>
                        <m:ctrlPr>
                          <a:rPr lang="pt-BR" altLang="zh-TW" sz="2000" i="1" dirty="0" smtClean="0">
                            <a:latin typeface="Cambria Math" panose="02040503050406030204" pitchFamily="18" charset="0"/>
                            <a:cs typeface="Times New Roman" panose="02020603050405020304" pitchFamily="18" charset="0"/>
                          </a:rPr>
                        </m:ctrlPr>
                      </m:sSupPr>
                      <m:e>
                        <m:r>
                          <a:rPr lang="pt-BR" altLang="zh-TW" sz="2000" i="1" dirty="0" smtClean="0">
                            <a:latin typeface="Cambria Math" panose="02040503050406030204" pitchFamily="18" charset="0"/>
                            <a:cs typeface="Times New Roman" panose="02020603050405020304" pitchFamily="18" charset="0"/>
                          </a:rPr>
                          <m:t>𝑚</m:t>
                        </m:r>
                      </m:e>
                      <m:sup>
                        <m:r>
                          <a:rPr lang="pt-BR" altLang="zh-TW" sz="2000" i="1" dirty="0" smtClean="0">
                            <a:latin typeface="Cambria Math" panose="02040503050406030204" pitchFamily="18" charset="0"/>
                            <a:cs typeface="Times New Roman" panose="02020603050405020304" pitchFamily="18" charset="0"/>
                          </a:rPr>
                          <m:t>2</m:t>
                        </m:r>
                      </m:sup>
                    </m:sSup>
                    <m:sSup>
                      <m:sSupPr>
                        <m:ctrlPr>
                          <a:rPr lang="pt-BR" altLang="zh-TW" sz="2000" i="1" dirty="0" smtClean="0">
                            <a:latin typeface="Cambria Math" panose="02040503050406030204" pitchFamily="18" charset="0"/>
                            <a:cs typeface="Times New Roman" panose="02020603050405020304" pitchFamily="18" charset="0"/>
                          </a:rPr>
                        </m:ctrlPr>
                      </m:sSupPr>
                      <m:e>
                        <m:r>
                          <a:rPr lang="pt-BR" altLang="zh-TW" sz="2000" i="1" dirty="0" smtClean="0">
                            <a:latin typeface="Cambria Math" panose="02040503050406030204" pitchFamily="18" charset="0"/>
                            <a:cs typeface="Times New Roman" panose="02020603050405020304" pitchFamily="18" charset="0"/>
                          </a:rPr>
                          <m:t>𝑛</m:t>
                        </m:r>
                      </m:e>
                      <m:sup>
                        <m:r>
                          <a:rPr lang="pt-BR" altLang="zh-TW" sz="2000" i="1" dirty="0" smtClean="0">
                            <a:latin typeface="Cambria Math" panose="02040503050406030204" pitchFamily="18" charset="0"/>
                            <a:cs typeface="Times New Roman" panose="02020603050405020304" pitchFamily="18" charset="0"/>
                          </a:rPr>
                          <m:t>4</m:t>
                        </m:r>
                      </m:sup>
                    </m:sSup>
                  </m:oMath>
                </a14:m>
                <a:r>
                  <a:rPr lang="pt-BR" altLang="zh-TW" sz="2000" dirty="0">
                    <a:latin typeface="Times New Roman" panose="02020603050405020304" pitchFamily="18" charset="0"/>
                    <a:cs typeface="Times New Roman" panose="02020603050405020304" pitchFamily="18" charset="0"/>
                  </a:rPr>
                  <a:t>.</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mc:Choice>
        <mc:Fallback>
          <p:sp>
            <p:nvSpPr>
              <p:cNvPr id="23" name="文字方塊 22"/>
              <p:cNvSpPr txBox="1">
                <a:spLocks noRot="1" noChangeAspect="1" noMove="1" noResize="1" noEditPoints="1" noAdjustHandles="1" noChangeArrowheads="1" noChangeShapeType="1" noTextEdit="1"/>
              </p:cNvSpPr>
              <p:nvPr/>
            </p:nvSpPr>
            <p:spPr>
              <a:xfrm>
                <a:off x="828471" y="1563170"/>
                <a:ext cx="7156561" cy="400110"/>
              </a:xfrm>
              <a:prstGeom prst="rect">
                <a:avLst/>
              </a:prstGeom>
              <a:blipFill rotWithShape="0">
                <a:blip r:embed="rId3"/>
                <a:stretch>
                  <a:fillRect l="-937" t="-7576" b="-25758"/>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6" name="文字方塊 15"/>
              <p:cNvSpPr txBox="1"/>
              <p:nvPr/>
            </p:nvSpPr>
            <p:spPr>
              <a:xfrm>
                <a:off x="828471" y="2047894"/>
                <a:ext cx="7156561" cy="400110"/>
              </a:xfrm>
              <a:prstGeom prst="rect">
                <a:avLst/>
              </a:prstGeom>
              <a:noFill/>
            </p:spPr>
            <p:txBody>
              <a:bodyPr wrap="square" rtlCol="0">
                <a:spAutoFit/>
              </a:bodyPr>
              <a:lstStyle/>
              <a:p>
                <a:r>
                  <a:rPr lang="vi-VN" altLang="zh-TW" sz="2000" dirty="0">
                    <a:latin typeface="Times New Roman" panose="02020603050405020304" pitchFamily="18" charset="0"/>
                    <a:cs typeface="Times New Roman" panose="02020603050405020304" pitchFamily="18" charset="0"/>
                  </a:rPr>
                  <a:t>b) Nếu S là số chính phương thì </a:t>
                </a:r>
                <a14:m>
                  <m:oMath xmlns:m="http://schemas.openxmlformats.org/officeDocument/2006/math">
                    <m:r>
                      <a:rPr lang="vi-VN" altLang="zh-TW" sz="2000" i="1" dirty="0" smtClean="0">
                        <a:latin typeface="Cambria Math" panose="02040503050406030204" pitchFamily="18" charset="0"/>
                        <a:cs typeface="Times New Roman" panose="02020603050405020304" pitchFamily="18" charset="0"/>
                      </a:rPr>
                      <m:t>𝑚</m:t>
                    </m:r>
                    <m:r>
                      <a:rPr lang="vi-VN" altLang="zh-TW" sz="2000" i="1" dirty="0" smtClean="0">
                        <a:latin typeface="Cambria Math" panose="02040503050406030204" pitchFamily="18" charset="0"/>
                        <a:cs typeface="Times New Roman" panose="02020603050405020304" pitchFamily="18" charset="0"/>
                      </a:rPr>
                      <m:t>=</m:t>
                    </m:r>
                    <m:r>
                      <a:rPr lang="vi-VN" altLang="zh-TW" sz="2000" i="1" dirty="0" smtClean="0">
                        <a:latin typeface="Cambria Math" panose="02040503050406030204" pitchFamily="18" charset="0"/>
                        <a:cs typeface="Times New Roman" panose="02020603050405020304" pitchFamily="18" charset="0"/>
                      </a:rPr>
                      <m:t>𝑛</m:t>
                    </m:r>
                  </m:oMath>
                </a14:m>
                <a:r>
                  <a:rPr lang="vi-VN" altLang="zh-TW" sz="2000" dirty="0">
                    <a:latin typeface="Times New Roman" panose="02020603050405020304" pitchFamily="18" charset="0"/>
                    <a:cs typeface="Times New Roman" panose="02020603050405020304" pitchFamily="18" charset="0"/>
                  </a:rPr>
                  <a:t>.</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mc:Choice>
        <mc:Fallback>
          <p:sp>
            <p:nvSpPr>
              <p:cNvPr id="16" name="文字方塊 15"/>
              <p:cNvSpPr txBox="1">
                <a:spLocks noRot="1" noChangeAspect="1" noMove="1" noResize="1" noEditPoints="1" noAdjustHandles="1" noChangeArrowheads="1" noChangeShapeType="1" noTextEdit="1"/>
              </p:cNvSpPr>
              <p:nvPr/>
            </p:nvSpPr>
            <p:spPr>
              <a:xfrm>
                <a:off x="828471" y="2047894"/>
                <a:ext cx="7156561" cy="400110"/>
              </a:xfrm>
              <a:prstGeom prst="rect">
                <a:avLst/>
              </a:prstGeom>
              <a:blipFill rotWithShape="0">
                <a:blip r:embed="rId4"/>
                <a:stretch>
                  <a:fillRect l="-937" t="-9091" b="-25758"/>
                </a:stretch>
              </a:blipFill>
            </p:spPr>
            <p:txBody>
              <a:bodyPr/>
              <a:lstStyle/>
              <a:p>
                <a:r>
                  <a:rPr lang="zh-TW" altLang="en-US">
                    <a:noFill/>
                  </a:rPr>
                  <a:t> </a:t>
                </a:r>
              </a:p>
            </p:txBody>
          </p:sp>
        </mc:Fallback>
      </mc:AlternateContent>
      <p:pic>
        <p:nvPicPr>
          <p:cNvPr id="3" name="圖片 2"/>
          <p:cNvPicPr>
            <a:picLocks noChangeAspect="1"/>
          </p:cNvPicPr>
          <p:nvPr/>
        </p:nvPicPr>
        <p:blipFill>
          <a:blip r:embed="rId5"/>
          <a:stretch>
            <a:fillRect/>
          </a:stretch>
        </p:blipFill>
        <p:spPr>
          <a:xfrm>
            <a:off x="470366" y="2532618"/>
            <a:ext cx="9153525" cy="561975"/>
          </a:xfrm>
          <a:prstGeom prst="rect">
            <a:avLst/>
          </a:prstGeom>
        </p:spPr>
      </p:pic>
      <p:pic>
        <p:nvPicPr>
          <p:cNvPr id="4" name="圖片 3"/>
          <p:cNvPicPr>
            <a:picLocks noChangeAspect="1"/>
          </p:cNvPicPr>
          <p:nvPr/>
        </p:nvPicPr>
        <p:blipFill>
          <a:blip r:embed="rId6"/>
          <a:stretch>
            <a:fillRect/>
          </a:stretch>
        </p:blipFill>
        <p:spPr>
          <a:xfrm>
            <a:off x="763949" y="3179207"/>
            <a:ext cx="10401300" cy="552450"/>
          </a:xfrm>
          <a:prstGeom prst="rect">
            <a:avLst/>
          </a:prstGeom>
        </p:spPr>
      </p:pic>
      <p:pic>
        <p:nvPicPr>
          <p:cNvPr id="5" name="圖片 4"/>
          <p:cNvPicPr>
            <a:picLocks noChangeAspect="1"/>
          </p:cNvPicPr>
          <p:nvPr/>
        </p:nvPicPr>
        <p:blipFill>
          <a:blip r:embed="rId7"/>
          <a:stretch>
            <a:fillRect/>
          </a:stretch>
        </p:blipFill>
        <p:spPr>
          <a:xfrm>
            <a:off x="692210" y="3948585"/>
            <a:ext cx="10925175" cy="914400"/>
          </a:xfrm>
          <a:prstGeom prst="rect">
            <a:avLst/>
          </a:prstGeom>
        </p:spPr>
      </p:pic>
      <p:pic>
        <p:nvPicPr>
          <p:cNvPr id="7" name="圖片 6"/>
          <p:cNvPicPr>
            <a:picLocks noChangeAspect="1"/>
          </p:cNvPicPr>
          <p:nvPr/>
        </p:nvPicPr>
        <p:blipFill>
          <a:blip r:embed="rId8"/>
          <a:stretch>
            <a:fillRect/>
          </a:stretch>
        </p:blipFill>
        <p:spPr>
          <a:xfrm>
            <a:off x="692210" y="5194213"/>
            <a:ext cx="10077450" cy="438150"/>
          </a:xfrm>
          <a:prstGeom prst="rect">
            <a:avLst/>
          </a:prstGeom>
        </p:spPr>
      </p:pic>
      <p:pic>
        <p:nvPicPr>
          <p:cNvPr id="8" name="圖片 7"/>
          <p:cNvPicPr>
            <a:picLocks noChangeAspect="1"/>
          </p:cNvPicPr>
          <p:nvPr/>
        </p:nvPicPr>
        <p:blipFill>
          <a:blip r:embed="rId9"/>
          <a:stretch>
            <a:fillRect/>
          </a:stretch>
        </p:blipFill>
        <p:spPr>
          <a:xfrm>
            <a:off x="692210" y="5824833"/>
            <a:ext cx="5229225" cy="552450"/>
          </a:xfrm>
          <a:prstGeom prst="rect">
            <a:avLst/>
          </a:prstGeom>
        </p:spPr>
      </p:pic>
    </p:spTree>
    <p:extLst>
      <p:ext uri="{BB962C8B-B14F-4D97-AF65-F5344CB8AC3E}">
        <p14:creationId xmlns:p14="http://schemas.microsoft.com/office/powerpoint/2010/main" val="1919889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chemeClr val="accent2"/>
                </a:solidFill>
                <a:latin typeface="Times New Roman" panose="02020603050405020304" pitchFamily="18" charset="0"/>
                <a:cs typeface="Times New Roman" panose="02020603050405020304" pitchFamily="18" charset="0"/>
              </a:rPr>
              <a:t>CHUYÊN ĐỀ 6. TOÁN TỔ HỢP</a:t>
            </a:r>
            <a:endParaRPr lang="zh-TW" altLang="en-US" dirty="0">
              <a:solidFill>
                <a:schemeClr val="accent2"/>
              </a:solidFill>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838200" y="2051221"/>
            <a:ext cx="10515600" cy="4125741"/>
          </a:xfrm>
        </p:spPr>
        <p:txBody>
          <a:bodyPr/>
          <a:lstStyle/>
          <a:p>
            <a:r>
              <a:rPr lang="vi-VN" altLang="zh-TW" b="1" dirty="0" smtClean="0">
                <a:solidFill>
                  <a:srgbClr val="0070C0"/>
                </a:solidFill>
                <a:latin typeface="Times New Roman" panose="02020603050405020304" pitchFamily="18" charset="0"/>
                <a:cs typeface="Times New Roman" panose="02020603050405020304" pitchFamily="18" charset="0"/>
              </a:rPr>
              <a:t>Bài </a:t>
            </a:r>
            <a:r>
              <a:rPr lang="vi-VN" altLang="zh-TW" b="1" dirty="0">
                <a:solidFill>
                  <a:srgbClr val="0070C0"/>
                </a:solidFill>
                <a:latin typeface="Times New Roman" panose="02020603050405020304" pitchFamily="18" charset="0"/>
                <a:cs typeface="Times New Roman" panose="02020603050405020304" pitchFamily="18" charset="0"/>
              </a:rPr>
              <a:t>1. Nguyên lí Dirichlet </a:t>
            </a:r>
            <a:endParaRPr lang="en-US" altLang="zh-TW" b="1" dirty="0" smtClean="0">
              <a:solidFill>
                <a:srgbClr val="0070C0"/>
              </a:solidFill>
              <a:latin typeface="Times New Roman" panose="02020603050405020304" pitchFamily="18" charset="0"/>
              <a:cs typeface="Times New Roman" panose="02020603050405020304" pitchFamily="18" charset="0"/>
            </a:endParaRPr>
          </a:p>
          <a:p>
            <a:r>
              <a:rPr lang="vi-VN" altLang="zh-TW" b="1" dirty="0" smtClean="0">
                <a:solidFill>
                  <a:srgbClr val="0070C0"/>
                </a:solidFill>
                <a:latin typeface="Times New Roman" panose="02020603050405020304" pitchFamily="18" charset="0"/>
                <a:cs typeface="Times New Roman" panose="02020603050405020304" pitchFamily="18" charset="0"/>
              </a:rPr>
              <a:t>Bài </a:t>
            </a:r>
            <a:r>
              <a:rPr lang="vi-VN" altLang="zh-TW" b="1" dirty="0">
                <a:solidFill>
                  <a:srgbClr val="0070C0"/>
                </a:solidFill>
                <a:latin typeface="Times New Roman" panose="02020603050405020304" pitchFamily="18" charset="0"/>
                <a:cs typeface="Times New Roman" panose="02020603050405020304" pitchFamily="18" charset="0"/>
              </a:rPr>
              <a:t>2. Nguyên lí cực hạn </a:t>
            </a:r>
            <a:endParaRPr lang="en-US" altLang="zh-TW" b="1" dirty="0" smtClean="0">
              <a:solidFill>
                <a:srgbClr val="0070C0"/>
              </a:solidFill>
              <a:latin typeface="Times New Roman" panose="02020603050405020304" pitchFamily="18" charset="0"/>
              <a:cs typeface="Times New Roman" panose="02020603050405020304" pitchFamily="18" charset="0"/>
            </a:endParaRPr>
          </a:p>
          <a:p>
            <a:r>
              <a:rPr lang="vi-VN" altLang="zh-TW" b="1" dirty="0" smtClean="0">
                <a:solidFill>
                  <a:srgbClr val="0070C0"/>
                </a:solidFill>
                <a:latin typeface="Times New Roman" panose="02020603050405020304" pitchFamily="18" charset="0"/>
                <a:cs typeface="Times New Roman" panose="02020603050405020304" pitchFamily="18" charset="0"/>
              </a:rPr>
              <a:t>Bài </a:t>
            </a:r>
            <a:r>
              <a:rPr lang="vi-VN" altLang="zh-TW" b="1" dirty="0">
                <a:solidFill>
                  <a:srgbClr val="0070C0"/>
                </a:solidFill>
                <a:latin typeface="Times New Roman" panose="02020603050405020304" pitchFamily="18" charset="0"/>
                <a:cs typeface="Times New Roman" panose="02020603050405020304" pitchFamily="18" charset="0"/>
              </a:rPr>
              <a:t>3. Phương pháp phản chứng </a:t>
            </a:r>
            <a:endParaRPr lang="en-US" altLang="zh-TW" b="1" dirty="0" smtClean="0">
              <a:solidFill>
                <a:srgbClr val="0070C0"/>
              </a:solidFill>
              <a:latin typeface="Times New Roman" panose="02020603050405020304" pitchFamily="18" charset="0"/>
              <a:cs typeface="Times New Roman" panose="02020603050405020304" pitchFamily="18" charset="0"/>
            </a:endParaRPr>
          </a:p>
          <a:p>
            <a:r>
              <a:rPr lang="vi-VN" altLang="zh-TW" b="1" dirty="0" smtClean="0">
                <a:solidFill>
                  <a:srgbClr val="0070C0"/>
                </a:solidFill>
                <a:latin typeface="Times New Roman" panose="02020603050405020304" pitchFamily="18" charset="0"/>
                <a:cs typeface="Times New Roman" panose="02020603050405020304" pitchFamily="18" charset="0"/>
              </a:rPr>
              <a:t>Bài </a:t>
            </a:r>
            <a:r>
              <a:rPr lang="vi-VN" altLang="zh-TW" b="1" dirty="0">
                <a:solidFill>
                  <a:srgbClr val="0070C0"/>
                </a:solidFill>
                <a:latin typeface="Times New Roman" panose="02020603050405020304" pitchFamily="18" charset="0"/>
                <a:cs typeface="Times New Roman" panose="02020603050405020304" pitchFamily="18" charset="0"/>
              </a:rPr>
              <a:t>4. Nguyên tắc bất biến </a:t>
            </a:r>
            <a:endParaRPr lang="en-US" altLang="zh-TW" b="1" dirty="0" smtClean="0">
              <a:solidFill>
                <a:srgbClr val="0070C0"/>
              </a:solidFill>
              <a:latin typeface="Times New Roman" panose="02020603050405020304" pitchFamily="18" charset="0"/>
              <a:cs typeface="Times New Roman" panose="02020603050405020304" pitchFamily="18" charset="0"/>
            </a:endParaRPr>
          </a:p>
          <a:p>
            <a:r>
              <a:rPr lang="vi-VN" altLang="zh-TW" b="1" dirty="0" smtClean="0">
                <a:solidFill>
                  <a:srgbClr val="0070C0"/>
                </a:solidFill>
                <a:latin typeface="Times New Roman" panose="02020603050405020304" pitchFamily="18" charset="0"/>
                <a:cs typeface="Times New Roman" panose="02020603050405020304" pitchFamily="18" charset="0"/>
              </a:rPr>
              <a:t>Bài </a:t>
            </a:r>
            <a:r>
              <a:rPr lang="vi-VN" altLang="zh-TW" b="1" dirty="0">
                <a:solidFill>
                  <a:srgbClr val="0070C0"/>
                </a:solidFill>
                <a:latin typeface="Times New Roman" panose="02020603050405020304" pitchFamily="18" charset="0"/>
                <a:cs typeface="Times New Roman" panose="02020603050405020304" pitchFamily="18" charset="0"/>
              </a:rPr>
              <a:t>5. Toán trò chơi</a:t>
            </a:r>
            <a:endParaRPr lang="zh-TW" altLang="zh-TW" dirty="0">
              <a:solidFill>
                <a:srgbClr val="0070C0"/>
              </a:solidFill>
            </a:endParaRPr>
          </a:p>
        </p:txBody>
      </p:sp>
      <p:sp>
        <p:nvSpPr>
          <p:cNvPr id="4" name="文字方塊 3"/>
          <p:cNvSpPr txBox="1"/>
          <p:nvPr/>
        </p:nvSpPr>
        <p:spPr>
          <a:xfrm>
            <a:off x="5033728" y="6550223"/>
            <a:ext cx="1783532" cy="307777"/>
          </a:xfrm>
          <a:prstGeom prst="rect">
            <a:avLst/>
          </a:prstGeom>
          <a:noFill/>
        </p:spPr>
        <p:txBody>
          <a:bodyPr wrap="square" rtlCol="0">
            <a:spAutoFit/>
          </a:bodyPr>
          <a:lstStyle/>
          <a:p>
            <a:pPr algn="ctr"/>
            <a:r>
              <a:rPr lang="en-US" altLang="zh-TW" sz="1400" dirty="0" smtClean="0">
                <a:solidFill>
                  <a:srgbClr val="C00000"/>
                </a:solidFill>
                <a:sym typeface="Webdings" panose="05030102010509060703" pitchFamily="18" charset="2"/>
              </a:rPr>
              <a:t> </a:t>
            </a:r>
            <a:r>
              <a:rPr lang="en-US" altLang="zh-TW" sz="1400" dirty="0" err="1" smtClean="0">
                <a:solidFill>
                  <a:srgbClr val="C00000"/>
                </a:solidFill>
              </a:rPr>
              <a:t>Gs</a:t>
            </a:r>
            <a:r>
              <a:rPr lang="en-US" altLang="zh-TW" sz="1400" dirty="0" smtClean="0">
                <a:solidFill>
                  <a:srgbClr val="C00000"/>
                </a:solidFill>
              </a:rPr>
              <a:t> Hoang </a:t>
            </a:r>
            <a:r>
              <a:rPr lang="en-US" altLang="zh-TW" sz="1400" dirty="0" err="1" smtClean="0">
                <a:solidFill>
                  <a:srgbClr val="C00000"/>
                </a:solidFill>
              </a:rPr>
              <a:t>Anh</a:t>
            </a:r>
            <a:endParaRPr lang="zh-TW" altLang="en-US" sz="1400" dirty="0">
              <a:solidFill>
                <a:srgbClr val="C00000"/>
              </a:solidFill>
            </a:endParaRPr>
          </a:p>
        </p:txBody>
      </p:sp>
      <p:cxnSp>
        <p:nvCxnSpPr>
          <p:cNvPr id="6" name="直線接點 5"/>
          <p:cNvCxnSpPr/>
          <p:nvPr/>
        </p:nvCxnSpPr>
        <p:spPr>
          <a:xfrm>
            <a:off x="930876" y="1797782"/>
            <a:ext cx="747171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81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5033728" y="6550223"/>
            <a:ext cx="1783532" cy="307777"/>
          </a:xfrm>
          <a:prstGeom prst="rect">
            <a:avLst/>
          </a:prstGeom>
          <a:noFill/>
        </p:spPr>
        <p:txBody>
          <a:bodyPr wrap="square" rtlCol="0">
            <a:spAutoFit/>
          </a:bodyPr>
          <a:lstStyle/>
          <a:p>
            <a:pPr algn="ctr"/>
            <a:r>
              <a:rPr lang="en-US" altLang="zh-TW" sz="1400" dirty="0" smtClean="0">
                <a:solidFill>
                  <a:srgbClr val="C00000"/>
                </a:solidFill>
                <a:sym typeface="Webdings" panose="05030102010509060703" pitchFamily="18" charset="2"/>
              </a:rPr>
              <a:t> </a:t>
            </a:r>
            <a:r>
              <a:rPr lang="en-US" altLang="zh-TW" sz="1400" dirty="0" err="1" smtClean="0">
                <a:solidFill>
                  <a:srgbClr val="C00000"/>
                </a:solidFill>
              </a:rPr>
              <a:t>Gs</a:t>
            </a:r>
            <a:r>
              <a:rPr lang="en-US" altLang="zh-TW" sz="1400" dirty="0" smtClean="0">
                <a:solidFill>
                  <a:srgbClr val="C00000"/>
                </a:solidFill>
              </a:rPr>
              <a:t> Hoang </a:t>
            </a:r>
            <a:r>
              <a:rPr lang="en-US" altLang="zh-TW" sz="1400" dirty="0" err="1" smtClean="0">
                <a:solidFill>
                  <a:srgbClr val="C00000"/>
                </a:solidFill>
              </a:rPr>
              <a:t>Anh</a:t>
            </a:r>
            <a:endParaRPr lang="zh-TW" altLang="en-US" sz="1400" dirty="0">
              <a:solidFill>
                <a:srgbClr val="C00000"/>
              </a:solidFill>
            </a:endParaRPr>
          </a:p>
        </p:txBody>
      </p:sp>
      <p:cxnSp>
        <p:nvCxnSpPr>
          <p:cNvPr id="12" name="直線接點 11"/>
          <p:cNvCxnSpPr/>
          <p:nvPr/>
        </p:nvCxnSpPr>
        <p:spPr>
          <a:xfrm>
            <a:off x="724930" y="665894"/>
            <a:ext cx="1062681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9811674" y="327339"/>
            <a:ext cx="1783532" cy="307777"/>
          </a:xfrm>
          <a:prstGeom prst="rect">
            <a:avLst/>
          </a:prstGeom>
          <a:noFill/>
        </p:spPr>
        <p:txBody>
          <a:bodyPr wrap="square" rtlCol="0">
            <a:spAutoFit/>
          </a:bodyPr>
          <a:lstStyle/>
          <a:p>
            <a:pPr algn="ctr"/>
            <a:r>
              <a:rPr lang="en-US" altLang="zh-TW" sz="1400" dirty="0" smtClean="0">
                <a:solidFill>
                  <a:srgbClr val="C00000"/>
                </a:solidFill>
                <a:sym typeface="Webdings" panose="05030102010509060703" pitchFamily="18" charset="2"/>
              </a:rPr>
              <a:t> </a:t>
            </a:r>
            <a:r>
              <a:rPr lang="en-US" altLang="zh-TW" sz="1400" dirty="0" err="1" smtClean="0">
                <a:solidFill>
                  <a:srgbClr val="C00000"/>
                </a:solidFill>
              </a:rPr>
              <a:t>Gs</a:t>
            </a:r>
            <a:r>
              <a:rPr lang="en-US" altLang="zh-TW" sz="1400" dirty="0" smtClean="0">
                <a:solidFill>
                  <a:srgbClr val="C00000"/>
                </a:solidFill>
              </a:rPr>
              <a:t> Hoang </a:t>
            </a:r>
            <a:r>
              <a:rPr lang="en-US" altLang="zh-TW" sz="1400" dirty="0" err="1" smtClean="0">
                <a:solidFill>
                  <a:srgbClr val="C00000"/>
                </a:solidFill>
              </a:rPr>
              <a:t>Anh</a:t>
            </a:r>
            <a:endParaRPr lang="zh-TW" altLang="en-US" sz="1400" dirty="0">
              <a:solidFill>
                <a:srgbClr val="C00000"/>
              </a:solidFill>
            </a:endParaRPr>
          </a:p>
        </p:txBody>
      </p:sp>
      <p:sp>
        <p:nvSpPr>
          <p:cNvPr id="6" name="文字方塊 5"/>
          <p:cNvSpPr txBox="1"/>
          <p:nvPr/>
        </p:nvSpPr>
        <p:spPr>
          <a:xfrm>
            <a:off x="819381" y="2253840"/>
            <a:ext cx="10212225" cy="1323439"/>
          </a:xfrm>
          <a:prstGeom prst="rect">
            <a:avLst/>
          </a:prstGeom>
          <a:noFill/>
        </p:spPr>
        <p:txBody>
          <a:bodyPr wrap="square" rtlCol="0">
            <a:spAutoFit/>
          </a:bodyPr>
          <a:lstStyle/>
          <a:p>
            <a:pPr algn="ctr"/>
            <a:r>
              <a:rPr lang="vi-VN" altLang="zh-TW" sz="4000" b="1" dirty="0">
                <a:solidFill>
                  <a:srgbClr val="0070C0"/>
                </a:solidFill>
                <a:latin typeface="+mj-lt"/>
              </a:rPr>
              <a:t>Tổng hợp các bài toán </a:t>
            </a:r>
            <a:endParaRPr lang="en-US" altLang="zh-TW" sz="4000" b="1" dirty="0" smtClean="0">
              <a:solidFill>
                <a:srgbClr val="0070C0"/>
              </a:solidFill>
              <a:latin typeface="+mj-lt"/>
            </a:endParaRPr>
          </a:p>
          <a:p>
            <a:pPr algn="ctr"/>
            <a:r>
              <a:rPr lang="vi-VN" altLang="zh-TW" sz="4000" b="1" dirty="0" smtClean="0">
                <a:solidFill>
                  <a:srgbClr val="0070C0"/>
                </a:solidFill>
                <a:latin typeface="+mj-lt"/>
              </a:rPr>
              <a:t>Số </a:t>
            </a:r>
            <a:r>
              <a:rPr lang="vi-VN" altLang="zh-TW" sz="4000" b="1" dirty="0">
                <a:solidFill>
                  <a:srgbClr val="0070C0"/>
                </a:solidFill>
                <a:latin typeface="+mj-lt"/>
              </a:rPr>
              <a:t>học, Logic và Trò chơi</a:t>
            </a:r>
            <a:endParaRPr lang="zh-TW" altLang="en-US" sz="4000" b="1" dirty="0">
              <a:solidFill>
                <a:srgbClr val="0070C0"/>
              </a:solidFill>
              <a:latin typeface="+mj-lt"/>
            </a:endParaRPr>
          </a:p>
        </p:txBody>
      </p:sp>
    </p:spTree>
    <p:extLst>
      <p:ext uri="{BB962C8B-B14F-4D97-AF65-F5344CB8AC3E}">
        <p14:creationId xmlns:p14="http://schemas.microsoft.com/office/powerpoint/2010/main" val="3708405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接點 5"/>
          <p:cNvCxnSpPr/>
          <p:nvPr/>
        </p:nvCxnSpPr>
        <p:spPr>
          <a:xfrm flipV="1">
            <a:off x="1829491" y="665894"/>
            <a:ext cx="9522250"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9811674" y="327339"/>
            <a:ext cx="1783532" cy="307777"/>
          </a:xfrm>
          <a:prstGeom prst="rect">
            <a:avLst/>
          </a:prstGeom>
          <a:noFill/>
        </p:spPr>
        <p:txBody>
          <a:bodyPr wrap="square" rtlCol="0">
            <a:spAutoFit/>
          </a:bodyPr>
          <a:lstStyle/>
          <a:p>
            <a:pPr algn="ctr"/>
            <a:r>
              <a:rPr lang="en-US" altLang="zh-TW" sz="1400" dirty="0" smtClean="0">
                <a:solidFill>
                  <a:srgbClr val="C00000"/>
                </a:solidFill>
                <a:sym typeface="Webdings" panose="05030102010509060703" pitchFamily="18" charset="2"/>
              </a:rPr>
              <a:t> </a:t>
            </a:r>
            <a:r>
              <a:rPr lang="en-US" altLang="zh-TW" sz="1400" dirty="0" err="1" smtClean="0">
                <a:solidFill>
                  <a:srgbClr val="C00000"/>
                </a:solidFill>
              </a:rPr>
              <a:t>Gs</a:t>
            </a:r>
            <a:r>
              <a:rPr lang="en-US" altLang="zh-TW" sz="1400" dirty="0" smtClean="0">
                <a:solidFill>
                  <a:srgbClr val="C00000"/>
                </a:solidFill>
              </a:rPr>
              <a:t> Hoang </a:t>
            </a:r>
            <a:r>
              <a:rPr lang="en-US" altLang="zh-TW" sz="1400" dirty="0" err="1" smtClean="0">
                <a:solidFill>
                  <a:srgbClr val="C00000"/>
                </a:solidFill>
              </a:rPr>
              <a:t>Anh</a:t>
            </a:r>
            <a:endParaRPr lang="zh-TW" altLang="en-US" sz="1400" dirty="0">
              <a:solidFill>
                <a:srgbClr val="C00000"/>
              </a:solidFill>
            </a:endParaRPr>
          </a:p>
        </p:txBody>
      </p:sp>
      <p:sp>
        <p:nvSpPr>
          <p:cNvPr id="2" name="文字方塊 1"/>
          <p:cNvSpPr txBox="1"/>
          <p:nvPr/>
        </p:nvSpPr>
        <p:spPr>
          <a:xfrm>
            <a:off x="692210" y="267517"/>
            <a:ext cx="6349525" cy="400110"/>
          </a:xfrm>
          <a:prstGeom prst="rect">
            <a:avLst/>
          </a:prstGeom>
          <a:noFill/>
        </p:spPr>
        <p:txBody>
          <a:bodyPr wrap="square" rtlCol="0">
            <a:spAutoFit/>
          </a:bodyPr>
          <a:lstStyle/>
          <a:p>
            <a:r>
              <a:rPr lang="vi-VN" altLang="zh-TW" sz="2000" dirty="0">
                <a:solidFill>
                  <a:schemeClr val="accent6">
                    <a:lumMod val="75000"/>
                  </a:schemeClr>
                </a:solidFill>
                <a:latin typeface="Times New Roman" panose="02020603050405020304" pitchFamily="18" charset="0"/>
                <a:cs typeface="Times New Roman" panose="02020603050405020304" pitchFamily="18" charset="0"/>
              </a:rPr>
              <a:t>Trò chơi Logic</a:t>
            </a:r>
            <a:endParaRPr lang="zh-TW" altLang="en-US" sz="20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4" name="文字方塊 13"/>
          <p:cNvSpPr txBox="1"/>
          <p:nvPr/>
        </p:nvSpPr>
        <p:spPr>
          <a:xfrm>
            <a:off x="692209" y="694153"/>
            <a:ext cx="10659531" cy="400110"/>
          </a:xfrm>
          <a:prstGeom prst="rect">
            <a:avLst/>
          </a:prstGeom>
          <a:noFill/>
        </p:spPr>
        <p:txBody>
          <a:bodyPr wrap="square" rtlCol="0">
            <a:spAutoFit/>
          </a:bodyPr>
          <a:lstStyle/>
          <a:p>
            <a:r>
              <a:rPr lang="en-US" altLang="zh-TW" sz="2000" b="1" dirty="0" err="1" smtClean="0">
                <a:solidFill>
                  <a:srgbClr val="FF0000"/>
                </a:solidFill>
                <a:latin typeface="Times New Roman" panose="02020603050405020304" pitchFamily="18" charset="0"/>
                <a:cs typeface="Times New Roman" panose="02020603050405020304" pitchFamily="18" charset="0"/>
              </a:rPr>
              <a:t>Bài</a:t>
            </a:r>
            <a:r>
              <a:rPr lang="en-US" altLang="zh-TW" sz="2000" b="1" dirty="0" smtClean="0">
                <a:solidFill>
                  <a:srgbClr val="FF0000"/>
                </a:solidFill>
                <a:latin typeface="Times New Roman" panose="02020603050405020304" pitchFamily="18" charset="0"/>
                <a:cs typeface="Times New Roman" panose="02020603050405020304" pitchFamily="18" charset="0"/>
              </a:rPr>
              <a:t> </a:t>
            </a:r>
            <a:r>
              <a:rPr lang="en-US" altLang="zh-TW" sz="2000" b="1" dirty="0" err="1">
                <a:solidFill>
                  <a:srgbClr val="FF0000"/>
                </a:solidFill>
                <a:latin typeface="Times New Roman" panose="02020603050405020304" pitchFamily="18" charset="0"/>
                <a:cs typeface="Times New Roman" panose="02020603050405020304" pitchFamily="18" charset="0"/>
              </a:rPr>
              <a:t>toán</a:t>
            </a:r>
            <a:r>
              <a:rPr lang="en-US" altLang="zh-TW" sz="2000" b="1" dirty="0">
                <a:solidFill>
                  <a:srgbClr val="FF0000"/>
                </a:solidFill>
                <a:latin typeface="Times New Roman" panose="02020603050405020304" pitchFamily="18" charset="0"/>
                <a:cs typeface="Times New Roman" panose="02020603050405020304" pitchFamily="18" charset="0"/>
              </a:rPr>
              <a:t> </a:t>
            </a:r>
            <a:r>
              <a:rPr lang="en-US" altLang="zh-TW" sz="2000" b="1" dirty="0" err="1">
                <a:solidFill>
                  <a:srgbClr val="FF0000"/>
                </a:solidFill>
                <a:latin typeface="Times New Roman" panose="02020603050405020304" pitchFamily="18" charset="0"/>
                <a:cs typeface="Times New Roman" panose="02020603050405020304" pitchFamily="18" charset="0"/>
              </a:rPr>
              <a:t>sinh</a:t>
            </a:r>
            <a:r>
              <a:rPr lang="en-US" altLang="zh-TW" sz="2000" b="1" dirty="0">
                <a:solidFill>
                  <a:srgbClr val="FF0000"/>
                </a:solidFill>
                <a:latin typeface="Times New Roman" panose="02020603050405020304" pitchFamily="18" charset="0"/>
                <a:cs typeface="Times New Roman" panose="02020603050405020304" pitchFamily="18" charset="0"/>
              </a:rPr>
              <a:t> </a:t>
            </a:r>
            <a:r>
              <a:rPr lang="en-US" altLang="zh-TW" sz="2000" b="1" dirty="0" err="1">
                <a:solidFill>
                  <a:srgbClr val="FF0000"/>
                </a:solidFill>
                <a:latin typeface="Times New Roman" panose="02020603050405020304" pitchFamily="18" charset="0"/>
                <a:cs typeface="Times New Roman" panose="02020603050405020304" pitchFamily="18" charset="0"/>
              </a:rPr>
              <a:t>nhật</a:t>
            </a:r>
            <a:r>
              <a:rPr lang="en-US" altLang="zh-TW" sz="2000" b="1" dirty="0">
                <a:solidFill>
                  <a:srgbClr val="FF0000"/>
                </a:solidFill>
                <a:latin typeface="Times New Roman" panose="02020603050405020304" pitchFamily="18" charset="0"/>
                <a:cs typeface="Times New Roman" panose="02020603050405020304" pitchFamily="18" charset="0"/>
              </a:rPr>
              <a:t> Cheryl (</a:t>
            </a:r>
            <a:r>
              <a:rPr lang="en-US" altLang="zh-TW" sz="2000" b="1" dirty="0" err="1">
                <a:solidFill>
                  <a:srgbClr val="FF0000"/>
                </a:solidFill>
                <a:latin typeface="Times New Roman" panose="02020603050405020304" pitchFamily="18" charset="0"/>
                <a:cs typeface="Times New Roman" panose="02020603050405020304" pitchFamily="18" charset="0"/>
              </a:rPr>
              <a:t>Lớp</a:t>
            </a:r>
            <a:r>
              <a:rPr lang="en-US" altLang="zh-TW" sz="2000" b="1" dirty="0">
                <a:solidFill>
                  <a:srgbClr val="FF0000"/>
                </a:solidFill>
                <a:latin typeface="Times New Roman" panose="02020603050405020304" pitchFamily="18" charset="0"/>
                <a:cs typeface="Times New Roman" panose="02020603050405020304" pitchFamily="18" charset="0"/>
              </a:rPr>
              <a:t> 9 - Singapore)</a:t>
            </a:r>
            <a:endParaRPr lang="zh-TW" altLang="en-US" sz="2000" dirty="0">
              <a:solidFill>
                <a:srgbClr val="002060"/>
              </a:solidFill>
              <a:latin typeface="Times New Roman" panose="02020603050405020304" pitchFamily="18" charset="0"/>
              <a:cs typeface="Times New Roman" panose="02020603050405020304" pitchFamily="18" charset="0"/>
            </a:endParaRPr>
          </a:p>
        </p:txBody>
      </p:sp>
      <p:sp>
        <p:nvSpPr>
          <p:cNvPr id="18" name="文字方塊 17"/>
          <p:cNvSpPr txBox="1"/>
          <p:nvPr/>
        </p:nvSpPr>
        <p:spPr>
          <a:xfrm>
            <a:off x="288963" y="3355799"/>
            <a:ext cx="11581761" cy="707886"/>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 </a:t>
            </a:r>
            <a:r>
              <a:rPr lang="vi-VN" altLang="zh-TW" sz="2000" dirty="0" smtClean="0">
                <a:latin typeface="Times New Roman" panose="02020603050405020304" pitchFamily="18" charset="0"/>
                <a:cs typeface="Times New Roman" panose="02020603050405020304" pitchFamily="18" charset="0"/>
              </a:rPr>
              <a:t>Trong </a:t>
            </a:r>
            <a:r>
              <a:rPr lang="vi-VN" altLang="zh-TW" sz="2000" dirty="0">
                <a:latin typeface="Times New Roman" panose="02020603050405020304" pitchFamily="18" charset="0"/>
                <a:cs typeface="Times New Roman" panose="02020603050405020304" pitchFamily="18" charset="0"/>
              </a:rPr>
              <a:t>số 10 ngày mà </a:t>
            </a:r>
            <a:r>
              <a:rPr lang="vi-VN" altLang="zh-TW" sz="2000" dirty="0" smtClean="0">
                <a:latin typeface="Times New Roman" panose="02020603050405020304" pitchFamily="18" charset="0"/>
                <a:cs typeface="Times New Roman" panose="02020603050405020304" pitchFamily="18" charset="0"/>
              </a:rPr>
              <a:t>C </a:t>
            </a:r>
            <a:r>
              <a:rPr lang="vi-VN" altLang="zh-TW" sz="2000" dirty="0">
                <a:latin typeface="Times New Roman" panose="02020603050405020304" pitchFamily="18" charset="0"/>
                <a:cs typeface="Times New Roman" panose="02020603050405020304" pitchFamily="18" charset="0"/>
              </a:rPr>
              <a:t>đưa ra, từ ngày 14 đến 19 hàng tháng, ngày 18 và 19 chỉ xuất hiện một lần. </a:t>
            </a:r>
            <a:endParaRPr lang="en-US" altLang="zh-TW" sz="2000" dirty="0" smtClean="0">
              <a:latin typeface="Times New Roman" panose="02020603050405020304" pitchFamily="18" charset="0"/>
              <a:cs typeface="Times New Roman" panose="02020603050405020304" pitchFamily="18" charset="0"/>
            </a:endParaRPr>
          </a:p>
          <a:p>
            <a:r>
              <a:rPr lang="vi-VN" altLang="zh-TW" sz="2000" dirty="0" smtClean="0">
                <a:latin typeface="Times New Roman" panose="02020603050405020304" pitchFamily="18" charset="0"/>
                <a:cs typeface="Times New Roman" panose="02020603050405020304" pitchFamily="18" charset="0"/>
              </a:rPr>
              <a:t>Nếu </a:t>
            </a:r>
            <a:r>
              <a:rPr lang="vi-VN" altLang="zh-TW" sz="2000" dirty="0">
                <a:latin typeface="Times New Roman" panose="02020603050405020304" pitchFamily="18" charset="0"/>
                <a:cs typeface="Times New Roman" panose="02020603050405020304" pitchFamily="18" charset="0"/>
              </a:rPr>
              <a:t>sinh nhật của cô ấy vào hai ngày này thì chắc chắn </a:t>
            </a:r>
            <a:r>
              <a:rPr lang="vi-VN" altLang="zh-TW" sz="2000" dirty="0" smtClean="0">
                <a:latin typeface="Times New Roman" panose="02020603050405020304" pitchFamily="18" charset="0"/>
                <a:cs typeface="Times New Roman" panose="02020603050405020304" pitchFamily="18" charset="0"/>
              </a:rPr>
              <a:t>B </a:t>
            </a:r>
            <a:r>
              <a:rPr lang="vi-VN" altLang="zh-TW" sz="2000" dirty="0">
                <a:latin typeface="Times New Roman" panose="02020603050405020304" pitchFamily="18" charset="0"/>
                <a:cs typeface="Times New Roman" panose="02020603050405020304" pitchFamily="18" charset="0"/>
              </a:rPr>
              <a:t>đã biết đáp án. (Loại ngày 19/5 và 18/6)</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p:sp>
        <p:nvSpPr>
          <p:cNvPr id="19" name="文字方塊 18"/>
          <p:cNvSpPr txBox="1"/>
          <p:nvPr/>
        </p:nvSpPr>
        <p:spPr>
          <a:xfrm>
            <a:off x="288963" y="4088059"/>
            <a:ext cx="8385890" cy="400110"/>
          </a:xfrm>
          <a:prstGeom prst="rect">
            <a:avLst/>
          </a:prstGeom>
          <a:noFill/>
        </p:spPr>
        <p:txBody>
          <a:bodyPr wrap="square" rtlCol="0">
            <a:spAutoFit/>
          </a:bodyPr>
          <a:lstStyle/>
          <a:p>
            <a:r>
              <a:rPr lang="en-US" altLang="zh-TW" sz="2000" i="1" dirty="0" smtClean="0">
                <a:latin typeface="Times New Roman" panose="02020603050405020304" pitchFamily="18" charset="0"/>
                <a:cs typeface="Times New Roman" panose="02020603050405020304" pitchFamily="18" charset="0"/>
              </a:rPr>
              <a:t>- </a:t>
            </a:r>
            <a:r>
              <a:rPr lang="vi-VN" altLang="zh-TW" sz="2000" i="1" dirty="0" smtClean="0">
                <a:latin typeface="Times New Roman" panose="02020603050405020304" pitchFamily="18" charset="0"/>
                <a:cs typeface="Times New Roman" panose="02020603050405020304" pitchFamily="18" charset="0"/>
              </a:rPr>
              <a:t>Nhưng </a:t>
            </a:r>
            <a:r>
              <a:rPr lang="vi-VN" altLang="zh-TW" sz="2000" i="1" dirty="0">
                <a:latin typeface="Times New Roman" panose="02020603050405020304" pitchFamily="18" charset="0"/>
                <a:cs typeface="Times New Roman" panose="02020603050405020304" pitchFamily="18" charset="0"/>
              </a:rPr>
              <a:t>tại sao </a:t>
            </a:r>
            <a:r>
              <a:rPr lang="vi-VN" altLang="zh-TW" sz="2000" i="1" dirty="0" smtClean="0">
                <a:latin typeface="Times New Roman" panose="02020603050405020304" pitchFamily="18" charset="0"/>
                <a:cs typeface="Times New Roman" panose="02020603050405020304" pitchFamily="18" charset="0"/>
              </a:rPr>
              <a:t>A </a:t>
            </a:r>
            <a:r>
              <a:rPr lang="vi-VN" altLang="zh-TW" sz="2000" i="1" dirty="0">
                <a:latin typeface="Times New Roman" panose="02020603050405020304" pitchFamily="18" charset="0"/>
                <a:cs typeface="Times New Roman" panose="02020603050405020304" pitchFamily="18" charset="0"/>
              </a:rPr>
              <a:t>khẳng định </a:t>
            </a:r>
            <a:r>
              <a:rPr lang="vi-VN" altLang="zh-TW" sz="2000" i="1" dirty="0" smtClean="0">
                <a:latin typeface="Times New Roman" panose="02020603050405020304" pitchFamily="18" charset="0"/>
                <a:cs typeface="Times New Roman" panose="02020603050405020304" pitchFamily="18" charset="0"/>
              </a:rPr>
              <a:t>B </a:t>
            </a:r>
            <a:r>
              <a:rPr lang="vi-VN" altLang="zh-TW" sz="2000" i="1" dirty="0">
                <a:latin typeface="Times New Roman" panose="02020603050405020304" pitchFamily="18" charset="0"/>
                <a:cs typeface="Times New Roman" panose="02020603050405020304" pitchFamily="18" charset="0"/>
              </a:rPr>
              <a:t>không biết?</a:t>
            </a:r>
            <a:endParaRPr lang="zh-TW" altLang="en-US" sz="2000" i="1" dirty="0">
              <a:solidFill>
                <a:srgbClr val="7030A0"/>
              </a:solidFill>
              <a:latin typeface="Times New Roman" panose="02020603050405020304" pitchFamily="18" charset="0"/>
              <a:cs typeface="Times New Roman" panose="02020603050405020304" pitchFamily="18" charset="0"/>
            </a:endParaRPr>
          </a:p>
        </p:txBody>
      </p:sp>
      <p:sp>
        <p:nvSpPr>
          <p:cNvPr id="11" name="文字方塊 10"/>
          <p:cNvSpPr txBox="1"/>
          <p:nvPr/>
        </p:nvSpPr>
        <p:spPr>
          <a:xfrm>
            <a:off x="692208" y="1084656"/>
            <a:ext cx="10417326" cy="2246769"/>
          </a:xfrm>
          <a:prstGeom prst="rect">
            <a:avLst/>
          </a:prstGeom>
          <a:noFill/>
        </p:spPr>
        <p:txBody>
          <a:bodyPr wrap="square" rtlCol="0">
            <a:spAutoFit/>
          </a:bodyPr>
          <a:lstStyle/>
          <a:p>
            <a:r>
              <a:rPr lang="vi-VN" altLang="zh-TW" sz="2000" dirty="0" smtClean="0">
                <a:solidFill>
                  <a:srgbClr val="0070C0"/>
                </a:solidFill>
                <a:latin typeface="Times New Roman" panose="02020603050405020304" pitchFamily="18" charset="0"/>
                <a:cs typeface="Times New Roman" panose="02020603050405020304" pitchFamily="18" charset="0"/>
              </a:rPr>
              <a:t>A </a:t>
            </a:r>
            <a:r>
              <a:rPr lang="vi-VN" altLang="zh-TW" sz="2000" dirty="0">
                <a:solidFill>
                  <a:srgbClr val="0070C0"/>
                </a:solidFill>
                <a:latin typeface="Times New Roman" panose="02020603050405020304" pitchFamily="18" charset="0"/>
                <a:cs typeface="Times New Roman" panose="02020603050405020304" pitchFamily="18" charset="0"/>
              </a:rPr>
              <a:t>và </a:t>
            </a:r>
            <a:r>
              <a:rPr lang="vi-VN" altLang="zh-TW" sz="2000" dirty="0" smtClean="0">
                <a:solidFill>
                  <a:srgbClr val="0070C0"/>
                </a:solidFill>
                <a:latin typeface="Times New Roman" panose="02020603050405020304" pitchFamily="18" charset="0"/>
                <a:cs typeface="Times New Roman" panose="02020603050405020304" pitchFamily="18" charset="0"/>
              </a:rPr>
              <a:t>B </a:t>
            </a:r>
            <a:r>
              <a:rPr lang="vi-VN" altLang="zh-TW" sz="2000" dirty="0">
                <a:solidFill>
                  <a:srgbClr val="0070C0"/>
                </a:solidFill>
                <a:latin typeface="Times New Roman" panose="02020603050405020304" pitchFamily="18" charset="0"/>
                <a:cs typeface="Times New Roman" panose="02020603050405020304" pitchFamily="18" charset="0"/>
              </a:rPr>
              <a:t>vừa kết bạn với </a:t>
            </a:r>
            <a:r>
              <a:rPr lang="vi-VN" altLang="zh-TW" sz="2000" dirty="0" smtClean="0">
                <a:solidFill>
                  <a:srgbClr val="0070C0"/>
                </a:solidFill>
                <a:latin typeface="Times New Roman" panose="02020603050405020304" pitchFamily="18" charset="0"/>
                <a:cs typeface="Times New Roman" panose="02020603050405020304" pitchFamily="18" charset="0"/>
              </a:rPr>
              <a:t>C. </a:t>
            </a:r>
            <a:r>
              <a:rPr lang="vi-VN" altLang="zh-TW" sz="2000" dirty="0">
                <a:solidFill>
                  <a:srgbClr val="0070C0"/>
                </a:solidFill>
                <a:latin typeface="Times New Roman" panose="02020603050405020304" pitchFamily="18" charset="0"/>
                <a:cs typeface="Times New Roman" panose="02020603050405020304" pitchFamily="18" charset="0"/>
              </a:rPr>
              <a:t>Họ muốn biết ngày sinh nhật của </a:t>
            </a:r>
            <a:r>
              <a:rPr lang="vi-VN" altLang="zh-TW" sz="2000" dirty="0" smtClean="0">
                <a:solidFill>
                  <a:srgbClr val="0070C0"/>
                </a:solidFill>
                <a:latin typeface="Times New Roman" panose="02020603050405020304" pitchFamily="18" charset="0"/>
                <a:cs typeface="Times New Roman" panose="02020603050405020304" pitchFamily="18" charset="0"/>
              </a:rPr>
              <a:t>C. </a:t>
            </a:r>
            <a:r>
              <a:rPr lang="vi-VN" altLang="zh-TW" sz="2000" dirty="0">
                <a:solidFill>
                  <a:srgbClr val="0070C0"/>
                </a:solidFill>
                <a:latin typeface="Times New Roman" panose="02020603050405020304" pitchFamily="18" charset="0"/>
                <a:cs typeface="Times New Roman" panose="02020603050405020304" pitchFamily="18" charset="0"/>
              </a:rPr>
              <a:t>Sau đó, </a:t>
            </a:r>
            <a:r>
              <a:rPr lang="vi-VN" altLang="zh-TW" sz="2000" dirty="0" smtClean="0">
                <a:solidFill>
                  <a:srgbClr val="0070C0"/>
                </a:solidFill>
                <a:latin typeface="Times New Roman" panose="02020603050405020304" pitchFamily="18" charset="0"/>
                <a:cs typeface="Times New Roman" panose="02020603050405020304" pitchFamily="18" charset="0"/>
              </a:rPr>
              <a:t>C </a:t>
            </a:r>
            <a:r>
              <a:rPr lang="vi-VN" altLang="zh-TW" sz="2000" dirty="0">
                <a:solidFill>
                  <a:srgbClr val="0070C0"/>
                </a:solidFill>
                <a:latin typeface="Times New Roman" panose="02020603050405020304" pitchFamily="18" charset="0"/>
                <a:cs typeface="Times New Roman" panose="02020603050405020304" pitchFamily="18" charset="0"/>
              </a:rPr>
              <a:t>đưa ra 10 phương án: </a:t>
            </a:r>
            <a:r>
              <a:rPr lang="vi-VN" altLang="zh-TW" sz="2000" i="1" dirty="0">
                <a:solidFill>
                  <a:srgbClr val="0070C0"/>
                </a:solidFill>
                <a:latin typeface="Times New Roman" panose="02020603050405020304" pitchFamily="18" charset="0"/>
                <a:cs typeface="Times New Roman" panose="02020603050405020304" pitchFamily="18" charset="0"/>
              </a:rPr>
              <a:t>Ngày </a:t>
            </a:r>
            <a:r>
              <a:rPr lang="vi-VN" altLang="zh-TW" sz="2000" i="1" dirty="0">
                <a:solidFill>
                  <a:schemeClr val="accent2">
                    <a:lumMod val="75000"/>
                  </a:schemeClr>
                </a:solidFill>
                <a:latin typeface="Times New Roman" panose="02020603050405020304" pitchFamily="18" charset="0"/>
                <a:cs typeface="Times New Roman" panose="02020603050405020304" pitchFamily="18" charset="0"/>
              </a:rPr>
              <a:t>15/5, </a:t>
            </a:r>
            <a:r>
              <a:rPr lang="vi-VN" altLang="zh-TW" sz="2000" i="1" dirty="0" smtClean="0">
                <a:solidFill>
                  <a:schemeClr val="accent2">
                    <a:lumMod val="75000"/>
                  </a:schemeClr>
                </a:solidFill>
                <a:latin typeface="Times New Roman" panose="02020603050405020304" pitchFamily="18" charset="0"/>
                <a:cs typeface="Times New Roman" panose="02020603050405020304" pitchFamily="18" charset="0"/>
              </a:rPr>
              <a:t>16/5</a:t>
            </a:r>
            <a:r>
              <a:rPr lang="en-US" altLang="zh-TW" sz="2000" i="1" dirty="0" smtClean="0">
                <a:solidFill>
                  <a:schemeClr val="accent2">
                    <a:lumMod val="75000"/>
                  </a:schemeClr>
                </a:solidFill>
                <a:latin typeface="Times New Roman" panose="02020603050405020304" pitchFamily="18" charset="0"/>
                <a:cs typeface="Times New Roman" panose="02020603050405020304" pitchFamily="18" charset="0"/>
              </a:rPr>
              <a:t>, </a:t>
            </a:r>
            <a:r>
              <a:rPr lang="vi-VN" altLang="zh-TW" sz="2000" i="1" dirty="0" smtClean="0">
                <a:solidFill>
                  <a:srgbClr val="FF0000"/>
                </a:solidFill>
                <a:latin typeface="Times New Roman" panose="02020603050405020304" pitchFamily="18" charset="0"/>
                <a:cs typeface="Times New Roman" panose="02020603050405020304" pitchFamily="18" charset="0"/>
              </a:rPr>
              <a:t>19</a:t>
            </a:r>
            <a:r>
              <a:rPr lang="vi-VN" altLang="zh-TW" sz="2000" i="1" dirty="0" smtClean="0">
                <a:solidFill>
                  <a:schemeClr val="accent2">
                    <a:lumMod val="75000"/>
                  </a:schemeClr>
                </a:solidFill>
                <a:latin typeface="Times New Roman" panose="02020603050405020304" pitchFamily="18" charset="0"/>
                <a:cs typeface="Times New Roman" panose="02020603050405020304" pitchFamily="18" charset="0"/>
              </a:rPr>
              <a:t>/5</a:t>
            </a:r>
            <a:r>
              <a:rPr lang="vi-VN" altLang="zh-TW" sz="2000" i="1" dirty="0">
                <a:solidFill>
                  <a:srgbClr val="0070C0"/>
                </a:solidFill>
                <a:latin typeface="Times New Roman" panose="02020603050405020304" pitchFamily="18" charset="0"/>
                <a:cs typeface="Times New Roman" panose="02020603050405020304" pitchFamily="18" charset="0"/>
              </a:rPr>
              <a:t>, </a:t>
            </a:r>
            <a:r>
              <a:rPr lang="vi-VN" altLang="zh-TW" sz="2000" i="1" dirty="0" smtClean="0">
                <a:solidFill>
                  <a:srgbClr val="7030A0"/>
                </a:solidFill>
                <a:latin typeface="Times New Roman" panose="02020603050405020304" pitchFamily="18" charset="0"/>
                <a:cs typeface="Times New Roman" panose="02020603050405020304" pitchFamily="18" charset="0"/>
              </a:rPr>
              <a:t>17/6</a:t>
            </a:r>
            <a:r>
              <a:rPr lang="vi-VN" altLang="zh-TW" sz="2000" i="1" dirty="0">
                <a:solidFill>
                  <a:srgbClr val="7030A0"/>
                </a:solidFill>
                <a:latin typeface="Times New Roman" panose="02020603050405020304" pitchFamily="18" charset="0"/>
                <a:cs typeface="Times New Roman" panose="02020603050405020304" pitchFamily="18" charset="0"/>
              </a:rPr>
              <a:t>, </a:t>
            </a:r>
            <a:r>
              <a:rPr lang="vi-VN" altLang="zh-TW" sz="2000" i="1" dirty="0" smtClean="0">
                <a:solidFill>
                  <a:srgbClr val="FF0000"/>
                </a:solidFill>
                <a:latin typeface="Times New Roman" panose="02020603050405020304" pitchFamily="18" charset="0"/>
                <a:cs typeface="Times New Roman" panose="02020603050405020304" pitchFamily="18" charset="0"/>
              </a:rPr>
              <a:t>18</a:t>
            </a:r>
            <a:r>
              <a:rPr lang="vi-VN" altLang="zh-TW" sz="2000" i="1" dirty="0" smtClean="0">
                <a:solidFill>
                  <a:srgbClr val="7030A0"/>
                </a:solidFill>
                <a:latin typeface="Times New Roman" panose="02020603050405020304" pitchFamily="18" charset="0"/>
                <a:cs typeface="Times New Roman" panose="02020603050405020304" pitchFamily="18" charset="0"/>
              </a:rPr>
              <a:t>/6</a:t>
            </a:r>
            <a:r>
              <a:rPr lang="vi-VN" altLang="zh-TW" sz="2000" i="1" dirty="0">
                <a:solidFill>
                  <a:srgbClr val="0070C0"/>
                </a:solidFill>
                <a:latin typeface="Times New Roman" panose="02020603050405020304" pitchFamily="18" charset="0"/>
                <a:cs typeface="Times New Roman" panose="02020603050405020304" pitchFamily="18" charset="0"/>
              </a:rPr>
              <a:t>, </a:t>
            </a:r>
            <a:r>
              <a:rPr lang="vi-VN" altLang="zh-TW" sz="2000" i="1" dirty="0" smtClean="0">
                <a:solidFill>
                  <a:srgbClr val="00B050"/>
                </a:solidFill>
                <a:latin typeface="Times New Roman" panose="02020603050405020304" pitchFamily="18" charset="0"/>
                <a:cs typeface="Times New Roman" panose="02020603050405020304" pitchFamily="18" charset="0"/>
              </a:rPr>
              <a:t>14/7</a:t>
            </a:r>
            <a:r>
              <a:rPr lang="vi-VN" altLang="zh-TW" sz="2000" i="1" dirty="0">
                <a:solidFill>
                  <a:srgbClr val="00B050"/>
                </a:solidFill>
                <a:latin typeface="Times New Roman" panose="02020603050405020304" pitchFamily="18" charset="0"/>
                <a:cs typeface="Times New Roman" panose="02020603050405020304" pitchFamily="18" charset="0"/>
              </a:rPr>
              <a:t>, </a:t>
            </a:r>
            <a:r>
              <a:rPr lang="vi-VN" altLang="zh-TW" sz="2000" i="1" dirty="0" smtClean="0">
                <a:solidFill>
                  <a:srgbClr val="00B050"/>
                </a:solidFill>
                <a:latin typeface="Times New Roman" panose="02020603050405020304" pitchFamily="18" charset="0"/>
                <a:cs typeface="Times New Roman" panose="02020603050405020304" pitchFamily="18" charset="0"/>
              </a:rPr>
              <a:t>16/7</a:t>
            </a:r>
            <a:r>
              <a:rPr lang="vi-VN" altLang="zh-TW" sz="2000" i="1" dirty="0">
                <a:solidFill>
                  <a:srgbClr val="0070C0"/>
                </a:solidFill>
                <a:latin typeface="Times New Roman" panose="02020603050405020304" pitchFamily="18" charset="0"/>
                <a:cs typeface="Times New Roman" panose="02020603050405020304" pitchFamily="18" charset="0"/>
              </a:rPr>
              <a:t>, </a:t>
            </a:r>
            <a:r>
              <a:rPr lang="vi-VN" altLang="zh-TW" sz="2000" i="1" dirty="0" smtClean="0">
                <a:solidFill>
                  <a:srgbClr val="0070C0"/>
                </a:solidFill>
                <a:latin typeface="Times New Roman" panose="02020603050405020304" pitchFamily="18" charset="0"/>
                <a:cs typeface="Times New Roman" panose="02020603050405020304" pitchFamily="18" charset="0"/>
              </a:rPr>
              <a:t>14/8, 15/8 </a:t>
            </a:r>
            <a:r>
              <a:rPr lang="vi-VN" altLang="zh-TW" sz="2000" i="1" dirty="0">
                <a:solidFill>
                  <a:srgbClr val="0070C0"/>
                </a:solidFill>
                <a:latin typeface="Times New Roman" panose="02020603050405020304" pitchFamily="18" charset="0"/>
                <a:cs typeface="Times New Roman" panose="02020603050405020304" pitchFamily="18" charset="0"/>
              </a:rPr>
              <a:t>và ngày 17/8</a:t>
            </a:r>
            <a:r>
              <a:rPr lang="vi-VN" altLang="zh-TW" sz="2000" dirty="0" smtClean="0">
                <a:solidFill>
                  <a:srgbClr val="0070C0"/>
                </a:solidFill>
                <a:latin typeface="Times New Roman" panose="02020603050405020304" pitchFamily="18" charset="0"/>
                <a:cs typeface="Times New Roman" panose="02020603050405020304" pitchFamily="18" charset="0"/>
              </a:rPr>
              <a:t>.</a:t>
            </a:r>
            <a:endParaRPr lang="vi-VN" altLang="zh-TW" sz="2000" dirty="0">
              <a:solidFill>
                <a:srgbClr val="0070C0"/>
              </a:solidFill>
              <a:latin typeface="Times New Roman" panose="02020603050405020304" pitchFamily="18" charset="0"/>
              <a:cs typeface="Times New Roman" panose="02020603050405020304" pitchFamily="18" charset="0"/>
            </a:endParaRPr>
          </a:p>
          <a:p>
            <a:r>
              <a:rPr lang="vi-VN" altLang="zh-TW" sz="2000" dirty="0" smtClean="0">
                <a:solidFill>
                  <a:srgbClr val="0070C0"/>
                </a:solidFill>
                <a:latin typeface="Times New Roman" panose="02020603050405020304" pitchFamily="18" charset="0"/>
                <a:cs typeface="Times New Roman" panose="02020603050405020304" pitchFamily="18" charset="0"/>
              </a:rPr>
              <a:t>C </a:t>
            </a:r>
            <a:r>
              <a:rPr lang="vi-VN" altLang="zh-TW" sz="2000" dirty="0">
                <a:solidFill>
                  <a:srgbClr val="0070C0"/>
                </a:solidFill>
                <a:latin typeface="Times New Roman" panose="02020603050405020304" pitchFamily="18" charset="0"/>
                <a:cs typeface="Times New Roman" panose="02020603050405020304" pitchFamily="18" charset="0"/>
              </a:rPr>
              <a:t>sau đó đã </a:t>
            </a:r>
            <a:r>
              <a:rPr lang="vi-VN" altLang="zh-TW" sz="2000" i="1" dirty="0">
                <a:solidFill>
                  <a:srgbClr val="0070C0"/>
                </a:solidFill>
                <a:latin typeface="Times New Roman" panose="02020603050405020304" pitchFamily="18" charset="0"/>
                <a:cs typeface="Times New Roman" panose="02020603050405020304" pitchFamily="18" charset="0"/>
              </a:rPr>
              <a:t>lần lượt </a:t>
            </a:r>
            <a:r>
              <a:rPr lang="vi-VN" altLang="zh-TW" sz="2000" dirty="0">
                <a:solidFill>
                  <a:srgbClr val="0070C0"/>
                </a:solidFill>
                <a:latin typeface="Times New Roman" panose="02020603050405020304" pitchFamily="18" charset="0"/>
                <a:cs typeface="Times New Roman" panose="02020603050405020304" pitchFamily="18" charset="0"/>
              </a:rPr>
              <a:t>tiết lộ riêng với </a:t>
            </a:r>
            <a:r>
              <a:rPr lang="vi-VN" altLang="zh-TW" sz="2000" b="1" dirty="0" smtClean="0">
                <a:solidFill>
                  <a:schemeClr val="accent6">
                    <a:lumMod val="75000"/>
                  </a:schemeClr>
                </a:solidFill>
                <a:latin typeface="Times New Roman" panose="02020603050405020304" pitchFamily="18" charset="0"/>
                <a:cs typeface="Times New Roman" panose="02020603050405020304" pitchFamily="18" charset="0"/>
              </a:rPr>
              <a:t>A</a:t>
            </a:r>
            <a:r>
              <a:rPr lang="vi-VN" altLang="zh-TW" sz="2000" dirty="0" smtClean="0">
                <a:solidFill>
                  <a:srgbClr val="0070C0"/>
                </a:solidFill>
                <a:latin typeface="Times New Roman" panose="02020603050405020304" pitchFamily="18" charset="0"/>
                <a:cs typeface="Times New Roman" panose="02020603050405020304" pitchFamily="18" charset="0"/>
              </a:rPr>
              <a:t> </a:t>
            </a:r>
            <a:r>
              <a:rPr lang="vi-VN" altLang="zh-TW" sz="2000" dirty="0">
                <a:solidFill>
                  <a:srgbClr val="0070C0"/>
                </a:solidFill>
                <a:latin typeface="Times New Roman" panose="02020603050405020304" pitchFamily="18" charset="0"/>
                <a:cs typeface="Times New Roman" panose="02020603050405020304" pitchFamily="18" charset="0"/>
              </a:rPr>
              <a:t>và </a:t>
            </a:r>
            <a:r>
              <a:rPr lang="vi-VN" altLang="zh-TW" sz="2000" b="1" dirty="0" smtClean="0">
                <a:solidFill>
                  <a:srgbClr val="FF0000"/>
                </a:solidFill>
                <a:latin typeface="Times New Roman" panose="02020603050405020304" pitchFamily="18" charset="0"/>
                <a:cs typeface="Times New Roman" panose="02020603050405020304" pitchFamily="18" charset="0"/>
              </a:rPr>
              <a:t>B</a:t>
            </a:r>
            <a:r>
              <a:rPr lang="vi-VN" altLang="zh-TW" sz="2000" dirty="0" smtClean="0">
                <a:solidFill>
                  <a:srgbClr val="0070C0"/>
                </a:solidFill>
                <a:latin typeface="Times New Roman" panose="02020603050405020304" pitchFamily="18" charset="0"/>
                <a:cs typeface="Times New Roman" panose="02020603050405020304" pitchFamily="18" charset="0"/>
              </a:rPr>
              <a:t> </a:t>
            </a:r>
            <a:r>
              <a:rPr lang="vi-VN" altLang="zh-TW" sz="2000" dirty="0">
                <a:solidFill>
                  <a:srgbClr val="0070C0"/>
                </a:solidFill>
                <a:latin typeface="Times New Roman" panose="02020603050405020304" pitchFamily="18" charset="0"/>
                <a:cs typeface="Times New Roman" panose="02020603050405020304" pitchFamily="18" charset="0"/>
              </a:rPr>
              <a:t>về </a:t>
            </a:r>
            <a:r>
              <a:rPr lang="vi-VN" altLang="zh-TW" sz="2000" dirty="0">
                <a:solidFill>
                  <a:schemeClr val="accent6">
                    <a:lumMod val="75000"/>
                  </a:schemeClr>
                </a:solidFill>
                <a:latin typeface="Times New Roman" panose="02020603050405020304" pitchFamily="18" charset="0"/>
                <a:cs typeface="Times New Roman" panose="02020603050405020304" pitchFamily="18" charset="0"/>
              </a:rPr>
              <a:t>tháng sinh </a:t>
            </a:r>
            <a:r>
              <a:rPr lang="vi-VN" altLang="zh-TW" sz="2000" dirty="0">
                <a:solidFill>
                  <a:srgbClr val="0070C0"/>
                </a:solidFill>
                <a:latin typeface="Times New Roman" panose="02020603050405020304" pitchFamily="18" charset="0"/>
                <a:cs typeface="Times New Roman" panose="02020603050405020304" pitchFamily="18" charset="0"/>
              </a:rPr>
              <a:t>và </a:t>
            </a:r>
            <a:r>
              <a:rPr lang="vi-VN" altLang="zh-TW" sz="2000" dirty="0">
                <a:solidFill>
                  <a:srgbClr val="FF0000"/>
                </a:solidFill>
                <a:latin typeface="Times New Roman" panose="02020603050405020304" pitchFamily="18" charset="0"/>
                <a:cs typeface="Times New Roman" panose="02020603050405020304" pitchFamily="18" charset="0"/>
              </a:rPr>
              <a:t>ngày sinh </a:t>
            </a:r>
            <a:r>
              <a:rPr lang="vi-VN" altLang="zh-TW" sz="2000" dirty="0">
                <a:solidFill>
                  <a:srgbClr val="0070C0"/>
                </a:solidFill>
                <a:latin typeface="Times New Roman" panose="02020603050405020304" pitchFamily="18" charset="0"/>
                <a:cs typeface="Times New Roman" panose="02020603050405020304" pitchFamily="18" charset="0"/>
              </a:rPr>
              <a:t>của mình, tương ứng</a:t>
            </a:r>
            <a:r>
              <a:rPr lang="vi-VN" altLang="zh-TW" sz="2000" dirty="0" smtClean="0">
                <a:solidFill>
                  <a:srgbClr val="0070C0"/>
                </a:solidFill>
                <a:latin typeface="Times New Roman" panose="02020603050405020304" pitchFamily="18" charset="0"/>
                <a:cs typeface="Times New Roman" panose="02020603050405020304" pitchFamily="18" charset="0"/>
              </a:rPr>
              <a:t>.</a:t>
            </a:r>
            <a:endParaRPr lang="vi-VN" altLang="zh-TW" sz="2000" dirty="0">
              <a:solidFill>
                <a:srgbClr val="0070C0"/>
              </a:solidFill>
              <a:latin typeface="Times New Roman" panose="02020603050405020304" pitchFamily="18" charset="0"/>
              <a:cs typeface="Times New Roman" panose="02020603050405020304" pitchFamily="18" charset="0"/>
            </a:endParaRPr>
          </a:p>
          <a:p>
            <a:r>
              <a:rPr lang="vi-VN" altLang="zh-TW" sz="2000" dirty="0" smtClean="0">
                <a:solidFill>
                  <a:srgbClr val="0070C0"/>
                </a:solidFill>
                <a:latin typeface="Times New Roman" panose="02020603050405020304" pitchFamily="18" charset="0"/>
                <a:cs typeface="Times New Roman" panose="02020603050405020304" pitchFamily="18" charset="0"/>
              </a:rPr>
              <a:t>A: </a:t>
            </a:r>
            <a:r>
              <a:rPr lang="vi-VN" altLang="zh-TW" sz="2000" dirty="0">
                <a:solidFill>
                  <a:srgbClr val="0070C0"/>
                </a:solidFill>
                <a:latin typeface="Times New Roman" panose="02020603050405020304" pitchFamily="18" charset="0"/>
                <a:cs typeface="Times New Roman" panose="02020603050405020304" pitchFamily="18" charset="0"/>
              </a:rPr>
              <a:t>"Tớ không biết ngày sinh của </a:t>
            </a:r>
            <a:r>
              <a:rPr lang="vi-VN" altLang="zh-TW" sz="2000" dirty="0" smtClean="0">
                <a:solidFill>
                  <a:srgbClr val="0070C0"/>
                </a:solidFill>
                <a:latin typeface="Times New Roman" panose="02020603050405020304" pitchFamily="18" charset="0"/>
                <a:cs typeface="Times New Roman" panose="02020603050405020304" pitchFamily="18" charset="0"/>
              </a:rPr>
              <a:t>C, </a:t>
            </a:r>
            <a:r>
              <a:rPr lang="vi-VN" altLang="zh-TW" sz="2000" dirty="0">
                <a:solidFill>
                  <a:srgbClr val="0070C0"/>
                </a:solidFill>
                <a:latin typeface="Times New Roman" panose="02020603050405020304" pitchFamily="18" charset="0"/>
                <a:cs typeface="Times New Roman" panose="02020603050405020304" pitchFamily="18" charset="0"/>
              </a:rPr>
              <a:t>nhưng tớ biết </a:t>
            </a:r>
            <a:r>
              <a:rPr lang="vi-VN" altLang="zh-TW" sz="2000" dirty="0" smtClean="0">
                <a:solidFill>
                  <a:srgbClr val="FF0000"/>
                </a:solidFill>
                <a:latin typeface="Times New Roman" panose="02020603050405020304" pitchFamily="18" charset="0"/>
                <a:cs typeface="Times New Roman" panose="02020603050405020304" pitchFamily="18" charset="0"/>
              </a:rPr>
              <a:t>B </a:t>
            </a:r>
            <a:r>
              <a:rPr lang="vi-VN" altLang="zh-TW" sz="2000" dirty="0">
                <a:solidFill>
                  <a:srgbClr val="FF0000"/>
                </a:solidFill>
                <a:latin typeface="Times New Roman" panose="02020603050405020304" pitchFamily="18" charset="0"/>
                <a:cs typeface="Times New Roman" panose="02020603050405020304" pitchFamily="18" charset="0"/>
              </a:rPr>
              <a:t>cũng không biết</a:t>
            </a:r>
            <a:r>
              <a:rPr lang="vi-VN" altLang="zh-TW" sz="2000" dirty="0" smtClean="0">
                <a:solidFill>
                  <a:srgbClr val="0070C0"/>
                </a:solidFill>
                <a:latin typeface="Times New Roman" panose="02020603050405020304" pitchFamily="18" charset="0"/>
                <a:cs typeface="Times New Roman" panose="02020603050405020304" pitchFamily="18" charset="0"/>
              </a:rPr>
              <a:t>".</a:t>
            </a:r>
            <a:endParaRPr lang="vi-VN" altLang="zh-TW" sz="2000" dirty="0">
              <a:solidFill>
                <a:srgbClr val="0070C0"/>
              </a:solidFill>
              <a:latin typeface="Times New Roman" panose="02020603050405020304" pitchFamily="18" charset="0"/>
              <a:cs typeface="Times New Roman" panose="02020603050405020304" pitchFamily="18" charset="0"/>
            </a:endParaRPr>
          </a:p>
          <a:p>
            <a:r>
              <a:rPr lang="vi-VN" altLang="zh-TW" sz="2000" dirty="0" smtClean="0">
                <a:solidFill>
                  <a:srgbClr val="0070C0"/>
                </a:solidFill>
                <a:latin typeface="Times New Roman" panose="02020603050405020304" pitchFamily="18" charset="0"/>
                <a:cs typeface="Times New Roman" panose="02020603050405020304" pitchFamily="18" charset="0"/>
              </a:rPr>
              <a:t>B: </a:t>
            </a:r>
            <a:r>
              <a:rPr lang="vi-VN" altLang="zh-TW" sz="2000" dirty="0">
                <a:solidFill>
                  <a:srgbClr val="0070C0"/>
                </a:solidFill>
                <a:latin typeface="Times New Roman" panose="02020603050405020304" pitchFamily="18" charset="0"/>
                <a:cs typeface="Times New Roman" panose="02020603050405020304" pitchFamily="18" charset="0"/>
              </a:rPr>
              <a:t>"Trước tớ không biết ngày bạn ấy sinh nhưng giờ tớ biết rồi</a:t>
            </a:r>
            <a:r>
              <a:rPr lang="vi-VN" altLang="zh-TW" sz="2000" dirty="0" smtClean="0">
                <a:solidFill>
                  <a:srgbClr val="0070C0"/>
                </a:solidFill>
                <a:latin typeface="Times New Roman" panose="02020603050405020304" pitchFamily="18" charset="0"/>
                <a:cs typeface="Times New Roman" panose="02020603050405020304" pitchFamily="18" charset="0"/>
              </a:rPr>
              <a:t>".</a:t>
            </a:r>
            <a:endParaRPr lang="en-US" altLang="zh-TW" sz="2000" dirty="0" smtClean="0">
              <a:solidFill>
                <a:srgbClr val="0070C0"/>
              </a:solidFill>
              <a:latin typeface="Times New Roman" panose="02020603050405020304" pitchFamily="18" charset="0"/>
              <a:cs typeface="Times New Roman" panose="02020603050405020304" pitchFamily="18" charset="0"/>
            </a:endParaRPr>
          </a:p>
          <a:p>
            <a:r>
              <a:rPr lang="en-US" altLang="zh-TW" sz="2000" i="1" dirty="0" smtClean="0">
                <a:solidFill>
                  <a:srgbClr val="7030A0"/>
                </a:solidFill>
                <a:latin typeface="Times New Roman" panose="02020603050405020304" pitchFamily="18" charset="0"/>
                <a:cs typeface="Times New Roman" panose="02020603050405020304" pitchFamily="18" charset="0"/>
              </a:rPr>
              <a:t>A: </a:t>
            </a:r>
            <a:r>
              <a:rPr lang="en-US" altLang="zh-TW" sz="2000" i="1" dirty="0">
                <a:solidFill>
                  <a:srgbClr val="7030A0"/>
                </a:solidFill>
                <a:latin typeface="Times New Roman" panose="02020603050405020304" pitchFamily="18" charset="0"/>
                <a:cs typeface="Times New Roman" panose="02020603050405020304" pitchFamily="18" charset="0"/>
              </a:rPr>
              <a:t>"</a:t>
            </a:r>
            <a:r>
              <a:rPr lang="en-US" altLang="zh-TW" sz="2000" i="1" dirty="0" err="1">
                <a:solidFill>
                  <a:srgbClr val="7030A0"/>
                </a:solidFill>
                <a:latin typeface="Times New Roman" panose="02020603050405020304" pitchFamily="18" charset="0"/>
                <a:cs typeface="Times New Roman" panose="02020603050405020304" pitchFamily="18" charset="0"/>
              </a:rPr>
              <a:t>Vậy</a:t>
            </a:r>
            <a:r>
              <a:rPr lang="en-US" altLang="zh-TW" sz="2000" i="1" dirty="0">
                <a:solidFill>
                  <a:srgbClr val="7030A0"/>
                </a:solidFill>
                <a:latin typeface="Times New Roman" panose="02020603050405020304" pitchFamily="18" charset="0"/>
                <a:cs typeface="Times New Roman" panose="02020603050405020304" pitchFamily="18" charset="0"/>
              </a:rPr>
              <a:t> </a:t>
            </a:r>
            <a:r>
              <a:rPr lang="en-US" altLang="zh-TW" sz="2000" i="1" dirty="0" err="1">
                <a:solidFill>
                  <a:srgbClr val="7030A0"/>
                </a:solidFill>
                <a:latin typeface="Times New Roman" panose="02020603050405020304" pitchFamily="18" charset="0"/>
                <a:cs typeface="Times New Roman" panose="02020603050405020304" pitchFamily="18" charset="0"/>
              </a:rPr>
              <a:t>tớ</a:t>
            </a:r>
            <a:r>
              <a:rPr lang="en-US" altLang="zh-TW" sz="2000" i="1" dirty="0">
                <a:solidFill>
                  <a:srgbClr val="7030A0"/>
                </a:solidFill>
                <a:latin typeface="Times New Roman" panose="02020603050405020304" pitchFamily="18" charset="0"/>
                <a:cs typeface="Times New Roman" panose="02020603050405020304" pitchFamily="18" charset="0"/>
              </a:rPr>
              <a:t> </a:t>
            </a:r>
            <a:r>
              <a:rPr lang="en-US" altLang="zh-TW" sz="2000" i="1" dirty="0" err="1">
                <a:solidFill>
                  <a:srgbClr val="7030A0"/>
                </a:solidFill>
                <a:latin typeface="Times New Roman" panose="02020603050405020304" pitchFamily="18" charset="0"/>
                <a:cs typeface="Times New Roman" panose="02020603050405020304" pitchFamily="18" charset="0"/>
              </a:rPr>
              <a:t>đã</a:t>
            </a:r>
            <a:r>
              <a:rPr lang="en-US" altLang="zh-TW" sz="2000" i="1" dirty="0">
                <a:solidFill>
                  <a:srgbClr val="7030A0"/>
                </a:solidFill>
                <a:latin typeface="Times New Roman" panose="02020603050405020304" pitchFamily="18" charset="0"/>
                <a:cs typeface="Times New Roman" panose="02020603050405020304" pitchFamily="18" charset="0"/>
              </a:rPr>
              <a:t> </a:t>
            </a:r>
            <a:r>
              <a:rPr lang="en-US" altLang="zh-TW" sz="2000" i="1" dirty="0" err="1">
                <a:solidFill>
                  <a:srgbClr val="7030A0"/>
                </a:solidFill>
                <a:latin typeface="Times New Roman" panose="02020603050405020304" pitchFamily="18" charset="0"/>
                <a:cs typeface="Times New Roman" panose="02020603050405020304" pitchFamily="18" charset="0"/>
              </a:rPr>
              <a:t>biết</a:t>
            </a:r>
            <a:r>
              <a:rPr lang="en-US" altLang="zh-TW" sz="2000" i="1" dirty="0">
                <a:solidFill>
                  <a:srgbClr val="7030A0"/>
                </a:solidFill>
                <a:latin typeface="Times New Roman" panose="02020603050405020304" pitchFamily="18" charset="0"/>
                <a:cs typeface="Times New Roman" panose="02020603050405020304" pitchFamily="18" charset="0"/>
              </a:rPr>
              <a:t> </a:t>
            </a:r>
            <a:r>
              <a:rPr lang="en-US" altLang="zh-TW" sz="2000" i="1" dirty="0" err="1">
                <a:solidFill>
                  <a:srgbClr val="7030A0"/>
                </a:solidFill>
                <a:latin typeface="Times New Roman" panose="02020603050405020304" pitchFamily="18" charset="0"/>
                <a:cs typeface="Times New Roman" panose="02020603050405020304" pitchFamily="18" charset="0"/>
              </a:rPr>
              <a:t>ngày</a:t>
            </a:r>
            <a:r>
              <a:rPr lang="en-US" altLang="zh-TW" sz="2000" i="1" dirty="0">
                <a:solidFill>
                  <a:srgbClr val="7030A0"/>
                </a:solidFill>
                <a:latin typeface="Times New Roman" panose="02020603050405020304" pitchFamily="18" charset="0"/>
                <a:cs typeface="Times New Roman" panose="02020603050405020304" pitchFamily="18" charset="0"/>
              </a:rPr>
              <a:t> </a:t>
            </a:r>
            <a:r>
              <a:rPr lang="en-US" altLang="zh-TW" sz="2000" i="1" dirty="0" err="1">
                <a:solidFill>
                  <a:srgbClr val="7030A0"/>
                </a:solidFill>
                <a:latin typeface="Times New Roman" panose="02020603050405020304" pitchFamily="18" charset="0"/>
                <a:cs typeface="Times New Roman" panose="02020603050405020304" pitchFamily="18" charset="0"/>
              </a:rPr>
              <a:t>sinh</a:t>
            </a:r>
            <a:r>
              <a:rPr lang="en-US" altLang="zh-TW" sz="2000" i="1" dirty="0">
                <a:solidFill>
                  <a:srgbClr val="7030A0"/>
                </a:solidFill>
                <a:latin typeface="Times New Roman" panose="02020603050405020304" pitchFamily="18" charset="0"/>
                <a:cs typeface="Times New Roman" panose="02020603050405020304" pitchFamily="18" charset="0"/>
              </a:rPr>
              <a:t> </a:t>
            </a:r>
            <a:r>
              <a:rPr lang="en-US" altLang="zh-TW" sz="2000" i="1" dirty="0" err="1">
                <a:solidFill>
                  <a:srgbClr val="7030A0"/>
                </a:solidFill>
                <a:latin typeface="Times New Roman" panose="02020603050405020304" pitchFamily="18" charset="0"/>
                <a:cs typeface="Times New Roman" panose="02020603050405020304" pitchFamily="18" charset="0"/>
              </a:rPr>
              <a:t>nhật</a:t>
            </a:r>
            <a:r>
              <a:rPr lang="en-US" altLang="zh-TW" sz="2000" i="1" dirty="0">
                <a:solidFill>
                  <a:srgbClr val="7030A0"/>
                </a:solidFill>
                <a:latin typeface="Times New Roman" panose="02020603050405020304" pitchFamily="18" charset="0"/>
                <a:cs typeface="Times New Roman" panose="02020603050405020304" pitchFamily="18" charset="0"/>
              </a:rPr>
              <a:t> </a:t>
            </a:r>
            <a:r>
              <a:rPr lang="en-US" altLang="zh-TW" sz="2000" i="1" dirty="0" err="1">
                <a:solidFill>
                  <a:srgbClr val="7030A0"/>
                </a:solidFill>
                <a:latin typeface="Times New Roman" panose="02020603050405020304" pitchFamily="18" charset="0"/>
                <a:cs typeface="Times New Roman" panose="02020603050405020304" pitchFamily="18" charset="0"/>
              </a:rPr>
              <a:t>của</a:t>
            </a:r>
            <a:r>
              <a:rPr lang="en-US" altLang="zh-TW" sz="2000" i="1" dirty="0">
                <a:solidFill>
                  <a:srgbClr val="7030A0"/>
                </a:solidFill>
                <a:latin typeface="Times New Roman" panose="02020603050405020304" pitchFamily="18" charset="0"/>
                <a:cs typeface="Times New Roman" panose="02020603050405020304" pitchFamily="18" charset="0"/>
              </a:rPr>
              <a:t> </a:t>
            </a:r>
            <a:r>
              <a:rPr lang="en-US" altLang="zh-TW" sz="2000" i="1" dirty="0" smtClean="0">
                <a:solidFill>
                  <a:srgbClr val="7030A0"/>
                </a:solidFill>
                <a:latin typeface="Times New Roman" panose="02020603050405020304" pitchFamily="18" charset="0"/>
                <a:cs typeface="Times New Roman" panose="02020603050405020304" pitchFamily="18" charset="0"/>
              </a:rPr>
              <a:t>C".</a:t>
            </a:r>
            <a:endParaRPr lang="en-US" altLang="zh-TW" sz="2000" i="1" dirty="0">
              <a:solidFill>
                <a:srgbClr val="7030A0"/>
              </a:solidFill>
              <a:latin typeface="Times New Roman" panose="02020603050405020304" pitchFamily="18" charset="0"/>
              <a:cs typeface="Times New Roman" panose="02020603050405020304" pitchFamily="18" charset="0"/>
            </a:endParaRPr>
          </a:p>
          <a:p>
            <a:r>
              <a:rPr lang="en-US" altLang="zh-TW" sz="2000" i="1" dirty="0" err="1">
                <a:solidFill>
                  <a:srgbClr val="7030A0"/>
                </a:solidFill>
                <a:latin typeface="Times New Roman" panose="02020603050405020304" pitchFamily="18" charset="0"/>
                <a:cs typeface="Times New Roman" panose="02020603050405020304" pitchFamily="18" charset="0"/>
              </a:rPr>
              <a:t>Vậy</a:t>
            </a:r>
            <a:r>
              <a:rPr lang="en-US" altLang="zh-TW" sz="2000" i="1" dirty="0">
                <a:solidFill>
                  <a:srgbClr val="7030A0"/>
                </a:solidFill>
                <a:latin typeface="Times New Roman" panose="02020603050405020304" pitchFamily="18" charset="0"/>
                <a:cs typeface="Times New Roman" panose="02020603050405020304" pitchFamily="18" charset="0"/>
              </a:rPr>
              <a:t> Cheryl </a:t>
            </a:r>
            <a:r>
              <a:rPr lang="en-US" altLang="zh-TW" sz="2000" i="1" dirty="0" err="1">
                <a:solidFill>
                  <a:srgbClr val="7030A0"/>
                </a:solidFill>
                <a:latin typeface="Times New Roman" panose="02020603050405020304" pitchFamily="18" charset="0"/>
                <a:cs typeface="Times New Roman" panose="02020603050405020304" pitchFamily="18" charset="0"/>
              </a:rPr>
              <a:t>sinh</a:t>
            </a:r>
            <a:r>
              <a:rPr lang="en-US" altLang="zh-TW" sz="2000" i="1" dirty="0">
                <a:solidFill>
                  <a:srgbClr val="7030A0"/>
                </a:solidFill>
                <a:latin typeface="Times New Roman" panose="02020603050405020304" pitchFamily="18" charset="0"/>
                <a:cs typeface="Times New Roman" panose="02020603050405020304" pitchFamily="18" charset="0"/>
              </a:rPr>
              <a:t> </a:t>
            </a:r>
            <a:r>
              <a:rPr lang="en-US" altLang="zh-TW" sz="2000" i="1" dirty="0" err="1">
                <a:solidFill>
                  <a:srgbClr val="7030A0"/>
                </a:solidFill>
                <a:latin typeface="Times New Roman" panose="02020603050405020304" pitchFamily="18" charset="0"/>
                <a:cs typeface="Times New Roman" panose="02020603050405020304" pitchFamily="18" charset="0"/>
              </a:rPr>
              <a:t>ngày</a:t>
            </a:r>
            <a:r>
              <a:rPr lang="en-US" altLang="zh-TW" sz="2000" i="1" dirty="0">
                <a:solidFill>
                  <a:srgbClr val="7030A0"/>
                </a:solidFill>
                <a:latin typeface="Times New Roman" panose="02020603050405020304" pitchFamily="18" charset="0"/>
                <a:cs typeface="Times New Roman" panose="02020603050405020304" pitchFamily="18" charset="0"/>
              </a:rPr>
              <a:t> </a:t>
            </a:r>
            <a:r>
              <a:rPr lang="en-US" altLang="zh-TW" sz="2000" i="1" dirty="0" err="1">
                <a:solidFill>
                  <a:srgbClr val="7030A0"/>
                </a:solidFill>
                <a:latin typeface="Times New Roman" panose="02020603050405020304" pitchFamily="18" charset="0"/>
                <a:cs typeface="Times New Roman" panose="02020603050405020304" pitchFamily="18" charset="0"/>
              </a:rPr>
              <a:t>nào</a:t>
            </a:r>
            <a:r>
              <a:rPr lang="en-US" altLang="zh-TW" sz="2000" i="1" dirty="0">
                <a:solidFill>
                  <a:srgbClr val="7030A0"/>
                </a:solidFill>
                <a:latin typeface="Times New Roman" panose="02020603050405020304" pitchFamily="18" charset="0"/>
                <a:cs typeface="Times New Roman" panose="02020603050405020304" pitchFamily="18" charset="0"/>
              </a:rPr>
              <a:t>?</a:t>
            </a:r>
            <a:endParaRPr lang="zh-TW" altLang="en-US" sz="2000" i="1" dirty="0">
              <a:solidFill>
                <a:srgbClr val="7030A0"/>
              </a:solidFill>
              <a:latin typeface="Times New Roman" panose="02020603050405020304" pitchFamily="18" charset="0"/>
              <a:cs typeface="Times New Roman" panose="02020603050405020304" pitchFamily="18" charset="0"/>
            </a:endParaRPr>
          </a:p>
        </p:txBody>
      </p:sp>
      <p:sp>
        <p:nvSpPr>
          <p:cNvPr id="15" name="文字方塊 14"/>
          <p:cNvSpPr txBox="1"/>
          <p:nvPr/>
        </p:nvSpPr>
        <p:spPr>
          <a:xfrm>
            <a:off x="288962" y="4607042"/>
            <a:ext cx="11306243" cy="1015663"/>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 </a:t>
            </a:r>
            <a:r>
              <a:rPr lang="vi-VN" altLang="zh-TW" sz="2000" dirty="0" smtClean="0">
                <a:latin typeface="Times New Roman" panose="02020603050405020304" pitchFamily="18" charset="0"/>
                <a:cs typeface="Times New Roman" panose="02020603050405020304" pitchFamily="18" charset="0"/>
              </a:rPr>
              <a:t>Nếu C </a:t>
            </a:r>
            <a:r>
              <a:rPr lang="vi-VN" altLang="zh-TW" sz="2000" dirty="0">
                <a:latin typeface="Times New Roman" panose="02020603050405020304" pitchFamily="18" charset="0"/>
                <a:cs typeface="Times New Roman" panose="02020603050405020304" pitchFamily="18" charset="0"/>
              </a:rPr>
              <a:t>nói với </a:t>
            </a:r>
            <a:r>
              <a:rPr lang="vi-VN" altLang="zh-TW" sz="2000" dirty="0" smtClean="0">
                <a:latin typeface="Times New Roman" panose="02020603050405020304" pitchFamily="18" charset="0"/>
                <a:cs typeface="Times New Roman" panose="02020603050405020304" pitchFamily="18" charset="0"/>
              </a:rPr>
              <a:t>A </a:t>
            </a:r>
            <a:r>
              <a:rPr lang="vi-VN" altLang="zh-TW" sz="2000" dirty="0">
                <a:latin typeface="Times New Roman" panose="02020603050405020304" pitchFamily="18" charset="0"/>
                <a:cs typeface="Times New Roman" panose="02020603050405020304" pitchFamily="18" charset="0"/>
              </a:rPr>
              <a:t>tháng sinh của cô ấy là tháng 5 hoặc tháng 6 thì sinh nhật của </a:t>
            </a:r>
            <a:r>
              <a:rPr lang="vi-VN" altLang="zh-TW" sz="2000" dirty="0" smtClean="0">
                <a:latin typeface="Times New Roman" panose="02020603050405020304" pitchFamily="18" charset="0"/>
                <a:cs typeface="Times New Roman" panose="02020603050405020304" pitchFamily="18" charset="0"/>
              </a:rPr>
              <a:t>C </a:t>
            </a:r>
            <a:r>
              <a:rPr lang="vi-VN" altLang="zh-TW" sz="2000" dirty="0">
                <a:latin typeface="Times New Roman" panose="02020603050405020304" pitchFamily="18" charset="0"/>
                <a:cs typeface="Times New Roman" panose="02020603050405020304" pitchFamily="18" charset="0"/>
              </a:rPr>
              <a:t>có thể là ngày 19/5 hoặc 18/6. Và </a:t>
            </a:r>
            <a:r>
              <a:rPr lang="vi-VN" altLang="zh-TW" sz="2000" dirty="0" smtClean="0">
                <a:latin typeface="Times New Roman" panose="02020603050405020304" pitchFamily="18" charset="0"/>
                <a:cs typeface="Times New Roman" panose="02020603050405020304" pitchFamily="18" charset="0"/>
              </a:rPr>
              <a:t>B </a:t>
            </a:r>
            <a:r>
              <a:rPr lang="vi-VN" altLang="zh-TW" sz="2000" dirty="0">
                <a:latin typeface="Times New Roman" panose="02020603050405020304" pitchFamily="18" charset="0"/>
                <a:cs typeface="Times New Roman" panose="02020603050405020304" pitchFamily="18" charset="0"/>
              </a:rPr>
              <a:t>sẽ biết đáp án. Nhưng </a:t>
            </a:r>
            <a:r>
              <a:rPr lang="vi-VN" altLang="zh-TW" sz="2000" dirty="0" smtClean="0">
                <a:latin typeface="Times New Roman" panose="02020603050405020304" pitchFamily="18" charset="0"/>
                <a:cs typeface="Times New Roman" panose="02020603050405020304" pitchFamily="18" charset="0"/>
              </a:rPr>
              <a:t>A </a:t>
            </a:r>
            <a:r>
              <a:rPr lang="vi-VN" altLang="zh-TW" sz="2000" dirty="0">
                <a:latin typeface="Times New Roman" panose="02020603050405020304" pitchFamily="18" charset="0"/>
                <a:cs typeface="Times New Roman" panose="02020603050405020304" pitchFamily="18" charset="0"/>
              </a:rPr>
              <a:t>khẳng định </a:t>
            </a:r>
            <a:r>
              <a:rPr lang="vi-VN" altLang="zh-TW" sz="2000" dirty="0" smtClean="0">
                <a:latin typeface="Times New Roman" panose="02020603050405020304" pitchFamily="18" charset="0"/>
                <a:cs typeface="Times New Roman" panose="02020603050405020304" pitchFamily="18" charset="0"/>
              </a:rPr>
              <a:t>B </a:t>
            </a:r>
            <a:r>
              <a:rPr lang="vi-VN" altLang="zh-TW" sz="2000" dirty="0">
                <a:latin typeface="Times New Roman" panose="02020603050405020304" pitchFamily="18" charset="0"/>
                <a:cs typeface="Times New Roman" panose="02020603050405020304" pitchFamily="18" charset="0"/>
              </a:rPr>
              <a:t>không biết, có nghĩa là </a:t>
            </a:r>
            <a:r>
              <a:rPr lang="vi-VN" altLang="zh-TW" sz="2000" dirty="0" smtClean="0">
                <a:latin typeface="Times New Roman" panose="02020603050405020304" pitchFamily="18" charset="0"/>
                <a:cs typeface="Times New Roman" panose="02020603050405020304" pitchFamily="18" charset="0"/>
              </a:rPr>
              <a:t>C </a:t>
            </a:r>
            <a:r>
              <a:rPr lang="vi-VN" altLang="zh-TW" sz="2000" dirty="0">
                <a:latin typeface="Times New Roman" panose="02020603050405020304" pitchFamily="18" charset="0"/>
                <a:cs typeface="Times New Roman" panose="02020603050405020304" pitchFamily="18" charset="0"/>
              </a:rPr>
              <a:t>nói với </a:t>
            </a:r>
            <a:r>
              <a:rPr lang="vi-VN" altLang="zh-TW" sz="2000" dirty="0" smtClean="0">
                <a:latin typeface="Times New Roman" panose="02020603050405020304" pitchFamily="18" charset="0"/>
                <a:cs typeface="Times New Roman" panose="02020603050405020304" pitchFamily="18" charset="0"/>
              </a:rPr>
              <a:t>A </a:t>
            </a:r>
            <a:r>
              <a:rPr lang="vi-VN" altLang="zh-TW" sz="2000" dirty="0">
                <a:latin typeface="Times New Roman" panose="02020603050405020304" pitchFamily="18" charset="0"/>
                <a:cs typeface="Times New Roman" panose="02020603050405020304" pitchFamily="18" charset="0"/>
              </a:rPr>
              <a:t>tháng sinh của cô ấy là tháng 7 hoặc tháng 8. (Loại tiếp ngày 15/5, 16/5 và 17/6)</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p:sp>
        <p:nvSpPr>
          <p:cNvPr id="16" name="文字方塊 15"/>
          <p:cNvSpPr txBox="1"/>
          <p:nvPr/>
        </p:nvSpPr>
        <p:spPr>
          <a:xfrm>
            <a:off x="288962" y="5658230"/>
            <a:ext cx="11386133" cy="400110"/>
          </a:xfrm>
          <a:prstGeom prst="rect">
            <a:avLst/>
          </a:prstGeom>
          <a:noFill/>
        </p:spPr>
        <p:txBody>
          <a:bodyPr wrap="square" rtlCol="0">
            <a:spAutoFit/>
          </a:bodyPr>
          <a:lstStyle/>
          <a:p>
            <a:r>
              <a:rPr lang="en-US" altLang="zh-TW" sz="2000" i="1" dirty="0" smtClean="0">
                <a:latin typeface="Times New Roman" panose="02020603050405020304" pitchFamily="18" charset="0"/>
                <a:cs typeface="Times New Roman" panose="02020603050405020304" pitchFamily="18" charset="0"/>
              </a:rPr>
              <a:t>- </a:t>
            </a:r>
            <a:r>
              <a:rPr lang="vi-VN" altLang="zh-TW" sz="2000" i="1" dirty="0" smtClean="0">
                <a:latin typeface="Times New Roman" panose="02020603050405020304" pitchFamily="18" charset="0"/>
                <a:cs typeface="Times New Roman" panose="02020603050405020304" pitchFamily="18" charset="0"/>
              </a:rPr>
              <a:t>Ban </a:t>
            </a:r>
            <a:r>
              <a:rPr lang="vi-VN" altLang="zh-TW" sz="2000" i="1" dirty="0">
                <a:latin typeface="Times New Roman" panose="02020603050405020304" pitchFamily="18" charset="0"/>
                <a:cs typeface="Times New Roman" panose="02020603050405020304" pitchFamily="18" charset="0"/>
              </a:rPr>
              <a:t>đầu, </a:t>
            </a:r>
            <a:r>
              <a:rPr lang="vi-VN" altLang="zh-TW" sz="2000" i="1" dirty="0" smtClean="0">
                <a:latin typeface="Times New Roman" panose="02020603050405020304" pitchFamily="18" charset="0"/>
                <a:cs typeface="Times New Roman" panose="02020603050405020304" pitchFamily="18" charset="0"/>
              </a:rPr>
              <a:t>B </a:t>
            </a:r>
            <a:r>
              <a:rPr lang="vi-VN" altLang="zh-TW" sz="2000" i="1" dirty="0">
                <a:latin typeface="Times New Roman" panose="02020603050405020304" pitchFamily="18" charset="0"/>
                <a:cs typeface="Times New Roman" panose="02020603050405020304" pitchFamily="18" charset="0"/>
              </a:rPr>
              <a:t>không biết sinh nhật của </a:t>
            </a:r>
            <a:r>
              <a:rPr lang="vi-VN" altLang="zh-TW" sz="2000" i="1" dirty="0" smtClean="0">
                <a:latin typeface="Times New Roman" panose="02020603050405020304" pitchFamily="18" charset="0"/>
                <a:cs typeface="Times New Roman" panose="02020603050405020304" pitchFamily="18" charset="0"/>
              </a:rPr>
              <a:t>C </a:t>
            </a:r>
            <a:r>
              <a:rPr lang="vi-VN" altLang="zh-TW" sz="2000" i="1" dirty="0">
                <a:latin typeface="Times New Roman" panose="02020603050405020304" pitchFamily="18" charset="0"/>
                <a:cs typeface="Times New Roman" panose="02020603050405020304" pitchFamily="18" charset="0"/>
              </a:rPr>
              <a:t>nhưng làm thế nào cậu ấy biết chỉ sau câu nói đầu tiên của </a:t>
            </a:r>
            <a:r>
              <a:rPr lang="vi-VN" altLang="zh-TW" sz="2000" i="1" dirty="0" smtClean="0">
                <a:latin typeface="Times New Roman" panose="02020603050405020304" pitchFamily="18" charset="0"/>
                <a:cs typeface="Times New Roman" panose="02020603050405020304" pitchFamily="18" charset="0"/>
              </a:rPr>
              <a:t>A?</a:t>
            </a:r>
            <a:endParaRPr lang="zh-TW" altLang="en-US" sz="2000" i="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468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接點 5"/>
          <p:cNvCxnSpPr/>
          <p:nvPr/>
        </p:nvCxnSpPr>
        <p:spPr>
          <a:xfrm flipV="1">
            <a:off x="1829491" y="665894"/>
            <a:ext cx="9522250"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9811674" y="327339"/>
            <a:ext cx="1783532" cy="307777"/>
          </a:xfrm>
          <a:prstGeom prst="rect">
            <a:avLst/>
          </a:prstGeom>
          <a:noFill/>
        </p:spPr>
        <p:txBody>
          <a:bodyPr wrap="square" rtlCol="0">
            <a:spAutoFit/>
          </a:bodyPr>
          <a:lstStyle/>
          <a:p>
            <a:pPr algn="ctr"/>
            <a:r>
              <a:rPr lang="en-US" altLang="zh-TW" sz="1400" dirty="0" smtClean="0">
                <a:solidFill>
                  <a:srgbClr val="C00000"/>
                </a:solidFill>
                <a:sym typeface="Webdings" panose="05030102010509060703" pitchFamily="18" charset="2"/>
              </a:rPr>
              <a:t> </a:t>
            </a:r>
            <a:r>
              <a:rPr lang="en-US" altLang="zh-TW" sz="1400" dirty="0" err="1" smtClean="0">
                <a:solidFill>
                  <a:srgbClr val="C00000"/>
                </a:solidFill>
              </a:rPr>
              <a:t>Gs</a:t>
            </a:r>
            <a:r>
              <a:rPr lang="en-US" altLang="zh-TW" sz="1400" dirty="0" smtClean="0">
                <a:solidFill>
                  <a:srgbClr val="C00000"/>
                </a:solidFill>
              </a:rPr>
              <a:t> Hoang </a:t>
            </a:r>
            <a:r>
              <a:rPr lang="en-US" altLang="zh-TW" sz="1400" dirty="0" err="1" smtClean="0">
                <a:solidFill>
                  <a:srgbClr val="C00000"/>
                </a:solidFill>
              </a:rPr>
              <a:t>Anh</a:t>
            </a:r>
            <a:endParaRPr lang="zh-TW" altLang="en-US" sz="1400" dirty="0">
              <a:solidFill>
                <a:srgbClr val="C00000"/>
              </a:solidFill>
            </a:endParaRPr>
          </a:p>
        </p:txBody>
      </p:sp>
      <p:sp>
        <p:nvSpPr>
          <p:cNvPr id="2" name="文字方塊 1"/>
          <p:cNvSpPr txBox="1"/>
          <p:nvPr/>
        </p:nvSpPr>
        <p:spPr>
          <a:xfrm>
            <a:off x="692210" y="267517"/>
            <a:ext cx="6349525" cy="400110"/>
          </a:xfrm>
          <a:prstGeom prst="rect">
            <a:avLst/>
          </a:prstGeom>
          <a:noFill/>
        </p:spPr>
        <p:txBody>
          <a:bodyPr wrap="square" rtlCol="0">
            <a:spAutoFit/>
          </a:bodyPr>
          <a:lstStyle/>
          <a:p>
            <a:r>
              <a:rPr lang="vi-VN" altLang="zh-TW" sz="2000" dirty="0">
                <a:solidFill>
                  <a:schemeClr val="accent6">
                    <a:lumMod val="75000"/>
                  </a:schemeClr>
                </a:solidFill>
                <a:latin typeface="Times New Roman" panose="02020603050405020304" pitchFamily="18" charset="0"/>
                <a:cs typeface="Times New Roman" panose="02020603050405020304" pitchFamily="18" charset="0"/>
              </a:rPr>
              <a:t>Trò chơi Logic</a:t>
            </a:r>
            <a:endParaRPr lang="zh-TW" altLang="en-US" sz="20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4" name="文字方塊 13"/>
          <p:cNvSpPr txBox="1"/>
          <p:nvPr/>
        </p:nvSpPr>
        <p:spPr>
          <a:xfrm>
            <a:off x="692209" y="694153"/>
            <a:ext cx="10659531" cy="400110"/>
          </a:xfrm>
          <a:prstGeom prst="rect">
            <a:avLst/>
          </a:prstGeom>
          <a:noFill/>
        </p:spPr>
        <p:txBody>
          <a:bodyPr wrap="square" rtlCol="0">
            <a:spAutoFit/>
          </a:bodyPr>
          <a:lstStyle/>
          <a:p>
            <a:r>
              <a:rPr lang="en-US" altLang="zh-TW" sz="2000" b="1" dirty="0" err="1" smtClean="0">
                <a:solidFill>
                  <a:srgbClr val="FF0000"/>
                </a:solidFill>
                <a:latin typeface="Times New Roman" panose="02020603050405020304" pitchFamily="18" charset="0"/>
                <a:cs typeface="Times New Roman" panose="02020603050405020304" pitchFamily="18" charset="0"/>
              </a:rPr>
              <a:t>Bài</a:t>
            </a:r>
            <a:r>
              <a:rPr lang="en-US" altLang="zh-TW" sz="2000" b="1" dirty="0" smtClean="0">
                <a:solidFill>
                  <a:srgbClr val="FF0000"/>
                </a:solidFill>
                <a:latin typeface="Times New Roman" panose="02020603050405020304" pitchFamily="18" charset="0"/>
                <a:cs typeface="Times New Roman" panose="02020603050405020304" pitchFamily="18" charset="0"/>
              </a:rPr>
              <a:t> </a:t>
            </a:r>
            <a:r>
              <a:rPr lang="en-US" altLang="zh-TW" sz="2000" b="1" dirty="0" err="1">
                <a:solidFill>
                  <a:srgbClr val="FF0000"/>
                </a:solidFill>
                <a:latin typeface="Times New Roman" panose="02020603050405020304" pitchFamily="18" charset="0"/>
                <a:cs typeface="Times New Roman" panose="02020603050405020304" pitchFamily="18" charset="0"/>
              </a:rPr>
              <a:t>toán</a:t>
            </a:r>
            <a:r>
              <a:rPr lang="en-US" altLang="zh-TW" sz="2000" b="1" dirty="0">
                <a:solidFill>
                  <a:srgbClr val="FF0000"/>
                </a:solidFill>
                <a:latin typeface="Times New Roman" panose="02020603050405020304" pitchFamily="18" charset="0"/>
                <a:cs typeface="Times New Roman" panose="02020603050405020304" pitchFamily="18" charset="0"/>
              </a:rPr>
              <a:t> </a:t>
            </a:r>
            <a:r>
              <a:rPr lang="en-US" altLang="zh-TW" sz="2000" b="1" dirty="0" err="1">
                <a:solidFill>
                  <a:srgbClr val="FF0000"/>
                </a:solidFill>
                <a:latin typeface="Times New Roman" panose="02020603050405020304" pitchFamily="18" charset="0"/>
                <a:cs typeface="Times New Roman" panose="02020603050405020304" pitchFamily="18" charset="0"/>
              </a:rPr>
              <a:t>sinh</a:t>
            </a:r>
            <a:r>
              <a:rPr lang="en-US" altLang="zh-TW" sz="2000" b="1" dirty="0">
                <a:solidFill>
                  <a:srgbClr val="FF0000"/>
                </a:solidFill>
                <a:latin typeface="Times New Roman" panose="02020603050405020304" pitchFamily="18" charset="0"/>
                <a:cs typeface="Times New Roman" panose="02020603050405020304" pitchFamily="18" charset="0"/>
              </a:rPr>
              <a:t> </a:t>
            </a:r>
            <a:r>
              <a:rPr lang="en-US" altLang="zh-TW" sz="2000" b="1" dirty="0" err="1">
                <a:solidFill>
                  <a:srgbClr val="FF0000"/>
                </a:solidFill>
                <a:latin typeface="Times New Roman" panose="02020603050405020304" pitchFamily="18" charset="0"/>
                <a:cs typeface="Times New Roman" panose="02020603050405020304" pitchFamily="18" charset="0"/>
              </a:rPr>
              <a:t>nhật</a:t>
            </a:r>
            <a:r>
              <a:rPr lang="en-US" altLang="zh-TW" sz="2000" b="1" dirty="0">
                <a:solidFill>
                  <a:srgbClr val="FF0000"/>
                </a:solidFill>
                <a:latin typeface="Times New Roman" panose="02020603050405020304" pitchFamily="18" charset="0"/>
                <a:cs typeface="Times New Roman" panose="02020603050405020304" pitchFamily="18" charset="0"/>
              </a:rPr>
              <a:t> Cheryl (</a:t>
            </a:r>
            <a:r>
              <a:rPr lang="en-US" altLang="zh-TW" sz="2000" b="1" dirty="0" err="1">
                <a:solidFill>
                  <a:srgbClr val="FF0000"/>
                </a:solidFill>
                <a:latin typeface="Times New Roman" panose="02020603050405020304" pitchFamily="18" charset="0"/>
                <a:cs typeface="Times New Roman" panose="02020603050405020304" pitchFamily="18" charset="0"/>
              </a:rPr>
              <a:t>Lớp</a:t>
            </a:r>
            <a:r>
              <a:rPr lang="en-US" altLang="zh-TW" sz="2000" b="1" dirty="0">
                <a:solidFill>
                  <a:srgbClr val="FF0000"/>
                </a:solidFill>
                <a:latin typeface="Times New Roman" panose="02020603050405020304" pitchFamily="18" charset="0"/>
                <a:cs typeface="Times New Roman" panose="02020603050405020304" pitchFamily="18" charset="0"/>
              </a:rPr>
              <a:t> 9 - Singapore)</a:t>
            </a:r>
            <a:endParaRPr lang="zh-TW" altLang="en-US" sz="2000" dirty="0">
              <a:solidFill>
                <a:srgbClr val="002060"/>
              </a:solidFill>
              <a:latin typeface="Times New Roman" panose="02020603050405020304" pitchFamily="18" charset="0"/>
              <a:cs typeface="Times New Roman" panose="02020603050405020304" pitchFamily="18" charset="0"/>
            </a:endParaRPr>
          </a:p>
        </p:txBody>
      </p:sp>
      <p:sp>
        <p:nvSpPr>
          <p:cNvPr id="18" name="文字方塊 17"/>
          <p:cNvSpPr txBox="1"/>
          <p:nvPr/>
        </p:nvSpPr>
        <p:spPr>
          <a:xfrm>
            <a:off x="288963" y="3355799"/>
            <a:ext cx="11581761" cy="400110"/>
          </a:xfrm>
          <a:prstGeom prst="rect">
            <a:avLst/>
          </a:prstGeom>
          <a:noFill/>
        </p:spPr>
        <p:txBody>
          <a:bodyPr wrap="square" rtlCol="0">
            <a:spAutoFit/>
          </a:bodyPr>
          <a:lstStyle/>
          <a:p>
            <a:r>
              <a:rPr lang="en-US" altLang="zh-TW" sz="2000" i="1" dirty="0">
                <a:latin typeface="Times New Roman" panose="02020603050405020304" pitchFamily="18" charset="0"/>
                <a:cs typeface="Times New Roman" panose="02020603050405020304" pitchFamily="18" charset="0"/>
              </a:rPr>
              <a:t>- </a:t>
            </a:r>
            <a:r>
              <a:rPr lang="vi-VN" altLang="zh-TW" sz="2000" i="1" dirty="0">
                <a:latin typeface="Times New Roman" panose="02020603050405020304" pitchFamily="18" charset="0"/>
                <a:cs typeface="Times New Roman" panose="02020603050405020304" pitchFamily="18" charset="0"/>
              </a:rPr>
              <a:t>Ban đầu, B không biết sinh nhật của C nhưng làm thế nào cậu ấy biết chỉ sau câu nói đầu tiên của A?</a:t>
            </a:r>
            <a:endParaRPr lang="zh-TW" altLang="en-US" sz="2000" i="1" dirty="0">
              <a:solidFill>
                <a:srgbClr val="7030A0"/>
              </a:solidFill>
              <a:latin typeface="Times New Roman" panose="02020603050405020304" pitchFamily="18" charset="0"/>
              <a:cs typeface="Times New Roman" panose="02020603050405020304" pitchFamily="18" charset="0"/>
            </a:endParaRPr>
          </a:p>
        </p:txBody>
      </p:sp>
      <p:sp>
        <p:nvSpPr>
          <p:cNvPr id="11" name="文字方塊 10"/>
          <p:cNvSpPr txBox="1"/>
          <p:nvPr/>
        </p:nvSpPr>
        <p:spPr>
          <a:xfrm>
            <a:off x="692208" y="1084656"/>
            <a:ext cx="10417326" cy="2246769"/>
          </a:xfrm>
          <a:prstGeom prst="rect">
            <a:avLst/>
          </a:prstGeom>
          <a:noFill/>
        </p:spPr>
        <p:txBody>
          <a:bodyPr wrap="square" rtlCol="0">
            <a:spAutoFit/>
          </a:bodyPr>
          <a:lstStyle/>
          <a:p>
            <a:r>
              <a:rPr lang="vi-VN" altLang="zh-TW" sz="2000" dirty="0" smtClean="0">
                <a:solidFill>
                  <a:srgbClr val="0070C0"/>
                </a:solidFill>
                <a:latin typeface="Times New Roman" panose="02020603050405020304" pitchFamily="18" charset="0"/>
                <a:cs typeface="Times New Roman" panose="02020603050405020304" pitchFamily="18" charset="0"/>
              </a:rPr>
              <a:t>A </a:t>
            </a:r>
            <a:r>
              <a:rPr lang="vi-VN" altLang="zh-TW" sz="2000" dirty="0">
                <a:solidFill>
                  <a:srgbClr val="0070C0"/>
                </a:solidFill>
                <a:latin typeface="Times New Roman" panose="02020603050405020304" pitchFamily="18" charset="0"/>
                <a:cs typeface="Times New Roman" panose="02020603050405020304" pitchFamily="18" charset="0"/>
              </a:rPr>
              <a:t>và </a:t>
            </a:r>
            <a:r>
              <a:rPr lang="vi-VN" altLang="zh-TW" sz="2000" dirty="0" smtClean="0">
                <a:solidFill>
                  <a:srgbClr val="0070C0"/>
                </a:solidFill>
                <a:latin typeface="Times New Roman" panose="02020603050405020304" pitchFamily="18" charset="0"/>
                <a:cs typeface="Times New Roman" panose="02020603050405020304" pitchFamily="18" charset="0"/>
              </a:rPr>
              <a:t>B </a:t>
            </a:r>
            <a:r>
              <a:rPr lang="vi-VN" altLang="zh-TW" sz="2000" dirty="0">
                <a:solidFill>
                  <a:srgbClr val="0070C0"/>
                </a:solidFill>
                <a:latin typeface="Times New Roman" panose="02020603050405020304" pitchFamily="18" charset="0"/>
                <a:cs typeface="Times New Roman" panose="02020603050405020304" pitchFamily="18" charset="0"/>
              </a:rPr>
              <a:t>vừa kết bạn với </a:t>
            </a:r>
            <a:r>
              <a:rPr lang="vi-VN" altLang="zh-TW" sz="2000" dirty="0" smtClean="0">
                <a:solidFill>
                  <a:srgbClr val="0070C0"/>
                </a:solidFill>
                <a:latin typeface="Times New Roman" panose="02020603050405020304" pitchFamily="18" charset="0"/>
                <a:cs typeface="Times New Roman" panose="02020603050405020304" pitchFamily="18" charset="0"/>
              </a:rPr>
              <a:t>C. </a:t>
            </a:r>
            <a:r>
              <a:rPr lang="vi-VN" altLang="zh-TW" sz="2000" dirty="0">
                <a:solidFill>
                  <a:srgbClr val="0070C0"/>
                </a:solidFill>
                <a:latin typeface="Times New Roman" panose="02020603050405020304" pitchFamily="18" charset="0"/>
                <a:cs typeface="Times New Roman" panose="02020603050405020304" pitchFamily="18" charset="0"/>
              </a:rPr>
              <a:t>Họ muốn biết ngày sinh nhật của </a:t>
            </a:r>
            <a:r>
              <a:rPr lang="vi-VN" altLang="zh-TW" sz="2000" dirty="0" smtClean="0">
                <a:solidFill>
                  <a:srgbClr val="0070C0"/>
                </a:solidFill>
                <a:latin typeface="Times New Roman" panose="02020603050405020304" pitchFamily="18" charset="0"/>
                <a:cs typeface="Times New Roman" panose="02020603050405020304" pitchFamily="18" charset="0"/>
              </a:rPr>
              <a:t>C. </a:t>
            </a:r>
            <a:r>
              <a:rPr lang="vi-VN" altLang="zh-TW" sz="2000" dirty="0">
                <a:solidFill>
                  <a:srgbClr val="0070C0"/>
                </a:solidFill>
                <a:latin typeface="Times New Roman" panose="02020603050405020304" pitchFamily="18" charset="0"/>
                <a:cs typeface="Times New Roman" panose="02020603050405020304" pitchFamily="18" charset="0"/>
              </a:rPr>
              <a:t>Sau đó, </a:t>
            </a:r>
            <a:r>
              <a:rPr lang="vi-VN" altLang="zh-TW" sz="2000" dirty="0" smtClean="0">
                <a:solidFill>
                  <a:srgbClr val="0070C0"/>
                </a:solidFill>
                <a:latin typeface="Times New Roman" panose="02020603050405020304" pitchFamily="18" charset="0"/>
                <a:cs typeface="Times New Roman" panose="02020603050405020304" pitchFamily="18" charset="0"/>
              </a:rPr>
              <a:t>C </a:t>
            </a:r>
            <a:r>
              <a:rPr lang="vi-VN" altLang="zh-TW" sz="2000" dirty="0">
                <a:solidFill>
                  <a:srgbClr val="0070C0"/>
                </a:solidFill>
                <a:latin typeface="Times New Roman" panose="02020603050405020304" pitchFamily="18" charset="0"/>
                <a:cs typeface="Times New Roman" panose="02020603050405020304" pitchFamily="18" charset="0"/>
              </a:rPr>
              <a:t>đưa ra 10 phương án: </a:t>
            </a:r>
            <a:r>
              <a:rPr lang="vi-VN" altLang="zh-TW" sz="2000" i="1" dirty="0">
                <a:solidFill>
                  <a:srgbClr val="0070C0"/>
                </a:solidFill>
                <a:latin typeface="Times New Roman" panose="02020603050405020304" pitchFamily="18" charset="0"/>
                <a:cs typeface="Times New Roman" panose="02020603050405020304" pitchFamily="18" charset="0"/>
              </a:rPr>
              <a:t>Ngày </a:t>
            </a:r>
            <a:r>
              <a:rPr lang="vi-VN" altLang="zh-TW" sz="2000" i="1" dirty="0">
                <a:solidFill>
                  <a:schemeClr val="accent2">
                    <a:lumMod val="75000"/>
                  </a:schemeClr>
                </a:solidFill>
                <a:latin typeface="Times New Roman" panose="02020603050405020304" pitchFamily="18" charset="0"/>
                <a:cs typeface="Times New Roman" panose="02020603050405020304" pitchFamily="18" charset="0"/>
              </a:rPr>
              <a:t>15/5, </a:t>
            </a:r>
            <a:r>
              <a:rPr lang="vi-VN" altLang="zh-TW" sz="2000" i="1" dirty="0" smtClean="0">
                <a:solidFill>
                  <a:schemeClr val="accent2">
                    <a:lumMod val="75000"/>
                  </a:schemeClr>
                </a:solidFill>
                <a:latin typeface="Times New Roman" panose="02020603050405020304" pitchFamily="18" charset="0"/>
                <a:cs typeface="Times New Roman" panose="02020603050405020304" pitchFamily="18" charset="0"/>
              </a:rPr>
              <a:t>16/5</a:t>
            </a:r>
            <a:r>
              <a:rPr lang="en-US" altLang="zh-TW" sz="2000" i="1" dirty="0" smtClean="0">
                <a:solidFill>
                  <a:schemeClr val="accent2">
                    <a:lumMod val="75000"/>
                  </a:schemeClr>
                </a:solidFill>
                <a:latin typeface="Times New Roman" panose="02020603050405020304" pitchFamily="18" charset="0"/>
                <a:cs typeface="Times New Roman" panose="02020603050405020304" pitchFamily="18" charset="0"/>
              </a:rPr>
              <a:t>, </a:t>
            </a:r>
            <a:r>
              <a:rPr lang="vi-VN" altLang="zh-TW" sz="2000" i="1" dirty="0" smtClean="0">
                <a:solidFill>
                  <a:srgbClr val="FF0000"/>
                </a:solidFill>
                <a:latin typeface="Times New Roman" panose="02020603050405020304" pitchFamily="18" charset="0"/>
                <a:cs typeface="Times New Roman" panose="02020603050405020304" pitchFamily="18" charset="0"/>
              </a:rPr>
              <a:t>19</a:t>
            </a:r>
            <a:r>
              <a:rPr lang="vi-VN" altLang="zh-TW" sz="2000" i="1" dirty="0" smtClean="0">
                <a:solidFill>
                  <a:schemeClr val="accent2">
                    <a:lumMod val="75000"/>
                  </a:schemeClr>
                </a:solidFill>
                <a:latin typeface="Times New Roman" panose="02020603050405020304" pitchFamily="18" charset="0"/>
                <a:cs typeface="Times New Roman" panose="02020603050405020304" pitchFamily="18" charset="0"/>
              </a:rPr>
              <a:t>/5</a:t>
            </a:r>
            <a:r>
              <a:rPr lang="vi-VN" altLang="zh-TW" sz="2000" i="1" dirty="0">
                <a:solidFill>
                  <a:srgbClr val="0070C0"/>
                </a:solidFill>
                <a:latin typeface="Times New Roman" panose="02020603050405020304" pitchFamily="18" charset="0"/>
                <a:cs typeface="Times New Roman" panose="02020603050405020304" pitchFamily="18" charset="0"/>
              </a:rPr>
              <a:t>, </a:t>
            </a:r>
            <a:r>
              <a:rPr lang="vi-VN" altLang="zh-TW" sz="2000" i="1" dirty="0" smtClean="0">
                <a:solidFill>
                  <a:srgbClr val="7030A0"/>
                </a:solidFill>
                <a:latin typeface="Times New Roman" panose="02020603050405020304" pitchFamily="18" charset="0"/>
                <a:cs typeface="Times New Roman" panose="02020603050405020304" pitchFamily="18" charset="0"/>
              </a:rPr>
              <a:t>17/6</a:t>
            </a:r>
            <a:r>
              <a:rPr lang="vi-VN" altLang="zh-TW" sz="2000" i="1" dirty="0">
                <a:solidFill>
                  <a:srgbClr val="7030A0"/>
                </a:solidFill>
                <a:latin typeface="Times New Roman" panose="02020603050405020304" pitchFamily="18" charset="0"/>
                <a:cs typeface="Times New Roman" panose="02020603050405020304" pitchFamily="18" charset="0"/>
              </a:rPr>
              <a:t>, </a:t>
            </a:r>
            <a:r>
              <a:rPr lang="vi-VN" altLang="zh-TW" sz="2000" i="1" dirty="0" smtClean="0">
                <a:solidFill>
                  <a:srgbClr val="FF0000"/>
                </a:solidFill>
                <a:latin typeface="Times New Roman" panose="02020603050405020304" pitchFamily="18" charset="0"/>
                <a:cs typeface="Times New Roman" panose="02020603050405020304" pitchFamily="18" charset="0"/>
              </a:rPr>
              <a:t>18</a:t>
            </a:r>
            <a:r>
              <a:rPr lang="vi-VN" altLang="zh-TW" sz="2000" i="1" dirty="0" smtClean="0">
                <a:solidFill>
                  <a:srgbClr val="7030A0"/>
                </a:solidFill>
                <a:latin typeface="Times New Roman" panose="02020603050405020304" pitchFamily="18" charset="0"/>
                <a:cs typeface="Times New Roman" panose="02020603050405020304" pitchFamily="18" charset="0"/>
              </a:rPr>
              <a:t>/6</a:t>
            </a:r>
            <a:r>
              <a:rPr lang="vi-VN" altLang="zh-TW" sz="2000" i="1" dirty="0">
                <a:solidFill>
                  <a:srgbClr val="0070C0"/>
                </a:solidFill>
                <a:latin typeface="Times New Roman" panose="02020603050405020304" pitchFamily="18" charset="0"/>
                <a:cs typeface="Times New Roman" panose="02020603050405020304" pitchFamily="18" charset="0"/>
              </a:rPr>
              <a:t>, </a:t>
            </a:r>
            <a:r>
              <a:rPr lang="vi-VN" altLang="zh-TW" sz="2000" i="1" dirty="0" smtClean="0">
                <a:solidFill>
                  <a:srgbClr val="00B050"/>
                </a:solidFill>
                <a:latin typeface="Times New Roman" panose="02020603050405020304" pitchFamily="18" charset="0"/>
                <a:cs typeface="Times New Roman" panose="02020603050405020304" pitchFamily="18" charset="0"/>
              </a:rPr>
              <a:t>14/7</a:t>
            </a:r>
            <a:r>
              <a:rPr lang="vi-VN" altLang="zh-TW" sz="2000" i="1" dirty="0">
                <a:solidFill>
                  <a:srgbClr val="00B050"/>
                </a:solidFill>
                <a:latin typeface="Times New Roman" panose="02020603050405020304" pitchFamily="18" charset="0"/>
                <a:cs typeface="Times New Roman" panose="02020603050405020304" pitchFamily="18" charset="0"/>
              </a:rPr>
              <a:t>, </a:t>
            </a:r>
            <a:r>
              <a:rPr lang="vi-VN" altLang="zh-TW" sz="2000" i="1" dirty="0" smtClean="0">
                <a:solidFill>
                  <a:srgbClr val="00B050"/>
                </a:solidFill>
                <a:latin typeface="Times New Roman" panose="02020603050405020304" pitchFamily="18" charset="0"/>
                <a:cs typeface="Times New Roman" panose="02020603050405020304" pitchFamily="18" charset="0"/>
              </a:rPr>
              <a:t>16/7</a:t>
            </a:r>
            <a:r>
              <a:rPr lang="vi-VN" altLang="zh-TW" sz="2000" i="1" dirty="0">
                <a:solidFill>
                  <a:srgbClr val="0070C0"/>
                </a:solidFill>
                <a:latin typeface="Times New Roman" panose="02020603050405020304" pitchFamily="18" charset="0"/>
                <a:cs typeface="Times New Roman" panose="02020603050405020304" pitchFamily="18" charset="0"/>
              </a:rPr>
              <a:t>, </a:t>
            </a:r>
            <a:r>
              <a:rPr lang="vi-VN" altLang="zh-TW" sz="2000" i="1" dirty="0" smtClean="0">
                <a:solidFill>
                  <a:srgbClr val="0070C0"/>
                </a:solidFill>
                <a:latin typeface="Times New Roman" panose="02020603050405020304" pitchFamily="18" charset="0"/>
                <a:cs typeface="Times New Roman" panose="02020603050405020304" pitchFamily="18" charset="0"/>
              </a:rPr>
              <a:t>14/8, 15/8 </a:t>
            </a:r>
            <a:r>
              <a:rPr lang="vi-VN" altLang="zh-TW" sz="2000" i="1" dirty="0">
                <a:solidFill>
                  <a:srgbClr val="0070C0"/>
                </a:solidFill>
                <a:latin typeface="Times New Roman" panose="02020603050405020304" pitchFamily="18" charset="0"/>
                <a:cs typeface="Times New Roman" panose="02020603050405020304" pitchFamily="18" charset="0"/>
              </a:rPr>
              <a:t>và ngày 17/8</a:t>
            </a:r>
            <a:r>
              <a:rPr lang="vi-VN" altLang="zh-TW" sz="2000" dirty="0" smtClean="0">
                <a:solidFill>
                  <a:srgbClr val="0070C0"/>
                </a:solidFill>
                <a:latin typeface="Times New Roman" panose="02020603050405020304" pitchFamily="18" charset="0"/>
                <a:cs typeface="Times New Roman" panose="02020603050405020304" pitchFamily="18" charset="0"/>
              </a:rPr>
              <a:t>.</a:t>
            </a:r>
            <a:endParaRPr lang="vi-VN" altLang="zh-TW" sz="2000" dirty="0">
              <a:solidFill>
                <a:srgbClr val="0070C0"/>
              </a:solidFill>
              <a:latin typeface="Times New Roman" panose="02020603050405020304" pitchFamily="18" charset="0"/>
              <a:cs typeface="Times New Roman" panose="02020603050405020304" pitchFamily="18" charset="0"/>
            </a:endParaRPr>
          </a:p>
          <a:p>
            <a:r>
              <a:rPr lang="vi-VN" altLang="zh-TW" sz="2000" dirty="0" smtClean="0">
                <a:solidFill>
                  <a:srgbClr val="0070C0"/>
                </a:solidFill>
                <a:latin typeface="Times New Roman" panose="02020603050405020304" pitchFamily="18" charset="0"/>
                <a:cs typeface="Times New Roman" panose="02020603050405020304" pitchFamily="18" charset="0"/>
              </a:rPr>
              <a:t>C </a:t>
            </a:r>
            <a:r>
              <a:rPr lang="vi-VN" altLang="zh-TW" sz="2000" dirty="0">
                <a:solidFill>
                  <a:srgbClr val="0070C0"/>
                </a:solidFill>
                <a:latin typeface="Times New Roman" panose="02020603050405020304" pitchFamily="18" charset="0"/>
                <a:cs typeface="Times New Roman" panose="02020603050405020304" pitchFamily="18" charset="0"/>
              </a:rPr>
              <a:t>sau đó đã </a:t>
            </a:r>
            <a:r>
              <a:rPr lang="vi-VN" altLang="zh-TW" sz="2000" i="1" dirty="0">
                <a:solidFill>
                  <a:srgbClr val="0070C0"/>
                </a:solidFill>
                <a:latin typeface="Times New Roman" panose="02020603050405020304" pitchFamily="18" charset="0"/>
                <a:cs typeface="Times New Roman" panose="02020603050405020304" pitchFamily="18" charset="0"/>
              </a:rPr>
              <a:t>lần lượt </a:t>
            </a:r>
            <a:r>
              <a:rPr lang="vi-VN" altLang="zh-TW" sz="2000" dirty="0">
                <a:solidFill>
                  <a:srgbClr val="0070C0"/>
                </a:solidFill>
                <a:latin typeface="Times New Roman" panose="02020603050405020304" pitchFamily="18" charset="0"/>
                <a:cs typeface="Times New Roman" panose="02020603050405020304" pitchFamily="18" charset="0"/>
              </a:rPr>
              <a:t>tiết lộ riêng với </a:t>
            </a:r>
            <a:r>
              <a:rPr lang="vi-VN" altLang="zh-TW" sz="2000" b="1" dirty="0" smtClean="0">
                <a:solidFill>
                  <a:schemeClr val="accent6">
                    <a:lumMod val="75000"/>
                  </a:schemeClr>
                </a:solidFill>
                <a:latin typeface="Times New Roman" panose="02020603050405020304" pitchFamily="18" charset="0"/>
                <a:cs typeface="Times New Roman" panose="02020603050405020304" pitchFamily="18" charset="0"/>
              </a:rPr>
              <a:t>A</a:t>
            </a:r>
            <a:r>
              <a:rPr lang="vi-VN" altLang="zh-TW" sz="2000" dirty="0" smtClean="0">
                <a:solidFill>
                  <a:srgbClr val="0070C0"/>
                </a:solidFill>
                <a:latin typeface="Times New Roman" panose="02020603050405020304" pitchFamily="18" charset="0"/>
                <a:cs typeface="Times New Roman" panose="02020603050405020304" pitchFamily="18" charset="0"/>
              </a:rPr>
              <a:t> </a:t>
            </a:r>
            <a:r>
              <a:rPr lang="vi-VN" altLang="zh-TW" sz="2000" dirty="0">
                <a:solidFill>
                  <a:srgbClr val="0070C0"/>
                </a:solidFill>
                <a:latin typeface="Times New Roman" panose="02020603050405020304" pitchFamily="18" charset="0"/>
                <a:cs typeface="Times New Roman" panose="02020603050405020304" pitchFamily="18" charset="0"/>
              </a:rPr>
              <a:t>và </a:t>
            </a:r>
            <a:r>
              <a:rPr lang="vi-VN" altLang="zh-TW" sz="2000" b="1" dirty="0" smtClean="0">
                <a:solidFill>
                  <a:srgbClr val="FF0000"/>
                </a:solidFill>
                <a:latin typeface="Times New Roman" panose="02020603050405020304" pitchFamily="18" charset="0"/>
                <a:cs typeface="Times New Roman" panose="02020603050405020304" pitchFamily="18" charset="0"/>
              </a:rPr>
              <a:t>B</a:t>
            </a:r>
            <a:r>
              <a:rPr lang="vi-VN" altLang="zh-TW" sz="2000" dirty="0" smtClean="0">
                <a:solidFill>
                  <a:srgbClr val="0070C0"/>
                </a:solidFill>
                <a:latin typeface="Times New Roman" panose="02020603050405020304" pitchFamily="18" charset="0"/>
                <a:cs typeface="Times New Roman" panose="02020603050405020304" pitchFamily="18" charset="0"/>
              </a:rPr>
              <a:t> </a:t>
            </a:r>
            <a:r>
              <a:rPr lang="vi-VN" altLang="zh-TW" sz="2000" dirty="0">
                <a:solidFill>
                  <a:srgbClr val="0070C0"/>
                </a:solidFill>
                <a:latin typeface="Times New Roman" panose="02020603050405020304" pitchFamily="18" charset="0"/>
                <a:cs typeface="Times New Roman" panose="02020603050405020304" pitchFamily="18" charset="0"/>
              </a:rPr>
              <a:t>về </a:t>
            </a:r>
            <a:r>
              <a:rPr lang="vi-VN" altLang="zh-TW" sz="2000" dirty="0">
                <a:solidFill>
                  <a:schemeClr val="accent6">
                    <a:lumMod val="75000"/>
                  </a:schemeClr>
                </a:solidFill>
                <a:latin typeface="Times New Roman" panose="02020603050405020304" pitchFamily="18" charset="0"/>
                <a:cs typeface="Times New Roman" panose="02020603050405020304" pitchFamily="18" charset="0"/>
              </a:rPr>
              <a:t>tháng sinh </a:t>
            </a:r>
            <a:r>
              <a:rPr lang="vi-VN" altLang="zh-TW" sz="2000" dirty="0">
                <a:solidFill>
                  <a:srgbClr val="0070C0"/>
                </a:solidFill>
                <a:latin typeface="Times New Roman" panose="02020603050405020304" pitchFamily="18" charset="0"/>
                <a:cs typeface="Times New Roman" panose="02020603050405020304" pitchFamily="18" charset="0"/>
              </a:rPr>
              <a:t>và </a:t>
            </a:r>
            <a:r>
              <a:rPr lang="vi-VN" altLang="zh-TW" sz="2000" dirty="0">
                <a:solidFill>
                  <a:srgbClr val="FF0000"/>
                </a:solidFill>
                <a:latin typeface="Times New Roman" panose="02020603050405020304" pitchFamily="18" charset="0"/>
                <a:cs typeface="Times New Roman" panose="02020603050405020304" pitchFamily="18" charset="0"/>
              </a:rPr>
              <a:t>ngày sinh </a:t>
            </a:r>
            <a:r>
              <a:rPr lang="vi-VN" altLang="zh-TW" sz="2000" dirty="0">
                <a:solidFill>
                  <a:srgbClr val="0070C0"/>
                </a:solidFill>
                <a:latin typeface="Times New Roman" panose="02020603050405020304" pitchFamily="18" charset="0"/>
                <a:cs typeface="Times New Roman" panose="02020603050405020304" pitchFamily="18" charset="0"/>
              </a:rPr>
              <a:t>của mình, tương ứng</a:t>
            </a:r>
            <a:r>
              <a:rPr lang="vi-VN" altLang="zh-TW" sz="2000" dirty="0" smtClean="0">
                <a:solidFill>
                  <a:srgbClr val="0070C0"/>
                </a:solidFill>
                <a:latin typeface="Times New Roman" panose="02020603050405020304" pitchFamily="18" charset="0"/>
                <a:cs typeface="Times New Roman" panose="02020603050405020304" pitchFamily="18" charset="0"/>
              </a:rPr>
              <a:t>.</a:t>
            </a:r>
            <a:endParaRPr lang="vi-VN" altLang="zh-TW" sz="2000" dirty="0">
              <a:solidFill>
                <a:srgbClr val="0070C0"/>
              </a:solidFill>
              <a:latin typeface="Times New Roman" panose="02020603050405020304" pitchFamily="18" charset="0"/>
              <a:cs typeface="Times New Roman" panose="02020603050405020304" pitchFamily="18" charset="0"/>
            </a:endParaRPr>
          </a:p>
          <a:p>
            <a:r>
              <a:rPr lang="vi-VN" altLang="zh-TW" sz="2000" dirty="0" smtClean="0">
                <a:solidFill>
                  <a:srgbClr val="0070C0"/>
                </a:solidFill>
                <a:latin typeface="Times New Roman" panose="02020603050405020304" pitchFamily="18" charset="0"/>
                <a:cs typeface="Times New Roman" panose="02020603050405020304" pitchFamily="18" charset="0"/>
              </a:rPr>
              <a:t>A: </a:t>
            </a:r>
            <a:r>
              <a:rPr lang="vi-VN" altLang="zh-TW" sz="2000" dirty="0">
                <a:solidFill>
                  <a:srgbClr val="0070C0"/>
                </a:solidFill>
                <a:latin typeface="Times New Roman" panose="02020603050405020304" pitchFamily="18" charset="0"/>
                <a:cs typeface="Times New Roman" panose="02020603050405020304" pitchFamily="18" charset="0"/>
              </a:rPr>
              <a:t>"Tớ không biết ngày sinh của </a:t>
            </a:r>
            <a:r>
              <a:rPr lang="vi-VN" altLang="zh-TW" sz="2000" dirty="0" smtClean="0">
                <a:solidFill>
                  <a:srgbClr val="0070C0"/>
                </a:solidFill>
                <a:latin typeface="Times New Roman" panose="02020603050405020304" pitchFamily="18" charset="0"/>
                <a:cs typeface="Times New Roman" panose="02020603050405020304" pitchFamily="18" charset="0"/>
              </a:rPr>
              <a:t>C, </a:t>
            </a:r>
            <a:r>
              <a:rPr lang="vi-VN" altLang="zh-TW" sz="2000" dirty="0">
                <a:solidFill>
                  <a:srgbClr val="0070C0"/>
                </a:solidFill>
                <a:latin typeface="Times New Roman" panose="02020603050405020304" pitchFamily="18" charset="0"/>
                <a:cs typeface="Times New Roman" panose="02020603050405020304" pitchFamily="18" charset="0"/>
              </a:rPr>
              <a:t>nhưng tớ biết </a:t>
            </a:r>
            <a:r>
              <a:rPr lang="vi-VN" altLang="zh-TW" sz="2000" dirty="0" smtClean="0">
                <a:solidFill>
                  <a:srgbClr val="FF0000"/>
                </a:solidFill>
                <a:latin typeface="Times New Roman" panose="02020603050405020304" pitchFamily="18" charset="0"/>
                <a:cs typeface="Times New Roman" panose="02020603050405020304" pitchFamily="18" charset="0"/>
              </a:rPr>
              <a:t>B </a:t>
            </a:r>
            <a:r>
              <a:rPr lang="vi-VN" altLang="zh-TW" sz="2000" dirty="0">
                <a:solidFill>
                  <a:srgbClr val="FF0000"/>
                </a:solidFill>
                <a:latin typeface="Times New Roman" panose="02020603050405020304" pitchFamily="18" charset="0"/>
                <a:cs typeface="Times New Roman" panose="02020603050405020304" pitchFamily="18" charset="0"/>
              </a:rPr>
              <a:t>cũng không biết</a:t>
            </a:r>
            <a:r>
              <a:rPr lang="vi-VN" altLang="zh-TW" sz="2000" dirty="0" smtClean="0">
                <a:solidFill>
                  <a:srgbClr val="0070C0"/>
                </a:solidFill>
                <a:latin typeface="Times New Roman" panose="02020603050405020304" pitchFamily="18" charset="0"/>
                <a:cs typeface="Times New Roman" panose="02020603050405020304" pitchFamily="18" charset="0"/>
              </a:rPr>
              <a:t>".</a:t>
            </a:r>
            <a:endParaRPr lang="vi-VN" altLang="zh-TW" sz="2000" dirty="0">
              <a:solidFill>
                <a:srgbClr val="0070C0"/>
              </a:solidFill>
              <a:latin typeface="Times New Roman" panose="02020603050405020304" pitchFamily="18" charset="0"/>
              <a:cs typeface="Times New Roman" panose="02020603050405020304" pitchFamily="18" charset="0"/>
            </a:endParaRPr>
          </a:p>
          <a:p>
            <a:r>
              <a:rPr lang="vi-VN" altLang="zh-TW" sz="2000" dirty="0" smtClean="0">
                <a:solidFill>
                  <a:srgbClr val="0070C0"/>
                </a:solidFill>
                <a:latin typeface="Times New Roman" panose="02020603050405020304" pitchFamily="18" charset="0"/>
                <a:cs typeface="Times New Roman" panose="02020603050405020304" pitchFamily="18" charset="0"/>
              </a:rPr>
              <a:t>B: </a:t>
            </a:r>
            <a:r>
              <a:rPr lang="vi-VN" altLang="zh-TW" sz="2000" dirty="0">
                <a:solidFill>
                  <a:srgbClr val="0070C0"/>
                </a:solidFill>
                <a:latin typeface="Times New Roman" panose="02020603050405020304" pitchFamily="18" charset="0"/>
                <a:cs typeface="Times New Roman" panose="02020603050405020304" pitchFamily="18" charset="0"/>
              </a:rPr>
              <a:t>"Trước tớ không biết ngày bạn ấy sinh nhưng giờ tớ biết rồi</a:t>
            </a:r>
            <a:r>
              <a:rPr lang="vi-VN" altLang="zh-TW" sz="2000" dirty="0" smtClean="0">
                <a:solidFill>
                  <a:srgbClr val="0070C0"/>
                </a:solidFill>
                <a:latin typeface="Times New Roman" panose="02020603050405020304" pitchFamily="18" charset="0"/>
                <a:cs typeface="Times New Roman" panose="02020603050405020304" pitchFamily="18" charset="0"/>
              </a:rPr>
              <a:t>".</a:t>
            </a:r>
            <a:endParaRPr lang="en-US" altLang="zh-TW" sz="2000" dirty="0" smtClean="0">
              <a:solidFill>
                <a:srgbClr val="0070C0"/>
              </a:solidFill>
              <a:latin typeface="Times New Roman" panose="02020603050405020304" pitchFamily="18" charset="0"/>
              <a:cs typeface="Times New Roman" panose="02020603050405020304" pitchFamily="18" charset="0"/>
            </a:endParaRPr>
          </a:p>
          <a:p>
            <a:r>
              <a:rPr lang="en-US" altLang="zh-TW" sz="2000" i="1" dirty="0" smtClean="0">
                <a:solidFill>
                  <a:srgbClr val="7030A0"/>
                </a:solidFill>
                <a:latin typeface="Times New Roman" panose="02020603050405020304" pitchFamily="18" charset="0"/>
                <a:cs typeface="Times New Roman" panose="02020603050405020304" pitchFamily="18" charset="0"/>
              </a:rPr>
              <a:t>A: </a:t>
            </a:r>
            <a:r>
              <a:rPr lang="en-US" altLang="zh-TW" sz="2000" i="1" dirty="0">
                <a:solidFill>
                  <a:srgbClr val="7030A0"/>
                </a:solidFill>
                <a:latin typeface="Times New Roman" panose="02020603050405020304" pitchFamily="18" charset="0"/>
                <a:cs typeface="Times New Roman" panose="02020603050405020304" pitchFamily="18" charset="0"/>
              </a:rPr>
              <a:t>"</a:t>
            </a:r>
            <a:r>
              <a:rPr lang="en-US" altLang="zh-TW" sz="2000" i="1" dirty="0" err="1">
                <a:solidFill>
                  <a:srgbClr val="7030A0"/>
                </a:solidFill>
                <a:latin typeface="Times New Roman" panose="02020603050405020304" pitchFamily="18" charset="0"/>
                <a:cs typeface="Times New Roman" panose="02020603050405020304" pitchFamily="18" charset="0"/>
              </a:rPr>
              <a:t>Vậy</a:t>
            </a:r>
            <a:r>
              <a:rPr lang="en-US" altLang="zh-TW" sz="2000" i="1" dirty="0">
                <a:solidFill>
                  <a:srgbClr val="7030A0"/>
                </a:solidFill>
                <a:latin typeface="Times New Roman" panose="02020603050405020304" pitchFamily="18" charset="0"/>
                <a:cs typeface="Times New Roman" panose="02020603050405020304" pitchFamily="18" charset="0"/>
              </a:rPr>
              <a:t> </a:t>
            </a:r>
            <a:r>
              <a:rPr lang="en-US" altLang="zh-TW" sz="2000" i="1" dirty="0" err="1">
                <a:solidFill>
                  <a:srgbClr val="7030A0"/>
                </a:solidFill>
                <a:latin typeface="Times New Roman" panose="02020603050405020304" pitchFamily="18" charset="0"/>
                <a:cs typeface="Times New Roman" panose="02020603050405020304" pitchFamily="18" charset="0"/>
              </a:rPr>
              <a:t>tớ</a:t>
            </a:r>
            <a:r>
              <a:rPr lang="en-US" altLang="zh-TW" sz="2000" i="1" dirty="0">
                <a:solidFill>
                  <a:srgbClr val="7030A0"/>
                </a:solidFill>
                <a:latin typeface="Times New Roman" panose="02020603050405020304" pitchFamily="18" charset="0"/>
                <a:cs typeface="Times New Roman" panose="02020603050405020304" pitchFamily="18" charset="0"/>
              </a:rPr>
              <a:t> </a:t>
            </a:r>
            <a:r>
              <a:rPr lang="en-US" altLang="zh-TW" sz="2000" i="1" dirty="0" err="1">
                <a:solidFill>
                  <a:srgbClr val="7030A0"/>
                </a:solidFill>
                <a:latin typeface="Times New Roman" panose="02020603050405020304" pitchFamily="18" charset="0"/>
                <a:cs typeface="Times New Roman" panose="02020603050405020304" pitchFamily="18" charset="0"/>
              </a:rPr>
              <a:t>đã</a:t>
            </a:r>
            <a:r>
              <a:rPr lang="en-US" altLang="zh-TW" sz="2000" i="1" dirty="0">
                <a:solidFill>
                  <a:srgbClr val="7030A0"/>
                </a:solidFill>
                <a:latin typeface="Times New Roman" panose="02020603050405020304" pitchFamily="18" charset="0"/>
                <a:cs typeface="Times New Roman" panose="02020603050405020304" pitchFamily="18" charset="0"/>
              </a:rPr>
              <a:t> </a:t>
            </a:r>
            <a:r>
              <a:rPr lang="en-US" altLang="zh-TW" sz="2000" i="1" dirty="0" err="1">
                <a:solidFill>
                  <a:srgbClr val="7030A0"/>
                </a:solidFill>
                <a:latin typeface="Times New Roman" panose="02020603050405020304" pitchFamily="18" charset="0"/>
                <a:cs typeface="Times New Roman" panose="02020603050405020304" pitchFamily="18" charset="0"/>
              </a:rPr>
              <a:t>biết</a:t>
            </a:r>
            <a:r>
              <a:rPr lang="en-US" altLang="zh-TW" sz="2000" i="1" dirty="0">
                <a:solidFill>
                  <a:srgbClr val="7030A0"/>
                </a:solidFill>
                <a:latin typeface="Times New Roman" panose="02020603050405020304" pitchFamily="18" charset="0"/>
                <a:cs typeface="Times New Roman" panose="02020603050405020304" pitchFamily="18" charset="0"/>
              </a:rPr>
              <a:t> </a:t>
            </a:r>
            <a:r>
              <a:rPr lang="en-US" altLang="zh-TW" sz="2000" i="1" dirty="0" err="1">
                <a:solidFill>
                  <a:srgbClr val="7030A0"/>
                </a:solidFill>
                <a:latin typeface="Times New Roman" panose="02020603050405020304" pitchFamily="18" charset="0"/>
                <a:cs typeface="Times New Roman" panose="02020603050405020304" pitchFamily="18" charset="0"/>
              </a:rPr>
              <a:t>ngày</a:t>
            </a:r>
            <a:r>
              <a:rPr lang="en-US" altLang="zh-TW" sz="2000" i="1" dirty="0">
                <a:solidFill>
                  <a:srgbClr val="7030A0"/>
                </a:solidFill>
                <a:latin typeface="Times New Roman" panose="02020603050405020304" pitchFamily="18" charset="0"/>
                <a:cs typeface="Times New Roman" panose="02020603050405020304" pitchFamily="18" charset="0"/>
              </a:rPr>
              <a:t> </a:t>
            </a:r>
            <a:r>
              <a:rPr lang="en-US" altLang="zh-TW" sz="2000" i="1" dirty="0" err="1">
                <a:solidFill>
                  <a:srgbClr val="7030A0"/>
                </a:solidFill>
                <a:latin typeface="Times New Roman" panose="02020603050405020304" pitchFamily="18" charset="0"/>
                <a:cs typeface="Times New Roman" panose="02020603050405020304" pitchFamily="18" charset="0"/>
              </a:rPr>
              <a:t>sinh</a:t>
            </a:r>
            <a:r>
              <a:rPr lang="en-US" altLang="zh-TW" sz="2000" i="1" dirty="0">
                <a:solidFill>
                  <a:srgbClr val="7030A0"/>
                </a:solidFill>
                <a:latin typeface="Times New Roman" panose="02020603050405020304" pitchFamily="18" charset="0"/>
                <a:cs typeface="Times New Roman" panose="02020603050405020304" pitchFamily="18" charset="0"/>
              </a:rPr>
              <a:t> </a:t>
            </a:r>
            <a:r>
              <a:rPr lang="en-US" altLang="zh-TW" sz="2000" i="1" dirty="0" err="1">
                <a:solidFill>
                  <a:srgbClr val="7030A0"/>
                </a:solidFill>
                <a:latin typeface="Times New Roman" panose="02020603050405020304" pitchFamily="18" charset="0"/>
                <a:cs typeface="Times New Roman" panose="02020603050405020304" pitchFamily="18" charset="0"/>
              </a:rPr>
              <a:t>nhật</a:t>
            </a:r>
            <a:r>
              <a:rPr lang="en-US" altLang="zh-TW" sz="2000" i="1" dirty="0">
                <a:solidFill>
                  <a:srgbClr val="7030A0"/>
                </a:solidFill>
                <a:latin typeface="Times New Roman" panose="02020603050405020304" pitchFamily="18" charset="0"/>
                <a:cs typeface="Times New Roman" panose="02020603050405020304" pitchFamily="18" charset="0"/>
              </a:rPr>
              <a:t> </a:t>
            </a:r>
            <a:r>
              <a:rPr lang="en-US" altLang="zh-TW" sz="2000" i="1" dirty="0" err="1">
                <a:solidFill>
                  <a:srgbClr val="7030A0"/>
                </a:solidFill>
                <a:latin typeface="Times New Roman" panose="02020603050405020304" pitchFamily="18" charset="0"/>
                <a:cs typeface="Times New Roman" panose="02020603050405020304" pitchFamily="18" charset="0"/>
              </a:rPr>
              <a:t>của</a:t>
            </a:r>
            <a:r>
              <a:rPr lang="en-US" altLang="zh-TW" sz="2000" i="1" dirty="0">
                <a:solidFill>
                  <a:srgbClr val="7030A0"/>
                </a:solidFill>
                <a:latin typeface="Times New Roman" panose="02020603050405020304" pitchFamily="18" charset="0"/>
                <a:cs typeface="Times New Roman" panose="02020603050405020304" pitchFamily="18" charset="0"/>
              </a:rPr>
              <a:t> </a:t>
            </a:r>
            <a:r>
              <a:rPr lang="en-US" altLang="zh-TW" sz="2000" i="1" dirty="0" smtClean="0">
                <a:solidFill>
                  <a:srgbClr val="7030A0"/>
                </a:solidFill>
                <a:latin typeface="Times New Roman" panose="02020603050405020304" pitchFamily="18" charset="0"/>
                <a:cs typeface="Times New Roman" panose="02020603050405020304" pitchFamily="18" charset="0"/>
              </a:rPr>
              <a:t>C".</a:t>
            </a:r>
            <a:endParaRPr lang="en-US" altLang="zh-TW" sz="2000" i="1" dirty="0">
              <a:solidFill>
                <a:srgbClr val="7030A0"/>
              </a:solidFill>
              <a:latin typeface="Times New Roman" panose="02020603050405020304" pitchFamily="18" charset="0"/>
              <a:cs typeface="Times New Roman" panose="02020603050405020304" pitchFamily="18" charset="0"/>
            </a:endParaRPr>
          </a:p>
          <a:p>
            <a:r>
              <a:rPr lang="en-US" altLang="zh-TW" sz="2000" i="1" dirty="0" err="1">
                <a:solidFill>
                  <a:srgbClr val="7030A0"/>
                </a:solidFill>
                <a:latin typeface="Times New Roman" panose="02020603050405020304" pitchFamily="18" charset="0"/>
                <a:cs typeface="Times New Roman" panose="02020603050405020304" pitchFamily="18" charset="0"/>
              </a:rPr>
              <a:t>Vậy</a:t>
            </a:r>
            <a:r>
              <a:rPr lang="en-US" altLang="zh-TW" sz="2000" i="1" dirty="0">
                <a:solidFill>
                  <a:srgbClr val="7030A0"/>
                </a:solidFill>
                <a:latin typeface="Times New Roman" panose="02020603050405020304" pitchFamily="18" charset="0"/>
                <a:cs typeface="Times New Roman" panose="02020603050405020304" pitchFamily="18" charset="0"/>
              </a:rPr>
              <a:t> Cheryl </a:t>
            </a:r>
            <a:r>
              <a:rPr lang="en-US" altLang="zh-TW" sz="2000" i="1" dirty="0" err="1">
                <a:solidFill>
                  <a:srgbClr val="7030A0"/>
                </a:solidFill>
                <a:latin typeface="Times New Roman" panose="02020603050405020304" pitchFamily="18" charset="0"/>
                <a:cs typeface="Times New Roman" panose="02020603050405020304" pitchFamily="18" charset="0"/>
              </a:rPr>
              <a:t>sinh</a:t>
            </a:r>
            <a:r>
              <a:rPr lang="en-US" altLang="zh-TW" sz="2000" i="1" dirty="0">
                <a:solidFill>
                  <a:srgbClr val="7030A0"/>
                </a:solidFill>
                <a:latin typeface="Times New Roman" panose="02020603050405020304" pitchFamily="18" charset="0"/>
                <a:cs typeface="Times New Roman" panose="02020603050405020304" pitchFamily="18" charset="0"/>
              </a:rPr>
              <a:t> </a:t>
            </a:r>
            <a:r>
              <a:rPr lang="en-US" altLang="zh-TW" sz="2000" i="1" dirty="0" err="1">
                <a:solidFill>
                  <a:srgbClr val="7030A0"/>
                </a:solidFill>
                <a:latin typeface="Times New Roman" panose="02020603050405020304" pitchFamily="18" charset="0"/>
                <a:cs typeface="Times New Roman" panose="02020603050405020304" pitchFamily="18" charset="0"/>
              </a:rPr>
              <a:t>ngày</a:t>
            </a:r>
            <a:r>
              <a:rPr lang="en-US" altLang="zh-TW" sz="2000" i="1" dirty="0">
                <a:solidFill>
                  <a:srgbClr val="7030A0"/>
                </a:solidFill>
                <a:latin typeface="Times New Roman" panose="02020603050405020304" pitchFamily="18" charset="0"/>
                <a:cs typeface="Times New Roman" panose="02020603050405020304" pitchFamily="18" charset="0"/>
              </a:rPr>
              <a:t> </a:t>
            </a:r>
            <a:r>
              <a:rPr lang="en-US" altLang="zh-TW" sz="2000" i="1" dirty="0" err="1">
                <a:solidFill>
                  <a:srgbClr val="7030A0"/>
                </a:solidFill>
                <a:latin typeface="Times New Roman" panose="02020603050405020304" pitchFamily="18" charset="0"/>
                <a:cs typeface="Times New Roman" panose="02020603050405020304" pitchFamily="18" charset="0"/>
              </a:rPr>
              <a:t>nào</a:t>
            </a:r>
            <a:r>
              <a:rPr lang="en-US" altLang="zh-TW" sz="2000" i="1" dirty="0">
                <a:solidFill>
                  <a:srgbClr val="7030A0"/>
                </a:solidFill>
                <a:latin typeface="Times New Roman" panose="02020603050405020304" pitchFamily="18" charset="0"/>
                <a:cs typeface="Times New Roman" panose="02020603050405020304" pitchFamily="18" charset="0"/>
              </a:rPr>
              <a:t>?</a:t>
            </a:r>
            <a:endParaRPr lang="zh-TW" altLang="en-US" sz="2000" i="1" dirty="0">
              <a:solidFill>
                <a:srgbClr val="7030A0"/>
              </a:solidFill>
              <a:latin typeface="Times New Roman" panose="02020603050405020304" pitchFamily="18" charset="0"/>
              <a:cs typeface="Times New Roman" panose="02020603050405020304" pitchFamily="18" charset="0"/>
            </a:endParaRPr>
          </a:p>
        </p:txBody>
      </p:sp>
      <p:sp>
        <p:nvSpPr>
          <p:cNvPr id="15" name="文字方塊 14"/>
          <p:cNvSpPr txBox="1"/>
          <p:nvPr/>
        </p:nvSpPr>
        <p:spPr>
          <a:xfrm>
            <a:off x="288962" y="3814946"/>
            <a:ext cx="11306243" cy="400110"/>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 </a:t>
            </a:r>
            <a:r>
              <a:rPr lang="vi-VN" altLang="zh-TW" sz="2000" dirty="0">
                <a:latin typeface="Times New Roman" panose="02020603050405020304" pitchFamily="18" charset="0"/>
                <a:cs typeface="Times New Roman" panose="02020603050405020304" pitchFamily="18" charset="0"/>
              </a:rPr>
              <a:t>Trong số những ngày còn lại, từ ngày 15 đến 17 của tháng 7 hoặc tháng 8, ngày 14 xuất hiện hai lần.</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p:sp>
        <p:nvSpPr>
          <p:cNvPr id="13" name="文字方塊 12"/>
          <p:cNvSpPr txBox="1"/>
          <p:nvPr/>
        </p:nvSpPr>
        <p:spPr>
          <a:xfrm>
            <a:off x="288962" y="4292081"/>
            <a:ext cx="11306243" cy="707886"/>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 </a:t>
            </a:r>
            <a:r>
              <a:rPr lang="vi-VN" altLang="zh-TW" sz="2000" dirty="0">
                <a:latin typeface="Times New Roman" panose="02020603050405020304" pitchFamily="18" charset="0"/>
                <a:cs typeface="Times New Roman" panose="02020603050405020304" pitchFamily="18" charset="0"/>
              </a:rPr>
              <a:t>Nếu </a:t>
            </a:r>
            <a:r>
              <a:rPr lang="vi-VN" altLang="zh-TW" sz="2000" dirty="0" smtClean="0">
                <a:latin typeface="Times New Roman" panose="02020603050405020304" pitchFamily="18" charset="0"/>
                <a:cs typeface="Times New Roman" panose="02020603050405020304" pitchFamily="18" charset="0"/>
              </a:rPr>
              <a:t>C </a:t>
            </a:r>
            <a:r>
              <a:rPr lang="vi-VN" altLang="zh-TW" sz="2000" dirty="0">
                <a:latin typeface="Times New Roman" panose="02020603050405020304" pitchFamily="18" charset="0"/>
                <a:cs typeface="Times New Roman" panose="02020603050405020304" pitchFamily="18" charset="0"/>
              </a:rPr>
              <a:t>nói với </a:t>
            </a:r>
            <a:r>
              <a:rPr lang="vi-VN" altLang="zh-TW" sz="2000" dirty="0" smtClean="0">
                <a:latin typeface="Times New Roman" panose="02020603050405020304" pitchFamily="18" charset="0"/>
                <a:cs typeface="Times New Roman" panose="02020603050405020304" pitchFamily="18" charset="0"/>
              </a:rPr>
              <a:t>B </a:t>
            </a:r>
            <a:r>
              <a:rPr lang="vi-VN" altLang="zh-TW" sz="2000" dirty="0">
                <a:latin typeface="Times New Roman" panose="02020603050405020304" pitchFamily="18" charset="0"/>
                <a:cs typeface="Times New Roman" panose="02020603050405020304" pitchFamily="18" charset="0"/>
              </a:rPr>
              <a:t>sinh nhật của cô ấy vào ngày 14 thì cậu không thể biết đáp án. Nhưng </a:t>
            </a:r>
            <a:r>
              <a:rPr lang="vi-VN" altLang="zh-TW" sz="2000" dirty="0" smtClean="0">
                <a:latin typeface="Times New Roman" panose="02020603050405020304" pitchFamily="18" charset="0"/>
                <a:cs typeface="Times New Roman" panose="02020603050405020304" pitchFamily="18" charset="0"/>
              </a:rPr>
              <a:t>B </a:t>
            </a:r>
            <a:r>
              <a:rPr lang="vi-VN" altLang="zh-TW" sz="2000" dirty="0">
                <a:latin typeface="Times New Roman" panose="02020603050405020304" pitchFamily="18" charset="0"/>
                <a:cs typeface="Times New Roman" panose="02020603050405020304" pitchFamily="18" charset="0"/>
              </a:rPr>
              <a:t>biết, vậy ta loại tiếp ngày 14/7 và 14/8. Còn lại 3 ngày: 16/7, 15/8 và 17/8.</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p:sp>
        <p:nvSpPr>
          <p:cNvPr id="17" name="文字方塊 16"/>
          <p:cNvSpPr txBox="1"/>
          <p:nvPr/>
        </p:nvSpPr>
        <p:spPr>
          <a:xfrm>
            <a:off x="288962" y="5111656"/>
            <a:ext cx="11306243" cy="707886"/>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 </a:t>
            </a:r>
            <a:r>
              <a:rPr lang="vi-VN" altLang="zh-TW" sz="2000" dirty="0">
                <a:latin typeface="Times New Roman" panose="02020603050405020304" pitchFamily="18" charset="0"/>
                <a:cs typeface="Times New Roman" panose="02020603050405020304" pitchFamily="18" charset="0"/>
              </a:rPr>
              <a:t>Sau câu nói của </a:t>
            </a:r>
            <a:r>
              <a:rPr lang="vi-VN" altLang="zh-TW" sz="2000" dirty="0" smtClean="0">
                <a:latin typeface="Times New Roman" panose="02020603050405020304" pitchFamily="18" charset="0"/>
                <a:cs typeface="Times New Roman" panose="02020603050405020304" pitchFamily="18" charset="0"/>
              </a:rPr>
              <a:t>B, A </a:t>
            </a:r>
            <a:r>
              <a:rPr lang="vi-VN" altLang="zh-TW" sz="2000" dirty="0">
                <a:latin typeface="Times New Roman" panose="02020603050405020304" pitchFamily="18" charset="0"/>
                <a:cs typeface="Times New Roman" panose="02020603050405020304" pitchFamily="18" charset="0"/>
              </a:rPr>
              <a:t>cũng biết đáp án. Nếu </a:t>
            </a:r>
            <a:r>
              <a:rPr lang="vi-VN" altLang="zh-TW" sz="2000" dirty="0" smtClean="0">
                <a:latin typeface="Times New Roman" panose="02020603050405020304" pitchFamily="18" charset="0"/>
                <a:cs typeface="Times New Roman" panose="02020603050405020304" pitchFamily="18" charset="0"/>
              </a:rPr>
              <a:t>C </a:t>
            </a:r>
            <a:r>
              <a:rPr lang="vi-VN" altLang="zh-TW" sz="2000" dirty="0">
                <a:latin typeface="Times New Roman" panose="02020603050405020304" pitchFamily="18" charset="0"/>
                <a:cs typeface="Times New Roman" panose="02020603050405020304" pitchFamily="18" charset="0"/>
              </a:rPr>
              <a:t>nói với </a:t>
            </a:r>
            <a:r>
              <a:rPr lang="vi-VN" altLang="zh-TW" sz="2000" dirty="0" smtClean="0">
                <a:latin typeface="Times New Roman" panose="02020603050405020304" pitchFamily="18" charset="0"/>
                <a:cs typeface="Times New Roman" panose="02020603050405020304" pitchFamily="18" charset="0"/>
              </a:rPr>
              <a:t>A </a:t>
            </a:r>
            <a:r>
              <a:rPr lang="vi-VN" altLang="zh-TW" sz="2000" dirty="0">
                <a:latin typeface="Times New Roman" panose="02020603050405020304" pitchFamily="18" charset="0"/>
                <a:cs typeface="Times New Roman" panose="02020603050405020304" pitchFamily="18" charset="0"/>
              </a:rPr>
              <a:t>sinh nhật của cô vào tháng 8 thì </a:t>
            </a:r>
            <a:r>
              <a:rPr lang="vi-VN" altLang="zh-TW" sz="2000" dirty="0" smtClean="0">
                <a:latin typeface="Times New Roman" panose="02020603050405020304" pitchFamily="18" charset="0"/>
                <a:cs typeface="Times New Roman" panose="02020603050405020304" pitchFamily="18" charset="0"/>
              </a:rPr>
              <a:t>A </a:t>
            </a:r>
            <a:r>
              <a:rPr lang="vi-VN" altLang="zh-TW" sz="2000" dirty="0">
                <a:latin typeface="Times New Roman" panose="02020603050405020304" pitchFamily="18" charset="0"/>
                <a:cs typeface="Times New Roman" panose="02020603050405020304" pitchFamily="18" charset="0"/>
              </a:rPr>
              <a:t>không biết vì có đến hai ngày trong tháng 8.</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p:sp>
        <p:nvSpPr>
          <p:cNvPr id="20" name="文字方塊 19"/>
          <p:cNvSpPr txBox="1"/>
          <p:nvPr/>
        </p:nvSpPr>
        <p:spPr>
          <a:xfrm>
            <a:off x="368852" y="6017445"/>
            <a:ext cx="11306243" cy="400110"/>
          </a:xfrm>
          <a:prstGeom prst="rect">
            <a:avLst/>
          </a:prstGeom>
          <a:noFill/>
        </p:spPr>
        <p:txBody>
          <a:bodyPr wrap="square" rtlCol="0">
            <a:spAutoFit/>
          </a:bodyPr>
          <a:lstStyle/>
          <a:p>
            <a:r>
              <a:rPr lang="en-US" altLang="zh-TW" sz="2000" dirty="0" err="1">
                <a:latin typeface="Times New Roman" panose="02020603050405020304" pitchFamily="18" charset="0"/>
                <a:cs typeface="Times New Roman" panose="02020603050405020304" pitchFamily="18" charset="0"/>
              </a:rPr>
              <a:t>Vì</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thế</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sinh</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nhật</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của</a:t>
            </a:r>
            <a:r>
              <a:rPr lang="en-US" altLang="zh-TW" sz="2000" dirty="0">
                <a:latin typeface="Times New Roman" panose="02020603050405020304" pitchFamily="18" charset="0"/>
                <a:cs typeface="Times New Roman" panose="02020603050405020304" pitchFamily="18" charset="0"/>
              </a:rPr>
              <a:t> Cheryl </a:t>
            </a:r>
            <a:r>
              <a:rPr lang="en-US" altLang="zh-TW" sz="2000" dirty="0" err="1">
                <a:latin typeface="Times New Roman" panose="02020603050405020304" pitchFamily="18" charset="0"/>
                <a:cs typeface="Times New Roman" panose="02020603050405020304" pitchFamily="18" charset="0"/>
              </a:rPr>
              <a:t>là</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ngày</a:t>
            </a:r>
            <a:r>
              <a:rPr lang="en-US" altLang="zh-TW" sz="2000" dirty="0">
                <a:latin typeface="Times New Roman" panose="02020603050405020304" pitchFamily="18" charset="0"/>
                <a:cs typeface="Times New Roman" panose="02020603050405020304" pitchFamily="18" charset="0"/>
              </a:rPr>
              <a:t> 16/7 (July 16).</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297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5" grpId="0"/>
      <p:bldP spid="13" grpId="0"/>
      <p:bldP spid="17"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接點 5"/>
          <p:cNvCxnSpPr/>
          <p:nvPr/>
        </p:nvCxnSpPr>
        <p:spPr>
          <a:xfrm flipV="1">
            <a:off x="1829491" y="665894"/>
            <a:ext cx="9522250"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9811674" y="327339"/>
            <a:ext cx="1783532" cy="307777"/>
          </a:xfrm>
          <a:prstGeom prst="rect">
            <a:avLst/>
          </a:prstGeom>
          <a:noFill/>
        </p:spPr>
        <p:txBody>
          <a:bodyPr wrap="square" rtlCol="0">
            <a:spAutoFit/>
          </a:bodyPr>
          <a:lstStyle/>
          <a:p>
            <a:pPr algn="ctr"/>
            <a:r>
              <a:rPr lang="en-US" altLang="zh-TW" sz="1400" dirty="0" smtClean="0">
                <a:solidFill>
                  <a:srgbClr val="C00000"/>
                </a:solidFill>
                <a:sym typeface="Webdings" panose="05030102010509060703" pitchFamily="18" charset="2"/>
              </a:rPr>
              <a:t> </a:t>
            </a:r>
            <a:r>
              <a:rPr lang="en-US" altLang="zh-TW" sz="1400" dirty="0" err="1" smtClean="0">
                <a:solidFill>
                  <a:srgbClr val="C00000"/>
                </a:solidFill>
              </a:rPr>
              <a:t>Gs</a:t>
            </a:r>
            <a:r>
              <a:rPr lang="en-US" altLang="zh-TW" sz="1400" dirty="0" smtClean="0">
                <a:solidFill>
                  <a:srgbClr val="C00000"/>
                </a:solidFill>
              </a:rPr>
              <a:t> Hoang </a:t>
            </a:r>
            <a:r>
              <a:rPr lang="en-US" altLang="zh-TW" sz="1400" dirty="0" err="1" smtClean="0">
                <a:solidFill>
                  <a:srgbClr val="C00000"/>
                </a:solidFill>
              </a:rPr>
              <a:t>Anh</a:t>
            </a:r>
            <a:endParaRPr lang="zh-TW" altLang="en-US" sz="1400" dirty="0">
              <a:solidFill>
                <a:srgbClr val="C00000"/>
              </a:solidFill>
            </a:endParaRPr>
          </a:p>
        </p:txBody>
      </p:sp>
      <p:sp>
        <p:nvSpPr>
          <p:cNvPr id="2" name="文字方塊 1"/>
          <p:cNvSpPr txBox="1"/>
          <p:nvPr/>
        </p:nvSpPr>
        <p:spPr>
          <a:xfrm>
            <a:off x="692210" y="267517"/>
            <a:ext cx="6349525" cy="400110"/>
          </a:xfrm>
          <a:prstGeom prst="rect">
            <a:avLst/>
          </a:prstGeom>
          <a:noFill/>
        </p:spPr>
        <p:txBody>
          <a:bodyPr wrap="square" rtlCol="0">
            <a:spAutoFit/>
          </a:bodyPr>
          <a:lstStyle/>
          <a:p>
            <a:r>
              <a:rPr lang="vi-VN" altLang="zh-TW" sz="2000" dirty="0">
                <a:solidFill>
                  <a:schemeClr val="accent6">
                    <a:lumMod val="75000"/>
                  </a:schemeClr>
                </a:solidFill>
                <a:latin typeface="Times New Roman" panose="02020603050405020304" pitchFamily="18" charset="0"/>
                <a:cs typeface="Times New Roman" panose="02020603050405020304" pitchFamily="18" charset="0"/>
              </a:rPr>
              <a:t>Trò chơi Logic</a:t>
            </a:r>
            <a:endParaRPr lang="zh-TW" altLang="en-US" sz="20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4" name="文字方塊 13"/>
          <p:cNvSpPr txBox="1"/>
          <p:nvPr/>
        </p:nvSpPr>
        <p:spPr>
          <a:xfrm>
            <a:off x="692209" y="694153"/>
            <a:ext cx="10659531" cy="400110"/>
          </a:xfrm>
          <a:prstGeom prst="rect">
            <a:avLst/>
          </a:prstGeom>
          <a:noFill/>
        </p:spPr>
        <p:txBody>
          <a:bodyPr wrap="square" rtlCol="0">
            <a:spAutoFit/>
          </a:bodyPr>
          <a:lstStyle/>
          <a:p>
            <a:r>
              <a:rPr lang="en-US" altLang="zh-TW" sz="2000" b="1" dirty="0" err="1">
                <a:solidFill>
                  <a:srgbClr val="FF0000"/>
                </a:solidFill>
                <a:latin typeface="Times New Roman" panose="02020603050405020304" pitchFamily="18" charset="0"/>
                <a:cs typeface="Times New Roman" panose="02020603050405020304" pitchFamily="18" charset="0"/>
              </a:rPr>
              <a:t>Đề</a:t>
            </a:r>
            <a:r>
              <a:rPr lang="en-US" altLang="zh-TW" sz="2000" b="1" dirty="0">
                <a:solidFill>
                  <a:srgbClr val="FF0000"/>
                </a:solidFill>
                <a:latin typeface="Times New Roman" panose="02020603050405020304" pitchFamily="18" charset="0"/>
                <a:cs typeface="Times New Roman" panose="02020603050405020304" pitchFamily="18" charset="0"/>
              </a:rPr>
              <a:t> </a:t>
            </a:r>
            <a:r>
              <a:rPr lang="en-US" altLang="zh-TW" sz="2000" b="1" dirty="0" err="1">
                <a:solidFill>
                  <a:srgbClr val="FF0000"/>
                </a:solidFill>
                <a:latin typeface="Times New Roman" panose="02020603050405020304" pitchFamily="18" charset="0"/>
                <a:cs typeface="Times New Roman" panose="02020603050405020304" pitchFamily="18" charset="0"/>
              </a:rPr>
              <a:t>bài</a:t>
            </a:r>
            <a:r>
              <a:rPr lang="en-US" altLang="zh-TW" sz="2000" b="1" dirty="0">
                <a:solidFill>
                  <a:srgbClr val="FF0000"/>
                </a:solidFill>
                <a:latin typeface="Times New Roman" panose="02020603050405020304" pitchFamily="18" charset="0"/>
                <a:cs typeface="Times New Roman" panose="02020603050405020304" pitchFamily="18" charset="0"/>
              </a:rPr>
              <a:t> </a:t>
            </a:r>
            <a:r>
              <a:rPr lang="en-US" altLang="zh-TW" sz="2000" b="1" dirty="0" err="1">
                <a:solidFill>
                  <a:srgbClr val="FF0000"/>
                </a:solidFill>
                <a:latin typeface="Times New Roman" panose="02020603050405020304" pitchFamily="18" charset="0"/>
                <a:cs typeface="Times New Roman" panose="02020603050405020304" pitchFamily="18" charset="0"/>
              </a:rPr>
              <a:t>toán</a:t>
            </a:r>
            <a:r>
              <a:rPr lang="en-US" altLang="zh-TW" sz="2000" b="1" dirty="0">
                <a:solidFill>
                  <a:srgbClr val="FF0000"/>
                </a:solidFill>
                <a:latin typeface="Times New Roman" panose="02020603050405020304" pitchFamily="18" charset="0"/>
                <a:cs typeface="Times New Roman" panose="02020603050405020304" pitchFamily="18" charset="0"/>
              </a:rPr>
              <a:t> </a:t>
            </a:r>
            <a:r>
              <a:rPr lang="en-US" altLang="zh-TW" sz="2000" b="1" dirty="0" err="1">
                <a:solidFill>
                  <a:srgbClr val="FF0000"/>
                </a:solidFill>
                <a:latin typeface="Times New Roman" panose="02020603050405020304" pitchFamily="18" charset="0"/>
                <a:cs typeface="Times New Roman" panose="02020603050405020304" pitchFamily="18" charset="0"/>
              </a:rPr>
              <a:t>tìm</a:t>
            </a:r>
            <a:r>
              <a:rPr lang="en-US" altLang="zh-TW" sz="2000" b="1" dirty="0">
                <a:solidFill>
                  <a:srgbClr val="FF0000"/>
                </a:solidFill>
                <a:latin typeface="Times New Roman" panose="02020603050405020304" pitchFamily="18" charset="0"/>
                <a:cs typeface="Times New Roman" panose="02020603050405020304" pitchFamily="18" charset="0"/>
              </a:rPr>
              <a:t> </a:t>
            </a:r>
            <a:r>
              <a:rPr lang="en-US" altLang="zh-TW" sz="2000" b="1" dirty="0" err="1">
                <a:solidFill>
                  <a:srgbClr val="FF0000"/>
                </a:solidFill>
                <a:latin typeface="Times New Roman" panose="02020603050405020304" pitchFamily="18" charset="0"/>
                <a:cs typeface="Times New Roman" panose="02020603050405020304" pitchFamily="18" charset="0"/>
              </a:rPr>
              <a:t>số</a:t>
            </a:r>
            <a:r>
              <a:rPr lang="en-US" altLang="zh-TW" sz="2000" b="1" dirty="0">
                <a:solidFill>
                  <a:srgbClr val="FF0000"/>
                </a:solidFill>
                <a:latin typeface="Times New Roman" panose="02020603050405020304" pitchFamily="18" charset="0"/>
                <a:cs typeface="Times New Roman" panose="02020603050405020304" pitchFamily="18" charset="0"/>
              </a:rPr>
              <a:t> </a:t>
            </a:r>
            <a:r>
              <a:rPr lang="en-US" altLang="zh-TW" sz="2000" b="1" dirty="0" err="1">
                <a:solidFill>
                  <a:srgbClr val="FF0000"/>
                </a:solidFill>
                <a:latin typeface="Times New Roman" panose="02020603050405020304" pitchFamily="18" charset="0"/>
                <a:cs typeface="Times New Roman" panose="02020603050405020304" pitchFamily="18" charset="0"/>
              </a:rPr>
              <a:t>tuổi</a:t>
            </a:r>
            <a:r>
              <a:rPr lang="en-US" altLang="zh-TW" sz="2000" b="1" dirty="0">
                <a:solidFill>
                  <a:srgbClr val="FF0000"/>
                </a:solidFill>
                <a:latin typeface="Times New Roman" panose="02020603050405020304" pitchFamily="18" charset="0"/>
                <a:cs typeface="Times New Roman" panose="02020603050405020304" pitchFamily="18" charset="0"/>
              </a:rPr>
              <a:t> </a:t>
            </a:r>
            <a:r>
              <a:rPr lang="en-US" altLang="zh-TW" sz="2000" b="1" dirty="0" err="1">
                <a:solidFill>
                  <a:srgbClr val="FF0000"/>
                </a:solidFill>
                <a:latin typeface="Times New Roman" panose="02020603050405020304" pitchFamily="18" charset="0"/>
                <a:cs typeface="Times New Roman" panose="02020603050405020304" pitchFamily="18" charset="0"/>
              </a:rPr>
              <a:t>của</a:t>
            </a:r>
            <a:r>
              <a:rPr lang="en-US" altLang="zh-TW" sz="2000" b="1" dirty="0">
                <a:solidFill>
                  <a:srgbClr val="FF0000"/>
                </a:solidFill>
                <a:latin typeface="Times New Roman" panose="02020603050405020304" pitchFamily="18" charset="0"/>
                <a:cs typeface="Times New Roman" panose="02020603050405020304" pitchFamily="18" charset="0"/>
              </a:rPr>
              <a:t> Cheryl - </a:t>
            </a:r>
            <a:r>
              <a:rPr lang="en-US" altLang="zh-TW" sz="2000" b="1" dirty="0" err="1">
                <a:solidFill>
                  <a:srgbClr val="FF0000"/>
                </a:solidFill>
                <a:latin typeface="Times New Roman" panose="02020603050405020304" pitchFamily="18" charset="0"/>
                <a:cs typeface="Times New Roman" panose="02020603050405020304" pitchFamily="18" charset="0"/>
              </a:rPr>
              <a:t>Công</a:t>
            </a:r>
            <a:r>
              <a:rPr lang="en-US" altLang="zh-TW" sz="2000" b="1" dirty="0">
                <a:solidFill>
                  <a:srgbClr val="FF0000"/>
                </a:solidFill>
                <a:latin typeface="Times New Roman" panose="02020603050405020304" pitchFamily="18" charset="0"/>
                <a:cs typeface="Times New Roman" panose="02020603050405020304" pitchFamily="18" charset="0"/>
              </a:rPr>
              <a:t> </a:t>
            </a:r>
            <a:r>
              <a:rPr lang="en-US" altLang="zh-TW" sz="2000" b="1" dirty="0" err="1">
                <a:solidFill>
                  <a:srgbClr val="FF0000"/>
                </a:solidFill>
                <a:latin typeface="Times New Roman" panose="02020603050405020304" pitchFamily="18" charset="0"/>
                <a:cs typeface="Times New Roman" panose="02020603050405020304" pitchFamily="18" charset="0"/>
              </a:rPr>
              <a:t>nghệ</a:t>
            </a:r>
            <a:r>
              <a:rPr lang="en-US" altLang="zh-TW" sz="2000" b="1" dirty="0">
                <a:solidFill>
                  <a:srgbClr val="FF0000"/>
                </a:solidFill>
                <a:latin typeface="Times New Roman" panose="02020603050405020304" pitchFamily="18" charset="0"/>
                <a:cs typeface="Times New Roman" panose="02020603050405020304" pitchFamily="18" charset="0"/>
              </a:rPr>
              <a:t> </a:t>
            </a:r>
            <a:r>
              <a:rPr lang="en-US" altLang="zh-TW" sz="2000" b="1" dirty="0" err="1">
                <a:solidFill>
                  <a:srgbClr val="FF0000"/>
                </a:solidFill>
                <a:latin typeface="Times New Roman" panose="02020603050405020304" pitchFamily="18" charset="0"/>
                <a:cs typeface="Times New Roman" panose="02020603050405020304" pitchFamily="18" charset="0"/>
              </a:rPr>
              <a:t>Nanyang</a:t>
            </a:r>
            <a:r>
              <a:rPr lang="en-US" altLang="zh-TW" sz="2000" b="1" dirty="0">
                <a:solidFill>
                  <a:srgbClr val="FF0000"/>
                </a:solidFill>
                <a:latin typeface="Times New Roman" panose="02020603050405020304" pitchFamily="18" charset="0"/>
                <a:cs typeface="Times New Roman" panose="02020603050405020304" pitchFamily="18" charset="0"/>
              </a:rPr>
              <a:t> (Singapore) </a:t>
            </a:r>
            <a:endParaRPr lang="zh-TW" altLang="en-US" sz="2000" dirty="0">
              <a:solidFill>
                <a:srgbClr val="002060"/>
              </a:solidFill>
              <a:latin typeface="Times New Roman" panose="02020603050405020304" pitchFamily="18" charset="0"/>
              <a:cs typeface="Times New Roman" panose="02020603050405020304" pitchFamily="18" charset="0"/>
            </a:endParaRPr>
          </a:p>
        </p:txBody>
      </p:sp>
      <p:sp>
        <p:nvSpPr>
          <p:cNvPr id="15" name="文字方塊 14"/>
          <p:cNvSpPr txBox="1"/>
          <p:nvPr/>
        </p:nvSpPr>
        <p:spPr>
          <a:xfrm>
            <a:off x="692209" y="1136442"/>
            <a:ext cx="10417326" cy="2862322"/>
          </a:xfrm>
          <a:prstGeom prst="rect">
            <a:avLst/>
          </a:prstGeom>
          <a:noFill/>
        </p:spPr>
        <p:txBody>
          <a:bodyPr wrap="square" rtlCol="0">
            <a:spAutoFit/>
          </a:bodyPr>
          <a:lstStyle/>
          <a:p>
            <a:r>
              <a:rPr lang="vi-VN" altLang="zh-TW" sz="2000" dirty="0">
                <a:solidFill>
                  <a:srgbClr val="0070C0"/>
                </a:solidFill>
                <a:latin typeface="Times New Roman" panose="02020603050405020304" pitchFamily="18" charset="0"/>
                <a:cs typeface="Times New Roman" panose="02020603050405020304" pitchFamily="18" charset="0"/>
              </a:rPr>
              <a:t>Bây giờ A và B muốn biết C bao nhiêu tuổi</a:t>
            </a:r>
            <a:r>
              <a:rPr lang="vi-VN" altLang="zh-TW" sz="2000" dirty="0" smtClean="0">
                <a:solidFill>
                  <a:srgbClr val="0070C0"/>
                </a:solidFill>
                <a:latin typeface="Times New Roman" panose="02020603050405020304" pitchFamily="18" charset="0"/>
                <a:cs typeface="Times New Roman" panose="02020603050405020304" pitchFamily="18" charset="0"/>
              </a:rPr>
              <a:t>.</a:t>
            </a:r>
            <a:endParaRPr lang="vi-VN" altLang="zh-TW" sz="2000" dirty="0">
              <a:solidFill>
                <a:srgbClr val="0070C0"/>
              </a:solidFill>
              <a:latin typeface="Times New Roman" panose="02020603050405020304" pitchFamily="18" charset="0"/>
              <a:cs typeface="Times New Roman" panose="02020603050405020304" pitchFamily="18" charset="0"/>
            </a:endParaRPr>
          </a:p>
          <a:p>
            <a:r>
              <a:rPr lang="vi-VN" altLang="zh-TW" sz="2000" dirty="0">
                <a:solidFill>
                  <a:srgbClr val="0070C0"/>
                </a:solidFill>
                <a:latin typeface="Times New Roman" panose="02020603050405020304" pitchFamily="18" charset="0"/>
                <a:cs typeface="Times New Roman" panose="02020603050405020304" pitchFamily="18" charset="0"/>
              </a:rPr>
              <a:t>C: Mình có hai em trai. Tích tất cả số tuổi của chị em chúng mình là 144, giả sử rằng chúng mình sử dụng số tự nhiên để đếm tuổi.</a:t>
            </a:r>
          </a:p>
          <a:p>
            <a:r>
              <a:rPr lang="vi-VN" altLang="zh-TW" sz="2000" dirty="0">
                <a:solidFill>
                  <a:srgbClr val="0070C0"/>
                </a:solidFill>
                <a:latin typeface="Times New Roman" panose="02020603050405020304" pitchFamily="18" charset="0"/>
                <a:cs typeface="Times New Roman" panose="02020603050405020304" pitchFamily="18" charset="0"/>
              </a:rPr>
              <a:t>- A: Chúng mình vẫn chưa biết tuổi của bạn. Bạn có thể cho chúng mình những gợi ý khác không?</a:t>
            </a:r>
          </a:p>
          <a:p>
            <a:r>
              <a:rPr lang="vi-VN" altLang="zh-TW" sz="2000" dirty="0">
                <a:solidFill>
                  <a:srgbClr val="0070C0"/>
                </a:solidFill>
                <a:latin typeface="Times New Roman" panose="02020603050405020304" pitchFamily="18" charset="0"/>
                <a:cs typeface="Times New Roman" panose="02020603050405020304" pitchFamily="18" charset="0"/>
              </a:rPr>
              <a:t>- C: Tổng tất cả số tuổi của chị em chúng mình là số xe buýt của xe buýt chúng ta đang đi.</a:t>
            </a:r>
          </a:p>
          <a:p>
            <a:r>
              <a:rPr lang="vi-VN" altLang="zh-TW" sz="2000" dirty="0">
                <a:solidFill>
                  <a:srgbClr val="0070C0"/>
                </a:solidFill>
                <a:latin typeface="Times New Roman" panose="02020603050405020304" pitchFamily="18" charset="0"/>
                <a:cs typeface="Times New Roman" panose="02020603050405020304" pitchFamily="18" charset="0"/>
              </a:rPr>
              <a:t>- B: Tất nhiên chúng mình biết số xe buýt, nhưng chúng mình vẫn không biết tuổi của bạn.</a:t>
            </a:r>
          </a:p>
          <a:p>
            <a:r>
              <a:rPr lang="vi-VN" altLang="zh-TW" sz="2000" dirty="0">
                <a:solidFill>
                  <a:srgbClr val="0070C0"/>
                </a:solidFill>
                <a:latin typeface="Times New Roman" panose="02020603050405020304" pitchFamily="18" charset="0"/>
                <a:cs typeface="Times New Roman" panose="02020603050405020304" pitchFamily="18" charset="0"/>
              </a:rPr>
              <a:t>- C: À, mình quên nói với các bạn rằng hai em mình là anh em sinh đôi.</a:t>
            </a:r>
          </a:p>
          <a:p>
            <a:r>
              <a:rPr lang="vi-VN" altLang="zh-TW" sz="2000" dirty="0">
                <a:solidFill>
                  <a:srgbClr val="0070C0"/>
                </a:solidFill>
                <a:latin typeface="Times New Roman" panose="02020603050405020304" pitchFamily="18" charset="0"/>
                <a:cs typeface="Times New Roman" panose="02020603050405020304" pitchFamily="18" charset="0"/>
              </a:rPr>
              <a:t>A và B: À, bây giờ chúng mình biết tuổi của bạn</a:t>
            </a:r>
            <a:r>
              <a:rPr lang="vi-VN" altLang="zh-TW" sz="2000" dirty="0" smtClean="0">
                <a:solidFill>
                  <a:srgbClr val="0070C0"/>
                </a:solidFill>
                <a:latin typeface="Times New Roman" panose="02020603050405020304" pitchFamily="18" charset="0"/>
                <a:cs typeface="Times New Roman" panose="02020603050405020304" pitchFamily="18" charset="0"/>
              </a:rPr>
              <a:t>.</a:t>
            </a:r>
            <a:endParaRPr lang="vi-VN" altLang="zh-TW" sz="2000" dirty="0">
              <a:solidFill>
                <a:srgbClr val="0070C0"/>
              </a:solidFill>
              <a:latin typeface="Times New Roman" panose="02020603050405020304" pitchFamily="18" charset="0"/>
              <a:cs typeface="Times New Roman" panose="02020603050405020304" pitchFamily="18" charset="0"/>
            </a:endParaRPr>
          </a:p>
          <a:p>
            <a:r>
              <a:rPr lang="vi-VN" altLang="zh-TW" sz="2000" dirty="0">
                <a:solidFill>
                  <a:srgbClr val="0070C0"/>
                </a:solidFill>
                <a:latin typeface="Times New Roman" panose="02020603050405020304" pitchFamily="18" charset="0"/>
                <a:cs typeface="Times New Roman" panose="02020603050405020304" pitchFamily="18" charset="0"/>
              </a:rPr>
              <a:t>Vậy số tuổi của Cheryl là bao nhiêu?</a:t>
            </a:r>
            <a:endParaRPr lang="zh-TW" altLang="en-US" sz="2000" i="1" dirty="0">
              <a:solidFill>
                <a:srgbClr val="7030A0"/>
              </a:solidFill>
              <a:latin typeface="Times New Roman" panose="02020603050405020304" pitchFamily="18" charset="0"/>
              <a:cs typeface="Times New Roman" panose="02020603050405020304" pitchFamily="18" charset="0"/>
            </a:endParaRPr>
          </a:p>
        </p:txBody>
      </p:sp>
      <p:sp>
        <p:nvSpPr>
          <p:cNvPr id="21" name="文字方塊 20"/>
          <p:cNvSpPr txBox="1"/>
          <p:nvPr/>
        </p:nvSpPr>
        <p:spPr>
          <a:xfrm>
            <a:off x="609831" y="4040943"/>
            <a:ext cx="11335034" cy="400110"/>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 </a:t>
            </a:r>
            <a:r>
              <a:rPr lang="vi-VN" altLang="zh-TW" sz="2000" dirty="0" smtClean="0">
                <a:latin typeface="Times New Roman" panose="02020603050405020304" pitchFamily="18" charset="0"/>
                <a:cs typeface="Times New Roman" panose="02020603050405020304" pitchFamily="18" charset="0"/>
              </a:rPr>
              <a:t>Trước </a:t>
            </a:r>
            <a:r>
              <a:rPr lang="vi-VN" altLang="zh-TW" sz="2000" dirty="0">
                <a:latin typeface="Times New Roman" panose="02020603050405020304" pitchFamily="18" charset="0"/>
                <a:cs typeface="Times New Roman" panose="02020603050405020304" pitchFamily="18" charset="0"/>
              </a:rPr>
              <a:t>tiên Cheryl nói rằng cô là người lớn tuổi nhất trong ba chị em và tuổi của họ nhân lên thành 144.</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文字方塊 12"/>
              <p:cNvSpPr txBox="1"/>
              <p:nvPr/>
            </p:nvSpPr>
            <p:spPr>
              <a:xfrm>
                <a:off x="609831" y="4568165"/>
                <a:ext cx="10849001" cy="707886"/>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 </a:t>
                </a:r>
                <a:r>
                  <a:rPr lang="vi-VN" altLang="zh-TW" sz="2000" dirty="0">
                    <a:latin typeface="Times New Roman" panose="02020603050405020304" pitchFamily="18" charset="0"/>
                    <a:cs typeface="Times New Roman" panose="02020603050405020304" pitchFamily="18" charset="0"/>
                  </a:rPr>
                  <a:t>144 có thể được phân tích thành thừa số nguyên tố </a:t>
                </a:r>
                <a14:m>
                  <m:oMath xmlns:m="http://schemas.openxmlformats.org/officeDocument/2006/math">
                    <m:r>
                      <a:rPr lang="vi-VN" altLang="zh-TW" sz="2000" i="1" dirty="0" smtClean="0">
                        <a:latin typeface="Cambria Math" panose="02040503050406030204" pitchFamily="18" charset="0"/>
                        <a:cs typeface="Times New Roman" panose="02020603050405020304" pitchFamily="18" charset="0"/>
                      </a:rPr>
                      <m:t>144</m:t>
                    </m:r>
                    <m:r>
                      <a:rPr lang="vi-VN" altLang="zh-TW" sz="2000" i="1" dirty="0" smtClean="0">
                        <a:latin typeface="Cambria Math" panose="02040503050406030204" pitchFamily="18" charset="0"/>
                        <a:cs typeface="Times New Roman" panose="02020603050405020304" pitchFamily="18" charset="0"/>
                      </a:rPr>
                      <m:t> = </m:t>
                    </m:r>
                    <m:r>
                      <a:rPr lang="vi-VN" altLang="zh-TW" sz="2000" i="1" dirty="0" smtClean="0">
                        <a:latin typeface="Cambria Math" panose="02040503050406030204" pitchFamily="18" charset="0"/>
                        <a:cs typeface="Times New Roman" panose="02020603050405020304" pitchFamily="18" charset="0"/>
                      </a:rPr>
                      <m:t>2</m:t>
                    </m:r>
                    <m:r>
                      <a:rPr lang="vi-VN" altLang="zh-TW" sz="2000" i="1" dirty="0" smtClean="0">
                        <a:latin typeface="Cambria Math" panose="02040503050406030204" pitchFamily="18" charset="0"/>
                        <a:cs typeface="Times New Roman" panose="02020603050405020304" pitchFamily="18" charset="0"/>
                      </a:rPr>
                      <m:t> × </m:t>
                    </m:r>
                    <m:r>
                      <a:rPr lang="vi-VN" altLang="zh-TW" sz="2000" i="1" dirty="0" smtClean="0">
                        <a:latin typeface="Cambria Math" panose="02040503050406030204" pitchFamily="18" charset="0"/>
                        <a:cs typeface="Times New Roman" panose="02020603050405020304" pitchFamily="18" charset="0"/>
                      </a:rPr>
                      <m:t>2</m:t>
                    </m:r>
                    <m:r>
                      <a:rPr lang="vi-VN" altLang="zh-TW" sz="2000" i="1" dirty="0" smtClean="0">
                        <a:latin typeface="Cambria Math" panose="02040503050406030204" pitchFamily="18" charset="0"/>
                        <a:cs typeface="Times New Roman" panose="02020603050405020304" pitchFamily="18" charset="0"/>
                      </a:rPr>
                      <m:t> × </m:t>
                    </m:r>
                    <m:r>
                      <a:rPr lang="vi-VN" altLang="zh-TW" sz="2000" i="1" dirty="0" smtClean="0">
                        <a:latin typeface="Cambria Math" panose="02040503050406030204" pitchFamily="18" charset="0"/>
                        <a:cs typeface="Times New Roman" panose="02020603050405020304" pitchFamily="18" charset="0"/>
                      </a:rPr>
                      <m:t>2</m:t>
                    </m:r>
                    <m:r>
                      <a:rPr lang="vi-VN" altLang="zh-TW" sz="2000" i="1" dirty="0" smtClean="0">
                        <a:latin typeface="Cambria Math" panose="02040503050406030204" pitchFamily="18" charset="0"/>
                        <a:cs typeface="Times New Roman" panose="02020603050405020304" pitchFamily="18" charset="0"/>
                      </a:rPr>
                      <m:t> × </m:t>
                    </m:r>
                    <m:r>
                      <a:rPr lang="vi-VN" altLang="zh-TW" sz="2000" i="1" dirty="0" smtClean="0">
                        <a:latin typeface="Cambria Math" panose="02040503050406030204" pitchFamily="18" charset="0"/>
                        <a:cs typeface="Times New Roman" panose="02020603050405020304" pitchFamily="18" charset="0"/>
                      </a:rPr>
                      <m:t>2</m:t>
                    </m:r>
                    <m:r>
                      <a:rPr lang="vi-VN" altLang="zh-TW" sz="2000" i="1" dirty="0" smtClean="0">
                        <a:latin typeface="Cambria Math" panose="02040503050406030204" pitchFamily="18" charset="0"/>
                        <a:cs typeface="Times New Roman" panose="02020603050405020304" pitchFamily="18" charset="0"/>
                      </a:rPr>
                      <m:t> × </m:t>
                    </m:r>
                    <m:r>
                      <a:rPr lang="vi-VN" altLang="zh-TW" sz="2000" i="1" dirty="0" smtClean="0">
                        <a:latin typeface="Cambria Math" panose="02040503050406030204" pitchFamily="18" charset="0"/>
                        <a:cs typeface="Times New Roman" panose="02020603050405020304" pitchFamily="18" charset="0"/>
                      </a:rPr>
                      <m:t>3</m:t>
                    </m:r>
                    <m:r>
                      <a:rPr lang="vi-VN" altLang="zh-TW" sz="2000" i="1" dirty="0" smtClean="0">
                        <a:latin typeface="Cambria Math" panose="02040503050406030204" pitchFamily="18" charset="0"/>
                        <a:cs typeface="Times New Roman" panose="02020603050405020304" pitchFamily="18" charset="0"/>
                      </a:rPr>
                      <m:t> × </m:t>
                    </m:r>
                    <m:r>
                      <a:rPr lang="vi-VN" altLang="zh-TW" sz="2000" i="1" dirty="0" smtClean="0">
                        <a:latin typeface="Cambria Math" panose="02040503050406030204" pitchFamily="18" charset="0"/>
                        <a:cs typeface="Times New Roman" panose="02020603050405020304" pitchFamily="18" charset="0"/>
                      </a:rPr>
                      <m:t>3</m:t>
                    </m:r>
                  </m:oMath>
                </a14:m>
                <a:r>
                  <a:rPr lang="vi-VN" altLang="zh-TW" sz="2000" dirty="0">
                    <a:latin typeface="Times New Roman" panose="02020603050405020304" pitchFamily="18" charset="0"/>
                    <a:cs typeface="Times New Roman" panose="02020603050405020304" pitchFamily="18" charset="0"/>
                  </a:rPr>
                  <a:t> và từ đó có thể suy ra tất cả các số tuổi có thể cho Cheryl và hai em trai của cô (ví dụ: 16, 9, 1 hoặc 8, 6, 3, v.v.).</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mc:Choice>
        <mc:Fallback xmlns="">
          <p:sp>
            <p:nvSpPr>
              <p:cNvPr id="13" name="文字方塊 12"/>
              <p:cNvSpPr txBox="1">
                <a:spLocks noRot="1" noChangeAspect="1" noMove="1" noResize="1" noEditPoints="1" noAdjustHandles="1" noChangeArrowheads="1" noChangeShapeType="1" noTextEdit="1"/>
              </p:cNvSpPr>
              <p:nvPr/>
            </p:nvSpPr>
            <p:spPr>
              <a:xfrm>
                <a:off x="609831" y="4568165"/>
                <a:ext cx="10849001" cy="707886"/>
              </a:xfrm>
              <a:prstGeom prst="rect">
                <a:avLst/>
              </a:prstGeom>
              <a:blipFill rotWithShape="0">
                <a:blip r:embed="rId2"/>
                <a:stretch>
                  <a:fillRect l="-562" t="-4310" r="-1011" b="-14655"/>
                </a:stretch>
              </a:blipFill>
            </p:spPr>
            <p:txBody>
              <a:bodyPr/>
              <a:lstStyle/>
              <a:p>
                <a:r>
                  <a:rPr lang="zh-TW" altLang="en-US">
                    <a:noFill/>
                  </a:rPr>
                  <a:t> </a:t>
                </a:r>
              </a:p>
            </p:txBody>
          </p:sp>
        </mc:Fallback>
      </mc:AlternateContent>
      <p:sp>
        <p:nvSpPr>
          <p:cNvPr id="17" name="文字方塊 16"/>
          <p:cNvSpPr txBox="1"/>
          <p:nvPr/>
        </p:nvSpPr>
        <p:spPr>
          <a:xfrm>
            <a:off x="609831" y="5403163"/>
            <a:ext cx="10985375" cy="1015663"/>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 </a:t>
            </a:r>
            <a:r>
              <a:rPr lang="vi-VN" altLang="zh-TW" sz="2000" dirty="0">
                <a:latin typeface="Times New Roman" panose="02020603050405020304" pitchFamily="18" charset="0"/>
                <a:cs typeface="Times New Roman" panose="02020603050405020304" pitchFamily="18" charset="0"/>
              </a:rPr>
              <a:t>Các tổng của các số tuổi sau đó có thể được tính. Bởi vì </a:t>
            </a:r>
            <a:r>
              <a:rPr lang="vi-VN" altLang="zh-TW" sz="2000" dirty="0" smtClean="0">
                <a:latin typeface="Times New Roman" panose="02020603050405020304" pitchFamily="18" charset="0"/>
                <a:cs typeface="Times New Roman" panose="02020603050405020304" pitchFamily="18" charset="0"/>
              </a:rPr>
              <a:t>B </a:t>
            </a:r>
            <a:r>
              <a:rPr lang="vi-VN" altLang="zh-TW" sz="2000" dirty="0">
                <a:latin typeface="Times New Roman" panose="02020603050405020304" pitchFamily="18" charset="0"/>
                <a:cs typeface="Times New Roman" panose="02020603050405020304" pitchFamily="18" charset="0"/>
              </a:rPr>
              <a:t>(người biết số xe buýt) không thể xác định tuổi của </a:t>
            </a:r>
            <a:r>
              <a:rPr lang="vi-VN" altLang="zh-TW" sz="2000" dirty="0" smtClean="0">
                <a:latin typeface="Times New Roman" panose="02020603050405020304" pitchFamily="18" charset="0"/>
                <a:cs typeface="Times New Roman" panose="02020603050405020304" pitchFamily="18" charset="0"/>
              </a:rPr>
              <a:t>C </a:t>
            </a:r>
            <a:r>
              <a:rPr lang="vi-VN" altLang="zh-TW" sz="2000" dirty="0">
                <a:latin typeface="Times New Roman" panose="02020603050405020304" pitchFamily="18" charset="0"/>
                <a:cs typeface="Times New Roman" panose="02020603050405020304" pitchFamily="18" charset="0"/>
              </a:rPr>
              <a:t>mặc dù đã được cho biết tổng này, nên đó không phải là tổng duy nhất trong số các giải pháp có thể cho ra.</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325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3"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接點 5"/>
          <p:cNvCxnSpPr/>
          <p:nvPr/>
        </p:nvCxnSpPr>
        <p:spPr>
          <a:xfrm flipV="1">
            <a:off x="1829491" y="665894"/>
            <a:ext cx="9522250"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9811674" y="327339"/>
            <a:ext cx="1783532" cy="307777"/>
          </a:xfrm>
          <a:prstGeom prst="rect">
            <a:avLst/>
          </a:prstGeom>
          <a:noFill/>
        </p:spPr>
        <p:txBody>
          <a:bodyPr wrap="square" rtlCol="0">
            <a:spAutoFit/>
          </a:bodyPr>
          <a:lstStyle/>
          <a:p>
            <a:pPr algn="ctr"/>
            <a:r>
              <a:rPr lang="en-US" altLang="zh-TW" sz="1400" dirty="0" smtClean="0">
                <a:solidFill>
                  <a:srgbClr val="C00000"/>
                </a:solidFill>
                <a:sym typeface="Webdings" panose="05030102010509060703" pitchFamily="18" charset="2"/>
              </a:rPr>
              <a:t> </a:t>
            </a:r>
            <a:r>
              <a:rPr lang="en-US" altLang="zh-TW" sz="1400" dirty="0" err="1" smtClean="0">
                <a:solidFill>
                  <a:srgbClr val="C00000"/>
                </a:solidFill>
              </a:rPr>
              <a:t>Gs</a:t>
            </a:r>
            <a:r>
              <a:rPr lang="en-US" altLang="zh-TW" sz="1400" dirty="0" smtClean="0">
                <a:solidFill>
                  <a:srgbClr val="C00000"/>
                </a:solidFill>
              </a:rPr>
              <a:t> Hoang </a:t>
            </a:r>
            <a:r>
              <a:rPr lang="en-US" altLang="zh-TW" sz="1400" dirty="0" err="1" smtClean="0">
                <a:solidFill>
                  <a:srgbClr val="C00000"/>
                </a:solidFill>
              </a:rPr>
              <a:t>Anh</a:t>
            </a:r>
            <a:endParaRPr lang="zh-TW" altLang="en-US" sz="1400" dirty="0">
              <a:solidFill>
                <a:srgbClr val="C00000"/>
              </a:solidFill>
            </a:endParaRPr>
          </a:p>
        </p:txBody>
      </p:sp>
      <p:sp>
        <p:nvSpPr>
          <p:cNvPr id="2" name="文字方塊 1"/>
          <p:cNvSpPr txBox="1"/>
          <p:nvPr/>
        </p:nvSpPr>
        <p:spPr>
          <a:xfrm>
            <a:off x="692210" y="267517"/>
            <a:ext cx="6349525" cy="400110"/>
          </a:xfrm>
          <a:prstGeom prst="rect">
            <a:avLst/>
          </a:prstGeom>
          <a:noFill/>
        </p:spPr>
        <p:txBody>
          <a:bodyPr wrap="square" rtlCol="0">
            <a:spAutoFit/>
          </a:bodyPr>
          <a:lstStyle/>
          <a:p>
            <a:r>
              <a:rPr lang="vi-VN" altLang="zh-TW" sz="2000" dirty="0">
                <a:solidFill>
                  <a:schemeClr val="accent6">
                    <a:lumMod val="75000"/>
                  </a:schemeClr>
                </a:solidFill>
                <a:latin typeface="Times New Roman" panose="02020603050405020304" pitchFamily="18" charset="0"/>
                <a:cs typeface="Times New Roman" panose="02020603050405020304" pitchFamily="18" charset="0"/>
              </a:rPr>
              <a:t>Trò chơi Logic</a:t>
            </a:r>
            <a:endParaRPr lang="zh-TW" altLang="en-US" sz="20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4" name="文字方塊 13"/>
          <p:cNvSpPr txBox="1"/>
          <p:nvPr/>
        </p:nvSpPr>
        <p:spPr>
          <a:xfrm>
            <a:off x="692209" y="694153"/>
            <a:ext cx="10659531" cy="400110"/>
          </a:xfrm>
          <a:prstGeom prst="rect">
            <a:avLst/>
          </a:prstGeom>
          <a:noFill/>
        </p:spPr>
        <p:txBody>
          <a:bodyPr wrap="square" rtlCol="0">
            <a:spAutoFit/>
          </a:bodyPr>
          <a:lstStyle/>
          <a:p>
            <a:r>
              <a:rPr lang="en-US" altLang="zh-TW" sz="2000" b="1" dirty="0" err="1">
                <a:solidFill>
                  <a:srgbClr val="FF0000"/>
                </a:solidFill>
                <a:latin typeface="Times New Roman" panose="02020603050405020304" pitchFamily="18" charset="0"/>
                <a:cs typeface="Times New Roman" panose="02020603050405020304" pitchFamily="18" charset="0"/>
              </a:rPr>
              <a:t>Đề</a:t>
            </a:r>
            <a:r>
              <a:rPr lang="en-US" altLang="zh-TW" sz="2000" b="1" dirty="0">
                <a:solidFill>
                  <a:srgbClr val="FF0000"/>
                </a:solidFill>
                <a:latin typeface="Times New Roman" panose="02020603050405020304" pitchFamily="18" charset="0"/>
                <a:cs typeface="Times New Roman" panose="02020603050405020304" pitchFamily="18" charset="0"/>
              </a:rPr>
              <a:t> </a:t>
            </a:r>
            <a:r>
              <a:rPr lang="en-US" altLang="zh-TW" sz="2000" b="1" dirty="0" err="1">
                <a:solidFill>
                  <a:srgbClr val="FF0000"/>
                </a:solidFill>
                <a:latin typeface="Times New Roman" panose="02020603050405020304" pitchFamily="18" charset="0"/>
                <a:cs typeface="Times New Roman" panose="02020603050405020304" pitchFamily="18" charset="0"/>
              </a:rPr>
              <a:t>bài</a:t>
            </a:r>
            <a:r>
              <a:rPr lang="en-US" altLang="zh-TW" sz="2000" b="1" dirty="0">
                <a:solidFill>
                  <a:srgbClr val="FF0000"/>
                </a:solidFill>
                <a:latin typeface="Times New Roman" panose="02020603050405020304" pitchFamily="18" charset="0"/>
                <a:cs typeface="Times New Roman" panose="02020603050405020304" pitchFamily="18" charset="0"/>
              </a:rPr>
              <a:t> </a:t>
            </a:r>
            <a:r>
              <a:rPr lang="en-US" altLang="zh-TW" sz="2000" b="1" dirty="0" err="1">
                <a:solidFill>
                  <a:srgbClr val="FF0000"/>
                </a:solidFill>
                <a:latin typeface="Times New Roman" panose="02020603050405020304" pitchFamily="18" charset="0"/>
                <a:cs typeface="Times New Roman" panose="02020603050405020304" pitchFamily="18" charset="0"/>
              </a:rPr>
              <a:t>toán</a:t>
            </a:r>
            <a:r>
              <a:rPr lang="en-US" altLang="zh-TW" sz="2000" b="1" dirty="0">
                <a:solidFill>
                  <a:srgbClr val="FF0000"/>
                </a:solidFill>
                <a:latin typeface="Times New Roman" panose="02020603050405020304" pitchFamily="18" charset="0"/>
                <a:cs typeface="Times New Roman" panose="02020603050405020304" pitchFamily="18" charset="0"/>
              </a:rPr>
              <a:t> </a:t>
            </a:r>
            <a:r>
              <a:rPr lang="en-US" altLang="zh-TW" sz="2000" b="1" dirty="0" err="1">
                <a:solidFill>
                  <a:srgbClr val="FF0000"/>
                </a:solidFill>
                <a:latin typeface="Times New Roman" panose="02020603050405020304" pitchFamily="18" charset="0"/>
                <a:cs typeface="Times New Roman" panose="02020603050405020304" pitchFamily="18" charset="0"/>
              </a:rPr>
              <a:t>tìm</a:t>
            </a:r>
            <a:r>
              <a:rPr lang="en-US" altLang="zh-TW" sz="2000" b="1" dirty="0">
                <a:solidFill>
                  <a:srgbClr val="FF0000"/>
                </a:solidFill>
                <a:latin typeface="Times New Roman" panose="02020603050405020304" pitchFamily="18" charset="0"/>
                <a:cs typeface="Times New Roman" panose="02020603050405020304" pitchFamily="18" charset="0"/>
              </a:rPr>
              <a:t> </a:t>
            </a:r>
            <a:r>
              <a:rPr lang="en-US" altLang="zh-TW" sz="2000" b="1" dirty="0" err="1">
                <a:solidFill>
                  <a:srgbClr val="FF0000"/>
                </a:solidFill>
                <a:latin typeface="Times New Roman" panose="02020603050405020304" pitchFamily="18" charset="0"/>
                <a:cs typeface="Times New Roman" panose="02020603050405020304" pitchFamily="18" charset="0"/>
              </a:rPr>
              <a:t>số</a:t>
            </a:r>
            <a:r>
              <a:rPr lang="en-US" altLang="zh-TW" sz="2000" b="1" dirty="0">
                <a:solidFill>
                  <a:srgbClr val="FF0000"/>
                </a:solidFill>
                <a:latin typeface="Times New Roman" panose="02020603050405020304" pitchFamily="18" charset="0"/>
                <a:cs typeface="Times New Roman" panose="02020603050405020304" pitchFamily="18" charset="0"/>
              </a:rPr>
              <a:t> </a:t>
            </a:r>
            <a:r>
              <a:rPr lang="en-US" altLang="zh-TW" sz="2000" b="1" dirty="0" err="1">
                <a:solidFill>
                  <a:srgbClr val="FF0000"/>
                </a:solidFill>
                <a:latin typeface="Times New Roman" panose="02020603050405020304" pitchFamily="18" charset="0"/>
                <a:cs typeface="Times New Roman" panose="02020603050405020304" pitchFamily="18" charset="0"/>
              </a:rPr>
              <a:t>tuổi</a:t>
            </a:r>
            <a:r>
              <a:rPr lang="en-US" altLang="zh-TW" sz="2000" b="1" dirty="0">
                <a:solidFill>
                  <a:srgbClr val="FF0000"/>
                </a:solidFill>
                <a:latin typeface="Times New Roman" panose="02020603050405020304" pitchFamily="18" charset="0"/>
                <a:cs typeface="Times New Roman" panose="02020603050405020304" pitchFamily="18" charset="0"/>
              </a:rPr>
              <a:t> </a:t>
            </a:r>
            <a:r>
              <a:rPr lang="en-US" altLang="zh-TW" sz="2000" b="1" dirty="0" err="1">
                <a:solidFill>
                  <a:srgbClr val="FF0000"/>
                </a:solidFill>
                <a:latin typeface="Times New Roman" panose="02020603050405020304" pitchFamily="18" charset="0"/>
                <a:cs typeface="Times New Roman" panose="02020603050405020304" pitchFamily="18" charset="0"/>
              </a:rPr>
              <a:t>của</a:t>
            </a:r>
            <a:r>
              <a:rPr lang="en-US" altLang="zh-TW" sz="2000" b="1" dirty="0">
                <a:solidFill>
                  <a:srgbClr val="FF0000"/>
                </a:solidFill>
                <a:latin typeface="Times New Roman" panose="02020603050405020304" pitchFamily="18" charset="0"/>
                <a:cs typeface="Times New Roman" panose="02020603050405020304" pitchFamily="18" charset="0"/>
              </a:rPr>
              <a:t> Cheryl - </a:t>
            </a:r>
            <a:r>
              <a:rPr lang="en-US" altLang="zh-TW" sz="2000" b="1" dirty="0" err="1">
                <a:solidFill>
                  <a:srgbClr val="FF0000"/>
                </a:solidFill>
                <a:latin typeface="Times New Roman" panose="02020603050405020304" pitchFamily="18" charset="0"/>
                <a:cs typeface="Times New Roman" panose="02020603050405020304" pitchFamily="18" charset="0"/>
              </a:rPr>
              <a:t>Công</a:t>
            </a:r>
            <a:r>
              <a:rPr lang="en-US" altLang="zh-TW" sz="2000" b="1" dirty="0">
                <a:solidFill>
                  <a:srgbClr val="FF0000"/>
                </a:solidFill>
                <a:latin typeface="Times New Roman" panose="02020603050405020304" pitchFamily="18" charset="0"/>
                <a:cs typeface="Times New Roman" panose="02020603050405020304" pitchFamily="18" charset="0"/>
              </a:rPr>
              <a:t> </a:t>
            </a:r>
            <a:r>
              <a:rPr lang="en-US" altLang="zh-TW" sz="2000" b="1" dirty="0" err="1">
                <a:solidFill>
                  <a:srgbClr val="FF0000"/>
                </a:solidFill>
                <a:latin typeface="Times New Roman" panose="02020603050405020304" pitchFamily="18" charset="0"/>
                <a:cs typeface="Times New Roman" panose="02020603050405020304" pitchFamily="18" charset="0"/>
              </a:rPr>
              <a:t>nghệ</a:t>
            </a:r>
            <a:r>
              <a:rPr lang="en-US" altLang="zh-TW" sz="2000" b="1" dirty="0">
                <a:solidFill>
                  <a:srgbClr val="FF0000"/>
                </a:solidFill>
                <a:latin typeface="Times New Roman" panose="02020603050405020304" pitchFamily="18" charset="0"/>
                <a:cs typeface="Times New Roman" panose="02020603050405020304" pitchFamily="18" charset="0"/>
              </a:rPr>
              <a:t> </a:t>
            </a:r>
            <a:r>
              <a:rPr lang="en-US" altLang="zh-TW" sz="2000" b="1" dirty="0" err="1">
                <a:solidFill>
                  <a:srgbClr val="FF0000"/>
                </a:solidFill>
                <a:latin typeface="Times New Roman" panose="02020603050405020304" pitchFamily="18" charset="0"/>
                <a:cs typeface="Times New Roman" panose="02020603050405020304" pitchFamily="18" charset="0"/>
              </a:rPr>
              <a:t>Nanyang</a:t>
            </a:r>
            <a:r>
              <a:rPr lang="en-US" altLang="zh-TW" sz="2000" b="1" dirty="0">
                <a:solidFill>
                  <a:srgbClr val="FF0000"/>
                </a:solidFill>
                <a:latin typeface="Times New Roman" panose="02020603050405020304" pitchFamily="18" charset="0"/>
                <a:cs typeface="Times New Roman" panose="02020603050405020304" pitchFamily="18" charset="0"/>
              </a:rPr>
              <a:t> (Singapore) </a:t>
            </a:r>
            <a:endParaRPr lang="zh-TW" altLang="en-US" sz="2000" dirty="0">
              <a:solidFill>
                <a:srgbClr val="002060"/>
              </a:solidFill>
              <a:latin typeface="Times New Roman" panose="02020603050405020304" pitchFamily="18" charset="0"/>
              <a:cs typeface="Times New Roman" panose="02020603050405020304" pitchFamily="18" charset="0"/>
            </a:endParaRPr>
          </a:p>
        </p:txBody>
      </p:sp>
      <p:sp>
        <p:nvSpPr>
          <p:cNvPr id="15" name="文字方塊 14"/>
          <p:cNvSpPr txBox="1"/>
          <p:nvPr/>
        </p:nvSpPr>
        <p:spPr>
          <a:xfrm>
            <a:off x="692209" y="1136442"/>
            <a:ext cx="10417326" cy="2862322"/>
          </a:xfrm>
          <a:prstGeom prst="rect">
            <a:avLst/>
          </a:prstGeom>
          <a:noFill/>
        </p:spPr>
        <p:txBody>
          <a:bodyPr wrap="square" rtlCol="0">
            <a:spAutoFit/>
          </a:bodyPr>
          <a:lstStyle/>
          <a:p>
            <a:r>
              <a:rPr lang="vi-VN" altLang="zh-TW" sz="2000" dirty="0">
                <a:solidFill>
                  <a:srgbClr val="0070C0"/>
                </a:solidFill>
                <a:latin typeface="Times New Roman" panose="02020603050405020304" pitchFamily="18" charset="0"/>
                <a:cs typeface="Times New Roman" panose="02020603050405020304" pitchFamily="18" charset="0"/>
              </a:rPr>
              <a:t>Bây giờ A và B muốn biết C bao nhiêu tuổi</a:t>
            </a:r>
            <a:r>
              <a:rPr lang="vi-VN" altLang="zh-TW" sz="2000" dirty="0" smtClean="0">
                <a:solidFill>
                  <a:srgbClr val="0070C0"/>
                </a:solidFill>
                <a:latin typeface="Times New Roman" panose="02020603050405020304" pitchFamily="18" charset="0"/>
                <a:cs typeface="Times New Roman" panose="02020603050405020304" pitchFamily="18" charset="0"/>
              </a:rPr>
              <a:t>.</a:t>
            </a:r>
            <a:endParaRPr lang="vi-VN" altLang="zh-TW" sz="2000" dirty="0">
              <a:solidFill>
                <a:srgbClr val="0070C0"/>
              </a:solidFill>
              <a:latin typeface="Times New Roman" panose="02020603050405020304" pitchFamily="18" charset="0"/>
              <a:cs typeface="Times New Roman" panose="02020603050405020304" pitchFamily="18" charset="0"/>
            </a:endParaRPr>
          </a:p>
          <a:p>
            <a:r>
              <a:rPr lang="vi-VN" altLang="zh-TW" sz="2000" dirty="0">
                <a:solidFill>
                  <a:srgbClr val="0070C0"/>
                </a:solidFill>
                <a:latin typeface="Times New Roman" panose="02020603050405020304" pitchFamily="18" charset="0"/>
                <a:cs typeface="Times New Roman" panose="02020603050405020304" pitchFamily="18" charset="0"/>
              </a:rPr>
              <a:t>C: Mình có hai em trai. Tích tất cả số tuổi của chị em chúng mình là 144, giả sử rằng chúng mình sử dụng số tự nhiên để đếm tuổi.</a:t>
            </a:r>
          </a:p>
          <a:p>
            <a:r>
              <a:rPr lang="vi-VN" altLang="zh-TW" sz="2000" dirty="0">
                <a:solidFill>
                  <a:srgbClr val="0070C0"/>
                </a:solidFill>
                <a:latin typeface="Times New Roman" panose="02020603050405020304" pitchFamily="18" charset="0"/>
                <a:cs typeface="Times New Roman" panose="02020603050405020304" pitchFamily="18" charset="0"/>
              </a:rPr>
              <a:t>- A: Chúng mình vẫn chưa biết tuổi của bạn. Bạn có thể cho chúng mình những gợi ý khác không?</a:t>
            </a:r>
          </a:p>
          <a:p>
            <a:r>
              <a:rPr lang="vi-VN" altLang="zh-TW" sz="2000" dirty="0">
                <a:solidFill>
                  <a:srgbClr val="0070C0"/>
                </a:solidFill>
                <a:latin typeface="Times New Roman" panose="02020603050405020304" pitchFamily="18" charset="0"/>
                <a:cs typeface="Times New Roman" panose="02020603050405020304" pitchFamily="18" charset="0"/>
              </a:rPr>
              <a:t>- C: Tổng tất cả số tuổi của chị em chúng mình là số xe buýt của xe buýt chúng ta đang đi.</a:t>
            </a:r>
          </a:p>
          <a:p>
            <a:r>
              <a:rPr lang="vi-VN" altLang="zh-TW" sz="2000" dirty="0">
                <a:solidFill>
                  <a:srgbClr val="0070C0"/>
                </a:solidFill>
                <a:latin typeface="Times New Roman" panose="02020603050405020304" pitchFamily="18" charset="0"/>
                <a:cs typeface="Times New Roman" panose="02020603050405020304" pitchFamily="18" charset="0"/>
              </a:rPr>
              <a:t>- B: Tất nhiên chúng mình biết số xe buýt, nhưng chúng mình vẫn không biết tuổi của bạn.</a:t>
            </a:r>
          </a:p>
          <a:p>
            <a:r>
              <a:rPr lang="vi-VN" altLang="zh-TW" sz="2000" dirty="0">
                <a:solidFill>
                  <a:srgbClr val="0070C0"/>
                </a:solidFill>
                <a:latin typeface="Times New Roman" panose="02020603050405020304" pitchFamily="18" charset="0"/>
                <a:cs typeface="Times New Roman" panose="02020603050405020304" pitchFamily="18" charset="0"/>
              </a:rPr>
              <a:t>- C: À, mình quên nói với các bạn rằng hai em mình là anh em sinh đôi.</a:t>
            </a:r>
          </a:p>
          <a:p>
            <a:r>
              <a:rPr lang="vi-VN" altLang="zh-TW" sz="2000" dirty="0">
                <a:solidFill>
                  <a:srgbClr val="0070C0"/>
                </a:solidFill>
                <a:latin typeface="Times New Roman" panose="02020603050405020304" pitchFamily="18" charset="0"/>
                <a:cs typeface="Times New Roman" panose="02020603050405020304" pitchFamily="18" charset="0"/>
              </a:rPr>
              <a:t>A và B: À, bây giờ chúng mình biết tuổi của bạn</a:t>
            </a:r>
            <a:r>
              <a:rPr lang="vi-VN" altLang="zh-TW" sz="2000" dirty="0" smtClean="0">
                <a:solidFill>
                  <a:srgbClr val="0070C0"/>
                </a:solidFill>
                <a:latin typeface="Times New Roman" panose="02020603050405020304" pitchFamily="18" charset="0"/>
                <a:cs typeface="Times New Roman" panose="02020603050405020304" pitchFamily="18" charset="0"/>
              </a:rPr>
              <a:t>.</a:t>
            </a:r>
            <a:endParaRPr lang="vi-VN" altLang="zh-TW" sz="2000" dirty="0">
              <a:solidFill>
                <a:srgbClr val="0070C0"/>
              </a:solidFill>
              <a:latin typeface="Times New Roman" panose="02020603050405020304" pitchFamily="18" charset="0"/>
              <a:cs typeface="Times New Roman" panose="02020603050405020304" pitchFamily="18" charset="0"/>
            </a:endParaRPr>
          </a:p>
          <a:p>
            <a:r>
              <a:rPr lang="vi-VN" altLang="zh-TW" sz="2000" dirty="0">
                <a:solidFill>
                  <a:srgbClr val="0070C0"/>
                </a:solidFill>
                <a:latin typeface="Times New Roman" panose="02020603050405020304" pitchFamily="18" charset="0"/>
                <a:cs typeface="Times New Roman" panose="02020603050405020304" pitchFamily="18" charset="0"/>
              </a:rPr>
              <a:t>Vậy số tuổi của Cheryl là bao nhiêu?</a:t>
            </a:r>
            <a:endParaRPr lang="zh-TW" altLang="en-US" sz="2000" i="1" dirty="0">
              <a:solidFill>
                <a:srgbClr val="7030A0"/>
              </a:solidFill>
              <a:latin typeface="Times New Roman" panose="02020603050405020304" pitchFamily="18" charset="0"/>
              <a:cs typeface="Times New Roman" panose="02020603050405020304" pitchFamily="18" charset="0"/>
            </a:endParaRPr>
          </a:p>
        </p:txBody>
      </p:sp>
      <p:sp>
        <p:nvSpPr>
          <p:cNvPr id="21" name="文字方塊 20"/>
          <p:cNvSpPr txBox="1"/>
          <p:nvPr/>
        </p:nvSpPr>
        <p:spPr>
          <a:xfrm>
            <a:off x="609831" y="4040943"/>
            <a:ext cx="11335034" cy="707886"/>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 </a:t>
            </a:r>
            <a:r>
              <a:rPr lang="vi-VN" altLang="zh-TW" sz="2000" dirty="0">
                <a:latin typeface="Times New Roman" panose="02020603050405020304" pitchFamily="18" charset="0"/>
                <a:cs typeface="Times New Roman" panose="02020603050405020304" pitchFamily="18" charset="0"/>
              </a:rPr>
              <a:t>Khi kiểm tra tất cả các số tuổi có thể, hóa ra có hai cặp số tuổi có thể cộng thành cùng một số: 9, 4, 4 và 8, 6, 3, tổng bằng 17 và 12, 4, 3 và 9, 8, 2, tổng bằng 19.</a:t>
            </a:r>
          </a:p>
        </p:txBody>
      </p:sp>
      <p:sp>
        <p:nvSpPr>
          <p:cNvPr id="13" name="文字方塊 12"/>
          <p:cNvSpPr txBox="1"/>
          <p:nvPr/>
        </p:nvSpPr>
        <p:spPr>
          <a:xfrm>
            <a:off x="597473" y="4881838"/>
            <a:ext cx="10849001" cy="1015663"/>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 </a:t>
            </a:r>
            <a:r>
              <a:rPr lang="vi-VN" altLang="zh-TW" sz="2000" dirty="0">
                <a:latin typeface="Times New Roman" panose="02020603050405020304" pitchFamily="18" charset="0"/>
                <a:cs typeface="Times New Roman" panose="02020603050405020304" pitchFamily="18" charset="0"/>
              </a:rPr>
              <a:t>Cheryl sau đó nói rằng các em trai của cô bằng tuổi, loại bỏ ba khả năng cuối cùng và chỉ còn lại 9, 4, 4, vì vậy chúng ta có thể suy luận rằng Cheryl 9 tuổi và hai em trai cô cùng 4 tuổi, và xe buýt mà họ đang đi có số 17.</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p:sp>
        <p:nvSpPr>
          <p:cNvPr id="17" name="文字方塊 16"/>
          <p:cNvSpPr txBox="1"/>
          <p:nvPr/>
        </p:nvSpPr>
        <p:spPr>
          <a:xfrm>
            <a:off x="609832" y="6030510"/>
            <a:ext cx="4514104" cy="400110"/>
          </a:xfrm>
          <a:prstGeom prst="rect">
            <a:avLst/>
          </a:prstGeom>
          <a:noFill/>
        </p:spPr>
        <p:txBody>
          <a:bodyPr wrap="square" rtlCol="0">
            <a:spAutoFit/>
          </a:bodyPr>
          <a:lstStyle/>
          <a:p>
            <a:r>
              <a:rPr lang="en-US" altLang="zh-TW" sz="2000" dirty="0" err="1">
                <a:latin typeface="Times New Roman" panose="02020603050405020304" pitchFamily="18" charset="0"/>
                <a:cs typeface="Times New Roman" panose="02020603050405020304" pitchFamily="18" charset="0"/>
              </a:rPr>
              <a:t>Đáp</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số</a:t>
            </a:r>
            <a:r>
              <a:rPr lang="en-US" altLang="zh-TW" sz="2000" dirty="0">
                <a:latin typeface="Times New Roman" panose="02020603050405020304" pitchFamily="18" charset="0"/>
                <a:cs typeface="Times New Roman" panose="02020603050405020304" pitchFamily="18" charset="0"/>
              </a:rPr>
              <a:t>: Cheryl 9 </a:t>
            </a:r>
            <a:r>
              <a:rPr lang="en-US" altLang="zh-TW" sz="2000" dirty="0" err="1">
                <a:latin typeface="Times New Roman" panose="02020603050405020304" pitchFamily="18" charset="0"/>
                <a:cs typeface="Times New Roman" panose="02020603050405020304" pitchFamily="18" charset="0"/>
              </a:rPr>
              <a:t>tuổi</a:t>
            </a:r>
            <a:r>
              <a:rPr lang="en-US" altLang="zh-TW" sz="2000" dirty="0">
                <a:latin typeface="Times New Roman" panose="02020603050405020304" pitchFamily="18" charset="0"/>
                <a:cs typeface="Times New Roman" panose="02020603050405020304" pitchFamily="18" charset="0"/>
              </a:rPr>
              <a:t>.</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177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3"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接點 5"/>
          <p:cNvCxnSpPr/>
          <p:nvPr/>
        </p:nvCxnSpPr>
        <p:spPr>
          <a:xfrm flipV="1">
            <a:off x="1829491" y="665894"/>
            <a:ext cx="9522250"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9811674" y="327339"/>
            <a:ext cx="1783532" cy="307777"/>
          </a:xfrm>
          <a:prstGeom prst="rect">
            <a:avLst/>
          </a:prstGeom>
          <a:noFill/>
        </p:spPr>
        <p:txBody>
          <a:bodyPr wrap="square" rtlCol="0">
            <a:spAutoFit/>
          </a:bodyPr>
          <a:lstStyle/>
          <a:p>
            <a:pPr algn="ctr"/>
            <a:r>
              <a:rPr lang="en-US" altLang="zh-TW" sz="1400" dirty="0" smtClean="0">
                <a:solidFill>
                  <a:srgbClr val="C00000"/>
                </a:solidFill>
                <a:sym typeface="Webdings" panose="05030102010509060703" pitchFamily="18" charset="2"/>
              </a:rPr>
              <a:t> </a:t>
            </a:r>
            <a:r>
              <a:rPr lang="en-US" altLang="zh-TW" sz="1400" dirty="0" err="1" smtClean="0">
                <a:solidFill>
                  <a:srgbClr val="C00000"/>
                </a:solidFill>
              </a:rPr>
              <a:t>Gs</a:t>
            </a:r>
            <a:r>
              <a:rPr lang="en-US" altLang="zh-TW" sz="1400" dirty="0" smtClean="0">
                <a:solidFill>
                  <a:srgbClr val="C00000"/>
                </a:solidFill>
              </a:rPr>
              <a:t> Hoang </a:t>
            </a:r>
            <a:r>
              <a:rPr lang="en-US" altLang="zh-TW" sz="1400" dirty="0" err="1" smtClean="0">
                <a:solidFill>
                  <a:srgbClr val="C00000"/>
                </a:solidFill>
              </a:rPr>
              <a:t>Anh</a:t>
            </a:r>
            <a:endParaRPr lang="zh-TW" altLang="en-US" sz="1400" dirty="0">
              <a:solidFill>
                <a:srgbClr val="C00000"/>
              </a:solidFill>
            </a:endParaRPr>
          </a:p>
        </p:txBody>
      </p:sp>
      <p:sp>
        <p:nvSpPr>
          <p:cNvPr id="2" name="文字方塊 1"/>
          <p:cNvSpPr txBox="1"/>
          <p:nvPr/>
        </p:nvSpPr>
        <p:spPr>
          <a:xfrm>
            <a:off x="692210" y="267517"/>
            <a:ext cx="6349525" cy="400110"/>
          </a:xfrm>
          <a:prstGeom prst="rect">
            <a:avLst/>
          </a:prstGeom>
          <a:noFill/>
        </p:spPr>
        <p:txBody>
          <a:bodyPr wrap="square" rtlCol="0">
            <a:spAutoFit/>
          </a:bodyPr>
          <a:lstStyle/>
          <a:p>
            <a:r>
              <a:rPr lang="vi-VN" altLang="zh-TW" sz="2000" dirty="0">
                <a:solidFill>
                  <a:schemeClr val="accent6">
                    <a:lumMod val="75000"/>
                  </a:schemeClr>
                </a:solidFill>
                <a:latin typeface="Times New Roman" panose="02020603050405020304" pitchFamily="18" charset="0"/>
                <a:cs typeface="Times New Roman" panose="02020603050405020304" pitchFamily="18" charset="0"/>
              </a:rPr>
              <a:t>Trò chơi Logic</a:t>
            </a:r>
            <a:endParaRPr lang="zh-TW" altLang="en-US" sz="20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4" name="文字方塊 13"/>
          <p:cNvSpPr txBox="1"/>
          <p:nvPr/>
        </p:nvSpPr>
        <p:spPr>
          <a:xfrm>
            <a:off x="692209" y="694153"/>
            <a:ext cx="10659531" cy="707886"/>
          </a:xfrm>
          <a:prstGeom prst="rect">
            <a:avLst/>
          </a:prstGeom>
          <a:noFill/>
        </p:spPr>
        <p:txBody>
          <a:bodyPr wrap="square" rtlCol="0">
            <a:spAutoFit/>
          </a:bodyPr>
          <a:lstStyle/>
          <a:p>
            <a:r>
              <a:rPr lang="en-US" altLang="zh-TW" sz="2000" b="1" dirty="0" err="1">
                <a:solidFill>
                  <a:srgbClr val="FF0000"/>
                </a:solidFill>
                <a:latin typeface="Times New Roman" panose="02020603050405020304" pitchFamily="18" charset="0"/>
                <a:cs typeface="Times New Roman" panose="02020603050405020304" pitchFamily="18" charset="0"/>
              </a:rPr>
              <a:t>Bài</a:t>
            </a:r>
            <a:r>
              <a:rPr lang="en-US" altLang="zh-TW" sz="2000" b="1" dirty="0">
                <a:solidFill>
                  <a:srgbClr val="FF0000"/>
                </a:solidFill>
                <a:latin typeface="Times New Roman" panose="02020603050405020304" pitchFamily="18" charset="0"/>
                <a:cs typeface="Times New Roman" panose="02020603050405020304" pitchFamily="18" charset="0"/>
              </a:rPr>
              <a:t> </a:t>
            </a:r>
            <a:r>
              <a:rPr lang="en-US" altLang="zh-TW" sz="2000" b="1" dirty="0" err="1">
                <a:solidFill>
                  <a:srgbClr val="FF0000"/>
                </a:solidFill>
                <a:latin typeface="Times New Roman" panose="02020603050405020304" pitchFamily="18" charset="0"/>
                <a:cs typeface="Times New Roman" panose="02020603050405020304" pitchFamily="18" charset="0"/>
              </a:rPr>
              <a:t>tập</a:t>
            </a:r>
            <a:r>
              <a:rPr lang="en-US" altLang="zh-TW" sz="2000" b="1" dirty="0">
                <a:solidFill>
                  <a:srgbClr val="FF0000"/>
                </a:solidFill>
                <a:latin typeface="Times New Roman" panose="02020603050405020304" pitchFamily="18" charset="0"/>
                <a:cs typeface="Times New Roman" panose="02020603050405020304" pitchFamily="18" charset="0"/>
              </a:rPr>
              <a:t> </a:t>
            </a:r>
            <a:r>
              <a:rPr lang="en-US" altLang="zh-TW" sz="2000" b="1" dirty="0" err="1">
                <a:solidFill>
                  <a:srgbClr val="FF0000"/>
                </a:solidFill>
                <a:latin typeface="Times New Roman" panose="02020603050405020304" pitchFamily="18" charset="0"/>
                <a:cs typeface="Times New Roman" panose="02020603050405020304" pitchFamily="18" charset="0"/>
              </a:rPr>
              <a:t>về</a:t>
            </a:r>
            <a:r>
              <a:rPr lang="en-US" altLang="zh-TW" sz="2000" b="1" dirty="0">
                <a:solidFill>
                  <a:srgbClr val="FF0000"/>
                </a:solidFill>
                <a:latin typeface="Times New Roman" panose="02020603050405020304" pitchFamily="18" charset="0"/>
                <a:cs typeface="Times New Roman" panose="02020603050405020304" pitchFamily="18" charset="0"/>
              </a:rPr>
              <a:t> </a:t>
            </a:r>
            <a:r>
              <a:rPr lang="en-US" altLang="zh-TW" sz="2000" b="1" dirty="0" err="1">
                <a:solidFill>
                  <a:srgbClr val="FF0000"/>
                </a:solidFill>
                <a:latin typeface="Times New Roman" panose="02020603050405020304" pitchFamily="18" charset="0"/>
                <a:cs typeface="Times New Roman" panose="02020603050405020304" pitchFamily="18" charset="0"/>
              </a:rPr>
              <a:t>nhà</a:t>
            </a:r>
            <a:r>
              <a:rPr lang="en-US" altLang="zh-TW" sz="2000" b="1" dirty="0">
                <a:solidFill>
                  <a:srgbClr val="FF0000"/>
                </a:solidFill>
                <a:latin typeface="Times New Roman" panose="02020603050405020304" pitchFamily="18" charset="0"/>
                <a:cs typeface="Times New Roman" panose="02020603050405020304" pitchFamily="18" charset="0"/>
              </a:rPr>
              <a:t>, </a:t>
            </a:r>
            <a:r>
              <a:rPr lang="en-US" altLang="zh-TW" sz="2000" dirty="0" err="1">
                <a:solidFill>
                  <a:srgbClr val="FF0000"/>
                </a:solidFill>
                <a:latin typeface="Times New Roman" panose="02020603050405020304" pitchFamily="18" charset="0"/>
                <a:cs typeface="Times New Roman" panose="02020603050405020304" pitchFamily="18" charset="0"/>
              </a:rPr>
              <a:t>nghiên</a:t>
            </a:r>
            <a:r>
              <a:rPr lang="en-US" altLang="zh-TW" sz="2000" dirty="0">
                <a:solidFill>
                  <a:srgbClr val="FF0000"/>
                </a:solidFill>
                <a:latin typeface="Times New Roman" panose="02020603050405020304" pitchFamily="18" charset="0"/>
                <a:cs typeface="Times New Roman" panose="02020603050405020304" pitchFamily="18" charset="0"/>
              </a:rPr>
              <a:t> </a:t>
            </a:r>
            <a:r>
              <a:rPr lang="en-US" altLang="zh-TW" sz="2000" dirty="0" err="1">
                <a:solidFill>
                  <a:srgbClr val="FF0000"/>
                </a:solidFill>
                <a:latin typeface="Times New Roman" panose="02020603050405020304" pitchFamily="18" charset="0"/>
                <a:cs typeface="Times New Roman" panose="02020603050405020304" pitchFamily="18" charset="0"/>
              </a:rPr>
              <a:t>cứu</a:t>
            </a:r>
            <a:r>
              <a:rPr lang="en-US" altLang="zh-TW" sz="2000" dirty="0">
                <a:solidFill>
                  <a:srgbClr val="FF0000"/>
                </a:solidFill>
                <a:latin typeface="Times New Roman" panose="02020603050405020304" pitchFamily="18" charset="0"/>
                <a:cs typeface="Times New Roman" panose="02020603050405020304" pitchFamily="18" charset="0"/>
              </a:rPr>
              <a:t> </a:t>
            </a:r>
            <a:r>
              <a:rPr lang="en-US" altLang="zh-TW" sz="2000" dirty="0" err="1">
                <a:solidFill>
                  <a:srgbClr val="FF0000"/>
                </a:solidFill>
                <a:latin typeface="Times New Roman" panose="02020603050405020304" pitchFamily="18" charset="0"/>
                <a:cs typeface="Times New Roman" panose="02020603050405020304" pitchFamily="18" charset="0"/>
              </a:rPr>
              <a:t>bài</a:t>
            </a:r>
            <a:r>
              <a:rPr lang="en-US" altLang="zh-TW" sz="2000" dirty="0">
                <a:solidFill>
                  <a:srgbClr val="FF0000"/>
                </a:solidFill>
                <a:latin typeface="Times New Roman" panose="02020603050405020304" pitchFamily="18" charset="0"/>
                <a:cs typeface="Times New Roman" panose="02020603050405020304" pitchFamily="18" charset="0"/>
              </a:rPr>
              <a:t> </a:t>
            </a:r>
            <a:r>
              <a:rPr lang="en-US" altLang="zh-TW" sz="2000" dirty="0" err="1">
                <a:solidFill>
                  <a:srgbClr val="FF0000"/>
                </a:solidFill>
                <a:latin typeface="Times New Roman" panose="02020603050405020304" pitchFamily="18" charset="0"/>
                <a:cs typeface="Times New Roman" panose="02020603050405020304" pitchFamily="18" charset="0"/>
              </a:rPr>
              <a:t>sau</a:t>
            </a:r>
            <a:r>
              <a:rPr lang="en-US" altLang="zh-TW" sz="2000" dirty="0">
                <a:solidFill>
                  <a:srgbClr val="FF0000"/>
                </a:solidFill>
                <a:latin typeface="Times New Roman" panose="02020603050405020304" pitchFamily="18" charset="0"/>
                <a:cs typeface="Times New Roman" panose="02020603050405020304" pitchFamily="18" charset="0"/>
              </a:rPr>
              <a:t> - Đ</a:t>
            </a:r>
            <a:r>
              <a:rPr lang="vi-VN" altLang="zh-TW" sz="2000" dirty="0" smtClean="0">
                <a:solidFill>
                  <a:srgbClr val="FF0000"/>
                </a:solidFill>
                <a:latin typeface="Times New Roman" panose="02020603050405020304" pitchFamily="18" charset="0"/>
                <a:cs typeface="Times New Roman" panose="02020603050405020304" pitchFamily="18" charset="0"/>
              </a:rPr>
              <a:t>ề </a:t>
            </a:r>
            <a:r>
              <a:rPr lang="vi-VN" altLang="zh-TW" sz="2000" dirty="0">
                <a:solidFill>
                  <a:srgbClr val="FF0000"/>
                </a:solidFill>
                <a:latin typeface="Times New Roman" panose="02020603050405020304" pitchFamily="18" charset="0"/>
                <a:cs typeface="Times New Roman" panose="02020603050405020304" pitchFamily="18" charset="0"/>
              </a:rPr>
              <a:t>thi </a:t>
            </a:r>
            <a:r>
              <a:rPr lang="en-US" altLang="zh-TW" sz="2000" dirty="0" smtClean="0">
                <a:solidFill>
                  <a:srgbClr val="FF0000"/>
                </a:solidFill>
                <a:latin typeface="Times New Roman" panose="02020603050405020304" pitchFamily="18" charset="0"/>
                <a:cs typeface="Times New Roman" panose="02020603050405020304" pitchFamily="18" charset="0"/>
              </a:rPr>
              <a:t>TS </a:t>
            </a:r>
            <a:r>
              <a:rPr lang="vi-VN" altLang="zh-TW" sz="2000" dirty="0" smtClean="0">
                <a:solidFill>
                  <a:srgbClr val="FF0000"/>
                </a:solidFill>
                <a:latin typeface="Times New Roman" panose="02020603050405020304" pitchFamily="18" charset="0"/>
                <a:cs typeface="Times New Roman" panose="02020603050405020304" pitchFamily="18" charset="0"/>
              </a:rPr>
              <a:t>vào </a:t>
            </a:r>
            <a:r>
              <a:rPr lang="vi-VN" altLang="zh-TW" sz="2000" dirty="0">
                <a:solidFill>
                  <a:srgbClr val="FF0000"/>
                </a:solidFill>
                <a:latin typeface="Times New Roman" panose="02020603050405020304" pitchFamily="18" charset="0"/>
                <a:cs typeface="Times New Roman" panose="02020603050405020304" pitchFamily="18" charset="0"/>
              </a:rPr>
              <a:t>lớp 10 chuyên Toán của trường chuyên Lê Quý Đôn Đà Nẵng năm học 2019-2020</a:t>
            </a:r>
            <a:endParaRPr lang="zh-TW" altLang="en-US" sz="2000" dirty="0">
              <a:solidFill>
                <a:srgbClr val="002060"/>
              </a:solidFill>
              <a:latin typeface="Times New Roman" panose="02020603050405020304" pitchFamily="18" charset="0"/>
              <a:cs typeface="Times New Roman" panose="02020603050405020304" pitchFamily="18" charset="0"/>
            </a:endParaRPr>
          </a:p>
        </p:txBody>
      </p:sp>
      <p:sp>
        <p:nvSpPr>
          <p:cNvPr id="10" name="文字方塊 9"/>
          <p:cNvSpPr txBox="1"/>
          <p:nvPr/>
        </p:nvSpPr>
        <p:spPr>
          <a:xfrm>
            <a:off x="692209" y="1581285"/>
            <a:ext cx="10417326" cy="4093428"/>
          </a:xfrm>
          <a:prstGeom prst="rect">
            <a:avLst/>
          </a:prstGeom>
          <a:noFill/>
        </p:spPr>
        <p:txBody>
          <a:bodyPr wrap="square" rtlCol="0">
            <a:spAutoFit/>
          </a:bodyPr>
          <a:lstStyle/>
          <a:p>
            <a:r>
              <a:rPr lang="vi-VN" altLang="zh-TW" sz="2000" dirty="0">
                <a:solidFill>
                  <a:srgbClr val="0070C0"/>
                </a:solidFill>
                <a:latin typeface="Times New Roman" panose="02020603050405020304" pitchFamily="18" charset="0"/>
                <a:cs typeface="Times New Roman" panose="02020603050405020304" pitchFamily="18" charset="0"/>
              </a:rPr>
              <a:t>Bài toán "chọn hai </a:t>
            </a:r>
            <a:r>
              <a:rPr lang="vi-VN" altLang="zh-TW" sz="2000" dirty="0" smtClean="0">
                <a:solidFill>
                  <a:srgbClr val="0070C0"/>
                </a:solidFill>
                <a:latin typeface="Times New Roman" panose="02020603050405020304" pitchFamily="18" charset="0"/>
                <a:cs typeface="Times New Roman" panose="02020603050405020304" pitchFamily="18" charset="0"/>
              </a:rPr>
              <a:t>số“</a:t>
            </a:r>
            <a:r>
              <a:rPr lang="en-US" altLang="zh-TW" sz="2000" dirty="0" smtClean="0">
                <a:solidFill>
                  <a:srgbClr val="0070C0"/>
                </a:solidFill>
                <a:latin typeface="Times New Roman" panose="02020603050405020304" pitchFamily="18" charset="0"/>
                <a:cs typeface="Times New Roman" panose="02020603050405020304" pitchFamily="18" charset="0"/>
              </a:rPr>
              <a:t>:</a:t>
            </a:r>
            <a:endParaRPr lang="vi-VN" altLang="zh-TW" sz="2000" dirty="0">
              <a:solidFill>
                <a:srgbClr val="0070C0"/>
              </a:solidFill>
              <a:latin typeface="Times New Roman" panose="02020603050405020304" pitchFamily="18" charset="0"/>
              <a:cs typeface="Times New Roman" panose="02020603050405020304" pitchFamily="18" charset="0"/>
            </a:endParaRPr>
          </a:p>
          <a:p>
            <a:endParaRPr lang="vi-VN" altLang="zh-TW" sz="2000" dirty="0">
              <a:solidFill>
                <a:srgbClr val="0070C0"/>
              </a:solidFill>
              <a:latin typeface="Times New Roman" panose="02020603050405020304" pitchFamily="18" charset="0"/>
              <a:cs typeface="Times New Roman" panose="02020603050405020304" pitchFamily="18" charset="0"/>
            </a:endParaRPr>
          </a:p>
          <a:p>
            <a:r>
              <a:rPr lang="vi-VN" altLang="zh-TW" sz="2000" dirty="0">
                <a:solidFill>
                  <a:srgbClr val="0070C0"/>
                </a:solidFill>
                <a:latin typeface="Times New Roman" panose="02020603050405020304" pitchFamily="18" charset="0"/>
                <a:cs typeface="Times New Roman" panose="02020603050405020304" pitchFamily="18" charset="0"/>
              </a:rPr>
              <a:t>Ba bạn A, B, C cùng chơi một trò chơi: </a:t>
            </a:r>
            <a:endParaRPr lang="en-US" altLang="zh-TW" sz="2000" dirty="0" smtClean="0">
              <a:solidFill>
                <a:srgbClr val="0070C0"/>
              </a:solidFill>
              <a:latin typeface="Times New Roman" panose="02020603050405020304" pitchFamily="18" charset="0"/>
              <a:cs typeface="Times New Roman" panose="02020603050405020304" pitchFamily="18" charset="0"/>
            </a:endParaRPr>
          </a:p>
          <a:p>
            <a:r>
              <a:rPr lang="vi-VN" altLang="zh-TW" sz="2000" dirty="0" smtClean="0">
                <a:solidFill>
                  <a:srgbClr val="0070C0"/>
                </a:solidFill>
                <a:latin typeface="Times New Roman" panose="02020603050405020304" pitchFamily="18" charset="0"/>
                <a:cs typeface="Times New Roman" panose="02020603050405020304" pitchFamily="18" charset="0"/>
              </a:rPr>
              <a:t>Sau </a:t>
            </a:r>
            <a:r>
              <a:rPr lang="vi-VN" altLang="zh-TW" sz="2000" dirty="0">
                <a:solidFill>
                  <a:srgbClr val="0070C0"/>
                </a:solidFill>
                <a:latin typeface="Times New Roman" panose="02020603050405020304" pitchFamily="18" charset="0"/>
                <a:cs typeface="Times New Roman" panose="02020603050405020304" pitchFamily="18" charset="0"/>
              </a:rPr>
              <a:t>khi A chọn hai số tự nhiên từ 1 đến 9 (có thể giống nhau), A nói cho B chỉ mỗi tổng và nói cho C chỉ mỗi tích của hai số đó.</a:t>
            </a:r>
          </a:p>
          <a:p>
            <a:r>
              <a:rPr lang="vi-VN" altLang="zh-TW" sz="2000" dirty="0">
                <a:solidFill>
                  <a:srgbClr val="0070C0"/>
                </a:solidFill>
                <a:latin typeface="Times New Roman" panose="02020603050405020304" pitchFamily="18" charset="0"/>
                <a:cs typeface="Times New Roman" panose="02020603050405020304" pitchFamily="18" charset="0"/>
              </a:rPr>
              <a:t>Sau đây là các câu đối thoại giữa B và C:</a:t>
            </a:r>
          </a:p>
          <a:p>
            <a:endParaRPr lang="vi-VN" altLang="zh-TW" sz="2000" dirty="0">
              <a:solidFill>
                <a:srgbClr val="0070C0"/>
              </a:solidFill>
              <a:latin typeface="Times New Roman" panose="02020603050405020304" pitchFamily="18" charset="0"/>
              <a:cs typeface="Times New Roman" panose="02020603050405020304" pitchFamily="18" charset="0"/>
            </a:endParaRPr>
          </a:p>
          <a:p>
            <a:r>
              <a:rPr lang="en-US" altLang="zh-TW" sz="2000" dirty="0" smtClean="0">
                <a:solidFill>
                  <a:srgbClr val="0070C0"/>
                </a:solidFill>
                <a:latin typeface="Times New Roman" panose="02020603050405020304" pitchFamily="18" charset="0"/>
                <a:cs typeface="Times New Roman" panose="02020603050405020304" pitchFamily="18" charset="0"/>
              </a:rPr>
              <a:t>- </a:t>
            </a:r>
            <a:r>
              <a:rPr lang="vi-VN" altLang="zh-TW" sz="2000" dirty="0" smtClean="0">
                <a:solidFill>
                  <a:srgbClr val="0070C0"/>
                </a:solidFill>
                <a:latin typeface="Times New Roman" panose="02020603050405020304" pitchFamily="18" charset="0"/>
                <a:cs typeface="Times New Roman" panose="02020603050405020304" pitchFamily="18" charset="0"/>
              </a:rPr>
              <a:t>B</a:t>
            </a:r>
            <a:r>
              <a:rPr lang="vi-VN" altLang="zh-TW" sz="2000" dirty="0">
                <a:solidFill>
                  <a:srgbClr val="0070C0"/>
                </a:solidFill>
                <a:latin typeface="Times New Roman" panose="02020603050405020304" pitchFamily="18" charset="0"/>
                <a:cs typeface="Times New Roman" panose="02020603050405020304" pitchFamily="18" charset="0"/>
              </a:rPr>
              <a:t>: Tôi không biết hai số A chọn nhưng chắc chắn C cũng không biết.</a:t>
            </a:r>
          </a:p>
          <a:p>
            <a:r>
              <a:rPr lang="en-US" altLang="zh-TW" sz="2000" dirty="0" smtClean="0">
                <a:solidFill>
                  <a:srgbClr val="0070C0"/>
                </a:solidFill>
                <a:latin typeface="Times New Roman" panose="02020603050405020304" pitchFamily="18" charset="0"/>
                <a:cs typeface="Times New Roman" panose="02020603050405020304" pitchFamily="18" charset="0"/>
              </a:rPr>
              <a:t>- </a:t>
            </a:r>
            <a:r>
              <a:rPr lang="vi-VN" altLang="zh-TW" sz="2000" dirty="0" smtClean="0">
                <a:solidFill>
                  <a:srgbClr val="0070C0"/>
                </a:solidFill>
                <a:latin typeface="Times New Roman" panose="02020603050405020304" pitchFamily="18" charset="0"/>
                <a:cs typeface="Times New Roman" panose="02020603050405020304" pitchFamily="18" charset="0"/>
              </a:rPr>
              <a:t>C</a:t>
            </a:r>
            <a:r>
              <a:rPr lang="vi-VN" altLang="zh-TW" sz="2000" dirty="0">
                <a:solidFill>
                  <a:srgbClr val="0070C0"/>
                </a:solidFill>
                <a:latin typeface="Times New Roman" panose="02020603050405020304" pitchFamily="18" charset="0"/>
                <a:cs typeface="Times New Roman" panose="02020603050405020304" pitchFamily="18" charset="0"/>
              </a:rPr>
              <a:t>: Mới đầu thì tôi không biết nhưng giờ thì tôi biết hai số A chọn rồi.  Hơn nữa số mà A đọc cho tôi lớn hơn số của bạn.</a:t>
            </a:r>
          </a:p>
          <a:p>
            <a:r>
              <a:rPr lang="en-US" altLang="zh-TW" sz="2000" dirty="0" smtClean="0">
                <a:solidFill>
                  <a:srgbClr val="0070C0"/>
                </a:solidFill>
                <a:latin typeface="Times New Roman" panose="02020603050405020304" pitchFamily="18" charset="0"/>
                <a:cs typeface="Times New Roman" panose="02020603050405020304" pitchFamily="18" charset="0"/>
              </a:rPr>
              <a:t>- </a:t>
            </a:r>
            <a:r>
              <a:rPr lang="vi-VN" altLang="zh-TW" sz="2000" dirty="0" smtClean="0">
                <a:solidFill>
                  <a:srgbClr val="0070C0"/>
                </a:solidFill>
                <a:latin typeface="Times New Roman" panose="02020603050405020304" pitchFamily="18" charset="0"/>
                <a:cs typeface="Times New Roman" panose="02020603050405020304" pitchFamily="18" charset="0"/>
              </a:rPr>
              <a:t>B</a:t>
            </a:r>
            <a:r>
              <a:rPr lang="vi-VN" altLang="zh-TW" sz="2000" dirty="0">
                <a:solidFill>
                  <a:srgbClr val="0070C0"/>
                </a:solidFill>
                <a:latin typeface="Times New Roman" panose="02020603050405020304" pitchFamily="18" charset="0"/>
                <a:cs typeface="Times New Roman" panose="02020603050405020304" pitchFamily="18" charset="0"/>
              </a:rPr>
              <a:t>: À, vậy thì tôi cũng biết hai số A chọn rồi.</a:t>
            </a:r>
          </a:p>
          <a:p>
            <a:endParaRPr lang="vi-VN" altLang="zh-TW" sz="2000" dirty="0">
              <a:solidFill>
                <a:srgbClr val="0070C0"/>
              </a:solidFill>
              <a:latin typeface="Times New Roman" panose="02020603050405020304" pitchFamily="18" charset="0"/>
              <a:cs typeface="Times New Roman" panose="02020603050405020304" pitchFamily="18" charset="0"/>
            </a:endParaRPr>
          </a:p>
          <a:p>
            <a:r>
              <a:rPr lang="vi-VN" altLang="zh-TW" sz="2000" dirty="0">
                <a:solidFill>
                  <a:srgbClr val="0070C0"/>
                </a:solidFill>
                <a:latin typeface="Times New Roman" panose="02020603050405020304" pitchFamily="18" charset="0"/>
                <a:cs typeface="Times New Roman" panose="02020603050405020304" pitchFamily="18" charset="0"/>
              </a:rPr>
              <a:t>Xem B và C là các nhà suy luận logic hoàn hảo, hãy cho biết hai số A chọn là hai số nào?</a:t>
            </a:r>
            <a:endParaRPr lang="zh-TW" altLang="en-US" sz="2000" i="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28975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接點 5"/>
          <p:cNvCxnSpPr/>
          <p:nvPr/>
        </p:nvCxnSpPr>
        <p:spPr>
          <a:xfrm flipV="1">
            <a:off x="1829491" y="665894"/>
            <a:ext cx="9522250"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9811674" y="327339"/>
            <a:ext cx="1783532" cy="307777"/>
          </a:xfrm>
          <a:prstGeom prst="rect">
            <a:avLst/>
          </a:prstGeom>
          <a:noFill/>
        </p:spPr>
        <p:txBody>
          <a:bodyPr wrap="square" rtlCol="0">
            <a:spAutoFit/>
          </a:bodyPr>
          <a:lstStyle/>
          <a:p>
            <a:pPr algn="ctr"/>
            <a:r>
              <a:rPr lang="en-US" altLang="zh-TW" sz="1400" dirty="0" smtClean="0">
                <a:solidFill>
                  <a:srgbClr val="C00000"/>
                </a:solidFill>
                <a:sym typeface="Webdings" panose="05030102010509060703" pitchFamily="18" charset="2"/>
              </a:rPr>
              <a:t> </a:t>
            </a:r>
            <a:r>
              <a:rPr lang="en-US" altLang="zh-TW" sz="1400" dirty="0" err="1" smtClean="0">
                <a:solidFill>
                  <a:srgbClr val="C00000"/>
                </a:solidFill>
              </a:rPr>
              <a:t>Gs</a:t>
            </a:r>
            <a:r>
              <a:rPr lang="en-US" altLang="zh-TW" sz="1400" dirty="0" smtClean="0">
                <a:solidFill>
                  <a:srgbClr val="C00000"/>
                </a:solidFill>
              </a:rPr>
              <a:t> Hoang </a:t>
            </a:r>
            <a:r>
              <a:rPr lang="en-US" altLang="zh-TW" sz="1400" dirty="0" err="1" smtClean="0">
                <a:solidFill>
                  <a:srgbClr val="C00000"/>
                </a:solidFill>
              </a:rPr>
              <a:t>Anh</a:t>
            </a:r>
            <a:endParaRPr lang="zh-TW" altLang="en-US" sz="1400" dirty="0">
              <a:solidFill>
                <a:srgbClr val="C00000"/>
              </a:solidFill>
            </a:endParaRPr>
          </a:p>
        </p:txBody>
      </p:sp>
      <p:sp>
        <p:nvSpPr>
          <p:cNvPr id="2" name="文字方塊 1"/>
          <p:cNvSpPr txBox="1"/>
          <p:nvPr/>
        </p:nvSpPr>
        <p:spPr>
          <a:xfrm>
            <a:off x="692210" y="267517"/>
            <a:ext cx="6349525" cy="400110"/>
          </a:xfrm>
          <a:prstGeom prst="rect">
            <a:avLst/>
          </a:prstGeom>
          <a:noFill/>
        </p:spPr>
        <p:txBody>
          <a:bodyPr wrap="square" rtlCol="0">
            <a:spAutoFit/>
          </a:bodyPr>
          <a:lstStyle/>
          <a:p>
            <a:r>
              <a:rPr lang="vi-VN" altLang="zh-TW" sz="2000" dirty="0">
                <a:solidFill>
                  <a:schemeClr val="accent6">
                    <a:lumMod val="75000"/>
                  </a:schemeClr>
                </a:solidFill>
                <a:latin typeface="Times New Roman" panose="02020603050405020304" pitchFamily="18" charset="0"/>
                <a:cs typeface="Times New Roman" panose="02020603050405020304" pitchFamily="18" charset="0"/>
              </a:rPr>
              <a:t>CÁC BÀI TOÁN SỐ HỌC</a:t>
            </a:r>
            <a:endParaRPr lang="zh-TW" altLang="en-US" sz="20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4" name="文字方塊 13"/>
          <p:cNvSpPr txBox="1"/>
          <p:nvPr/>
        </p:nvSpPr>
        <p:spPr>
          <a:xfrm>
            <a:off x="602561" y="658295"/>
            <a:ext cx="10749179" cy="400110"/>
          </a:xfrm>
          <a:prstGeom prst="rect">
            <a:avLst/>
          </a:prstGeom>
          <a:noFill/>
        </p:spPr>
        <p:txBody>
          <a:bodyPr wrap="square" rtlCol="0">
            <a:spAutoFit/>
          </a:bodyPr>
          <a:lstStyle/>
          <a:p>
            <a:r>
              <a:rPr lang="vi-VN" altLang="zh-TW" sz="2000" b="1" dirty="0">
                <a:solidFill>
                  <a:srgbClr val="FF0000"/>
                </a:solidFill>
                <a:latin typeface="Times New Roman" panose="02020603050405020304" pitchFamily="18" charset="0"/>
                <a:cs typeface="Times New Roman" panose="02020603050405020304" pitchFamily="18" charset="0"/>
              </a:rPr>
              <a:t>Câu 1</a:t>
            </a:r>
            <a:r>
              <a:rPr lang="vi-VN" altLang="zh-TW" sz="2000" b="1" dirty="0" smtClean="0">
                <a:solidFill>
                  <a:srgbClr val="FF0000"/>
                </a:solidFill>
                <a:latin typeface="Times New Roman" panose="02020603050405020304" pitchFamily="18" charset="0"/>
                <a:cs typeface="Times New Roman" panose="02020603050405020304" pitchFamily="18" charset="0"/>
              </a:rPr>
              <a:t>.</a:t>
            </a:r>
            <a:r>
              <a:rPr lang="en-US" altLang="zh-TW" sz="2000" b="1" dirty="0" smtClean="0">
                <a:solidFill>
                  <a:srgbClr val="FF0000"/>
                </a:solidFill>
                <a:latin typeface="Times New Roman" panose="02020603050405020304" pitchFamily="18" charset="0"/>
                <a:cs typeface="Times New Roman" panose="02020603050405020304" pitchFamily="18" charset="0"/>
              </a:rPr>
              <a:t> </a:t>
            </a:r>
            <a:r>
              <a:rPr lang="vi-VN" altLang="zh-TW" sz="2000" i="1" dirty="0">
                <a:solidFill>
                  <a:srgbClr val="FF0000"/>
                </a:solidFill>
                <a:latin typeface="Times New Roman" panose="02020603050405020304" pitchFamily="18" charset="0"/>
                <a:cs typeface="Times New Roman" panose="02020603050405020304" pitchFamily="18" charset="0"/>
              </a:rPr>
              <a:t>Trích đề TS lớp 10 trường THPT Chuyên Tỉnh Hưng Yên năm học 2009 – 2010</a:t>
            </a:r>
            <a:endParaRPr lang="zh-TW" altLang="en-US" sz="2000" i="1" dirty="0">
              <a:solidFill>
                <a:srgbClr val="00206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3" name="文字方塊 12"/>
              <p:cNvSpPr txBox="1"/>
              <p:nvPr/>
            </p:nvSpPr>
            <p:spPr>
              <a:xfrm>
                <a:off x="577459" y="1010705"/>
                <a:ext cx="10774281" cy="707886"/>
              </a:xfrm>
              <a:prstGeom prst="rect">
                <a:avLst/>
              </a:prstGeom>
              <a:noFill/>
            </p:spPr>
            <p:txBody>
              <a:bodyPr wrap="square" rtlCol="0">
                <a:spAutoFit/>
              </a:bodyPr>
              <a:lstStyle/>
              <a:p>
                <a:r>
                  <a:rPr lang="vi-VN" altLang="zh-TW" sz="2000" dirty="0" smtClean="0">
                    <a:solidFill>
                      <a:srgbClr val="002060"/>
                    </a:solidFill>
                    <a:latin typeface="Times New Roman" panose="02020603050405020304" pitchFamily="18" charset="0"/>
                    <a:cs typeface="Times New Roman" panose="02020603050405020304" pitchFamily="18" charset="0"/>
                  </a:rPr>
                  <a:t>Chứng minh rằng nếu số nguyên k lớn hơn 1 thoả mãn </a:t>
                </a:r>
                <a14:m>
                  <m:oMath xmlns:m="http://schemas.openxmlformats.org/officeDocument/2006/math">
                    <m:sSup>
                      <m:sSupPr>
                        <m:ctrlPr>
                          <a:rPr lang="vi-VN" altLang="zh-TW" sz="2000" i="1" dirty="0" smtClean="0">
                            <a:solidFill>
                              <a:srgbClr val="002060"/>
                            </a:solidFill>
                            <a:latin typeface="Cambria Math" panose="02040503050406030204" pitchFamily="18" charset="0"/>
                            <a:cs typeface="Times New Roman" panose="02020603050405020304" pitchFamily="18" charset="0"/>
                          </a:rPr>
                        </m:ctrlPr>
                      </m:sSupPr>
                      <m:e>
                        <m:r>
                          <a:rPr lang="vi-VN" altLang="zh-TW" sz="2000" i="1" dirty="0" smtClean="0">
                            <a:solidFill>
                              <a:srgbClr val="002060"/>
                            </a:solidFill>
                            <a:latin typeface="Cambria Math" panose="02040503050406030204" pitchFamily="18" charset="0"/>
                            <a:cs typeface="Times New Roman" panose="02020603050405020304" pitchFamily="18" charset="0"/>
                          </a:rPr>
                          <m:t>𝑘</m:t>
                        </m:r>
                      </m:e>
                      <m:sup>
                        <m:r>
                          <a:rPr lang="vi-VN" altLang="zh-TW" sz="2000" i="1" dirty="0" smtClean="0">
                            <a:solidFill>
                              <a:srgbClr val="002060"/>
                            </a:solidFill>
                            <a:latin typeface="Cambria Math" panose="02040503050406030204" pitchFamily="18" charset="0"/>
                            <a:cs typeface="Times New Roman" panose="02020603050405020304" pitchFamily="18" charset="0"/>
                          </a:rPr>
                          <m:t>2</m:t>
                        </m:r>
                      </m:sup>
                    </m:sSup>
                    <m:r>
                      <a:rPr lang="vi-VN" altLang="zh-TW" sz="2000" i="1" dirty="0" smtClean="0">
                        <a:solidFill>
                          <a:srgbClr val="002060"/>
                        </a:solidFill>
                        <a:latin typeface="Cambria Math" panose="02040503050406030204" pitchFamily="18" charset="0"/>
                        <a:cs typeface="Times New Roman" panose="02020603050405020304" pitchFamily="18" charset="0"/>
                      </a:rPr>
                      <m:t>+4</m:t>
                    </m:r>
                  </m:oMath>
                </a14:m>
                <a:r>
                  <a:rPr lang="vi-VN" altLang="zh-TW" sz="2000" dirty="0">
                    <a:solidFill>
                      <a:srgbClr val="002060"/>
                    </a:solidFill>
                    <a:latin typeface="Times New Roman" panose="02020603050405020304" pitchFamily="18" charset="0"/>
                    <a:cs typeface="Times New Roman" panose="02020603050405020304" pitchFamily="18" charset="0"/>
                  </a:rPr>
                  <a:t> và </a:t>
                </a:r>
                <a14:m>
                  <m:oMath xmlns:m="http://schemas.openxmlformats.org/officeDocument/2006/math">
                    <m:sSup>
                      <m:sSupPr>
                        <m:ctrlPr>
                          <a:rPr lang="vi-VN" altLang="zh-TW" sz="2000" i="1" dirty="0" smtClean="0">
                            <a:solidFill>
                              <a:srgbClr val="002060"/>
                            </a:solidFill>
                            <a:latin typeface="Cambria Math" panose="02040503050406030204" pitchFamily="18" charset="0"/>
                            <a:cs typeface="Times New Roman" panose="02020603050405020304" pitchFamily="18" charset="0"/>
                          </a:rPr>
                        </m:ctrlPr>
                      </m:sSupPr>
                      <m:e>
                        <m:r>
                          <a:rPr lang="vi-VN" altLang="zh-TW" sz="2000" i="1" dirty="0" smtClean="0">
                            <a:solidFill>
                              <a:srgbClr val="002060"/>
                            </a:solidFill>
                            <a:latin typeface="Cambria Math" panose="02040503050406030204" pitchFamily="18" charset="0"/>
                            <a:cs typeface="Times New Roman" panose="02020603050405020304" pitchFamily="18" charset="0"/>
                          </a:rPr>
                          <m:t>𝑘</m:t>
                        </m:r>
                      </m:e>
                      <m:sup>
                        <m:r>
                          <a:rPr lang="vi-VN" altLang="zh-TW" sz="2000" i="1" dirty="0" smtClean="0">
                            <a:solidFill>
                              <a:srgbClr val="002060"/>
                            </a:solidFill>
                            <a:latin typeface="Cambria Math" panose="02040503050406030204" pitchFamily="18" charset="0"/>
                            <a:cs typeface="Times New Roman" panose="02020603050405020304" pitchFamily="18" charset="0"/>
                          </a:rPr>
                          <m:t>2</m:t>
                        </m:r>
                      </m:sup>
                    </m:sSup>
                    <m:r>
                      <a:rPr lang="vi-VN" altLang="zh-TW" sz="2000" i="1" dirty="0" smtClean="0">
                        <a:solidFill>
                          <a:srgbClr val="002060"/>
                        </a:solidFill>
                        <a:latin typeface="Cambria Math" panose="02040503050406030204" pitchFamily="18" charset="0"/>
                        <a:cs typeface="Times New Roman" panose="02020603050405020304" pitchFamily="18" charset="0"/>
                      </a:rPr>
                      <m:t>+16</m:t>
                    </m:r>
                  </m:oMath>
                </a14:m>
                <a:r>
                  <a:rPr lang="vi-VN" altLang="zh-TW" sz="2000" dirty="0">
                    <a:solidFill>
                      <a:srgbClr val="002060"/>
                    </a:solidFill>
                    <a:latin typeface="Times New Roman" panose="02020603050405020304" pitchFamily="18" charset="0"/>
                    <a:cs typeface="Times New Roman" panose="02020603050405020304" pitchFamily="18" charset="0"/>
                  </a:rPr>
                  <a:t> là các số nguyên tố thì k chia hết cho 5.</a:t>
                </a:r>
                <a:endParaRPr lang="zh-TW" altLang="en-US" sz="2000" dirty="0">
                  <a:solidFill>
                    <a:srgbClr val="002060"/>
                  </a:solidFill>
                  <a:latin typeface="Times New Roman" panose="02020603050405020304" pitchFamily="18" charset="0"/>
                  <a:cs typeface="Times New Roman" panose="02020603050405020304" pitchFamily="18" charset="0"/>
                </a:endParaRPr>
              </a:p>
            </p:txBody>
          </p:sp>
        </mc:Choice>
        <mc:Fallback>
          <p:sp>
            <p:nvSpPr>
              <p:cNvPr id="13" name="文字方塊 12"/>
              <p:cNvSpPr txBox="1">
                <a:spLocks noRot="1" noChangeAspect="1" noMove="1" noResize="1" noEditPoints="1" noAdjustHandles="1" noChangeArrowheads="1" noChangeShapeType="1" noTextEdit="1"/>
              </p:cNvSpPr>
              <p:nvPr/>
            </p:nvSpPr>
            <p:spPr>
              <a:xfrm>
                <a:off x="577459" y="1010705"/>
                <a:ext cx="10774281" cy="707886"/>
              </a:xfrm>
              <a:prstGeom prst="rect">
                <a:avLst/>
              </a:prstGeom>
              <a:blipFill rotWithShape="0">
                <a:blip r:embed="rId2"/>
                <a:stretch>
                  <a:fillRect l="-623" t="-5172" r="-905" b="-14655"/>
                </a:stretch>
              </a:blipFill>
            </p:spPr>
            <p:txBody>
              <a:bodyPr/>
              <a:lstStyle/>
              <a:p>
                <a:r>
                  <a:rPr lang="zh-TW" altLang="en-US">
                    <a:noFill/>
                  </a:rPr>
                  <a:t> </a:t>
                </a:r>
              </a:p>
            </p:txBody>
          </p:sp>
        </mc:Fallback>
      </mc:AlternateContent>
      <p:sp>
        <p:nvSpPr>
          <p:cNvPr id="17" name="文字方塊 16"/>
          <p:cNvSpPr txBox="1"/>
          <p:nvPr/>
        </p:nvSpPr>
        <p:spPr>
          <a:xfrm>
            <a:off x="7187053" y="1787650"/>
            <a:ext cx="3176147" cy="400110"/>
          </a:xfrm>
          <a:prstGeom prst="rect">
            <a:avLst/>
          </a:prstGeom>
          <a:noFill/>
        </p:spPr>
        <p:txBody>
          <a:bodyPr wrap="square" rtlCol="0">
            <a:spAutoFit/>
          </a:bodyPr>
          <a:lstStyle/>
          <a:p>
            <a:r>
              <a:rPr lang="vi-VN" altLang="zh-TW" sz="2000" dirty="0">
                <a:solidFill>
                  <a:srgbClr val="7030A0"/>
                </a:solidFill>
                <a:latin typeface="Times New Roman" panose="02020603050405020304" pitchFamily="18" charset="0"/>
                <a:cs typeface="Times New Roman" panose="02020603050405020304" pitchFamily="18" charset="0"/>
              </a:rPr>
              <a:t>Ta xét các trường hợp sau.</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1" name="文字方塊 10"/>
              <p:cNvSpPr txBox="1"/>
              <p:nvPr/>
            </p:nvSpPr>
            <p:spPr>
              <a:xfrm>
                <a:off x="553171" y="1787650"/>
                <a:ext cx="10205027" cy="400110"/>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 </a:t>
                </a:r>
                <a:r>
                  <a:rPr lang="vi-VN" altLang="zh-TW" sz="2000" dirty="0" smtClean="0">
                    <a:latin typeface="Times New Roman" panose="02020603050405020304" pitchFamily="18" charset="0"/>
                    <a:cs typeface="Times New Roman" panose="02020603050405020304" pitchFamily="18" charset="0"/>
                  </a:rPr>
                  <a:t>Do k là số nguyên lớn hơn 1 nên </a:t>
                </a:r>
                <a14:m>
                  <m:oMath xmlns:m="http://schemas.openxmlformats.org/officeDocument/2006/math">
                    <m:sSup>
                      <m:sSupPr>
                        <m:ctrlPr>
                          <a:rPr lang="vi-VN" altLang="zh-TW" sz="2000" i="1" dirty="0" smtClean="0">
                            <a:latin typeface="Cambria Math" panose="02040503050406030204" pitchFamily="18" charset="0"/>
                            <a:cs typeface="Times New Roman" panose="02020603050405020304" pitchFamily="18" charset="0"/>
                          </a:rPr>
                        </m:ctrlPr>
                      </m:sSupPr>
                      <m:e>
                        <m:r>
                          <a:rPr lang="vi-VN" altLang="zh-TW" sz="2000" i="1" dirty="0" smtClean="0">
                            <a:latin typeface="Cambria Math" panose="02040503050406030204" pitchFamily="18" charset="0"/>
                            <a:cs typeface="Times New Roman" panose="02020603050405020304" pitchFamily="18" charset="0"/>
                          </a:rPr>
                          <m:t>𝑘</m:t>
                        </m:r>
                      </m:e>
                      <m:sup>
                        <m:r>
                          <a:rPr lang="vi-VN" altLang="zh-TW" sz="2000" i="1" dirty="0" smtClean="0">
                            <a:latin typeface="Cambria Math" panose="02040503050406030204" pitchFamily="18" charset="0"/>
                            <a:cs typeface="Times New Roman" panose="02020603050405020304" pitchFamily="18" charset="0"/>
                          </a:rPr>
                          <m:t>2</m:t>
                        </m:r>
                      </m:sup>
                    </m:sSup>
                    <m:r>
                      <a:rPr lang="vi-VN" altLang="zh-TW" sz="2000" i="1" dirty="0" smtClean="0">
                        <a:latin typeface="Cambria Math" panose="02040503050406030204" pitchFamily="18" charset="0"/>
                        <a:cs typeface="Times New Roman" panose="02020603050405020304" pitchFamily="18" charset="0"/>
                      </a:rPr>
                      <m:t>+4&gt;5</m:t>
                    </m:r>
                  </m:oMath>
                </a14:m>
                <a:r>
                  <a:rPr lang="vi-VN" altLang="zh-TW" sz="2000" dirty="0">
                    <a:latin typeface="Times New Roman" panose="02020603050405020304" pitchFamily="18" charset="0"/>
                    <a:cs typeface="Times New Roman" panose="02020603050405020304" pitchFamily="18" charset="0"/>
                  </a:rPr>
                  <a:t> và </a:t>
                </a:r>
                <a14:m>
                  <m:oMath xmlns:m="http://schemas.openxmlformats.org/officeDocument/2006/math">
                    <m:sSup>
                      <m:sSupPr>
                        <m:ctrlPr>
                          <a:rPr lang="vi-VN" altLang="zh-TW" sz="2000" i="1" dirty="0" smtClean="0">
                            <a:latin typeface="Cambria Math" panose="02040503050406030204" pitchFamily="18" charset="0"/>
                            <a:cs typeface="Times New Roman" panose="02020603050405020304" pitchFamily="18" charset="0"/>
                          </a:rPr>
                        </m:ctrlPr>
                      </m:sSupPr>
                      <m:e>
                        <m:r>
                          <a:rPr lang="vi-VN" altLang="zh-TW" sz="2000" i="1" dirty="0" smtClean="0">
                            <a:latin typeface="Cambria Math" panose="02040503050406030204" pitchFamily="18" charset="0"/>
                            <a:cs typeface="Times New Roman" panose="02020603050405020304" pitchFamily="18" charset="0"/>
                          </a:rPr>
                          <m:t>𝑘</m:t>
                        </m:r>
                      </m:e>
                      <m:sup>
                        <m:r>
                          <a:rPr lang="vi-VN" altLang="zh-TW" sz="2000" i="1" dirty="0" smtClean="0">
                            <a:latin typeface="Cambria Math" panose="02040503050406030204" pitchFamily="18" charset="0"/>
                            <a:cs typeface="Times New Roman" panose="02020603050405020304" pitchFamily="18" charset="0"/>
                          </a:rPr>
                          <m:t>2</m:t>
                        </m:r>
                      </m:sup>
                    </m:sSup>
                    <m:r>
                      <a:rPr lang="vi-VN" altLang="zh-TW" sz="2000" i="1" dirty="0" smtClean="0">
                        <a:latin typeface="Cambria Math" panose="02040503050406030204" pitchFamily="18" charset="0"/>
                        <a:cs typeface="Times New Roman" panose="02020603050405020304" pitchFamily="18" charset="0"/>
                      </a:rPr>
                      <m:t>+16&gt;5</m:t>
                    </m:r>
                  </m:oMath>
                </a14:m>
                <a:r>
                  <a:rPr lang="vi-VN" altLang="zh-TW" sz="2000" dirty="0">
                    <a:latin typeface="Times New Roman" panose="02020603050405020304" pitchFamily="18" charset="0"/>
                    <a:cs typeface="Times New Roman" panose="02020603050405020304" pitchFamily="18" charset="0"/>
                  </a:rPr>
                  <a:t>.</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mc:Choice>
        <mc:Fallback>
          <p:sp>
            <p:nvSpPr>
              <p:cNvPr id="11" name="文字方塊 10"/>
              <p:cNvSpPr txBox="1">
                <a:spLocks noRot="1" noChangeAspect="1" noMove="1" noResize="1" noEditPoints="1" noAdjustHandles="1" noChangeArrowheads="1" noChangeShapeType="1" noTextEdit="1"/>
              </p:cNvSpPr>
              <p:nvPr/>
            </p:nvSpPr>
            <p:spPr>
              <a:xfrm>
                <a:off x="553171" y="1787650"/>
                <a:ext cx="10205027" cy="400110"/>
              </a:xfrm>
              <a:prstGeom prst="rect">
                <a:avLst/>
              </a:prstGeom>
              <a:blipFill rotWithShape="0">
                <a:blip r:embed="rId3"/>
                <a:stretch>
                  <a:fillRect l="-657" t="-7576" b="-25758"/>
                </a:stretch>
              </a:blipFill>
            </p:spPr>
            <p:txBody>
              <a:bodyPr/>
              <a:lstStyle/>
              <a:p>
                <a:r>
                  <a:rPr lang="zh-TW" altLang="en-US">
                    <a:noFill/>
                  </a:rPr>
                  <a:t> </a:t>
                </a:r>
              </a:p>
            </p:txBody>
          </p:sp>
        </mc:Fallback>
      </mc:AlternateContent>
      <p:pic>
        <p:nvPicPr>
          <p:cNvPr id="7" name="圖片 6"/>
          <p:cNvPicPr>
            <a:picLocks noChangeAspect="1"/>
          </p:cNvPicPr>
          <p:nvPr/>
        </p:nvPicPr>
        <p:blipFill>
          <a:blip r:embed="rId4"/>
          <a:stretch>
            <a:fillRect/>
          </a:stretch>
        </p:blipFill>
        <p:spPr>
          <a:xfrm>
            <a:off x="602561" y="2256819"/>
            <a:ext cx="4895850" cy="495300"/>
          </a:xfrm>
          <a:prstGeom prst="rect">
            <a:avLst/>
          </a:prstGeom>
        </p:spPr>
      </p:pic>
      <p:pic>
        <p:nvPicPr>
          <p:cNvPr id="9" name="圖片 8"/>
          <p:cNvPicPr>
            <a:picLocks noChangeAspect="1"/>
          </p:cNvPicPr>
          <p:nvPr/>
        </p:nvPicPr>
        <p:blipFill>
          <a:blip r:embed="rId5"/>
          <a:stretch>
            <a:fillRect/>
          </a:stretch>
        </p:blipFill>
        <p:spPr>
          <a:xfrm>
            <a:off x="5498411" y="2294919"/>
            <a:ext cx="6000750" cy="419100"/>
          </a:xfrm>
          <a:prstGeom prst="rect">
            <a:avLst/>
          </a:prstGeom>
        </p:spPr>
      </p:pic>
      <p:pic>
        <p:nvPicPr>
          <p:cNvPr id="10" name="圖片 9"/>
          <p:cNvPicPr>
            <a:picLocks noChangeAspect="1"/>
          </p:cNvPicPr>
          <p:nvPr/>
        </p:nvPicPr>
        <p:blipFill>
          <a:blip r:embed="rId6"/>
          <a:stretch>
            <a:fillRect/>
          </a:stretch>
        </p:blipFill>
        <p:spPr>
          <a:xfrm>
            <a:off x="2794747" y="2776353"/>
            <a:ext cx="5257800" cy="342900"/>
          </a:xfrm>
          <a:prstGeom prst="rect">
            <a:avLst/>
          </a:prstGeom>
        </p:spPr>
      </p:pic>
      <p:pic>
        <p:nvPicPr>
          <p:cNvPr id="15" name="圖片 14"/>
          <p:cNvPicPr>
            <a:picLocks noChangeAspect="1"/>
          </p:cNvPicPr>
          <p:nvPr/>
        </p:nvPicPr>
        <p:blipFill>
          <a:blip r:embed="rId7"/>
          <a:stretch>
            <a:fillRect/>
          </a:stretch>
        </p:blipFill>
        <p:spPr>
          <a:xfrm>
            <a:off x="692210" y="3164078"/>
            <a:ext cx="4724400" cy="447675"/>
          </a:xfrm>
          <a:prstGeom prst="rect">
            <a:avLst/>
          </a:prstGeom>
        </p:spPr>
      </p:pic>
      <p:pic>
        <p:nvPicPr>
          <p:cNvPr id="26" name="圖片 25"/>
          <p:cNvPicPr>
            <a:picLocks noChangeAspect="1"/>
          </p:cNvPicPr>
          <p:nvPr/>
        </p:nvPicPr>
        <p:blipFill>
          <a:blip r:embed="rId8"/>
          <a:stretch>
            <a:fillRect/>
          </a:stretch>
        </p:blipFill>
        <p:spPr>
          <a:xfrm>
            <a:off x="5498411" y="3202177"/>
            <a:ext cx="6076950" cy="371475"/>
          </a:xfrm>
          <a:prstGeom prst="rect">
            <a:avLst/>
          </a:prstGeom>
        </p:spPr>
      </p:pic>
      <p:pic>
        <p:nvPicPr>
          <p:cNvPr id="27" name="圖片 26"/>
          <p:cNvPicPr>
            <a:picLocks noChangeAspect="1"/>
          </p:cNvPicPr>
          <p:nvPr/>
        </p:nvPicPr>
        <p:blipFill>
          <a:blip r:embed="rId9"/>
          <a:stretch>
            <a:fillRect/>
          </a:stretch>
        </p:blipFill>
        <p:spPr>
          <a:xfrm>
            <a:off x="2812361" y="3636301"/>
            <a:ext cx="5372100" cy="371475"/>
          </a:xfrm>
          <a:prstGeom prst="rect">
            <a:avLst/>
          </a:prstGeom>
        </p:spPr>
      </p:pic>
      <p:pic>
        <p:nvPicPr>
          <p:cNvPr id="28" name="圖片 27"/>
          <p:cNvPicPr>
            <a:picLocks noChangeAspect="1"/>
          </p:cNvPicPr>
          <p:nvPr/>
        </p:nvPicPr>
        <p:blipFill>
          <a:blip r:embed="rId10"/>
          <a:stretch>
            <a:fillRect/>
          </a:stretch>
        </p:blipFill>
        <p:spPr>
          <a:xfrm>
            <a:off x="708772" y="4090361"/>
            <a:ext cx="4714875" cy="428625"/>
          </a:xfrm>
          <a:prstGeom prst="rect">
            <a:avLst/>
          </a:prstGeom>
        </p:spPr>
      </p:pic>
      <p:pic>
        <p:nvPicPr>
          <p:cNvPr id="29" name="圖片 28"/>
          <p:cNvPicPr>
            <a:picLocks noChangeAspect="1"/>
          </p:cNvPicPr>
          <p:nvPr/>
        </p:nvPicPr>
        <p:blipFill>
          <a:blip r:embed="rId11"/>
          <a:stretch>
            <a:fillRect/>
          </a:stretch>
        </p:blipFill>
        <p:spPr>
          <a:xfrm>
            <a:off x="5498411" y="4096437"/>
            <a:ext cx="6057900" cy="390525"/>
          </a:xfrm>
          <a:prstGeom prst="rect">
            <a:avLst/>
          </a:prstGeom>
        </p:spPr>
      </p:pic>
      <p:pic>
        <p:nvPicPr>
          <p:cNvPr id="30" name="圖片 29"/>
          <p:cNvPicPr>
            <a:picLocks noChangeAspect="1"/>
          </p:cNvPicPr>
          <p:nvPr/>
        </p:nvPicPr>
        <p:blipFill>
          <a:blip r:embed="rId12"/>
          <a:stretch>
            <a:fillRect/>
          </a:stretch>
        </p:blipFill>
        <p:spPr>
          <a:xfrm>
            <a:off x="2840936" y="4518986"/>
            <a:ext cx="5343525" cy="409575"/>
          </a:xfrm>
          <a:prstGeom prst="rect">
            <a:avLst/>
          </a:prstGeom>
        </p:spPr>
      </p:pic>
      <p:pic>
        <p:nvPicPr>
          <p:cNvPr id="31" name="圖片 30"/>
          <p:cNvPicPr>
            <a:picLocks noChangeAspect="1"/>
          </p:cNvPicPr>
          <p:nvPr/>
        </p:nvPicPr>
        <p:blipFill>
          <a:blip r:embed="rId13"/>
          <a:stretch>
            <a:fillRect/>
          </a:stretch>
        </p:blipFill>
        <p:spPr>
          <a:xfrm>
            <a:off x="697811" y="4912612"/>
            <a:ext cx="4800600" cy="438150"/>
          </a:xfrm>
          <a:prstGeom prst="rect">
            <a:avLst/>
          </a:prstGeom>
        </p:spPr>
      </p:pic>
      <p:pic>
        <p:nvPicPr>
          <p:cNvPr id="32" name="圖片 31"/>
          <p:cNvPicPr>
            <a:picLocks noChangeAspect="1"/>
          </p:cNvPicPr>
          <p:nvPr/>
        </p:nvPicPr>
        <p:blipFill>
          <a:blip r:embed="rId14"/>
          <a:stretch>
            <a:fillRect/>
          </a:stretch>
        </p:blipFill>
        <p:spPr>
          <a:xfrm>
            <a:off x="5503173" y="4920277"/>
            <a:ext cx="6048375" cy="352425"/>
          </a:xfrm>
          <a:prstGeom prst="rect">
            <a:avLst/>
          </a:prstGeom>
        </p:spPr>
      </p:pic>
      <p:pic>
        <p:nvPicPr>
          <p:cNvPr id="33" name="圖片 32"/>
          <p:cNvPicPr>
            <a:picLocks noChangeAspect="1"/>
          </p:cNvPicPr>
          <p:nvPr/>
        </p:nvPicPr>
        <p:blipFill>
          <a:blip r:embed="rId15"/>
          <a:stretch>
            <a:fillRect/>
          </a:stretch>
        </p:blipFill>
        <p:spPr>
          <a:xfrm>
            <a:off x="2840936" y="5350762"/>
            <a:ext cx="5210175" cy="409575"/>
          </a:xfrm>
          <a:prstGeom prst="rect">
            <a:avLst/>
          </a:prstGeom>
        </p:spPr>
      </p:pic>
      <mc:AlternateContent xmlns:mc="http://schemas.openxmlformats.org/markup-compatibility/2006">
        <mc:Choice xmlns:a14="http://schemas.microsoft.com/office/drawing/2010/main" Requires="a14">
          <p:sp>
            <p:nvSpPr>
              <p:cNvPr id="34" name="文字方塊 33"/>
              <p:cNvSpPr txBox="1"/>
              <p:nvPr/>
            </p:nvSpPr>
            <p:spPr>
              <a:xfrm>
                <a:off x="692210" y="5978759"/>
                <a:ext cx="11311531" cy="400110"/>
              </a:xfrm>
              <a:prstGeom prst="rect">
                <a:avLst/>
              </a:prstGeom>
              <a:noFill/>
            </p:spPr>
            <p:txBody>
              <a:bodyPr wrap="square" rtlCol="0">
                <a:spAutoFit/>
              </a:bodyPr>
              <a:lstStyle/>
              <a:p>
                <a:r>
                  <a:rPr lang="vi-VN" altLang="zh-TW" sz="2000" dirty="0" smtClean="0">
                    <a:latin typeface="Times New Roman" panose="02020603050405020304" pitchFamily="18" charset="0"/>
                    <a:cs typeface="Times New Roman" panose="02020603050405020304" pitchFamily="18" charset="0"/>
                  </a:rPr>
                  <a:t>Do vậy từ các trường hợp trên suy ra để </a:t>
                </a:r>
                <a14:m>
                  <m:oMath xmlns:m="http://schemas.openxmlformats.org/officeDocument/2006/math">
                    <m:sSup>
                      <m:sSupPr>
                        <m:ctrlPr>
                          <a:rPr lang="vi-VN" altLang="zh-TW" sz="2000" i="1" dirty="0" smtClean="0">
                            <a:latin typeface="Cambria Math" panose="02040503050406030204" pitchFamily="18" charset="0"/>
                            <a:cs typeface="Times New Roman" panose="02020603050405020304" pitchFamily="18" charset="0"/>
                          </a:rPr>
                        </m:ctrlPr>
                      </m:sSupPr>
                      <m:e>
                        <m:r>
                          <a:rPr lang="vi-VN" altLang="zh-TW" sz="2000" i="1" dirty="0" smtClean="0">
                            <a:latin typeface="Cambria Math" panose="02040503050406030204" pitchFamily="18" charset="0"/>
                            <a:cs typeface="Times New Roman" panose="02020603050405020304" pitchFamily="18" charset="0"/>
                          </a:rPr>
                          <m:t>𝑘</m:t>
                        </m:r>
                      </m:e>
                      <m:sup>
                        <m:r>
                          <a:rPr lang="vi-VN" altLang="zh-TW" sz="2000" i="1" dirty="0" smtClean="0">
                            <a:latin typeface="Cambria Math" panose="02040503050406030204" pitchFamily="18" charset="0"/>
                            <a:cs typeface="Times New Roman" panose="02020603050405020304" pitchFamily="18" charset="0"/>
                          </a:rPr>
                          <m:t>2</m:t>
                        </m:r>
                      </m:sup>
                    </m:sSup>
                    <m:r>
                      <a:rPr lang="vi-VN" altLang="zh-TW" sz="2000" i="1" dirty="0" smtClean="0">
                        <a:latin typeface="Cambria Math" panose="02040503050406030204" pitchFamily="18" charset="0"/>
                        <a:cs typeface="Times New Roman" panose="02020603050405020304" pitchFamily="18" charset="0"/>
                      </a:rPr>
                      <m:t>+4</m:t>
                    </m:r>
                  </m:oMath>
                </a14:m>
                <a:r>
                  <a:rPr lang="vi-VN" altLang="zh-TW" sz="2000" dirty="0">
                    <a:latin typeface="Times New Roman" panose="02020603050405020304" pitchFamily="18" charset="0"/>
                    <a:cs typeface="Times New Roman" panose="02020603050405020304" pitchFamily="18" charset="0"/>
                  </a:rPr>
                  <a:t> và </a:t>
                </a:r>
                <a14:m>
                  <m:oMath xmlns:m="http://schemas.openxmlformats.org/officeDocument/2006/math">
                    <m:sSup>
                      <m:sSupPr>
                        <m:ctrlPr>
                          <a:rPr lang="vi-VN" altLang="zh-TW" sz="2000" i="1" dirty="0" smtClean="0">
                            <a:latin typeface="Cambria Math" panose="02040503050406030204" pitchFamily="18" charset="0"/>
                            <a:cs typeface="Times New Roman" panose="02020603050405020304" pitchFamily="18" charset="0"/>
                          </a:rPr>
                        </m:ctrlPr>
                      </m:sSupPr>
                      <m:e>
                        <m:r>
                          <a:rPr lang="vi-VN" altLang="zh-TW" sz="2000" i="1" dirty="0" smtClean="0">
                            <a:latin typeface="Cambria Math" panose="02040503050406030204" pitchFamily="18" charset="0"/>
                            <a:cs typeface="Times New Roman" panose="02020603050405020304" pitchFamily="18" charset="0"/>
                          </a:rPr>
                          <m:t>𝑘</m:t>
                        </m:r>
                      </m:e>
                      <m:sup>
                        <m:r>
                          <a:rPr lang="vi-VN" altLang="zh-TW" sz="2000" i="1" dirty="0" smtClean="0">
                            <a:latin typeface="Cambria Math" panose="02040503050406030204" pitchFamily="18" charset="0"/>
                            <a:cs typeface="Times New Roman" panose="02020603050405020304" pitchFamily="18" charset="0"/>
                          </a:rPr>
                          <m:t>2</m:t>
                        </m:r>
                      </m:sup>
                    </m:sSup>
                    <m:r>
                      <a:rPr lang="vi-VN" altLang="zh-TW" sz="2000" i="1" dirty="0" smtClean="0">
                        <a:latin typeface="Cambria Math" panose="02040503050406030204" pitchFamily="18" charset="0"/>
                        <a:cs typeface="Times New Roman" panose="02020603050405020304" pitchFamily="18" charset="0"/>
                      </a:rPr>
                      <m:t>+16</m:t>
                    </m:r>
                  </m:oMath>
                </a14:m>
                <a:r>
                  <a:rPr lang="vi-VN" altLang="zh-TW" sz="2000" dirty="0">
                    <a:latin typeface="Times New Roman" panose="02020603050405020304" pitchFamily="18" charset="0"/>
                    <a:cs typeface="Times New Roman" panose="02020603050405020304" pitchFamily="18" charset="0"/>
                  </a:rPr>
                  <a:t> là các số nguyên tố thì k phải chia hết cho 5.</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mc:Choice>
        <mc:Fallback>
          <p:sp>
            <p:nvSpPr>
              <p:cNvPr id="34" name="文字方塊 33"/>
              <p:cNvSpPr txBox="1">
                <a:spLocks noRot="1" noChangeAspect="1" noMove="1" noResize="1" noEditPoints="1" noAdjustHandles="1" noChangeArrowheads="1" noChangeShapeType="1" noTextEdit="1"/>
              </p:cNvSpPr>
              <p:nvPr/>
            </p:nvSpPr>
            <p:spPr>
              <a:xfrm>
                <a:off x="692210" y="5978759"/>
                <a:ext cx="11311531" cy="400110"/>
              </a:xfrm>
              <a:prstGeom prst="rect">
                <a:avLst/>
              </a:prstGeom>
              <a:blipFill rotWithShape="0">
                <a:blip r:embed="rId16"/>
                <a:stretch>
                  <a:fillRect l="-593" t="-9231" b="-27692"/>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1282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left)">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left)">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left)">
                                      <p:cBhvr>
                                        <p:cTn id="52" dur="500"/>
                                        <p:tgtEl>
                                          <p:spTgt spid="2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left)">
                                      <p:cBhvr>
                                        <p:cTn id="57" dur="500"/>
                                        <p:tgtEl>
                                          <p:spTgt spid="3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wipe(left)">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wipe(left)">
                                      <p:cBhvr>
                                        <p:cTn id="67" dur="500"/>
                                        <p:tgtEl>
                                          <p:spTgt spid="3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wipe(left)">
                                      <p:cBhvr>
                                        <p:cTn id="72" dur="500"/>
                                        <p:tgtEl>
                                          <p:spTgt spid="3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left)">
                                      <p:cBhvr>
                                        <p:cTn id="7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1" grpId="0"/>
      <p:bldP spid="34" grpId="0"/>
    </p:bld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13510</TotalTime>
  <Words>2494</Words>
  <Application>Microsoft Office PowerPoint</Application>
  <PresentationFormat>寬螢幕</PresentationFormat>
  <Paragraphs>163</Paragraphs>
  <Slides>18</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18</vt:i4>
      </vt:variant>
    </vt:vector>
  </HeadingPairs>
  <TitlesOfParts>
    <vt:vector size="28" baseType="lpstr">
      <vt:lpstr>新細明體</vt:lpstr>
      <vt:lpstr>Arial</vt:lpstr>
      <vt:lpstr>Calibri</vt:lpstr>
      <vt:lpstr>Calibri Light</vt:lpstr>
      <vt:lpstr>Cambria Math</vt:lpstr>
      <vt:lpstr>Corbel Light</vt:lpstr>
      <vt:lpstr>Microsoft Yi Baiti</vt:lpstr>
      <vt:lpstr>Times New Roman</vt:lpstr>
      <vt:lpstr>Webdings</vt:lpstr>
      <vt:lpstr>Office 佈景主題</vt:lpstr>
      <vt:lpstr>TOÁN ONLINE 2023</vt:lpstr>
      <vt:lpstr>CHUYÊN ĐỀ 6. TOÁN TỔ HỢP</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TOÁN ONLINE 2023</dc:title>
  <dc:creator>LGA720/黎國煌</dc:creator>
  <cp:lastModifiedBy>LGA720/黎國煌</cp:lastModifiedBy>
  <cp:revision>2188</cp:revision>
  <dcterms:created xsi:type="dcterms:W3CDTF">2023-06-16T06:32:30Z</dcterms:created>
  <dcterms:modified xsi:type="dcterms:W3CDTF">2024-03-05T09:32:18Z</dcterms:modified>
</cp:coreProperties>
</file>