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7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7" autoAdjust="0"/>
    <p:restoredTop sz="96429" autoAdjust="0"/>
  </p:normalViewPr>
  <p:slideViewPr>
    <p:cSldViewPr snapToGrid="0">
      <p:cViewPr varScale="1">
        <p:scale>
          <a:sx n="107" d="100"/>
          <a:sy n="107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88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7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8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23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99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2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7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98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70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8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65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1D97-B7AB-4B9E-A443-962D6E69704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5577"/>
          </a:xfrm>
        </p:spPr>
        <p:txBody>
          <a:bodyPr/>
          <a:lstStyle/>
          <a:p>
            <a:r>
              <a:rPr lang="en-US" altLang="zh-TW" b="1" dirty="0" smtClean="0"/>
              <a:t>TOÁN ONLINE 2023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067940"/>
            <a:ext cx="9144000" cy="649481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LỚP 9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ÔN THI VÀO 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CHUYÊN THPT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7101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 smtClean="0">
                <a:solidFill>
                  <a:srgbClr val="FF0000"/>
                </a:solidFill>
                <a:latin typeface="Corbel Light" panose="020B0303020204020204" pitchFamily="34" charset="0"/>
                <a:ea typeface="Microsoft Yi Baiti" panose="03000500000000000000" pitchFamily="66" charset="0"/>
              </a:rPr>
              <a:t>Gs</a:t>
            </a:r>
            <a:r>
              <a:rPr lang="en-US" altLang="zh-TW" sz="2800" b="1" dirty="0" smtClean="0">
                <a:solidFill>
                  <a:srgbClr val="FF0000"/>
                </a:solidFill>
                <a:latin typeface="Corbel Light" panose="020B0303020204020204" pitchFamily="34" charset="0"/>
                <a:ea typeface="Microsoft Yi Baiti" panose="03000500000000000000" pitchFamily="66" charset="0"/>
              </a:rPr>
              <a:t> Hoang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orbel Light" panose="020B0303020204020204" pitchFamily="34" charset="0"/>
                <a:ea typeface="Microsoft Yi Baiti" panose="03000500000000000000" pitchFamily="66" charset="0"/>
              </a:rPr>
              <a:t>Anh</a:t>
            </a:r>
            <a:endParaRPr lang="zh-TW" altLang="en-US" sz="2800" b="1" dirty="0">
              <a:solidFill>
                <a:srgbClr val="FF000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664162"/>
            <a:ext cx="26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Giải hệ PT: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762092" y="664162"/>
                <a:ext cx="5086172" cy="10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92" y="664162"/>
                <a:ext cx="5086172" cy="10515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92210" y="1758620"/>
                <a:ext cx="7950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altLang="zh-TW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−15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1758620"/>
                <a:ext cx="795073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2210" y="2356860"/>
                <a:ext cx="7950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altLang="zh-TW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TW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−8−5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2356860"/>
                <a:ext cx="795073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92210" y="2958338"/>
                <a:ext cx="7950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+2+4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TW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−8−5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2958338"/>
                <a:ext cx="795073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68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2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664162"/>
            <a:ext cx="26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Giải hệ PT: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762092" y="664162"/>
                <a:ext cx="5086172" cy="10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92" y="664162"/>
                <a:ext cx="5086172" cy="10515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692210" y="1532377"/>
            <a:ext cx="8406966" cy="1051570"/>
            <a:chOff x="692210" y="1532377"/>
            <a:chExt cx="8406966" cy="1051570"/>
          </a:xfrm>
        </p:grpSpPr>
        <p:sp>
          <p:nvSpPr>
            <p:cNvPr id="17" name="文字方塊 16"/>
            <p:cNvSpPr txBox="1"/>
            <p:nvPr/>
          </p:nvSpPr>
          <p:spPr>
            <a:xfrm>
              <a:off x="692210" y="1858107"/>
              <a:ext cx="1325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PT:</a:t>
              </a:r>
              <a:endParaRPr lang="zh-TW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1730188" y="1532377"/>
                  <a:ext cx="7368988" cy="105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⟺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+4(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−2)=5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188" y="1532377"/>
                  <a:ext cx="7368988" cy="105157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群組 6"/>
          <p:cNvGrpSpPr/>
          <p:nvPr/>
        </p:nvGrpSpPr>
        <p:grpSpPr>
          <a:xfrm>
            <a:off x="692210" y="2461634"/>
            <a:ext cx="3010213" cy="916148"/>
            <a:chOff x="692210" y="2461634"/>
            <a:chExt cx="3010213" cy="916148"/>
          </a:xfrm>
        </p:grpSpPr>
        <p:sp>
          <p:nvSpPr>
            <p:cNvPr id="27" name="文字方塊 26"/>
            <p:cNvSpPr txBox="1"/>
            <p:nvPr/>
          </p:nvSpPr>
          <p:spPr>
            <a:xfrm>
              <a:off x="692210" y="2709622"/>
              <a:ext cx="1037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TW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1450354" y="2461634"/>
                  <a:ext cx="2252069" cy="9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354" y="2461634"/>
                  <a:ext cx="2252069" cy="9161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692210" y="3202487"/>
            <a:ext cx="4830049" cy="916148"/>
            <a:chOff x="692210" y="3202487"/>
            <a:chExt cx="4830049" cy="916148"/>
          </a:xfrm>
        </p:grpSpPr>
        <p:sp>
          <p:nvSpPr>
            <p:cNvPr id="29" name="文字方塊 28"/>
            <p:cNvSpPr txBox="1"/>
            <p:nvPr/>
          </p:nvSpPr>
          <p:spPr>
            <a:xfrm>
              <a:off x="692210" y="3487565"/>
              <a:ext cx="2069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Ta </a:t>
              </a:r>
              <a:r>
                <a:rPr lang="en-US" altLang="zh-TW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PT:</a:t>
              </a:r>
              <a:endParaRPr lang="zh-TW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2394201" y="3202487"/>
                  <a:ext cx="3128058" cy="9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=−10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𝑢𝑣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201" y="3202487"/>
                  <a:ext cx="3128058" cy="9161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285630" y="3154619"/>
                <a:ext cx="3813546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𝑢𝑣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𝑢𝑣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30" y="3154619"/>
                <a:ext cx="3813546" cy="9161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130750" y="4166503"/>
                <a:ext cx="2198765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𝑢𝑣</m:t>
                            </m:r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=−3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50" y="4166503"/>
                <a:ext cx="2198765" cy="916148"/>
              </a:xfrm>
              <a:prstGeom prst="rect">
                <a:avLst/>
              </a:prstGeom>
              <a:blipFill rotWithShape="0">
                <a:blip r:embed="rId8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92210" y="4135193"/>
            <a:ext cx="5553334" cy="916148"/>
            <a:chOff x="692210" y="4135193"/>
            <a:chExt cx="5553334" cy="916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2670998" y="4135193"/>
                  <a:ext cx="3574546" cy="9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=−10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𝑢𝑣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98" y="4135193"/>
                  <a:ext cx="3574546" cy="9161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/>
            <p:cNvSpPr txBox="1"/>
            <p:nvPr/>
          </p:nvSpPr>
          <p:spPr>
            <a:xfrm>
              <a:off x="692210" y="4376654"/>
              <a:ext cx="2069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ta </a:t>
              </a:r>
              <a:r>
                <a:rPr lang="en-US" altLang="zh-TW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TW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578892" y="4393212"/>
              <a:ext cx="1583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vô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nghiệm</a:t>
              </a:r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8062344" y="4118635"/>
                <a:ext cx="3813546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344" y="4118635"/>
                <a:ext cx="3813546" cy="9161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92210" y="5009958"/>
                <a:ext cx="6001224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 smtClean="0">
                    <a:cs typeface="Times New Roman" panose="02020603050405020304" pitchFamily="18" charset="0"/>
                  </a:rPr>
                  <a:t>+)</a:t>
                </a:r>
                <a:r>
                  <a:rPr lang="en-US" altLang="zh-TW" sz="2400" b="0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=−1</m:t>
                            </m:r>
                          </m:e>
                        </m:eqArr>
                      </m:e>
                    </m:d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2;1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−2;1</m:t>
                            </m:r>
                          </m:e>
                        </m:d>
                      </m:e>
                    </m:d>
                  </m:oMath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5009958"/>
                <a:ext cx="6001224" cy="916148"/>
              </a:xfrm>
              <a:prstGeom prst="rect">
                <a:avLst/>
              </a:prstGeom>
              <a:blipFill rotWithShape="0">
                <a:blip r:embed="rId10"/>
                <a:stretch>
                  <a:fillRect l="-1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2210" y="5836071"/>
                <a:ext cx="516159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cs typeface="Times New Roman" panose="02020603050405020304" pitchFamily="18" charset="0"/>
                  </a:rPr>
                  <a:t>+)</a:t>
                </a:r>
                <a:r>
                  <a:rPr lang="en-US" altLang="zh-TW" sz="2400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</m:eqArr>
                      </m:e>
                    </m:d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0;5</m:t>
                        </m:r>
                      </m:e>
                    </m:d>
                  </m:oMath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5836071"/>
                <a:ext cx="5161590" cy="916148"/>
              </a:xfrm>
              <a:prstGeom prst="rect">
                <a:avLst/>
              </a:prstGeom>
              <a:blipFill rotWithShape="0">
                <a:blip r:embed="rId11"/>
                <a:stretch>
                  <a:fillRect l="-1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5899128" y="6021998"/>
            <a:ext cx="545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(2;1), (-2;1)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(0;5).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1123679"/>
            <a:ext cx="26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vi-VN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hệ PT: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762092" y="1123679"/>
                <a:ext cx="5086172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92" y="1123679"/>
                <a:ext cx="5086172" cy="9161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0" y="2495879"/>
            <a:ext cx="4657725" cy="428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47" y="3288723"/>
            <a:ext cx="6115050" cy="1047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85" y="4700692"/>
            <a:ext cx="5219700" cy="542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424" y="750058"/>
            <a:ext cx="2476500" cy="13144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330" y="3050501"/>
            <a:ext cx="2619375" cy="1057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1129" y="2084762"/>
            <a:ext cx="1828266" cy="2618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128" y="2426900"/>
            <a:ext cx="2007069" cy="6952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6964" y="4095510"/>
            <a:ext cx="1156620" cy="24096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2330" y="4336473"/>
            <a:ext cx="2428875" cy="10382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36964" y="5374698"/>
            <a:ext cx="1156620" cy="3818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6606" y="5919921"/>
            <a:ext cx="1090656" cy="2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1123679"/>
            <a:ext cx="26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vi-VN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hệ PT: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762092" y="1123679"/>
                <a:ext cx="5086172" cy="10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=1+2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1=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92" y="1123679"/>
                <a:ext cx="5086172" cy="10515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6" y="2495598"/>
            <a:ext cx="4429125" cy="390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191" y="2097901"/>
            <a:ext cx="4210050" cy="10668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66" y="3653145"/>
            <a:ext cx="4495800" cy="4095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106" y="3315007"/>
            <a:ext cx="6134100" cy="10858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10" y="4768583"/>
            <a:ext cx="6819900" cy="115252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7643343" y="4768583"/>
            <a:ext cx="3951863" cy="1990725"/>
            <a:chOff x="7643343" y="4768583"/>
            <a:chExt cx="3951863" cy="1990725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3343" y="5504369"/>
              <a:ext cx="1781175" cy="41910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90181" y="4768583"/>
              <a:ext cx="2105025" cy="199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6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1123679"/>
            <a:ext cx="26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vi-VN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hệ PT: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762092" y="1123679"/>
                <a:ext cx="5086172" cy="10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92" y="1123679"/>
                <a:ext cx="5086172" cy="10515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4" y="2234656"/>
            <a:ext cx="2505075" cy="10191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93" y="2407463"/>
            <a:ext cx="4600575" cy="447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66" y="3459873"/>
            <a:ext cx="2705100" cy="100965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793" y="3731335"/>
            <a:ext cx="5524500" cy="46672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243" y="4720905"/>
            <a:ext cx="2533650" cy="113347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7403" y="4978751"/>
            <a:ext cx="5686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1123679"/>
            <a:ext cx="26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vi-VN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hệ PT: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2762092" y="1123679"/>
                <a:ext cx="5086172" cy="10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=1+2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1=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92" y="1123679"/>
                <a:ext cx="5086172" cy="10515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0" y="2234656"/>
            <a:ext cx="4829175" cy="923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542933" y="3906152"/>
                <a:ext cx="114021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PT 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8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8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TW" sz="28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)={(1;0), (0;−1), (1;1), (−1;−1)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3" y="3906152"/>
                <a:ext cx="1140214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070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6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1123679"/>
            <a:ext cx="26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vi-VN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hệ PT: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2762092" y="1123679"/>
                <a:ext cx="5086172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26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92" y="1123679"/>
                <a:ext cx="5086172" cy="1459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0" y="2844479"/>
            <a:ext cx="3061220" cy="3067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447" y="2478283"/>
            <a:ext cx="5995723" cy="10337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10" y="3412181"/>
            <a:ext cx="4841930" cy="13138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83" y="4855524"/>
            <a:ext cx="2031076" cy="7298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8959" y="4986951"/>
            <a:ext cx="4220507" cy="31671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883" y="5714820"/>
            <a:ext cx="1810098" cy="6237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8959" y="5714820"/>
            <a:ext cx="4315854" cy="39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2208" y="1521287"/>
            <a:ext cx="310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※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của </a:t>
            </a:r>
            <a:r>
              <a:rPr lang="vi-VN" altLang="zh-TW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692209" y="664162"/>
                <a:ext cx="106595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zh-TW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Câu </a:t>
                </a:r>
                <a:r>
                  <a:rPr lang="en-US" altLang="zh-TW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Cho các số a, b, c thỏa mãn điều kiện </a:t>
                </a:r>
                <a14:m>
                  <m:oMath xmlns:m="http://schemas.openxmlformats.org/officeDocument/2006/math"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Chứng minh rằng có ít nhất một trong ba phương trình sau có nghiệm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+1=0;</m:t>
                    </m:r>
                    <m:sSup>
                      <m:sSupPr>
                        <m:ctrlPr>
                          <a:rPr lang="vi-VN" altLang="zh-TW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altLang="zh-TW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vi-VN" altLang="zh-TW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+1=0;</m:t>
                    </m:r>
                    <m:sSup>
                      <m:sSupPr>
                        <m:ctrlP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𝑐𝑥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+1=0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9" y="664162"/>
                <a:ext cx="10659531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629" t="-5172" r="-400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792815" y="1922853"/>
            <a:ext cx="512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 </a:t>
            </a:r>
            <a:r>
              <a:rPr lang="vi-V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PT có ít nhất 1 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447101" y="1519686"/>
            <a:ext cx="203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※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201342" y="3263263"/>
                <a:ext cx="590035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vi-VN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</a:t>
                </a:r>
                <a:r>
                  <a:rPr lang="vi-VN" altLang="zh-TW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 định lý</a:t>
                </a:r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:r>
                  <a:rPr lang="vi-VN" altLang="zh-TW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 số y = f(x) liên tục trên đoạn [a; b] </a:t>
                </a:r>
                <a:endParaRPr lang="en-US" altLang="zh-TW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14:m>
                  <m:oMath xmlns:m="http://schemas.openxmlformats.org/officeDocument/2006/math"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).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&lt; 0</m:t>
                    </m:r>
                  </m:oMath>
                </a14:m>
                <a:r>
                  <a:rPr lang="vi-VN" altLang="zh-TW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thì phương trình </a:t>
                </a:r>
                <a14:m>
                  <m:oMath xmlns:m="http://schemas.openxmlformats.org/officeDocument/2006/math"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0</m:t>
                    </m:r>
                  </m:oMath>
                </a14:m>
                <a:r>
                  <a:rPr lang="vi-VN" altLang="zh-TW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ít nhất 1 nghiệm nằm trong khoảng (a; b).</a:t>
                </a:r>
                <a:endParaRPr lang="zh-TW" alt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2" y="3263263"/>
                <a:ext cx="5900355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1033" t="-2304" b="-7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862790" y="2312029"/>
            <a:ext cx="4515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vi-et</a:t>
            </a:r>
            <a:endParaRPr lang="zh-TW" altLang="en-US" sz="20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92815" y="2831210"/>
            <a:ext cx="565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 </a:t>
            </a:r>
            <a:r>
              <a:rPr lang="vi-V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PT có ít nhất 1 nghiệm trong khoảng 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201342" y="4538925"/>
                <a:ext cx="788297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vi-VN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</a:t>
                </a:r>
                <a:r>
                  <a:rPr lang="vi-VN" altLang="zh-TW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làm bài chứng minh 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</a:t>
                </a:r>
                <a:r>
                  <a:rPr lang="vi-VN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altLang="zh-TW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</a:t>
                </a:r>
                <a:r>
                  <a:rPr lang="vi-VN" altLang="zh-TW" sz="20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altLang="zh-TW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1</a:t>
                </a:r>
                <a:r>
                  <a:rPr lang="vi-VN" altLang="zh-TW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Biến đổi phương trình cần chứng minh về dạng </a:t>
                </a:r>
                <a14:m>
                  <m:oMath xmlns:m="http://schemas.openxmlformats.org/officeDocument/2006/math"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0</m:t>
                    </m:r>
                  </m:oMath>
                </a14:m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TW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altLang="zh-TW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2</a:t>
                </a:r>
                <a:r>
                  <a:rPr lang="vi-VN" altLang="zh-TW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Tìm 2 số a và b (a &lt; b) sao cho </a:t>
                </a:r>
                <a14:m>
                  <m:oMath xmlns:m="http://schemas.openxmlformats.org/officeDocument/2006/math"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).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vi-VN" altLang="zh-TW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&lt; </m:t>
                    </m:r>
                    <m:r>
                      <a:rPr lang="vi-VN" altLang="zh-TW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altLang="zh-TW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3</a:t>
                </a:r>
                <a:r>
                  <a:rPr lang="vi-VN" altLang="zh-TW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Chứng minh hàm số y = f(x) </a:t>
                </a:r>
                <a:r>
                  <a:rPr lang="en-US" altLang="zh-TW" sz="2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đoạn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altLang="zh-TW" sz="20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</a:t>
                </a:r>
                <a:r>
                  <a:rPr lang="vi-VN" altLang="zh-TW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b]. </a:t>
                </a:r>
                <a:endParaRPr lang="en-US" altLang="zh-TW" sz="20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 </a:t>
                </a:r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 suy ra phương trình </a:t>
                </a:r>
                <a14:m>
                  <m:oMath xmlns:m="http://schemas.openxmlformats.org/officeDocument/2006/math"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0</m:t>
                    </m:r>
                  </m:oMath>
                </a14:m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ít nhất một nghiệm thuộc (a; b). </a:t>
                </a: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altLang="zh-TW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Lưu </a:t>
                </a:r>
                <a:r>
                  <a:rPr lang="vi-VN" altLang="zh-TW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ý: Các bước trên có thể thay đổi thứ tự.</a:t>
                </a:r>
                <a:endParaRPr lang="zh-TW" altLang="en-US" sz="20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2" y="4538925"/>
                <a:ext cx="7882979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773" t="-1887" b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101" y="2094278"/>
            <a:ext cx="5705060" cy="2748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100" y="2418223"/>
            <a:ext cx="5628107" cy="8683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100" y="3404477"/>
            <a:ext cx="2066573" cy="3407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7700" y="3861737"/>
            <a:ext cx="4539865" cy="3297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7100" y="4355861"/>
            <a:ext cx="3957267" cy="2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9" grpId="0"/>
      <p:bldP spid="24" grpId="0"/>
      <p:bldP spid="17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692210" y="1031761"/>
                <a:ext cx="10659531" cy="83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BT 1</a:t>
                </a:r>
                <a:r>
                  <a:rPr lang="vi-VN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b, c là hai số thỏa mãn hệ thức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Chứng minh ít nhất một trong hai PT sau phải có nghiệm: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p>
                      <m:sSupPr>
                        <m:ctrlP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vi-VN" altLang="zh-TW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altLang="zh-TW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1031761"/>
                <a:ext cx="10659531" cy="836383"/>
              </a:xfrm>
              <a:prstGeom prst="rect">
                <a:avLst/>
              </a:prstGeom>
              <a:blipFill rotWithShape="0">
                <a:blip r:embed="rId2"/>
                <a:stretch>
                  <a:fillRect l="-629" r="-57" b="-124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0" y="2263462"/>
            <a:ext cx="2505106" cy="7527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3297260" y="2328673"/>
                <a:ext cx="6043510" cy="622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sz="2400" i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</a:t>
                </a:r>
                <a:endParaRPr lang="zh-TW" alt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260" y="2328673"/>
                <a:ext cx="6043510" cy="622286"/>
              </a:xfrm>
              <a:prstGeom prst="rect">
                <a:avLst/>
              </a:prstGeom>
              <a:blipFill rotWithShape="0"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0" y="3269401"/>
            <a:ext cx="4277436" cy="41459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000" y="3795140"/>
            <a:ext cx="2932520" cy="4145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03" y="4433882"/>
            <a:ext cx="3134764" cy="39437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210" y="4992416"/>
            <a:ext cx="2133662" cy="34381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5341" y="4977396"/>
            <a:ext cx="3377454" cy="3337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26" y="5580487"/>
            <a:ext cx="4439230" cy="3337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766" y="6058894"/>
            <a:ext cx="5450444" cy="3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692210" y="1098419"/>
                <a:ext cx="106595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BT 2</a:t>
                </a:r>
                <a:r>
                  <a:rPr lang="vi-VN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ba số a, b, c thoả mãn hệ thức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vi-VN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 minh rằng phương trình  </a:t>
                </a: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vi-VN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ít nhất một nghiệm thuộc khoảng (0; 1).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1098419"/>
                <a:ext cx="10659531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629" t="-4310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0" y="1972542"/>
            <a:ext cx="3629025" cy="4000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10" y="4469065"/>
            <a:ext cx="5600700" cy="685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10" y="5099557"/>
            <a:ext cx="7334250" cy="685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10" y="5886903"/>
            <a:ext cx="6343650" cy="409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018162" y="2987764"/>
                <a:ext cx="1785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0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62" y="2987764"/>
                <a:ext cx="1785173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365"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1018160" y="3497663"/>
                <a:ext cx="659614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0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60" y="3497663"/>
                <a:ext cx="6596143" cy="7838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25053" y="2398329"/>
                <a:ext cx="5409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có: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53" y="2398329"/>
                <a:ext cx="5409486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240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74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033728" y="6550223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24930" y="665894"/>
            <a:ext cx="10626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32222" y="1555814"/>
            <a:ext cx="10212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zh-TW" sz="4000" b="1" dirty="0">
                <a:solidFill>
                  <a:srgbClr val="0070C0"/>
                </a:solidFill>
                <a:latin typeface="+mj-lt"/>
              </a:rPr>
              <a:t>Rèn luyện đề thi qua các năm </a:t>
            </a:r>
            <a:endParaRPr lang="en-US" altLang="zh-TW" sz="4000" b="1" dirty="0" smtClean="0">
              <a:solidFill>
                <a:srgbClr val="0070C0"/>
              </a:solidFill>
              <a:latin typeface="+mj-lt"/>
            </a:endParaRPr>
          </a:p>
          <a:p>
            <a:pPr algn="ctr"/>
            <a:r>
              <a:rPr lang="vi-VN" altLang="zh-TW" sz="4000" b="1" dirty="0" smtClean="0">
                <a:solidFill>
                  <a:srgbClr val="0070C0"/>
                </a:solidFill>
                <a:latin typeface="+mj-lt"/>
              </a:rPr>
              <a:t>và </a:t>
            </a:r>
            <a:r>
              <a:rPr lang="vi-VN" altLang="zh-TW" sz="4000" b="1" dirty="0">
                <a:solidFill>
                  <a:srgbClr val="0070C0"/>
                </a:solidFill>
                <a:latin typeface="+mj-lt"/>
              </a:rPr>
              <a:t>rút ra các dạng toán liên quan</a:t>
            </a:r>
            <a:endParaRPr lang="zh-TW" altLang="en-US" sz="40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61034" y="3342410"/>
            <a:ext cx="7904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</a:t>
            </a:r>
            <a:r>
              <a:rPr lang="vi-VN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vi-VN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Toán, chuyên </a:t>
            </a:r>
            <a:r>
              <a:rPr lang="vi-VN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vi-VN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692210" y="1098419"/>
                <a:ext cx="106595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BT 3</a:t>
                </a:r>
                <a:r>
                  <a:rPr lang="vi-VN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 minh rằng phương trình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altLang="zh-TW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altLang="zh-TW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vi-VN" altLang="zh-TW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e>
                    </m:d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−4=0</m:t>
                    </m:r>
                  </m:oMath>
                </a14:m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</a:t>
                </a:r>
                <a14:m>
                  <m:oMath xmlns:m="http://schemas.openxmlformats.org/officeDocument/2006/math"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vi-VN" altLang="zh-TW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luôn có ít nhất 1 nghiệm âm với mọi giá trị của tham số m.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1098419"/>
                <a:ext cx="10659531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629" t="-4310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72" y="2040176"/>
            <a:ext cx="3219450" cy="381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10" y="2415058"/>
            <a:ext cx="4067175" cy="4095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385" y="2277264"/>
            <a:ext cx="2438400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67" y="3157757"/>
            <a:ext cx="3924300" cy="10001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272" y="4260032"/>
            <a:ext cx="1190625" cy="2857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885" y="4626037"/>
            <a:ext cx="4000500" cy="3524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885" y="5035042"/>
            <a:ext cx="2486025" cy="295275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92210" y="5833185"/>
            <a:ext cx="972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đó phương trình f(x) = 0 có ít nhất 1 nghiệm thuộc khoảng (-2; 0).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trình đã cho luôn có ít nhất 1 nghiệm âm với mọi giá trị của tham số m.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9867" y="5402296"/>
            <a:ext cx="9712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Mặt khác hàm số f(x) xác định là liên tục trên R nên hàm số liên tục trên đoạn [-2; 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2209" y="2258217"/>
            <a:ext cx="310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※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của </a:t>
            </a:r>
            <a:r>
              <a:rPr lang="vi-VN" altLang="zh-TW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664162"/>
            <a:ext cx="789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1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 biểu thức: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2210" y="1858107"/>
            <a:ext cx="789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giá trị nào của x thì biểu thức A xác định. Đồng thời rút gọn 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126337" y="680069"/>
                <a:ext cx="5086172" cy="118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</m:e>
                          </m:rad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37" y="680069"/>
                <a:ext cx="5086172" cy="11828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15873" y="2758354"/>
                <a:ext cx="51277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 thức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altLang="zh-TW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altLang="zh-TW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xác định khi x xác định. </a:t>
                </a: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 </a:t>
                </a:r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cần tìm điều kiện bài toán.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2758354"/>
                <a:ext cx="5127727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308" t="-4274" b="-136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6791657" y="2256618"/>
            <a:ext cx="203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※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15873" y="3480706"/>
            <a:ext cx="4527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dạng toán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PP giải như sau: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12541" y="3966377"/>
                <a:ext cx="2988493" cy="47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vi-VN" altLang="zh-TW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41" y="3966377"/>
                <a:ext cx="2988493" cy="479234"/>
              </a:xfrm>
              <a:prstGeom prst="rect">
                <a:avLst/>
              </a:prstGeom>
              <a:blipFill rotWithShape="0"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12540" y="4594850"/>
                <a:ext cx="2988493" cy="74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40" y="4594850"/>
                <a:ext cx="2988493" cy="7436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62790" y="5490703"/>
                <a:ext cx="7026151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0" y="5490703"/>
                <a:ext cx="7026151" cy="778868"/>
              </a:xfrm>
              <a:prstGeom prst="rect">
                <a:avLst/>
              </a:prstGeom>
              <a:blipFill rotWithShape="0">
                <a:blip r:embed="rId6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943601" y="3050453"/>
                <a:ext cx="5307106" cy="2251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  <m:r>
                              <a:rPr lang="en-US" altLang="zh-TW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rad>
                            <m:r>
                              <a:rPr lang="en-US" altLang="zh-TW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16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  <m:r>
                              <a:rPr lang="en-US" altLang="zh-TW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−4≥0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3050453"/>
                <a:ext cx="5307106" cy="2251129"/>
              </a:xfrm>
              <a:prstGeom prst="rect">
                <a:avLst/>
              </a:prstGeom>
              <a:blipFill rotWithShape="0">
                <a:blip r:embed="rId7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9" grpId="0"/>
      <p:bldP spid="20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664162"/>
            <a:ext cx="789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1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 biểu thức: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2210" y="1858107"/>
            <a:ext cx="789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giá trị nào của x thì biểu thức A xác định. Đồng thời rút gọn 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126337" y="680069"/>
                <a:ext cx="5086172" cy="118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</m:e>
                          </m:rad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37" y="680069"/>
                <a:ext cx="5086172" cy="11828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692210" y="2346265"/>
            <a:ext cx="203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※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54648" y="3122171"/>
                <a:ext cx="2400293" cy="2675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16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TW" sz="20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8" y="3122171"/>
                <a:ext cx="2400293" cy="2675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227664" y="2370198"/>
                <a:ext cx="7870642" cy="520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ad>
                        <m:radPr>
                          <m:degHide m:val="on"/>
                          <m:ctrlP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e>
                      </m:ra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+2.2.</m:t>
                      </m:r>
                      <m:rad>
                        <m:radPr>
                          <m:degHide m:val="on"/>
                          <m:ctrlP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e>
                      </m:ra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664" y="2370198"/>
                <a:ext cx="7870642" cy="5207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499321" y="2990814"/>
                <a:ext cx="4542859" cy="520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e>
                      </m:ra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21" y="2990814"/>
                <a:ext cx="4542859" cy="5207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568323" y="3684753"/>
                <a:ext cx="6140454" cy="73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−2.1.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23" y="3684753"/>
                <a:ext cx="6140454" cy="7366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568323" y="4478588"/>
                <a:ext cx="3997889" cy="102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23" y="4478588"/>
                <a:ext cx="3997889" cy="10282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499321" y="5564041"/>
                <a:ext cx="30718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  <m:r>
                        <a:rPr lang="en-US" altLang="zh-TW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≥4</m:t>
                      </m:r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21" y="5564041"/>
                <a:ext cx="307181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03768" y="5304533"/>
                <a:ext cx="2107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&gt;4</m:t>
                      </m:r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768" y="5304533"/>
                <a:ext cx="2107906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703768" y="5735422"/>
                <a:ext cx="417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&gt;4</m:t>
                    </m:r>
                  </m:oMath>
                </a14:m>
                <a:r>
                  <a:rPr lang="vi-VN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 biểu thức A xác </a:t>
                </a:r>
                <a:r>
                  <a:rPr lang="vi-VN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768" y="5735422"/>
                <a:ext cx="4175208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606" t="-923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1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2209" y="2258217"/>
            <a:ext cx="310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※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của </a:t>
            </a:r>
            <a:r>
              <a:rPr lang="vi-VN" altLang="zh-TW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664162"/>
            <a:ext cx="789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1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 biểu thức: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2210" y="1858107"/>
            <a:ext cx="789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giá trị nào của x thì biểu thức A xác định. Đồng thời rút gọn 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126337" y="680069"/>
                <a:ext cx="5086172" cy="118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</m:e>
                          </m:rad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37" y="680069"/>
                <a:ext cx="5086172" cy="11828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162538" y="2256618"/>
            <a:ext cx="203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※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40108" y="2749702"/>
                <a:ext cx="2107608" cy="476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vi-VN" altLang="zh-TW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=|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08" y="2749702"/>
                <a:ext cx="2107608" cy="4761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40108" y="3311368"/>
                <a:ext cx="3078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TW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08" y="3311368"/>
                <a:ext cx="307814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980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40108" y="3895815"/>
                <a:ext cx="31438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TW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08" y="3895815"/>
                <a:ext cx="3143809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938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35506" y="2786351"/>
                <a:ext cx="8193741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rad>
                          <m:radPr>
                            <m:degHide m:val="on"/>
                            <m:ctrlP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rad>
                      </m:e>
                    </m:rad>
                    <m:r>
                      <a:rPr lang="en-US" altLang="zh-TW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−4</m:t>
                                    </m:r>
                                  </m:e>
                                </m:rad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TW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rad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US" altLang="zh-TW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&gt;4</m:t>
                    </m:r>
                  </m:oMath>
                </a14:m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06" y="2786351"/>
                <a:ext cx="8193741" cy="718658"/>
              </a:xfrm>
              <a:prstGeom prst="rect">
                <a:avLst/>
              </a:prstGeom>
              <a:blipFill rotWithShape="0">
                <a:blip r:embed="rId6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15609" y="4658435"/>
                <a:ext cx="6893858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rad>
                        </m:e>
                      </m:ra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−4</m:t>
                                      </m:r>
                                    </m:e>
                                  </m:rad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rad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9" y="4658435"/>
                <a:ext cx="6893858" cy="7186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009648" y="3606248"/>
                <a:ext cx="6893858" cy="753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  <m:r>
                      <a:rPr lang="en-US" altLang="zh-TW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TW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4−</m:t>
                        </m:r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&gt;4</m:t>
                    </m:r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48" y="3606248"/>
                <a:ext cx="6893858" cy="7533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392706" y="5505117"/>
                <a:ext cx="7404847" cy="107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"/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dirty="0">
                                  <a:solidFill>
                                    <a:srgbClr val="7030A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−4</m:t>
                                      </m:r>
                                    </m:e>
                                  </m:rad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  <m:r>
                                <m:rPr>
                                  <m:nor/>
                                </m:rPr>
                                <a:rPr lang="zh-TW" altLang="en-US" sz="2000" dirty="0">
                                  <a:solidFill>
                                    <a:srgbClr val="7030A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−4</m:t>
                                      </m:r>
                                    </m:e>
                                  </m:rad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TW" sz="2000" dirty="0">
                                  <a:solidFill>
                                    <a:srgbClr val="7030A0"/>
                                  </a:solidFill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r>
                                <a:rPr lang="en-US" altLang="zh-TW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 dirty="0">
                                  <a:solidFill>
                                    <a:srgbClr val="7030A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−4</m:t>
                                      </m:r>
                                    </m:e>
                                  </m:rad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  <m:r>
                                <m:rPr>
                                  <m:nor/>
                                </m:rPr>
                                <a:rPr lang="zh-TW" altLang="en-US" sz="2000" dirty="0">
                                  <a:solidFill>
                                    <a:srgbClr val="7030A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06" y="5505117"/>
                <a:ext cx="7404847" cy="10705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4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2" grpId="0"/>
      <p:bldP spid="24" grpId="0"/>
      <p:bldP spid="17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664162"/>
            <a:ext cx="789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1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 biểu thức: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2210" y="1460917"/>
            <a:ext cx="396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út </a:t>
            </a:r>
            <a:r>
              <a:rPr lang="vi-V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gọn 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126337" y="680069"/>
                <a:ext cx="5086172" cy="118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</m:e>
                          </m:rad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37" y="680069"/>
                <a:ext cx="5086172" cy="11828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643028" y="1947841"/>
            <a:ext cx="203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※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r>
              <a:rPr lang="vi-VN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92210" y="2434765"/>
                <a:ext cx="3969437" cy="994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2434765"/>
                <a:ext cx="3969437" cy="994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35288" y="2440857"/>
                <a:ext cx="3677221" cy="988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rad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88" y="2440857"/>
                <a:ext cx="3677221" cy="988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973063" y="2441722"/>
                <a:ext cx="3677221" cy="988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rad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altLang="zh-TW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063" y="2441722"/>
                <a:ext cx="3677221" cy="988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939337" y="3978924"/>
                <a:ext cx="4127012" cy="428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TW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≥8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thì: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7" y="3978924"/>
                <a:ext cx="4127012" cy="428579"/>
              </a:xfrm>
              <a:prstGeom prst="rect">
                <a:avLst/>
              </a:prstGeom>
              <a:blipFill rotWithShape="0">
                <a:blip r:embed="rId6"/>
                <a:stretch>
                  <a:fillRect l="-1477" t="-1429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066349" y="3725401"/>
                <a:ext cx="6340470" cy="98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rad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rad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num>
                        <m:den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49" y="3725401"/>
                <a:ext cx="6340470" cy="9864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939337" y="4898163"/>
                <a:ext cx="5552400" cy="428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TW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TW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⟹4&lt;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&lt;8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thì:</a:t>
                </a:r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7" y="4898163"/>
                <a:ext cx="5552400" cy="428579"/>
              </a:xfrm>
              <a:prstGeom prst="rect">
                <a:avLst/>
              </a:prstGeom>
              <a:blipFill rotWithShape="0">
                <a:blip r:embed="rId8"/>
                <a:stretch>
                  <a:fillRect l="-1098" t="-1429" b="-2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353219" y="4713620"/>
                <a:ext cx="6297065" cy="988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rad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rad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  <m:r>
                        <a:rPr lang="en-US" altLang="zh-TW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219" y="4713620"/>
                <a:ext cx="6297065" cy="9882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76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20" grpId="0"/>
      <p:bldP spid="23" grpId="0"/>
      <p:bldP spid="25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0" y="1276629"/>
            <a:ext cx="8791575" cy="3228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76" y="3818965"/>
            <a:ext cx="3721845" cy="28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095050"/>
            <a:ext cx="91725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chuyên Toán, Tin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</a:t>
            </a:r>
            <a:r>
              <a:rPr lang="vi-VN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 Bắc Ninh 2020-2021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664162"/>
            <a:ext cx="351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bài toán tương tự: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0" y="1095050"/>
            <a:ext cx="84201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11769</TotalTime>
  <Words>1158</Words>
  <Application>Microsoft Office PowerPoint</Application>
  <PresentationFormat>寬螢幕</PresentationFormat>
  <Paragraphs>162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Cambria Math</vt:lpstr>
      <vt:lpstr>Corbel Light</vt:lpstr>
      <vt:lpstr>Microsoft Yi Baiti</vt:lpstr>
      <vt:lpstr>Times New Roman</vt:lpstr>
      <vt:lpstr>Webdings</vt:lpstr>
      <vt:lpstr>Office 佈景主題</vt:lpstr>
      <vt:lpstr>TOÁN ONLINE 2023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TOÁN ONLINE 2023</dc:title>
  <dc:creator>LGA720/黎國煌</dc:creator>
  <cp:lastModifiedBy>LGA720/黎國煌</cp:lastModifiedBy>
  <cp:revision>2076</cp:revision>
  <dcterms:created xsi:type="dcterms:W3CDTF">2023-06-16T06:32:30Z</dcterms:created>
  <dcterms:modified xsi:type="dcterms:W3CDTF">2024-03-20T06:22:32Z</dcterms:modified>
</cp:coreProperties>
</file>