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309" r:id="rId5"/>
    <p:sldId id="310" r:id="rId6"/>
    <p:sldId id="311" r:id="rId7"/>
    <p:sldId id="312" r:id="rId8"/>
    <p:sldId id="313" r:id="rId9"/>
    <p:sldId id="314" r:id="rId10"/>
    <p:sldId id="315" r:id="rId11"/>
    <p:sldId id="316" r:id="rId12"/>
    <p:sldId id="317" r:id="rId13"/>
    <p:sldId id="318" r:id="rId14"/>
    <p:sldId id="319" r:id="rId15"/>
    <p:sldId id="321" r:id="rId16"/>
    <p:sldId id="322" r:id="rId17"/>
    <p:sldId id="324" r:id="rId18"/>
    <p:sldId id="325" r:id="rId19"/>
    <p:sldId id="323" r:id="rId20"/>
    <p:sldId id="326"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9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29" autoAdjust="0"/>
  </p:normalViewPr>
  <p:slideViewPr>
    <p:cSldViewPr snapToGrid="0">
      <p:cViewPr varScale="1">
        <p:scale>
          <a:sx n="107" d="100"/>
          <a:sy n="107" d="100"/>
        </p:scale>
        <p:origin x="13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00088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83717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34885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38723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181499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123902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20677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133698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28270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36428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1881D97-B7AB-4B9E-A443-962D6E697043}" type="datetimeFigureOut">
              <a:rPr lang="zh-TW" altLang="en-US" smtClean="0"/>
              <a:t>2024/2/27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142965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81D97-B7AB-4B9E-A443-962D6E697043}" type="datetimeFigureOut">
              <a:rPr lang="zh-TW" altLang="en-US" smtClean="0"/>
              <a:t>2024/2/27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5F266-6702-44E0-AA75-558F7D0C0E18}" type="slidenum">
              <a:rPr lang="zh-TW" altLang="en-US" smtClean="0"/>
              <a:t>‹#›</a:t>
            </a:fld>
            <a:endParaRPr lang="zh-TW" altLang="en-US"/>
          </a:p>
        </p:txBody>
      </p:sp>
    </p:spTree>
    <p:extLst>
      <p:ext uri="{BB962C8B-B14F-4D97-AF65-F5344CB8AC3E}">
        <p14:creationId xmlns:p14="http://schemas.microsoft.com/office/powerpoint/2010/main" val="215098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1945577"/>
          </a:xfrm>
        </p:spPr>
        <p:txBody>
          <a:bodyPr/>
          <a:lstStyle/>
          <a:p>
            <a:r>
              <a:rPr lang="en-US" altLang="zh-TW" b="1" dirty="0" smtClean="0"/>
              <a:t>TOÁN ONLINE 2023</a:t>
            </a:r>
            <a:endParaRPr lang="zh-TW" altLang="en-US" b="1" dirty="0"/>
          </a:p>
        </p:txBody>
      </p:sp>
      <p:sp>
        <p:nvSpPr>
          <p:cNvPr id="3" name="副標題 2"/>
          <p:cNvSpPr>
            <a:spLocks noGrp="1"/>
          </p:cNvSpPr>
          <p:nvPr>
            <p:ph type="subTitle" idx="1"/>
          </p:nvPr>
        </p:nvSpPr>
        <p:spPr>
          <a:xfrm>
            <a:off x="1524000" y="3067940"/>
            <a:ext cx="9144000" cy="649481"/>
          </a:xfrm>
        </p:spPr>
        <p:txBody>
          <a:bodyPr>
            <a:normAutofit/>
          </a:bodyPr>
          <a:lstStyle/>
          <a:p>
            <a:r>
              <a:rPr lang="en-US" altLang="zh-TW" sz="2800" b="1" dirty="0" smtClean="0">
                <a:solidFill>
                  <a:schemeClr val="accent1">
                    <a:lumMod val="60000"/>
                    <a:lumOff val="40000"/>
                  </a:schemeClr>
                </a:solidFill>
              </a:rPr>
              <a:t>LỚP 9 </a:t>
            </a:r>
            <a:r>
              <a:rPr lang="en-US" altLang="zh-TW" sz="2800" dirty="0" smtClean="0">
                <a:solidFill>
                  <a:schemeClr val="accent1">
                    <a:lumMod val="75000"/>
                  </a:schemeClr>
                </a:solidFill>
              </a:rPr>
              <a:t>ÔN THI VÀO </a:t>
            </a:r>
            <a:r>
              <a:rPr lang="en-US" altLang="zh-TW" sz="2800" b="1" dirty="0" smtClean="0">
                <a:solidFill>
                  <a:schemeClr val="accent1">
                    <a:lumMod val="75000"/>
                  </a:schemeClr>
                </a:solidFill>
              </a:rPr>
              <a:t>CHUYÊN THPT</a:t>
            </a:r>
            <a:endParaRPr lang="zh-TW" altLang="en-US" sz="2800" b="1" dirty="0">
              <a:solidFill>
                <a:schemeClr val="accent1">
                  <a:lumMod val="75000"/>
                </a:schemeClr>
              </a:solidFill>
            </a:endParaRPr>
          </a:p>
        </p:txBody>
      </p:sp>
      <p:sp>
        <p:nvSpPr>
          <p:cNvPr id="4" name="文字方塊 3"/>
          <p:cNvSpPr txBox="1"/>
          <p:nvPr/>
        </p:nvSpPr>
        <p:spPr>
          <a:xfrm>
            <a:off x="0" y="4710120"/>
            <a:ext cx="12192000" cy="523220"/>
          </a:xfrm>
          <a:prstGeom prst="rect">
            <a:avLst/>
          </a:prstGeom>
          <a:noFill/>
        </p:spPr>
        <p:txBody>
          <a:bodyPr wrap="square" rtlCol="0">
            <a:spAutoFit/>
          </a:bodyPr>
          <a:lstStyle/>
          <a:p>
            <a:pPr algn="ctr"/>
            <a:r>
              <a:rPr lang="en-US" altLang="zh-TW" sz="2800" b="1" dirty="0" err="1" smtClean="0">
                <a:solidFill>
                  <a:srgbClr val="FF0000"/>
                </a:solidFill>
                <a:latin typeface="Corbel Light" panose="020B0303020204020204" pitchFamily="34" charset="0"/>
                <a:ea typeface="Microsoft Yi Baiti" panose="03000500000000000000" pitchFamily="66" charset="0"/>
              </a:rPr>
              <a:t>Gs</a:t>
            </a:r>
            <a:r>
              <a:rPr lang="en-US" altLang="zh-TW" sz="2800" b="1" dirty="0" smtClean="0">
                <a:solidFill>
                  <a:srgbClr val="FF0000"/>
                </a:solidFill>
                <a:latin typeface="Corbel Light" panose="020B0303020204020204" pitchFamily="34" charset="0"/>
                <a:ea typeface="Microsoft Yi Baiti" panose="03000500000000000000" pitchFamily="66" charset="0"/>
              </a:rPr>
              <a:t> Hoang </a:t>
            </a:r>
            <a:r>
              <a:rPr lang="en-US" altLang="zh-TW" sz="2800" b="1" dirty="0" err="1" smtClean="0">
                <a:solidFill>
                  <a:srgbClr val="FF0000"/>
                </a:solidFill>
                <a:latin typeface="Corbel Light" panose="020B0303020204020204" pitchFamily="34" charset="0"/>
                <a:ea typeface="Microsoft Yi Baiti" panose="03000500000000000000" pitchFamily="66" charset="0"/>
              </a:rPr>
              <a:t>Anh</a:t>
            </a:r>
            <a:endParaRPr lang="zh-TW" altLang="en-US" sz="2800" b="1" dirty="0">
              <a:solidFill>
                <a:srgbClr val="FF0000"/>
              </a:solidFill>
              <a:latin typeface="Corbel Light" panose="020B0303020204020204" pitchFamily="34" charset="0"/>
            </a:endParaRPr>
          </a:p>
        </p:txBody>
      </p:sp>
    </p:spTree>
    <p:extLst>
      <p:ext uri="{BB962C8B-B14F-4D97-AF65-F5344CB8AC3E}">
        <p14:creationId xmlns:p14="http://schemas.microsoft.com/office/powerpoint/2010/main" val="843077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字方塊 10"/>
              <p:cNvSpPr txBox="1"/>
              <p:nvPr/>
            </p:nvSpPr>
            <p:spPr>
              <a:xfrm>
                <a:off x="564971" y="696673"/>
                <a:ext cx="11030235" cy="1767215"/>
              </a:xfrm>
              <a:prstGeom prst="rect">
                <a:avLst/>
              </a:prstGeom>
              <a:noFill/>
            </p:spPr>
            <p:txBody>
              <a:bodyPr wrap="square" rtlCol="0">
                <a:spAutoFit/>
              </a:bodyPr>
              <a:lstStyle/>
              <a:p>
                <a:r>
                  <a:rPr lang="vi-VN" altLang="zh-TW" sz="2000" b="1" dirty="0" smtClean="0">
                    <a:solidFill>
                      <a:srgbClr val="FF0000"/>
                    </a:solidFill>
                    <a:latin typeface="Times New Roman" panose="02020603050405020304" pitchFamily="18" charset="0"/>
                    <a:cs typeface="Times New Roman" panose="02020603050405020304" pitchFamily="18" charset="0"/>
                  </a:rPr>
                  <a:t>Ví dụ</a:t>
                </a:r>
                <a:r>
                  <a:rPr lang="vi-VN" altLang="zh-TW" sz="2000" dirty="0">
                    <a:latin typeface="Times New Roman" panose="02020603050405020304" pitchFamily="18" charset="0"/>
                    <a:cs typeface="Times New Roman" panose="02020603050405020304" pitchFamily="18" charset="0"/>
                  </a:rPr>
                  <a:t>: Lần đầu, viết lên bảng cặp số </a:t>
                </a:r>
                <a14:m>
                  <m:oMath xmlns:m="http://schemas.openxmlformats.org/officeDocument/2006/math">
                    <m:r>
                      <a:rPr lang="vi-VN" altLang="zh-TW" sz="2000" i="0" dirty="0" smtClean="0">
                        <a:latin typeface="Cambria Math" panose="02040503050406030204" pitchFamily="18" charset="0"/>
                        <a:cs typeface="Times New Roman" panose="02020603050405020304" pitchFamily="18" charset="0"/>
                      </a:rPr>
                      <m:t>(</m:t>
                    </m:r>
                    <m:r>
                      <a:rPr lang="vi-VN" altLang="zh-TW" sz="2000" i="0" dirty="0" smtClean="0">
                        <a:solidFill>
                          <a:srgbClr val="FF0000"/>
                        </a:solidFill>
                        <a:latin typeface="Cambria Math" panose="02040503050406030204" pitchFamily="18" charset="0"/>
                        <a:cs typeface="Times New Roman" panose="02020603050405020304" pitchFamily="18" charset="0"/>
                      </a:rPr>
                      <m:t>2</m:t>
                    </m:r>
                    <m:r>
                      <a:rPr lang="vi-VN" altLang="zh-TW" sz="2000" i="0" dirty="0" smtClean="0">
                        <a:solidFill>
                          <a:srgbClr val="FF0000"/>
                        </a:solidFill>
                        <a:latin typeface="Cambria Math" panose="02040503050406030204" pitchFamily="18" charset="0"/>
                        <a:cs typeface="Times New Roman" panose="02020603050405020304" pitchFamily="18" charset="0"/>
                      </a:rPr>
                      <m:t>;</m:t>
                    </m:r>
                    <m:rad>
                      <m:radPr>
                        <m:degHide m:val="on"/>
                        <m:ctrlPr>
                          <a:rPr lang="vi-VN" altLang="zh-TW" sz="2000" i="1" dirty="0" smtClean="0">
                            <a:solidFill>
                              <a:srgbClr val="FF0000"/>
                            </a:solidFill>
                            <a:latin typeface="Cambria Math" panose="02040503050406030204" pitchFamily="18" charset="0"/>
                            <a:cs typeface="Times New Roman" panose="02020603050405020304" pitchFamily="18" charset="0"/>
                          </a:rPr>
                        </m:ctrlPr>
                      </m:radPr>
                      <m:deg/>
                      <m:e>
                        <m:r>
                          <a:rPr lang="en-US" altLang="zh-TW" sz="2000" b="0" i="0" dirty="0" smtClean="0">
                            <a:solidFill>
                              <a:srgbClr val="FF0000"/>
                            </a:solidFill>
                            <a:latin typeface="Cambria Math" panose="02040503050406030204" pitchFamily="18" charset="0"/>
                            <a:cs typeface="Times New Roman" panose="02020603050405020304" pitchFamily="18" charset="0"/>
                          </a:rPr>
                          <m:t>2</m:t>
                        </m:r>
                      </m:e>
                    </m:rad>
                    <m:r>
                      <a:rPr lang="vi-VN" altLang="zh-TW" sz="2000" i="0" dirty="0" smtClean="0">
                        <a:latin typeface="Cambria Math" panose="02040503050406030204" pitchFamily="18" charset="0"/>
                        <a:cs typeface="Times New Roman" panose="02020603050405020304" pitchFamily="18" charset="0"/>
                      </a:rPr>
                      <m:t>)=(</m:t>
                    </m:r>
                    <m:r>
                      <m:rPr>
                        <m:sty m:val="p"/>
                      </m:rPr>
                      <a:rPr lang="vi-VN" altLang="zh-TW" sz="2000" i="0" dirty="0" smtClean="0">
                        <a:latin typeface="Cambria Math" panose="02040503050406030204" pitchFamily="18" charset="0"/>
                        <a:cs typeface="Times New Roman" panose="02020603050405020304" pitchFamily="18" charset="0"/>
                      </a:rPr>
                      <m:t>a</m:t>
                    </m:r>
                    <m:r>
                      <a:rPr lang="vi-VN" altLang="zh-TW" sz="2000" i="0" dirty="0" smtClean="0">
                        <a:latin typeface="Cambria Math" panose="02040503050406030204" pitchFamily="18" charset="0"/>
                        <a:cs typeface="Times New Roman" panose="02020603050405020304" pitchFamily="18" charset="0"/>
                      </a:rPr>
                      <m:t>;</m:t>
                    </m:r>
                    <m:r>
                      <m:rPr>
                        <m:sty m:val="p"/>
                      </m:rPr>
                      <a:rPr lang="vi-VN" altLang="zh-TW" sz="2000" i="0" dirty="0" smtClean="0">
                        <a:latin typeface="Cambria Math" panose="02040503050406030204" pitchFamily="18" charset="0"/>
                        <a:cs typeface="Times New Roman" panose="02020603050405020304" pitchFamily="18" charset="0"/>
                      </a:rPr>
                      <m:t>b</m:t>
                    </m:r>
                    <m:r>
                      <a:rPr lang="vi-VN" altLang="zh-TW" sz="2000" i="0" dirty="0" smtClean="0">
                        <a:latin typeface="Cambria Math" panose="02040503050406030204" pitchFamily="18" charset="0"/>
                        <a:cs typeface="Times New Roman" panose="02020603050405020304" pitchFamily="18" charset="0"/>
                      </a:rPr>
                      <m:t>)</m:t>
                    </m:r>
                  </m:oMath>
                </a14:m>
                <a:r>
                  <a:rPr lang="vi-VN"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Từ </a:t>
                </a:r>
                <a:r>
                  <a:rPr lang="vi-VN" altLang="zh-TW" sz="2000" dirty="0">
                    <a:latin typeface="Times New Roman" panose="02020603050405020304" pitchFamily="18" charset="0"/>
                    <a:cs typeface="Times New Roman" panose="02020603050405020304" pitchFamily="18" charset="0"/>
                  </a:rPr>
                  <a:t>lần thứ hai, nếu trên bảng có cặp số </a:t>
                </a:r>
                <a14:m>
                  <m:oMath xmlns:m="http://schemas.openxmlformats.org/officeDocument/2006/math">
                    <m:r>
                      <m:rPr>
                        <m:sty m:val="p"/>
                      </m:rPr>
                      <a:rPr lang="vi-VN" altLang="zh-TW" sz="2000" i="0" dirty="0" smtClean="0">
                        <a:latin typeface="Cambria Math" panose="02040503050406030204" pitchFamily="18" charset="0"/>
                        <a:cs typeface="Times New Roman" panose="02020603050405020304" pitchFamily="18" charset="0"/>
                      </a:rPr>
                      <m:t>B</m:t>
                    </m:r>
                    <m:r>
                      <a:rPr lang="vi-VN" altLang="zh-TW" sz="2000" i="0" dirty="0" smtClean="0">
                        <a:latin typeface="Cambria Math" panose="02040503050406030204" pitchFamily="18" charset="0"/>
                        <a:cs typeface="Times New Roman" panose="02020603050405020304" pitchFamily="18" charset="0"/>
                      </a:rPr>
                      <m:t>=(</m:t>
                    </m:r>
                    <m:r>
                      <m:rPr>
                        <m:sty m:val="p"/>
                      </m:rPr>
                      <a:rPr lang="vi-VN" altLang="zh-TW" sz="2000" i="0" dirty="0" smtClean="0">
                        <a:latin typeface="Cambria Math" panose="02040503050406030204" pitchFamily="18" charset="0"/>
                        <a:cs typeface="Times New Roman" panose="02020603050405020304" pitchFamily="18" charset="0"/>
                      </a:rPr>
                      <m:t>a</m:t>
                    </m:r>
                    <m:r>
                      <a:rPr lang="vi-VN" altLang="zh-TW" sz="2000" i="0" dirty="0" smtClean="0">
                        <a:latin typeface="Cambria Math" panose="02040503050406030204" pitchFamily="18" charset="0"/>
                        <a:cs typeface="Times New Roman" panose="02020603050405020304" pitchFamily="18" charset="0"/>
                      </a:rPr>
                      <m:t>;</m:t>
                    </m:r>
                    <m:r>
                      <m:rPr>
                        <m:sty m:val="p"/>
                      </m:rPr>
                      <a:rPr lang="vi-VN" altLang="zh-TW" sz="2000" i="0" dirty="0" smtClean="0">
                        <a:latin typeface="Cambria Math" panose="02040503050406030204" pitchFamily="18" charset="0"/>
                        <a:cs typeface="Times New Roman" panose="02020603050405020304" pitchFamily="18" charset="0"/>
                      </a:rPr>
                      <m:t>b</m:t>
                    </m:r>
                    <m:r>
                      <a:rPr lang="vi-VN" altLang="zh-TW" sz="2000" i="0" dirty="0" smtClean="0">
                        <a:latin typeface="Cambria Math" panose="02040503050406030204" pitchFamily="18" charset="0"/>
                        <a:cs typeface="Times New Roman" panose="02020603050405020304" pitchFamily="18" charset="0"/>
                      </a:rPr>
                      <m:t>)</m:t>
                    </m:r>
                  </m:oMath>
                </a14:m>
                <a:r>
                  <a:rPr lang="vi-VN" altLang="zh-TW" sz="2000" dirty="0">
                    <a:latin typeface="Times New Roman" panose="02020603050405020304" pitchFamily="18" charset="0"/>
                    <a:cs typeface="Times New Roman" panose="02020603050405020304" pitchFamily="18" charset="0"/>
                  </a:rPr>
                  <a:t> thì được phép viết thêm cặp số </a:t>
                </a:r>
                <a:endParaRPr lang="en-US" altLang="zh-TW" sz="20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vi-VN" altLang="zh-TW" sz="2000" i="0" dirty="0" smtClean="0">
                          <a:latin typeface="Cambria Math" panose="02040503050406030204" pitchFamily="18" charset="0"/>
                          <a:cs typeface="Times New Roman" panose="02020603050405020304" pitchFamily="18" charset="0"/>
                        </a:rPr>
                        <m:t>T</m:t>
                      </m:r>
                      <m:d>
                        <m:dPr>
                          <m:ctrlPr>
                            <a:rPr lang="vi-VN" altLang="zh-TW" sz="2000" i="1" dirty="0" smtClean="0">
                              <a:latin typeface="Cambria Math" panose="02040503050406030204" pitchFamily="18" charset="0"/>
                              <a:cs typeface="Times New Roman" panose="02020603050405020304" pitchFamily="18" charset="0"/>
                            </a:rPr>
                          </m:ctrlPr>
                        </m:dPr>
                        <m:e>
                          <m:r>
                            <m:rPr>
                              <m:sty m:val="p"/>
                            </m:rPr>
                            <a:rPr lang="vi-VN" altLang="zh-TW" sz="2000" i="0" dirty="0" smtClean="0">
                              <a:latin typeface="Cambria Math" panose="02040503050406030204" pitchFamily="18" charset="0"/>
                              <a:cs typeface="Times New Roman" panose="02020603050405020304" pitchFamily="18" charset="0"/>
                            </a:rPr>
                            <m:t>B</m:t>
                          </m:r>
                        </m:e>
                      </m:d>
                      <m:r>
                        <a:rPr lang="en-US" altLang="zh-TW" sz="2000" b="0" i="0" dirty="0" smtClean="0">
                          <a:latin typeface="Cambria Math" panose="02040503050406030204" pitchFamily="18" charset="0"/>
                          <a:cs typeface="Times New Roman" panose="02020603050405020304" pitchFamily="18" charset="0"/>
                        </a:rPr>
                        <m:t>=</m:t>
                      </m:r>
                      <m:d>
                        <m:dPr>
                          <m:ctrlPr>
                            <a:rPr lang="en-US" altLang="zh-TW" sz="2000" b="0" i="1" dirty="0" smtClean="0">
                              <a:latin typeface="Cambria Math" panose="02040503050406030204" pitchFamily="18" charset="0"/>
                              <a:cs typeface="Times New Roman" panose="02020603050405020304" pitchFamily="18" charset="0"/>
                            </a:rPr>
                          </m:ctrlPr>
                        </m:dPr>
                        <m:e>
                          <m:f>
                            <m:fPr>
                              <m:ctrlPr>
                                <a:rPr lang="en-US" altLang="zh-TW" sz="2000" b="0" i="1" dirty="0" smtClean="0">
                                  <a:solidFill>
                                    <a:srgbClr val="7030A0"/>
                                  </a:solidFill>
                                  <a:latin typeface="Cambria Math" panose="02040503050406030204" pitchFamily="18" charset="0"/>
                                  <a:cs typeface="Times New Roman" panose="02020603050405020304" pitchFamily="18" charset="0"/>
                                </a:rPr>
                              </m:ctrlPr>
                            </m:fPr>
                            <m:num>
                              <m:r>
                                <m:rPr>
                                  <m:sty m:val="p"/>
                                </m:rPr>
                                <a:rPr lang="en-US" altLang="zh-TW" sz="2000" b="0" i="0" dirty="0" smtClean="0">
                                  <a:solidFill>
                                    <a:srgbClr val="7030A0"/>
                                  </a:solidFill>
                                  <a:latin typeface="Cambria Math" panose="02040503050406030204" pitchFamily="18" charset="0"/>
                                  <a:cs typeface="Times New Roman" panose="02020603050405020304" pitchFamily="18" charset="0"/>
                                </a:rPr>
                                <m:t>a</m:t>
                              </m:r>
                              <m:r>
                                <a:rPr lang="en-US" altLang="zh-TW" sz="2000" b="0" i="0" dirty="0" smtClean="0">
                                  <a:solidFill>
                                    <a:srgbClr val="7030A0"/>
                                  </a:solidFill>
                                  <a:latin typeface="Cambria Math" panose="02040503050406030204" pitchFamily="18" charset="0"/>
                                  <a:cs typeface="Times New Roman" panose="02020603050405020304" pitchFamily="18" charset="0"/>
                                </a:rPr>
                                <m:t>+</m:t>
                              </m:r>
                              <m:r>
                                <m:rPr>
                                  <m:sty m:val="p"/>
                                </m:rPr>
                                <a:rPr lang="en-US" altLang="zh-TW" sz="2000" b="0" i="0" dirty="0" smtClean="0">
                                  <a:solidFill>
                                    <a:srgbClr val="7030A0"/>
                                  </a:solidFill>
                                  <a:latin typeface="Cambria Math" panose="02040503050406030204" pitchFamily="18" charset="0"/>
                                  <a:cs typeface="Times New Roman" panose="02020603050405020304" pitchFamily="18" charset="0"/>
                                </a:rPr>
                                <m:t>b</m:t>
                              </m:r>
                            </m:num>
                            <m:den>
                              <m:r>
                                <a:rPr lang="en-US" altLang="zh-TW" sz="2000" b="0" i="0" dirty="0" smtClean="0">
                                  <a:solidFill>
                                    <a:srgbClr val="7030A0"/>
                                  </a:solidFill>
                                  <a:latin typeface="Cambria Math" panose="02040503050406030204" pitchFamily="18" charset="0"/>
                                  <a:cs typeface="Times New Roman" panose="02020603050405020304" pitchFamily="18" charset="0"/>
                                </a:rPr>
                                <m:t>2</m:t>
                              </m:r>
                            </m:den>
                          </m:f>
                          <m:r>
                            <a:rPr lang="en-US" altLang="zh-TW" sz="2000" b="0" i="0" dirty="0" smtClean="0">
                              <a:solidFill>
                                <a:srgbClr val="7030A0"/>
                              </a:solidFill>
                              <a:latin typeface="Cambria Math" panose="02040503050406030204" pitchFamily="18" charset="0"/>
                              <a:cs typeface="Times New Roman" panose="02020603050405020304" pitchFamily="18" charset="0"/>
                            </a:rPr>
                            <m:t>;</m:t>
                          </m:r>
                          <m:f>
                            <m:fPr>
                              <m:ctrlPr>
                                <a:rPr lang="en-US" altLang="zh-TW" sz="2000" b="0" i="1" dirty="0" smtClean="0">
                                  <a:solidFill>
                                    <a:srgbClr val="7030A0"/>
                                  </a:solidFill>
                                  <a:latin typeface="Cambria Math" panose="02040503050406030204" pitchFamily="18" charset="0"/>
                                  <a:cs typeface="Times New Roman" panose="02020603050405020304" pitchFamily="18" charset="0"/>
                                </a:rPr>
                              </m:ctrlPr>
                            </m:fPr>
                            <m:num>
                              <m:r>
                                <m:rPr>
                                  <m:sty m:val="p"/>
                                </m:rPr>
                                <a:rPr lang="en-US" altLang="zh-TW" sz="2000" b="0" i="0" dirty="0" smtClean="0">
                                  <a:solidFill>
                                    <a:srgbClr val="7030A0"/>
                                  </a:solidFill>
                                  <a:latin typeface="Cambria Math" panose="02040503050406030204" pitchFamily="18" charset="0"/>
                                  <a:cs typeface="Times New Roman" panose="02020603050405020304" pitchFamily="18" charset="0"/>
                                </a:rPr>
                                <m:t>a</m:t>
                              </m:r>
                              <m:r>
                                <a:rPr lang="en-US" altLang="zh-TW" sz="2000" b="0" i="0" dirty="0" smtClean="0">
                                  <a:solidFill>
                                    <a:srgbClr val="7030A0"/>
                                  </a:solidFill>
                                  <a:latin typeface="Cambria Math" panose="02040503050406030204" pitchFamily="18" charset="0"/>
                                  <a:cs typeface="Times New Roman" panose="02020603050405020304" pitchFamily="18" charset="0"/>
                                </a:rPr>
                                <m:t>−</m:t>
                              </m:r>
                              <m:r>
                                <m:rPr>
                                  <m:sty m:val="p"/>
                                </m:rPr>
                                <a:rPr lang="en-US" altLang="zh-TW" sz="2000" b="0" i="0" dirty="0" smtClean="0">
                                  <a:solidFill>
                                    <a:srgbClr val="7030A0"/>
                                  </a:solidFill>
                                  <a:latin typeface="Cambria Math" panose="02040503050406030204" pitchFamily="18" charset="0"/>
                                  <a:cs typeface="Times New Roman" panose="02020603050405020304" pitchFamily="18" charset="0"/>
                                </a:rPr>
                                <m:t>b</m:t>
                              </m:r>
                            </m:num>
                            <m:den>
                              <m:r>
                                <a:rPr lang="en-US" altLang="zh-TW" sz="2000" b="0" i="0" dirty="0" smtClean="0">
                                  <a:solidFill>
                                    <a:srgbClr val="7030A0"/>
                                  </a:solidFill>
                                  <a:latin typeface="Cambria Math" panose="02040503050406030204" pitchFamily="18" charset="0"/>
                                  <a:cs typeface="Times New Roman" panose="02020603050405020304" pitchFamily="18" charset="0"/>
                                </a:rPr>
                                <m:t>2</m:t>
                              </m:r>
                            </m:den>
                          </m:f>
                        </m:e>
                      </m:d>
                    </m:oMath>
                  </m:oMathPara>
                </a14:m>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Hỏi </a:t>
                </a:r>
                <a:r>
                  <a:rPr lang="vi-VN" altLang="zh-TW" sz="2000" dirty="0">
                    <a:latin typeface="Times New Roman" panose="02020603050405020304" pitchFamily="18" charset="0"/>
                    <a:cs typeface="Times New Roman" panose="02020603050405020304" pitchFamily="18" charset="0"/>
                  </a:rPr>
                  <a:t>ta có thể viết được lên bảng cặp số </a:t>
                </a:r>
                <a14:m>
                  <m:oMath xmlns:m="http://schemas.openxmlformats.org/officeDocument/2006/math">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m:t>
                    </m:r>
                    <m: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1</m:t>
                    </m:r>
                    <m:r>
                      <a:rPr lang="vi-VN" altLang="zh-TW" sz="2000" i="0" dirty="0">
                        <a:solidFill>
                          <a:schemeClr val="accent2">
                            <a:lumMod val="75000"/>
                          </a:schemeClr>
                        </a:solidFill>
                        <a:latin typeface="Cambria Math" panose="02040503050406030204" pitchFamily="18" charset="0"/>
                        <a:cs typeface="Times New Roman" panose="02020603050405020304" pitchFamily="18" charset="0"/>
                      </a:rPr>
                      <m:t>;</m:t>
                    </m:r>
                    <m: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1</m:t>
                    </m:r>
                    <m: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m:t>
                    </m:r>
                    <m:rad>
                      <m:radPr>
                        <m:degHide m:val="on"/>
                        <m:ctrlPr>
                          <a:rPr lang="vi-VN" altLang="zh-TW" sz="2000" i="1" dirty="0">
                            <a:solidFill>
                              <a:schemeClr val="accent2">
                                <a:lumMod val="75000"/>
                              </a:schemeClr>
                            </a:solidFill>
                            <a:latin typeface="Cambria Math" panose="02040503050406030204" pitchFamily="18" charset="0"/>
                            <a:cs typeface="Times New Roman" panose="02020603050405020304" pitchFamily="18" charset="0"/>
                          </a:rPr>
                        </m:ctrlPr>
                      </m:radPr>
                      <m:deg/>
                      <m:e>
                        <m:r>
                          <a:rPr lang="en-US" altLang="zh-TW" sz="2000" i="0" dirty="0">
                            <a:solidFill>
                              <a:schemeClr val="accent2">
                                <a:lumMod val="75000"/>
                              </a:schemeClr>
                            </a:solidFill>
                            <a:latin typeface="Cambria Math" panose="02040503050406030204" pitchFamily="18" charset="0"/>
                            <a:cs typeface="Times New Roman" panose="02020603050405020304" pitchFamily="18" charset="0"/>
                          </a:rPr>
                          <m:t>2</m:t>
                        </m:r>
                      </m:e>
                    </m:rad>
                    <m:r>
                      <a:rPr lang="vi-VN" altLang="zh-TW" sz="2000" i="0" dirty="0">
                        <a:solidFill>
                          <a:schemeClr val="accent2">
                            <a:lumMod val="75000"/>
                          </a:schemeClr>
                        </a:solidFill>
                        <a:latin typeface="Cambria Math" panose="02040503050406030204" pitchFamily="18" charset="0"/>
                        <a:cs typeface="Times New Roman" panose="02020603050405020304" pitchFamily="18" charset="0"/>
                      </a:rPr>
                      <m:t>)</m:t>
                    </m:r>
                  </m:oMath>
                </a14:m>
                <a:r>
                  <a:rPr lang="vi-VN" altLang="zh-TW" sz="2000" dirty="0">
                    <a:solidFill>
                      <a:schemeClr val="accent2">
                        <a:lumMod val="75000"/>
                      </a:schemeClr>
                    </a:solidFill>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hay không?</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564971" y="696673"/>
                <a:ext cx="11030235" cy="1767215"/>
              </a:xfrm>
              <a:prstGeom prst="rect">
                <a:avLst/>
              </a:prstGeom>
              <a:blipFill rotWithShape="0">
                <a:blip r:embed="rId2"/>
                <a:stretch>
                  <a:fillRect l="-608" b="-517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564971" y="2747812"/>
                <a:ext cx="10011231" cy="400110"/>
              </a:xfrm>
              <a:prstGeom prst="rect">
                <a:avLst/>
              </a:prstGeom>
              <a:noFill/>
            </p:spPr>
            <p:txBody>
              <a:bodyPr wrap="square" rtlCol="0">
                <a:spAutoFit/>
              </a:bodyPr>
              <a:lstStyle/>
              <a:p>
                <a:r>
                  <a:rPr lang="vi-VN" altLang="zh-TW" sz="2000" i="1" dirty="0" smtClean="0">
                    <a:latin typeface="Times New Roman" panose="02020603050405020304" pitchFamily="18" charset="0"/>
                    <a:cs typeface="Times New Roman" panose="02020603050405020304" pitchFamily="18" charset="0"/>
                  </a:rPr>
                  <a:t>Giả </a:t>
                </a:r>
                <a:r>
                  <a:rPr lang="vi-VN" altLang="zh-TW" sz="2000" i="1" dirty="0">
                    <a:latin typeface="Times New Roman" panose="02020603050405020304" pitchFamily="18" charset="0"/>
                    <a:cs typeface="Times New Roman" panose="02020603050405020304" pitchFamily="18" charset="0"/>
                  </a:rPr>
                  <a:t>sử, ở bước thứ n ta viết cặp số </a:t>
                </a:r>
                <a14:m>
                  <m:oMath xmlns:m="http://schemas.openxmlformats.org/officeDocument/2006/math">
                    <m:d>
                      <m:dPr>
                        <m:ctrlPr>
                          <a:rPr lang="vi-VN" altLang="zh-TW" sz="2000" b="0" i="1" dirty="0" smtClean="0">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US" altLang="zh-TW" sz="20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m:rPr>
                                <m:sty m:val="p"/>
                              </m:rPr>
                              <a:rPr lang="vi-VN" altLang="zh-TW" sz="2000" dirty="0">
                                <a:solidFill>
                                  <a:schemeClr val="accent2">
                                    <a:lumMod val="75000"/>
                                  </a:schemeClr>
                                </a:solidFill>
                                <a:latin typeface="Cambria Math" panose="02040503050406030204" pitchFamily="18" charset="0"/>
                                <a:cs typeface="Times New Roman" panose="02020603050405020304" pitchFamily="18" charset="0"/>
                              </a:rPr>
                              <m:t>a</m:t>
                            </m:r>
                          </m:e>
                          <m:sub>
                            <m:r>
                              <m:rPr>
                                <m:sty m:val="p"/>
                              </m:rP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n</m:t>
                            </m:r>
                          </m:sub>
                        </m:sSub>
                        <m: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US" altLang="zh-TW" sz="20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m:rPr>
                                <m:sty m:val="p"/>
                              </m:rP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b</m:t>
                            </m:r>
                          </m:e>
                          <m:sub>
                            <m:r>
                              <m:rPr>
                                <m:sty m:val="p"/>
                              </m:rP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n</m:t>
                            </m:r>
                          </m:sub>
                        </m:sSub>
                      </m:e>
                    </m:d>
                  </m:oMath>
                </a14:m>
                <a:r>
                  <a:rPr lang="vi-VN" altLang="zh-TW" sz="2000" i="1" dirty="0">
                    <a:latin typeface="Times New Roman" panose="02020603050405020304" pitchFamily="18" charset="0"/>
                    <a:cs typeface="Times New Roman" panose="02020603050405020304" pitchFamily="18" charset="0"/>
                  </a:rPr>
                  <a:t>. Xét </a:t>
                </a:r>
                <a14:m>
                  <m:oMath xmlns:m="http://schemas.openxmlformats.org/officeDocument/2006/math">
                    <m:sSub>
                      <m:sSubPr>
                        <m:ctrlPr>
                          <a:rPr lang="en-US" altLang="zh-TW" sz="2000" b="0" i="1" dirty="0" smtClean="0">
                            <a:solidFill>
                              <a:srgbClr val="00B050"/>
                            </a:solidFill>
                            <a:latin typeface="Cambria Math" panose="02040503050406030204" pitchFamily="18" charset="0"/>
                            <a:cs typeface="Times New Roman" panose="02020603050405020304" pitchFamily="18" charset="0"/>
                          </a:rPr>
                        </m:ctrlPr>
                      </m:sSubPr>
                      <m:e>
                        <m:r>
                          <m:rPr>
                            <m:sty m:val="p"/>
                          </m:rPr>
                          <a:rPr lang="en-US" altLang="zh-TW" sz="2000" b="0" i="0" dirty="0" smtClean="0">
                            <a:solidFill>
                              <a:srgbClr val="00B050"/>
                            </a:solidFill>
                            <a:latin typeface="Cambria Math" panose="02040503050406030204" pitchFamily="18" charset="0"/>
                            <a:cs typeface="Times New Roman" panose="02020603050405020304" pitchFamily="18" charset="0"/>
                          </a:rPr>
                          <m:t>S</m:t>
                        </m:r>
                      </m:e>
                      <m:sub>
                        <m:r>
                          <m:rPr>
                            <m:sty m:val="p"/>
                          </m:rPr>
                          <a:rPr lang="en-US" altLang="zh-TW" sz="2000" b="0" i="0" dirty="0" smtClean="0">
                            <a:solidFill>
                              <a:srgbClr val="00B050"/>
                            </a:solidFill>
                            <a:latin typeface="Cambria Math" panose="02040503050406030204" pitchFamily="18" charset="0"/>
                            <a:cs typeface="Times New Roman" panose="02020603050405020304" pitchFamily="18" charset="0"/>
                          </a:rPr>
                          <m:t>n</m:t>
                        </m:r>
                      </m:sub>
                    </m:sSub>
                    <m:r>
                      <a:rPr lang="en-US" altLang="zh-TW" sz="2000" b="0" i="0" dirty="0" smtClean="0">
                        <a:latin typeface="Cambria Math" panose="02040503050406030204" pitchFamily="18" charset="0"/>
                        <a:cs typeface="Times New Roman" panose="02020603050405020304" pitchFamily="18" charset="0"/>
                      </a:rPr>
                      <m:t>=</m:t>
                    </m:r>
                    <m:sSubSup>
                      <m:sSubSupPr>
                        <m:ctrlPr>
                          <a:rPr lang="en-US" altLang="zh-TW" sz="2000" b="0" i="1" dirty="0" smtClean="0">
                            <a:latin typeface="Cambria Math" panose="02040503050406030204" pitchFamily="18" charset="0"/>
                            <a:cs typeface="Times New Roman" panose="02020603050405020304" pitchFamily="18" charset="0"/>
                          </a:rPr>
                        </m:ctrlPr>
                      </m:sSubSupPr>
                      <m:e>
                        <m:r>
                          <m:rPr>
                            <m:sty m:val="p"/>
                          </m:rPr>
                          <a:rPr lang="en-US" altLang="zh-TW" sz="2000" b="0" i="0" dirty="0" smtClean="0">
                            <a:latin typeface="Cambria Math" panose="02040503050406030204" pitchFamily="18" charset="0"/>
                            <a:cs typeface="Times New Roman" panose="02020603050405020304" pitchFamily="18" charset="0"/>
                          </a:rPr>
                          <m:t>a</m:t>
                        </m:r>
                      </m:e>
                      <m:sub>
                        <m:r>
                          <m:rPr>
                            <m:sty m:val="p"/>
                          </m:rPr>
                          <a:rPr lang="en-US" altLang="zh-TW" sz="2000" b="0" i="0" dirty="0" smtClean="0">
                            <a:latin typeface="Cambria Math" panose="02040503050406030204" pitchFamily="18" charset="0"/>
                            <a:cs typeface="Times New Roman" panose="02020603050405020304" pitchFamily="18" charset="0"/>
                          </a:rPr>
                          <m:t>n</m:t>
                        </m:r>
                      </m:sub>
                      <m:sup>
                        <m:r>
                          <a:rPr lang="en-US" altLang="zh-TW" sz="2000" b="0" i="0" dirty="0" smtClean="0">
                            <a:latin typeface="Cambria Math" panose="02040503050406030204" pitchFamily="18" charset="0"/>
                            <a:cs typeface="Times New Roman" panose="02020603050405020304" pitchFamily="18" charset="0"/>
                          </a:rPr>
                          <m:t>2</m:t>
                        </m:r>
                      </m:sup>
                    </m:sSubSup>
                    <m:r>
                      <a:rPr lang="en-US" altLang="zh-TW" sz="2000" b="0" i="0" dirty="0" smtClean="0">
                        <a:latin typeface="Cambria Math" panose="02040503050406030204" pitchFamily="18" charset="0"/>
                        <a:cs typeface="Times New Roman" panose="02020603050405020304" pitchFamily="18" charset="0"/>
                      </a:rPr>
                      <m:t>+</m:t>
                    </m:r>
                    <m:sSubSup>
                      <m:sSubSupPr>
                        <m:ctrlPr>
                          <a:rPr lang="en-US" altLang="zh-TW" sz="2000" b="0" i="1" dirty="0" smtClean="0">
                            <a:latin typeface="Cambria Math" panose="02040503050406030204" pitchFamily="18" charset="0"/>
                            <a:cs typeface="Times New Roman" panose="02020603050405020304" pitchFamily="18" charset="0"/>
                          </a:rPr>
                        </m:ctrlPr>
                      </m:sSubSupPr>
                      <m:e>
                        <m:r>
                          <m:rPr>
                            <m:sty m:val="p"/>
                          </m:rPr>
                          <a:rPr lang="en-US" altLang="zh-TW" sz="2000" b="0" i="0" dirty="0" smtClean="0">
                            <a:latin typeface="Cambria Math" panose="02040503050406030204" pitchFamily="18" charset="0"/>
                            <a:cs typeface="Times New Roman" panose="02020603050405020304" pitchFamily="18" charset="0"/>
                          </a:rPr>
                          <m:t>b</m:t>
                        </m:r>
                      </m:e>
                      <m:sub>
                        <m:r>
                          <m:rPr>
                            <m:sty m:val="p"/>
                          </m:rPr>
                          <a:rPr lang="en-US" altLang="zh-TW" sz="2000" b="0" i="0" dirty="0" smtClean="0">
                            <a:latin typeface="Cambria Math" panose="02040503050406030204" pitchFamily="18" charset="0"/>
                            <a:cs typeface="Times New Roman" panose="02020603050405020304" pitchFamily="18" charset="0"/>
                          </a:rPr>
                          <m:t>n</m:t>
                        </m:r>
                      </m:sub>
                      <m:sup>
                        <m:r>
                          <a:rPr lang="en-US" altLang="zh-TW" sz="2000" b="0" i="0" dirty="0" smtClean="0">
                            <a:latin typeface="Cambria Math" panose="02040503050406030204" pitchFamily="18" charset="0"/>
                            <a:cs typeface="Times New Roman" panose="02020603050405020304" pitchFamily="18" charset="0"/>
                          </a:rPr>
                          <m:t>2</m:t>
                        </m:r>
                      </m:sup>
                    </m:sSubSup>
                  </m:oMath>
                </a14:m>
                <a:r>
                  <a:rPr lang="vi-VN" altLang="zh-TW" sz="2000" i="1" dirty="0">
                    <a:latin typeface="Times New Roman" panose="02020603050405020304" pitchFamily="18" charset="0"/>
                    <a:cs typeface="Times New Roman" panose="02020603050405020304" pitchFamily="18" charset="0"/>
                  </a:rPr>
                  <a:t>, ta có:</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564971" y="2747812"/>
                <a:ext cx="10011231" cy="400110"/>
              </a:xfrm>
              <a:prstGeom prst="rect">
                <a:avLst/>
              </a:prstGeom>
              <a:blipFill rotWithShape="0">
                <a:blip r:embed="rId3"/>
                <a:stretch>
                  <a:fillRect l="-670" t="-9231" b="-2769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564971" y="3339482"/>
                <a:ext cx="10011231" cy="8446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dirty="0" smtClean="0">
                              <a:solidFill>
                                <a:srgbClr val="7030A0"/>
                              </a:solidFill>
                              <a:latin typeface="Cambria Math" panose="02040503050406030204" pitchFamily="18" charset="0"/>
                              <a:cs typeface="Times New Roman" panose="02020603050405020304" pitchFamily="18" charset="0"/>
                            </a:rPr>
                          </m:ctrlPr>
                        </m:sSubPr>
                        <m:e>
                          <m:r>
                            <m:rPr>
                              <m:sty m:val="p"/>
                            </m:rPr>
                            <a:rPr lang="en-US" altLang="zh-TW" sz="2000" b="0" i="0" dirty="0" smtClean="0">
                              <a:solidFill>
                                <a:srgbClr val="7030A0"/>
                              </a:solidFill>
                              <a:latin typeface="Cambria Math" panose="02040503050406030204" pitchFamily="18" charset="0"/>
                              <a:cs typeface="Times New Roman" panose="02020603050405020304" pitchFamily="18" charset="0"/>
                            </a:rPr>
                            <m:t>S</m:t>
                          </m:r>
                        </m:e>
                        <m:sub>
                          <m:r>
                            <m:rPr>
                              <m:sty m:val="p"/>
                            </m:rPr>
                            <a:rPr lang="en-US" altLang="zh-TW" sz="2000" b="0" i="0" dirty="0" smtClean="0">
                              <a:solidFill>
                                <a:srgbClr val="7030A0"/>
                              </a:solidFill>
                              <a:latin typeface="Cambria Math" panose="02040503050406030204" pitchFamily="18" charset="0"/>
                              <a:cs typeface="Times New Roman" panose="02020603050405020304" pitchFamily="18" charset="0"/>
                            </a:rPr>
                            <m:t>n</m:t>
                          </m:r>
                          <m:r>
                            <a:rPr lang="en-US" altLang="zh-TW" sz="2000" b="0" i="0" dirty="0" smtClean="0">
                              <a:solidFill>
                                <a:srgbClr val="7030A0"/>
                              </a:solidFill>
                              <a:latin typeface="Cambria Math" panose="02040503050406030204" pitchFamily="18" charset="0"/>
                              <a:cs typeface="Times New Roman" panose="02020603050405020304" pitchFamily="18" charset="0"/>
                            </a:rPr>
                            <m:t>+</m:t>
                          </m:r>
                          <m:r>
                            <a:rPr lang="en-US" altLang="zh-TW" sz="2000" b="0" i="0" dirty="0" smtClean="0">
                              <a:solidFill>
                                <a:srgbClr val="7030A0"/>
                              </a:solidFill>
                              <a:latin typeface="Cambria Math" panose="02040503050406030204" pitchFamily="18" charset="0"/>
                              <a:cs typeface="Times New Roman" panose="02020603050405020304" pitchFamily="18" charset="0"/>
                            </a:rPr>
                            <m:t>1</m:t>
                          </m:r>
                        </m:sub>
                      </m:sSub>
                      <m:r>
                        <a:rPr lang="en-US" altLang="zh-TW" sz="2000" b="0" i="0" dirty="0" smtClean="0">
                          <a:latin typeface="Cambria Math" panose="02040503050406030204" pitchFamily="18" charset="0"/>
                          <a:cs typeface="Times New Roman" panose="02020603050405020304" pitchFamily="18" charset="0"/>
                        </a:rPr>
                        <m:t>=</m:t>
                      </m:r>
                      <m:sSup>
                        <m:sSupPr>
                          <m:ctrlPr>
                            <a:rPr lang="en-US" altLang="zh-TW" sz="2000" b="0" i="1" dirty="0" smtClean="0">
                              <a:latin typeface="Cambria Math" panose="02040503050406030204" pitchFamily="18" charset="0"/>
                              <a:cs typeface="Times New Roman" panose="02020603050405020304" pitchFamily="18" charset="0"/>
                            </a:rPr>
                          </m:ctrlPr>
                        </m:sSupPr>
                        <m:e>
                          <m:d>
                            <m:dPr>
                              <m:ctrlPr>
                                <a:rPr lang="en-US" altLang="zh-TW" sz="2000" b="0" i="1" dirty="0" smtClean="0">
                                  <a:latin typeface="Cambria Math" panose="02040503050406030204" pitchFamily="18" charset="0"/>
                                  <a:cs typeface="Times New Roman" panose="02020603050405020304" pitchFamily="18" charset="0"/>
                                </a:rPr>
                              </m:ctrlPr>
                            </m:dPr>
                            <m:e>
                              <m:f>
                                <m:fPr>
                                  <m:ctrlPr>
                                    <a:rPr lang="en-US" altLang="zh-TW" sz="2000" b="0" i="1" dirty="0" smtClean="0">
                                      <a:latin typeface="Cambria Math" panose="02040503050406030204" pitchFamily="18" charset="0"/>
                                      <a:cs typeface="Times New Roman" panose="02020603050405020304" pitchFamily="18" charset="0"/>
                                    </a:rPr>
                                  </m:ctrlPr>
                                </m:fPr>
                                <m:num>
                                  <m:sSub>
                                    <m:sSubPr>
                                      <m:ctrlPr>
                                        <a:rPr lang="en-US" altLang="zh-TW" sz="2000" i="1" dirty="0">
                                          <a:latin typeface="Cambria Math" panose="02040503050406030204" pitchFamily="18" charset="0"/>
                                          <a:cs typeface="Times New Roman" panose="02020603050405020304" pitchFamily="18" charset="0"/>
                                        </a:rPr>
                                      </m:ctrlPr>
                                    </m:sSubPr>
                                    <m:e>
                                      <m:r>
                                        <m:rPr>
                                          <m:sty m:val="p"/>
                                        </m:rPr>
                                        <a:rPr lang="en-US" altLang="zh-TW" sz="2000" dirty="0">
                                          <a:latin typeface="Cambria Math" panose="02040503050406030204" pitchFamily="18" charset="0"/>
                                          <a:cs typeface="Times New Roman" panose="02020603050405020304" pitchFamily="18" charset="0"/>
                                        </a:rPr>
                                        <m:t>a</m:t>
                                      </m:r>
                                    </m:e>
                                    <m:sub>
                                      <m:r>
                                        <m:rPr>
                                          <m:sty m:val="p"/>
                                        </m:rPr>
                                        <a:rPr lang="en-US" altLang="zh-TW" sz="2000" dirty="0">
                                          <a:latin typeface="Cambria Math" panose="02040503050406030204" pitchFamily="18" charset="0"/>
                                          <a:cs typeface="Times New Roman" panose="02020603050405020304" pitchFamily="18" charset="0"/>
                                        </a:rPr>
                                        <m:t>n</m:t>
                                      </m:r>
                                    </m:sub>
                                  </m:sSub>
                                  <m:r>
                                    <a:rPr lang="en-US" altLang="zh-TW" sz="2000" dirty="0">
                                      <a:latin typeface="Cambria Math" panose="02040503050406030204" pitchFamily="18" charset="0"/>
                                      <a:cs typeface="Times New Roman" panose="02020603050405020304" pitchFamily="18" charset="0"/>
                                    </a:rPr>
                                    <m:t>+</m:t>
                                  </m:r>
                                  <m:sSub>
                                    <m:sSubPr>
                                      <m:ctrlPr>
                                        <a:rPr lang="en-US" altLang="zh-TW" sz="2000" i="1" dirty="0">
                                          <a:latin typeface="Cambria Math" panose="02040503050406030204" pitchFamily="18" charset="0"/>
                                          <a:cs typeface="Times New Roman" panose="02020603050405020304" pitchFamily="18" charset="0"/>
                                        </a:rPr>
                                      </m:ctrlPr>
                                    </m:sSubPr>
                                    <m:e>
                                      <m:r>
                                        <m:rPr>
                                          <m:sty m:val="p"/>
                                        </m:rPr>
                                        <a:rPr lang="en-US" altLang="zh-TW" sz="2000" dirty="0">
                                          <a:latin typeface="Cambria Math" panose="02040503050406030204" pitchFamily="18" charset="0"/>
                                          <a:cs typeface="Times New Roman" panose="02020603050405020304" pitchFamily="18" charset="0"/>
                                        </a:rPr>
                                        <m:t>b</m:t>
                                      </m:r>
                                    </m:e>
                                    <m:sub>
                                      <m:r>
                                        <m:rPr>
                                          <m:sty m:val="p"/>
                                        </m:rPr>
                                        <a:rPr lang="en-US" altLang="zh-TW" sz="2000" dirty="0">
                                          <a:latin typeface="Cambria Math" panose="02040503050406030204" pitchFamily="18" charset="0"/>
                                          <a:cs typeface="Times New Roman" panose="02020603050405020304" pitchFamily="18" charset="0"/>
                                        </a:rPr>
                                        <m:t>n</m:t>
                                      </m:r>
                                    </m:sub>
                                  </m:sSub>
                                </m:num>
                                <m:den>
                                  <m:r>
                                    <a:rPr lang="en-US" altLang="zh-TW" sz="2000" b="0" i="0" dirty="0" smtClean="0">
                                      <a:latin typeface="Cambria Math" panose="02040503050406030204" pitchFamily="18" charset="0"/>
                                      <a:cs typeface="Times New Roman" panose="02020603050405020304" pitchFamily="18" charset="0"/>
                                    </a:rPr>
                                    <m:t>2</m:t>
                                  </m:r>
                                </m:den>
                              </m:f>
                            </m:e>
                          </m:d>
                        </m:e>
                        <m:sup>
                          <m:r>
                            <a:rPr lang="en-US" altLang="zh-TW" sz="2000" b="0" i="0" dirty="0" smtClean="0">
                              <a:latin typeface="Cambria Math" panose="02040503050406030204" pitchFamily="18" charset="0"/>
                              <a:cs typeface="Times New Roman" panose="02020603050405020304" pitchFamily="18" charset="0"/>
                            </a:rPr>
                            <m:t>2</m:t>
                          </m:r>
                        </m:sup>
                      </m:sSup>
                      <m:r>
                        <a:rPr lang="en-US" altLang="zh-TW" sz="2000" b="0" i="0" dirty="0" smtClean="0">
                          <a:latin typeface="Cambria Math" panose="02040503050406030204" pitchFamily="18" charset="0"/>
                          <a:cs typeface="Times New Roman" panose="02020603050405020304" pitchFamily="18" charset="0"/>
                        </a:rPr>
                        <m:t>+</m:t>
                      </m:r>
                      <m:sSup>
                        <m:sSupPr>
                          <m:ctrlPr>
                            <a:rPr lang="en-US" altLang="zh-TW" sz="2000" b="0" i="1" dirty="0" smtClean="0">
                              <a:latin typeface="Cambria Math" panose="02040503050406030204" pitchFamily="18" charset="0"/>
                              <a:cs typeface="Times New Roman" panose="02020603050405020304" pitchFamily="18" charset="0"/>
                            </a:rPr>
                          </m:ctrlPr>
                        </m:sSupPr>
                        <m:e>
                          <m:d>
                            <m:dPr>
                              <m:ctrlPr>
                                <a:rPr lang="en-US" altLang="zh-TW" sz="2000" b="0" i="1" dirty="0" smtClean="0">
                                  <a:latin typeface="Cambria Math" panose="02040503050406030204" pitchFamily="18" charset="0"/>
                                  <a:cs typeface="Times New Roman" panose="02020603050405020304" pitchFamily="18" charset="0"/>
                                </a:rPr>
                              </m:ctrlPr>
                            </m:dPr>
                            <m:e>
                              <m:f>
                                <m:fPr>
                                  <m:ctrlPr>
                                    <a:rPr lang="en-US" altLang="zh-TW" sz="2000" b="0" i="1" dirty="0" smtClean="0">
                                      <a:latin typeface="Cambria Math" panose="02040503050406030204" pitchFamily="18" charset="0"/>
                                      <a:cs typeface="Times New Roman" panose="02020603050405020304" pitchFamily="18" charset="0"/>
                                    </a:rPr>
                                  </m:ctrlPr>
                                </m:fPr>
                                <m:num>
                                  <m:sSub>
                                    <m:sSubPr>
                                      <m:ctrlPr>
                                        <a:rPr lang="en-US" altLang="zh-TW" sz="2000" b="0" i="1" dirty="0" smtClean="0">
                                          <a:latin typeface="Cambria Math" panose="02040503050406030204" pitchFamily="18" charset="0"/>
                                          <a:cs typeface="Times New Roman" panose="02020603050405020304" pitchFamily="18" charset="0"/>
                                        </a:rPr>
                                      </m:ctrlPr>
                                    </m:sSubPr>
                                    <m:e>
                                      <m:r>
                                        <m:rPr>
                                          <m:sty m:val="p"/>
                                        </m:rPr>
                                        <a:rPr lang="en-US" altLang="zh-TW" sz="2000" b="0" i="0" dirty="0" smtClean="0">
                                          <a:latin typeface="Cambria Math" panose="02040503050406030204" pitchFamily="18" charset="0"/>
                                          <a:cs typeface="Times New Roman" panose="02020603050405020304" pitchFamily="18" charset="0"/>
                                        </a:rPr>
                                        <m:t>a</m:t>
                                      </m:r>
                                    </m:e>
                                    <m:sub>
                                      <m:r>
                                        <m:rPr>
                                          <m:sty m:val="p"/>
                                        </m:rPr>
                                        <a:rPr lang="en-US" altLang="zh-TW" sz="2000" b="0" i="0" dirty="0" smtClean="0">
                                          <a:latin typeface="Cambria Math" panose="02040503050406030204" pitchFamily="18" charset="0"/>
                                          <a:cs typeface="Times New Roman" panose="02020603050405020304" pitchFamily="18" charset="0"/>
                                        </a:rPr>
                                        <m:t>n</m:t>
                                      </m:r>
                                    </m:sub>
                                  </m:sSub>
                                  <m:r>
                                    <a:rPr lang="en-US" altLang="zh-TW" sz="2000" b="0" i="0" dirty="0" smtClean="0">
                                      <a:latin typeface="Cambria Math" panose="02040503050406030204" pitchFamily="18" charset="0"/>
                                      <a:cs typeface="Times New Roman" panose="02020603050405020304" pitchFamily="18" charset="0"/>
                                    </a:rPr>
                                    <m:t>−</m:t>
                                  </m:r>
                                  <m:sSub>
                                    <m:sSubPr>
                                      <m:ctrlPr>
                                        <a:rPr lang="en-US" altLang="zh-TW" sz="2000" b="0" i="1" dirty="0" smtClean="0">
                                          <a:latin typeface="Cambria Math" panose="02040503050406030204" pitchFamily="18" charset="0"/>
                                          <a:cs typeface="Times New Roman" panose="02020603050405020304" pitchFamily="18" charset="0"/>
                                        </a:rPr>
                                      </m:ctrlPr>
                                    </m:sSubPr>
                                    <m:e>
                                      <m:r>
                                        <m:rPr>
                                          <m:sty m:val="p"/>
                                        </m:rPr>
                                        <a:rPr lang="en-US" altLang="zh-TW" sz="2000" b="0" i="0" dirty="0" smtClean="0">
                                          <a:latin typeface="Cambria Math" panose="02040503050406030204" pitchFamily="18" charset="0"/>
                                          <a:cs typeface="Times New Roman" panose="02020603050405020304" pitchFamily="18" charset="0"/>
                                        </a:rPr>
                                        <m:t>b</m:t>
                                      </m:r>
                                    </m:e>
                                    <m:sub>
                                      <m:r>
                                        <m:rPr>
                                          <m:sty m:val="p"/>
                                        </m:rPr>
                                        <a:rPr lang="en-US" altLang="zh-TW" sz="2000" b="0" i="0" dirty="0" smtClean="0">
                                          <a:latin typeface="Cambria Math" panose="02040503050406030204" pitchFamily="18" charset="0"/>
                                          <a:cs typeface="Times New Roman" panose="02020603050405020304" pitchFamily="18" charset="0"/>
                                        </a:rPr>
                                        <m:t>n</m:t>
                                      </m:r>
                                    </m:sub>
                                  </m:sSub>
                                </m:num>
                                <m:den>
                                  <m:r>
                                    <a:rPr lang="en-US" altLang="zh-TW" sz="2000" b="0" i="0" dirty="0" smtClean="0">
                                      <a:latin typeface="Cambria Math" panose="02040503050406030204" pitchFamily="18" charset="0"/>
                                      <a:cs typeface="Times New Roman" panose="02020603050405020304" pitchFamily="18" charset="0"/>
                                    </a:rPr>
                                    <m:t>2</m:t>
                                  </m:r>
                                </m:den>
                              </m:f>
                            </m:e>
                          </m:d>
                        </m:e>
                        <m:sup>
                          <m:r>
                            <a:rPr lang="en-US" altLang="zh-TW" sz="2000" b="0" i="0" dirty="0" smtClean="0">
                              <a:latin typeface="Cambria Math" panose="02040503050406030204" pitchFamily="18" charset="0"/>
                              <a:cs typeface="Times New Roman" panose="02020603050405020304" pitchFamily="18" charset="0"/>
                            </a:rPr>
                            <m:t>2</m:t>
                          </m:r>
                        </m:sup>
                      </m:sSup>
                      <m:r>
                        <a:rPr lang="en-US" altLang="zh-TW" sz="2000" b="0" i="0" dirty="0" smtClean="0">
                          <a:latin typeface="Cambria Math" panose="02040503050406030204" pitchFamily="18" charset="0"/>
                          <a:cs typeface="Times New Roman" panose="02020603050405020304" pitchFamily="18" charset="0"/>
                        </a:rPr>
                        <m:t>=</m:t>
                      </m:r>
                      <m:sSub>
                        <m:sSubPr>
                          <m:ctrlPr>
                            <a:rPr lang="en-US" altLang="zh-TW" sz="2000" b="0" i="1" dirty="0" smtClean="0">
                              <a:solidFill>
                                <a:srgbClr val="00B050"/>
                              </a:solidFill>
                              <a:latin typeface="Cambria Math" panose="02040503050406030204" pitchFamily="18" charset="0"/>
                              <a:cs typeface="Times New Roman" panose="02020603050405020304" pitchFamily="18" charset="0"/>
                            </a:rPr>
                          </m:ctrlPr>
                        </m:sSubPr>
                        <m:e>
                          <m:r>
                            <m:rPr>
                              <m:sty m:val="p"/>
                            </m:rPr>
                            <a:rPr lang="en-US" altLang="zh-TW" sz="2000" b="0" i="0" dirty="0" smtClean="0">
                              <a:solidFill>
                                <a:srgbClr val="00B050"/>
                              </a:solidFill>
                              <a:latin typeface="Cambria Math" panose="02040503050406030204" pitchFamily="18" charset="0"/>
                              <a:cs typeface="Times New Roman" panose="02020603050405020304" pitchFamily="18" charset="0"/>
                            </a:rPr>
                            <m:t>S</m:t>
                          </m:r>
                        </m:e>
                        <m:sub>
                          <m:r>
                            <m:rPr>
                              <m:sty m:val="p"/>
                            </m:rPr>
                            <a:rPr lang="en-US" altLang="zh-TW" sz="2000" b="0" i="0" dirty="0" smtClean="0">
                              <a:solidFill>
                                <a:srgbClr val="00B050"/>
                              </a:solidFill>
                              <a:latin typeface="Cambria Math" panose="02040503050406030204" pitchFamily="18" charset="0"/>
                              <a:cs typeface="Times New Roman" panose="02020603050405020304" pitchFamily="18" charset="0"/>
                            </a:rPr>
                            <m:t>n</m:t>
                          </m:r>
                        </m:sub>
                      </m:sSub>
                      <m:r>
                        <a:rPr lang="en-US" altLang="zh-TW" sz="2000" b="0" i="0"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564971" y="3339482"/>
                <a:ext cx="10011231" cy="844655"/>
              </a:xfrm>
              <a:prstGeom prst="rect">
                <a:avLst/>
              </a:prstGeom>
              <a:blipFill rotWithShape="0">
                <a:blip r:embed="rId4"/>
                <a:stretch>
                  <a:fillRect/>
                </a:stretch>
              </a:blipFill>
            </p:spPr>
            <p:txBody>
              <a:bodyPr/>
              <a:lstStyle/>
              <a:p>
                <a:r>
                  <a:rPr lang="zh-TW" altLang="en-US">
                    <a:noFill/>
                  </a:rPr>
                  <a:t> </a:t>
                </a:r>
              </a:p>
            </p:txBody>
          </p:sp>
        </mc:Fallback>
      </mc:AlternateContent>
      <p:sp>
        <p:nvSpPr>
          <p:cNvPr id="16" name="文字方塊 15"/>
          <p:cNvSpPr txBox="1"/>
          <p:nvPr/>
        </p:nvSpPr>
        <p:spPr>
          <a:xfrm>
            <a:off x="692209" y="4585577"/>
            <a:ext cx="10011231" cy="400110"/>
          </a:xfrm>
          <a:prstGeom prst="rect">
            <a:avLst/>
          </a:prstGeom>
          <a:noFill/>
        </p:spPr>
        <p:txBody>
          <a:bodyPr wrap="square" rtlCol="0">
            <a:spAutoFit/>
          </a:bodyPr>
          <a:lstStyle/>
          <a:p>
            <a:r>
              <a:rPr lang="vi-VN" altLang="zh-TW" sz="2000" i="1" dirty="0">
                <a:latin typeface="Times New Roman" panose="02020603050405020304" pitchFamily="18" charset="0"/>
                <a:cs typeface="Times New Roman" panose="02020603050405020304" pitchFamily="18" charset="0"/>
              </a:rPr>
              <a:t>Do đó, S(n) là bất biến trong bài toán trên. </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文字方塊 16"/>
              <p:cNvSpPr txBox="1"/>
              <p:nvPr/>
            </p:nvSpPr>
            <p:spPr>
              <a:xfrm>
                <a:off x="692208" y="5011848"/>
                <a:ext cx="10011231" cy="515526"/>
              </a:xfrm>
              <a:prstGeom prst="rect">
                <a:avLst/>
              </a:prstGeom>
              <a:noFill/>
            </p:spPr>
            <p:txBody>
              <a:bodyPr wrap="square" rtlCol="0">
                <a:spAutoFit/>
              </a:bodyPr>
              <a:lstStyle/>
              <a:p>
                <a:r>
                  <a:rPr lang="vi-VN" altLang="zh-TW" sz="2000" i="1" dirty="0" smtClean="0">
                    <a:latin typeface="Times New Roman" panose="02020603050405020304" pitchFamily="18" charset="0"/>
                    <a:cs typeface="Times New Roman" panose="02020603050405020304" pitchFamily="18" charset="0"/>
                  </a:rPr>
                  <a:t>Mà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𝑆</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1</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6</m:t>
                    </m:r>
                  </m:oMath>
                </a14:m>
                <a:r>
                  <a:rPr lang="vi-VN" altLang="zh-TW" sz="2000" i="1" dirty="0">
                    <a:latin typeface="Times New Roman" panose="02020603050405020304" pitchFamily="18" charset="0"/>
                    <a:cs typeface="Times New Roman" panose="02020603050405020304" pitchFamily="18" charset="0"/>
                  </a:rPr>
                  <a:t> và </a:t>
                </a:r>
                <a14:m>
                  <m:oMath xmlns:m="http://schemas.openxmlformats.org/officeDocument/2006/math">
                    <m:r>
                      <a:rPr lang="vi-VN" altLang="zh-TW" sz="2000" i="1" dirty="0" smtClean="0">
                        <a:solidFill>
                          <a:srgbClr val="7030A0"/>
                        </a:solidFill>
                        <a:latin typeface="Cambria Math" panose="02040503050406030204" pitchFamily="18" charset="0"/>
                        <a:cs typeface="Times New Roman" panose="02020603050405020304" pitchFamily="18" charset="0"/>
                      </a:rPr>
                      <m:t>1</m:t>
                    </m:r>
                    <m:r>
                      <a:rPr lang="vi-VN" altLang="zh-TW" sz="2000" i="1" dirty="0" smtClean="0">
                        <a:solidFill>
                          <a:srgbClr val="7030A0"/>
                        </a:solidFill>
                        <a:latin typeface="Cambria Math" panose="02040503050406030204" pitchFamily="18" charset="0"/>
                        <a:cs typeface="Times New Roman" panose="02020603050405020304" pitchFamily="18" charset="0"/>
                      </a:rPr>
                      <m:t>+</m:t>
                    </m:r>
                    <m:sSup>
                      <m:sSupPr>
                        <m:ctrlPr>
                          <a:rPr lang="vi-VN" altLang="zh-TW" sz="2000" i="1" dirty="0" smtClean="0">
                            <a:solidFill>
                              <a:srgbClr val="7030A0"/>
                            </a:solidFill>
                            <a:latin typeface="Cambria Math" panose="02040503050406030204" pitchFamily="18" charset="0"/>
                            <a:cs typeface="Times New Roman" panose="02020603050405020304" pitchFamily="18" charset="0"/>
                          </a:rPr>
                        </m:ctrlPr>
                      </m:sSupPr>
                      <m:e>
                        <m:d>
                          <m:dPr>
                            <m:ctrlPr>
                              <a:rPr lang="vi-VN" altLang="zh-TW" sz="2000" i="1" dirty="0" smtClean="0">
                                <a:solidFill>
                                  <a:srgbClr val="7030A0"/>
                                </a:solidFill>
                                <a:latin typeface="Cambria Math" panose="02040503050406030204" pitchFamily="18" charset="0"/>
                                <a:cs typeface="Times New Roman" panose="02020603050405020304" pitchFamily="18" charset="0"/>
                              </a:rPr>
                            </m:ctrlPr>
                          </m:dPr>
                          <m:e>
                            <m:r>
                              <a:rPr lang="vi-VN" altLang="zh-TW" sz="2000" i="1" dirty="0" smtClean="0">
                                <a:solidFill>
                                  <a:srgbClr val="7030A0"/>
                                </a:solidFill>
                                <a:latin typeface="Cambria Math" panose="02040503050406030204" pitchFamily="18" charset="0"/>
                                <a:cs typeface="Times New Roman" panose="02020603050405020304" pitchFamily="18" charset="0"/>
                              </a:rPr>
                              <m:t>1</m:t>
                            </m:r>
                            <m:r>
                              <a:rPr lang="vi-VN" altLang="zh-TW" sz="2000" i="1" dirty="0" smtClean="0">
                                <a:solidFill>
                                  <a:srgbClr val="7030A0"/>
                                </a:solidFill>
                                <a:latin typeface="Cambria Math" panose="02040503050406030204" pitchFamily="18" charset="0"/>
                                <a:cs typeface="Times New Roman" panose="02020603050405020304" pitchFamily="18" charset="0"/>
                              </a:rPr>
                              <m:t>+</m:t>
                            </m:r>
                            <m:rad>
                              <m:radPr>
                                <m:degHide m:val="on"/>
                                <m:ctrlPr>
                                  <a:rPr lang="vi-VN" altLang="zh-TW" sz="2000" i="1" dirty="0">
                                    <a:solidFill>
                                      <a:srgbClr val="7030A0"/>
                                    </a:solidFill>
                                    <a:latin typeface="Cambria Math" panose="02040503050406030204" pitchFamily="18" charset="0"/>
                                    <a:cs typeface="Times New Roman" panose="02020603050405020304" pitchFamily="18" charset="0"/>
                                  </a:rPr>
                                </m:ctrlPr>
                              </m:radPr>
                              <m:deg/>
                              <m:e>
                                <m:r>
                                  <a:rPr lang="en-US" altLang="zh-TW" sz="2000" dirty="0">
                                    <a:solidFill>
                                      <a:srgbClr val="7030A0"/>
                                    </a:solidFill>
                                    <a:latin typeface="Cambria Math" panose="02040503050406030204" pitchFamily="18" charset="0"/>
                                    <a:cs typeface="Times New Roman" panose="02020603050405020304" pitchFamily="18" charset="0"/>
                                  </a:rPr>
                                  <m:t>2</m:t>
                                </m:r>
                              </m:e>
                            </m:rad>
                          </m:e>
                        </m:d>
                      </m:e>
                      <m:sup>
                        <m:r>
                          <a:rPr lang="vi-VN" altLang="zh-TW" sz="2000" i="1" dirty="0" smtClean="0">
                            <a:solidFill>
                              <a:srgbClr val="7030A0"/>
                            </a:solidFill>
                            <a:latin typeface="Cambria Math" panose="02040503050406030204" pitchFamily="18" charset="0"/>
                            <a:cs typeface="Times New Roman" panose="02020603050405020304" pitchFamily="18" charset="0"/>
                          </a:rPr>
                          <m:t>2</m:t>
                        </m:r>
                      </m:sup>
                    </m:sSup>
                    <m:r>
                      <a:rPr lang="vi-VN" altLang="zh-TW" sz="2000" i="1" dirty="0">
                        <a:latin typeface="Cambria Math" panose="02040503050406030204" pitchFamily="18" charset="0"/>
                        <a:ea typeface="Cambria Math" panose="02040503050406030204" pitchFamily="18" charset="0"/>
                        <a:cs typeface="Times New Roman" panose="02020603050405020304" pitchFamily="18" charset="0"/>
                      </a:rPr>
                      <m:t>≠</m:t>
                    </m:r>
                    <m:r>
                      <a:rPr lang="vi-VN" altLang="zh-TW" sz="2000" i="1" dirty="0" smtClean="0">
                        <a:solidFill>
                          <a:srgbClr val="00B050"/>
                        </a:solidFill>
                        <a:latin typeface="Cambria Math" panose="02040503050406030204" pitchFamily="18" charset="0"/>
                        <a:cs typeface="Times New Roman" panose="02020603050405020304" pitchFamily="18" charset="0"/>
                      </a:rPr>
                      <m:t>6</m:t>
                    </m:r>
                  </m:oMath>
                </a14:m>
                <a:r>
                  <a:rPr lang="vi-VN" altLang="zh-TW" sz="2000" i="1" dirty="0">
                    <a:latin typeface="Times New Roman" panose="02020603050405020304" pitchFamily="18" charset="0"/>
                    <a:cs typeface="Times New Roman" panose="02020603050405020304" pitchFamily="18" charset="0"/>
                  </a:rPr>
                  <a:t> nên ta không thể viết được cặp số </a:t>
                </a:r>
                <a14:m>
                  <m:oMath xmlns:m="http://schemas.openxmlformats.org/officeDocument/2006/math">
                    <m:r>
                      <a:rPr lang="vi-VN" altLang="zh-TW" sz="2000" dirty="0">
                        <a:latin typeface="Cambria Math" panose="02040503050406030204" pitchFamily="18" charset="0"/>
                        <a:cs typeface="Times New Roman" panose="02020603050405020304" pitchFamily="18" charset="0"/>
                      </a:rPr>
                      <m:t>(</m:t>
                    </m:r>
                    <m:r>
                      <a:rPr lang="en-US" altLang="zh-TW" sz="2000" dirty="0">
                        <a:latin typeface="Cambria Math" panose="02040503050406030204" pitchFamily="18" charset="0"/>
                        <a:cs typeface="Times New Roman" panose="02020603050405020304" pitchFamily="18" charset="0"/>
                      </a:rPr>
                      <m:t>1</m:t>
                    </m:r>
                    <m:r>
                      <a:rPr lang="vi-VN" altLang="zh-TW" sz="2000" dirty="0">
                        <a:latin typeface="Cambria Math" panose="02040503050406030204" pitchFamily="18" charset="0"/>
                        <a:cs typeface="Times New Roman" panose="02020603050405020304" pitchFamily="18" charset="0"/>
                      </a:rPr>
                      <m:t>;</m:t>
                    </m:r>
                    <m:r>
                      <a:rPr lang="en-US" altLang="zh-TW" sz="2000" dirty="0">
                        <a:latin typeface="Cambria Math" panose="02040503050406030204" pitchFamily="18" charset="0"/>
                        <a:cs typeface="Times New Roman" panose="02020603050405020304" pitchFamily="18" charset="0"/>
                      </a:rPr>
                      <m:t>1</m:t>
                    </m:r>
                    <m:r>
                      <a:rPr lang="en-US" altLang="zh-TW" sz="2000" dirty="0">
                        <a:latin typeface="Cambria Math" panose="02040503050406030204" pitchFamily="18" charset="0"/>
                        <a:cs typeface="Times New Roman" panose="02020603050405020304" pitchFamily="18" charset="0"/>
                      </a:rPr>
                      <m:t>+</m:t>
                    </m:r>
                    <m:rad>
                      <m:radPr>
                        <m:degHide m:val="on"/>
                        <m:ctrlPr>
                          <a:rPr lang="vi-VN" altLang="zh-TW" sz="2000" i="1" dirty="0">
                            <a:latin typeface="Cambria Math" panose="02040503050406030204" pitchFamily="18" charset="0"/>
                            <a:cs typeface="Times New Roman" panose="02020603050405020304" pitchFamily="18" charset="0"/>
                          </a:rPr>
                        </m:ctrlPr>
                      </m:radPr>
                      <m:deg/>
                      <m:e>
                        <m:r>
                          <a:rPr lang="en-US" altLang="zh-TW" sz="2000" dirty="0">
                            <a:latin typeface="Cambria Math" panose="02040503050406030204" pitchFamily="18" charset="0"/>
                            <a:cs typeface="Times New Roman" panose="02020603050405020304" pitchFamily="18" charset="0"/>
                          </a:rPr>
                          <m:t>2</m:t>
                        </m:r>
                      </m:e>
                    </m:rad>
                    <m:r>
                      <a:rPr lang="vi-VN" altLang="zh-TW" sz="2000" dirty="0">
                        <a:latin typeface="Cambria Math" panose="02040503050406030204" pitchFamily="18" charset="0"/>
                        <a:cs typeface="Times New Roman" panose="02020603050405020304" pitchFamily="18" charset="0"/>
                      </a:rPr>
                      <m:t>)</m:t>
                    </m:r>
                  </m:oMath>
                </a14:m>
                <a:r>
                  <a:rPr lang="vi-VN" altLang="zh-TW" sz="2000" i="1" dirty="0">
                    <a:latin typeface="Times New Roman" panose="02020603050405020304" pitchFamily="18" charset="0"/>
                    <a:cs typeface="Times New Roman" panose="02020603050405020304" pitchFamily="18" charset="0"/>
                  </a:rPr>
                  <a:t>.</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7" name="文字方塊 16"/>
              <p:cNvSpPr txBox="1">
                <a:spLocks noRot="1" noChangeAspect="1" noMove="1" noResize="1" noEditPoints="1" noAdjustHandles="1" noChangeArrowheads="1" noChangeShapeType="1" noTextEdit="1"/>
              </p:cNvSpPr>
              <p:nvPr/>
            </p:nvSpPr>
            <p:spPr>
              <a:xfrm>
                <a:off x="692208" y="5011848"/>
                <a:ext cx="10011231" cy="515526"/>
              </a:xfrm>
              <a:prstGeom prst="rect">
                <a:avLst/>
              </a:prstGeom>
              <a:blipFill rotWithShape="0">
                <a:blip r:embed="rId5"/>
                <a:stretch>
                  <a:fillRect l="-670" b="-1529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175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字方塊 10"/>
              <p:cNvSpPr txBox="1"/>
              <p:nvPr/>
            </p:nvSpPr>
            <p:spPr>
              <a:xfrm>
                <a:off x="564971" y="696673"/>
                <a:ext cx="11030235" cy="1015663"/>
              </a:xfrm>
              <a:prstGeom prst="rect">
                <a:avLst/>
              </a:prstGeom>
              <a:noFill/>
            </p:spPr>
            <p:txBody>
              <a:bodyPr wrap="square" rtlCol="0">
                <a:spAutoFit/>
              </a:bodyPr>
              <a:lstStyle/>
              <a:p>
                <a:r>
                  <a:rPr lang="en-US" altLang="zh-TW" sz="2000" b="1" dirty="0" err="1" smtClean="0">
                    <a:solidFill>
                      <a:srgbClr val="FF0000"/>
                    </a:solidFill>
                    <a:latin typeface="Times New Roman" panose="02020603050405020304" pitchFamily="18" charset="0"/>
                    <a:cs typeface="Times New Roman" panose="02020603050405020304" pitchFamily="18" charset="0"/>
                  </a:rPr>
                  <a:t>Câu</a:t>
                </a:r>
                <a:r>
                  <a:rPr lang="en-US" altLang="zh-TW" sz="2000" b="1" dirty="0" smtClean="0">
                    <a:solidFill>
                      <a:srgbClr val="FF0000"/>
                    </a:solidFill>
                    <a:latin typeface="Times New Roman" panose="02020603050405020304" pitchFamily="18" charset="0"/>
                    <a:cs typeface="Times New Roman" panose="02020603050405020304" pitchFamily="18" charset="0"/>
                  </a:rPr>
                  <a:t> 1</a:t>
                </a:r>
                <a:r>
                  <a:rPr lang="vi-VN" altLang="zh-TW" sz="2000" dirty="0">
                    <a:latin typeface="Times New Roman" panose="02020603050405020304" pitchFamily="18" charset="0"/>
                    <a:cs typeface="Times New Roman" panose="02020603050405020304" pitchFamily="18" charset="0"/>
                  </a:rPr>
                  <a:t>: Trên bảng có hai số 1 và 2. Thực hiện việc ghi số theo quy tắc sau: Nếu trên bảng có hai số a, b thì được phép ghi thêm số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𝑐</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𝑎</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𝑏</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𝑎𝑏</m:t>
                    </m:r>
                  </m:oMath>
                </a14:m>
                <a:r>
                  <a:rPr lang="vi-VN"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Hỏi </a:t>
                </a:r>
                <a:r>
                  <a:rPr lang="vi-VN" altLang="zh-TW" sz="2000" dirty="0">
                    <a:latin typeface="Times New Roman" panose="02020603050405020304" pitchFamily="18" charset="0"/>
                    <a:cs typeface="Times New Roman" panose="02020603050405020304" pitchFamily="18" charset="0"/>
                  </a:rPr>
                  <a:t>bằng cách đó có thể ghi được các số 2001 và 11111 hay không?</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564971" y="696673"/>
                <a:ext cx="11030235" cy="1015663"/>
              </a:xfrm>
              <a:prstGeom prst="rect">
                <a:avLst/>
              </a:prstGeom>
              <a:blipFill rotWithShape="0">
                <a:blip r:embed="rId2"/>
                <a:stretch>
                  <a:fillRect l="-608" t="-2994" r="-442" b="-95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564972" y="1951275"/>
                <a:ext cx="6938488" cy="400110"/>
              </a:xfrm>
              <a:prstGeom prst="rect">
                <a:avLst/>
              </a:prstGeom>
              <a:noFill/>
            </p:spPr>
            <p:txBody>
              <a:bodyPr wrap="square" rtlCol="0">
                <a:spAutoFit/>
              </a:bodyPr>
              <a:lstStyle/>
              <a:p>
                <a:r>
                  <a:rPr lang="vi-VN" altLang="zh-TW" sz="2000" i="1" dirty="0" smtClean="0">
                    <a:latin typeface="Times New Roman" panose="02020603050405020304" pitchFamily="18" charset="0"/>
                    <a:cs typeface="Times New Roman" panose="02020603050405020304" pitchFamily="18" charset="0"/>
                  </a:rPr>
                  <a:t>Dãy các số được viết là:</a:t>
                </a:r>
                <a:r>
                  <a:rPr lang="en-US" altLang="zh-TW" sz="2000"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2000" b="0" i="1" smtClean="0">
                        <a:latin typeface="Cambria Math" panose="02040503050406030204" pitchFamily="18" charset="0"/>
                        <a:cs typeface="Times New Roman" panose="02020603050405020304" pitchFamily="18" charset="0"/>
                      </a:rPr>
                      <m:t>1</m:t>
                    </m:r>
                    <m:r>
                      <a:rPr lang="en-US" altLang="zh-TW" sz="2000" b="0" i="1" smtClean="0">
                        <a:latin typeface="Cambria Math" panose="02040503050406030204" pitchFamily="18" charset="0"/>
                        <a:cs typeface="Times New Roman" panose="02020603050405020304" pitchFamily="18" charset="0"/>
                      </a:rPr>
                      <m:t>, </m:t>
                    </m:r>
                    <m:r>
                      <a:rPr lang="en-US" altLang="zh-TW" sz="2000" b="0" i="1" smtClean="0">
                        <a:latin typeface="Cambria Math" panose="02040503050406030204" pitchFamily="18" charset="0"/>
                        <a:cs typeface="Times New Roman" panose="02020603050405020304" pitchFamily="18" charset="0"/>
                      </a:rPr>
                      <m:t>2</m:t>
                    </m:r>
                    <m:r>
                      <a:rPr lang="en-US" altLang="zh-TW" sz="2000" b="0" i="1" smtClean="0">
                        <a:latin typeface="Cambria Math" panose="02040503050406030204" pitchFamily="18" charset="0"/>
                        <a:cs typeface="Times New Roman" panose="02020603050405020304" pitchFamily="18" charset="0"/>
                      </a:rPr>
                      <m:t>, </m:t>
                    </m:r>
                    <m:r>
                      <a:rPr lang="en-US" altLang="zh-TW" sz="2000" b="0" i="1" smtClean="0">
                        <a:latin typeface="Cambria Math" panose="02040503050406030204" pitchFamily="18" charset="0"/>
                        <a:cs typeface="Times New Roman" panose="02020603050405020304" pitchFamily="18" charset="0"/>
                      </a:rPr>
                      <m:t>5</m:t>
                    </m:r>
                    <m:r>
                      <a:rPr lang="en-US" altLang="zh-TW" sz="2000" b="0" i="1" smtClean="0">
                        <a:latin typeface="Cambria Math" panose="02040503050406030204" pitchFamily="18" charset="0"/>
                        <a:cs typeface="Times New Roman" panose="02020603050405020304" pitchFamily="18" charset="0"/>
                      </a:rPr>
                      <m:t>, </m:t>
                    </m:r>
                    <m:r>
                      <a:rPr lang="en-US" altLang="zh-TW" sz="2000" b="0" i="1" smtClean="0">
                        <a:latin typeface="Cambria Math" panose="02040503050406030204" pitchFamily="18" charset="0"/>
                        <a:cs typeface="Times New Roman" panose="02020603050405020304" pitchFamily="18" charset="0"/>
                      </a:rPr>
                      <m:t>11</m:t>
                    </m:r>
                    <m:r>
                      <a:rPr lang="en-US" altLang="zh-TW" sz="2000" b="0" i="1" smtClean="0">
                        <a:latin typeface="Cambria Math" panose="02040503050406030204" pitchFamily="18" charset="0"/>
                        <a:cs typeface="Times New Roman" panose="02020603050405020304" pitchFamily="18" charset="0"/>
                      </a:rPr>
                      <m:t>, </m:t>
                    </m:r>
                    <m:r>
                      <a:rPr lang="en-US" altLang="zh-TW" sz="2000" b="0" i="1" smtClean="0">
                        <a:latin typeface="Cambria Math" panose="02040503050406030204" pitchFamily="18" charset="0"/>
                        <a:cs typeface="Times New Roman" panose="02020603050405020304" pitchFamily="18" charset="0"/>
                      </a:rPr>
                      <m:t>17</m:t>
                    </m:r>
                    <m:r>
                      <a:rPr lang="en-US" altLang="zh-TW" sz="2000" b="0" i="1" smtClean="0">
                        <a:latin typeface="Cambria Math" panose="02040503050406030204" pitchFamily="18" charset="0"/>
                        <a:cs typeface="Times New Roman" panose="02020603050405020304" pitchFamily="18" charset="0"/>
                      </a:rPr>
                      <m:t>,…</m:t>
                    </m:r>
                  </m:oMath>
                </a14:m>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564972" y="1951275"/>
                <a:ext cx="6938488" cy="400110"/>
              </a:xfrm>
              <a:prstGeom prst="rect">
                <a:avLst/>
              </a:prstGeom>
              <a:blipFill rotWithShape="0">
                <a:blip r:embed="rId3"/>
                <a:stretch>
                  <a:fillRect l="-967" t="-7576" b="-257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2537208" y="4029955"/>
                <a:ext cx="510072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b="0" i="1" dirty="0" smtClean="0">
                          <a:latin typeface="Cambria Math" panose="02040503050406030204" pitchFamily="18" charset="0"/>
                          <a:cs typeface="Times New Roman" panose="02020603050405020304" pitchFamily="18" charset="0"/>
                        </a:rPr>
                        <m:t>𝑐</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𝑎</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𝑏</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𝑎𝑏</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𝑐</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𝑎</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1</m:t>
                          </m:r>
                        </m:e>
                      </m:d>
                      <m:d>
                        <m:dPr>
                          <m:ctrlP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𝑏</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ea typeface="Cambria Math" panose="02040503050406030204" pitchFamily="18" charset="0"/>
                              <a:cs typeface="Times New Roman" panose="02020603050405020304" pitchFamily="18" charset="0"/>
                            </a:rPr>
                            <m:t>1</m:t>
                          </m:r>
                        </m:e>
                      </m:d>
                    </m:oMath>
                  </m:oMathPara>
                </a14:m>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2537208" y="4029955"/>
                <a:ext cx="5100723" cy="400110"/>
              </a:xfrm>
              <a:prstGeom prst="rect">
                <a:avLst/>
              </a:prstGeom>
              <a:blipFill rotWithShape="0">
                <a:blip r:embed="rId4"/>
                <a:stretch>
                  <a:fillRect/>
                </a:stretch>
              </a:blipFill>
            </p:spPr>
            <p:txBody>
              <a:bodyPr/>
              <a:lstStyle/>
              <a:p>
                <a:r>
                  <a:rPr lang="zh-TW" altLang="en-US">
                    <a:noFill/>
                  </a:rPr>
                  <a:t> </a:t>
                </a:r>
              </a:p>
            </p:txBody>
          </p:sp>
        </mc:Fallback>
      </mc:AlternateContent>
      <p:sp>
        <p:nvSpPr>
          <p:cNvPr id="16" name="文字方塊 15"/>
          <p:cNvSpPr txBox="1"/>
          <p:nvPr/>
        </p:nvSpPr>
        <p:spPr>
          <a:xfrm>
            <a:off x="1074472" y="2420275"/>
            <a:ext cx="10011231" cy="707886"/>
          </a:xfrm>
          <a:prstGeom prst="rect">
            <a:avLst/>
          </a:prstGeom>
          <a:noFill/>
        </p:spPr>
        <p:txBody>
          <a:bodyPr wrap="square" rtlCol="0">
            <a:spAutoFit/>
          </a:bodyPr>
          <a:lstStyle/>
          <a:p>
            <a:r>
              <a:rPr lang="vi-VN" altLang="zh-TW" sz="2000" i="1" dirty="0">
                <a:latin typeface="Times New Roman" panose="02020603050405020304" pitchFamily="18" charset="0"/>
                <a:cs typeface="Times New Roman" panose="02020603050405020304" pitchFamily="18" charset="0"/>
              </a:rPr>
              <a:t>Dễ dàng chứng minh được các số được viết thêm trên bảng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đều chia hết cho 3 dư 2</a:t>
            </a:r>
            <a:r>
              <a:rPr lang="vi-VN" altLang="zh-TW" sz="2000" i="1" dirty="0">
                <a:latin typeface="Times New Roman" panose="02020603050405020304" pitchFamily="18" charset="0"/>
                <a:cs typeface="Times New Roman" panose="02020603050405020304" pitchFamily="18" charset="0"/>
              </a:rPr>
              <a:t>. </a:t>
            </a:r>
            <a:endParaRPr lang="en-US" altLang="zh-TW" sz="2000" i="1"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Bất </a:t>
            </a:r>
            <a:r>
              <a:rPr lang="vi-VN" altLang="zh-TW" sz="2000" i="1" dirty="0">
                <a:latin typeface="Times New Roman" panose="02020603050405020304" pitchFamily="18" charset="0"/>
                <a:cs typeface="Times New Roman" panose="02020603050405020304" pitchFamily="18" charset="0"/>
              </a:rPr>
              <a:t>biến trên cho phép ta loại trừ số 2001 trong dãy các số viết được trên bảng.</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文字方塊 16"/>
              <p:cNvSpPr txBox="1"/>
              <p:nvPr/>
            </p:nvSpPr>
            <p:spPr>
              <a:xfrm>
                <a:off x="1074472" y="4571259"/>
                <a:ext cx="11018916" cy="400110"/>
              </a:xfrm>
              <a:prstGeom prst="rect">
                <a:avLst/>
              </a:prstGeom>
              <a:noFill/>
            </p:spPr>
            <p:txBody>
              <a:bodyPr wrap="square" rtlCol="0">
                <a:spAutoFit/>
              </a:bodyPr>
              <a:lstStyle/>
              <a:p>
                <a:r>
                  <a:rPr lang="vi-VN" altLang="zh-TW" sz="2000" i="1" dirty="0" smtClean="0">
                    <a:latin typeface="Times New Roman" panose="02020603050405020304" pitchFamily="18" charset="0"/>
                    <a:cs typeface="Times New Roman" panose="02020603050405020304" pitchFamily="18" charset="0"/>
                  </a:rPr>
                  <a:t>và nếu cộng thêm 1 vào các số thuộc dãy trên ta có dãy mới: </a:t>
                </a:r>
                <a14:m>
                  <m:oMath xmlns:m="http://schemas.openxmlformats.org/officeDocument/2006/math">
                    <m:r>
                      <a:rPr lang="vi-VN" altLang="zh-TW" sz="2000" i="1" dirty="0" smtClean="0">
                        <a:solidFill>
                          <a:srgbClr val="00B050"/>
                        </a:solidFill>
                        <a:latin typeface="Cambria Math" panose="02040503050406030204" pitchFamily="18" charset="0"/>
                        <a:cs typeface="Times New Roman" panose="02020603050405020304" pitchFamily="18" charset="0"/>
                      </a:rPr>
                      <m:t>2</m:t>
                    </m:r>
                    <m:r>
                      <a:rPr lang="vi-VN" altLang="zh-TW" sz="2000" i="1" dirty="0" smtClean="0">
                        <a:solidFill>
                          <a:srgbClr val="00B050"/>
                        </a:solidFill>
                        <a:latin typeface="Cambria Math" panose="02040503050406030204" pitchFamily="18" charset="0"/>
                        <a:cs typeface="Times New Roman" panose="02020603050405020304" pitchFamily="18" charset="0"/>
                      </a:rPr>
                      <m:t>, </m:t>
                    </m:r>
                    <m:r>
                      <a:rPr lang="vi-VN" altLang="zh-TW" sz="2000" i="1" dirty="0" smtClean="0">
                        <a:solidFill>
                          <a:srgbClr val="00B050"/>
                        </a:solidFill>
                        <a:latin typeface="Cambria Math" panose="02040503050406030204" pitchFamily="18" charset="0"/>
                        <a:cs typeface="Times New Roman" panose="02020603050405020304" pitchFamily="18" charset="0"/>
                      </a:rPr>
                      <m:t>3</m:t>
                    </m:r>
                    <m:r>
                      <a:rPr lang="vi-VN" altLang="zh-TW" sz="2000" i="1" dirty="0" smtClean="0">
                        <a:solidFill>
                          <a:srgbClr val="00B050"/>
                        </a:solidFill>
                        <a:latin typeface="Cambria Math" panose="02040503050406030204" pitchFamily="18" charset="0"/>
                        <a:cs typeface="Times New Roman" panose="02020603050405020304" pitchFamily="18" charset="0"/>
                      </a:rPr>
                      <m:t>, </m:t>
                    </m:r>
                    <m:r>
                      <a:rPr lang="vi-VN" altLang="zh-TW" sz="2000" i="1" dirty="0" smtClean="0">
                        <a:solidFill>
                          <a:srgbClr val="00B050"/>
                        </a:solidFill>
                        <a:latin typeface="Cambria Math" panose="02040503050406030204" pitchFamily="18" charset="0"/>
                        <a:cs typeface="Times New Roman" panose="02020603050405020304" pitchFamily="18" charset="0"/>
                      </a:rPr>
                      <m:t>6</m:t>
                    </m:r>
                    <m:r>
                      <a:rPr lang="vi-VN" altLang="zh-TW" sz="2000" i="1" dirty="0" smtClean="0">
                        <a:solidFill>
                          <a:srgbClr val="00B050"/>
                        </a:solidFill>
                        <a:latin typeface="Cambria Math" panose="02040503050406030204" pitchFamily="18" charset="0"/>
                        <a:cs typeface="Times New Roman" panose="02020603050405020304" pitchFamily="18" charset="0"/>
                      </a:rPr>
                      <m:t>, </m:t>
                    </m:r>
                    <m:r>
                      <a:rPr lang="vi-VN" altLang="zh-TW" sz="2000" i="1" dirty="0" smtClean="0">
                        <a:solidFill>
                          <a:srgbClr val="00B050"/>
                        </a:solidFill>
                        <a:latin typeface="Cambria Math" panose="02040503050406030204" pitchFamily="18" charset="0"/>
                        <a:cs typeface="Times New Roman" panose="02020603050405020304" pitchFamily="18" charset="0"/>
                      </a:rPr>
                      <m:t>12</m:t>
                    </m:r>
                    <m:r>
                      <a:rPr lang="vi-VN" altLang="zh-TW" sz="2000" i="1" dirty="0" smtClean="0">
                        <a:solidFill>
                          <a:srgbClr val="00B050"/>
                        </a:solidFill>
                        <a:latin typeface="Cambria Math" panose="02040503050406030204" pitchFamily="18" charset="0"/>
                        <a:cs typeface="Times New Roman" panose="02020603050405020304" pitchFamily="18" charset="0"/>
                      </a:rPr>
                      <m:t>, </m:t>
                    </m:r>
                    <m:r>
                      <a:rPr lang="vi-VN" altLang="zh-TW" sz="2000" i="1" dirty="0" smtClean="0">
                        <a:solidFill>
                          <a:srgbClr val="00B050"/>
                        </a:solidFill>
                        <a:latin typeface="Cambria Math" panose="02040503050406030204" pitchFamily="18" charset="0"/>
                        <a:cs typeface="Times New Roman" panose="02020603050405020304" pitchFamily="18" charset="0"/>
                      </a:rPr>
                      <m:t>18</m:t>
                    </m:r>
                    <m:r>
                      <a:rPr lang="vi-VN" altLang="zh-TW" sz="2000" i="1" dirty="0" smtClean="0">
                        <a:solidFill>
                          <a:srgbClr val="00B050"/>
                        </a:solidFill>
                        <a:latin typeface="Cambria Math" panose="02040503050406030204" pitchFamily="18" charset="0"/>
                        <a:cs typeface="Times New Roman" panose="02020603050405020304" pitchFamily="18" charset="0"/>
                      </a:rPr>
                      <m:t>,…=</m:t>
                    </m:r>
                    <m:sSup>
                      <m:sSupPr>
                        <m:ctrlPr>
                          <a:rPr lang="en-US" altLang="zh-TW" sz="2000" b="0" i="1" dirty="0" smtClean="0">
                            <a:solidFill>
                              <a:srgbClr val="00B050"/>
                            </a:solidFill>
                            <a:latin typeface="Cambria Math" panose="02040503050406030204" pitchFamily="18" charset="0"/>
                            <a:cs typeface="Times New Roman" panose="02020603050405020304" pitchFamily="18" charset="0"/>
                          </a:rPr>
                        </m:ctrlPr>
                      </m:sSupPr>
                      <m:e>
                        <m:r>
                          <a:rPr lang="en-US" altLang="zh-TW" sz="2000" b="0" i="1" dirty="0" smtClean="0">
                            <a:solidFill>
                              <a:srgbClr val="00B050"/>
                            </a:solidFill>
                            <a:latin typeface="Cambria Math" panose="02040503050406030204" pitchFamily="18" charset="0"/>
                            <a:cs typeface="Times New Roman" panose="02020603050405020304" pitchFamily="18" charset="0"/>
                          </a:rPr>
                          <m:t>2</m:t>
                        </m:r>
                      </m:e>
                      <m:sup>
                        <m:r>
                          <a:rPr lang="en-US" altLang="zh-TW" sz="2000" b="0" i="1" dirty="0" smtClean="0">
                            <a:solidFill>
                              <a:srgbClr val="00B050"/>
                            </a:solidFill>
                            <a:latin typeface="Cambria Math" panose="02040503050406030204" pitchFamily="18" charset="0"/>
                            <a:cs typeface="Times New Roman" panose="02020603050405020304" pitchFamily="18" charset="0"/>
                          </a:rPr>
                          <m:t>1</m:t>
                        </m:r>
                      </m:sup>
                    </m:sSup>
                    <m:r>
                      <a:rPr lang="en-US" altLang="zh-TW" sz="2000" b="0" i="1" dirty="0" smtClean="0">
                        <a:solidFill>
                          <a:srgbClr val="00B050"/>
                        </a:solidFill>
                        <a:latin typeface="Cambria Math" panose="02040503050406030204" pitchFamily="18" charset="0"/>
                        <a:cs typeface="Times New Roman" panose="02020603050405020304" pitchFamily="18" charset="0"/>
                      </a:rPr>
                      <m:t>,</m:t>
                    </m:r>
                    <m:sSup>
                      <m:sSupPr>
                        <m:ctrlPr>
                          <a:rPr lang="en-US" altLang="zh-TW" sz="2000" b="0" i="1" dirty="0" smtClean="0">
                            <a:solidFill>
                              <a:srgbClr val="00B050"/>
                            </a:solidFill>
                            <a:latin typeface="Cambria Math" panose="02040503050406030204" pitchFamily="18" charset="0"/>
                            <a:cs typeface="Times New Roman" panose="02020603050405020304" pitchFamily="18" charset="0"/>
                          </a:rPr>
                        </m:ctrlPr>
                      </m:sSupPr>
                      <m:e>
                        <m:r>
                          <a:rPr lang="en-US" altLang="zh-TW" sz="2000" b="0" i="1" dirty="0" smtClean="0">
                            <a:solidFill>
                              <a:srgbClr val="00B050"/>
                            </a:solidFill>
                            <a:latin typeface="Cambria Math" panose="02040503050406030204" pitchFamily="18" charset="0"/>
                            <a:cs typeface="Times New Roman" panose="02020603050405020304" pitchFamily="18" charset="0"/>
                          </a:rPr>
                          <m:t>3</m:t>
                        </m:r>
                      </m:e>
                      <m:sup>
                        <m:r>
                          <a:rPr lang="en-US" altLang="zh-TW" sz="2000" b="0" i="1" dirty="0" smtClean="0">
                            <a:solidFill>
                              <a:srgbClr val="00B050"/>
                            </a:solidFill>
                            <a:latin typeface="Cambria Math" panose="02040503050406030204" pitchFamily="18" charset="0"/>
                            <a:cs typeface="Times New Roman" panose="02020603050405020304" pitchFamily="18" charset="0"/>
                          </a:rPr>
                          <m:t>1</m:t>
                        </m:r>
                      </m:sup>
                    </m:sSup>
                    <m:r>
                      <a:rPr lang="en-US" altLang="zh-TW" sz="2000" b="0" i="1" dirty="0" smtClean="0">
                        <a:solidFill>
                          <a:srgbClr val="00B050"/>
                        </a:solidFill>
                        <a:latin typeface="Cambria Math" panose="02040503050406030204" pitchFamily="18" charset="0"/>
                        <a:cs typeface="Times New Roman" panose="02020603050405020304" pitchFamily="18" charset="0"/>
                      </a:rPr>
                      <m:t>,</m:t>
                    </m:r>
                    <m:sSup>
                      <m:sSupPr>
                        <m:ctrlPr>
                          <a:rPr lang="en-US" altLang="zh-TW" sz="2000" b="0" i="1" dirty="0" smtClean="0">
                            <a:solidFill>
                              <a:srgbClr val="00B050"/>
                            </a:solidFill>
                            <a:latin typeface="Cambria Math" panose="02040503050406030204" pitchFamily="18" charset="0"/>
                            <a:cs typeface="Times New Roman" panose="02020603050405020304" pitchFamily="18" charset="0"/>
                          </a:rPr>
                        </m:ctrlPr>
                      </m:sSupPr>
                      <m:e>
                        <m:r>
                          <a:rPr lang="en-US" altLang="zh-TW" sz="2000" b="0" i="1" dirty="0" smtClean="0">
                            <a:solidFill>
                              <a:srgbClr val="00B050"/>
                            </a:solidFill>
                            <a:latin typeface="Cambria Math" panose="02040503050406030204" pitchFamily="18" charset="0"/>
                            <a:cs typeface="Times New Roman" panose="02020603050405020304" pitchFamily="18" charset="0"/>
                          </a:rPr>
                          <m:t>2</m:t>
                        </m:r>
                      </m:e>
                      <m:sup>
                        <m:r>
                          <a:rPr lang="en-US" altLang="zh-TW" sz="2000" b="0" i="1" dirty="0" smtClean="0">
                            <a:solidFill>
                              <a:srgbClr val="00B050"/>
                            </a:solidFill>
                            <a:latin typeface="Cambria Math" panose="02040503050406030204" pitchFamily="18" charset="0"/>
                            <a:cs typeface="Times New Roman" panose="02020603050405020304" pitchFamily="18" charset="0"/>
                          </a:rPr>
                          <m:t>1</m:t>
                        </m:r>
                      </m:sup>
                    </m:sSup>
                    <m:r>
                      <a:rPr lang="en-US" altLang="zh-TW" sz="2000" b="0" i="1" dirty="0" smtClean="0">
                        <a:solidFill>
                          <a:srgbClr val="00B050"/>
                        </a:solidFill>
                        <a:latin typeface="Cambria Math" panose="02040503050406030204" pitchFamily="18" charset="0"/>
                        <a:cs typeface="Times New Roman" panose="02020603050405020304" pitchFamily="18" charset="0"/>
                      </a:rPr>
                      <m:t>.</m:t>
                    </m:r>
                    <m:sSup>
                      <m:sSupPr>
                        <m:ctrlPr>
                          <a:rPr lang="en-US" altLang="zh-TW" sz="2000" b="0" i="1" dirty="0" smtClean="0">
                            <a:solidFill>
                              <a:srgbClr val="00B050"/>
                            </a:solidFill>
                            <a:latin typeface="Cambria Math" panose="02040503050406030204" pitchFamily="18" charset="0"/>
                            <a:cs typeface="Times New Roman" panose="02020603050405020304" pitchFamily="18" charset="0"/>
                          </a:rPr>
                        </m:ctrlPr>
                      </m:sSupPr>
                      <m:e>
                        <m:r>
                          <a:rPr lang="en-US" altLang="zh-TW" sz="2000" b="0" i="1" dirty="0" smtClean="0">
                            <a:solidFill>
                              <a:srgbClr val="00B050"/>
                            </a:solidFill>
                            <a:latin typeface="Cambria Math" panose="02040503050406030204" pitchFamily="18" charset="0"/>
                            <a:cs typeface="Times New Roman" panose="02020603050405020304" pitchFamily="18" charset="0"/>
                          </a:rPr>
                          <m:t>3</m:t>
                        </m:r>
                      </m:e>
                      <m:sup>
                        <m:r>
                          <a:rPr lang="en-US" altLang="zh-TW" sz="2000" b="0" i="1" dirty="0" smtClean="0">
                            <a:solidFill>
                              <a:srgbClr val="00B050"/>
                            </a:solidFill>
                            <a:latin typeface="Cambria Math" panose="02040503050406030204" pitchFamily="18" charset="0"/>
                            <a:cs typeface="Times New Roman" panose="02020603050405020304" pitchFamily="18" charset="0"/>
                          </a:rPr>
                          <m:t>1</m:t>
                        </m:r>
                      </m:sup>
                    </m:sSup>
                    <m:r>
                      <a:rPr lang="en-US" altLang="zh-TW" sz="2000" b="0" i="1" dirty="0" smtClean="0">
                        <a:solidFill>
                          <a:srgbClr val="00B050"/>
                        </a:solidFill>
                        <a:latin typeface="Cambria Math" panose="02040503050406030204" pitchFamily="18" charset="0"/>
                        <a:cs typeface="Times New Roman" panose="02020603050405020304" pitchFamily="18" charset="0"/>
                      </a:rPr>
                      <m:t>,</m:t>
                    </m:r>
                    <m:sSup>
                      <m:sSupPr>
                        <m:ctrlPr>
                          <a:rPr lang="en-US" altLang="zh-TW" sz="2000" b="0" i="1" dirty="0" smtClean="0">
                            <a:solidFill>
                              <a:srgbClr val="00B050"/>
                            </a:solidFill>
                            <a:latin typeface="Cambria Math" panose="02040503050406030204" pitchFamily="18" charset="0"/>
                            <a:cs typeface="Times New Roman" panose="02020603050405020304" pitchFamily="18" charset="0"/>
                          </a:rPr>
                        </m:ctrlPr>
                      </m:sSupPr>
                      <m:e>
                        <m:r>
                          <a:rPr lang="en-US" altLang="zh-TW" sz="2000" b="0" i="1" dirty="0" smtClean="0">
                            <a:solidFill>
                              <a:srgbClr val="00B050"/>
                            </a:solidFill>
                            <a:latin typeface="Cambria Math" panose="02040503050406030204" pitchFamily="18" charset="0"/>
                            <a:cs typeface="Times New Roman" panose="02020603050405020304" pitchFamily="18" charset="0"/>
                          </a:rPr>
                          <m:t>2</m:t>
                        </m:r>
                      </m:e>
                      <m:sup>
                        <m:r>
                          <a:rPr lang="en-US" altLang="zh-TW" sz="2000" b="0" i="1" dirty="0" smtClean="0">
                            <a:solidFill>
                              <a:srgbClr val="00B050"/>
                            </a:solidFill>
                            <a:latin typeface="Cambria Math" panose="02040503050406030204" pitchFamily="18" charset="0"/>
                            <a:cs typeface="Times New Roman" panose="02020603050405020304" pitchFamily="18" charset="0"/>
                          </a:rPr>
                          <m:t>2</m:t>
                        </m:r>
                      </m:sup>
                    </m:sSup>
                    <m:r>
                      <a:rPr lang="en-US" altLang="zh-TW" sz="2000" b="0" i="1" dirty="0" smtClean="0">
                        <a:solidFill>
                          <a:srgbClr val="00B050"/>
                        </a:solidFill>
                        <a:latin typeface="Cambria Math" panose="02040503050406030204" pitchFamily="18" charset="0"/>
                        <a:cs typeface="Times New Roman" panose="02020603050405020304" pitchFamily="18" charset="0"/>
                      </a:rPr>
                      <m:t>.</m:t>
                    </m:r>
                    <m:sSup>
                      <m:sSupPr>
                        <m:ctrlPr>
                          <a:rPr lang="en-US" altLang="zh-TW" sz="2000" b="0" i="1" dirty="0" smtClean="0">
                            <a:solidFill>
                              <a:srgbClr val="00B050"/>
                            </a:solidFill>
                            <a:latin typeface="Cambria Math" panose="02040503050406030204" pitchFamily="18" charset="0"/>
                            <a:cs typeface="Times New Roman" panose="02020603050405020304" pitchFamily="18" charset="0"/>
                          </a:rPr>
                        </m:ctrlPr>
                      </m:sSupPr>
                      <m:e>
                        <m:r>
                          <a:rPr lang="en-US" altLang="zh-TW" sz="2000" b="0" i="1" dirty="0" smtClean="0">
                            <a:solidFill>
                              <a:srgbClr val="00B050"/>
                            </a:solidFill>
                            <a:latin typeface="Cambria Math" panose="02040503050406030204" pitchFamily="18" charset="0"/>
                            <a:cs typeface="Times New Roman" panose="02020603050405020304" pitchFamily="18" charset="0"/>
                          </a:rPr>
                          <m:t>3</m:t>
                        </m:r>
                      </m:e>
                      <m:sup>
                        <m:r>
                          <a:rPr lang="en-US" altLang="zh-TW" sz="2000" b="0" i="1" dirty="0" smtClean="0">
                            <a:solidFill>
                              <a:srgbClr val="00B050"/>
                            </a:solidFill>
                            <a:latin typeface="Cambria Math" panose="02040503050406030204" pitchFamily="18" charset="0"/>
                            <a:cs typeface="Times New Roman" panose="02020603050405020304" pitchFamily="18" charset="0"/>
                          </a:rPr>
                          <m:t>1</m:t>
                        </m:r>
                      </m:sup>
                    </m:sSup>
                    <m:r>
                      <a:rPr lang="en-US" altLang="zh-TW" sz="2000" b="0" i="1" dirty="0" smtClean="0">
                        <a:solidFill>
                          <a:srgbClr val="00B050"/>
                        </a:solidFill>
                        <a:latin typeface="Cambria Math" panose="02040503050406030204" pitchFamily="18" charset="0"/>
                        <a:cs typeface="Times New Roman" panose="02020603050405020304" pitchFamily="18" charset="0"/>
                      </a:rPr>
                      <m:t>,..</m:t>
                    </m:r>
                  </m:oMath>
                </a14:m>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7" name="文字方塊 16"/>
              <p:cNvSpPr txBox="1">
                <a:spLocks noRot="1" noChangeAspect="1" noMove="1" noResize="1" noEditPoints="1" noAdjustHandles="1" noChangeArrowheads="1" noChangeShapeType="1" noTextEdit="1"/>
              </p:cNvSpPr>
              <p:nvPr/>
            </p:nvSpPr>
            <p:spPr>
              <a:xfrm>
                <a:off x="1074472" y="4571259"/>
                <a:ext cx="11018916" cy="400110"/>
              </a:xfrm>
              <a:prstGeom prst="rect">
                <a:avLst/>
              </a:prstGeom>
              <a:blipFill rotWithShape="0">
                <a:blip r:embed="rId5"/>
                <a:stretch>
                  <a:fillRect l="-553" t="-9091" b="-25758"/>
                </a:stretch>
              </a:blipFill>
            </p:spPr>
            <p:txBody>
              <a:bodyPr/>
              <a:lstStyle/>
              <a:p>
                <a:r>
                  <a:rPr lang="zh-TW" altLang="en-US">
                    <a:noFill/>
                  </a:rPr>
                  <a:t> </a:t>
                </a:r>
              </a:p>
            </p:txBody>
          </p:sp>
        </mc:Fallback>
      </mc:AlternateContent>
      <p:sp>
        <p:nvSpPr>
          <p:cNvPr id="14" name="文字方塊 13"/>
          <p:cNvSpPr txBox="1"/>
          <p:nvPr/>
        </p:nvSpPr>
        <p:spPr>
          <a:xfrm>
            <a:off x="1074472" y="3225115"/>
            <a:ext cx="10011231" cy="707886"/>
          </a:xfrm>
          <a:prstGeom prst="rect">
            <a:avLst/>
          </a:prstGeom>
          <a:noFill/>
        </p:spPr>
        <p:txBody>
          <a:bodyPr wrap="square" rtlCol="0">
            <a:spAutoFit/>
          </a:bodyPr>
          <a:lstStyle/>
          <a:p>
            <a:r>
              <a:rPr lang="vi-VN" altLang="zh-TW" sz="2000" i="1" dirty="0">
                <a:latin typeface="Times New Roman" panose="02020603050405020304" pitchFamily="18" charset="0"/>
                <a:cs typeface="Times New Roman" panose="02020603050405020304" pitchFamily="18" charset="0"/>
              </a:rPr>
              <a:t>Tuy nhiên, bất biến đó không cho phép ta loại trừ số 11111. </a:t>
            </a:r>
            <a:endParaRPr lang="en-US" altLang="zh-TW" sz="2000" i="1"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Ta </a:t>
            </a:r>
            <a:r>
              <a:rPr lang="vi-VN" altLang="zh-TW" sz="2000" i="1" dirty="0">
                <a:latin typeface="Times New Roman" panose="02020603050405020304" pitchFamily="18" charset="0"/>
                <a:cs typeface="Times New Roman" panose="02020603050405020304" pitchFamily="18" charset="0"/>
              </a:rPr>
              <a:t>đi tìm một bất biến khác. Quan sát các số viết được và quy tắc viết thêm số, ta có:</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文字方塊 17"/>
              <p:cNvSpPr txBox="1"/>
              <p:nvPr/>
            </p:nvSpPr>
            <p:spPr>
              <a:xfrm>
                <a:off x="1074472" y="5080181"/>
                <a:ext cx="10893410" cy="707886"/>
              </a:xfrm>
              <a:prstGeom prst="rect">
                <a:avLst/>
              </a:prstGeom>
              <a:noFill/>
            </p:spPr>
            <p:txBody>
              <a:bodyPr wrap="square" rtlCol="0">
                <a:spAutoFit/>
              </a:bodyPr>
              <a:lstStyle/>
              <a:p>
                <a:r>
                  <a:rPr lang="en-US" altLang="zh-TW" sz="2000" i="1" dirty="0" smtClean="0">
                    <a:latin typeface="Times New Roman" panose="02020603050405020304" pitchFamily="18" charset="0"/>
                    <a:cs typeface="Times New Roman" panose="02020603050405020304" pitchFamily="18" charset="0"/>
                  </a:rPr>
                  <a:t>Như </a:t>
                </a:r>
                <a:r>
                  <a:rPr lang="en-US" altLang="zh-TW" sz="2000" i="1" dirty="0" err="1" smtClean="0">
                    <a:latin typeface="Times New Roman" panose="02020603050405020304" pitchFamily="18" charset="0"/>
                    <a:cs typeface="Times New Roman" panose="02020603050405020304" pitchFamily="18" charset="0"/>
                  </a:rPr>
                  <a:t>vậy</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nếu</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cộng</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thêm</a:t>
                </a:r>
                <a:r>
                  <a:rPr lang="en-US" altLang="zh-TW" sz="2000" i="1" dirty="0" smtClean="0">
                    <a:latin typeface="Times New Roman" panose="02020603050405020304" pitchFamily="18" charset="0"/>
                    <a:cs typeface="Times New Roman" panose="02020603050405020304" pitchFamily="18" charset="0"/>
                  </a:rPr>
                  <a:t> 1 </a:t>
                </a:r>
                <a:r>
                  <a:rPr lang="en-US" altLang="zh-TW" sz="2000" i="1" dirty="0" err="1" smtClean="0">
                    <a:latin typeface="Times New Roman" panose="02020603050405020304" pitchFamily="18" charset="0"/>
                    <a:cs typeface="Times New Roman" panose="02020603050405020304" pitchFamily="18" charset="0"/>
                  </a:rPr>
                  <a:t>vào</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các</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số</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viết</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thêm</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thì</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các</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số</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này</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smtClean="0">
                    <a:solidFill>
                      <a:srgbClr val="00B050"/>
                    </a:solidFill>
                    <a:latin typeface="Times New Roman" panose="02020603050405020304" pitchFamily="18" charset="0"/>
                    <a:cs typeface="Times New Roman" panose="02020603050405020304" pitchFamily="18" charset="0"/>
                  </a:rPr>
                  <a:t>đều </a:t>
                </a:r>
                <a:r>
                  <a:rPr lang="en-US" altLang="zh-TW" sz="2000" i="1" dirty="0" err="1" smtClean="0">
                    <a:solidFill>
                      <a:srgbClr val="00B050"/>
                    </a:solidFill>
                    <a:latin typeface="Times New Roman" panose="02020603050405020304" pitchFamily="18" charset="0"/>
                    <a:cs typeface="Times New Roman" panose="02020603050405020304" pitchFamily="18" charset="0"/>
                  </a:rPr>
                  <a:t>có</a:t>
                </a:r>
                <a:r>
                  <a:rPr lang="en-US" altLang="zh-TW" sz="2000" i="1" dirty="0" smtClean="0">
                    <a:solidFill>
                      <a:srgbClr val="00B050"/>
                    </a:solidFill>
                    <a:latin typeface="Times New Roman" panose="02020603050405020304" pitchFamily="18" charset="0"/>
                    <a:cs typeface="Times New Roman" panose="02020603050405020304" pitchFamily="18" charset="0"/>
                  </a:rPr>
                  <a:t> </a:t>
                </a:r>
                <a:r>
                  <a:rPr lang="en-US" altLang="zh-TW" sz="2000" i="1" dirty="0" err="1" smtClean="0">
                    <a:solidFill>
                      <a:srgbClr val="00B050"/>
                    </a:solidFill>
                    <a:latin typeface="Times New Roman" panose="02020603050405020304" pitchFamily="18" charset="0"/>
                    <a:cs typeface="Times New Roman" panose="02020603050405020304" pitchFamily="18" charset="0"/>
                  </a:rPr>
                  <a:t>dạng</a:t>
                </a:r>
                <a:r>
                  <a:rPr lang="en-US" altLang="zh-TW" sz="2000" i="1" dirty="0" smtClean="0">
                    <a:solidFill>
                      <a:srgbClr val="00B050"/>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TW" sz="2000" b="0" i="1" smtClean="0">
                            <a:solidFill>
                              <a:srgbClr val="00B050"/>
                            </a:solidFill>
                            <a:latin typeface="Cambria Math" panose="02040503050406030204" pitchFamily="18" charset="0"/>
                            <a:cs typeface="Times New Roman" panose="02020603050405020304" pitchFamily="18" charset="0"/>
                          </a:rPr>
                        </m:ctrlPr>
                      </m:sSupPr>
                      <m:e>
                        <m:r>
                          <a:rPr lang="en-US" altLang="zh-TW" sz="2000" b="0" i="1" smtClean="0">
                            <a:solidFill>
                              <a:srgbClr val="00B050"/>
                            </a:solidFill>
                            <a:latin typeface="Cambria Math" panose="02040503050406030204" pitchFamily="18" charset="0"/>
                            <a:cs typeface="Times New Roman" panose="02020603050405020304" pitchFamily="18" charset="0"/>
                          </a:rPr>
                          <m:t>2</m:t>
                        </m:r>
                      </m:e>
                      <m:sup>
                        <m:r>
                          <a:rPr lang="en-US" altLang="zh-TW" sz="2000" b="0" i="1" smtClean="0">
                            <a:solidFill>
                              <a:srgbClr val="00B050"/>
                            </a:solidFill>
                            <a:latin typeface="Cambria Math" panose="02040503050406030204" pitchFamily="18" charset="0"/>
                            <a:cs typeface="Times New Roman" panose="02020603050405020304" pitchFamily="18" charset="0"/>
                          </a:rPr>
                          <m:t>𝑛</m:t>
                        </m:r>
                      </m:sup>
                    </m:sSup>
                    <m:r>
                      <a:rPr lang="en-US" altLang="zh-TW" sz="2000" b="0" i="1" smtClean="0">
                        <a:solidFill>
                          <a:srgbClr val="00B050"/>
                        </a:solidFill>
                        <a:latin typeface="Cambria Math" panose="02040503050406030204" pitchFamily="18" charset="0"/>
                        <a:cs typeface="Times New Roman" panose="02020603050405020304" pitchFamily="18" charset="0"/>
                      </a:rPr>
                      <m:t>.</m:t>
                    </m:r>
                    <m:sSup>
                      <m:sSupPr>
                        <m:ctrlPr>
                          <a:rPr lang="en-US" altLang="zh-TW" sz="2000" b="0" i="1" smtClean="0">
                            <a:solidFill>
                              <a:srgbClr val="00B050"/>
                            </a:solidFill>
                            <a:latin typeface="Cambria Math" panose="02040503050406030204" pitchFamily="18" charset="0"/>
                            <a:cs typeface="Times New Roman" panose="02020603050405020304" pitchFamily="18" charset="0"/>
                          </a:rPr>
                        </m:ctrlPr>
                      </m:sSupPr>
                      <m:e>
                        <m:r>
                          <a:rPr lang="en-US" altLang="zh-TW" sz="2000" b="0" i="1" smtClean="0">
                            <a:solidFill>
                              <a:srgbClr val="00B050"/>
                            </a:solidFill>
                            <a:latin typeface="Cambria Math" panose="02040503050406030204" pitchFamily="18" charset="0"/>
                            <a:cs typeface="Times New Roman" panose="02020603050405020304" pitchFamily="18" charset="0"/>
                          </a:rPr>
                          <m:t>3</m:t>
                        </m:r>
                      </m:e>
                      <m:sup>
                        <m:r>
                          <a:rPr lang="en-US" altLang="zh-TW" sz="2000" b="0" i="1" smtClean="0">
                            <a:solidFill>
                              <a:srgbClr val="00B050"/>
                            </a:solidFill>
                            <a:latin typeface="Cambria Math" panose="02040503050406030204" pitchFamily="18" charset="0"/>
                            <a:cs typeface="Times New Roman" panose="02020603050405020304" pitchFamily="18" charset="0"/>
                          </a:rPr>
                          <m:t>𝑚</m:t>
                        </m:r>
                      </m:sup>
                    </m:sSup>
                  </m:oMath>
                </a14:m>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với</a:t>
                </a:r>
                <a:r>
                  <a:rPr lang="en-US" altLang="zh-TW" sz="2000"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2000" i="1" dirty="0" smtClean="0">
                        <a:latin typeface="Cambria Math" panose="02040503050406030204" pitchFamily="18" charset="0"/>
                        <a:cs typeface="Times New Roman" panose="02020603050405020304" pitchFamily="18" charset="0"/>
                      </a:rPr>
                      <m:t>𝑚</m:t>
                    </m:r>
                    <m:r>
                      <a:rPr lang="en-US" altLang="zh-TW" sz="2000" i="1" dirty="0" smtClean="0">
                        <a:latin typeface="Cambria Math" panose="02040503050406030204" pitchFamily="18" charset="0"/>
                        <a:cs typeface="Times New Roman" panose="02020603050405020304" pitchFamily="18" charset="0"/>
                      </a:rPr>
                      <m:t>,</m:t>
                    </m:r>
                    <m:r>
                      <a:rPr lang="en-US" altLang="zh-TW" sz="2000" i="1" dirty="0" smtClean="0">
                        <a:latin typeface="Cambria Math" panose="02040503050406030204" pitchFamily="18" charset="0"/>
                        <a:cs typeface="Times New Roman" panose="02020603050405020304" pitchFamily="18" charset="0"/>
                      </a:rPr>
                      <m:t>𝑛</m:t>
                    </m:r>
                    <m:r>
                      <a:rPr lang="en-US" altLang="zh-TW"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i="1" dirty="0" smtClean="0">
                        <a:latin typeface="Cambria Math" panose="02040503050406030204" pitchFamily="18" charset="0"/>
                        <a:ea typeface="Cambria Math" panose="02040503050406030204" pitchFamily="18" charset="0"/>
                        <a:cs typeface="Times New Roman" panose="02020603050405020304" pitchFamily="18" charset="0"/>
                      </a:rPr>
                      <m:t>ℕ</m:t>
                    </m:r>
                  </m:oMath>
                </a14:m>
                <a:r>
                  <a:rPr lang="en-US" altLang="zh-TW" sz="2000" i="1" dirty="0" smtClean="0">
                    <a:latin typeface="Times New Roman" panose="02020603050405020304" pitchFamily="18" charset="0"/>
                    <a:cs typeface="Times New Roman" panose="02020603050405020304" pitchFamily="18" charset="0"/>
                  </a:rPr>
                  <a:t>. </a:t>
                </a:r>
              </a:p>
              <a:p>
                <a:r>
                  <a:rPr lang="en-US" altLang="zh-TW" sz="2000" i="1" dirty="0" smtClean="0">
                    <a:latin typeface="Times New Roman" panose="02020603050405020304" pitchFamily="18" charset="0"/>
                    <a:cs typeface="Times New Roman" panose="02020603050405020304" pitchFamily="18" charset="0"/>
                  </a:rPr>
                  <a:t>Do </a:t>
                </a:r>
                <a14:m>
                  <m:oMath xmlns:m="http://schemas.openxmlformats.org/officeDocument/2006/math">
                    <m:r>
                      <a:rPr lang="en-US" altLang="zh-TW" sz="2000" i="1" dirty="0" smtClean="0">
                        <a:latin typeface="Cambria Math" panose="02040503050406030204" pitchFamily="18" charset="0"/>
                        <a:cs typeface="Times New Roman" panose="02020603050405020304" pitchFamily="18" charset="0"/>
                      </a:rPr>
                      <m:t>11111</m:t>
                    </m:r>
                    <m:r>
                      <a:rPr lang="en-US" altLang="zh-TW" sz="2000" i="1" dirty="0" smtClean="0">
                        <a:latin typeface="Cambria Math" panose="02040503050406030204" pitchFamily="18" charset="0"/>
                        <a:cs typeface="Times New Roman" panose="02020603050405020304" pitchFamily="18" charset="0"/>
                      </a:rPr>
                      <m:t>+</m:t>
                    </m:r>
                    <m:r>
                      <a:rPr lang="en-US" altLang="zh-TW" sz="2000" i="1" dirty="0" smtClean="0">
                        <a:latin typeface="Cambria Math" panose="02040503050406030204" pitchFamily="18" charset="0"/>
                        <a:cs typeface="Times New Roman" panose="02020603050405020304" pitchFamily="18" charset="0"/>
                      </a:rPr>
                      <m:t>1</m:t>
                    </m:r>
                    <m:r>
                      <a:rPr lang="en-US" altLang="zh-TW" sz="2000" i="1" dirty="0" smtClean="0">
                        <a:latin typeface="Cambria Math" panose="02040503050406030204" pitchFamily="18" charset="0"/>
                        <a:cs typeface="Times New Roman" panose="02020603050405020304" pitchFamily="18" charset="0"/>
                      </a:rPr>
                      <m:t>=</m:t>
                    </m:r>
                    <m:r>
                      <a:rPr lang="en-US" altLang="zh-TW" sz="2000" i="1" dirty="0" smtClean="0">
                        <a:latin typeface="Cambria Math" panose="02040503050406030204" pitchFamily="18" charset="0"/>
                        <a:cs typeface="Times New Roman" panose="02020603050405020304" pitchFamily="18" charset="0"/>
                      </a:rPr>
                      <m:t>11112</m:t>
                    </m:r>
                    <m:r>
                      <a:rPr lang="en-US" altLang="zh-TW" sz="2000" i="1" dirty="0" smtClean="0">
                        <a:latin typeface="Cambria Math" panose="02040503050406030204" pitchFamily="18" charset="0"/>
                        <a:cs typeface="Times New Roman" panose="02020603050405020304" pitchFamily="18" charset="0"/>
                      </a:rPr>
                      <m:t>=</m:t>
                    </m:r>
                    <m:r>
                      <a:rPr lang="en-US" altLang="zh-TW" sz="2000" i="1" dirty="0" smtClean="0">
                        <a:latin typeface="Cambria Math" panose="02040503050406030204" pitchFamily="18" charset="0"/>
                        <a:cs typeface="Times New Roman" panose="02020603050405020304" pitchFamily="18" charset="0"/>
                      </a:rPr>
                      <m:t>3</m:t>
                    </m:r>
                    <m:r>
                      <a:rPr lang="en-US" altLang="zh-TW" sz="2000" i="1" dirty="0" smtClean="0">
                        <a:latin typeface="Cambria Math" panose="02040503050406030204" pitchFamily="18" charset="0"/>
                        <a:cs typeface="Times New Roman" panose="02020603050405020304" pitchFamily="18" charset="0"/>
                      </a:rPr>
                      <m:t>.</m:t>
                    </m:r>
                    <m:r>
                      <a:rPr lang="en-US" altLang="zh-TW" sz="2000" i="1" dirty="0" smtClean="0">
                        <a:latin typeface="Cambria Math" panose="02040503050406030204" pitchFamily="18" charset="0"/>
                        <a:cs typeface="Times New Roman" panose="02020603050405020304" pitchFamily="18" charset="0"/>
                      </a:rPr>
                      <m:t>8</m:t>
                    </m:r>
                    <m:r>
                      <a:rPr lang="en-US" altLang="zh-TW" sz="2000" i="1" dirty="0" smtClean="0">
                        <a:latin typeface="Cambria Math" panose="02040503050406030204" pitchFamily="18" charset="0"/>
                        <a:cs typeface="Times New Roman" panose="02020603050405020304" pitchFamily="18" charset="0"/>
                      </a:rPr>
                      <m:t>.</m:t>
                    </m:r>
                    <m:r>
                      <a:rPr lang="en-US" altLang="zh-TW" sz="2000" i="1" dirty="0" smtClean="0">
                        <a:latin typeface="Cambria Math" panose="02040503050406030204" pitchFamily="18" charset="0"/>
                        <a:cs typeface="Times New Roman" panose="02020603050405020304" pitchFamily="18" charset="0"/>
                      </a:rPr>
                      <m:t>863</m:t>
                    </m:r>
                  </m:oMath>
                </a14:m>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nên</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không</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thuộc</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dãy</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các</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số</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viết</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được</a:t>
                </a:r>
                <a:r>
                  <a:rPr lang="en-US" altLang="zh-TW" sz="2000" i="1" dirty="0" smtClean="0">
                    <a:latin typeface="Times New Roman" panose="02020603050405020304" pitchFamily="18" charset="0"/>
                    <a:cs typeface="Times New Roman" panose="02020603050405020304" pitchFamily="18" charset="0"/>
                  </a:rPr>
                  <a:t>.</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8" name="文字方塊 17"/>
              <p:cNvSpPr txBox="1">
                <a:spLocks noRot="1" noChangeAspect="1" noMove="1" noResize="1" noEditPoints="1" noAdjustHandles="1" noChangeArrowheads="1" noChangeShapeType="1" noTextEdit="1"/>
              </p:cNvSpPr>
              <p:nvPr/>
            </p:nvSpPr>
            <p:spPr>
              <a:xfrm>
                <a:off x="1074472" y="5080181"/>
                <a:ext cx="10893410" cy="707886"/>
              </a:xfrm>
              <a:prstGeom prst="rect">
                <a:avLst/>
              </a:prstGeom>
              <a:blipFill rotWithShape="0">
                <a:blip r:embed="rId6"/>
                <a:stretch>
                  <a:fillRect l="-560" t="-4310" b="-14655"/>
                </a:stretch>
              </a:blipFill>
            </p:spPr>
            <p:txBody>
              <a:bodyPr/>
              <a:lstStyle/>
              <a:p>
                <a:r>
                  <a:rPr lang="zh-TW" altLang="en-US">
                    <a:noFill/>
                  </a:rPr>
                  <a:t> </a:t>
                </a:r>
              </a:p>
            </p:txBody>
          </p:sp>
        </mc:Fallback>
      </mc:AlternateContent>
      <p:sp>
        <p:nvSpPr>
          <p:cNvPr id="19" name="文字方塊 18"/>
          <p:cNvSpPr txBox="1"/>
          <p:nvPr/>
        </p:nvSpPr>
        <p:spPr>
          <a:xfrm>
            <a:off x="1074472" y="5901499"/>
            <a:ext cx="9628968" cy="400110"/>
          </a:xfrm>
          <a:prstGeom prst="rect">
            <a:avLst/>
          </a:prstGeom>
          <a:noFill/>
        </p:spPr>
        <p:txBody>
          <a:bodyPr wrap="square" rtlCol="0">
            <a:spAutoFit/>
          </a:bodyPr>
          <a:lstStyle/>
          <a:p>
            <a:r>
              <a:rPr lang="en-US" altLang="zh-TW" sz="2000" i="1" dirty="0" smtClean="0">
                <a:latin typeface="Times New Roman" panose="02020603050405020304" pitchFamily="18" charset="0"/>
                <a:cs typeface="Times New Roman" panose="02020603050405020304" pitchFamily="18" charset="0"/>
              </a:rPr>
              <a:t>Do </a:t>
            </a:r>
            <a:r>
              <a:rPr lang="en-US" altLang="zh-TW" sz="2000" i="1" dirty="0" err="1" smtClean="0">
                <a:latin typeface="Times New Roman" panose="02020603050405020304" pitchFamily="18" charset="0"/>
                <a:cs typeface="Times New Roman" panose="02020603050405020304" pitchFamily="18" charset="0"/>
              </a:rPr>
              <a:t>đó</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không</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thể</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viết</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được</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các</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số</a:t>
            </a:r>
            <a:r>
              <a:rPr lang="en-US" altLang="zh-TW" sz="2000" i="1" dirty="0" smtClean="0">
                <a:latin typeface="Times New Roman" panose="02020603050405020304" pitchFamily="18" charset="0"/>
                <a:cs typeface="Times New Roman" panose="02020603050405020304" pitchFamily="18" charset="0"/>
              </a:rPr>
              <a:t> 2001 </a:t>
            </a:r>
            <a:r>
              <a:rPr lang="en-US" altLang="zh-TW" sz="2000" i="1" dirty="0" err="1" smtClean="0">
                <a:latin typeface="Times New Roman" panose="02020603050405020304" pitchFamily="18" charset="0"/>
                <a:cs typeface="Times New Roman" panose="02020603050405020304" pitchFamily="18" charset="0"/>
              </a:rPr>
              <a:t>và</a:t>
            </a:r>
            <a:r>
              <a:rPr lang="en-US" altLang="zh-TW" sz="2000" i="1" dirty="0" smtClean="0">
                <a:latin typeface="Times New Roman" panose="02020603050405020304" pitchFamily="18" charset="0"/>
                <a:cs typeface="Times New Roman" panose="02020603050405020304" pitchFamily="18" charset="0"/>
              </a:rPr>
              <a:t> 11111.</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78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17" grpId="0"/>
      <p:bldP spid="14"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文字方塊 10"/>
          <p:cNvSpPr txBox="1"/>
          <p:nvPr/>
        </p:nvSpPr>
        <p:spPr>
          <a:xfrm>
            <a:off x="564971" y="696673"/>
            <a:ext cx="11030235" cy="1631216"/>
          </a:xfrm>
          <a:prstGeom prst="rect">
            <a:avLst/>
          </a:prstGeom>
          <a:noFill/>
        </p:spPr>
        <p:txBody>
          <a:bodyPr wrap="square" rtlCol="0">
            <a:spAutoFit/>
          </a:bodyPr>
          <a:lstStyle/>
          <a:p>
            <a:r>
              <a:rPr lang="en-US" altLang="zh-TW" sz="2000" b="1" dirty="0" err="1" smtClean="0">
                <a:solidFill>
                  <a:srgbClr val="FF0000"/>
                </a:solidFill>
                <a:latin typeface="Times New Roman" panose="02020603050405020304" pitchFamily="18" charset="0"/>
                <a:cs typeface="Times New Roman" panose="02020603050405020304" pitchFamily="18" charset="0"/>
              </a:rPr>
              <a:t>Câu</a:t>
            </a:r>
            <a:r>
              <a:rPr lang="en-US" altLang="zh-TW" sz="2000" b="1" dirty="0" smtClean="0">
                <a:solidFill>
                  <a:srgbClr val="FF0000"/>
                </a:solidFill>
                <a:latin typeface="Times New Roman" panose="02020603050405020304" pitchFamily="18" charset="0"/>
                <a:cs typeface="Times New Roman" panose="02020603050405020304" pitchFamily="18" charset="0"/>
              </a:rPr>
              <a:t> 2</a:t>
            </a:r>
            <a:r>
              <a:rPr lang="vi-VN" altLang="zh-TW" sz="2000" dirty="0">
                <a:latin typeface="Times New Roman" panose="02020603050405020304" pitchFamily="18" charset="0"/>
                <a:cs typeface="Times New Roman" panose="02020603050405020304" pitchFamily="18" charset="0"/>
              </a:rPr>
              <a:t>: Một dãy gồm có 19 phòng. Ban đầu mỗi phòng có một người. Sau đó, cứ mỗi ngày có hai người nào đó chuyển sang hai phòng bên cạnh nhưng theo hai chiều ngược nhau, Hỏi sau một số ngày, có hay không trường hợp mà: </a:t>
            </a:r>
            <a:endParaRPr lang="en-US" altLang="zh-TW" sz="2000" dirty="0" smtClean="0">
              <a:latin typeface="Times New Roman" panose="02020603050405020304" pitchFamily="18" charset="0"/>
              <a:cs typeface="Times New Roman" panose="02020603050405020304" pitchFamily="18" charset="0"/>
            </a:endParaRPr>
          </a:p>
          <a:p>
            <a:r>
              <a:rPr lang="vi-VN" altLang="zh-TW" sz="2000" b="1" dirty="0" smtClean="0">
                <a:latin typeface="Times New Roman" panose="02020603050405020304" pitchFamily="18" charset="0"/>
                <a:cs typeface="Times New Roman" panose="02020603050405020304" pitchFamily="18" charset="0"/>
              </a:rPr>
              <a:t>a</a:t>
            </a:r>
            <a:r>
              <a:rPr lang="vi-VN" altLang="zh-TW" sz="2000" dirty="0" smtClean="0">
                <a:latin typeface="Times New Roman" panose="02020603050405020304" pitchFamily="18" charset="0"/>
                <a:cs typeface="Times New Roman" panose="02020603050405020304" pitchFamily="18" charset="0"/>
              </a:rPr>
              <a:t>) Không </a:t>
            </a:r>
            <a:r>
              <a:rPr lang="vi-VN" altLang="zh-TW" sz="2000" dirty="0">
                <a:latin typeface="Times New Roman" panose="02020603050405020304" pitchFamily="18" charset="0"/>
                <a:cs typeface="Times New Roman" panose="02020603050405020304" pitchFamily="18" charset="0"/>
              </a:rPr>
              <a:t>có ai ở phòng có thứ tự chẵn </a:t>
            </a:r>
            <a:endParaRPr lang="en-US" altLang="zh-TW" sz="2000" dirty="0" smtClean="0">
              <a:latin typeface="Times New Roman" panose="02020603050405020304" pitchFamily="18" charset="0"/>
              <a:cs typeface="Times New Roman" panose="02020603050405020304" pitchFamily="18" charset="0"/>
            </a:endParaRPr>
          </a:p>
          <a:p>
            <a:r>
              <a:rPr lang="vi-VN" altLang="zh-TW" sz="2000" b="1" dirty="0" smtClean="0">
                <a:latin typeface="Times New Roman" panose="02020603050405020304" pitchFamily="18" charset="0"/>
                <a:cs typeface="Times New Roman" panose="02020603050405020304" pitchFamily="18" charset="0"/>
              </a:rPr>
              <a:t>b</a:t>
            </a:r>
            <a:r>
              <a:rPr lang="vi-VN" altLang="zh-TW" sz="2000" dirty="0">
                <a:latin typeface="Times New Roman" panose="02020603050405020304" pitchFamily="18" charset="0"/>
                <a:cs typeface="Times New Roman" panose="02020603050405020304" pitchFamily="18" charset="0"/>
              </a:rPr>
              <a:t>) Có 10 người ở phòng cuối.</a:t>
            </a:r>
            <a:endParaRPr lang="zh-TW" altLang="en-US" sz="16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文字方塊 14"/>
              <p:cNvSpPr txBox="1"/>
              <p:nvPr/>
            </p:nvSpPr>
            <p:spPr>
              <a:xfrm>
                <a:off x="3367775" y="4661774"/>
                <a:ext cx="510072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b="0" i="1" dirty="0" smtClean="0">
                          <a:latin typeface="Cambria Math" panose="02040503050406030204" pitchFamily="18" charset="0"/>
                          <a:cs typeface="Times New Roman" panose="02020603050405020304" pitchFamily="18" charset="0"/>
                        </a:rPr>
                        <m:t>𝑆</m:t>
                      </m:r>
                      <m:d>
                        <m:dPr>
                          <m:ctrlPr>
                            <a:rPr lang="en-US" altLang="zh-TW" sz="2000" b="0" i="1" dirty="0" smtClean="0">
                              <a:latin typeface="Cambria Math" panose="02040503050406030204" pitchFamily="18" charset="0"/>
                              <a:cs typeface="Times New Roman" panose="02020603050405020304" pitchFamily="18" charset="0"/>
                            </a:rPr>
                          </m:ctrlPr>
                        </m:dPr>
                        <m:e>
                          <m:r>
                            <a:rPr lang="en-US" altLang="zh-TW" sz="2000" b="0" i="1" dirty="0" smtClean="0">
                              <a:latin typeface="Cambria Math" panose="02040503050406030204" pitchFamily="18" charset="0"/>
                              <a:cs typeface="Times New Roman" panose="02020603050405020304" pitchFamily="18" charset="0"/>
                            </a:rPr>
                            <m:t>𝑛</m:t>
                          </m:r>
                        </m:e>
                      </m:d>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𝑆</m:t>
                      </m:r>
                      <m:d>
                        <m:dPr>
                          <m:ctrlPr>
                            <a:rPr lang="en-US" altLang="zh-TW" sz="2000" b="0" i="1" dirty="0" smtClean="0">
                              <a:latin typeface="Cambria Math" panose="02040503050406030204" pitchFamily="18" charset="0"/>
                              <a:cs typeface="Times New Roman" panose="02020603050405020304" pitchFamily="18" charset="0"/>
                            </a:rPr>
                          </m:ctrlPr>
                        </m:dPr>
                        <m:e>
                          <m:r>
                            <a:rPr lang="en-US" altLang="zh-TW" sz="2000" b="0" i="1" dirty="0" smtClean="0">
                              <a:latin typeface="Cambria Math" panose="02040503050406030204" pitchFamily="18" charset="0"/>
                              <a:cs typeface="Times New Roman" panose="02020603050405020304" pitchFamily="18" charset="0"/>
                            </a:rPr>
                            <m:t>1</m:t>
                          </m:r>
                        </m:e>
                      </m:d>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1</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2</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3</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19</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190</m:t>
                      </m:r>
                    </m:oMath>
                  </m:oMathPara>
                </a14:m>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3367775" y="4661774"/>
                <a:ext cx="5100723" cy="400110"/>
              </a:xfrm>
              <a:prstGeom prst="rect">
                <a:avLst/>
              </a:prstGeom>
              <a:blipFill rotWithShape="0">
                <a:blip r:embed="rId2"/>
                <a:stretch>
                  <a:fillRect/>
                </a:stretch>
              </a:blipFill>
            </p:spPr>
            <p:txBody>
              <a:bodyPr/>
              <a:lstStyle/>
              <a:p>
                <a:r>
                  <a:rPr lang="zh-TW" altLang="en-US">
                    <a:noFill/>
                  </a:rPr>
                  <a:t> </a:t>
                </a:r>
              </a:p>
            </p:txBody>
          </p:sp>
        </mc:Fallback>
      </mc:AlternateContent>
      <p:sp>
        <p:nvSpPr>
          <p:cNvPr id="16" name="文字方塊 15"/>
          <p:cNvSpPr txBox="1"/>
          <p:nvPr/>
        </p:nvSpPr>
        <p:spPr>
          <a:xfrm>
            <a:off x="1074472" y="2420275"/>
            <a:ext cx="10011231" cy="400110"/>
          </a:xfrm>
          <a:prstGeom prst="rect">
            <a:avLst/>
          </a:prstGeom>
          <a:noFill/>
        </p:spPr>
        <p:txBody>
          <a:bodyPr wrap="square" rtlCol="0">
            <a:spAutoFit/>
          </a:bodyPr>
          <a:lstStyle/>
          <a:p>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Đánh</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số</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các</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phòng</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theo</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thứ</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tự</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từ</a:t>
            </a:r>
            <a:r>
              <a:rPr lang="en-US" altLang="zh-TW" sz="2000" i="1" dirty="0">
                <a:latin typeface="Times New Roman" panose="02020603050405020304" pitchFamily="18" charset="0"/>
                <a:cs typeface="Times New Roman" panose="02020603050405020304" pitchFamily="18" charset="0"/>
              </a:rPr>
              <a:t> 1 </a:t>
            </a:r>
            <a:r>
              <a:rPr lang="en-US" altLang="zh-TW" sz="2000" i="1" dirty="0" err="1">
                <a:latin typeface="Times New Roman" panose="02020603050405020304" pitchFamily="18" charset="0"/>
                <a:cs typeface="Times New Roman" panose="02020603050405020304" pitchFamily="18" charset="0"/>
              </a:rPr>
              <a:t>đến</a:t>
            </a:r>
            <a:r>
              <a:rPr lang="en-US" altLang="zh-TW" sz="2000" i="1" dirty="0">
                <a:latin typeface="Times New Roman" panose="02020603050405020304" pitchFamily="18" charset="0"/>
                <a:cs typeface="Times New Roman" panose="02020603050405020304" pitchFamily="18" charset="0"/>
              </a:rPr>
              <a:t> 19</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959142" y="3615306"/>
            <a:ext cx="10763301" cy="1015663"/>
          </a:xfrm>
          <a:prstGeom prst="rect">
            <a:avLst/>
          </a:prstGeom>
          <a:noFill/>
        </p:spPr>
        <p:txBody>
          <a:bodyPr wrap="square" rtlCol="0">
            <a:spAutoFit/>
          </a:bodyPr>
          <a:lstStyle/>
          <a:p>
            <a:r>
              <a:rPr lang="en-US" altLang="zh-TW" sz="2000" i="1" dirty="0">
                <a:latin typeface="Times New Roman" panose="02020603050405020304" pitchFamily="18" charset="0"/>
                <a:cs typeface="Times New Roman" panose="02020603050405020304" pitchFamily="18" charset="0"/>
              </a:rPr>
              <a:t>- </a:t>
            </a:r>
            <a:r>
              <a:rPr lang="vi-VN" altLang="zh-TW" sz="2000" i="1" dirty="0">
                <a:latin typeface="Times New Roman" panose="02020603050405020304" pitchFamily="18" charset="0"/>
                <a:cs typeface="Times New Roman" panose="02020603050405020304" pitchFamily="18" charset="0"/>
              </a:rPr>
              <a:t>Ta cho mỗi vị khách một thẻ ghi số phòng mình đang ở. Gọi S(n) là tổng các số ghi trên thẻ của tất cả các vị khách trong ngày thứ n. Vì mỗi ngày có hai người nào đó chuyển sang hai phòng bên cạnh nhưng theo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hai chiều ngược nhau </a:t>
            </a:r>
            <a:r>
              <a:rPr lang="vi-VN" altLang="zh-TW" sz="2000" i="1" dirty="0">
                <a:latin typeface="Times New Roman" panose="02020603050405020304" pitchFamily="18" charset="0"/>
                <a:cs typeface="Times New Roman" panose="02020603050405020304" pitchFamily="18" charset="0"/>
              </a:rPr>
              <a:t>nên S(n) không hề thay đổi.</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20" name="文字方塊 19"/>
          <p:cNvSpPr txBox="1"/>
          <p:nvPr/>
        </p:nvSpPr>
        <p:spPr>
          <a:xfrm>
            <a:off x="819098" y="5092689"/>
            <a:ext cx="10606783" cy="707886"/>
          </a:xfrm>
          <a:prstGeom prst="rect">
            <a:avLst/>
          </a:prstGeom>
          <a:noFill/>
        </p:spPr>
        <p:txBody>
          <a:bodyPr wrap="square" rtlCol="0">
            <a:spAutoFit/>
          </a:bodyPr>
          <a:lstStyle/>
          <a:p>
            <a:r>
              <a:rPr lang="vi-VN" altLang="zh-TW" sz="2000" b="1" i="1" dirty="0">
                <a:latin typeface="Times New Roman" panose="02020603050405020304" pitchFamily="18" charset="0"/>
                <a:cs typeface="Times New Roman" panose="02020603050405020304" pitchFamily="18" charset="0"/>
              </a:rPr>
              <a:t>a</a:t>
            </a:r>
            <a:r>
              <a:rPr lang="vi-VN" altLang="zh-TW" sz="2000" i="1" dirty="0">
                <a:latin typeface="Times New Roman" panose="02020603050405020304" pitchFamily="18" charset="0"/>
                <a:cs typeface="Times New Roman" panose="02020603050405020304" pitchFamily="18" charset="0"/>
              </a:rPr>
              <a:t>) Vì có lẻ người </a:t>
            </a:r>
            <a:r>
              <a:rPr lang="vi-VN" altLang="zh-TW" sz="2000" i="1" dirty="0" smtClean="0">
                <a:latin typeface="Times New Roman" panose="02020603050405020304" pitchFamily="18" charset="0"/>
                <a:cs typeface="Times New Roman" panose="02020603050405020304" pitchFamily="18" charset="0"/>
              </a:rPr>
              <a:t>nên</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giả</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sử</a:t>
            </a:r>
            <a:r>
              <a:rPr lang="vi-VN" altLang="zh-TW" sz="2000" i="1" dirty="0" smtClean="0">
                <a:latin typeface="Times New Roman" panose="02020603050405020304" pitchFamily="18" charset="0"/>
                <a:cs typeface="Times New Roman" panose="02020603050405020304" pitchFamily="18" charset="0"/>
              </a:rPr>
              <a:t>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nếu</a:t>
            </a:r>
            <a:r>
              <a:rPr lang="vi-VN" altLang="zh-TW" sz="2000" i="1" dirty="0">
                <a:latin typeface="Times New Roman" panose="02020603050405020304" pitchFamily="18" charset="0"/>
                <a:cs typeface="Times New Roman" panose="02020603050405020304" pitchFamily="18" charset="0"/>
              </a:rPr>
              <a:t>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không ai ở phòng có thứ tự chẵn</a:t>
            </a:r>
            <a:r>
              <a:rPr lang="vi-VN" altLang="zh-TW" sz="2000" i="1" dirty="0">
                <a:latin typeface="Times New Roman" panose="02020603050405020304" pitchFamily="18" charset="0"/>
                <a:cs typeface="Times New Roman" panose="02020603050405020304" pitchFamily="18" charset="0"/>
              </a:rPr>
              <a:t> thì S(n) là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tổng của 19 số lẻ</a:t>
            </a:r>
            <a:r>
              <a:rPr lang="vi-VN" altLang="zh-TW" sz="2000" i="1" dirty="0">
                <a:latin typeface="Times New Roman" panose="02020603050405020304" pitchFamily="18" charset="0"/>
                <a:cs typeface="Times New Roman" panose="02020603050405020304" pitchFamily="18" charset="0"/>
              </a:rPr>
              <a:t>, tức là S(n) là số </a:t>
            </a:r>
            <a:r>
              <a:rPr lang="vi-VN" altLang="zh-TW" sz="2000" i="1" dirty="0" smtClean="0">
                <a:latin typeface="Times New Roman" panose="02020603050405020304" pitchFamily="18" charset="0"/>
                <a:cs typeface="Times New Roman" panose="02020603050405020304" pitchFamily="18" charset="0"/>
              </a:rPr>
              <a:t>lẻ, </a:t>
            </a:r>
            <a:r>
              <a:rPr lang="vi-VN" altLang="zh-TW" sz="2000" i="1" dirty="0">
                <a:latin typeface="Times New Roman" panose="02020603050405020304" pitchFamily="18" charset="0"/>
                <a:cs typeface="Times New Roman" panose="02020603050405020304" pitchFamily="18" charset="0"/>
              </a:rPr>
              <a:t>mâu thuẫn. Vậy trường hợp này không xảy ra.</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文字方塊 20"/>
              <p:cNvSpPr txBox="1"/>
              <p:nvPr/>
            </p:nvSpPr>
            <p:spPr>
              <a:xfrm>
                <a:off x="819098" y="5918386"/>
                <a:ext cx="10011231" cy="707886"/>
              </a:xfrm>
              <a:prstGeom prst="rect">
                <a:avLst/>
              </a:prstGeom>
              <a:noFill/>
            </p:spPr>
            <p:txBody>
              <a:bodyPr wrap="square" rtlCol="0">
                <a:spAutoFit/>
              </a:bodyPr>
              <a:lstStyle/>
              <a:p>
                <a:r>
                  <a:rPr lang="vi-VN" altLang="zh-TW" sz="2000" b="1" i="1" dirty="0">
                    <a:latin typeface="Times New Roman" panose="02020603050405020304" pitchFamily="18" charset="0"/>
                    <a:cs typeface="Times New Roman" panose="02020603050405020304" pitchFamily="18" charset="0"/>
                  </a:rPr>
                  <a:t>b</a:t>
                </a:r>
                <a:r>
                  <a:rPr lang="vi-VN" altLang="zh-TW" sz="2000" i="1" dirty="0">
                    <a:latin typeface="Times New Roman" panose="02020603050405020304" pitchFamily="18" charset="0"/>
                    <a:cs typeface="Times New Roman" panose="02020603050405020304" pitchFamily="18" charset="0"/>
                  </a:rPr>
                  <a:t>) Nếu có 10 người ở phòng cuối (phòng 19) thì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𝑆</m:t>
                    </m:r>
                    <m:r>
                      <a:rPr lang="vi-VN" altLang="zh-TW" sz="2000" i="1" dirty="0" smtClean="0">
                        <a:latin typeface="Cambria Math" panose="02040503050406030204" pitchFamily="18" charset="0"/>
                        <a:cs typeface="Times New Roman" panose="02020603050405020304" pitchFamily="18" charset="0"/>
                      </a:rPr>
                      <m:t>(</m:t>
                    </m:r>
                    <m:r>
                      <a:rPr lang="vi-VN" altLang="zh-TW" sz="2000" i="1" dirty="0" smtClean="0">
                        <a:latin typeface="Cambria Math" panose="02040503050406030204" pitchFamily="18" charset="0"/>
                        <a:cs typeface="Times New Roman" panose="02020603050405020304" pitchFamily="18" charset="0"/>
                      </a:rPr>
                      <m:t>𝑛</m:t>
                    </m:r>
                    <m:r>
                      <a:rPr lang="vi-VN" altLang="zh-TW" sz="2000" i="1" dirty="0" smtClean="0">
                        <a:latin typeface="Cambria Math" panose="02040503050406030204" pitchFamily="18" charset="0"/>
                        <a:cs typeface="Times New Roman" panose="02020603050405020304" pitchFamily="18" charset="0"/>
                      </a:rPr>
                      <m:t>) &gt; </m:t>
                    </m:r>
                    <m:r>
                      <a:rPr lang="vi-VN" altLang="zh-TW" sz="2000" i="1" dirty="0" smtClean="0">
                        <a:latin typeface="Cambria Math" panose="02040503050406030204" pitchFamily="18" charset="0"/>
                        <a:cs typeface="Times New Roman" panose="02020603050405020304" pitchFamily="18" charset="0"/>
                      </a:rPr>
                      <m:t>19</m:t>
                    </m:r>
                    <m:r>
                      <a:rPr lang="vi-VN" altLang="zh-TW" sz="2000" i="1" dirty="0" smtClean="0">
                        <a:latin typeface="Cambria Math" panose="02040503050406030204" pitchFamily="18" charset="0"/>
                        <a:cs typeface="Times New Roman" panose="02020603050405020304" pitchFamily="18" charset="0"/>
                      </a:rPr>
                      <m:t>. </m:t>
                    </m:r>
                    <m:r>
                      <a:rPr lang="vi-VN" altLang="zh-TW" sz="2000" i="1" dirty="0" smtClean="0">
                        <a:latin typeface="Cambria Math" panose="02040503050406030204" pitchFamily="18" charset="0"/>
                        <a:cs typeface="Times New Roman" panose="02020603050405020304" pitchFamily="18" charset="0"/>
                      </a:rPr>
                      <m:t>10</m:t>
                    </m:r>
                    <m:r>
                      <a:rPr lang="vi-VN" altLang="zh-TW" sz="2000" i="1" dirty="0" smtClean="0">
                        <a:latin typeface="Cambria Math" panose="02040503050406030204" pitchFamily="18" charset="0"/>
                        <a:cs typeface="Times New Roman" panose="02020603050405020304" pitchFamily="18" charset="0"/>
                      </a:rPr>
                      <m:t> = </m:t>
                    </m:r>
                    <m:r>
                      <a:rPr lang="vi-VN" altLang="zh-TW" sz="2000" i="1" dirty="0" smtClean="0">
                        <a:latin typeface="Cambria Math" panose="02040503050406030204" pitchFamily="18" charset="0"/>
                        <a:cs typeface="Times New Roman" panose="02020603050405020304" pitchFamily="18" charset="0"/>
                      </a:rPr>
                      <m:t>190</m:t>
                    </m:r>
                  </m:oMath>
                </a14:m>
                <a:r>
                  <a:rPr lang="vi-VN" altLang="zh-TW" sz="2000" i="1" dirty="0">
                    <a:latin typeface="Times New Roman" panose="02020603050405020304" pitchFamily="18" charset="0"/>
                    <a:cs typeface="Times New Roman" panose="02020603050405020304" pitchFamily="18" charset="0"/>
                  </a:rPr>
                  <a:t>, mâu thuẫn</a:t>
                </a:r>
                <a:r>
                  <a:rPr lang="vi-VN" altLang="zh-TW" sz="2000" i="1" dirty="0" smtClean="0">
                    <a:latin typeface="Times New Roman" panose="02020603050405020304" pitchFamily="18" charset="0"/>
                    <a:cs typeface="Times New Roman" panose="02020603050405020304" pitchFamily="18" charset="0"/>
                  </a:rPr>
                  <a:t>.</a:t>
                </a:r>
                <a:endParaRPr lang="en-US" altLang="zh-TW" sz="2000" i="1"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Vậy </a:t>
                </a:r>
                <a:r>
                  <a:rPr lang="vi-VN" altLang="zh-TW" sz="2000" i="1" dirty="0">
                    <a:latin typeface="Times New Roman" panose="02020603050405020304" pitchFamily="18" charset="0"/>
                    <a:cs typeface="Times New Roman" panose="02020603050405020304" pitchFamily="18" charset="0"/>
                  </a:rPr>
                  <a:t>trường hợp này cũng không xảy ra</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21" name="文字方塊 20"/>
              <p:cNvSpPr txBox="1">
                <a:spLocks noRot="1" noChangeAspect="1" noMove="1" noResize="1" noEditPoints="1" noAdjustHandles="1" noChangeArrowheads="1" noChangeShapeType="1" noTextEdit="1"/>
              </p:cNvSpPr>
              <p:nvPr/>
            </p:nvSpPr>
            <p:spPr>
              <a:xfrm>
                <a:off x="819098" y="5918386"/>
                <a:ext cx="10011231" cy="707886"/>
              </a:xfrm>
              <a:prstGeom prst="rect">
                <a:avLst/>
              </a:prstGeom>
              <a:blipFill rotWithShape="0">
                <a:blip r:embed="rId4"/>
                <a:stretch>
                  <a:fillRect l="-609" t="-5172" b="-14655"/>
                </a:stretch>
              </a:blipFill>
            </p:spPr>
            <p:txBody>
              <a:bodyPr/>
              <a:lstStyle/>
              <a:p>
                <a:r>
                  <a:rPr lang="zh-TW" altLang="en-US">
                    <a:noFill/>
                  </a:rPr>
                  <a:t> </a:t>
                </a:r>
              </a:p>
            </p:txBody>
          </p:sp>
        </mc:Fallback>
      </mc:AlternateContent>
      <p:grpSp>
        <p:nvGrpSpPr>
          <p:cNvPr id="9" name="群組 8"/>
          <p:cNvGrpSpPr/>
          <p:nvPr/>
        </p:nvGrpSpPr>
        <p:grpSpPr>
          <a:xfrm>
            <a:off x="1372524" y="2952923"/>
            <a:ext cx="8439150" cy="600075"/>
            <a:chOff x="1372524" y="2952923"/>
            <a:chExt cx="8439150" cy="600075"/>
          </a:xfrm>
        </p:grpSpPr>
        <p:pic>
          <p:nvPicPr>
            <p:cNvPr id="3" name="圖片 2"/>
            <p:cNvPicPr>
              <a:picLocks noChangeAspect="1"/>
            </p:cNvPicPr>
            <p:nvPr/>
          </p:nvPicPr>
          <p:blipFill>
            <a:blip r:embed="rId5"/>
            <a:stretch>
              <a:fillRect/>
            </a:stretch>
          </p:blipFill>
          <p:spPr>
            <a:xfrm>
              <a:off x="1372524" y="2952923"/>
              <a:ext cx="8439150" cy="600075"/>
            </a:xfrm>
            <a:prstGeom prst="rect">
              <a:avLst/>
            </a:prstGeom>
          </p:spPr>
        </p:pic>
        <p:cxnSp>
          <p:nvCxnSpPr>
            <p:cNvPr id="5" name="直線單箭頭接點 4"/>
            <p:cNvCxnSpPr/>
            <p:nvPr/>
          </p:nvCxnSpPr>
          <p:spPr>
            <a:xfrm>
              <a:off x="8283388" y="3334871"/>
              <a:ext cx="313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H="1">
              <a:off x="7324165" y="3343835"/>
              <a:ext cx="3406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97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3"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文字方塊 10"/>
          <p:cNvSpPr txBox="1"/>
          <p:nvPr/>
        </p:nvSpPr>
        <p:spPr>
          <a:xfrm>
            <a:off x="564971" y="696673"/>
            <a:ext cx="11030235" cy="1015663"/>
          </a:xfrm>
          <a:prstGeom prst="rect">
            <a:avLst/>
          </a:prstGeom>
          <a:noFill/>
        </p:spPr>
        <p:txBody>
          <a:bodyPr wrap="square" rtlCol="0">
            <a:spAutoFit/>
          </a:bodyPr>
          <a:lstStyle/>
          <a:p>
            <a:r>
              <a:rPr lang="en-US" altLang="zh-TW" sz="2000" b="1" dirty="0" err="1" smtClean="0">
                <a:solidFill>
                  <a:srgbClr val="FF0000"/>
                </a:solidFill>
                <a:latin typeface="Times New Roman" panose="02020603050405020304" pitchFamily="18" charset="0"/>
                <a:cs typeface="Times New Roman" panose="02020603050405020304" pitchFamily="18" charset="0"/>
              </a:rPr>
              <a:t>Câu</a:t>
            </a:r>
            <a:r>
              <a:rPr lang="en-US" altLang="zh-TW" sz="2000" b="1" dirty="0" smtClean="0">
                <a:solidFill>
                  <a:srgbClr val="FF0000"/>
                </a:solidFill>
                <a:latin typeface="Times New Roman" panose="02020603050405020304" pitchFamily="18" charset="0"/>
                <a:cs typeface="Times New Roman" panose="02020603050405020304" pitchFamily="18" charset="0"/>
              </a:rPr>
              <a:t> 3</a:t>
            </a:r>
            <a:r>
              <a:rPr lang="vi-VN" altLang="zh-TW" sz="2000" dirty="0">
                <a:latin typeface="Times New Roman" panose="02020603050405020304" pitchFamily="18" charset="0"/>
                <a:cs typeface="Times New Roman" panose="02020603050405020304" pitchFamily="18" charset="0"/>
              </a:rPr>
              <a:t>: Trên bảng người ta viết các số tự nhiên liên tiếp từ 1 đến </a:t>
            </a:r>
            <a:r>
              <a:rPr lang="vi-VN" altLang="zh-TW" sz="2000" dirty="0" smtClean="0">
                <a:latin typeface="Times New Roman" panose="02020603050405020304" pitchFamily="18" charset="0"/>
                <a:cs typeface="Times New Roman" panose="02020603050405020304" pitchFamily="18" charset="0"/>
              </a:rPr>
              <a:t>20</a:t>
            </a:r>
            <a:r>
              <a:rPr lang="en-US" altLang="zh-TW" sz="2000" dirty="0" smtClean="0">
                <a:latin typeface="Times New Roman" panose="02020603050405020304" pitchFamily="18" charset="0"/>
                <a:cs typeface="Times New Roman" panose="02020603050405020304" pitchFamily="18" charset="0"/>
              </a:rPr>
              <a:t>24</a:t>
            </a:r>
            <a:r>
              <a:rPr lang="vi-VN"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sau đó thực hiện trò chơi như sau: mỗi lần xóa hai số bất kì và viết một số mới bằng tổng hai số đã xóa. Việc làm này thực hiện liên tục cho đến khi còn một số trên bảng. Hỏi số cuối cùng còn lại trên bảng là bao nhiêu? Tại sao?</a:t>
            </a:r>
            <a:endParaRPr lang="zh-TW" altLang="en-US" sz="16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文字方塊 14"/>
              <p:cNvSpPr txBox="1"/>
              <p:nvPr/>
            </p:nvSpPr>
            <p:spPr>
              <a:xfrm>
                <a:off x="2123861" y="3989471"/>
                <a:ext cx="9227880" cy="687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b="0" i="1" dirty="0" smtClean="0">
                          <a:latin typeface="Cambria Math" panose="02040503050406030204" pitchFamily="18" charset="0"/>
                          <a:cs typeface="Times New Roman" panose="02020603050405020304" pitchFamily="18" charset="0"/>
                        </a:rPr>
                        <m:t>𝑆</m:t>
                      </m:r>
                      <m:d>
                        <m:dPr>
                          <m:ctrlPr>
                            <a:rPr lang="en-US" altLang="zh-TW" sz="2000" b="0" i="1" dirty="0" smtClean="0">
                              <a:latin typeface="Cambria Math" panose="02040503050406030204" pitchFamily="18" charset="0"/>
                              <a:cs typeface="Times New Roman" panose="02020603050405020304" pitchFamily="18" charset="0"/>
                            </a:rPr>
                          </m:ctrlPr>
                        </m:dPr>
                        <m:e>
                          <m:r>
                            <a:rPr lang="en-US" altLang="zh-TW" sz="2000" b="0" i="1" dirty="0" smtClean="0">
                              <a:latin typeface="Cambria Math" panose="02040503050406030204" pitchFamily="18" charset="0"/>
                              <a:cs typeface="Times New Roman" panose="02020603050405020304" pitchFamily="18" charset="0"/>
                            </a:rPr>
                            <m:t>𝑛</m:t>
                          </m:r>
                        </m:e>
                      </m:d>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1</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2</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3</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2023</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2024</m:t>
                      </m:r>
                      <m:r>
                        <a:rPr lang="en-US" altLang="zh-TW" sz="2000" b="0" i="1" dirty="0" smtClean="0">
                          <a:latin typeface="Cambria Math" panose="02040503050406030204" pitchFamily="18" charset="0"/>
                          <a:cs typeface="Times New Roman" panose="02020603050405020304" pitchFamily="18" charset="0"/>
                        </a:rPr>
                        <m:t>=</m:t>
                      </m:r>
                      <m:f>
                        <m:fPr>
                          <m:ctrlPr>
                            <a:rPr lang="en-US" altLang="zh-TW" sz="2000" b="0" i="1" dirty="0" smtClean="0">
                              <a:latin typeface="Cambria Math" panose="02040503050406030204" pitchFamily="18" charset="0"/>
                              <a:cs typeface="Times New Roman" panose="02020603050405020304" pitchFamily="18" charset="0"/>
                            </a:rPr>
                          </m:ctrlPr>
                        </m:fPr>
                        <m:num>
                          <m:r>
                            <a:rPr lang="en-US" altLang="zh-TW" sz="2000" b="0" i="1" dirty="0" smtClean="0">
                              <a:latin typeface="Cambria Math" panose="02040503050406030204" pitchFamily="18" charset="0"/>
                              <a:cs typeface="Times New Roman" panose="02020603050405020304" pitchFamily="18" charset="0"/>
                            </a:rPr>
                            <m:t>2024</m:t>
                          </m:r>
                          <m:r>
                            <a:rPr lang="en-US" altLang="zh-TW" sz="2000" b="0" i="1" dirty="0" smtClean="0">
                              <a:latin typeface="Cambria Math" panose="02040503050406030204" pitchFamily="18" charset="0"/>
                              <a:cs typeface="Times New Roman" panose="02020603050405020304" pitchFamily="18" charset="0"/>
                            </a:rPr>
                            <m:t>.</m:t>
                          </m:r>
                          <m:d>
                            <m:dPr>
                              <m:ctrlPr>
                                <a:rPr lang="en-US" altLang="zh-TW" sz="2000" b="0" i="1" dirty="0" smtClean="0">
                                  <a:latin typeface="Cambria Math" panose="02040503050406030204" pitchFamily="18" charset="0"/>
                                  <a:cs typeface="Times New Roman" panose="02020603050405020304" pitchFamily="18" charset="0"/>
                                </a:rPr>
                              </m:ctrlPr>
                            </m:dPr>
                            <m:e>
                              <m:r>
                                <a:rPr lang="en-US" altLang="zh-TW" sz="2000" b="0" i="1" dirty="0" smtClean="0">
                                  <a:latin typeface="Cambria Math" panose="02040503050406030204" pitchFamily="18" charset="0"/>
                                  <a:cs typeface="Times New Roman" panose="02020603050405020304" pitchFamily="18" charset="0"/>
                                </a:rPr>
                                <m:t>2024</m:t>
                              </m:r>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1</m:t>
                              </m:r>
                            </m:e>
                          </m:d>
                        </m:num>
                        <m:den>
                          <m:r>
                            <a:rPr lang="en-US" altLang="zh-TW" sz="2000" b="0" i="1" dirty="0" smtClean="0">
                              <a:latin typeface="Cambria Math" panose="02040503050406030204" pitchFamily="18" charset="0"/>
                              <a:cs typeface="Times New Roman" panose="02020603050405020304" pitchFamily="18" charset="0"/>
                            </a:rPr>
                            <m:t>2</m:t>
                          </m:r>
                        </m:den>
                      </m:f>
                      <m:r>
                        <a:rPr lang="en-US" altLang="zh-TW" sz="2000" b="0" i="1" dirty="0" smtClean="0">
                          <a:latin typeface="Cambria Math" panose="02040503050406030204" pitchFamily="18" charset="0"/>
                          <a:cs typeface="Times New Roman" panose="02020603050405020304" pitchFamily="18" charset="0"/>
                        </a:rPr>
                        <m:t>=</m:t>
                      </m:r>
                      <m:r>
                        <a:rPr lang="en-US" altLang="zh-TW" sz="2000" b="0" i="1" dirty="0" smtClean="0">
                          <a:latin typeface="Cambria Math" panose="02040503050406030204" pitchFamily="18" charset="0"/>
                          <a:cs typeface="Times New Roman" panose="02020603050405020304" pitchFamily="18" charset="0"/>
                        </a:rPr>
                        <m:t>2049300</m:t>
                      </m:r>
                    </m:oMath>
                  </m:oMathPara>
                </a14:m>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2123861" y="3989471"/>
                <a:ext cx="9227880" cy="687624"/>
              </a:xfrm>
              <a:prstGeom prst="rect">
                <a:avLst/>
              </a:prstGeom>
              <a:blipFill rotWithShape="0">
                <a:blip r:embed="rId2"/>
                <a:stretch>
                  <a:fillRect/>
                </a:stretch>
              </a:blipFill>
            </p:spPr>
            <p:txBody>
              <a:bodyPr/>
              <a:lstStyle/>
              <a:p>
                <a:r>
                  <a:rPr lang="zh-TW" altLang="en-US">
                    <a:noFill/>
                  </a:rPr>
                  <a:t> </a:t>
                </a:r>
              </a:p>
            </p:txBody>
          </p:sp>
        </mc:Fallback>
      </mc:AlternateContent>
      <p:sp>
        <p:nvSpPr>
          <p:cNvPr id="16" name="文字方塊 15"/>
          <p:cNvSpPr txBox="1"/>
          <p:nvPr/>
        </p:nvSpPr>
        <p:spPr>
          <a:xfrm>
            <a:off x="423683" y="1955934"/>
            <a:ext cx="10011231" cy="1015663"/>
          </a:xfrm>
          <a:prstGeom prst="rect">
            <a:avLst/>
          </a:prstGeom>
          <a:noFill/>
        </p:spPr>
        <p:txBody>
          <a:bodyPr wrap="square" rtlCol="0">
            <a:spAutoFit/>
          </a:bodyPr>
          <a:lstStyle/>
          <a:p>
            <a:r>
              <a:rPr lang="vi-VN" altLang="zh-TW" sz="2000" i="1" dirty="0">
                <a:latin typeface="Times New Roman" panose="02020603050405020304" pitchFamily="18" charset="0"/>
                <a:cs typeface="Times New Roman" panose="02020603050405020304" pitchFamily="18" charset="0"/>
              </a:rPr>
              <a:t>Vì mỗi lần thực hiện trò chơi thì thay hai số bằng tổng của chúng nên số lượng số trên bảng giảm đi 1 và tổng các số trên bảng không thay đổi trong mọi thời điểm. </a:t>
            </a:r>
            <a:endParaRPr lang="en-US" altLang="zh-TW" sz="2000" i="1"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Như </a:t>
            </a:r>
            <a:r>
              <a:rPr lang="vi-VN" altLang="zh-TW" sz="2000" i="1" dirty="0">
                <a:latin typeface="Times New Roman" panose="02020603050405020304" pitchFamily="18" charset="0"/>
                <a:cs typeface="Times New Roman" panose="02020603050405020304" pitchFamily="18" charset="0"/>
              </a:rPr>
              <a:t>vậy, sau </a:t>
            </a:r>
            <a:r>
              <a:rPr lang="vi-VN" altLang="zh-TW" sz="2000" i="1" dirty="0" smtClean="0">
                <a:latin typeface="Times New Roman" panose="02020603050405020304" pitchFamily="18" charset="0"/>
                <a:cs typeface="Times New Roman" panose="02020603050405020304" pitchFamily="18" charset="0"/>
              </a:rPr>
              <a:t>20</a:t>
            </a:r>
            <a:r>
              <a:rPr lang="en-US" altLang="zh-TW" sz="2000" i="1" dirty="0" smtClean="0">
                <a:latin typeface="Times New Roman" panose="02020603050405020304" pitchFamily="18" charset="0"/>
                <a:cs typeface="Times New Roman" panose="02020603050405020304" pitchFamily="18" charset="0"/>
              </a:rPr>
              <a:t>24</a:t>
            </a:r>
            <a:r>
              <a:rPr lang="vi-VN" altLang="zh-TW" sz="2000" i="1" dirty="0" smtClean="0">
                <a:latin typeface="Times New Roman" panose="02020603050405020304" pitchFamily="18" charset="0"/>
                <a:cs typeface="Times New Roman" panose="02020603050405020304" pitchFamily="18" charset="0"/>
              </a:rPr>
              <a:t> </a:t>
            </a:r>
            <a:r>
              <a:rPr lang="vi-VN" altLang="zh-TW" sz="2000" i="1" dirty="0">
                <a:latin typeface="Times New Roman" panose="02020603050405020304" pitchFamily="18" charset="0"/>
                <a:cs typeface="Times New Roman" panose="02020603050405020304" pitchFamily="18" charset="0"/>
              </a:rPr>
              <a:t>lần thực hiện thì trên bảng còn 1 số.</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443062" y="3194438"/>
            <a:ext cx="10763301" cy="400110"/>
          </a:xfrm>
          <a:prstGeom prst="rect">
            <a:avLst/>
          </a:prstGeom>
          <a:noFill/>
        </p:spPr>
        <p:txBody>
          <a:bodyPr wrap="square" rtlCol="0">
            <a:spAutoFit/>
          </a:bodyPr>
          <a:lstStyle/>
          <a:p>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Tổng</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các</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số</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lúc</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đầu</a:t>
            </a:r>
            <a:r>
              <a:rPr lang="en-US" altLang="zh-TW" sz="2000" i="1" dirty="0">
                <a:latin typeface="Times New Roman" panose="02020603050405020304" pitchFamily="18" charset="0"/>
                <a:cs typeface="Times New Roman" panose="02020603050405020304" pitchFamily="18" charset="0"/>
              </a:rPr>
              <a:t> </a:t>
            </a:r>
            <a:r>
              <a:rPr lang="en-US" altLang="zh-TW" sz="2000" i="1" dirty="0" err="1">
                <a:latin typeface="Times New Roman" panose="02020603050405020304" pitchFamily="18" charset="0"/>
                <a:cs typeface="Times New Roman" panose="02020603050405020304" pitchFamily="18" charset="0"/>
              </a:rPr>
              <a:t>là</a:t>
            </a:r>
            <a:r>
              <a:rPr lang="en-US" altLang="zh-TW" sz="2000" i="1" dirty="0">
                <a:latin typeface="Times New Roman" panose="02020603050405020304" pitchFamily="18" charset="0"/>
                <a:cs typeface="Times New Roman" panose="02020603050405020304" pitchFamily="18" charset="0"/>
              </a:rPr>
              <a:t>:</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21" name="文字方塊 20"/>
          <p:cNvSpPr txBox="1"/>
          <p:nvPr/>
        </p:nvSpPr>
        <p:spPr>
          <a:xfrm>
            <a:off x="564971" y="5048677"/>
            <a:ext cx="10011231" cy="400110"/>
          </a:xfrm>
          <a:prstGeom prst="rect">
            <a:avLst/>
          </a:prstGeom>
          <a:noFill/>
        </p:spPr>
        <p:txBody>
          <a:bodyPr wrap="square" rtlCol="0">
            <a:spAutoFit/>
          </a:bodyPr>
          <a:lstStyle/>
          <a:p>
            <a:r>
              <a:rPr lang="vi-VN" altLang="zh-TW" sz="2000" i="1" dirty="0">
                <a:latin typeface="Times New Roman" panose="02020603050405020304" pitchFamily="18" charset="0"/>
                <a:cs typeface="Times New Roman" panose="02020603050405020304" pitchFamily="18" charset="0"/>
              </a:rPr>
              <a:t>Vậy số cuối cùng còn lại trên bảng là 2027091</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48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3"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字方塊 10"/>
              <p:cNvSpPr txBox="1"/>
              <p:nvPr/>
            </p:nvSpPr>
            <p:spPr>
              <a:xfrm>
                <a:off x="564971" y="696673"/>
                <a:ext cx="11030235" cy="1145250"/>
              </a:xfrm>
              <a:prstGeom prst="rect">
                <a:avLst/>
              </a:prstGeom>
              <a:noFill/>
            </p:spPr>
            <p:txBody>
              <a:bodyPr wrap="square" rtlCol="0">
                <a:spAutoFit/>
              </a:bodyPr>
              <a:lstStyle/>
              <a:p>
                <a:r>
                  <a:rPr lang="en-US" altLang="zh-TW" sz="2000" b="1" dirty="0" smtClean="0">
                    <a:solidFill>
                      <a:srgbClr val="FF0000"/>
                    </a:solidFill>
                    <a:latin typeface="Times New Roman" panose="02020603050405020304" pitchFamily="18" charset="0"/>
                    <a:cs typeface="Times New Roman" panose="02020603050405020304" pitchFamily="18" charset="0"/>
                  </a:rPr>
                  <a:t>Câu 4</a:t>
                </a:r>
                <a:r>
                  <a:rPr lang="vi-VN" altLang="zh-TW" sz="2000" dirty="0">
                    <a:latin typeface="Times New Roman" panose="02020603050405020304" pitchFamily="18" charset="0"/>
                    <a:cs typeface="Times New Roman" panose="02020603050405020304" pitchFamily="18" charset="0"/>
                  </a:rPr>
                  <a:t>: Trên bảng có các </a:t>
                </a:r>
                <a:r>
                  <a:rPr lang="vi-VN" altLang="zh-TW" sz="2000" dirty="0" smtClean="0">
                    <a:latin typeface="Times New Roman" panose="02020603050405020304" pitchFamily="18" charset="0"/>
                    <a:cs typeface="Times New Roman" panose="02020603050405020304" pitchFamily="18" charset="0"/>
                  </a:rPr>
                  <a:t>số</a:t>
                </a:r>
                <a:r>
                  <a:rPr lang="en-US" altLang="zh-TW" sz="20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ctrlPr>
                      </m:fPr>
                      <m:num>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1</m:t>
                        </m:r>
                      </m:num>
                      <m:den>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80</m:t>
                        </m:r>
                      </m:den>
                    </m:f>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m:t>
                    </m:r>
                    <m:f>
                      <m:fPr>
                        <m:ctrlP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ctrlPr>
                      </m:fPr>
                      <m:num>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2</m:t>
                        </m:r>
                      </m:num>
                      <m:den>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80</m:t>
                        </m:r>
                      </m:den>
                    </m:f>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m:t>
                    </m:r>
                    <m:f>
                      <m:fPr>
                        <m:ctrlP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ctrlPr>
                      </m:fPr>
                      <m:num>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3</m:t>
                        </m:r>
                      </m:num>
                      <m:den>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80</m:t>
                        </m:r>
                      </m:den>
                    </m:f>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m:t>
                    </m:r>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𝐿</m:t>
                    </m:r>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m:t>
                    </m:r>
                    <m:f>
                      <m:fPr>
                        <m:ctrlP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ctrlPr>
                      </m:fPr>
                      <m:num>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80</m:t>
                        </m:r>
                      </m:num>
                      <m:den>
                        <m:r>
                          <a:rPr lang="en-US" altLang="zh-TW" sz="2000" b="0" i="1" smtClean="0">
                            <a:solidFill>
                              <a:schemeClr val="accent2">
                                <a:lumMod val="75000"/>
                              </a:schemeClr>
                            </a:solidFill>
                            <a:latin typeface="Cambria Math" panose="02040503050406030204" pitchFamily="18" charset="0"/>
                            <a:cs typeface="Times New Roman" panose="02020603050405020304" pitchFamily="18" charset="0"/>
                          </a:rPr>
                          <m:t>80</m:t>
                        </m:r>
                      </m:den>
                    </m:f>
                  </m:oMath>
                </a14:m>
                <a:r>
                  <a:rPr lang="vi-VN"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Mỗi lần thực hiện, cho phép xóa đi hai số </a:t>
                </a:r>
                <a14:m>
                  <m:oMath xmlns:m="http://schemas.openxmlformats.org/officeDocument/2006/math">
                    <m:r>
                      <a:rPr lang="vi-VN" altLang="zh-TW" sz="2000" i="1" dirty="0" smtClean="0">
                        <a:latin typeface="Cambria Math" panose="02040503050406030204" pitchFamily="18" charset="0"/>
                        <a:cs typeface="Times New Roman" panose="02020603050405020304" pitchFamily="18" charset="0"/>
                      </a:rPr>
                      <m:t>𝑎</m:t>
                    </m:r>
                    <m:r>
                      <a:rPr lang="vi-VN" altLang="zh-TW" sz="2000" i="1" dirty="0" smtClean="0">
                        <a:latin typeface="Cambria Math" panose="02040503050406030204" pitchFamily="18" charset="0"/>
                        <a:cs typeface="Times New Roman" panose="02020603050405020304" pitchFamily="18" charset="0"/>
                      </a:rPr>
                      <m:t>, </m:t>
                    </m:r>
                    <m:r>
                      <a:rPr lang="vi-VN" altLang="zh-TW" sz="2000" i="1" dirty="0" smtClean="0">
                        <a:latin typeface="Cambria Math" panose="02040503050406030204" pitchFamily="18" charset="0"/>
                        <a:cs typeface="Times New Roman" panose="02020603050405020304" pitchFamily="18" charset="0"/>
                      </a:rPr>
                      <m:t>𝑏</m:t>
                    </m:r>
                  </m:oMath>
                </a14:m>
                <a:r>
                  <a:rPr lang="vi-VN" altLang="zh-TW" sz="2000" dirty="0">
                    <a:latin typeface="Times New Roman" panose="02020603050405020304" pitchFamily="18" charset="0"/>
                    <a:cs typeface="Times New Roman" panose="02020603050405020304" pitchFamily="18" charset="0"/>
                  </a:rPr>
                  <a:t> bất kì và thay bởi </a:t>
                </a:r>
                <a14:m>
                  <m:oMath xmlns:m="http://schemas.openxmlformats.org/officeDocument/2006/math">
                    <m:r>
                      <a:rPr lang="vi-VN" altLang="zh-TW" sz="2000" i="1" dirty="0" smtClean="0">
                        <a:solidFill>
                          <a:srgbClr val="00B050"/>
                        </a:solidFill>
                        <a:latin typeface="Cambria Math" panose="02040503050406030204" pitchFamily="18" charset="0"/>
                        <a:cs typeface="Times New Roman" panose="02020603050405020304" pitchFamily="18" charset="0"/>
                      </a:rPr>
                      <m:t>𝑎</m:t>
                    </m:r>
                    <m:r>
                      <a:rPr lang="vi-VN" altLang="zh-TW" sz="2000" i="1" dirty="0" smtClean="0">
                        <a:solidFill>
                          <a:srgbClr val="00B050"/>
                        </a:solidFill>
                        <a:latin typeface="Cambria Math" panose="02040503050406030204" pitchFamily="18" charset="0"/>
                        <a:cs typeface="Times New Roman" panose="02020603050405020304" pitchFamily="18" charset="0"/>
                      </a:rPr>
                      <m:t> + </m:t>
                    </m:r>
                    <m:r>
                      <a:rPr lang="vi-VN" altLang="zh-TW" sz="2000" i="1" dirty="0" smtClean="0">
                        <a:solidFill>
                          <a:srgbClr val="00B050"/>
                        </a:solidFill>
                        <a:latin typeface="Cambria Math" panose="02040503050406030204" pitchFamily="18" charset="0"/>
                        <a:cs typeface="Times New Roman" panose="02020603050405020304" pitchFamily="18" charset="0"/>
                      </a:rPr>
                      <m:t>𝑏</m:t>
                    </m:r>
                    <m:r>
                      <a:rPr lang="vi-VN" altLang="zh-TW" sz="2000" i="1" dirty="0" smtClean="0">
                        <a:solidFill>
                          <a:srgbClr val="00B050"/>
                        </a:solidFill>
                        <a:latin typeface="Cambria Math" panose="02040503050406030204" pitchFamily="18" charset="0"/>
                        <a:cs typeface="Times New Roman" panose="02020603050405020304" pitchFamily="18" charset="0"/>
                      </a:rPr>
                      <m:t> – </m:t>
                    </m:r>
                    <m:r>
                      <a:rPr lang="vi-VN" altLang="zh-TW" sz="2000" i="1" dirty="0" smtClean="0">
                        <a:solidFill>
                          <a:srgbClr val="00B050"/>
                        </a:solidFill>
                        <a:latin typeface="Cambria Math" panose="02040503050406030204" pitchFamily="18" charset="0"/>
                        <a:cs typeface="Times New Roman" panose="02020603050405020304" pitchFamily="18" charset="0"/>
                      </a:rPr>
                      <m:t>2</m:t>
                    </m:r>
                    <m:r>
                      <a:rPr lang="vi-VN" altLang="zh-TW" sz="2000" i="1" dirty="0" smtClean="0">
                        <a:solidFill>
                          <a:srgbClr val="00B050"/>
                        </a:solidFill>
                        <a:latin typeface="Cambria Math" panose="02040503050406030204" pitchFamily="18" charset="0"/>
                        <a:cs typeface="Times New Roman" panose="02020603050405020304" pitchFamily="18" charset="0"/>
                      </a:rPr>
                      <m:t>𝑎𝑏</m:t>
                    </m:r>
                  </m:oMath>
                </a14:m>
                <a:r>
                  <a:rPr lang="vi-VN"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Hỏi </a:t>
                </a:r>
                <a:r>
                  <a:rPr lang="vi-VN" altLang="zh-TW" sz="2000" dirty="0">
                    <a:latin typeface="Times New Roman" panose="02020603050405020304" pitchFamily="18" charset="0"/>
                    <a:cs typeface="Times New Roman" panose="02020603050405020304" pitchFamily="18" charset="0"/>
                  </a:rPr>
                  <a:t>sau 1987 lần thực hiện phép xóa, số còn lại trên bảng là số nào?</a:t>
                </a:r>
                <a:endParaRPr lang="zh-TW" altLang="en-US" sz="16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564971" y="696673"/>
                <a:ext cx="11030235" cy="1145250"/>
              </a:xfrm>
              <a:prstGeom prst="rect">
                <a:avLst/>
              </a:prstGeom>
              <a:blipFill rotWithShape="0">
                <a:blip r:embed="rId2"/>
                <a:stretch>
                  <a:fillRect l="-608" b="-85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728587" y="2087740"/>
                <a:ext cx="10011231" cy="400110"/>
              </a:xfrm>
              <a:prstGeom prst="rect">
                <a:avLst/>
              </a:prstGeom>
              <a:noFill/>
            </p:spPr>
            <p:txBody>
              <a:bodyPr wrap="square" rtlCol="0">
                <a:spAutoFit/>
              </a:bodyPr>
              <a:lstStyle/>
              <a:p>
                <a:r>
                  <a:rPr lang="en-US" altLang="zh-TW" sz="2000" dirty="0" smtClean="0">
                    <a:solidFill>
                      <a:srgbClr val="7030A0"/>
                    </a:solidFill>
                    <a:latin typeface="Times New Roman" panose="02020603050405020304" pitchFamily="18" charset="0"/>
                    <a:cs typeface="Times New Roman" panose="02020603050405020304" pitchFamily="18" charset="0"/>
                  </a:rPr>
                  <a:t>- </a:t>
                </a:r>
                <a:r>
                  <a:rPr lang="en-US" altLang="zh-TW" sz="2000" dirty="0" err="1">
                    <a:solidFill>
                      <a:srgbClr val="7030A0"/>
                    </a:solidFill>
                    <a:latin typeface="Times New Roman" panose="02020603050405020304" pitchFamily="18" charset="0"/>
                    <a:cs typeface="Times New Roman" panose="02020603050405020304" pitchFamily="18" charset="0"/>
                  </a:rPr>
                  <a:t>Giả</a:t>
                </a:r>
                <a:r>
                  <a:rPr lang="en-US" altLang="zh-TW" sz="2000" dirty="0">
                    <a:solidFill>
                      <a:srgbClr val="7030A0"/>
                    </a:solidFill>
                    <a:latin typeface="Times New Roman" panose="02020603050405020304" pitchFamily="18" charset="0"/>
                    <a:cs typeface="Times New Roman" panose="02020603050405020304" pitchFamily="18" charset="0"/>
                  </a:rPr>
                  <a:t> </a:t>
                </a:r>
                <a:r>
                  <a:rPr lang="en-US" altLang="zh-TW" sz="2000" dirty="0" err="1">
                    <a:solidFill>
                      <a:srgbClr val="7030A0"/>
                    </a:solidFill>
                    <a:latin typeface="Times New Roman" panose="02020603050405020304" pitchFamily="18" charset="0"/>
                    <a:cs typeface="Times New Roman" panose="02020603050405020304" pitchFamily="18" charset="0"/>
                  </a:rPr>
                  <a:t>sử</a:t>
                </a:r>
                <a:r>
                  <a:rPr lang="en-US" altLang="zh-TW" sz="2000" dirty="0">
                    <a:solidFill>
                      <a:srgbClr val="7030A0"/>
                    </a:solidFill>
                    <a:latin typeface="Times New Roman" panose="02020603050405020304" pitchFamily="18" charset="0"/>
                    <a:cs typeface="Times New Roman" panose="02020603050405020304" pitchFamily="18" charset="0"/>
                  </a:rPr>
                  <a:t> </a:t>
                </a:r>
                <a:r>
                  <a:rPr lang="en-US" altLang="zh-TW" sz="2000" dirty="0" err="1">
                    <a:solidFill>
                      <a:srgbClr val="7030A0"/>
                    </a:solidFill>
                    <a:latin typeface="Times New Roman" panose="02020603050405020304" pitchFamily="18" charset="0"/>
                    <a:cs typeface="Times New Roman" panose="02020603050405020304" pitchFamily="18" charset="0"/>
                  </a:rPr>
                  <a:t>các</a:t>
                </a:r>
                <a:r>
                  <a:rPr lang="en-US" altLang="zh-TW" sz="2000" dirty="0">
                    <a:solidFill>
                      <a:srgbClr val="7030A0"/>
                    </a:solidFill>
                    <a:latin typeface="Times New Roman" panose="02020603050405020304" pitchFamily="18" charset="0"/>
                    <a:cs typeface="Times New Roman" panose="02020603050405020304" pitchFamily="18" charset="0"/>
                  </a:rPr>
                  <a:t> </a:t>
                </a:r>
                <a:r>
                  <a:rPr lang="en-US" altLang="zh-TW" sz="2000" dirty="0" err="1">
                    <a:solidFill>
                      <a:srgbClr val="7030A0"/>
                    </a:solidFill>
                    <a:latin typeface="Times New Roman" panose="02020603050405020304" pitchFamily="18" charset="0"/>
                    <a:cs typeface="Times New Roman" panose="02020603050405020304" pitchFamily="18" charset="0"/>
                  </a:rPr>
                  <a:t>số</a:t>
                </a:r>
                <a:r>
                  <a:rPr lang="en-US" altLang="zh-TW" sz="2000" dirty="0">
                    <a:solidFill>
                      <a:srgbClr val="7030A0"/>
                    </a:solidFill>
                    <a:latin typeface="Times New Roman" panose="02020603050405020304" pitchFamily="18" charset="0"/>
                    <a:cs typeface="Times New Roman" panose="02020603050405020304" pitchFamily="18" charset="0"/>
                  </a:rPr>
                  <a:t> </a:t>
                </a:r>
                <a:r>
                  <a:rPr lang="en-US" altLang="zh-TW" sz="2000" dirty="0" err="1">
                    <a:solidFill>
                      <a:srgbClr val="7030A0"/>
                    </a:solidFill>
                    <a:latin typeface="Times New Roman" panose="02020603050405020304" pitchFamily="18" charset="0"/>
                    <a:cs typeface="Times New Roman" panose="02020603050405020304" pitchFamily="18" charset="0"/>
                  </a:rPr>
                  <a:t>trên</a:t>
                </a:r>
                <a:r>
                  <a:rPr lang="en-US" altLang="zh-TW" sz="2000" dirty="0">
                    <a:solidFill>
                      <a:srgbClr val="7030A0"/>
                    </a:solidFill>
                    <a:latin typeface="Times New Roman" panose="02020603050405020304" pitchFamily="18" charset="0"/>
                    <a:cs typeface="Times New Roman" panose="02020603050405020304" pitchFamily="18" charset="0"/>
                  </a:rPr>
                  <a:t> </a:t>
                </a:r>
                <a:r>
                  <a:rPr lang="en-US" altLang="zh-TW" sz="2000" dirty="0" err="1" smtClean="0">
                    <a:solidFill>
                      <a:srgbClr val="7030A0"/>
                    </a:solidFill>
                    <a:latin typeface="Times New Roman" panose="02020603050405020304" pitchFamily="18" charset="0"/>
                    <a:cs typeface="Times New Roman" panose="02020603050405020304" pitchFamily="18" charset="0"/>
                  </a:rPr>
                  <a:t>là</a:t>
                </a:r>
                <a:r>
                  <a:rPr lang="zh-TW" altLang="en-US" sz="2000" dirty="0" smtClean="0">
                    <a:solidFill>
                      <a:srgbClr val="7030A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TW" sz="2000" b="0" i="1" smtClean="0">
                            <a:solidFill>
                              <a:srgbClr val="7030A0"/>
                            </a:solidFill>
                            <a:latin typeface="Cambria Math" panose="02040503050406030204" pitchFamily="18" charset="0"/>
                            <a:cs typeface="Times New Roman" panose="02020603050405020304" pitchFamily="18" charset="0"/>
                          </a:rPr>
                        </m:ctrlPr>
                      </m:sSubPr>
                      <m:e>
                        <m:r>
                          <m:rPr>
                            <m:sty m:val="p"/>
                          </m:rPr>
                          <a:rPr lang="en-US" altLang="zh-TW" sz="2000" b="0" i="0" smtClean="0">
                            <a:solidFill>
                              <a:srgbClr val="7030A0"/>
                            </a:solidFill>
                            <a:latin typeface="Cambria Math" panose="02040503050406030204" pitchFamily="18" charset="0"/>
                            <a:cs typeface="Times New Roman" panose="02020603050405020304" pitchFamily="18" charset="0"/>
                          </a:rPr>
                          <m:t>a</m:t>
                        </m:r>
                      </m:e>
                      <m:sub>
                        <m:r>
                          <a:rPr lang="en-US" altLang="zh-TW" sz="2000" b="0" i="0" smtClean="0">
                            <a:solidFill>
                              <a:srgbClr val="7030A0"/>
                            </a:solidFill>
                            <a:latin typeface="Cambria Math" panose="02040503050406030204" pitchFamily="18" charset="0"/>
                            <a:cs typeface="Times New Roman" panose="02020603050405020304" pitchFamily="18" charset="0"/>
                          </a:rPr>
                          <m:t>1</m:t>
                        </m:r>
                      </m:sub>
                    </m:sSub>
                    <m:r>
                      <a:rPr lang="en-US" altLang="zh-TW" sz="2000" b="0" i="0" smtClean="0">
                        <a:solidFill>
                          <a:srgbClr val="7030A0"/>
                        </a:solidFill>
                        <a:latin typeface="Cambria Math" panose="02040503050406030204" pitchFamily="18" charset="0"/>
                        <a:cs typeface="Times New Roman" panose="02020603050405020304" pitchFamily="18" charset="0"/>
                      </a:rPr>
                      <m:t>;</m:t>
                    </m:r>
                    <m:sSub>
                      <m:sSubPr>
                        <m:ctrlPr>
                          <a:rPr lang="en-US" altLang="zh-TW" sz="2000" b="0" i="1" smtClean="0">
                            <a:solidFill>
                              <a:srgbClr val="7030A0"/>
                            </a:solidFill>
                            <a:latin typeface="Cambria Math" panose="02040503050406030204" pitchFamily="18" charset="0"/>
                            <a:cs typeface="Times New Roman" panose="02020603050405020304" pitchFamily="18" charset="0"/>
                          </a:rPr>
                        </m:ctrlPr>
                      </m:sSubPr>
                      <m:e>
                        <m:r>
                          <m:rPr>
                            <m:sty m:val="p"/>
                          </m:rPr>
                          <a:rPr lang="en-US" altLang="zh-TW" sz="2000" b="0" i="0" smtClean="0">
                            <a:solidFill>
                              <a:srgbClr val="7030A0"/>
                            </a:solidFill>
                            <a:latin typeface="Cambria Math" panose="02040503050406030204" pitchFamily="18" charset="0"/>
                            <a:cs typeface="Times New Roman" panose="02020603050405020304" pitchFamily="18" charset="0"/>
                          </a:rPr>
                          <m:t>a</m:t>
                        </m:r>
                      </m:e>
                      <m:sub>
                        <m:r>
                          <a:rPr lang="en-US" altLang="zh-TW" sz="2000" b="0" i="0" smtClean="0">
                            <a:solidFill>
                              <a:srgbClr val="7030A0"/>
                            </a:solidFill>
                            <a:latin typeface="Cambria Math" panose="02040503050406030204" pitchFamily="18" charset="0"/>
                            <a:cs typeface="Times New Roman" panose="02020603050405020304" pitchFamily="18" charset="0"/>
                          </a:rPr>
                          <m:t>2</m:t>
                        </m:r>
                      </m:sub>
                    </m:sSub>
                    <m:r>
                      <a:rPr lang="en-US" altLang="zh-TW" sz="2000" b="0" i="0" smtClean="0">
                        <a:solidFill>
                          <a:srgbClr val="7030A0"/>
                        </a:solidFill>
                        <a:latin typeface="Cambria Math" panose="02040503050406030204" pitchFamily="18" charset="0"/>
                        <a:cs typeface="Times New Roman" panose="02020603050405020304" pitchFamily="18" charset="0"/>
                      </a:rPr>
                      <m:t>;</m:t>
                    </m:r>
                    <m:sSub>
                      <m:sSubPr>
                        <m:ctrlPr>
                          <a:rPr lang="en-US" altLang="zh-TW" sz="2000" b="0" i="1" smtClean="0">
                            <a:solidFill>
                              <a:srgbClr val="7030A0"/>
                            </a:solidFill>
                            <a:latin typeface="Cambria Math" panose="02040503050406030204" pitchFamily="18" charset="0"/>
                            <a:cs typeface="Times New Roman" panose="02020603050405020304" pitchFamily="18" charset="0"/>
                          </a:rPr>
                        </m:ctrlPr>
                      </m:sSubPr>
                      <m:e>
                        <m:r>
                          <m:rPr>
                            <m:sty m:val="p"/>
                          </m:rPr>
                          <a:rPr lang="en-US" altLang="zh-TW" sz="2000" b="0" i="0" smtClean="0">
                            <a:solidFill>
                              <a:srgbClr val="7030A0"/>
                            </a:solidFill>
                            <a:latin typeface="Cambria Math" panose="02040503050406030204" pitchFamily="18" charset="0"/>
                            <a:cs typeface="Times New Roman" panose="02020603050405020304" pitchFamily="18" charset="0"/>
                          </a:rPr>
                          <m:t>a</m:t>
                        </m:r>
                      </m:e>
                      <m:sub>
                        <m:r>
                          <a:rPr lang="en-US" altLang="zh-TW" sz="2000" b="0" i="0" smtClean="0">
                            <a:solidFill>
                              <a:srgbClr val="7030A0"/>
                            </a:solidFill>
                            <a:latin typeface="Cambria Math" panose="02040503050406030204" pitchFamily="18" charset="0"/>
                            <a:cs typeface="Times New Roman" panose="02020603050405020304" pitchFamily="18" charset="0"/>
                          </a:rPr>
                          <m:t>3</m:t>
                        </m:r>
                      </m:sub>
                    </m:sSub>
                    <m:r>
                      <a:rPr lang="en-US" altLang="zh-TW" sz="2000" b="0" i="0" smtClean="0">
                        <a:solidFill>
                          <a:srgbClr val="7030A0"/>
                        </a:solidFill>
                        <a:latin typeface="Cambria Math" panose="02040503050406030204" pitchFamily="18" charset="0"/>
                        <a:cs typeface="Times New Roman" panose="02020603050405020304" pitchFamily="18" charset="0"/>
                      </a:rPr>
                      <m:t>;…;</m:t>
                    </m:r>
                    <m:sSub>
                      <m:sSubPr>
                        <m:ctrlPr>
                          <a:rPr lang="en-US" altLang="zh-TW" sz="2000" b="0" i="1" smtClean="0">
                            <a:solidFill>
                              <a:srgbClr val="7030A0"/>
                            </a:solidFill>
                            <a:latin typeface="Cambria Math" panose="02040503050406030204" pitchFamily="18" charset="0"/>
                            <a:cs typeface="Times New Roman" panose="02020603050405020304" pitchFamily="18" charset="0"/>
                          </a:rPr>
                        </m:ctrlPr>
                      </m:sSubPr>
                      <m:e>
                        <m:r>
                          <m:rPr>
                            <m:sty m:val="p"/>
                          </m:rPr>
                          <a:rPr lang="en-US" altLang="zh-TW" sz="2000" b="0" i="0" smtClean="0">
                            <a:solidFill>
                              <a:srgbClr val="7030A0"/>
                            </a:solidFill>
                            <a:latin typeface="Cambria Math" panose="02040503050406030204" pitchFamily="18" charset="0"/>
                            <a:cs typeface="Times New Roman" panose="02020603050405020304" pitchFamily="18" charset="0"/>
                          </a:rPr>
                          <m:t>a</m:t>
                        </m:r>
                      </m:e>
                      <m:sub>
                        <m:r>
                          <m:rPr>
                            <m:sty m:val="p"/>
                          </m:rPr>
                          <a:rPr lang="en-US" altLang="zh-TW" sz="2000" b="0" i="0" smtClean="0">
                            <a:solidFill>
                              <a:srgbClr val="7030A0"/>
                            </a:solidFill>
                            <a:latin typeface="Cambria Math" panose="02040503050406030204" pitchFamily="18" charset="0"/>
                            <a:cs typeface="Times New Roman" panose="02020603050405020304" pitchFamily="18" charset="0"/>
                          </a:rPr>
                          <m:t>k</m:t>
                        </m:r>
                      </m:sub>
                    </m:sSub>
                  </m:oMath>
                </a14:m>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728587" y="2087740"/>
                <a:ext cx="10011231" cy="400110"/>
              </a:xfrm>
              <a:prstGeom prst="rect">
                <a:avLst/>
              </a:prstGeom>
              <a:blipFill rotWithShape="0">
                <a:blip r:embed="rId3"/>
                <a:stretch>
                  <a:fillRect l="-670" t="-7576" b="-257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728587" y="2719880"/>
                <a:ext cx="6484960" cy="400110"/>
              </a:xfrm>
              <a:prstGeom prst="rect">
                <a:avLst/>
              </a:prstGeom>
              <a:noFill/>
            </p:spPr>
            <p:txBody>
              <a:bodyPr wrap="square" rtlCol="0">
                <a:spAutoFit/>
              </a:bodyPr>
              <a:lstStyle/>
              <a:p>
                <a:r>
                  <a:rPr lang="pt-BR" altLang="zh-TW" sz="2000" dirty="0" smtClean="0">
                    <a:latin typeface="Times New Roman" panose="02020603050405020304" pitchFamily="18" charset="0"/>
                    <a:cs typeface="Times New Roman" panose="02020603050405020304" pitchFamily="18" charset="0"/>
                  </a:rPr>
                  <a:t>- Xét tích: </a:t>
                </a:r>
                <a14:m>
                  <m:oMath xmlns:m="http://schemas.openxmlformats.org/officeDocument/2006/math">
                    <m:r>
                      <m:rPr>
                        <m:sty m:val="p"/>
                      </m:rPr>
                      <a:rPr lang="pt-BR" altLang="zh-TW" sz="2000" i="0" dirty="0" smtClean="0">
                        <a:latin typeface="Cambria Math" panose="02040503050406030204" pitchFamily="18" charset="0"/>
                        <a:cs typeface="Times New Roman" panose="02020603050405020304" pitchFamily="18" charset="0"/>
                      </a:rPr>
                      <m:t>P</m:t>
                    </m:r>
                    <m:r>
                      <a:rPr lang="pt-BR" altLang="zh-TW" sz="2000" i="0" dirty="0" smtClean="0">
                        <a:solidFill>
                          <a:schemeClr val="tx1"/>
                        </a:solidFill>
                        <a:latin typeface="Cambria Math" panose="02040503050406030204" pitchFamily="18" charset="0"/>
                        <a:cs typeface="Times New Roman" panose="02020603050405020304" pitchFamily="18" charset="0"/>
                      </a:rPr>
                      <m:t>=</m:t>
                    </m:r>
                    <m:r>
                      <a:rPr lang="pt-BR" altLang="zh-TW" sz="2000" i="0" dirty="0" smtClean="0">
                        <a:solidFill>
                          <a:srgbClr val="00B050"/>
                        </a:solidFill>
                        <a:latin typeface="Cambria Math" panose="02040503050406030204" pitchFamily="18" charset="0"/>
                        <a:cs typeface="Times New Roman" panose="02020603050405020304" pitchFamily="18" charset="0"/>
                      </a:rPr>
                      <m:t>(</m:t>
                    </m:r>
                    <m:r>
                      <a:rPr lang="pt-BR" altLang="zh-TW" sz="2000" i="0" dirty="0" smtClean="0">
                        <a:solidFill>
                          <a:srgbClr val="00B050"/>
                        </a:solidFill>
                        <a:latin typeface="Cambria Math" panose="02040503050406030204" pitchFamily="18" charset="0"/>
                        <a:cs typeface="Times New Roman" panose="02020603050405020304" pitchFamily="18" charset="0"/>
                      </a:rPr>
                      <m:t>2</m:t>
                    </m:r>
                    <m:sSub>
                      <m:sSubPr>
                        <m:ctrlPr>
                          <a:rPr lang="pt-BR" altLang="zh-TW" sz="2000" i="1" dirty="0" smtClean="0">
                            <a:solidFill>
                              <a:srgbClr val="00B050"/>
                            </a:solidFill>
                            <a:latin typeface="Cambria Math" panose="02040503050406030204" pitchFamily="18" charset="0"/>
                            <a:cs typeface="Times New Roman" panose="02020603050405020304" pitchFamily="18" charset="0"/>
                          </a:rPr>
                        </m:ctrlPr>
                      </m:sSubPr>
                      <m:e>
                        <m:r>
                          <m:rPr>
                            <m:sty m:val="p"/>
                          </m:rPr>
                          <a:rPr lang="pt-BR" altLang="zh-TW" sz="2000" i="0" dirty="0" smtClean="0">
                            <a:solidFill>
                              <a:srgbClr val="00B050"/>
                            </a:solidFill>
                            <a:latin typeface="Cambria Math" panose="02040503050406030204" pitchFamily="18" charset="0"/>
                            <a:cs typeface="Times New Roman" panose="02020603050405020304" pitchFamily="18" charset="0"/>
                          </a:rPr>
                          <m:t>a</m:t>
                        </m:r>
                      </m:e>
                      <m:sub>
                        <m:r>
                          <a:rPr lang="pt-BR" altLang="zh-TW" sz="2000" i="0" dirty="0" smtClean="0">
                            <a:solidFill>
                              <a:srgbClr val="00B050"/>
                            </a:solidFill>
                            <a:latin typeface="Cambria Math" panose="02040503050406030204" pitchFamily="18" charset="0"/>
                            <a:cs typeface="Times New Roman" panose="02020603050405020304" pitchFamily="18" charset="0"/>
                          </a:rPr>
                          <m:t>1</m:t>
                        </m:r>
                      </m:sub>
                    </m:sSub>
                    <m:r>
                      <a:rPr lang="pt-BR" altLang="zh-TW" sz="2000" i="0" dirty="0" smtClean="0">
                        <a:solidFill>
                          <a:srgbClr val="00B050"/>
                        </a:solidFill>
                        <a:latin typeface="Cambria Math" panose="02040503050406030204" pitchFamily="18" charset="0"/>
                        <a:cs typeface="Times New Roman" panose="02020603050405020304" pitchFamily="18" charset="0"/>
                      </a:rPr>
                      <m:t>−</m:t>
                    </m:r>
                    <m:r>
                      <a:rPr lang="pt-BR" altLang="zh-TW" sz="2000" i="0" dirty="0" smtClean="0">
                        <a:solidFill>
                          <a:srgbClr val="00B050"/>
                        </a:solidFill>
                        <a:latin typeface="Cambria Math" panose="02040503050406030204" pitchFamily="18" charset="0"/>
                        <a:cs typeface="Times New Roman" panose="02020603050405020304" pitchFamily="18" charset="0"/>
                      </a:rPr>
                      <m:t>1</m:t>
                    </m:r>
                    <m:r>
                      <a:rPr lang="pt-BR" altLang="zh-TW" sz="2000" i="0" dirty="0" smtClean="0">
                        <a:solidFill>
                          <a:srgbClr val="00B050"/>
                        </a:solidFill>
                        <a:latin typeface="Cambria Math" panose="02040503050406030204" pitchFamily="18" charset="0"/>
                        <a:cs typeface="Times New Roman" panose="02020603050405020304" pitchFamily="18" charset="0"/>
                      </a:rPr>
                      <m:t>)(</m:t>
                    </m:r>
                    <m:r>
                      <a:rPr lang="pt-BR" altLang="zh-TW" sz="2000" i="0" dirty="0" smtClean="0">
                        <a:solidFill>
                          <a:srgbClr val="00B050"/>
                        </a:solidFill>
                        <a:latin typeface="Cambria Math" panose="02040503050406030204" pitchFamily="18" charset="0"/>
                        <a:cs typeface="Times New Roman" panose="02020603050405020304" pitchFamily="18" charset="0"/>
                      </a:rPr>
                      <m:t>2</m:t>
                    </m:r>
                    <m:sSub>
                      <m:sSubPr>
                        <m:ctrlPr>
                          <a:rPr lang="pt-BR" altLang="zh-TW" sz="2000" i="1" dirty="0" smtClean="0">
                            <a:solidFill>
                              <a:srgbClr val="00B050"/>
                            </a:solidFill>
                            <a:latin typeface="Cambria Math" panose="02040503050406030204" pitchFamily="18" charset="0"/>
                            <a:cs typeface="Times New Roman" panose="02020603050405020304" pitchFamily="18" charset="0"/>
                          </a:rPr>
                        </m:ctrlPr>
                      </m:sSubPr>
                      <m:e>
                        <m:r>
                          <m:rPr>
                            <m:sty m:val="p"/>
                          </m:rPr>
                          <a:rPr lang="pt-BR" altLang="zh-TW" sz="2000" i="0" dirty="0" smtClean="0">
                            <a:solidFill>
                              <a:srgbClr val="00B050"/>
                            </a:solidFill>
                            <a:latin typeface="Cambria Math" panose="02040503050406030204" pitchFamily="18" charset="0"/>
                            <a:cs typeface="Times New Roman" panose="02020603050405020304" pitchFamily="18" charset="0"/>
                          </a:rPr>
                          <m:t>a</m:t>
                        </m:r>
                      </m:e>
                      <m:sub>
                        <m:r>
                          <a:rPr lang="pt-BR" altLang="zh-TW" sz="2000" i="0" dirty="0" smtClean="0">
                            <a:solidFill>
                              <a:srgbClr val="00B050"/>
                            </a:solidFill>
                            <a:latin typeface="Cambria Math" panose="02040503050406030204" pitchFamily="18" charset="0"/>
                            <a:cs typeface="Times New Roman" panose="02020603050405020304" pitchFamily="18" charset="0"/>
                          </a:rPr>
                          <m:t>2</m:t>
                        </m:r>
                      </m:sub>
                    </m:sSub>
                    <m:r>
                      <a:rPr lang="pt-BR" altLang="zh-TW" sz="2000" i="0" dirty="0" smtClean="0">
                        <a:solidFill>
                          <a:srgbClr val="00B050"/>
                        </a:solidFill>
                        <a:latin typeface="Cambria Math" panose="02040503050406030204" pitchFamily="18" charset="0"/>
                        <a:cs typeface="Times New Roman" panose="02020603050405020304" pitchFamily="18" charset="0"/>
                      </a:rPr>
                      <m:t>−</m:t>
                    </m:r>
                    <m:r>
                      <a:rPr lang="pt-BR" altLang="zh-TW" sz="2000" i="0" dirty="0" smtClean="0">
                        <a:solidFill>
                          <a:srgbClr val="00B050"/>
                        </a:solidFill>
                        <a:latin typeface="Cambria Math" panose="02040503050406030204" pitchFamily="18" charset="0"/>
                        <a:cs typeface="Times New Roman" panose="02020603050405020304" pitchFamily="18" charset="0"/>
                      </a:rPr>
                      <m:t>1</m:t>
                    </m:r>
                    <m:r>
                      <a:rPr lang="pt-BR" altLang="zh-TW" sz="2000" i="0" dirty="0" smtClean="0">
                        <a:solidFill>
                          <a:srgbClr val="00B050"/>
                        </a:solidFill>
                        <a:latin typeface="Cambria Math" panose="02040503050406030204" pitchFamily="18" charset="0"/>
                        <a:cs typeface="Times New Roman" panose="02020603050405020304" pitchFamily="18" charset="0"/>
                      </a:rPr>
                      <m:t>)…(</m:t>
                    </m:r>
                    <m:r>
                      <a:rPr lang="pt-BR" altLang="zh-TW" sz="2000" i="0" dirty="0" smtClean="0">
                        <a:latin typeface="Cambria Math" panose="02040503050406030204" pitchFamily="18" charset="0"/>
                        <a:cs typeface="Times New Roman" panose="02020603050405020304" pitchFamily="18" charset="0"/>
                      </a:rPr>
                      <m:t>2</m:t>
                    </m:r>
                    <m:sSub>
                      <m:sSubPr>
                        <m:ctrlPr>
                          <a:rPr lang="pt-BR" altLang="zh-TW" sz="2000" i="1" dirty="0" smtClean="0">
                            <a:latin typeface="Cambria Math" panose="02040503050406030204" pitchFamily="18" charset="0"/>
                            <a:cs typeface="Times New Roman" panose="02020603050405020304" pitchFamily="18" charset="0"/>
                          </a:rPr>
                        </m:ctrlPr>
                      </m:sSubPr>
                      <m:e>
                        <m:r>
                          <m:rPr>
                            <m:sty m:val="p"/>
                          </m:rPr>
                          <a:rPr lang="pt-BR" altLang="zh-TW" sz="2000" i="0" dirty="0" smtClean="0">
                            <a:latin typeface="Cambria Math" panose="02040503050406030204" pitchFamily="18" charset="0"/>
                            <a:cs typeface="Times New Roman" panose="02020603050405020304" pitchFamily="18" charset="0"/>
                          </a:rPr>
                          <m:t>a</m:t>
                        </m:r>
                      </m:e>
                      <m:sub>
                        <m:r>
                          <m:rPr>
                            <m:sty m:val="p"/>
                          </m:rPr>
                          <a:rPr lang="pt-BR" altLang="zh-TW" sz="2000" i="0" dirty="0" smtClean="0">
                            <a:latin typeface="Cambria Math" panose="02040503050406030204" pitchFamily="18" charset="0"/>
                            <a:cs typeface="Times New Roman" panose="02020603050405020304" pitchFamily="18" charset="0"/>
                          </a:rPr>
                          <m:t>k</m:t>
                        </m:r>
                      </m:sub>
                    </m:sSub>
                    <m:r>
                      <a:rPr lang="pt-BR" altLang="zh-TW" sz="2000" i="0" dirty="0" smtClean="0">
                        <a:latin typeface="Cambria Math" panose="02040503050406030204" pitchFamily="18" charset="0"/>
                        <a:cs typeface="Times New Roman" panose="02020603050405020304" pitchFamily="18" charset="0"/>
                      </a:rPr>
                      <m:t>−</m:t>
                    </m:r>
                    <m:r>
                      <a:rPr lang="pt-BR" altLang="zh-TW" sz="2000" i="0" dirty="0" smtClean="0">
                        <a:latin typeface="Cambria Math" panose="02040503050406030204" pitchFamily="18" charset="0"/>
                        <a:cs typeface="Times New Roman" panose="02020603050405020304" pitchFamily="18" charset="0"/>
                      </a:rPr>
                      <m:t>1</m:t>
                    </m:r>
                    <m:r>
                      <a:rPr lang="pt-BR" altLang="zh-TW" sz="2000" i="0" dirty="0" smtClean="0">
                        <a:latin typeface="Cambria Math" panose="02040503050406030204" pitchFamily="18" charset="0"/>
                        <a:cs typeface="Times New Roman" panose="02020603050405020304" pitchFamily="18" charset="0"/>
                      </a:rPr>
                      <m:t>)</m:t>
                    </m:r>
                  </m:oMath>
                </a14:m>
                <a:r>
                  <a:rPr lang="pt-BR"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728587" y="2719880"/>
                <a:ext cx="6484960" cy="400110"/>
              </a:xfrm>
              <a:prstGeom prst="rect">
                <a:avLst/>
              </a:prstGeom>
              <a:blipFill rotWithShape="0">
                <a:blip r:embed="rId4"/>
                <a:stretch>
                  <a:fillRect l="-1035" t="-7576" b="-257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28587" y="3277542"/>
                <a:ext cx="10234793"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Khi </a:t>
                </a:r>
                <a:r>
                  <a:rPr lang="vi-VN" altLang="zh-TW" sz="2000" dirty="0">
                    <a:latin typeface="Times New Roman" panose="02020603050405020304" pitchFamily="18" charset="0"/>
                    <a:cs typeface="Times New Roman" panose="02020603050405020304" pitchFamily="18" charset="0"/>
                  </a:rPr>
                  <a:t>đó, sau mỗi lần biến đổi, tích trên bị mất đi hai thừa số </a:t>
                </a:r>
                <a14:m>
                  <m:oMath xmlns:m="http://schemas.openxmlformats.org/officeDocument/2006/math">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m:t>
                    </m:r>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2</m:t>
                    </m:r>
                    <m:r>
                      <m:rPr>
                        <m:sty m:val="p"/>
                      </m:rP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a</m:t>
                    </m:r>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 − </m:t>
                    </m:r>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1</m:t>
                    </m:r>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m:t>
                    </m:r>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2</m:t>
                    </m:r>
                    <m:r>
                      <m:rPr>
                        <m:sty m:val="p"/>
                      </m:rP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b</m:t>
                    </m:r>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 − </m:t>
                    </m:r>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1</m:t>
                    </m:r>
                    <m:r>
                      <a:rPr lang="vi-VN" altLang="zh-TW" sz="2000" i="0" dirty="0" smtClean="0">
                        <a:solidFill>
                          <a:schemeClr val="accent2">
                            <a:lumMod val="75000"/>
                          </a:schemeClr>
                        </a:solidFill>
                        <a:latin typeface="Cambria Math" panose="02040503050406030204" pitchFamily="18" charset="0"/>
                        <a:cs typeface="Times New Roman" panose="02020603050405020304" pitchFamily="18" charset="0"/>
                      </a:rPr>
                      <m:t>)</m:t>
                    </m:r>
                  </m:oMath>
                </a14:m>
                <a:r>
                  <a:rPr lang="vi-VN" altLang="zh-TW" sz="2000" dirty="0">
                    <a:solidFill>
                      <a:schemeClr val="accent2">
                        <a:lumMod val="75000"/>
                      </a:schemeClr>
                    </a:solidFill>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và được thêm vào thừa số </a:t>
                </a:r>
                <a14:m>
                  <m:oMath xmlns:m="http://schemas.openxmlformats.org/officeDocument/2006/math">
                    <m:r>
                      <a:rPr lang="vi-VN" altLang="zh-TW" sz="2000" i="0" dirty="0" smtClean="0">
                        <a:latin typeface="Cambria Math" panose="02040503050406030204" pitchFamily="18" charset="0"/>
                        <a:cs typeface="Times New Roman" panose="02020603050405020304" pitchFamily="18" charset="0"/>
                      </a:rPr>
                      <m:t>2</m:t>
                    </m:r>
                    <m:r>
                      <a:rPr lang="vi-VN" altLang="zh-TW" sz="2000" i="0" dirty="0" smtClean="0">
                        <a:latin typeface="Cambria Math" panose="02040503050406030204" pitchFamily="18" charset="0"/>
                        <a:cs typeface="Times New Roman" panose="02020603050405020304" pitchFamily="18" charset="0"/>
                      </a:rPr>
                      <m:t>(</m:t>
                    </m:r>
                    <m:r>
                      <m:rPr>
                        <m:sty m:val="p"/>
                      </m:rPr>
                      <a:rPr lang="vi-VN" altLang="zh-TW" sz="2000" i="0" dirty="0" smtClean="0">
                        <a:solidFill>
                          <a:srgbClr val="00B050"/>
                        </a:solidFill>
                        <a:latin typeface="Cambria Math" panose="02040503050406030204" pitchFamily="18" charset="0"/>
                        <a:cs typeface="Times New Roman" panose="02020603050405020304" pitchFamily="18" charset="0"/>
                      </a:rPr>
                      <m:t>a</m:t>
                    </m:r>
                    <m:r>
                      <a:rPr lang="vi-VN" altLang="zh-TW" sz="2000" i="0" dirty="0" smtClean="0">
                        <a:solidFill>
                          <a:srgbClr val="00B050"/>
                        </a:solidFill>
                        <a:latin typeface="Cambria Math" panose="02040503050406030204" pitchFamily="18" charset="0"/>
                        <a:cs typeface="Times New Roman" panose="02020603050405020304" pitchFamily="18" charset="0"/>
                      </a:rPr>
                      <m:t> + </m:t>
                    </m:r>
                    <m:r>
                      <m:rPr>
                        <m:sty m:val="p"/>
                      </m:rPr>
                      <a:rPr lang="vi-VN" altLang="zh-TW" sz="2000" i="0" dirty="0" smtClean="0">
                        <a:solidFill>
                          <a:srgbClr val="00B050"/>
                        </a:solidFill>
                        <a:latin typeface="Cambria Math" panose="02040503050406030204" pitchFamily="18" charset="0"/>
                        <a:cs typeface="Times New Roman" panose="02020603050405020304" pitchFamily="18" charset="0"/>
                      </a:rPr>
                      <m:t>b</m:t>
                    </m:r>
                    <m:r>
                      <a:rPr lang="vi-VN" altLang="zh-TW" sz="2000" i="0" dirty="0" smtClean="0">
                        <a:solidFill>
                          <a:srgbClr val="00B050"/>
                        </a:solidFill>
                        <a:latin typeface="Cambria Math" panose="02040503050406030204" pitchFamily="18" charset="0"/>
                        <a:cs typeface="Times New Roman" panose="02020603050405020304" pitchFamily="18" charset="0"/>
                      </a:rPr>
                      <m:t> – </m:t>
                    </m:r>
                    <m:r>
                      <a:rPr lang="vi-VN" altLang="zh-TW" sz="2000" i="0" dirty="0" smtClean="0">
                        <a:solidFill>
                          <a:srgbClr val="00B050"/>
                        </a:solidFill>
                        <a:latin typeface="Cambria Math" panose="02040503050406030204" pitchFamily="18" charset="0"/>
                        <a:cs typeface="Times New Roman" panose="02020603050405020304" pitchFamily="18" charset="0"/>
                      </a:rPr>
                      <m:t>2</m:t>
                    </m:r>
                    <m:r>
                      <m:rPr>
                        <m:sty m:val="p"/>
                      </m:rPr>
                      <a:rPr lang="vi-VN" altLang="zh-TW" sz="2000" i="0" dirty="0" smtClean="0">
                        <a:solidFill>
                          <a:srgbClr val="00B050"/>
                        </a:solidFill>
                        <a:latin typeface="Cambria Math" panose="02040503050406030204" pitchFamily="18" charset="0"/>
                        <a:cs typeface="Times New Roman" panose="02020603050405020304" pitchFamily="18" charset="0"/>
                      </a:rPr>
                      <m:t>ab</m:t>
                    </m:r>
                    <m:r>
                      <a:rPr lang="vi-VN" altLang="zh-TW" sz="2000" i="0" dirty="0" smtClean="0">
                        <a:latin typeface="Cambria Math" panose="02040503050406030204" pitchFamily="18" charset="0"/>
                        <a:cs typeface="Times New Roman" panose="02020603050405020304" pitchFamily="18" charset="0"/>
                      </a:rPr>
                      <m:t>) – </m:t>
                    </m:r>
                    <m:r>
                      <a:rPr lang="vi-VN" altLang="zh-TW" sz="2000" i="0" dirty="0" smtClean="0">
                        <a:latin typeface="Cambria Math" panose="02040503050406030204" pitchFamily="18" charset="0"/>
                        <a:cs typeface="Times New Roman" panose="02020603050405020304" pitchFamily="18" charset="0"/>
                      </a:rPr>
                      <m:t>1</m:t>
                    </m:r>
                    <m:r>
                      <a:rPr lang="vi-VN" altLang="zh-TW" sz="2000" i="0" dirty="0" smtClean="0">
                        <a:latin typeface="Cambria Math" panose="02040503050406030204" pitchFamily="18" charset="0"/>
                        <a:cs typeface="Times New Roman" panose="02020603050405020304" pitchFamily="18" charset="0"/>
                      </a:rPr>
                      <m:t> = − (</m:t>
                    </m:r>
                    <m:r>
                      <a:rPr lang="vi-VN" altLang="zh-TW" sz="2000" i="0" dirty="0" smtClean="0">
                        <a:solidFill>
                          <a:srgbClr val="00B050"/>
                        </a:solidFill>
                        <a:latin typeface="Cambria Math" panose="02040503050406030204" pitchFamily="18" charset="0"/>
                        <a:cs typeface="Times New Roman" panose="02020603050405020304" pitchFamily="18" charset="0"/>
                      </a:rPr>
                      <m:t>2</m:t>
                    </m:r>
                    <m:r>
                      <m:rPr>
                        <m:sty m:val="p"/>
                      </m:rPr>
                      <a:rPr lang="vi-VN" altLang="zh-TW" sz="2000" i="0" dirty="0" smtClean="0">
                        <a:solidFill>
                          <a:srgbClr val="00B050"/>
                        </a:solidFill>
                        <a:latin typeface="Cambria Math" panose="02040503050406030204" pitchFamily="18" charset="0"/>
                        <a:cs typeface="Times New Roman" panose="02020603050405020304" pitchFamily="18" charset="0"/>
                      </a:rPr>
                      <m:t>a</m:t>
                    </m:r>
                    <m:r>
                      <a:rPr lang="vi-VN" altLang="zh-TW" sz="2000" i="0" dirty="0" smtClean="0">
                        <a:solidFill>
                          <a:srgbClr val="00B050"/>
                        </a:solidFill>
                        <a:latin typeface="Cambria Math" panose="02040503050406030204" pitchFamily="18" charset="0"/>
                        <a:cs typeface="Times New Roman" panose="02020603050405020304" pitchFamily="18" charset="0"/>
                      </a:rPr>
                      <m:t> − </m:t>
                    </m:r>
                    <m:r>
                      <a:rPr lang="vi-VN" altLang="zh-TW" sz="2000" i="0" dirty="0" smtClean="0">
                        <a:solidFill>
                          <a:srgbClr val="00B050"/>
                        </a:solidFill>
                        <a:latin typeface="Cambria Math" panose="02040503050406030204" pitchFamily="18" charset="0"/>
                        <a:cs typeface="Times New Roman" panose="02020603050405020304" pitchFamily="18" charset="0"/>
                      </a:rPr>
                      <m:t>1</m:t>
                    </m:r>
                    <m:r>
                      <a:rPr lang="vi-VN" altLang="zh-TW" sz="2000" i="0" dirty="0" smtClean="0">
                        <a:solidFill>
                          <a:srgbClr val="00B050"/>
                        </a:solidFill>
                        <a:latin typeface="Cambria Math" panose="02040503050406030204" pitchFamily="18" charset="0"/>
                        <a:cs typeface="Times New Roman" panose="02020603050405020304" pitchFamily="18" charset="0"/>
                      </a:rPr>
                      <m:t>)(</m:t>
                    </m:r>
                    <m:r>
                      <a:rPr lang="vi-VN" altLang="zh-TW" sz="2000" i="0" dirty="0" smtClean="0">
                        <a:solidFill>
                          <a:srgbClr val="00B050"/>
                        </a:solidFill>
                        <a:latin typeface="Cambria Math" panose="02040503050406030204" pitchFamily="18" charset="0"/>
                        <a:cs typeface="Times New Roman" panose="02020603050405020304" pitchFamily="18" charset="0"/>
                      </a:rPr>
                      <m:t>2</m:t>
                    </m:r>
                    <m:r>
                      <m:rPr>
                        <m:sty m:val="p"/>
                      </m:rPr>
                      <a:rPr lang="vi-VN" altLang="zh-TW" sz="2000" i="0" dirty="0" smtClean="0">
                        <a:solidFill>
                          <a:srgbClr val="00B050"/>
                        </a:solidFill>
                        <a:latin typeface="Cambria Math" panose="02040503050406030204" pitchFamily="18" charset="0"/>
                        <a:cs typeface="Times New Roman" panose="02020603050405020304" pitchFamily="18" charset="0"/>
                      </a:rPr>
                      <m:t>b</m:t>
                    </m:r>
                    <m:r>
                      <a:rPr lang="vi-VN" altLang="zh-TW" sz="2000" i="0" dirty="0" smtClean="0">
                        <a:solidFill>
                          <a:srgbClr val="00B050"/>
                        </a:solidFill>
                        <a:latin typeface="Cambria Math" panose="02040503050406030204" pitchFamily="18" charset="0"/>
                        <a:cs typeface="Times New Roman" panose="02020603050405020304" pitchFamily="18" charset="0"/>
                      </a:rPr>
                      <m:t> – </m:t>
                    </m:r>
                    <m:r>
                      <a:rPr lang="vi-VN" altLang="zh-TW" sz="2000" i="0" dirty="0" smtClean="0">
                        <a:solidFill>
                          <a:srgbClr val="00B050"/>
                        </a:solidFill>
                        <a:latin typeface="Cambria Math" panose="02040503050406030204" pitchFamily="18" charset="0"/>
                        <a:cs typeface="Times New Roman" panose="02020603050405020304" pitchFamily="18" charset="0"/>
                      </a:rPr>
                      <m:t>1</m:t>
                    </m:r>
                    <m:r>
                      <a:rPr lang="vi-VN" altLang="zh-TW" sz="2000" i="0" dirty="0" smtClean="0">
                        <a:solidFill>
                          <a:srgbClr val="00B050"/>
                        </a:solidFill>
                        <a:latin typeface="Cambria Math" panose="02040503050406030204" pitchFamily="18" charset="0"/>
                        <a:cs typeface="Times New Roman" panose="02020603050405020304" pitchFamily="18" charset="0"/>
                      </a:rPr>
                      <m:t>)</m:t>
                    </m:r>
                  </m:oMath>
                </a14:m>
                <a:r>
                  <a:rPr lang="en-US" altLang="zh-TW" sz="2000" dirty="0" smtClean="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21" name="文字方塊 20"/>
              <p:cNvSpPr txBox="1">
                <a:spLocks noRot="1" noChangeAspect="1" noMove="1" noResize="1" noEditPoints="1" noAdjustHandles="1" noChangeArrowheads="1" noChangeShapeType="1" noTextEdit="1"/>
              </p:cNvSpPr>
              <p:nvPr/>
            </p:nvSpPr>
            <p:spPr>
              <a:xfrm>
                <a:off x="728587" y="3277542"/>
                <a:ext cx="10234793" cy="707886"/>
              </a:xfrm>
              <a:prstGeom prst="rect">
                <a:avLst/>
              </a:prstGeom>
              <a:blipFill rotWithShape="0">
                <a:blip r:embed="rId5"/>
                <a:stretch>
                  <a:fillRect l="-656" t="-5172" b="-14655"/>
                </a:stretch>
              </a:blipFill>
            </p:spPr>
            <p:txBody>
              <a:bodyPr/>
              <a:lstStyle/>
              <a:p>
                <a:r>
                  <a:rPr lang="zh-TW" altLang="en-US">
                    <a:noFill/>
                  </a:rPr>
                  <a:t> </a:t>
                </a:r>
              </a:p>
            </p:txBody>
          </p:sp>
        </mc:Fallback>
      </mc:AlternateContent>
      <p:sp>
        <p:nvSpPr>
          <p:cNvPr id="10" name="文字方塊 9"/>
          <p:cNvSpPr txBox="1"/>
          <p:nvPr/>
        </p:nvSpPr>
        <p:spPr>
          <a:xfrm>
            <a:off x="728587" y="4201666"/>
            <a:ext cx="10234793"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Tức</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là</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sau</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mỗi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lần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biến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đổi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giá</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trị</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tuyệt</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đối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của</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tích</a:t>
            </a:r>
            <a:r>
              <a:rPr lang="en-US" altLang="zh-TW" sz="2000" dirty="0">
                <a:latin typeface="Times New Roman" panose="02020603050405020304" pitchFamily="18" charset="0"/>
                <a:cs typeface="Times New Roman" panose="02020603050405020304" pitchFamily="18" charset="0"/>
              </a:rPr>
              <a:t> P </a:t>
            </a:r>
            <a:r>
              <a:rPr lang="en-US" altLang="zh-TW" sz="2000" dirty="0" err="1">
                <a:latin typeface="Times New Roman" panose="02020603050405020304" pitchFamily="18" charset="0"/>
                <a:cs typeface="Times New Roman" panose="02020603050405020304" pitchFamily="18" charset="0"/>
              </a:rPr>
              <a:t>là</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không</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thay</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đổi</a:t>
            </a:r>
            <a:r>
              <a:rPr lang="en-US"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字方塊 13"/>
              <p:cNvSpPr txBox="1"/>
              <p:nvPr/>
            </p:nvSpPr>
            <p:spPr>
              <a:xfrm>
                <a:off x="692210" y="4831314"/>
                <a:ext cx="10234793" cy="837473"/>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Vì</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tích</a:t>
                </a:r>
                <a:r>
                  <a:rPr lang="en-US" altLang="zh-TW" sz="2000" dirty="0">
                    <a:latin typeface="Times New Roman" panose="02020603050405020304" pitchFamily="18" charset="0"/>
                    <a:cs typeface="Times New Roman" panose="02020603050405020304" pitchFamily="18" charset="0"/>
                  </a:rPr>
                  <a:t> ban </a:t>
                </a:r>
                <a:r>
                  <a:rPr lang="en-US" altLang="zh-TW" sz="2000" dirty="0" err="1">
                    <a:latin typeface="Times New Roman" panose="02020603050405020304" pitchFamily="18" charset="0"/>
                    <a:cs typeface="Times New Roman" panose="02020603050405020304" pitchFamily="18" charset="0"/>
                  </a:rPr>
                  <a:t>đầu</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bằng</a:t>
                </a:r>
                <a:r>
                  <a:rPr lang="en-US" altLang="zh-TW" sz="2000" dirty="0">
                    <a:latin typeface="Times New Roman" panose="02020603050405020304" pitchFamily="18" charset="0"/>
                    <a:cs typeface="Times New Roman" panose="02020603050405020304" pitchFamily="18" charset="0"/>
                  </a:rPr>
                  <a:t> 0 </a:t>
                </a:r>
                <a:r>
                  <a:rPr lang="en-US" altLang="zh-TW" sz="2000" dirty="0" smtClean="0">
                    <a:solidFill>
                      <a:schemeClr val="accent2">
                        <a:lumMod val="75000"/>
                      </a:schemeClr>
                    </a:solidFill>
                    <a:latin typeface="Times New Roman" panose="02020603050405020304" pitchFamily="18" charset="0"/>
                    <a:cs typeface="Times New Roman" panose="02020603050405020304" pitchFamily="18" charset="0"/>
                  </a:rPr>
                  <a:t>(do </a:t>
                </a:r>
                <a:r>
                  <a:rPr lang="en-US" altLang="zh-TW" sz="2000" dirty="0" err="1">
                    <a:solidFill>
                      <a:schemeClr val="accent2">
                        <a:lumMod val="75000"/>
                      </a:schemeClr>
                    </a:solidFill>
                    <a:latin typeface="Times New Roman" panose="02020603050405020304" pitchFamily="18" charset="0"/>
                    <a:cs typeface="Times New Roman" panose="02020603050405020304" pitchFamily="18" charset="0"/>
                  </a:rPr>
                  <a:t>bảng</a:t>
                </a:r>
                <a:r>
                  <a:rPr lang="en-US" altLang="zh-TW" sz="2000" dirty="0">
                    <a:solidFill>
                      <a:schemeClr val="accent2">
                        <a:lumMod val="75000"/>
                      </a:schemeClr>
                    </a:solidFill>
                    <a:latin typeface="Times New Roman" panose="02020603050405020304" pitchFamily="18" charset="0"/>
                    <a:cs typeface="Times New Roman" panose="02020603050405020304" pitchFamily="18" charset="0"/>
                  </a:rPr>
                  <a:t> ban </a:t>
                </a:r>
                <a:r>
                  <a:rPr lang="en-US" altLang="zh-TW" sz="2000" dirty="0" err="1">
                    <a:solidFill>
                      <a:schemeClr val="accent2">
                        <a:lumMod val="75000"/>
                      </a:schemeClr>
                    </a:solidFill>
                    <a:latin typeface="Times New Roman" panose="02020603050405020304" pitchFamily="18" charset="0"/>
                    <a:cs typeface="Times New Roman" panose="02020603050405020304" pitchFamily="18" charset="0"/>
                  </a:rPr>
                  <a:t>đầu</a:t>
                </a:r>
                <a:r>
                  <a:rPr lang="en-US" altLang="zh-TW" sz="2000" dirty="0">
                    <a:solidFill>
                      <a:schemeClr val="accent2">
                        <a:lumMod val="75000"/>
                      </a:schemeClr>
                    </a:solidFill>
                    <a:latin typeface="Times New Roman" panose="02020603050405020304" pitchFamily="18" charset="0"/>
                    <a:cs typeface="Times New Roman" panose="02020603050405020304" pitchFamily="18" charset="0"/>
                  </a:rPr>
                  <a:t> </a:t>
                </a:r>
                <a:r>
                  <a:rPr lang="en-US" altLang="zh-TW" sz="2000" dirty="0" err="1">
                    <a:solidFill>
                      <a:schemeClr val="accent2">
                        <a:lumMod val="75000"/>
                      </a:schemeClr>
                    </a:solidFill>
                    <a:latin typeface="Times New Roman" panose="02020603050405020304" pitchFamily="18" charset="0"/>
                    <a:cs typeface="Times New Roman" panose="02020603050405020304" pitchFamily="18" charset="0"/>
                  </a:rPr>
                  <a:t>có</a:t>
                </a:r>
                <a:r>
                  <a:rPr lang="en-US" altLang="zh-TW" sz="2000" dirty="0">
                    <a:solidFill>
                      <a:schemeClr val="accent2">
                        <a:lumMod val="75000"/>
                      </a:schemeClr>
                    </a:solidFill>
                    <a:latin typeface="Times New Roman" panose="02020603050405020304" pitchFamily="18" charset="0"/>
                    <a:cs typeface="Times New Roman" panose="02020603050405020304" pitchFamily="18" charset="0"/>
                  </a:rPr>
                  <a:t> </a:t>
                </a:r>
                <a:r>
                  <a:rPr lang="en-US" altLang="zh-TW" sz="2000" dirty="0" err="1">
                    <a:solidFill>
                      <a:schemeClr val="accent2">
                        <a:lumMod val="75000"/>
                      </a:schemeClr>
                    </a:solidFill>
                    <a:latin typeface="Times New Roman" panose="02020603050405020304" pitchFamily="18" charset="0"/>
                    <a:cs typeface="Times New Roman" panose="02020603050405020304" pitchFamily="18" charset="0"/>
                  </a:rPr>
                  <a:t>chứa</a:t>
                </a:r>
                <a:r>
                  <a:rPr lang="en-US" altLang="zh-TW" sz="2000" dirty="0">
                    <a:solidFill>
                      <a:schemeClr val="accent2">
                        <a:lumMod val="75000"/>
                      </a:schemeClr>
                    </a:solidFill>
                    <a:latin typeface="Times New Roman" panose="02020603050405020304" pitchFamily="18" charset="0"/>
                    <a:cs typeface="Times New Roman" panose="02020603050405020304" pitchFamily="18" charset="0"/>
                  </a:rPr>
                  <a:t> </a:t>
                </a:r>
                <a:r>
                  <a:rPr lang="en-US" altLang="zh-TW" sz="2000" dirty="0" err="1">
                    <a:solidFill>
                      <a:schemeClr val="accent2">
                        <a:lumMod val="75000"/>
                      </a:schemeClr>
                    </a:solidFill>
                    <a:latin typeface="Times New Roman" panose="02020603050405020304" pitchFamily="18" charset="0"/>
                    <a:cs typeface="Times New Roman" panose="02020603050405020304" pitchFamily="18" charset="0"/>
                  </a:rPr>
                  <a:t>số</a:t>
                </a:r>
                <a:r>
                  <a:rPr lang="en-US" altLang="zh-TW" sz="2000" dirty="0">
                    <a:solidFill>
                      <a:schemeClr val="accent2">
                        <a:lumMod val="75000"/>
                      </a:schemeClr>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TW" sz="2000" i="1" dirty="0" smtClean="0">
                            <a:solidFill>
                              <a:schemeClr val="accent2">
                                <a:lumMod val="75000"/>
                              </a:schemeClr>
                            </a:solidFill>
                            <a:latin typeface="Cambria Math" panose="02040503050406030204" pitchFamily="18" charset="0"/>
                            <a:cs typeface="Times New Roman" panose="02020603050405020304" pitchFamily="18" charset="0"/>
                          </a:rPr>
                        </m:ctrlPr>
                      </m:fPr>
                      <m:num>
                        <m:r>
                          <a:rPr lang="en-US" altLang="zh-TW" sz="2000" i="0" dirty="0" smtClean="0">
                            <a:solidFill>
                              <a:schemeClr val="accent2">
                                <a:lumMod val="75000"/>
                              </a:schemeClr>
                            </a:solidFill>
                            <a:latin typeface="Cambria Math" panose="02040503050406030204" pitchFamily="18" charset="0"/>
                            <a:cs typeface="Times New Roman" panose="02020603050405020304" pitchFamily="18" charset="0"/>
                          </a:rPr>
                          <m:t>40</m:t>
                        </m:r>
                      </m:num>
                      <m:den>
                        <m:r>
                          <a:rPr lang="en-US" altLang="zh-TW" sz="2000" i="0" dirty="0" smtClean="0">
                            <a:solidFill>
                              <a:schemeClr val="accent2">
                                <a:lumMod val="75000"/>
                              </a:schemeClr>
                            </a:solidFill>
                            <a:latin typeface="Cambria Math" panose="02040503050406030204" pitchFamily="18" charset="0"/>
                            <a:cs typeface="Times New Roman" panose="02020603050405020304" pitchFamily="18" charset="0"/>
                          </a:rPr>
                          <m:t>80</m:t>
                        </m:r>
                      </m:den>
                    </m:f>
                    <m:r>
                      <a:rPr lang="en-US" altLang="zh-TW" sz="2000" i="0" dirty="0" smtClean="0">
                        <a:solidFill>
                          <a:schemeClr val="accent2">
                            <a:lumMod val="75000"/>
                          </a:schemeClr>
                        </a:solidFill>
                        <a:latin typeface="Cambria Math" panose="02040503050406030204" pitchFamily="18" charset="0"/>
                        <a:cs typeface="Times New Roman" panose="02020603050405020304" pitchFamily="18" charset="0"/>
                      </a:rPr>
                      <m:t>=</m:t>
                    </m:r>
                    <m:f>
                      <m:fPr>
                        <m:ctrlPr>
                          <a:rPr lang="en-US" altLang="zh-TW" sz="2000" i="1" dirty="0" smtClean="0">
                            <a:solidFill>
                              <a:schemeClr val="accent2">
                                <a:lumMod val="75000"/>
                              </a:schemeClr>
                            </a:solidFill>
                            <a:latin typeface="Cambria Math" panose="02040503050406030204" pitchFamily="18" charset="0"/>
                            <a:cs typeface="Times New Roman" panose="02020603050405020304" pitchFamily="18" charset="0"/>
                          </a:rPr>
                        </m:ctrlPr>
                      </m:fPr>
                      <m:num>
                        <m:r>
                          <a:rPr lang="en-US" altLang="zh-TW" sz="2000" i="0" dirty="0" smtClean="0">
                            <a:solidFill>
                              <a:schemeClr val="accent2">
                                <a:lumMod val="75000"/>
                              </a:schemeClr>
                            </a:solidFill>
                            <a:latin typeface="Cambria Math" panose="02040503050406030204" pitchFamily="18" charset="0"/>
                            <a:cs typeface="Times New Roman" panose="02020603050405020304" pitchFamily="18" charset="0"/>
                          </a:rPr>
                          <m:t>1</m:t>
                        </m:r>
                      </m:num>
                      <m:den>
                        <m:r>
                          <a:rPr lang="en-US" altLang="zh-TW" sz="2000" i="0" dirty="0" smtClean="0">
                            <a:solidFill>
                              <a:schemeClr val="accent2">
                                <a:lumMod val="75000"/>
                              </a:schemeClr>
                            </a:solidFill>
                            <a:latin typeface="Cambria Math" panose="02040503050406030204" pitchFamily="18" charset="0"/>
                            <a:cs typeface="Times New Roman" panose="02020603050405020304" pitchFamily="18" charset="0"/>
                          </a:rPr>
                          <m:t>2</m:t>
                        </m:r>
                      </m:den>
                    </m:f>
                    <m:r>
                      <a:rPr lang="zh-TW" altLang="en-US" sz="2000" i="0" dirty="0">
                        <a:solidFill>
                          <a:schemeClr val="accent2">
                            <a:lumMod val="75000"/>
                          </a:schemeClr>
                        </a:solidFill>
                        <a:latin typeface="Cambria Math" panose="02040503050406030204" pitchFamily="18" charset="0"/>
                        <a:cs typeface="Times New Roman" panose="02020603050405020304" pitchFamily="18" charset="0"/>
                      </a:rPr>
                      <m:t> </m:t>
                    </m:r>
                    <m:r>
                      <a:rPr lang="en-US" altLang="zh-TW" sz="2000" b="0" i="0" dirty="0">
                        <a:solidFill>
                          <a:schemeClr val="accent2">
                            <a:lumMod val="75000"/>
                          </a:schemeClr>
                        </a:solidFill>
                        <a:latin typeface="Cambria Math" panose="02040503050406030204" pitchFamily="18" charset="0"/>
                        <a:cs typeface="Times New Roman" panose="02020603050405020304" pitchFamily="18" charset="0"/>
                      </a:rPr>
                      <m:t> </m:t>
                    </m:r>
                    <m: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m:t>
                    </m:r>
                    <m:r>
                      <a:rPr lang="en-US" altLang="zh-TW" sz="2000" i="0" dirty="0" smtClean="0">
                        <a:solidFill>
                          <a:srgbClr val="00B050"/>
                        </a:solidFill>
                        <a:latin typeface="Cambria Math" panose="02040503050406030204" pitchFamily="18" charset="0"/>
                        <a:cs typeface="Times New Roman" panose="02020603050405020304" pitchFamily="18" charset="0"/>
                      </a:rPr>
                      <m:t>2</m:t>
                    </m:r>
                    <m:r>
                      <a:rPr lang="en-US" altLang="zh-TW" sz="2000" i="0" dirty="0" smtClean="0">
                        <a:solidFill>
                          <a:srgbClr val="00B050"/>
                        </a:solidFill>
                        <a:latin typeface="Cambria Math" panose="02040503050406030204" pitchFamily="18" charset="0"/>
                        <a:cs typeface="Times New Roman" panose="02020603050405020304" pitchFamily="18" charset="0"/>
                      </a:rPr>
                      <m:t>.</m:t>
                    </m:r>
                    <m:f>
                      <m:fPr>
                        <m:ctrlPr>
                          <a:rPr lang="en-US" altLang="zh-TW" sz="2000" b="0" i="1" dirty="0" smtClean="0">
                            <a:solidFill>
                              <a:srgbClr val="00B050"/>
                            </a:solidFill>
                            <a:latin typeface="Cambria Math" panose="02040503050406030204" pitchFamily="18" charset="0"/>
                            <a:cs typeface="Times New Roman" panose="02020603050405020304" pitchFamily="18" charset="0"/>
                          </a:rPr>
                        </m:ctrlPr>
                      </m:fPr>
                      <m:num>
                        <m:r>
                          <a:rPr lang="en-US" altLang="zh-TW" sz="2000" b="0" i="0" dirty="0" smtClean="0">
                            <a:solidFill>
                              <a:srgbClr val="00B050"/>
                            </a:solidFill>
                            <a:latin typeface="Cambria Math" panose="02040503050406030204" pitchFamily="18" charset="0"/>
                            <a:cs typeface="Times New Roman" panose="02020603050405020304" pitchFamily="18" charset="0"/>
                          </a:rPr>
                          <m:t>1</m:t>
                        </m:r>
                      </m:num>
                      <m:den>
                        <m:r>
                          <a:rPr lang="en-US" altLang="zh-TW" sz="2000" b="0" i="0" dirty="0" smtClean="0">
                            <a:solidFill>
                              <a:srgbClr val="00B050"/>
                            </a:solidFill>
                            <a:latin typeface="Cambria Math" panose="02040503050406030204" pitchFamily="18" charset="0"/>
                            <a:cs typeface="Times New Roman" panose="02020603050405020304" pitchFamily="18" charset="0"/>
                          </a:rPr>
                          <m:t>2</m:t>
                        </m:r>
                      </m:den>
                    </m:f>
                    <m:r>
                      <a:rPr lang="en-US" altLang="zh-TW" sz="2000" b="0" i="0" dirty="0" smtClean="0">
                        <a:solidFill>
                          <a:srgbClr val="00B050"/>
                        </a:solidFill>
                        <a:latin typeface="Cambria Math" panose="02040503050406030204" pitchFamily="18" charset="0"/>
                        <a:cs typeface="Times New Roman" panose="02020603050405020304" pitchFamily="18" charset="0"/>
                      </a:rPr>
                      <m:t>−</m:t>
                    </m:r>
                    <m:r>
                      <a:rPr lang="en-US" altLang="zh-TW" sz="2000" b="0" i="0" dirty="0" smtClean="0">
                        <a:solidFill>
                          <a:srgbClr val="00B050"/>
                        </a:solidFill>
                        <a:latin typeface="Cambria Math" panose="02040503050406030204" pitchFamily="18" charset="0"/>
                        <a:cs typeface="Times New Roman" panose="02020603050405020304" pitchFamily="18" charset="0"/>
                      </a:rPr>
                      <m:t>1</m:t>
                    </m:r>
                    <m: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m:t>
                    </m:r>
                    <m:r>
                      <a:rPr lang="en-US" altLang="zh-TW" sz="2000" b="0" i="0" dirty="0" smtClean="0">
                        <a:solidFill>
                          <a:schemeClr val="accent2">
                            <a:lumMod val="75000"/>
                          </a:schemeClr>
                        </a:solidFill>
                        <a:latin typeface="Cambria Math" panose="02040503050406030204" pitchFamily="18" charset="0"/>
                        <a:cs typeface="Times New Roman" panose="02020603050405020304" pitchFamily="18" charset="0"/>
                      </a:rPr>
                      <m:t>0</m:t>
                    </m:r>
                  </m:oMath>
                </a14:m>
                <a:r>
                  <a:rPr lang="en-US" altLang="zh-TW" sz="20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nên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sau</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mỗi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lần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biến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đổi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thì</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tích</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này</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luôn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bằng</a:t>
                </a:r>
                <a:r>
                  <a:rPr lang="en-US" altLang="zh-TW" sz="2000" dirty="0">
                    <a:latin typeface="Times New Roman" panose="02020603050405020304" pitchFamily="18" charset="0"/>
                    <a:cs typeface="Times New Roman" panose="02020603050405020304" pitchFamily="18" charset="0"/>
                  </a:rPr>
                  <a:t> 0.</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4" name="文字方塊 13"/>
              <p:cNvSpPr txBox="1">
                <a:spLocks noRot="1" noChangeAspect="1" noMove="1" noResize="1" noEditPoints="1" noAdjustHandles="1" noChangeArrowheads="1" noChangeShapeType="1" noTextEdit="1"/>
              </p:cNvSpPr>
              <p:nvPr/>
            </p:nvSpPr>
            <p:spPr>
              <a:xfrm>
                <a:off x="692210" y="4831314"/>
                <a:ext cx="10234793" cy="837473"/>
              </a:xfrm>
              <a:prstGeom prst="rect">
                <a:avLst/>
              </a:prstGeom>
              <a:blipFill rotWithShape="0">
                <a:blip r:embed="rId6"/>
                <a:stretch>
                  <a:fillRect l="-656" b="-124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728587" y="5699964"/>
                <a:ext cx="10234793" cy="526939"/>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Vậy</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số</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còn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lại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cuối</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cùng</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trên</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bảng</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là</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s, </a:t>
                </a:r>
                <a:r>
                  <a:rPr lang="en-US" altLang="zh-TW" sz="2000" dirty="0" err="1">
                    <a:latin typeface="Times New Roman" panose="02020603050405020304" pitchFamily="18" charset="0"/>
                    <a:cs typeface="Times New Roman" panose="02020603050405020304" pitchFamily="18" charset="0"/>
                  </a:rPr>
                  <a:t>thỏa</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mãn</a:t>
                </a:r>
                <a:r>
                  <a:rPr lang="en-US" altLang="zh-TW" sz="2000" dirty="0">
                    <a:latin typeface="Times New Roman" panose="02020603050405020304" pitchFamily="18" charset="0"/>
                    <a:cs typeface="Times New Roman" panose="02020603050405020304" pitchFamily="18" charset="0"/>
                  </a:rPr>
                  <a:t> </a:t>
                </a:r>
                <a:r>
                  <a:rPr lang="en-US" altLang="zh-TW" sz="2000" dirty="0">
                    <a:solidFill>
                      <a:srgbClr val="00B050"/>
                    </a:solidFill>
                    <a:latin typeface="Times New Roman" panose="02020603050405020304" pitchFamily="18" charset="0"/>
                    <a:cs typeface="Times New Roman" panose="02020603050405020304" pitchFamily="18" charset="0"/>
                  </a:rPr>
                  <a:t>2s – 1 </a:t>
                </a:r>
                <a:r>
                  <a:rPr lang="en-US" altLang="zh-TW" sz="2000" dirty="0">
                    <a:latin typeface="Times New Roman" panose="02020603050405020304" pitchFamily="18" charset="0"/>
                    <a:cs typeface="Times New Roman" panose="02020603050405020304" pitchFamily="18" charset="0"/>
                  </a:rPr>
                  <a:t>= 0, hay </a:t>
                </a:r>
                <a14:m>
                  <m:oMath xmlns:m="http://schemas.openxmlformats.org/officeDocument/2006/math">
                    <m:r>
                      <m:rPr>
                        <m:sty m:val="p"/>
                      </m:rPr>
                      <a:rPr lang="en-US" altLang="zh-TW" sz="2000" i="0" dirty="0" smtClean="0">
                        <a:latin typeface="Cambria Math" panose="02040503050406030204" pitchFamily="18" charset="0"/>
                        <a:cs typeface="Times New Roman" panose="02020603050405020304" pitchFamily="18" charset="0"/>
                      </a:rPr>
                      <m:t>s</m:t>
                    </m:r>
                    <m:r>
                      <a:rPr lang="en-US" altLang="zh-TW" sz="2000" i="0" dirty="0" smtClean="0">
                        <a:latin typeface="Cambria Math" panose="02040503050406030204" pitchFamily="18" charset="0"/>
                        <a:cs typeface="Times New Roman" panose="02020603050405020304" pitchFamily="18" charset="0"/>
                      </a:rPr>
                      <m:t> =</m:t>
                    </m:r>
                    <m:f>
                      <m:fPr>
                        <m:ctrlPr>
                          <a:rPr lang="en-US" altLang="zh-TW" sz="2000" b="0" i="1" dirty="0" smtClean="0">
                            <a:latin typeface="Cambria Math" panose="02040503050406030204" pitchFamily="18" charset="0"/>
                            <a:cs typeface="Times New Roman" panose="02020603050405020304" pitchFamily="18" charset="0"/>
                          </a:rPr>
                        </m:ctrlPr>
                      </m:fPr>
                      <m:num>
                        <m:r>
                          <a:rPr lang="en-US" altLang="zh-TW" sz="2000" b="0" i="0" dirty="0" smtClean="0">
                            <a:latin typeface="Cambria Math" panose="02040503050406030204" pitchFamily="18" charset="0"/>
                            <a:cs typeface="Times New Roman" panose="02020603050405020304" pitchFamily="18" charset="0"/>
                          </a:rPr>
                          <m:t>1</m:t>
                        </m:r>
                      </m:num>
                      <m:den>
                        <m:r>
                          <a:rPr lang="en-US" altLang="zh-TW" sz="2000" b="0" i="0" dirty="0" smtClean="0">
                            <a:latin typeface="Cambria Math" panose="02040503050406030204" pitchFamily="18" charset="0"/>
                            <a:cs typeface="Times New Roman" panose="02020603050405020304" pitchFamily="18" charset="0"/>
                          </a:rPr>
                          <m:t>2</m:t>
                        </m:r>
                      </m:den>
                    </m:f>
                    <m:r>
                      <a:rPr lang="zh-TW" altLang="en-US" sz="2000" i="0" dirty="0">
                        <a:latin typeface="Cambria Math" panose="02040503050406030204" pitchFamily="18" charset="0"/>
                        <a:cs typeface="Times New Roman" panose="02020603050405020304" pitchFamily="18" charset="0"/>
                      </a:rPr>
                      <m:t>  </m:t>
                    </m:r>
                  </m:oMath>
                </a14:m>
                <a:r>
                  <a:rPr lang="en-US"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7" name="文字方塊 16"/>
              <p:cNvSpPr txBox="1">
                <a:spLocks noRot="1" noChangeAspect="1" noMove="1" noResize="1" noEditPoints="1" noAdjustHandles="1" noChangeArrowheads="1" noChangeShapeType="1" noTextEdit="1"/>
              </p:cNvSpPr>
              <p:nvPr/>
            </p:nvSpPr>
            <p:spPr>
              <a:xfrm>
                <a:off x="728587" y="5699964"/>
                <a:ext cx="10234793" cy="526939"/>
              </a:xfrm>
              <a:prstGeom prst="rect">
                <a:avLst/>
              </a:prstGeom>
              <a:blipFill rotWithShape="0">
                <a:blip r:embed="rId7"/>
                <a:stretch>
                  <a:fillRect l="-656" b="-814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8571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P spid="21" grpId="0"/>
      <p:bldP spid="10" grpId="0"/>
      <p:bldP spid="14"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smtClean="0">
                <a:solidFill>
                  <a:srgbClr val="FF0000"/>
                </a:solidFill>
                <a:latin typeface="Times New Roman" panose="02020603050405020304" pitchFamily="18" charset="0"/>
                <a:cs typeface="Times New Roman" panose="02020603050405020304" pitchFamily="18" charset="0"/>
              </a:rPr>
              <a:t>Một</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en-US" altLang="zh-TW" sz="2000" b="1" dirty="0" err="1" smtClean="0">
                <a:solidFill>
                  <a:srgbClr val="FF0000"/>
                </a:solidFill>
                <a:latin typeface="Times New Roman" panose="02020603050405020304" pitchFamily="18" charset="0"/>
                <a:cs typeface="Times New Roman" panose="02020603050405020304" pitchFamily="18" charset="0"/>
              </a:rPr>
              <a:t>số</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en-US" altLang="zh-TW" sz="2000" b="1" dirty="0" err="1" smtClean="0">
                <a:solidFill>
                  <a:srgbClr val="FF0000"/>
                </a:solidFill>
                <a:latin typeface="Times New Roman" panose="02020603050405020304" pitchFamily="18" charset="0"/>
                <a:cs typeface="Times New Roman" panose="02020603050405020304" pitchFamily="18" charset="0"/>
              </a:rPr>
              <a:t>nhận</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en-US" altLang="zh-TW" sz="2000" b="1" dirty="0" err="1" smtClean="0">
                <a:solidFill>
                  <a:srgbClr val="FF0000"/>
                </a:solidFill>
                <a:latin typeface="Times New Roman" panose="02020603050405020304" pitchFamily="18" charset="0"/>
                <a:cs typeface="Times New Roman" panose="02020603050405020304" pitchFamily="18" charset="0"/>
              </a:rPr>
              <a:t>xét</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9" name="文字方塊 18"/>
          <p:cNvSpPr txBox="1"/>
          <p:nvPr/>
        </p:nvSpPr>
        <p:spPr>
          <a:xfrm>
            <a:off x="692209" y="1155248"/>
            <a:ext cx="10659531" cy="1938992"/>
          </a:xfrm>
          <a:prstGeom prst="rect">
            <a:avLst/>
          </a:prstGeom>
          <a:noFill/>
        </p:spPr>
        <p:txBody>
          <a:bodyPr wrap="square" rtlCol="0">
            <a:spAutoFit/>
          </a:bodyPr>
          <a:lstStyle/>
          <a:p>
            <a:r>
              <a:rPr lang="vi-VN" altLang="zh-TW" sz="2000" dirty="0" smtClean="0">
                <a:latin typeface="Times New Roman" panose="02020603050405020304" pitchFamily="18" charset="0"/>
                <a:cs typeface="Times New Roman" panose="02020603050405020304" pitchFamily="18" charset="0"/>
              </a:rPr>
              <a:t>Trong</a:t>
            </a:r>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nhiều </a:t>
            </a:r>
            <a:r>
              <a:rPr lang="vi-VN" altLang="zh-TW" sz="2000" dirty="0">
                <a:latin typeface="Times New Roman" panose="02020603050405020304" pitchFamily="18" charset="0"/>
                <a:cs typeface="Times New Roman" panose="02020603050405020304" pitchFamily="18" charset="0"/>
              </a:rPr>
              <a:t>bài toán, khi thực hiện một số thao tác trên một hệ đối tượng nào đó có thể rất phức tạp nhưng ẩn chứa đại lượng không đổi sau mỗi thao tác, chẳng hạn: tính chẵn lẻ, tổng các số không đổi, hiệu hai số không đổi, tích các số không đổi. </a:t>
            </a:r>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Nhờ </a:t>
            </a:r>
            <a:r>
              <a:rPr lang="vi-VN" altLang="zh-TW" sz="2000" dirty="0">
                <a:latin typeface="Times New Roman" panose="02020603050405020304" pitchFamily="18" charset="0"/>
                <a:cs typeface="Times New Roman" panose="02020603050405020304" pitchFamily="18" charset="0"/>
              </a:rPr>
              <a:t>việc phát hiện ra các đại lượng không đổi hay cố tình đưa ra đại lượng không đổi mà ta gọi chung là đại Iượng bất biến cùng với lập luận ta đưa ra kết luận của bài toán. Việc vận dụng đại lượng không đổi để giải toán gọi là phương pháp đại lượng bất biến.</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629457" y="3342636"/>
            <a:ext cx="9706850" cy="1631216"/>
          </a:xfrm>
          <a:prstGeom prst="rect">
            <a:avLst/>
          </a:prstGeom>
          <a:noFill/>
        </p:spPr>
        <p:txBody>
          <a:bodyPr wrap="square" rtlCol="0">
            <a:spAutoFit/>
          </a:bodyPr>
          <a:lstStyle/>
          <a:p>
            <a:r>
              <a:rPr lang="vi-VN" altLang="zh-TW" sz="2000" b="1" dirty="0">
                <a:latin typeface="Times New Roman" panose="02020603050405020304" pitchFamily="18" charset="0"/>
                <a:cs typeface="Times New Roman" panose="02020603050405020304" pitchFamily="18" charset="0"/>
              </a:rPr>
              <a:t>Bài toán</a:t>
            </a:r>
            <a:r>
              <a:rPr lang="vi-VN" altLang="zh-TW" sz="2000" dirty="0">
                <a:latin typeface="Times New Roman" panose="02020603050405020304" pitchFamily="18" charset="0"/>
                <a:cs typeface="Times New Roman" panose="02020603050405020304" pitchFamily="18" charset="0"/>
              </a:rPr>
              <a:t>: Trên một hòn đảo có một loài tắc kè sinh sống, chúng có ba màu: xanh,đỏ và tím. Tất cả có 2014 con màu xanh, 2015 con màu đỏ, 2016 con màu tím. Để lẩn trốn và săn mồi thì loài tắc kè này biến đổi màu như sau: nếu hai con tắc kẻ khác màu gặp nhau thì chúng đồng thời đổi màu sang màu thứ ba. Nếu hai con tắc kè cùng màu gặp nhau thì giữ nguyên màu. Có khi nào tất cả các con tắc kè trở thành cùng màu được không? Vì sao?</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22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692210" y="696673"/>
            <a:ext cx="9706850" cy="1631216"/>
          </a:xfrm>
          <a:prstGeom prst="rect">
            <a:avLst/>
          </a:prstGeom>
          <a:noFill/>
        </p:spPr>
        <p:txBody>
          <a:bodyPr wrap="square" rtlCol="0">
            <a:spAutoFit/>
          </a:bodyPr>
          <a:lstStyle/>
          <a:p>
            <a:r>
              <a:rPr lang="vi-VN" altLang="zh-TW" sz="2000" b="1" dirty="0">
                <a:latin typeface="Times New Roman" panose="02020603050405020304" pitchFamily="18" charset="0"/>
                <a:cs typeface="Times New Roman" panose="02020603050405020304" pitchFamily="18" charset="0"/>
              </a:rPr>
              <a:t>Bài toán</a:t>
            </a:r>
            <a:r>
              <a:rPr lang="vi-VN" altLang="zh-TW" sz="2000" dirty="0">
                <a:latin typeface="Times New Roman" panose="02020603050405020304" pitchFamily="18" charset="0"/>
                <a:cs typeface="Times New Roman" panose="02020603050405020304" pitchFamily="18" charset="0"/>
              </a:rPr>
              <a:t>: Trên một hòn đảo có một loài tắc kè sinh sống, chúng có ba màu: xanh,đỏ và tím. Tất cả có 2014 con màu xanh, 2015 con màu đỏ, 2016 con màu tím. Để lẩn trốn và săn mồi thì loài tắc kè này biến đổi màu như sau: nếu hai con tắc kẻ khác màu gặp nhau thì chúng đồng thời đổi màu sang màu thứ ba. Nếu hai con tắc kè cùng màu gặp nhau thì giữ nguyên màu. Có khi nào tất cả các con tắc kè trở thành cùng màu được không? Vì sao?</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8" name="文字方塊 7"/>
          <p:cNvSpPr txBox="1"/>
          <p:nvPr/>
        </p:nvSpPr>
        <p:spPr>
          <a:xfrm>
            <a:off x="692210" y="2498579"/>
            <a:ext cx="9706850"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Xét </a:t>
            </a:r>
            <a:r>
              <a:rPr lang="vi-VN" altLang="zh-TW" sz="2000" dirty="0">
                <a:latin typeface="Times New Roman" panose="02020603050405020304" pitchFamily="18" charset="0"/>
                <a:cs typeface="Times New Roman" panose="02020603050405020304" pitchFamily="18" charset="0"/>
              </a:rPr>
              <a:t>số dư khi chia ba số 2014, 2015, 2016 cho 3 ta có ba số dư là: 2, 0, 1. Ta sẽ chứng minh số dư của các số tắc kè chia cho 3 có đầy đủ ba số dư 0, 1, 2 là đại lượng bất biến.</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9" name="文字方塊 8"/>
          <p:cNvSpPr txBox="1"/>
          <p:nvPr/>
        </p:nvSpPr>
        <p:spPr>
          <a:xfrm>
            <a:off x="692210" y="3206465"/>
            <a:ext cx="9706850"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Nếu một con tắc kè xanh gặp một con tắc kè đỏ thì cả hai con tắc kè này chuyển thành màu tím nên số tắc kè lúc này là: 2013 con xanh, 2014 con đỏ và 2018 con tím.</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0" name="文字方塊 9"/>
          <p:cNvSpPr txBox="1"/>
          <p:nvPr/>
        </p:nvSpPr>
        <p:spPr>
          <a:xfrm>
            <a:off x="692210" y="3929055"/>
            <a:ext cx="9706850"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Lúc này các số dư của các số tắc kè chia cho 3 lần lượt là 1, 2, 0, như vậy vẫn đầy đủ ba số dư đã có ban đầu.</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1" name="文字方塊 10"/>
          <p:cNvSpPr txBox="1"/>
          <p:nvPr/>
        </p:nvSpPr>
        <p:spPr>
          <a:xfrm>
            <a:off x="692210" y="4753808"/>
            <a:ext cx="9706850" cy="1015663"/>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Nếu một con tắc kè xanh gặp một con tắc kè tím thì hai con tắc kè này chuyển thành màu đỏ nên số tắc kè lúc này là: 2013 màu xanh, 2017 con đỏ và 2015 con tím. Lúc này các số dư của các số tắc kè chia cho 3 lần lượt là 1, 2, 0, như vậy đầy đủ ba số dư đã có ban đầu.</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40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692210" y="696673"/>
            <a:ext cx="9706850" cy="1631216"/>
          </a:xfrm>
          <a:prstGeom prst="rect">
            <a:avLst/>
          </a:prstGeom>
          <a:noFill/>
        </p:spPr>
        <p:txBody>
          <a:bodyPr wrap="square" rtlCol="0">
            <a:spAutoFit/>
          </a:bodyPr>
          <a:lstStyle/>
          <a:p>
            <a:r>
              <a:rPr lang="vi-VN" altLang="zh-TW" sz="2000" b="1" dirty="0">
                <a:latin typeface="Times New Roman" panose="02020603050405020304" pitchFamily="18" charset="0"/>
                <a:cs typeface="Times New Roman" panose="02020603050405020304" pitchFamily="18" charset="0"/>
              </a:rPr>
              <a:t>Bài toán</a:t>
            </a:r>
            <a:r>
              <a:rPr lang="vi-VN" altLang="zh-TW" sz="2000" dirty="0">
                <a:latin typeface="Times New Roman" panose="02020603050405020304" pitchFamily="18" charset="0"/>
                <a:cs typeface="Times New Roman" panose="02020603050405020304" pitchFamily="18" charset="0"/>
              </a:rPr>
              <a:t>: Trên một hòn đảo có một loài tắc kè sinh sống, chúng có ba màu: xanh,đỏ và tím. Tất cả có 2014 con màu xanh, 2015 con màu đỏ, 2016 con màu tím. Để lẩn trốn và săn mồi thì loài tắc kè này biến đổi màu như sau: nếu hai con tắc kẻ khác màu gặp nhau thì chúng đồng thời đổi màu sang màu thứ ba. Nếu hai con tắc kè cùng màu gặp nhau thì giữ nguyên màu. Có khi nào tất cả các con tắc kè trở thành cùng màu được không? Vì sao?</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8" name="文字方塊 7"/>
          <p:cNvSpPr txBox="1"/>
          <p:nvPr/>
        </p:nvSpPr>
        <p:spPr>
          <a:xfrm>
            <a:off x="692210" y="2498579"/>
            <a:ext cx="9706850" cy="1015663"/>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Nếu một con tắc kè đỏ gặp một con tắc kè tím thì hai con tắc kế này chuyển thành màu xanh nên số tắc kè lúc này là: 2016 con xanh, 2014 con đỏ và 2015 con tím. Lúc này các số dư của các số tắc kè chia cho 3 lần lượt là 1, 2, 0 như vậy vẫn đầy đủ ba số dư đã có ban đầu.</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1" name="文字方塊 10"/>
          <p:cNvSpPr txBox="1"/>
          <p:nvPr/>
        </p:nvSpPr>
        <p:spPr>
          <a:xfrm>
            <a:off x="692210" y="3745231"/>
            <a:ext cx="9706850"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Lập </a:t>
            </a:r>
            <a:r>
              <a:rPr lang="vi-VN" altLang="zh-TW" sz="2000" dirty="0">
                <a:latin typeface="Times New Roman" panose="02020603050405020304" pitchFamily="18" charset="0"/>
                <a:cs typeface="Times New Roman" panose="02020603050405020304" pitchFamily="18" charset="0"/>
              </a:rPr>
              <a:t>luận trên dẫn đến số dư của các số tắc kè chia cho 3 có đầy đủ ba số dư 0,1,2 là đại lượng bất biến.</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09599" y="4684106"/>
            <a:ext cx="10838329" cy="707886"/>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Mặt </a:t>
            </a:r>
            <a:r>
              <a:rPr lang="vi-VN" altLang="zh-TW" sz="2000" dirty="0">
                <a:latin typeface="Times New Roman" panose="02020603050405020304" pitchFamily="18" charset="0"/>
                <a:cs typeface="Times New Roman" panose="02020603050405020304" pitchFamily="18" charset="0"/>
              </a:rPr>
              <a:t>khác, tổng tất cả tắc kê trên đảo là 2014 + 2015 + 2016 = 6045 là một số chia hết cho 3. </a:t>
            </a:r>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Nếu </a:t>
            </a:r>
            <a:r>
              <a:rPr lang="vi-VN" altLang="zh-TW" sz="2000" dirty="0">
                <a:latin typeface="Times New Roman" panose="02020603050405020304" pitchFamily="18" charset="0"/>
                <a:cs typeface="Times New Roman" panose="02020603050405020304" pitchFamily="18" charset="0"/>
              </a:rPr>
              <a:t>tất cả tắc kè đều cũng một màu thì số dư của lượng tắc kè xanh, đỏ và tím chia cho 3 là 0, 0, 0.</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5" name="文字方塊 14"/>
          <p:cNvSpPr txBox="1"/>
          <p:nvPr/>
        </p:nvSpPr>
        <p:spPr>
          <a:xfrm>
            <a:off x="692210" y="5930758"/>
            <a:ext cx="10093840"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Điều </a:t>
            </a:r>
            <a:r>
              <a:rPr lang="vi-VN" altLang="zh-TW" sz="2000" dirty="0">
                <a:latin typeface="Times New Roman" panose="02020603050405020304" pitchFamily="18" charset="0"/>
                <a:cs typeface="Times New Roman" panose="02020603050405020304" pitchFamily="18" charset="0"/>
              </a:rPr>
              <a:t>này là vô lí nên không thể có trường hợp tất cả tắc kê trên đảo có cùng màu.</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a:solidFill>
                  <a:srgbClr val="FF0000"/>
                </a:solidFill>
                <a:latin typeface="Times New Roman" panose="02020603050405020304" pitchFamily="18" charset="0"/>
                <a:cs typeface="Times New Roman" panose="02020603050405020304" pitchFamily="18" charset="0"/>
              </a:rPr>
              <a:t>Bài</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toán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về</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bất</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biến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trong</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bảng</a:t>
            </a:r>
            <a:r>
              <a:rPr lang="en-US" altLang="zh-TW" sz="2000" b="1" dirty="0">
                <a:solidFill>
                  <a:srgbClr val="FF0000"/>
                </a:solidFill>
                <a:latin typeface="Times New Roman" panose="02020603050405020304" pitchFamily="18" charset="0"/>
                <a:cs typeface="Times New Roman" panose="02020603050405020304" pitchFamily="18" charset="0"/>
              </a:rPr>
              <a:t> ô </a:t>
            </a:r>
            <a:r>
              <a:rPr lang="en-US" altLang="zh-TW" sz="2000" b="1" dirty="0" err="1">
                <a:solidFill>
                  <a:srgbClr val="FF0000"/>
                </a:solidFill>
                <a:latin typeface="Times New Roman" panose="02020603050405020304" pitchFamily="18" charset="0"/>
                <a:cs typeface="Times New Roman" panose="02020603050405020304" pitchFamily="18" charset="0"/>
              </a:rPr>
              <a:t>vuông</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692209" y="1167360"/>
            <a:ext cx="9706850" cy="707886"/>
          </a:xfrm>
          <a:prstGeom prst="rect">
            <a:avLst/>
          </a:prstGeom>
          <a:noFill/>
        </p:spPr>
        <p:txBody>
          <a:bodyPr wrap="square" rtlCol="0">
            <a:spAutoFit/>
          </a:bodyPr>
          <a:lstStyle/>
          <a:p>
            <a:r>
              <a:rPr lang="vi-VN" altLang="zh-TW" sz="2000" b="1" dirty="0">
                <a:latin typeface="Times New Roman" panose="02020603050405020304" pitchFamily="18" charset="0"/>
                <a:cs typeface="Times New Roman" panose="02020603050405020304" pitchFamily="18" charset="0"/>
              </a:rPr>
              <a:t>Bất biến </a:t>
            </a:r>
            <a:r>
              <a:rPr lang="vi-VN" altLang="zh-TW" sz="2000" dirty="0">
                <a:latin typeface="Times New Roman" panose="02020603050405020304" pitchFamily="18" charset="0"/>
                <a:cs typeface="Times New Roman" panose="02020603050405020304" pitchFamily="18" charset="0"/>
              </a:rPr>
              <a:t>là một khái niệm quan trọng trong Toán học. </a:t>
            </a:r>
            <a:r>
              <a:rPr lang="vi-VN" altLang="zh-TW" sz="2000" i="1" dirty="0">
                <a:latin typeface="Times New Roman" panose="02020603050405020304" pitchFamily="18" charset="0"/>
                <a:cs typeface="Times New Roman" panose="02020603050405020304" pitchFamily="18" charset="0"/>
              </a:rPr>
              <a:t>Hiểu một cách đơn giản, bất biến là đại lượng, tính chất không thay đổi trong suốt quá trình biến đổi</a:t>
            </a:r>
            <a:r>
              <a:rPr lang="vi-VN"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p:txBody>
      </p:sp>
      <p:sp>
        <p:nvSpPr>
          <p:cNvPr id="7" name="文字方塊 6"/>
          <p:cNvSpPr txBox="1"/>
          <p:nvPr/>
        </p:nvSpPr>
        <p:spPr>
          <a:xfrm>
            <a:off x="692208" y="1948343"/>
            <a:ext cx="10659531" cy="1015663"/>
          </a:xfrm>
          <a:prstGeom prst="rect">
            <a:avLst/>
          </a:prstGeom>
          <a:noFill/>
        </p:spPr>
        <p:txBody>
          <a:bodyPr wrap="square" rtlCol="0">
            <a:spAutoFit/>
          </a:bodyPr>
          <a:lstStyle/>
          <a:p>
            <a:r>
              <a:rPr lang="vi-VN" altLang="zh-TW" sz="2000" b="1" dirty="0" smtClean="0">
                <a:solidFill>
                  <a:srgbClr val="FF0000"/>
                </a:solidFill>
                <a:latin typeface="Times New Roman" panose="02020603050405020304" pitchFamily="18" charset="0"/>
                <a:cs typeface="Times New Roman" panose="02020603050405020304" pitchFamily="18" charset="0"/>
              </a:rPr>
              <a:t>Ví </a:t>
            </a:r>
            <a:r>
              <a:rPr lang="vi-VN" altLang="zh-TW" sz="2000" b="1" dirty="0">
                <a:solidFill>
                  <a:srgbClr val="FF0000"/>
                </a:solidFill>
                <a:latin typeface="Times New Roman" panose="02020603050405020304" pitchFamily="18" charset="0"/>
                <a:cs typeface="Times New Roman" panose="02020603050405020304" pitchFamily="18" charset="0"/>
              </a:rPr>
              <a:t>dụ</a:t>
            </a:r>
            <a:r>
              <a:rPr lang="vi-VN" altLang="zh-TW" sz="2000" dirty="0">
                <a:latin typeface="Times New Roman" panose="02020603050405020304" pitchFamily="18" charset="0"/>
                <a:cs typeface="Times New Roman" panose="02020603050405020304" pitchFamily="18" charset="0"/>
              </a:rPr>
              <a:t>, với cha và con, hiệu số tuổi của hai cha con luôn không đổi theo năm; khi ta đặt một quân domino phủ lên các ô vuông của bàn cờ vua thì quân domino đều phủ đúng một ô đen và một ô trắng... Cuộc sống chúng ta gắn liền với nhiều quy luật bất biến.</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8" name="文字方塊 7"/>
          <p:cNvSpPr txBox="1"/>
          <p:nvPr/>
        </p:nvSpPr>
        <p:spPr>
          <a:xfrm>
            <a:off x="772892" y="3037103"/>
            <a:ext cx="9706850" cy="707886"/>
          </a:xfrm>
          <a:prstGeom prst="rect">
            <a:avLst/>
          </a:prstGeom>
          <a:noFill/>
        </p:spPr>
        <p:txBody>
          <a:bodyPr wrap="square" rtlCol="0">
            <a:spAutoFit/>
          </a:bodyPr>
          <a:lstStyle/>
          <a:p>
            <a:r>
              <a:rPr lang="vi-VN" altLang="zh-TW" sz="2000" i="1" dirty="0">
                <a:latin typeface="Times New Roman" panose="02020603050405020304" pitchFamily="18" charset="0"/>
                <a:cs typeface="Times New Roman" panose="02020603050405020304" pitchFamily="18" charset="0"/>
              </a:rPr>
              <a:t>Trong bảng số bên dưới, các số tự nhiên từ 1 đến 16 được điền vào các ô vuông của bảng, mỗi ô vuông một số.</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72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a:solidFill>
                  <a:srgbClr val="FF0000"/>
                </a:solidFill>
                <a:latin typeface="Times New Roman" panose="02020603050405020304" pitchFamily="18" charset="0"/>
                <a:cs typeface="Times New Roman" panose="02020603050405020304" pitchFamily="18" charset="0"/>
              </a:rPr>
              <a:t>Bài</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toán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về</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bất</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biến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trong</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bảng</a:t>
            </a:r>
            <a:r>
              <a:rPr lang="en-US" altLang="zh-TW" sz="2000" b="1" dirty="0">
                <a:solidFill>
                  <a:srgbClr val="FF0000"/>
                </a:solidFill>
                <a:latin typeface="Times New Roman" panose="02020603050405020304" pitchFamily="18" charset="0"/>
                <a:cs typeface="Times New Roman" panose="02020603050405020304" pitchFamily="18" charset="0"/>
              </a:rPr>
              <a:t> ô </a:t>
            </a:r>
            <a:r>
              <a:rPr lang="en-US" altLang="zh-TW" sz="2000" b="1" dirty="0" err="1">
                <a:solidFill>
                  <a:srgbClr val="FF0000"/>
                </a:solidFill>
                <a:latin typeface="Times New Roman" panose="02020603050405020304" pitchFamily="18" charset="0"/>
                <a:cs typeface="Times New Roman" panose="02020603050405020304" pitchFamily="18" charset="0"/>
              </a:rPr>
              <a:t>vuông</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8" name="文字方塊 7"/>
          <p:cNvSpPr txBox="1"/>
          <p:nvPr/>
        </p:nvSpPr>
        <p:spPr>
          <a:xfrm>
            <a:off x="692209" y="1138258"/>
            <a:ext cx="9706850" cy="707886"/>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Trong bảng số bên dưới, các số tự nhiên từ 1 đến 16 được điền vào các ô vuông của bảng, mỗi ô vuông một số.</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2"/>
          <a:stretch>
            <a:fillRect/>
          </a:stretch>
        </p:blipFill>
        <p:spPr>
          <a:xfrm>
            <a:off x="3524811" y="1732674"/>
            <a:ext cx="2724150" cy="1628775"/>
          </a:xfrm>
          <a:prstGeom prst="rect">
            <a:avLst/>
          </a:prstGeom>
        </p:spPr>
      </p:pic>
      <p:sp>
        <p:nvSpPr>
          <p:cNvPr id="10" name="文字方塊 9"/>
          <p:cNvSpPr txBox="1"/>
          <p:nvPr/>
        </p:nvSpPr>
        <p:spPr>
          <a:xfrm>
            <a:off x="799784" y="3361449"/>
            <a:ext cx="10199909" cy="1323439"/>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Mỗi lượt, bạn được phép thực hiện một trong hai thao tác: </a:t>
            </a:r>
            <a:endParaRPr lang="en-US" altLang="zh-TW" sz="2000"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 Chọn </a:t>
            </a:r>
            <a:r>
              <a:rPr lang="vi-VN" altLang="zh-TW" sz="2000" i="1" dirty="0">
                <a:latin typeface="Times New Roman" panose="02020603050405020304" pitchFamily="18" charset="0"/>
                <a:cs typeface="Times New Roman" panose="02020603050405020304" pitchFamily="18" charset="0"/>
              </a:rPr>
              <a:t>hai hàng nào đó rồi hoán đổi vị trí của các số ở hàng này với các số ở hàng kia; </a:t>
            </a:r>
            <a:endParaRPr lang="en-US" altLang="zh-TW" sz="2000" i="1"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 Chọn </a:t>
            </a:r>
            <a:r>
              <a:rPr lang="vi-VN" altLang="zh-TW" sz="2000" i="1" dirty="0">
                <a:latin typeface="Times New Roman" panose="02020603050405020304" pitchFamily="18" charset="0"/>
                <a:cs typeface="Times New Roman" panose="02020603050405020304" pitchFamily="18" charset="0"/>
              </a:rPr>
              <a:t>hai cột nào đó rồi hoán đổi vị trí của các số ở cột này với các số ở cột kia. </a:t>
            </a:r>
            <a:endParaRPr lang="en-US" altLang="zh-TW" sz="2000" i="1"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Với </a:t>
            </a:r>
            <a:r>
              <a:rPr lang="vi-VN" altLang="zh-TW" sz="2000" dirty="0">
                <a:latin typeface="Times New Roman" panose="02020603050405020304" pitchFamily="18" charset="0"/>
                <a:cs typeface="Times New Roman" panose="02020603050405020304" pitchFamily="18" charset="0"/>
              </a:rPr>
              <a:t>cách làm như vậy, bạn có cách nào để thu được bảng số như hình bên dưới hay không?</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3"/>
          <a:stretch>
            <a:fillRect/>
          </a:stretch>
        </p:blipFill>
        <p:spPr>
          <a:xfrm>
            <a:off x="3562911" y="4814247"/>
            <a:ext cx="2686050" cy="1628775"/>
          </a:xfrm>
          <a:prstGeom prst="rect">
            <a:avLst/>
          </a:prstGeom>
        </p:spPr>
      </p:pic>
    </p:spTree>
    <p:extLst>
      <p:ext uri="{BB962C8B-B14F-4D97-AF65-F5344CB8AC3E}">
        <p14:creationId xmlns:p14="http://schemas.microsoft.com/office/powerpoint/2010/main" val="500113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accent2"/>
                </a:solidFill>
                <a:latin typeface="Times New Roman" panose="02020603050405020304" pitchFamily="18" charset="0"/>
                <a:cs typeface="Times New Roman" panose="02020603050405020304" pitchFamily="18" charset="0"/>
              </a:rPr>
              <a:t>CHUYÊN ĐỀ 6. TOÁN TỔ HỢP</a:t>
            </a:r>
            <a:endParaRPr lang="zh-TW" altLang="en-US" dirty="0">
              <a:solidFill>
                <a:schemeClr val="accent2"/>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838200" y="2051221"/>
            <a:ext cx="10515600" cy="4125741"/>
          </a:xfrm>
        </p:spPr>
        <p:txBody>
          <a:bodyPr/>
          <a:lstStyle/>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1. Nguyên lí Dirichlet </a:t>
            </a:r>
            <a:endParaRPr lang="en-US" altLang="zh-TW" b="1" dirty="0" smtClean="0">
              <a:solidFill>
                <a:srgbClr val="0070C0"/>
              </a:solidFill>
              <a:latin typeface="Times New Roman" panose="02020603050405020304" pitchFamily="18" charset="0"/>
              <a:cs typeface="Times New Roman" panose="02020603050405020304" pitchFamily="18" charset="0"/>
            </a:endParaRPr>
          </a:p>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2. Nguyên lí cực hạn </a:t>
            </a:r>
            <a:endParaRPr lang="en-US" altLang="zh-TW" b="1" dirty="0" smtClean="0">
              <a:solidFill>
                <a:srgbClr val="0070C0"/>
              </a:solidFill>
              <a:latin typeface="Times New Roman" panose="02020603050405020304" pitchFamily="18" charset="0"/>
              <a:cs typeface="Times New Roman" panose="02020603050405020304" pitchFamily="18" charset="0"/>
            </a:endParaRPr>
          </a:p>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3. Phương pháp phản chứng </a:t>
            </a:r>
            <a:endParaRPr lang="en-US" altLang="zh-TW" b="1" dirty="0" smtClean="0">
              <a:solidFill>
                <a:srgbClr val="0070C0"/>
              </a:solidFill>
              <a:latin typeface="Times New Roman" panose="02020603050405020304" pitchFamily="18" charset="0"/>
              <a:cs typeface="Times New Roman" panose="02020603050405020304" pitchFamily="18" charset="0"/>
            </a:endParaRPr>
          </a:p>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4. Nguyên tắc bất biến </a:t>
            </a:r>
            <a:endParaRPr lang="en-US" altLang="zh-TW" b="1" dirty="0" smtClean="0">
              <a:solidFill>
                <a:srgbClr val="0070C0"/>
              </a:solidFill>
              <a:latin typeface="Times New Roman" panose="02020603050405020304" pitchFamily="18" charset="0"/>
              <a:cs typeface="Times New Roman" panose="02020603050405020304" pitchFamily="18" charset="0"/>
            </a:endParaRPr>
          </a:p>
          <a:p>
            <a:r>
              <a:rPr lang="vi-VN" altLang="zh-TW" b="1" dirty="0" smtClean="0">
                <a:solidFill>
                  <a:srgbClr val="0070C0"/>
                </a:solidFill>
                <a:latin typeface="Times New Roman" panose="02020603050405020304" pitchFamily="18" charset="0"/>
                <a:cs typeface="Times New Roman" panose="02020603050405020304" pitchFamily="18" charset="0"/>
              </a:rPr>
              <a:t>Bài </a:t>
            </a:r>
            <a:r>
              <a:rPr lang="vi-VN" altLang="zh-TW" b="1" dirty="0">
                <a:solidFill>
                  <a:srgbClr val="0070C0"/>
                </a:solidFill>
                <a:latin typeface="Times New Roman" panose="02020603050405020304" pitchFamily="18" charset="0"/>
                <a:cs typeface="Times New Roman" panose="02020603050405020304" pitchFamily="18" charset="0"/>
              </a:rPr>
              <a:t>5. Toán trò chơi</a:t>
            </a:r>
            <a:endParaRPr lang="zh-TW" altLang="zh-TW" dirty="0">
              <a:solidFill>
                <a:srgbClr val="0070C0"/>
              </a:solidFill>
            </a:endParaRPr>
          </a:p>
        </p:txBody>
      </p:sp>
      <p:sp>
        <p:nvSpPr>
          <p:cNvPr id="4" name="文字方塊 3"/>
          <p:cNvSpPr txBox="1"/>
          <p:nvPr/>
        </p:nvSpPr>
        <p:spPr>
          <a:xfrm>
            <a:off x="5033728" y="6550223"/>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cxnSp>
        <p:nvCxnSpPr>
          <p:cNvPr id="6" name="直線接點 5"/>
          <p:cNvCxnSpPr/>
          <p:nvPr/>
        </p:nvCxnSpPr>
        <p:spPr>
          <a:xfrm>
            <a:off x="930876" y="1797782"/>
            <a:ext cx="74717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81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a:solidFill>
                  <a:srgbClr val="FF0000"/>
                </a:solidFill>
                <a:latin typeface="Times New Roman" panose="02020603050405020304" pitchFamily="18" charset="0"/>
                <a:cs typeface="Times New Roman" panose="02020603050405020304" pitchFamily="18" charset="0"/>
              </a:rPr>
              <a:t>Bài</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toán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về</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bất</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biến</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trong</a:t>
            </a:r>
            <a:r>
              <a:rPr lang="en-US" altLang="zh-TW" sz="2000" b="1" dirty="0">
                <a:solidFill>
                  <a:srgbClr val="FF0000"/>
                </a:solidFill>
                <a:latin typeface="Times New Roman" panose="02020603050405020304" pitchFamily="18" charset="0"/>
                <a:cs typeface="Times New Roman" panose="02020603050405020304" pitchFamily="18" charset="0"/>
              </a:rPr>
              <a:t> </a:t>
            </a:r>
            <a:r>
              <a:rPr lang="en-US" altLang="zh-TW" sz="2000" b="1" dirty="0" err="1">
                <a:solidFill>
                  <a:srgbClr val="FF0000"/>
                </a:solidFill>
                <a:latin typeface="Times New Roman" panose="02020603050405020304" pitchFamily="18" charset="0"/>
                <a:cs typeface="Times New Roman" panose="02020603050405020304" pitchFamily="18" charset="0"/>
              </a:rPr>
              <a:t>bảng</a:t>
            </a:r>
            <a:r>
              <a:rPr lang="en-US" altLang="zh-TW" sz="2000" b="1" dirty="0">
                <a:solidFill>
                  <a:srgbClr val="FF0000"/>
                </a:solidFill>
                <a:latin typeface="Times New Roman" panose="02020603050405020304" pitchFamily="18" charset="0"/>
                <a:cs typeface="Times New Roman" panose="02020603050405020304" pitchFamily="18" charset="0"/>
              </a:rPr>
              <a:t> ô </a:t>
            </a:r>
            <a:r>
              <a:rPr lang="en-US" altLang="zh-TW" sz="2000" b="1" dirty="0" err="1">
                <a:solidFill>
                  <a:srgbClr val="FF0000"/>
                </a:solidFill>
                <a:latin typeface="Times New Roman" panose="02020603050405020304" pitchFamily="18" charset="0"/>
                <a:cs typeface="Times New Roman" panose="02020603050405020304" pitchFamily="18" charset="0"/>
              </a:rPr>
              <a:t>vuông</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8" name="文字方塊 7"/>
          <p:cNvSpPr txBox="1"/>
          <p:nvPr/>
        </p:nvSpPr>
        <p:spPr>
          <a:xfrm>
            <a:off x="692209" y="1138258"/>
            <a:ext cx="9706850" cy="707886"/>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Trong bảng số bên dưới, các số tự nhiên từ 1 đến 16 được điền vào các ô vuông của bảng, mỗi ô vuông một số.</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2"/>
          <a:stretch>
            <a:fillRect/>
          </a:stretch>
        </p:blipFill>
        <p:spPr>
          <a:xfrm>
            <a:off x="3524811" y="1732674"/>
            <a:ext cx="2724150" cy="1628775"/>
          </a:xfrm>
          <a:prstGeom prst="rect">
            <a:avLst/>
          </a:prstGeom>
        </p:spPr>
      </p:pic>
      <p:sp>
        <p:nvSpPr>
          <p:cNvPr id="10" name="文字方塊 9"/>
          <p:cNvSpPr txBox="1"/>
          <p:nvPr/>
        </p:nvSpPr>
        <p:spPr>
          <a:xfrm>
            <a:off x="799784" y="3361449"/>
            <a:ext cx="10199909" cy="1323439"/>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Mỗi lượt, bạn được phép thực hiện một trong hai thao tác: </a:t>
            </a:r>
            <a:endParaRPr lang="en-US" altLang="zh-TW" sz="2000"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 Chọn </a:t>
            </a:r>
            <a:r>
              <a:rPr lang="vi-VN" altLang="zh-TW" sz="2000" i="1" dirty="0">
                <a:latin typeface="Times New Roman" panose="02020603050405020304" pitchFamily="18" charset="0"/>
                <a:cs typeface="Times New Roman" panose="02020603050405020304" pitchFamily="18" charset="0"/>
              </a:rPr>
              <a:t>hai hàng nào đó rồi hoán đổi vị trí của các số ở hàng này với các số ở hàng kia; </a:t>
            </a:r>
            <a:endParaRPr lang="en-US" altLang="zh-TW" sz="2000" i="1"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 Chọn </a:t>
            </a:r>
            <a:r>
              <a:rPr lang="vi-VN" altLang="zh-TW" sz="2000" i="1" dirty="0">
                <a:latin typeface="Times New Roman" panose="02020603050405020304" pitchFamily="18" charset="0"/>
                <a:cs typeface="Times New Roman" panose="02020603050405020304" pitchFamily="18" charset="0"/>
              </a:rPr>
              <a:t>hai cột nào đó rồi hoán đổi vị trí của các số ở cột này với các số ở cột kia. </a:t>
            </a:r>
            <a:endParaRPr lang="en-US" altLang="zh-TW" sz="2000" i="1"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Với </a:t>
            </a:r>
            <a:r>
              <a:rPr lang="vi-VN" altLang="zh-TW" sz="2000" dirty="0">
                <a:latin typeface="Times New Roman" panose="02020603050405020304" pitchFamily="18" charset="0"/>
                <a:cs typeface="Times New Roman" panose="02020603050405020304" pitchFamily="18" charset="0"/>
              </a:rPr>
              <a:t>cách làm như vậy, bạn có cách nào để thu được bảng số như hình bên dưới hay không?</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3"/>
          <a:stretch>
            <a:fillRect/>
          </a:stretch>
        </p:blipFill>
        <p:spPr>
          <a:xfrm>
            <a:off x="990040" y="4876754"/>
            <a:ext cx="2686050" cy="1628775"/>
          </a:xfrm>
          <a:prstGeom prst="rect">
            <a:avLst/>
          </a:prstGeom>
        </p:spPr>
      </p:pic>
      <p:sp>
        <p:nvSpPr>
          <p:cNvPr id="11" name="文字方塊 10"/>
          <p:cNvSpPr txBox="1"/>
          <p:nvPr/>
        </p:nvSpPr>
        <p:spPr>
          <a:xfrm>
            <a:off x="3776068" y="4966915"/>
            <a:ext cx="7653933" cy="1323439"/>
          </a:xfrm>
          <a:prstGeom prst="rect">
            <a:avLst/>
          </a:prstGeom>
          <a:noFill/>
        </p:spPr>
        <p:txBody>
          <a:bodyPr wrap="square" rtlCol="0">
            <a:spAutoFit/>
          </a:bodyPr>
          <a:lstStyle/>
          <a:p>
            <a:r>
              <a:rPr lang="en-US" altLang="zh-TW" sz="2000" b="1" dirty="0" err="1" smtClean="0">
                <a:solidFill>
                  <a:schemeClr val="accent2">
                    <a:lumMod val="75000"/>
                  </a:schemeClr>
                </a:solidFill>
                <a:latin typeface="Times New Roman" panose="02020603050405020304" pitchFamily="18" charset="0"/>
                <a:cs typeface="Times New Roman" panose="02020603050405020304" pitchFamily="18" charset="0"/>
              </a:rPr>
              <a:t>Lời</a:t>
            </a:r>
            <a:r>
              <a:rPr lang="zh-TW" alt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altLang="zh-TW" sz="2000" b="1" dirty="0" err="1" smtClean="0">
                <a:solidFill>
                  <a:schemeClr val="accent2">
                    <a:lumMod val="75000"/>
                  </a:schemeClr>
                </a:solidFill>
                <a:latin typeface="Times New Roman" panose="02020603050405020304" pitchFamily="18" charset="0"/>
                <a:cs typeface="Times New Roman" panose="02020603050405020304" pitchFamily="18" charset="0"/>
              </a:rPr>
              <a:t>giải</a:t>
            </a:r>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solidFill>
                  <a:srgbClr val="002060"/>
                </a:solidFill>
                <a:latin typeface="Times New Roman" panose="02020603050405020304" pitchFamily="18" charset="0"/>
                <a:cs typeface="Times New Roman" panose="02020603050405020304" pitchFamily="18" charset="0"/>
              </a:rPr>
              <a:t>Có </a:t>
            </a:r>
            <a:r>
              <a:rPr lang="vi-VN" altLang="zh-TW" sz="2000" dirty="0">
                <a:solidFill>
                  <a:srgbClr val="002060"/>
                </a:solidFill>
                <a:latin typeface="Times New Roman" panose="02020603050405020304" pitchFamily="18" charset="0"/>
                <a:cs typeface="Times New Roman" panose="02020603050405020304" pitchFamily="18" charset="0"/>
              </a:rPr>
              <a:t>thể thấy rằng, dù thực hiện thao tác nào thì số 6 và số 5 luôn ở cùng hàng với nhau. Nhưng trong bảng số thứ hai, số 6 và số 5 không ở cùng hàng với nhau. </a:t>
            </a:r>
            <a:endParaRPr lang="en-US" altLang="zh-TW" sz="2000" dirty="0" smtClean="0">
              <a:solidFill>
                <a:srgbClr val="002060"/>
              </a:solidFill>
              <a:latin typeface="Times New Roman" panose="02020603050405020304" pitchFamily="18" charset="0"/>
              <a:cs typeface="Times New Roman" panose="02020603050405020304" pitchFamily="18" charset="0"/>
            </a:endParaRPr>
          </a:p>
          <a:p>
            <a:r>
              <a:rPr lang="vi-VN" altLang="zh-TW" sz="2000" i="1" dirty="0" smtClean="0">
                <a:solidFill>
                  <a:srgbClr val="002060"/>
                </a:solidFill>
                <a:latin typeface="Times New Roman" panose="02020603050405020304" pitchFamily="18" charset="0"/>
                <a:cs typeface="Times New Roman" panose="02020603050405020304" pitchFamily="18" charset="0"/>
              </a:rPr>
              <a:t>Vì </a:t>
            </a:r>
            <a:r>
              <a:rPr lang="vi-VN" altLang="zh-TW" sz="2000" i="1" dirty="0">
                <a:solidFill>
                  <a:srgbClr val="002060"/>
                </a:solidFill>
                <a:latin typeface="Times New Roman" panose="02020603050405020304" pitchFamily="18" charset="0"/>
                <a:cs typeface="Times New Roman" panose="02020603050405020304" pitchFamily="18" charset="0"/>
              </a:rPr>
              <a:t>vậy, không thể thu được bảng số thứ hai từ bảng số thứ nhất.</a:t>
            </a:r>
            <a:endParaRPr lang="zh-TW" altLang="en-US" sz="2000"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399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5033728" y="6550223"/>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cxnSp>
        <p:nvCxnSpPr>
          <p:cNvPr id="12" name="直線接點 11"/>
          <p:cNvCxnSpPr/>
          <p:nvPr/>
        </p:nvCxnSpPr>
        <p:spPr>
          <a:xfrm>
            <a:off x="724930" y="665894"/>
            <a:ext cx="1062681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6" name="文字方塊 5"/>
          <p:cNvSpPr txBox="1"/>
          <p:nvPr/>
        </p:nvSpPr>
        <p:spPr>
          <a:xfrm>
            <a:off x="819381" y="2253840"/>
            <a:ext cx="10212225" cy="707886"/>
          </a:xfrm>
          <a:prstGeom prst="rect">
            <a:avLst/>
          </a:prstGeom>
          <a:noFill/>
        </p:spPr>
        <p:txBody>
          <a:bodyPr wrap="square" rtlCol="0">
            <a:spAutoFit/>
          </a:bodyPr>
          <a:lstStyle/>
          <a:p>
            <a:pPr algn="ctr"/>
            <a:r>
              <a:rPr lang="vi-VN" altLang="zh-TW" sz="4000" b="1" dirty="0">
                <a:solidFill>
                  <a:srgbClr val="0070C0"/>
                </a:solidFill>
                <a:latin typeface="+mj-lt"/>
              </a:rPr>
              <a:t>Bài 3. Nguyên Tắc Bất Biến</a:t>
            </a:r>
            <a:endParaRPr lang="zh-TW" altLang="en-US" sz="4000" b="1" dirty="0">
              <a:solidFill>
                <a:srgbClr val="0070C0"/>
              </a:solidFill>
              <a:latin typeface="+mj-lt"/>
            </a:endParaRPr>
          </a:p>
        </p:txBody>
      </p:sp>
    </p:spTree>
    <p:extLst>
      <p:ext uri="{BB962C8B-B14F-4D97-AF65-F5344CB8AC3E}">
        <p14:creationId xmlns:p14="http://schemas.microsoft.com/office/powerpoint/2010/main" val="3708405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783803"/>
            <a:ext cx="10659531"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LÝ THUYẾT</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1177880" y="1325576"/>
            <a:ext cx="10417326" cy="707886"/>
          </a:xfrm>
          <a:prstGeom prst="rect">
            <a:avLst/>
          </a:prstGeom>
          <a:noFill/>
        </p:spPr>
        <p:txBody>
          <a:bodyPr wrap="square" rtlCol="0">
            <a:spAutoFit/>
          </a:bodyPr>
          <a:lstStyle/>
          <a:p>
            <a:r>
              <a:rPr lang="vi-VN" altLang="zh-TW" sz="2000" i="1" dirty="0">
                <a:latin typeface="Times New Roman" panose="02020603050405020304" pitchFamily="18" charset="0"/>
                <a:cs typeface="Times New Roman" panose="02020603050405020304" pitchFamily="18" charset="0"/>
              </a:rPr>
              <a:t>Bất biến là những đại lượng (hay tính chất) không thay đổi trong quá trình chúng ta thực hiện các phép biến đổi.</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21" name="文字方塊 20"/>
          <p:cNvSpPr txBox="1"/>
          <p:nvPr/>
        </p:nvSpPr>
        <p:spPr>
          <a:xfrm>
            <a:off x="1075346" y="2151370"/>
            <a:ext cx="3559407" cy="400110"/>
          </a:xfrm>
          <a:prstGeom prst="rect">
            <a:avLst/>
          </a:prstGeom>
          <a:noFill/>
        </p:spPr>
        <p:txBody>
          <a:bodyPr wrap="square" rtlCol="0">
            <a:spAutoFit/>
          </a:bodyPr>
          <a:lstStyle/>
          <a:p>
            <a:r>
              <a:rPr lang="vi-VN" altLang="zh-TW" sz="2000" dirty="0" smtClean="0">
                <a:latin typeface="Times New Roman" panose="02020603050405020304" pitchFamily="18" charset="0"/>
                <a:ea typeface="新細明體" panose="02020500000000000000" pitchFamily="18" charset="-120"/>
                <a:cs typeface="Times New Roman" panose="02020603050405020304" pitchFamily="18" charset="0"/>
              </a:rPr>
              <a:t>※</a:t>
            </a:r>
            <a:r>
              <a:rPr lang="vi-VN" altLang="zh-TW" sz="2000" dirty="0" smtClean="0">
                <a:latin typeface="Times New Roman" panose="02020603050405020304" pitchFamily="18" charset="0"/>
                <a:cs typeface="Times New Roman" panose="02020603050405020304" pitchFamily="18" charset="0"/>
              </a:rPr>
              <a:t> </a:t>
            </a:r>
            <a:r>
              <a:rPr lang="vi-VN" altLang="zh-TW" sz="2000" b="1" dirty="0">
                <a:solidFill>
                  <a:schemeClr val="accent2">
                    <a:lumMod val="75000"/>
                  </a:schemeClr>
                </a:solidFill>
                <a:latin typeface="Times New Roman" panose="02020603050405020304" pitchFamily="18" charset="0"/>
                <a:cs typeface="Times New Roman" panose="02020603050405020304" pitchFamily="18" charset="0"/>
              </a:rPr>
              <a:t>Minh </a:t>
            </a:r>
            <a:r>
              <a:rPr lang="vi-VN" altLang="zh-TW" sz="2000" b="1" dirty="0" smtClean="0">
                <a:solidFill>
                  <a:schemeClr val="accent2">
                    <a:lumMod val="75000"/>
                  </a:schemeClr>
                </a:solidFill>
                <a:latin typeface="Times New Roman" panose="02020603050405020304" pitchFamily="18" charset="0"/>
                <a:cs typeface="Times New Roman" panose="02020603050405020304" pitchFamily="18" charset="0"/>
              </a:rPr>
              <a:t>họa</a:t>
            </a:r>
            <a:r>
              <a:rPr lang="vi-VN" altLang="zh-TW" sz="2000" dirty="0" smtClean="0">
                <a:latin typeface="Times New Roman" panose="02020603050405020304" pitchFamily="18" charset="0"/>
                <a:cs typeface="Times New Roman" panose="02020603050405020304" pitchFamily="18" charset="0"/>
              </a:rPr>
              <a:t>:</a:t>
            </a:r>
            <a:endParaRPr lang="zh-TW" altLang="en-US"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文字方塊 16"/>
              <p:cNvSpPr txBox="1"/>
              <p:nvPr/>
            </p:nvSpPr>
            <p:spPr>
              <a:xfrm>
                <a:off x="1177880" y="4633612"/>
                <a:ext cx="10417326" cy="1015663"/>
              </a:xfrm>
              <a:prstGeom prst="rect">
                <a:avLst/>
              </a:prstGeom>
              <a:noFill/>
            </p:spPr>
            <p:txBody>
              <a:bodyPr wrap="square" rtlCol="0">
                <a:spAutoFit/>
              </a:bodyPr>
              <a:lstStyle/>
              <a:p>
                <a:r>
                  <a:rPr lang="en-US" altLang="zh-TW" sz="2000" b="1"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Lấy </a:t>
                </a:r>
                <a:r>
                  <a:rPr lang="vi-VN" altLang="zh-TW" sz="2000" dirty="0">
                    <a:latin typeface="Times New Roman" panose="02020603050405020304" pitchFamily="18" charset="0"/>
                    <a:cs typeface="Times New Roman" panose="02020603050405020304" pitchFamily="18" charset="0"/>
                  </a:rPr>
                  <a:t>một số nguyên dương N </a:t>
                </a:r>
                <a:r>
                  <a:rPr lang="vi-VN" altLang="zh-TW" sz="2000" i="1" dirty="0">
                    <a:latin typeface="Times New Roman" panose="02020603050405020304" pitchFamily="18" charset="0"/>
                    <a:cs typeface="Times New Roman" panose="02020603050405020304" pitchFamily="18" charset="0"/>
                  </a:rPr>
                  <a:t>(viết trong hệ thập phân)</a:t>
                </a:r>
                <a:r>
                  <a:rPr lang="vi-VN"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solidFill>
                      <a:srgbClr val="FF0000"/>
                    </a:solidFill>
                    <a:latin typeface="Times New Roman" panose="02020603050405020304" pitchFamily="18" charset="0"/>
                    <a:cs typeface="Times New Roman" panose="02020603050405020304" pitchFamily="18" charset="0"/>
                  </a:rPr>
                  <a:t>Phép </a:t>
                </a:r>
                <a:r>
                  <a:rPr lang="vi-VN" altLang="zh-TW" sz="2000" dirty="0">
                    <a:solidFill>
                      <a:srgbClr val="FF0000"/>
                    </a:solidFill>
                    <a:latin typeface="Times New Roman" panose="02020603050405020304" pitchFamily="18" charset="0"/>
                    <a:cs typeface="Times New Roman" panose="02020603050405020304" pitchFamily="18" charset="0"/>
                  </a:rPr>
                  <a:t>biến đổi T </a:t>
                </a:r>
                <a:r>
                  <a:rPr lang="vi-VN" altLang="zh-TW" sz="2000" dirty="0">
                    <a:latin typeface="Times New Roman" panose="02020603050405020304" pitchFamily="18" charset="0"/>
                    <a:cs typeface="Times New Roman" panose="02020603050405020304" pitchFamily="18" charset="0"/>
                  </a:rPr>
                  <a:t>biến N thành </a:t>
                </a:r>
                <a:r>
                  <a:rPr lang="vi-VN" altLang="zh-TW" sz="2000" b="1" dirty="0">
                    <a:latin typeface="Times New Roman" panose="02020603050405020304" pitchFamily="18" charset="0"/>
                    <a:cs typeface="Times New Roman" panose="02020603050405020304" pitchFamily="18" charset="0"/>
                  </a:rPr>
                  <a:t>tổng các chữ số</a:t>
                </a:r>
                <a:r>
                  <a:rPr lang="vi-VN" altLang="zh-TW" sz="2000" dirty="0">
                    <a:latin typeface="Times New Roman" panose="02020603050405020304" pitchFamily="18" charset="0"/>
                    <a:cs typeface="Times New Roman" panose="02020603050405020304" pitchFamily="18" charset="0"/>
                  </a:rPr>
                  <a:t> của N. </a:t>
                </a:r>
                <a:endParaRPr lang="en-US" altLang="zh-TW" sz="2000" dirty="0" smtClean="0">
                  <a:latin typeface="Times New Roman" panose="02020603050405020304" pitchFamily="18" charset="0"/>
                  <a:cs typeface="Times New Roman" panose="02020603050405020304" pitchFamily="18" charset="0"/>
                </a:endParaRPr>
              </a:p>
              <a:p>
                <a:r>
                  <a:rPr lang="vi-VN" altLang="zh-TW" sz="2000" b="1" dirty="0">
                    <a:latin typeface="Times New Roman" panose="02020603050405020304" pitchFamily="18" charset="0"/>
                    <a:cs typeface="Times New Roman" panose="02020603050405020304" pitchFamily="18" charset="0"/>
                  </a:rPr>
                  <a:t>Ví dụ</a:t>
                </a:r>
                <a:r>
                  <a:rPr lang="vi-VN" altLang="zh-TW" sz="2000" dirty="0">
                    <a:latin typeface="Times New Roman" panose="02020603050405020304" pitchFamily="18" charset="0"/>
                    <a:cs typeface="Times New Roman" panose="02020603050405020304" pitchFamily="18" charset="0"/>
                  </a:rPr>
                  <a:t>: </a:t>
                </a:r>
                <a14:m>
                  <m:oMath xmlns:m="http://schemas.openxmlformats.org/officeDocument/2006/math">
                    <m:r>
                      <a:rPr lang="vi-VN" altLang="zh-TW" sz="2000" i="1" dirty="0">
                        <a:latin typeface="Cambria Math" panose="02040503050406030204" pitchFamily="18" charset="0"/>
                        <a:cs typeface="Times New Roman" panose="02020603050405020304" pitchFamily="18" charset="0"/>
                      </a:rPr>
                      <m:t>1997</m:t>
                    </m:r>
                    <m:r>
                      <a:rPr lang="en-US" altLang="zh-TW" sz="2000" i="1" dirty="0">
                        <a:latin typeface="Cambria Math" panose="02040503050406030204" pitchFamily="18" charset="0"/>
                        <a:cs typeface="Times New Roman" panose="02020603050405020304" pitchFamily="18" charset="0"/>
                      </a:rPr>
                      <m:t>→</m:t>
                    </m:r>
                    <m:r>
                      <a:rPr lang="vi-VN" altLang="zh-TW" sz="2000" i="1" dirty="0">
                        <a:latin typeface="Cambria Math" panose="02040503050406030204" pitchFamily="18" charset="0"/>
                        <a:cs typeface="Times New Roman" panose="02020603050405020304" pitchFamily="18" charset="0"/>
                      </a:rPr>
                      <m:t>26</m:t>
                    </m:r>
                    <m:r>
                      <a:rPr lang="en-US" altLang="zh-TW" sz="2000" i="1" dirty="0">
                        <a:latin typeface="Cambria Math" panose="02040503050406030204" pitchFamily="18" charset="0"/>
                        <a:cs typeface="Times New Roman" panose="02020603050405020304" pitchFamily="18" charset="0"/>
                      </a:rPr>
                      <m:t>→</m:t>
                    </m:r>
                    <m:r>
                      <a:rPr lang="vi-VN" altLang="zh-TW" sz="2000" i="1" dirty="0">
                        <a:latin typeface="Cambria Math" panose="02040503050406030204" pitchFamily="18" charset="0"/>
                        <a:cs typeface="Times New Roman" panose="02020603050405020304" pitchFamily="18" charset="0"/>
                      </a:rPr>
                      <m:t>8</m:t>
                    </m:r>
                    <m:r>
                      <a:rPr lang="en-US" altLang="zh-TW" sz="2000" i="1" dirty="0">
                        <a:latin typeface="Cambria Math" panose="02040503050406030204" pitchFamily="18" charset="0"/>
                        <a:cs typeface="Times New Roman" panose="02020603050405020304" pitchFamily="18" charset="0"/>
                      </a:rPr>
                      <m:t>→</m:t>
                    </m:r>
                    <m:r>
                      <a:rPr lang="vi-VN" altLang="zh-TW" sz="2000" i="1" dirty="0">
                        <a:latin typeface="Cambria Math" panose="02040503050406030204" pitchFamily="18" charset="0"/>
                        <a:cs typeface="Times New Roman" panose="02020603050405020304" pitchFamily="18" charset="0"/>
                      </a:rPr>
                      <m:t>8</m:t>
                    </m:r>
                    <m:r>
                      <a:rPr lang="vi-VN" altLang="zh-TW" sz="2000" i="1" dirty="0">
                        <a:latin typeface="Cambria Math" panose="02040503050406030204" pitchFamily="18" charset="0"/>
                        <a:cs typeface="Times New Roman" panose="02020603050405020304" pitchFamily="18" charset="0"/>
                      </a:rPr>
                      <m:t> …</m:t>
                    </m:r>
                  </m:oMath>
                </a14:m>
                <a:r>
                  <a:rPr lang="vi-VN" altLang="zh-TW" sz="2000" dirty="0">
                    <a:latin typeface="Times New Roman" panose="02020603050405020304" pitchFamily="18" charset="0"/>
                    <a:cs typeface="Times New Roman" panose="02020603050405020304" pitchFamily="18" charset="0"/>
                  </a:rPr>
                  <a:t> Vậy có gì bất biến ở đây?</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7" name="文字方塊 16"/>
              <p:cNvSpPr txBox="1">
                <a:spLocks noRot="1" noChangeAspect="1" noMove="1" noResize="1" noEditPoints="1" noAdjustHandles="1" noChangeArrowheads="1" noChangeShapeType="1" noTextEdit="1"/>
              </p:cNvSpPr>
              <p:nvPr/>
            </p:nvSpPr>
            <p:spPr>
              <a:xfrm>
                <a:off x="1177880" y="4633612"/>
                <a:ext cx="10417326" cy="1015663"/>
              </a:xfrm>
              <a:prstGeom prst="rect">
                <a:avLst/>
              </a:prstGeom>
              <a:blipFill rotWithShape="0">
                <a:blip r:embed="rId2"/>
                <a:stretch>
                  <a:fillRect l="-585" t="-2994" b="-9581"/>
                </a:stretch>
              </a:blipFill>
            </p:spPr>
            <p:txBody>
              <a:bodyPr/>
              <a:lstStyle/>
              <a:p>
                <a:r>
                  <a:rPr lang="zh-TW" altLang="en-US">
                    <a:noFill/>
                  </a:rPr>
                  <a:t> </a:t>
                </a:r>
              </a:p>
            </p:txBody>
          </p:sp>
        </mc:Fallback>
      </mc:AlternateContent>
      <p:sp>
        <p:nvSpPr>
          <p:cNvPr id="11" name="文字方塊 10"/>
          <p:cNvSpPr txBox="1"/>
          <p:nvPr/>
        </p:nvSpPr>
        <p:spPr>
          <a:xfrm>
            <a:off x="1177880" y="2669388"/>
            <a:ext cx="10205027" cy="400110"/>
          </a:xfrm>
          <a:prstGeom prst="rect">
            <a:avLst/>
          </a:prstGeom>
          <a:noFill/>
        </p:spPr>
        <p:txBody>
          <a:bodyPr wrap="square" rtlCol="0">
            <a:spAutoFit/>
          </a:bodyPr>
          <a:lstStyle/>
          <a:p>
            <a:r>
              <a:rPr lang="en-US" altLang="zh-TW" sz="2000" b="1" dirty="0" smtClean="0">
                <a:latin typeface="Times New Roman" panose="02020603050405020304" pitchFamily="18" charset="0"/>
                <a:cs typeface="Times New Roman" panose="02020603050405020304" pitchFamily="18" charset="0"/>
              </a:rPr>
              <a:t>1</a:t>
            </a:r>
            <a:r>
              <a:rPr lang="en-US" altLang="zh-TW" sz="2000" dirty="0" smtClean="0">
                <a:latin typeface="Times New Roman" panose="02020603050405020304" pitchFamily="18" charset="0"/>
                <a:cs typeface="Times New Roman" panose="02020603050405020304" pitchFamily="18" charset="0"/>
              </a:rPr>
              <a:t>. </a:t>
            </a:r>
            <a:r>
              <a:rPr lang="vi-VN" altLang="zh-TW" sz="2000" dirty="0" smtClean="0">
                <a:latin typeface="Times New Roman" panose="02020603050405020304" pitchFamily="18" charset="0"/>
                <a:cs typeface="Times New Roman" panose="02020603050405020304" pitchFamily="18" charset="0"/>
              </a:rPr>
              <a:t>Chẳng </a:t>
            </a:r>
            <a:r>
              <a:rPr lang="vi-VN" altLang="zh-TW" sz="2000" dirty="0">
                <a:latin typeface="Times New Roman" panose="02020603050405020304" pitchFamily="18" charset="0"/>
                <a:cs typeface="Times New Roman" panose="02020603050405020304" pitchFamily="18" charset="0"/>
              </a:rPr>
              <a:t>hạn khi thực hiện </a:t>
            </a:r>
            <a:r>
              <a:rPr lang="vi-VN" altLang="zh-TW" sz="2000" dirty="0">
                <a:solidFill>
                  <a:srgbClr val="FF0000"/>
                </a:solidFill>
                <a:latin typeface="Times New Roman" panose="02020603050405020304" pitchFamily="18" charset="0"/>
                <a:cs typeface="Times New Roman" panose="02020603050405020304" pitchFamily="18" charset="0"/>
              </a:rPr>
              <a:t>phép tịnh tiến </a:t>
            </a:r>
            <a:r>
              <a:rPr lang="vi-VN" altLang="zh-TW" sz="2000" dirty="0">
                <a:latin typeface="Times New Roman" panose="02020603050405020304" pitchFamily="18" charset="0"/>
                <a:cs typeface="Times New Roman" panose="02020603050405020304" pitchFamily="18" charset="0"/>
              </a:rPr>
              <a:t>thì </a:t>
            </a:r>
            <a:r>
              <a:rPr lang="vi-VN" altLang="zh-TW" sz="2000" b="1" dirty="0">
                <a:latin typeface="Times New Roman" panose="02020603050405020304" pitchFamily="18" charset="0"/>
                <a:cs typeface="Times New Roman" panose="02020603050405020304" pitchFamily="18" charset="0"/>
              </a:rPr>
              <a:t>khoảng cách </a:t>
            </a:r>
            <a:r>
              <a:rPr lang="vi-VN" altLang="zh-TW" sz="2000" dirty="0">
                <a:latin typeface="Times New Roman" panose="02020603050405020304" pitchFamily="18" charset="0"/>
                <a:cs typeface="Times New Roman" panose="02020603050405020304" pitchFamily="18" charset="0"/>
              </a:rPr>
              <a:t>giữa hai điểm sẽ không thay đổi.</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grpSp>
        <p:nvGrpSpPr>
          <p:cNvPr id="5" name="群組 4"/>
          <p:cNvGrpSpPr/>
          <p:nvPr/>
        </p:nvGrpSpPr>
        <p:grpSpPr>
          <a:xfrm>
            <a:off x="2382476" y="3243043"/>
            <a:ext cx="756141" cy="1281498"/>
            <a:chOff x="2382475" y="3468178"/>
            <a:chExt cx="756141" cy="1281498"/>
          </a:xfrm>
        </p:grpSpPr>
        <p:sp>
          <p:nvSpPr>
            <p:cNvPr id="3" name="流程圖: 接點 2"/>
            <p:cNvSpPr/>
            <p:nvPr/>
          </p:nvSpPr>
          <p:spPr>
            <a:xfrm>
              <a:off x="2644346" y="3518937"/>
              <a:ext cx="90616" cy="906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2855049" y="3468178"/>
              <a:ext cx="283567" cy="369332"/>
            </a:xfrm>
            <a:prstGeom prst="rect">
              <a:avLst/>
            </a:prstGeom>
            <a:noFill/>
          </p:spPr>
          <p:txBody>
            <a:bodyPr wrap="square" rtlCol="0">
              <a:spAutoFit/>
            </a:bodyPr>
            <a:lstStyle/>
            <a:p>
              <a:r>
                <a:rPr lang="en-US" altLang="zh-TW" b="1" dirty="0" smtClean="0"/>
                <a:t>A</a:t>
              </a:r>
              <a:endParaRPr lang="zh-TW" altLang="en-US" b="1" dirty="0"/>
            </a:p>
          </p:txBody>
        </p:sp>
        <p:sp>
          <p:nvSpPr>
            <p:cNvPr id="16" name="流程圖: 接點 15"/>
            <p:cNvSpPr/>
            <p:nvPr/>
          </p:nvSpPr>
          <p:spPr>
            <a:xfrm>
              <a:off x="2382475" y="4431103"/>
              <a:ext cx="90616" cy="906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2593178" y="4380344"/>
              <a:ext cx="283567" cy="369332"/>
            </a:xfrm>
            <a:prstGeom prst="rect">
              <a:avLst/>
            </a:prstGeom>
            <a:noFill/>
          </p:spPr>
          <p:txBody>
            <a:bodyPr wrap="square" rtlCol="0">
              <a:spAutoFit/>
            </a:bodyPr>
            <a:lstStyle/>
            <a:p>
              <a:r>
                <a:rPr lang="en-US" altLang="zh-TW" b="1" dirty="0" smtClean="0"/>
                <a:t>B</a:t>
              </a:r>
              <a:endParaRPr lang="zh-TW" altLang="en-US" b="1" dirty="0"/>
            </a:p>
          </p:txBody>
        </p:sp>
      </p:grpSp>
      <p:grpSp>
        <p:nvGrpSpPr>
          <p:cNvPr id="19" name="群組 18"/>
          <p:cNvGrpSpPr/>
          <p:nvPr/>
        </p:nvGrpSpPr>
        <p:grpSpPr>
          <a:xfrm>
            <a:off x="5524252" y="3278077"/>
            <a:ext cx="893025" cy="1281498"/>
            <a:chOff x="2382475" y="3468178"/>
            <a:chExt cx="893025" cy="1281498"/>
          </a:xfrm>
        </p:grpSpPr>
        <p:sp>
          <p:nvSpPr>
            <p:cNvPr id="20" name="流程圖: 接點 19"/>
            <p:cNvSpPr/>
            <p:nvPr/>
          </p:nvSpPr>
          <p:spPr>
            <a:xfrm>
              <a:off x="2644346" y="3518937"/>
              <a:ext cx="90616" cy="906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2855049" y="3468178"/>
              <a:ext cx="420451" cy="369332"/>
            </a:xfrm>
            <a:prstGeom prst="rect">
              <a:avLst/>
            </a:prstGeom>
            <a:noFill/>
          </p:spPr>
          <p:txBody>
            <a:bodyPr wrap="square" rtlCol="0">
              <a:spAutoFit/>
            </a:bodyPr>
            <a:lstStyle/>
            <a:p>
              <a:r>
                <a:rPr lang="en-US" altLang="zh-TW" b="1" dirty="0" smtClean="0"/>
                <a:t>A’</a:t>
              </a:r>
              <a:endParaRPr lang="zh-TW" altLang="en-US" b="1" dirty="0"/>
            </a:p>
          </p:txBody>
        </p:sp>
        <p:sp>
          <p:nvSpPr>
            <p:cNvPr id="23" name="流程圖: 接點 22"/>
            <p:cNvSpPr/>
            <p:nvPr/>
          </p:nvSpPr>
          <p:spPr>
            <a:xfrm>
              <a:off x="2382475" y="4431103"/>
              <a:ext cx="90616" cy="906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2593178" y="4380344"/>
              <a:ext cx="599943" cy="369332"/>
            </a:xfrm>
            <a:prstGeom prst="rect">
              <a:avLst/>
            </a:prstGeom>
            <a:noFill/>
          </p:spPr>
          <p:txBody>
            <a:bodyPr wrap="square" rtlCol="0">
              <a:spAutoFit/>
            </a:bodyPr>
            <a:lstStyle/>
            <a:p>
              <a:r>
                <a:rPr lang="en-US" altLang="zh-TW" b="1" dirty="0" smtClean="0"/>
                <a:t>B’</a:t>
              </a:r>
              <a:endParaRPr lang="zh-TW" altLang="en-US" b="1" dirty="0"/>
            </a:p>
          </p:txBody>
        </p:sp>
      </p:grpSp>
      <p:cxnSp>
        <p:nvCxnSpPr>
          <p:cNvPr id="8" name="直線單箭頭接點 7"/>
          <p:cNvCxnSpPr/>
          <p:nvPr/>
        </p:nvCxnSpPr>
        <p:spPr>
          <a:xfrm>
            <a:off x="3764693" y="3836119"/>
            <a:ext cx="1293340" cy="0"/>
          </a:xfrm>
          <a:prstGeom prst="straightConnector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1177879" y="5669648"/>
            <a:ext cx="10841125" cy="400110"/>
          </a:xfrm>
          <a:prstGeom prst="rect">
            <a:avLst/>
          </a:prstGeom>
          <a:noFill/>
        </p:spPr>
        <p:txBody>
          <a:bodyPr wrap="square" rtlCol="0">
            <a:spAutoFit/>
          </a:bodyPr>
          <a:lstStyle/>
          <a:p>
            <a:r>
              <a:rPr lang="vi-VN" altLang="zh-TW" sz="2000" dirty="0" smtClean="0">
                <a:latin typeface="Times New Roman" panose="02020603050405020304" pitchFamily="18" charset="0"/>
                <a:cs typeface="Times New Roman" panose="02020603050405020304" pitchFamily="18" charset="0"/>
              </a:rPr>
              <a:t>Có </a:t>
            </a:r>
            <a:r>
              <a:rPr lang="vi-VN" altLang="zh-TW" sz="2000" dirty="0">
                <a:latin typeface="Times New Roman" panose="02020603050405020304" pitchFamily="18" charset="0"/>
                <a:cs typeface="Times New Roman" panose="02020603050405020304" pitchFamily="18" charset="0"/>
              </a:rPr>
              <a:t>đấy, tất cả các số </a:t>
            </a:r>
            <a:r>
              <a:rPr lang="vi-VN" altLang="zh-TW" sz="2000" i="1" dirty="0">
                <a:latin typeface="Times New Roman" panose="02020603050405020304" pitchFamily="18" charset="0"/>
                <a:cs typeface="Times New Roman" panose="02020603050405020304" pitchFamily="18" charset="0"/>
              </a:rPr>
              <a:t>N, T(N), T(T(N)) … </a:t>
            </a:r>
            <a:r>
              <a:rPr lang="vi-VN" altLang="zh-TW" sz="2000" dirty="0">
                <a:latin typeface="Times New Roman" panose="02020603050405020304" pitchFamily="18" charset="0"/>
                <a:cs typeface="Times New Roman" panose="02020603050405020304" pitchFamily="18" charset="0"/>
              </a:rPr>
              <a:t>đều có </a:t>
            </a:r>
            <a:r>
              <a:rPr lang="vi-VN" altLang="zh-TW" sz="2000" dirty="0">
                <a:solidFill>
                  <a:srgbClr val="7030A0"/>
                </a:solidFill>
                <a:latin typeface="Times New Roman" panose="02020603050405020304" pitchFamily="18" charset="0"/>
                <a:cs typeface="Times New Roman" panose="02020603050405020304" pitchFamily="18" charset="0"/>
              </a:rPr>
              <a:t>cùng số dư </a:t>
            </a:r>
            <a:r>
              <a:rPr lang="en-US" altLang="zh-TW" sz="2000" dirty="0" err="1" smtClean="0">
                <a:solidFill>
                  <a:srgbClr val="7030A0"/>
                </a:solidFill>
                <a:latin typeface="Times New Roman" panose="02020603050405020304" pitchFamily="18" charset="0"/>
                <a:cs typeface="Times New Roman" panose="02020603050405020304" pitchFamily="18" charset="0"/>
              </a:rPr>
              <a:t>là</a:t>
            </a:r>
            <a:r>
              <a:rPr lang="en-US" altLang="zh-TW" sz="2000" dirty="0" smtClean="0">
                <a:solidFill>
                  <a:srgbClr val="7030A0"/>
                </a:solidFill>
                <a:latin typeface="Times New Roman" panose="02020603050405020304" pitchFamily="18" charset="0"/>
                <a:cs typeface="Times New Roman" panose="02020603050405020304" pitchFamily="18" charset="0"/>
              </a:rPr>
              <a:t> 8 </a:t>
            </a:r>
            <a:r>
              <a:rPr lang="vi-VN" altLang="zh-TW" sz="2000" dirty="0" smtClean="0">
                <a:latin typeface="Times New Roman" panose="02020603050405020304" pitchFamily="18" charset="0"/>
                <a:cs typeface="Times New Roman" panose="02020603050405020304" pitchFamily="18" charset="0"/>
              </a:rPr>
              <a:t>khi </a:t>
            </a:r>
            <a:r>
              <a:rPr lang="vi-VN" altLang="zh-TW" sz="2000" dirty="0">
                <a:latin typeface="Times New Roman" panose="02020603050405020304" pitchFamily="18" charset="0"/>
                <a:cs typeface="Times New Roman" panose="02020603050405020304" pitchFamily="18" charset="0"/>
              </a:rPr>
              <a:t>chia cho </a:t>
            </a:r>
            <a:r>
              <a:rPr lang="en-US" altLang="zh-TW" sz="2000" dirty="0" smtClean="0">
                <a:latin typeface="Times New Roman" panose="02020603050405020304" pitchFamily="18" charset="0"/>
                <a:cs typeface="Times New Roman" panose="02020603050405020304" pitchFamily="18" charset="0"/>
              </a:rPr>
              <a:t>9</a:t>
            </a:r>
            <a:r>
              <a:rPr lang="vi-VN"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Đó chính là bất biến.</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P spid="17" grpId="0"/>
      <p:bldP spid="11"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Đơn biến</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692209" y="1834320"/>
            <a:ext cx="10299532" cy="400110"/>
          </a:xfrm>
          <a:prstGeom prst="rect">
            <a:avLst/>
          </a:prstGeom>
          <a:noFill/>
        </p:spPr>
        <p:txBody>
          <a:bodyPr wrap="square" rtlCol="0">
            <a:spAutoFit/>
          </a:bodyPr>
          <a:lstStyle/>
          <a:p>
            <a:r>
              <a:rPr lang="vi-VN" altLang="zh-TW" sz="2000" dirty="0" smtClean="0">
                <a:latin typeface="Times New Roman" panose="02020603050405020304" pitchFamily="18" charset="0"/>
                <a:cs typeface="Times New Roman" panose="02020603050405020304" pitchFamily="18" charset="0"/>
              </a:rPr>
              <a:t>Xét </a:t>
            </a:r>
            <a:r>
              <a:rPr lang="vi-VN" altLang="zh-TW" sz="2000" dirty="0">
                <a:latin typeface="Times New Roman" panose="02020603050405020304" pitchFamily="18" charset="0"/>
                <a:cs typeface="Times New Roman" panose="02020603050405020304" pitchFamily="18" charset="0"/>
              </a:rPr>
              <a:t>bộ số nguyên dương (a, b, c). </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9" name="文字方塊 18"/>
          <p:cNvSpPr txBox="1"/>
          <p:nvPr/>
        </p:nvSpPr>
        <p:spPr>
          <a:xfrm>
            <a:off x="692209" y="1155248"/>
            <a:ext cx="11376223"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Đơn biến, trái lại, là một đại lượng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luôn thay đổi</a:t>
            </a:r>
            <a:r>
              <a:rPr lang="vi-VN" altLang="zh-TW" sz="2000" dirty="0">
                <a:latin typeface="Times New Roman" panose="02020603050405020304" pitchFamily="18" charset="0"/>
                <a:cs typeface="Times New Roman" panose="02020603050405020304" pitchFamily="18" charset="0"/>
              </a:rPr>
              <a:t>, nhưng chỉ theo một chiều </a:t>
            </a:r>
            <a:r>
              <a:rPr lang="vi-VN" altLang="zh-TW" sz="2000" i="1" dirty="0">
                <a:latin typeface="Times New Roman" panose="02020603050405020304" pitchFamily="18" charset="0"/>
                <a:cs typeface="Times New Roman" panose="02020603050405020304" pitchFamily="18" charset="0"/>
              </a:rPr>
              <a:t>(tức là tăng lên hay giảm xuống)</a:t>
            </a:r>
            <a:r>
              <a:rPr lang="vi-VN" altLang="zh-TW" sz="2000" dirty="0">
                <a:latin typeface="Times New Roman" panose="02020603050405020304" pitchFamily="18" charset="0"/>
                <a:cs typeface="Times New Roman" panose="02020603050405020304" pitchFamily="18" charset="0"/>
              </a:rPr>
              <a:t>. </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20" name="文字方塊 19"/>
          <p:cNvSpPr txBox="1"/>
          <p:nvPr/>
        </p:nvSpPr>
        <p:spPr>
          <a:xfrm>
            <a:off x="2422155" y="3786540"/>
            <a:ext cx="1268396" cy="400110"/>
          </a:xfrm>
          <a:prstGeom prst="rect">
            <a:avLst/>
          </a:prstGeom>
          <a:noFill/>
        </p:spPr>
        <p:txBody>
          <a:bodyPr wrap="square" rtlCol="0">
            <a:spAutoFit/>
          </a:bodyPr>
          <a:lstStyle/>
          <a:p>
            <a:r>
              <a:rPr lang="vi-VN" altLang="zh-TW" sz="2000" dirty="0" smtClean="0">
                <a:latin typeface="Times New Roman" panose="02020603050405020304" pitchFamily="18" charset="0"/>
                <a:cs typeface="Times New Roman" panose="02020603050405020304" pitchFamily="18" charset="0"/>
              </a:rPr>
              <a:t>(</a:t>
            </a:r>
            <a:r>
              <a:rPr lang="vi-VN" altLang="zh-TW" sz="2000" dirty="0">
                <a:latin typeface="Times New Roman" panose="02020603050405020304" pitchFamily="18" charset="0"/>
                <a:cs typeface="Times New Roman" panose="02020603050405020304" pitchFamily="18" charset="0"/>
              </a:rPr>
              <a:t>a, b, c</a:t>
            </a:r>
            <a:r>
              <a:rPr lang="vi-VN" altLang="zh-TW" sz="2000" dirty="0" smtClean="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22" name="文字方塊 21"/>
          <p:cNvSpPr txBox="1"/>
          <p:nvPr/>
        </p:nvSpPr>
        <p:spPr>
          <a:xfrm>
            <a:off x="7142436" y="3750871"/>
            <a:ext cx="2669237"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(|b– c|, |c–a|, |a – b|)</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grpSp>
        <p:nvGrpSpPr>
          <p:cNvPr id="3" name="群組 2"/>
          <p:cNvGrpSpPr/>
          <p:nvPr/>
        </p:nvGrpSpPr>
        <p:grpSpPr>
          <a:xfrm>
            <a:off x="3550508" y="3486458"/>
            <a:ext cx="3491227" cy="500137"/>
            <a:chOff x="3550508" y="3343018"/>
            <a:chExt cx="3491227" cy="500137"/>
          </a:xfrm>
        </p:grpSpPr>
        <p:sp>
          <p:nvSpPr>
            <p:cNvPr id="21" name="文字方塊 20"/>
            <p:cNvSpPr txBox="1"/>
            <p:nvPr/>
          </p:nvSpPr>
          <p:spPr>
            <a:xfrm>
              <a:off x="4561452" y="3343018"/>
              <a:ext cx="1268396" cy="400110"/>
            </a:xfrm>
            <a:prstGeom prst="rect">
              <a:avLst/>
            </a:prstGeom>
            <a:noFill/>
          </p:spPr>
          <p:txBody>
            <a:bodyPr wrap="square" rtlCol="0">
              <a:spAutoFit/>
            </a:bodyPr>
            <a:lstStyle/>
            <a:p>
              <a:r>
                <a:rPr lang="en-US" altLang="zh-TW" sz="2000" dirty="0" smtClean="0">
                  <a:solidFill>
                    <a:srgbClr val="FF0000"/>
                  </a:solidFill>
                  <a:latin typeface="Times New Roman" panose="02020603050405020304" pitchFamily="18" charset="0"/>
                  <a:cs typeface="Times New Roman" panose="02020603050405020304" pitchFamily="18" charset="0"/>
                </a:rPr>
                <a:t>T</a:t>
              </a:r>
              <a:r>
                <a:rPr lang="vi-VN" altLang="zh-TW" sz="2000" dirty="0" smtClean="0">
                  <a:solidFill>
                    <a:srgbClr val="FF0000"/>
                  </a:solidFill>
                  <a:latin typeface="Times New Roman" panose="02020603050405020304" pitchFamily="18" charset="0"/>
                  <a:cs typeface="Times New Roman" panose="02020603050405020304" pitchFamily="18" charset="0"/>
                </a:rPr>
                <a:t>(a</a:t>
              </a:r>
              <a:r>
                <a:rPr lang="vi-VN" altLang="zh-TW" sz="2000" dirty="0">
                  <a:solidFill>
                    <a:srgbClr val="FF0000"/>
                  </a:solidFill>
                  <a:latin typeface="Times New Roman" panose="02020603050405020304" pitchFamily="18" charset="0"/>
                  <a:cs typeface="Times New Roman" panose="02020603050405020304" pitchFamily="18" charset="0"/>
                </a:rPr>
                <a:t>, b, c</a:t>
              </a:r>
              <a:r>
                <a:rPr lang="vi-VN" altLang="zh-TW" sz="2000" dirty="0" smtClean="0">
                  <a:solidFill>
                    <a:srgbClr val="FF0000"/>
                  </a:solidFill>
                  <a:latin typeface="Times New Roman" panose="02020603050405020304" pitchFamily="18" charset="0"/>
                  <a:cs typeface="Times New Roman" panose="02020603050405020304" pitchFamily="18" charset="0"/>
                </a:rPr>
                <a:t>)</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cxnSp>
          <p:nvCxnSpPr>
            <p:cNvPr id="4" name="直線單箭頭接點 3"/>
            <p:cNvCxnSpPr/>
            <p:nvPr/>
          </p:nvCxnSpPr>
          <p:spPr>
            <a:xfrm>
              <a:off x="3550508" y="3843155"/>
              <a:ext cx="3491227"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3" name="文字方塊 12"/>
              <p:cNvSpPr txBox="1"/>
              <p:nvPr/>
            </p:nvSpPr>
            <p:spPr>
              <a:xfrm>
                <a:off x="692209" y="2330906"/>
                <a:ext cx="10299532" cy="1015663"/>
              </a:xfrm>
              <a:prstGeom prst="rect">
                <a:avLst/>
              </a:prstGeom>
              <a:noFill/>
            </p:spPr>
            <p:txBody>
              <a:bodyPr wrap="square" rtlCol="0">
                <a:spAutoFit/>
              </a:bodyPr>
              <a:lstStyle/>
              <a:p>
                <a:r>
                  <a:rPr lang="vi-VN" altLang="zh-TW" sz="2000" dirty="0" smtClean="0">
                    <a:latin typeface="Times New Roman" panose="02020603050405020304" pitchFamily="18" charset="0"/>
                    <a:cs typeface="Times New Roman" panose="02020603050405020304" pitchFamily="18" charset="0"/>
                  </a:rPr>
                  <a:t>Phép </a:t>
                </a:r>
                <a:r>
                  <a:rPr lang="vi-VN" altLang="zh-TW" sz="2000" dirty="0">
                    <a:latin typeface="Times New Roman" panose="02020603050405020304" pitchFamily="18" charset="0"/>
                    <a:cs typeface="Times New Roman" panose="02020603050405020304" pitchFamily="18" charset="0"/>
                  </a:rPr>
                  <a:t>biến đổi T biến (a, b, c) thành (|b– c|, |c–a|, |a – b|). </a:t>
                </a:r>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Khi </a:t>
                </a:r>
                <a:r>
                  <a:rPr lang="vi-VN" altLang="zh-TW" sz="2000" dirty="0">
                    <a:latin typeface="Times New Roman" panose="02020603050405020304" pitchFamily="18" charset="0"/>
                    <a:cs typeface="Times New Roman" panose="02020603050405020304" pitchFamily="18" charset="0"/>
                  </a:rPr>
                  <a:t>đó có thể chứng minh được rằng hàm số </a:t>
                </a:r>
                <a14:m>
                  <m:oMath xmlns:m="http://schemas.openxmlformats.org/officeDocument/2006/math">
                    <m:r>
                      <a:rPr lang="vi-VN" altLang="zh-TW" sz="2000" b="1" i="1" dirty="0" smtClean="0">
                        <a:latin typeface="Cambria Math" panose="02040503050406030204" pitchFamily="18" charset="0"/>
                        <a:cs typeface="Times New Roman" panose="02020603050405020304" pitchFamily="18" charset="0"/>
                      </a:rPr>
                      <m:t>𝑺</m:t>
                    </m:r>
                    <m:r>
                      <a:rPr lang="vi-VN" altLang="zh-TW" sz="2000" b="1" i="1" dirty="0" smtClean="0">
                        <a:latin typeface="Cambria Math" panose="02040503050406030204" pitchFamily="18" charset="0"/>
                        <a:cs typeface="Times New Roman" panose="02020603050405020304" pitchFamily="18" charset="0"/>
                      </a:rPr>
                      <m:t>(</m:t>
                    </m:r>
                    <m:r>
                      <a:rPr lang="vi-VN" altLang="zh-TW" sz="2000" b="1" i="1" dirty="0" smtClean="0">
                        <a:latin typeface="Cambria Math" panose="02040503050406030204" pitchFamily="18" charset="0"/>
                        <a:cs typeface="Times New Roman" panose="02020603050405020304" pitchFamily="18" charset="0"/>
                      </a:rPr>
                      <m:t>𝒂</m:t>
                    </m:r>
                    <m:r>
                      <a:rPr lang="vi-VN" altLang="zh-TW" sz="2000" b="1" i="1" dirty="0" smtClean="0">
                        <a:latin typeface="Cambria Math" panose="02040503050406030204" pitchFamily="18" charset="0"/>
                        <a:cs typeface="Times New Roman" panose="02020603050405020304" pitchFamily="18" charset="0"/>
                      </a:rPr>
                      <m:t>, </m:t>
                    </m:r>
                    <m:r>
                      <a:rPr lang="vi-VN" altLang="zh-TW" sz="2000" b="1" i="1" dirty="0" smtClean="0">
                        <a:latin typeface="Cambria Math" panose="02040503050406030204" pitchFamily="18" charset="0"/>
                        <a:cs typeface="Times New Roman" panose="02020603050405020304" pitchFamily="18" charset="0"/>
                      </a:rPr>
                      <m:t>𝒃</m:t>
                    </m:r>
                    <m:r>
                      <a:rPr lang="vi-VN" altLang="zh-TW" sz="2000" b="1" i="1" dirty="0" smtClean="0">
                        <a:latin typeface="Cambria Math" panose="02040503050406030204" pitchFamily="18" charset="0"/>
                        <a:cs typeface="Times New Roman" panose="02020603050405020304" pitchFamily="18" charset="0"/>
                      </a:rPr>
                      <m:t>, </m:t>
                    </m:r>
                    <m:r>
                      <a:rPr lang="vi-VN" altLang="zh-TW" sz="2000" b="1" i="1" dirty="0" smtClean="0">
                        <a:latin typeface="Cambria Math" panose="02040503050406030204" pitchFamily="18" charset="0"/>
                        <a:cs typeface="Times New Roman" panose="02020603050405020304" pitchFamily="18" charset="0"/>
                      </a:rPr>
                      <m:t>𝒄</m:t>
                    </m:r>
                    <m:r>
                      <a:rPr lang="vi-VN" altLang="zh-TW" sz="2000" b="1" i="1" dirty="0" smtClean="0">
                        <a:latin typeface="Cambria Math" panose="02040503050406030204" pitchFamily="18" charset="0"/>
                        <a:cs typeface="Times New Roman" panose="02020603050405020304" pitchFamily="18" charset="0"/>
                      </a:rPr>
                      <m:t>) </m:t>
                    </m:r>
                    <m:r>
                      <a:rPr lang="vi-VN" altLang="zh-TW" sz="2000" i="1" dirty="0">
                        <a:latin typeface="Cambria Math" panose="02040503050406030204" pitchFamily="18" charset="0"/>
                        <a:cs typeface="Times New Roman" panose="02020603050405020304" pitchFamily="18" charset="0"/>
                      </a:rPr>
                      <m:t>= </m:t>
                    </m:r>
                    <m:r>
                      <a:rPr lang="vi-VN" altLang="zh-TW" sz="2000" i="1" dirty="0">
                        <a:latin typeface="Cambria Math" panose="02040503050406030204" pitchFamily="18" charset="0"/>
                        <a:cs typeface="Times New Roman" panose="02020603050405020304" pitchFamily="18" charset="0"/>
                      </a:rPr>
                      <m:t>𝑎</m:t>
                    </m:r>
                    <m:r>
                      <a:rPr lang="vi-VN" altLang="zh-TW" sz="2000" i="1" dirty="0">
                        <a:latin typeface="Cambria Math" panose="02040503050406030204" pitchFamily="18" charset="0"/>
                        <a:cs typeface="Times New Roman" panose="02020603050405020304" pitchFamily="18" charset="0"/>
                      </a:rPr>
                      <m:t> + </m:t>
                    </m:r>
                    <m:r>
                      <a:rPr lang="vi-VN" altLang="zh-TW" sz="2000" i="1" dirty="0">
                        <a:latin typeface="Cambria Math" panose="02040503050406030204" pitchFamily="18" charset="0"/>
                        <a:cs typeface="Times New Roman" panose="02020603050405020304" pitchFamily="18" charset="0"/>
                      </a:rPr>
                      <m:t>𝑏</m:t>
                    </m:r>
                    <m:r>
                      <a:rPr lang="vi-VN" altLang="zh-TW" sz="2000" i="1" dirty="0">
                        <a:latin typeface="Cambria Math" panose="02040503050406030204" pitchFamily="18" charset="0"/>
                        <a:cs typeface="Times New Roman" panose="02020603050405020304" pitchFamily="18" charset="0"/>
                      </a:rPr>
                      <m:t> + </m:t>
                    </m:r>
                    <m:r>
                      <a:rPr lang="vi-VN" altLang="zh-TW" sz="2000" i="1" dirty="0">
                        <a:latin typeface="Cambria Math" panose="02040503050406030204" pitchFamily="18" charset="0"/>
                        <a:cs typeface="Times New Roman" panose="02020603050405020304" pitchFamily="18" charset="0"/>
                      </a:rPr>
                      <m:t>𝑐</m:t>
                    </m:r>
                    <m:r>
                      <a:rPr lang="vi-VN" altLang="zh-TW" sz="2000" i="1" dirty="0">
                        <a:latin typeface="Cambria Math" panose="02040503050406030204" pitchFamily="18" charset="0"/>
                        <a:cs typeface="Times New Roman" panose="02020603050405020304" pitchFamily="18" charset="0"/>
                      </a:rPr>
                      <m:t> </m:t>
                    </m:r>
                  </m:oMath>
                </a14:m>
                <a:r>
                  <a:rPr lang="vi-VN" altLang="zh-TW" sz="2000" dirty="0">
                    <a:latin typeface="Times New Roman" panose="02020603050405020304" pitchFamily="18" charset="0"/>
                    <a:cs typeface="Times New Roman" panose="02020603050405020304" pitchFamily="18" charset="0"/>
                  </a:rPr>
                  <a:t>là một hàm </a:t>
                </a:r>
                <a:r>
                  <a:rPr lang="vi-VN" altLang="zh-TW" sz="2000" dirty="0" smtClean="0">
                    <a:latin typeface="Times New Roman" panose="02020603050405020304" pitchFamily="18" charset="0"/>
                    <a:cs typeface="Times New Roman" panose="02020603050405020304" pitchFamily="18" charset="0"/>
                  </a:rPr>
                  <a:t>tăng</a:t>
                </a:r>
                <a:r>
                  <a:rPr lang="vi-VN" altLang="zh-TW" sz="2000" dirty="0">
                    <a:latin typeface="Times New Roman" panose="02020603050405020304" pitchFamily="18" charset="0"/>
                    <a:cs typeface="Times New Roman" panose="02020603050405020304" pitchFamily="18" charset="0"/>
                  </a:rPr>
                  <a:t>, tức là một đơn biến đối với phép biến đổi 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692209" y="2330906"/>
                <a:ext cx="10299532" cy="1015663"/>
              </a:xfrm>
              <a:prstGeom prst="rect">
                <a:avLst/>
              </a:prstGeom>
              <a:blipFill rotWithShape="0">
                <a:blip r:embed="rId2"/>
                <a:stretch>
                  <a:fillRect l="-651" t="-2994" r="-1184" b="-95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1146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P spid="20" grpId="0"/>
      <p:bldP spid="2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smtClean="0">
                <a:solidFill>
                  <a:srgbClr val="FF0000"/>
                </a:solidFill>
                <a:latin typeface="Times New Roman" panose="02020603050405020304" pitchFamily="18" charset="0"/>
                <a:cs typeface="Times New Roman" panose="02020603050405020304" pitchFamily="18" charset="0"/>
              </a:rPr>
              <a:t>Bài</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en-US" altLang="zh-TW" sz="2000" b="1" dirty="0" err="1" smtClean="0">
                <a:solidFill>
                  <a:srgbClr val="FF0000"/>
                </a:solidFill>
                <a:latin typeface="Times New Roman" panose="02020603050405020304" pitchFamily="18" charset="0"/>
                <a:cs typeface="Times New Roman" panose="02020603050405020304" pitchFamily="18" charset="0"/>
              </a:rPr>
              <a:t>toán</a:t>
            </a:r>
            <a:r>
              <a:rPr lang="en-US" altLang="zh-TW" sz="2000" b="1" dirty="0" smtClean="0">
                <a:solidFill>
                  <a:srgbClr val="FF0000"/>
                </a:solidFill>
                <a:latin typeface="Times New Roman" panose="02020603050405020304" pitchFamily="18" charset="0"/>
                <a:cs typeface="Times New Roman" panose="02020603050405020304" pitchFamily="18" charset="0"/>
              </a:rPr>
              <a:t> 1</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3" name="文字方塊 12"/>
          <p:cNvSpPr txBox="1"/>
          <p:nvPr/>
        </p:nvSpPr>
        <p:spPr>
          <a:xfrm>
            <a:off x="692209" y="1136442"/>
            <a:ext cx="10417326" cy="707886"/>
          </a:xfrm>
          <a:prstGeom prst="rect">
            <a:avLst/>
          </a:prstGeom>
          <a:noFill/>
        </p:spPr>
        <p:txBody>
          <a:bodyPr wrap="square" rtlCol="0">
            <a:spAutoFit/>
          </a:bodyPr>
          <a:lstStyle/>
          <a:p>
            <a:r>
              <a:rPr lang="vi-VN" altLang="zh-TW" sz="2000" dirty="0">
                <a:solidFill>
                  <a:srgbClr val="0070C0"/>
                </a:solidFill>
                <a:latin typeface="Times New Roman" panose="02020603050405020304" pitchFamily="18" charset="0"/>
                <a:cs typeface="Times New Roman" panose="02020603050405020304" pitchFamily="18" charset="0"/>
              </a:rPr>
              <a:t>Hai vật thuộc cùng một loại nếu nó có cùng tính chất </a:t>
            </a:r>
            <a:r>
              <a:rPr lang="vi-VN" altLang="zh-TW" sz="2000" dirty="0" smtClean="0">
                <a:solidFill>
                  <a:srgbClr val="0070C0"/>
                </a:solidFill>
                <a:latin typeface="Times New Roman" panose="02020603050405020304" pitchFamily="18" charset="0"/>
                <a:cs typeface="Times New Roman" panose="02020603050405020304" pitchFamily="18" charset="0"/>
              </a:rPr>
              <a:t>H</a:t>
            </a:r>
            <a:r>
              <a:rPr lang="en-US" altLang="zh-TW" sz="2000" dirty="0" smtClean="0">
                <a:solidFill>
                  <a:srgbClr val="0070C0"/>
                </a:solidFill>
                <a:latin typeface="Times New Roman" panose="02020603050405020304" pitchFamily="18" charset="0"/>
                <a:cs typeface="Times New Roman" panose="02020603050405020304" pitchFamily="18" charset="0"/>
              </a:rPr>
              <a:t>:</a:t>
            </a:r>
          </a:p>
          <a:p>
            <a:r>
              <a:rPr lang="en-US" altLang="zh-TW" sz="2000" i="1" dirty="0" smtClean="0">
                <a:solidFill>
                  <a:srgbClr val="0070C0"/>
                </a:solidFill>
                <a:latin typeface="Times New Roman" panose="02020603050405020304" pitchFamily="18" charset="0"/>
                <a:cs typeface="Times New Roman" panose="02020603050405020304" pitchFamily="18" charset="0"/>
              </a:rPr>
              <a:t>N</a:t>
            </a:r>
            <a:r>
              <a:rPr lang="vi-VN" altLang="zh-TW" sz="2000" i="1" dirty="0" smtClean="0">
                <a:solidFill>
                  <a:srgbClr val="0070C0"/>
                </a:solidFill>
                <a:latin typeface="Times New Roman" panose="02020603050405020304" pitchFamily="18" charset="0"/>
                <a:cs typeface="Times New Roman" panose="02020603050405020304" pitchFamily="18" charset="0"/>
              </a:rPr>
              <a:t>ếu </a:t>
            </a:r>
            <a:r>
              <a:rPr lang="vi-VN" altLang="zh-TW" sz="2000" i="1" dirty="0">
                <a:solidFill>
                  <a:srgbClr val="0070C0"/>
                </a:solidFill>
                <a:latin typeface="Times New Roman" panose="02020603050405020304" pitchFamily="18" charset="0"/>
                <a:cs typeface="Times New Roman" panose="02020603050405020304" pitchFamily="18" charset="0"/>
              </a:rPr>
              <a:t>vật A có tính chất H, vật B </a:t>
            </a:r>
            <a:r>
              <a:rPr lang="vi-VN" altLang="zh-TW" sz="2000" b="1" i="1" dirty="0">
                <a:solidFill>
                  <a:srgbClr val="0070C0"/>
                </a:solidFill>
                <a:latin typeface="Times New Roman" panose="02020603050405020304" pitchFamily="18" charset="0"/>
                <a:cs typeface="Times New Roman" panose="02020603050405020304" pitchFamily="18" charset="0"/>
              </a:rPr>
              <a:t>không</a:t>
            </a:r>
            <a:r>
              <a:rPr lang="vi-VN" altLang="zh-TW" sz="2000" i="1" dirty="0">
                <a:solidFill>
                  <a:srgbClr val="0070C0"/>
                </a:solidFill>
                <a:latin typeface="Times New Roman" panose="02020603050405020304" pitchFamily="18" charset="0"/>
                <a:cs typeface="Times New Roman" panose="02020603050405020304" pitchFamily="18" charset="0"/>
              </a:rPr>
              <a:t> có tính chất H thì B không cùng loại với A.</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31" name="文字方塊 30"/>
          <p:cNvSpPr txBox="1"/>
          <p:nvPr/>
        </p:nvSpPr>
        <p:spPr>
          <a:xfrm>
            <a:off x="692209" y="1972419"/>
            <a:ext cx="7358878"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Chú ý: Bài toán hỏi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có thể hay không</a:t>
            </a:r>
            <a:r>
              <a:rPr lang="vi-VN" altLang="zh-TW" sz="2000" dirty="0">
                <a:latin typeface="Times New Roman" panose="02020603050405020304" pitchFamily="18" charset="0"/>
                <a:cs typeface="Times New Roman" panose="02020603050405020304" pitchFamily="18" charset="0"/>
              </a:rPr>
              <a:t> làm được việc A:</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7" name="文字方塊 16"/>
          <p:cNvSpPr txBox="1"/>
          <p:nvPr/>
        </p:nvSpPr>
        <p:spPr>
          <a:xfrm>
            <a:off x="774587" y="2763252"/>
            <a:ext cx="7358878"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 Hướng </a:t>
            </a:r>
            <a:r>
              <a:rPr lang="vi-VN" altLang="zh-TW" sz="2000" dirty="0" smtClean="0">
                <a:latin typeface="Times New Roman" panose="02020603050405020304" pitchFamily="18" charset="0"/>
                <a:cs typeface="Times New Roman" panose="02020603050405020304" pitchFamily="18" charset="0"/>
              </a:rPr>
              <a:t>1: </a:t>
            </a:r>
            <a:r>
              <a:rPr lang="vi-VN" altLang="zh-TW" sz="2000" i="1" dirty="0">
                <a:latin typeface="Times New Roman" panose="02020603050405020304" pitchFamily="18" charset="0"/>
                <a:cs typeface="Times New Roman" panose="02020603050405020304" pitchFamily="18" charset="0"/>
              </a:rPr>
              <a:t>Không xảy ra được</a:t>
            </a:r>
            <a:r>
              <a:rPr lang="vi-VN" altLang="zh-TW" sz="2000" dirty="0">
                <a:latin typeface="Times New Roman" panose="02020603050405020304" pitchFamily="18" charset="0"/>
                <a:cs typeface="Times New Roman" panose="02020603050405020304" pitchFamily="18" charset="0"/>
              </a:rPr>
              <a:t>, ta có thể dùng </a:t>
            </a:r>
            <a:r>
              <a:rPr lang="vi-VN" altLang="zh-TW" sz="2000" b="1" dirty="0">
                <a:latin typeface="Times New Roman" panose="02020603050405020304" pitchFamily="18" charset="0"/>
                <a:cs typeface="Times New Roman" panose="02020603050405020304" pitchFamily="18" charset="0"/>
              </a:rPr>
              <a:t>phản chứng</a:t>
            </a:r>
            <a:r>
              <a:rPr lang="vi-VN"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8" name="文字方塊 17"/>
          <p:cNvSpPr txBox="1"/>
          <p:nvPr/>
        </p:nvSpPr>
        <p:spPr>
          <a:xfrm>
            <a:off x="774587" y="3291453"/>
            <a:ext cx="8278798"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 Hướng </a:t>
            </a:r>
            <a:r>
              <a:rPr lang="vi-VN" altLang="zh-TW" sz="2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a:t>
            </a:r>
            <a:r>
              <a:rPr lang="vi-VN" altLang="zh-TW" sz="2000" i="1" dirty="0" smtClean="0">
                <a:latin typeface="Times New Roman" panose="02020603050405020304" pitchFamily="18" charset="0"/>
                <a:cs typeface="Times New Roman" panose="02020603050405020304" pitchFamily="18" charset="0"/>
              </a:rPr>
              <a:t>Có </a:t>
            </a:r>
            <a:r>
              <a:rPr lang="vi-VN" altLang="zh-TW" sz="2000" i="1" dirty="0">
                <a:latin typeface="Times New Roman" panose="02020603050405020304" pitchFamily="18" charset="0"/>
                <a:cs typeface="Times New Roman" panose="02020603050405020304" pitchFamily="18" charset="0"/>
              </a:rPr>
              <a:t>thể xảy ra</a:t>
            </a:r>
            <a:r>
              <a:rPr lang="vi-VN" altLang="zh-TW" sz="2000" dirty="0">
                <a:latin typeface="Times New Roman" panose="02020603050405020304" pitchFamily="18" charset="0"/>
                <a:cs typeface="Times New Roman" panose="02020603050405020304" pitchFamily="18" charset="0"/>
              </a:rPr>
              <a:t>, ta cần chỉ ra một cách để thực hiện việc này.</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9" name="文字方塊 18"/>
          <p:cNvSpPr txBox="1"/>
          <p:nvPr/>
        </p:nvSpPr>
        <p:spPr>
          <a:xfrm>
            <a:off x="774587" y="3819654"/>
            <a:ext cx="8385890" cy="707886"/>
          </a:xfrm>
          <a:prstGeom prst="rect">
            <a:avLst/>
          </a:prstGeom>
          <a:noFill/>
        </p:spPr>
        <p:txBody>
          <a:bodyPr wrap="square" rtlCol="0">
            <a:spAutoFit/>
          </a:bodyPr>
          <a:lstStyle/>
          <a:p>
            <a:r>
              <a:rPr lang="vi-VN" altLang="zh-TW" sz="2000" i="1" dirty="0">
                <a:latin typeface="Times New Roman" panose="02020603050405020304" pitchFamily="18" charset="0"/>
                <a:cs typeface="Times New Roman" panose="02020603050405020304" pitchFamily="18" charset="0"/>
              </a:rPr>
              <a:t>Nhìn chung ta thường nhìn theo hướng 2 trước để hiểu nội dung của bài toán, nhưng hầu hết các bài toán có kết luận là hướng 1.</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6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smtClean="0">
                <a:solidFill>
                  <a:srgbClr val="FF0000"/>
                </a:solidFill>
                <a:latin typeface="Times New Roman" panose="02020603050405020304" pitchFamily="18" charset="0"/>
                <a:cs typeface="Times New Roman" panose="02020603050405020304" pitchFamily="18" charset="0"/>
              </a:rPr>
              <a:t>Bài</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en-US" altLang="zh-TW" sz="2000" b="1" dirty="0" err="1" smtClean="0">
                <a:solidFill>
                  <a:srgbClr val="FF0000"/>
                </a:solidFill>
                <a:latin typeface="Times New Roman" panose="02020603050405020304" pitchFamily="18" charset="0"/>
                <a:cs typeface="Times New Roman" panose="02020603050405020304" pitchFamily="18" charset="0"/>
              </a:rPr>
              <a:t>toán</a:t>
            </a:r>
            <a:r>
              <a:rPr lang="en-US" altLang="zh-TW" sz="2000" b="1" dirty="0" smtClean="0">
                <a:solidFill>
                  <a:srgbClr val="FF0000"/>
                </a:solidFill>
                <a:latin typeface="Times New Roman" panose="02020603050405020304" pitchFamily="18" charset="0"/>
                <a:cs typeface="Times New Roman" panose="02020603050405020304" pitchFamily="18" charset="0"/>
              </a:rPr>
              <a:t> 1</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p:sp>
        <p:nvSpPr>
          <p:cNvPr id="11" name="文字方塊 10"/>
          <p:cNvSpPr txBox="1"/>
          <p:nvPr/>
        </p:nvSpPr>
        <p:spPr>
          <a:xfrm>
            <a:off x="774586" y="4849384"/>
            <a:ext cx="11030235" cy="1323439"/>
          </a:xfrm>
          <a:prstGeom prst="rect">
            <a:avLst/>
          </a:prstGeom>
          <a:noFill/>
        </p:spPr>
        <p:txBody>
          <a:bodyPr wrap="square" rtlCol="0">
            <a:spAutoFit/>
          </a:bodyPr>
          <a:lstStyle/>
          <a:p>
            <a:r>
              <a:rPr lang="vi-VN" altLang="zh-TW" sz="2000" b="1" i="1" dirty="0">
                <a:solidFill>
                  <a:srgbClr val="FF0000"/>
                </a:solidFill>
                <a:latin typeface="Times New Roman" panose="02020603050405020304" pitchFamily="18" charset="0"/>
                <a:cs typeface="Times New Roman" panose="02020603050405020304" pitchFamily="18" charset="0"/>
              </a:rPr>
              <a:t>Ví dụ</a:t>
            </a:r>
            <a:r>
              <a:rPr lang="vi-VN" altLang="zh-TW" sz="2000" i="1" dirty="0">
                <a:latin typeface="Times New Roman" panose="02020603050405020304" pitchFamily="18" charset="0"/>
                <a:cs typeface="Times New Roman" panose="02020603050405020304" pitchFamily="18" charset="0"/>
              </a:rPr>
              <a:t>: Hai người chơi cờ. Sau mỗi ván người </a:t>
            </a:r>
            <a:r>
              <a:rPr lang="vi-VN" altLang="zh-TW" sz="2000" i="1" dirty="0">
                <a:solidFill>
                  <a:srgbClr val="00B050"/>
                </a:solidFill>
                <a:latin typeface="Times New Roman" panose="02020603050405020304" pitchFamily="18" charset="0"/>
                <a:cs typeface="Times New Roman" panose="02020603050405020304" pitchFamily="18" charset="0"/>
              </a:rPr>
              <a:t>thắng được 2 điểm</a:t>
            </a:r>
            <a:r>
              <a:rPr lang="vi-VN" altLang="zh-TW" sz="2000" i="1" dirty="0">
                <a:latin typeface="Times New Roman" panose="02020603050405020304" pitchFamily="18" charset="0"/>
                <a:cs typeface="Times New Roman" panose="02020603050405020304" pitchFamily="18" charset="0"/>
              </a:rPr>
              <a:t>, người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thua được 0 điểm</a:t>
            </a:r>
            <a:r>
              <a:rPr lang="vi-VN" altLang="zh-TW" sz="2000" i="1" dirty="0">
                <a:latin typeface="Times New Roman" panose="02020603050405020304" pitchFamily="18" charset="0"/>
                <a:cs typeface="Times New Roman" panose="02020603050405020304" pitchFamily="18" charset="0"/>
              </a:rPr>
              <a:t>, nếu hoà thì mỗi người được </a:t>
            </a:r>
            <a:r>
              <a:rPr lang="vi-VN" altLang="zh-TW" sz="2000" i="1" dirty="0">
                <a:solidFill>
                  <a:srgbClr val="FF0000"/>
                </a:solidFill>
                <a:latin typeface="Times New Roman" panose="02020603050405020304" pitchFamily="18" charset="0"/>
                <a:cs typeface="Times New Roman" panose="02020603050405020304" pitchFamily="18" charset="0"/>
              </a:rPr>
              <a:t>1 điểm</a:t>
            </a:r>
            <a:r>
              <a:rPr lang="vi-VN" altLang="zh-TW" sz="2000" i="1" dirty="0">
                <a:latin typeface="Times New Roman" panose="02020603050405020304" pitchFamily="18" charset="0"/>
                <a:cs typeface="Times New Roman" panose="02020603050405020304" pitchFamily="18" charset="0"/>
              </a:rPr>
              <a:t>. Hỏi sau một số ván liệu có thể xảy ra trường hợp: (hai trường hợp riêng lẻ) </a:t>
            </a:r>
            <a:endParaRPr lang="en-US" altLang="zh-TW" sz="2000" i="1"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a. Một </a:t>
            </a:r>
            <a:r>
              <a:rPr lang="vi-VN" altLang="zh-TW" sz="2000" i="1" dirty="0">
                <a:latin typeface="Times New Roman" panose="02020603050405020304" pitchFamily="18" charset="0"/>
                <a:cs typeface="Times New Roman" panose="02020603050405020304" pitchFamily="18" charset="0"/>
              </a:rPr>
              <a:t>người được 7 điểm và người kia được 11 điểm được không? </a:t>
            </a:r>
            <a:endParaRPr lang="en-US" altLang="zh-TW" sz="2000" i="1"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b</a:t>
            </a:r>
            <a:r>
              <a:rPr lang="vi-VN" altLang="zh-TW" sz="2000" i="1" dirty="0">
                <a:latin typeface="Times New Roman" panose="02020603050405020304" pitchFamily="18" charset="0"/>
                <a:cs typeface="Times New Roman" panose="02020603050405020304" pitchFamily="18" charset="0"/>
              </a:rPr>
              <a:t>. Một người được 7 điểm và người kia được 10 điểm được không?</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5" name="文字方塊 14"/>
          <p:cNvSpPr txBox="1"/>
          <p:nvPr/>
        </p:nvSpPr>
        <p:spPr>
          <a:xfrm>
            <a:off x="692209" y="1136442"/>
            <a:ext cx="10417326" cy="707886"/>
          </a:xfrm>
          <a:prstGeom prst="rect">
            <a:avLst/>
          </a:prstGeom>
          <a:noFill/>
        </p:spPr>
        <p:txBody>
          <a:bodyPr wrap="square" rtlCol="0">
            <a:spAutoFit/>
          </a:bodyPr>
          <a:lstStyle/>
          <a:p>
            <a:r>
              <a:rPr lang="vi-VN" altLang="zh-TW" sz="2000" dirty="0">
                <a:solidFill>
                  <a:srgbClr val="0070C0"/>
                </a:solidFill>
                <a:latin typeface="Times New Roman" panose="02020603050405020304" pitchFamily="18" charset="0"/>
                <a:cs typeface="Times New Roman" panose="02020603050405020304" pitchFamily="18" charset="0"/>
              </a:rPr>
              <a:t>Hai vật thuộc cùng một loại nếu nó có cùng tính chất </a:t>
            </a:r>
            <a:r>
              <a:rPr lang="vi-VN" altLang="zh-TW" sz="2000" dirty="0" smtClean="0">
                <a:solidFill>
                  <a:srgbClr val="0070C0"/>
                </a:solidFill>
                <a:latin typeface="Times New Roman" panose="02020603050405020304" pitchFamily="18" charset="0"/>
                <a:cs typeface="Times New Roman" panose="02020603050405020304" pitchFamily="18" charset="0"/>
              </a:rPr>
              <a:t>H</a:t>
            </a:r>
            <a:r>
              <a:rPr lang="en-US" altLang="zh-TW" sz="2000" dirty="0" smtClean="0">
                <a:solidFill>
                  <a:srgbClr val="0070C0"/>
                </a:solidFill>
                <a:latin typeface="Times New Roman" panose="02020603050405020304" pitchFamily="18" charset="0"/>
                <a:cs typeface="Times New Roman" panose="02020603050405020304" pitchFamily="18" charset="0"/>
              </a:rPr>
              <a:t>:</a:t>
            </a:r>
          </a:p>
          <a:p>
            <a:r>
              <a:rPr lang="en-US" altLang="zh-TW" sz="2000" i="1" dirty="0" smtClean="0">
                <a:solidFill>
                  <a:srgbClr val="0070C0"/>
                </a:solidFill>
                <a:latin typeface="Times New Roman" panose="02020603050405020304" pitchFamily="18" charset="0"/>
                <a:cs typeface="Times New Roman" panose="02020603050405020304" pitchFamily="18" charset="0"/>
              </a:rPr>
              <a:t>N</a:t>
            </a:r>
            <a:r>
              <a:rPr lang="vi-VN" altLang="zh-TW" sz="2000" i="1" dirty="0" smtClean="0">
                <a:solidFill>
                  <a:srgbClr val="0070C0"/>
                </a:solidFill>
                <a:latin typeface="Times New Roman" panose="02020603050405020304" pitchFamily="18" charset="0"/>
                <a:cs typeface="Times New Roman" panose="02020603050405020304" pitchFamily="18" charset="0"/>
              </a:rPr>
              <a:t>ếu </a:t>
            </a:r>
            <a:r>
              <a:rPr lang="vi-VN" altLang="zh-TW" sz="2000" i="1" dirty="0">
                <a:solidFill>
                  <a:srgbClr val="0070C0"/>
                </a:solidFill>
                <a:latin typeface="Times New Roman" panose="02020603050405020304" pitchFamily="18" charset="0"/>
                <a:cs typeface="Times New Roman" panose="02020603050405020304" pitchFamily="18" charset="0"/>
              </a:rPr>
              <a:t>vật A có tính chất H, vật B </a:t>
            </a:r>
            <a:r>
              <a:rPr lang="vi-VN" altLang="zh-TW" sz="2000" b="1" i="1" dirty="0">
                <a:solidFill>
                  <a:srgbClr val="0070C0"/>
                </a:solidFill>
                <a:latin typeface="Times New Roman" panose="02020603050405020304" pitchFamily="18" charset="0"/>
                <a:cs typeface="Times New Roman" panose="02020603050405020304" pitchFamily="18" charset="0"/>
              </a:rPr>
              <a:t>không</a:t>
            </a:r>
            <a:r>
              <a:rPr lang="vi-VN" altLang="zh-TW" sz="2000" i="1" dirty="0">
                <a:solidFill>
                  <a:srgbClr val="0070C0"/>
                </a:solidFill>
                <a:latin typeface="Times New Roman" panose="02020603050405020304" pitchFamily="18" charset="0"/>
                <a:cs typeface="Times New Roman" panose="02020603050405020304" pitchFamily="18" charset="0"/>
              </a:rPr>
              <a:t> có tính chất H thì B không cùng loại với A.</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6" name="文字方塊 15"/>
          <p:cNvSpPr txBox="1"/>
          <p:nvPr/>
        </p:nvSpPr>
        <p:spPr>
          <a:xfrm>
            <a:off x="692209" y="1972419"/>
            <a:ext cx="7358878"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Chú ý: Bài toán hỏi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có thể hay không</a:t>
            </a:r>
            <a:r>
              <a:rPr lang="vi-VN" altLang="zh-TW" sz="2000" dirty="0">
                <a:latin typeface="Times New Roman" panose="02020603050405020304" pitchFamily="18" charset="0"/>
                <a:cs typeface="Times New Roman" panose="02020603050405020304" pitchFamily="18" charset="0"/>
              </a:rPr>
              <a:t> làm được việc A:</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20" name="文字方塊 19"/>
          <p:cNvSpPr txBox="1"/>
          <p:nvPr/>
        </p:nvSpPr>
        <p:spPr>
          <a:xfrm>
            <a:off x="774587" y="2763252"/>
            <a:ext cx="7358878"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 Hướng </a:t>
            </a:r>
            <a:r>
              <a:rPr lang="vi-VN" altLang="zh-TW" sz="2000" dirty="0" smtClean="0">
                <a:latin typeface="Times New Roman" panose="02020603050405020304" pitchFamily="18" charset="0"/>
                <a:cs typeface="Times New Roman" panose="02020603050405020304" pitchFamily="18" charset="0"/>
              </a:rPr>
              <a:t>1: </a:t>
            </a:r>
            <a:r>
              <a:rPr lang="vi-VN" altLang="zh-TW" sz="2000" i="1" dirty="0">
                <a:latin typeface="Times New Roman" panose="02020603050405020304" pitchFamily="18" charset="0"/>
                <a:cs typeface="Times New Roman" panose="02020603050405020304" pitchFamily="18" charset="0"/>
              </a:rPr>
              <a:t>Không xảy ra được</a:t>
            </a:r>
            <a:r>
              <a:rPr lang="vi-VN" altLang="zh-TW" sz="2000" dirty="0">
                <a:latin typeface="Times New Roman" panose="02020603050405020304" pitchFamily="18" charset="0"/>
                <a:cs typeface="Times New Roman" panose="02020603050405020304" pitchFamily="18" charset="0"/>
              </a:rPr>
              <a:t>, ta có thể dùng </a:t>
            </a:r>
            <a:r>
              <a:rPr lang="vi-VN" altLang="zh-TW" sz="2000" b="1" dirty="0">
                <a:latin typeface="Times New Roman" panose="02020603050405020304" pitchFamily="18" charset="0"/>
                <a:cs typeface="Times New Roman" panose="02020603050405020304" pitchFamily="18" charset="0"/>
              </a:rPr>
              <a:t>phản chứng</a:t>
            </a:r>
            <a:r>
              <a:rPr lang="vi-VN" altLang="zh-TW" sz="2000" dirty="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21" name="文字方塊 20"/>
          <p:cNvSpPr txBox="1"/>
          <p:nvPr/>
        </p:nvSpPr>
        <p:spPr>
          <a:xfrm>
            <a:off x="774587" y="3291453"/>
            <a:ext cx="8278798"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 Hướng </a:t>
            </a:r>
            <a:r>
              <a:rPr lang="vi-VN" altLang="zh-TW" sz="2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a:t>
            </a:r>
            <a:r>
              <a:rPr lang="vi-VN" altLang="zh-TW" sz="2000" i="1" dirty="0" smtClean="0">
                <a:latin typeface="Times New Roman" panose="02020603050405020304" pitchFamily="18" charset="0"/>
                <a:cs typeface="Times New Roman" panose="02020603050405020304" pitchFamily="18" charset="0"/>
              </a:rPr>
              <a:t>Có </a:t>
            </a:r>
            <a:r>
              <a:rPr lang="vi-VN" altLang="zh-TW" sz="2000" i="1" dirty="0">
                <a:latin typeface="Times New Roman" panose="02020603050405020304" pitchFamily="18" charset="0"/>
                <a:cs typeface="Times New Roman" panose="02020603050405020304" pitchFamily="18" charset="0"/>
              </a:rPr>
              <a:t>thể xảy ra</a:t>
            </a:r>
            <a:r>
              <a:rPr lang="vi-VN" altLang="zh-TW" sz="2000" dirty="0">
                <a:latin typeface="Times New Roman" panose="02020603050405020304" pitchFamily="18" charset="0"/>
                <a:cs typeface="Times New Roman" panose="02020603050405020304" pitchFamily="18" charset="0"/>
              </a:rPr>
              <a:t>, ta cần chỉ ra một cách để thực hiện việc này.</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22" name="文字方塊 21"/>
          <p:cNvSpPr txBox="1"/>
          <p:nvPr/>
        </p:nvSpPr>
        <p:spPr>
          <a:xfrm>
            <a:off x="774587" y="3819654"/>
            <a:ext cx="8385890" cy="707886"/>
          </a:xfrm>
          <a:prstGeom prst="rect">
            <a:avLst/>
          </a:prstGeom>
          <a:noFill/>
        </p:spPr>
        <p:txBody>
          <a:bodyPr wrap="square" rtlCol="0">
            <a:spAutoFit/>
          </a:bodyPr>
          <a:lstStyle/>
          <a:p>
            <a:r>
              <a:rPr lang="vi-VN" altLang="zh-TW" sz="2000" i="1" dirty="0">
                <a:latin typeface="Times New Roman" panose="02020603050405020304" pitchFamily="18" charset="0"/>
                <a:cs typeface="Times New Roman" panose="02020603050405020304" pitchFamily="18" charset="0"/>
              </a:rPr>
              <a:t>Nhìn chung ta thường nhìn theo hướng 2 trước để hiểu nội dung của bài toán, nhưng hầu hết các bài toán có kết luận là hướng 1.</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252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文字方塊 16"/>
          <p:cNvSpPr txBox="1"/>
          <p:nvPr/>
        </p:nvSpPr>
        <p:spPr>
          <a:xfrm>
            <a:off x="692209" y="2279759"/>
            <a:ext cx="11329461" cy="1015663"/>
          </a:xfrm>
          <a:prstGeom prst="rect">
            <a:avLst/>
          </a:prstGeom>
          <a:noFill/>
        </p:spPr>
        <p:txBody>
          <a:bodyPr wrap="square" rtlCol="0">
            <a:spAutoFit/>
          </a:bodyPr>
          <a:lstStyle/>
          <a:p>
            <a:r>
              <a:rPr lang="vi-VN" altLang="zh-TW" sz="2000" b="1" i="1" dirty="0">
                <a:latin typeface="Times New Roman" panose="02020603050405020304" pitchFamily="18" charset="0"/>
                <a:cs typeface="Times New Roman" panose="02020603050405020304" pitchFamily="18" charset="0"/>
              </a:rPr>
              <a:t>Phân tích</a:t>
            </a:r>
            <a:r>
              <a:rPr lang="vi-VN" altLang="zh-TW" sz="2000" i="1" dirty="0">
                <a:latin typeface="Times New Roman" panose="02020603050405020304" pitchFamily="18" charset="0"/>
                <a:cs typeface="Times New Roman" panose="02020603050405020304" pitchFamily="18" charset="0"/>
              </a:rPr>
              <a:t>: Rõ ràng thấy được có 1 đại lượng bất biến là số điểm ở mỗi ván (có thể </a:t>
            </a:r>
            <a:r>
              <a:rPr lang="vi-VN" altLang="zh-TW" sz="2000" i="1" dirty="0" smtClean="0">
                <a:latin typeface="Times New Roman" panose="02020603050405020304" pitchFamily="18" charset="0"/>
                <a:cs typeface="Times New Roman" panose="02020603050405020304" pitchFamily="18" charset="0"/>
              </a:rPr>
              <a:t>chia</a:t>
            </a:r>
            <a:r>
              <a:rPr lang="en-US" altLang="zh-TW" sz="2000" i="1" dirty="0" smtClean="0">
                <a:latin typeface="Times New Roman" panose="02020603050405020304" pitchFamily="18" charset="0"/>
                <a:cs typeface="Times New Roman" panose="02020603050405020304" pitchFamily="18" charset="0"/>
              </a:rPr>
              <a:t> </a:t>
            </a:r>
            <a:r>
              <a:rPr lang="vi-VN" altLang="zh-TW" sz="2000" i="1" dirty="0" smtClean="0">
                <a:latin typeface="Times New Roman" panose="02020603050405020304" pitchFamily="18" charset="0"/>
                <a:cs typeface="Times New Roman" panose="02020603050405020304" pitchFamily="18" charset="0"/>
              </a:rPr>
              <a:t>cho </a:t>
            </a:r>
            <a:r>
              <a:rPr lang="vi-VN" altLang="zh-TW" sz="2000" i="1" dirty="0">
                <a:latin typeface="Times New Roman" panose="02020603050405020304" pitchFamily="18" charset="0"/>
                <a:cs typeface="Times New Roman" panose="02020603050405020304" pitchFamily="18" charset="0"/>
              </a:rPr>
              <a:t>cả hai hoặc 1 người nhận cả). Mà kết luận của bài toán lại đề cập đến số điểm </a:t>
            </a:r>
            <a:r>
              <a:rPr lang="vi-VN" altLang="zh-TW" sz="2000" i="1" dirty="0" smtClean="0">
                <a:latin typeface="Times New Roman" panose="02020603050405020304" pitchFamily="18" charset="0"/>
                <a:cs typeface="Times New Roman" panose="02020603050405020304" pitchFamily="18" charset="0"/>
              </a:rPr>
              <a:t>của</a:t>
            </a:r>
            <a:r>
              <a:rPr lang="en-US" altLang="zh-TW" sz="2000" i="1" dirty="0" smtClean="0">
                <a:latin typeface="Times New Roman" panose="02020603050405020304" pitchFamily="18" charset="0"/>
                <a:cs typeface="Times New Roman" panose="02020603050405020304" pitchFamily="18" charset="0"/>
              </a:rPr>
              <a:t> </a:t>
            </a:r>
            <a:r>
              <a:rPr lang="vi-VN" altLang="zh-TW" sz="2000" i="1" dirty="0" smtClean="0">
                <a:latin typeface="Times New Roman" panose="02020603050405020304" pitchFamily="18" charset="0"/>
                <a:cs typeface="Times New Roman" panose="02020603050405020304" pitchFamily="18" charset="0"/>
              </a:rPr>
              <a:t>từng </a:t>
            </a:r>
            <a:r>
              <a:rPr lang="vi-VN" altLang="zh-TW" sz="2000" i="1" dirty="0">
                <a:latin typeface="Times New Roman" panose="02020603050405020304" pitchFamily="18" charset="0"/>
                <a:cs typeface="Times New Roman" panose="02020603050405020304" pitchFamily="18" charset="0"/>
              </a:rPr>
              <a:t>người, vì vậy cần quan tâm có thể xảy ra trường hợp mà tổng điểm thỏa mãn đề </a:t>
            </a:r>
            <a:r>
              <a:rPr lang="vi-VN" altLang="zh-TW" sz="2000" i="1" dirty="0" smtClean="0">
                <a:latin typeface="Times New Roman" panose="02020603050405020304" pitchFamily="18" charset="0"/>
                <a:cs typeface="Times New Roman" panose="02020603050405020304" pitchFamily="18" charset="0"/>
              </a:rPr>
              <a:t>hay</a:t>
            </a:r>
            <a:r>
              <a:rPr lang="en-US" altLang="zh-TW" sz="2000" i="1" dirty="0" smtClean="0">
                <a:latin typeface="Times New Roman" panose="02020603050405020304" pitchFamily="18" charset="0"/>
                <a:cs typeface="Times New Roman" panose="02020603050405020304" pitchFamily="18" charset="0"/>
              </a:rPr>
              <a:t> </a:t>
            </a:r>
            <a:r>
              <a:rPr lang="vi-VN" altLang="zh-TW" sz="2000" i="1" dirty="0" smtClean="0">
                <a:latin typeface="Times New Roman" panose="02020603050405020304" pitchFamily="18" charset="0"/>
                <a:cs typeface="Times New Roman" panose="02020603050405020304" pitchFamily="18" charset="0"/>
              </a:rPr>
              <a:t>không</a:t>
            </a:r>
            <a:r>
              <a:rPr lang="vi-VN" altLang="zh-TW" sz="2000" i="1" dirty="0">
                <a:latin typeface="Times New Roman" panose="02020603050405020304" pitchFamily="18" charset="0"/>
                <a:cs typeface="Times New Roman" panose="02020603050405020304" pitchFamily="18" charset="0"/>
              </a:rPr>
              <a:t>)</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8" name="文字方塊 17"/>
          <p:cNvSpPr txBox="1"/>
          <p:nvPr/>
        </p:nvSpPr>
        <p:spPr>
          <a:xfrm>
            <a:off x="692209" y="3456024"/>
            <a:ext cx="10011231" cy="707886"/>
          </a:xfrm>
          <a:prstGeom prst="rect">
            <a:avLst/>
          </a:prstGeom>
          <a:noFill/>
        </p:spPr>
        <p:txBody>
          <a:bodyPr wrap="square" rtlCol="0">
            <a:spAutoFit/>
          </a:bodyPr>
          <a:lstStyle/>
          <a:p>
            <a:r>
              <a:rPr lang="vi-VN" altLang="zh-TW" sz="2000" b="1" dirty="0" smtClean="0">
                <a:solidFill>
                  <a:srgbClr val="7030A0"/>
                </a:solidFill>
                <a:latin typeface="Times New Roman" panose="02020603050405020304" pitchFamily="18" charset="0"/>
                <a:cs typeface="Times New Roman" panose="02020603050405020304" pitchFamily="18" charset="0"/>
              </a:rPr>
              <a:t>a</a:t>
            </a:r>
            <a:r>
              <a:rPr lang="vi-VN" altLang="zh-TW" sz="2000" dirty="0" smtClean="0">
                <a:latin typeface="Times New Roman" panose="02020603050405020304" pitchFamily="18" charset="0"/>
                <a:cs typeface="Times New Roman" panose="02020603050405020304" pitchFamily="18" charset="0"/>
              </a:rPr>
              <a:t>. Hoàn </a:t>
            </a:r>
            <a:r>
              <a:rPr lang="vi-VN" altLang="zh-TW" sz="2000" dirty="0">
                <a:latin typeface="Times New Roman" panose="02020603050405020304" pitchFamily="18" charset="0"/>
                <a:cs typeface="Times New Roman" panose="02020603050405020304" pitchFamily="18" charset="0"/>
              </a:rPr>
              <a:t>toàn chỉ ra được một cách: </a:t>
            </a:r>
            <a:endParaRPr lang="en-US" altLang="zh-TW" sz="2000" dirty="0" smtClean="0">
              <a:latin typeface="Times New Roman" panose="02020603050405020304" pitchFamily="18" charset="0"/>
              <a:cs typeface="Times New Roman" panose="02020603050405020304" pitchFamily="18" charset="0"/>
            </a:endParaRPr>
          </a:p>
          <a:p>
            <a:r>
              <a:rPr lang="vi-VN" altLang="zh-TW" sz="2000" i="1" dirty="0" smtClean="0">
                <a:latin typeface="Times New Roman" panose="02020603050405020304" pitchFamily="18" charset="0"/>
                <a:cs typeface="Times New Roman" panose="02020603050405020304" pitchFamily="18" charset="0"/>
              </a:rPr>
              <a:t>Người </a:t>
            </a:r>
            <a:r>
              <a:rPr lang="vi-VN" altLang="zh-TW" sz="2000" i="1" dirty="0">
                <a:latin typeface="Times New Roman" panose="02020603050405020304" pitchFamily="18" charset="0"/>
                <a:cs typeface="Times New Roman" panose="02020603050405020304" pitchFamily="18" charset="0"/>
              </a:rPr>
              <a:t>thứ nhất </a:t>
            </a:r>
            <a:r>
              <a:rPr lang="vi-VN" altLang="zh-TW" sz="2000" i="1" dirty="0">
                <a:solidFill>
                  <a:srgbClr val="00B050"/>
                </a:solidFill>
                <a:latin typeface="Times New Roman" panose="02020603050405020304" pitchFamily="18" charset="0"/>
                <a:cs typeface="Times New Roman" panose="02020603050405020304" pitchFamily="18" charset="0"/>
              </a:rPr>
              <a:t>thắng 3 ván đầu</a:t>
            </a:r>
            <a:r>
              <a:rPr lang="vi-VN" altLang="zh-TW" sz="2000" i="1" dirty="0">
                <a:latin typeface="Times New Roman" panose="02020603050405020304" pitchFamily="18" charset="0"/>
                <a:cs typeface="Times New Roman" panose="02020603050405020304" pitchFamily="18" charset="0"/>
              </a:rPr>
              <a:t>, </a:t>
            </a:r>
            <a:r>
              <a:rPr lang="vi-VN" altLang="zh-TW" sz="2000" i="1" dirty="0">
                <a:solidFill>
                  <a:schemeClr val="accent2">
                    <a:lumMod val="75000"/>
                  </a:schemeClr>
                </a:solidFill>
                <a:latin typeface="Times New Roman" panose="02020603050405020304" pitchFamily="18" charset="0"/>
                <a:cs typeface="Times New Roman" panose="02020603050405020304" pitchFamily="18" charset="0"/>
              </a:rPr>
              <a:t>ván thứ 4 hòa</a:t>
            </a:r>
            <a:r>
              <a:rPr lang="vi-VN" altLang="zh-TW" sz="2000" i="1" dirty="0">
                <a:latin typeface="Times New Roman" panose="02020603050405020304" pitchFamily="18" charset="0"/>
                <a:cs typeface="Times New Roman" panose="02020603050405020304" pitchFamily="18" charset="0"/>
              </a:rPr>
              <a:t>, ván thứ 5 đến 9 người thứ 2 thắng.</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p:sp>
        <p:nvSpPr>
          <p:cNvPr id="11" name="文字方塊 10"/>
          <p:cNvSpPr txBox="1"/>
          <p:nvPr/>
        </p:nvSpPr>
        <p:spPr>
          <a:xfrm>
            <a:off x="692210" y="795718"/>
            <a:ext cx="11030235" cy="1323439"/>
          </a:xfrm>
          <a:prstGeom prst="rect">
            <a:avLst/>
          </a:prstGeom>
          <a:noFill/>
        </p:spPr>
        <p:txBody>
          <a:bodyPr wrap="square" rtlCol="0">
            <a:spAutoFit/>
          </a:bodyPr>
          <a:lstStyle/>
          <a:p>
            <a:r>
              <a:rPr lang="vi-VN" altLang="zh-TW" sz="2000" b="1" dirty="0">
                <a:solidFill>
                  <a:srgbClr val="FF0000"/>
                </a:solidFill>
                <a:latin typeface="Times New Roman" panose="02020603050405020304" pitchFamily="18" charset="0"/>
                <a:cs typeface="Times New Roman" panose="02020603050405020304" pitchFamily="18" charset="0"/>
              </a:rPr>
              <a:t>Ví dụ</a:t>
            </a:r>
            <a:r>
              <a:rPr lang="vi-VN" altLang="zh-TW" sz="2000" dirty="0">
                <a:latin typeface="Times New Roman" panose="02020603050405020304" pitchFamily="18" charset="0"/>
                <a:cs typeface="Times New Roman" panose="02020603050405020304" pitchFamily="18" charset="0"/>
              </a:rPr>
              <a:t>: Hai người chơi cờ. Sau mỗi ván người </a:t>
            </a:r>
            <a:r>
              <a:rPr lang="vi-VN" altLang="zh-TW" sz="2000" dirty="0">
                <a:solidFill>
                  <a:srgbClr val="00B050"/>
                </a:solidFill>
                <a:latin typeface="Times New Roman" panose="02020603050405020304" pitchFamily="18" charset="0"/>
                <a:cs typeface="Times New Roman" panose="02020603050405020304" pitchFamily="18" charset="0"/>
              </a:rPr>
              <a:t>thắng được 2 điểm</a:t>
            </a:r>
            <a:r>
              <a:rPr lang="vi-VN" altLang="zh-TW" sz="2000" dirty="0">
                <a:latin typeface="Times New Roman" panose="02020603050405020304" pitchFamily="18" charset="0"/>
                <a:cs typeface="Times New Roman" panose="02020603050405020304" pitchFamily="18" charset="0"/>
              </a:rPr>
              <a:t>, người </a:t>
            </a:r>
            <a:r>
              <a:rPr lang="vi-VN" altLang="zh-TW" sz="2000" dirty="0">
                <a:solidFill>
                  <a:srgbClr val="FF0000"/>
                </a:solidFill>
                <a:latin typeface="Times New Roman" panose="02020603050405020304" pitchFamily="18" charset="0"/>
                <a:cs typeface="Times New Roman" panose="02020603050405020304" pitchFamily="18" charset="0"/>
              </a:rPr>
              <a:t>thua được 0 điểm</a:t>
            </a:r>
            <a:r>
              <a:rPr lang="vi-VN" altLang="zh-TW" sz="2000" dirty="0">
                <a:latin typeface="Times New Roman" panose="02020603050405020304" pitchFamily="18" charset="0"/>
                <a:cs typeface="Times New Roman" panose="02020603050405020304" pitchFamily="18" charset="0"/>
              </a:rPr>
              <a:t>, nếu </a:t>
            </a:r>
            <a:r>
              <a:rPr lang="vi-VN" altLang="zh-TW" sz="2000" dirty="0">
                <a:solidFill>
                  <a:schemeClr val="accent2">
                    <a:lumMod val="75000"/>
                  </a:schemeClr>
                </a:solidFill>
                <a:latin typeface="Times New Roman" panose="02020603050405020304" pitchFamily="18" charset="0"/>
                <a:cs typeface="Times New Roman" panose="02020603050405020304" pitchFamily="18" charset="0"/>
              </a:rPr>
              <a:t>hoà thì mỗi người được 1 điểm</a:t>
            </a:r>
            <a:r>
              <a:rPr lang="vi-VN" altLang="zh-TW" sz="2000" dirty="0">
                <a:latin typeface="Times New Roman" panose="02020603050405020304" pitchFamily="18" charset="0"/>
                <a:cs typeface="Times New Roman" panose="02020603050405020304" pitchFamily="18" charset="0"/>
              </a:rPr>
              <a:t>. Hỏi sau một số ván liệu có thể xảy ra trường hợp: (hai trường hợp riêng lẻ) </a:t>
            </a:r>
            <a:endParaRPr lang="en-US" altLang="zh-TW" sz="2000" dirty="0" smtClean="0">
              <a:latin typeface="Times New Roman" panose="02020603050405020304" pitchFamily="18" charset="0"/>
              <a:cs typeface="Times New Roman" panose="02020603050405020304" pitchFamily="18" charset="0"/>
            </a:endParaRPr>
          </a:p>
          <a:p>
            <a:r>
              <a:rPr lang="vi-VN" altLang="zh-TW" sz="2000" b="1" dirty="0" smtClean="0">
                <a:latin typeface="Times New Roman" panose="02020603050405020304" pitchFamily="18" charset="0"/>
                <a:cs typeface="Times New Roman" panose="02020603050405020304" pitchFamily="18" charset="0"/>
              </a:rPr>
              <a:t>a</a:t>
            </a:r>
            <a:r>
              <a:rPr lang="vi-VN" altLang="zh-TW" sz="2000" dirty="0" smtClean="0">
                <a:latin typeface="Times New Roman" panose="02020603050405020304" pitchFamily="18" charset="0"/>
                <a:cs typeface="Times New Roman" panose="02020603050405020304" pitchFamily="18" charset="0"/>
              </a:rPr>
              <a:t>. Một </a:t>
            </a:r>
            <a:r>
              <a:rPr lang="vi-VN" altLang="zh-TW" sz="2000" dirty="0">
                <a:latin typeface="Times New Roman" panose="02020603050405020304" pitchFamily="18" charset="0"/>
                <a:cs typeface="Times New Roman" panose="02020603050405020304" pitchFamily="18" charset="0"/>
              </a:rPr>
              <a:t>người được 7 điểm và người kia được 11 điểm được không? </a:t>
            </a:r>
            <a:endParaRPr lang="en-US" altLang="zh-TW" sz="2000" dirty="0" smtClean="0">
              <a:latin typeface="Times New Roman" panose="02020603050405020304" pitchFamily="18" charset="0"/>
              <a:cs typeface="Times New Roman" panose="02020603050405020304" pitchFamily="18" charset="0"/>
            </a:endParaRPr>
          </a:p>
          <a:p>
            <a:r>
              <a:rPr lang="vi-VN" altLang="zh-TW" sz="2000" b="1" dirty="0" smtClean="0">
                <a:latin typeface="Times New Roman" panose="02020603050405020304" pitchFamily="18" charset="0"/>
                <a:cs typeface="Times New Roman" panose="02020603050405020304" pitchFamily="18" charset="0"/>
              </a:rPr>
              <a:t>b</a:t>
            </a:r>
            <a:r>
              <a:rPr lang="vi-VN" altLang="zh-TW" sz="2000" dirty="0">
                <a:latin typeface="Times New Roman" panose="02020603050405020304" pitchFamily="18" charset="0"/>
                <a:cs typeface="Times New Roman" panose="02020603050405020304" pitchFamily="18" charset="0"/>
              </a:rPr>
              <a:t>. Một người được 7 điểm và người kia được 10 điểm được không?</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5" name="文字方塊 14"/>
          <p:cNvSpPr txBox="1"/>
          <p:nvPr/>
        </p:nvSpPr>
        <p:spPr>
          <a:xfrm>
            <a:off x="692208" y="4257857"/>
            <a:ext cx="10897461" cy="400110"/>
          </a:xfrm>
          <a:prstGeom prst="rect">
            <a:avLst/>
          </a:prstGeom>
          <a:noFill/>
        </p:spPr>
        <p:txBody>
          <a:bodyPr wrap="square" rtlCol="0">
            <a:spAutoFit/>
          </a:bodyPr>
          <a:lstStyle/>
          <a:p>
            <a:r>
              <a:rPr lang="vi-VN" altLang="zh-TW" sz="2000" b="1" dirty="0">
                <a:solidFill>
                  <a:srgbClr val="7030A0"/>
                </a:solidFill>
                <a:latin typeface="Times New Roman" panose="02020603050405020304" pitchFamily="18" charset="0"/>
                <a:cs typeface="Times New Roman" panose="02020603050405020304" pitchFamily="18" charset="0"/>
              </a:rPr>
              <a:t>b</a:t>
            </a:r>
            <a:r>
              <a:rPr lang="vi-VN" altLang="zh-TW" sz="2000" dirty="0">
                <a:latin typeface="Times New Roman" panose="02020603050405020304" pitchFamily="18" charset="0"/>
                <a:cs typeface="Times New Roman" panose="02020603050405020304" pitchFamily="18" charset="0"/>
              </a:rPr>
              <a:t>. Gọi </a:t>
            </a:r>
            <a:r>
              <a:rPr lang="vi-VN" altLang="zh-TW" sz="2000" dirty="0" smtClean="0">
                <a:latin typeface="Times New Roman" panose="02020603050405020304" pitchFamily="18" charset="0"/>
                <a:cs typeface="Times New Roman" panose="02020603050405020304" pitchFamily="18" charset="0"/>
              </a:rPr>
              <a:t>S(</a:t>
            </a:r>
            <a:r>
              <a:rPr lang="en-US" altLang="zh-TW" sz="2000" dirty="0" smtClean="0">
                <a:latin typeface="Times New Roman" panose="02020603050405020304" pitchFamily="18" charset="0"/>
                <a:cs typeface="Times New Roman" panose="02020603050405020304" pitchFamily="18" charset="0"/>
              </a:rPr>
              <a:t>n</a:t>
            </a:r>
            <a:r>
              <a:rPr lang="vi-VN" altLang="zh-TW" sz="2000" dirty="0" smtClean="0">
                <a:latin typeface="Times New Roman" panose="02020603050405020304" pitchFamily="18" charset="0"/>
                <a:cs typeface="Times New Roman" panose="02020603050405020304" pitchFamily="18" charset="0"/>
              </a:rPr>
              <a:t>) </a:t>
            </a:r>
            <a:r>
              <a:rPr lang="vi-VN" altLang="zh-TW" sz="2000" dirty="0">
                <a:latin typeface="Times New Roman" panose="02020603050405020304" pitchFamily="18" charset="0"/>
                <a:cs typeface="Times New Roman" panose="02020603050405020304" pitchFamily="18" charset="0"/>
              </a:rPr>
              <a:t>là tổng số điểm của cả hai người sau ván thứ n. Ta </a:t>
            </a:r>
            <a:r>
              <a:rPr lang="vi-VN" altLang="zh-TW" sz="2000" dirty="0" smtClean="0">
                <a:latin typeface="Times New Roman" panose="02020603050405020304" pitchFamily="18" charset="0"/>
                <a:cs typeface="Times New Roman" panose="02020603050405020304" pitchFamily="18" charset="0"/>
              </a:rPr>
              <a:t>có</a:t>
            </a:r>
            <a:r>
              <a:rPr lang="en-US" altLang="zh-TW" sz="2000" dirty="0" smtClean="0">
                <a:latin typeface="Times New Roman" panose="02020603050405020304" pitchFamily="18" charset="0"/>
                <a:cs typeface="Times New Roman" panose="02020603050405020304" pitchFamily="18" charset="0"/>
              </a:rPr>
              <a:t>:</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p:sp>
        <p:nvSpPr>
          <p:cNvPr id="16" name="文字方塊 15"/>
          <p:cNvSpPr txBox="1"/>
          <p:nvPr/>
        </p:nvSpPr>
        <p:spPr>
          <a:xfrm>
            <a:off x="692208" y="5852714"/>
            <a:ext cx="10897461" cy="400110"/>
          </a:xfrm>
          <a:prstGeom prst="rect">
            <a:avLst/>
          </a:prstGeom>
          <a:noFill/>
        </p:spPr>
        <p:txBody>
          <a:bodyPr wrap="square" rtlCol="0">
            <a:spAutoFit/>
          </a:bodyPr>
          <a:lstStyle/>
          <a:p>
            <a:r>
              <a:rPr lang="vi-VN" altLang="zh-TW" sz="2000" dirty="0">
                <a:latin typeface="Times New Roman" panose="02020603050405020304" pitchFamily="18" charset="0"/>
                <a:cs typeface="Times New Roman" panose="02020603050405020304" pitchFamily="18" charset="0"/>
              </a:rPr>
              <a:t>Vậy không thể xảy ra trường hợp một người được 7 điểm và người kia được 10 điểm.</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字方塊 19"/>
              <p:cNvSpPr txBox="1"/>
              <p:nvPr/>
            </p:nvSpPr>
            <p:spPr>
              <a:xfrm>
                <a:off x="3720353" y="4751914"/>
                <a:ext cx="438374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solidFill>
                            <a:srgbClr val="7030A0"/>
                          </a:solidFill>
                          <a:latin typeface="Cambria Math" panose="02040503050406030204" pitchFamily="18" charset="0"/>
                          <a:cs typeface="Times New Roman" panose="02020603050405020304" pitchFamily="18" charset="0"/>
                        </a:rPr>
                        <m:t>𝑆</m:t>
                      </m:r>
                      <m:d>
                        <m:dPr>
                          <m:ctrlPr>
                            <a:rPr lang="en-US" altLang="zh-TW" sz="2000" b="0" i="1" smtClean="0">
                              <a:solidFill>
                                <a:srgbClr val="7030A0"/>
                              </a:solidFill>
                              <a:latin typeface="Cambria Math" panose="02040503050406030204" pitchFamily="18" charset="0"/>
                              <a:cs typeface="Times New Roman" panose="02020603050405020304" pitchFamily="18" charset="0"/>
                            </a:rPr>
                          </m:ctrlPr>
                        </m:dPr>
                        <m:e>
                          <m:r>
                            <a:rPr lang="en-US" altLang="zh-TW" sz="2000" b="0" i="1" smtClean="0">
                              <a:solidFill>
                                <a:srgbClr val="7030A0"/>
                              </a:solidFill>
                              <a:latin typeface="Cambria Math" panose="02040503050406030204" pitchFamily="18" charset="0"/>
                              <a:cs typeface="Times New Roman" panose="02020603050405020304" pitchFamily="18" charset="0"/>
                            </a:rPr>
                            <m:t>𝑛</m:t>
                          </m:r>
                          <m:r>
                            <a:rPr lang="en-US" altLang="zh-TW" sz="2000" b="0" i="1" smtClean="0">
                              <a:solidFill>
                                <a:srgbClr val="7030A0"/>
                              </a:solidFill>
                              <a:latin typeface="Cambria Math" panose="02040503050406030204" pitchFamily="18" charset="0"/>
                              <a:cs typeface="Times New Roman" panose="02020603050405020304" pitchFamily="18" charset="0"/>
                            </a:rPr>
                            <m:t>+1</m:t>
                          </m:r>
                        </m:e>
                      </m:d>
                      <m:r>
                        <a:rPr lang="en-US" altLang="zh-TW" sz="2000" b="0" i="1" smtClean="0">
                          <a:solidFill>
                            <a:srgbClr val="7030A0"/>
                          </a:solidFill>
                          <a:latin typeface="Cambria Math" panose="02040503050406030204" pitchFamily="18" charset="0"/>
                          <a:cs typeface="Times New Roman" panose="02020603050405020304" pitchFamily="18" charset="0"/>
                        </a:rPr>
                        <m:t>=</m:t>
                      </m:r>
                      <m:r>
                        <a:rPr lang="en-US" altLang="zh-TW" sz="2000" b="0" i="1" smtClean="0">
                          <a:solidFill>
                            <a:srgbClr val="7030A0"/>
                          </a:solidFill>
                          <a:latin typeface="Cambria Math" panose="02040503050406030204" pitchFamily="18" charset="0"/>
                          <a:cs typeface="Times New Roman" panose="02020603050405020304" pitchFamily="18" charset="0"/>
                        </a:rPr>
                        <m:t>𝑆</m:t>
                      </m:r>
                      <m:d>
                        <m:dPr>
                          <m:ctrlPr>
                            <a:rPr lang="en-US" altLang="zh-TW" sz="2000" b="0" i="1" smtClean="0">
                              <a:solidFill>
                                <a:srgbClr val="7030A0"/>
                              </a:solidFill>
                              <a:latin typeface="Cambria Math" panose="02040503050406030204" pitchFamily="18" charset="0"/>
                              <a:cs typeface="Times New Roman" panose="02020603050405020304" pitchFamily="18" charset="0"/>
                            </a:rPr>
                          </m:ctrlPr>
                        </m:dPr>
                        <m:e>
                          <m:r>
                            <a:rPr lang="en-US" altLang="zh-TW" sz="2000" b="0" i="1" smtClean="0">
                              <a:solidFill>
                                <a:srgbClr val="7030A0"/>
                              </a:solidFill>
                              <a:latin typeface="Cambria Math" panose="02040503050406030204" pitchFamily="18" charset="0"/>
                              <a:cs typeface="Times New Roman" panose="02020603050405020304" pitchFamily="18" charset="0"/>
                            </a:rPr>
                            <m:t>𝑛</m:t>
                          </m:r>
                        </m:e>
                      </m:d>
                      <m:r>
                        <a:rPr lang="en-US" altLang="zh-TW" sz="2000" b="0" i="1" smtClean="0">
                          <a:solidFill>
                            <a:srgbClr val="7030A0"/>
                          </a:solidFill>
                          <a:latin typeface="Cambria Math" panose="02040503050406030204" pitchFamily="18" charset="0"/>
                          <a:cs typeface="Times New Roman" panose="02020603050405020304" pitchFamily="18" charset="0"/>
                        </a:rPr>
                        <m:t>+2, ∀</m:t>
                      </m:r>
                      <m:r>
                        <a:rPr lang="en-US" altLang="zh-TW" sz="20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TW" sz="20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3720353" y="4751914"/>
                <a:ext cx="4383741" cy="400110"/>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985930" y="5302314"/>
                <a:ext cx="9717510"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Do </a:t>
                </a:r>
                <a:r>
                  <a:rPr lang="en-US" altLang="zh-TW" sz="2000" dirty="0" err="1" smtClean="0">
                    <a:latin typeface="Times New Roman" panose="02020603050405020304" pitchFamily="18" charset="0"/>
                    <a:cs typeface="Times New Roman" panose="02020603050405020304" pitchFamily="18" charset="0"/>
                  </a:rPr>
                  <a:t>đó</a:t>
                </a:r>
                <a:r>
                  <a:rPr lang="en-US" altLang="zh-TW" sz="2000" dirty="0" smtClean="0">
                    <a:latin typeface="Times New Roman" panose="02020603050405020304" pitchFamily="18" charset="0"/>
                    <a:cs typeface="Times New Roman" panose="02020603050405020304" pitchFamily="18" charset="0"/>
                  </a:rPr>
                  <a:t>, S(n) </a:t>
                </a:r>
                <a:r>
                  <a:rPr lang="en-US" altLang="zh-TW" sz="2000" dirty="0" err="1" smtClean="0">
                    <a:latin typeface="Times New Roman" panose="02020603050405020304" pitchFamily="18" charset="0"/>
                    <a:cs typeface="Times New Roman" panose="02020603050405020304" pitchFamily="18" charset="0"/>
                  </a:rPr>
                  <a:t>bất</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biến</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theo</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modun</a:t>
                </a:r>
                <a:r>
                  <a:rPr lang="en-US" altLang="zh-TW" sz="2000" dirty="0" smtClean="0">
                    <a:latin typeface="Times New Roman" panose="02020603050405020304" pitchFamily="18" charset="0"/>
                    <a:cs typeface="Times New Roman" panose="02020603050405020304" pitchFamily="18" charset="0"/>
                  </a:rPr>
                  <a:t> 2. </a:t>
                </a:r>
                <a:r>
                  <a:rPr lang="en-US" altLang="zh-TW" sz="2000" dirty="0" err="1" smtClean="0">
                    <a:latin typeface="Times New Roman" panose="02020603050405020304" pitchFamily="18" charset="0"/>
                    <a:cs typeface="Times New Roman" panose="02020603050405020304" pitchFamily="18" charset="0"/>
                  </a:rPr>
                  <a:t>Suy</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ra</a:t>
                </a:r>
                <a:r>
                  <a:rPr lang="en-US" altLang="zh-TW"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2000" b="0" i="1" smtClean="0">
                        <a:solidFill>
                          <a:srgbClr val="7030A0"/>
                        </a:solidFill>
                        <a:latin typeface="Cambria Math" panose="02040503050406030204" pitchFamily="18" charset="0"/>
                        <a:cs typeface="Times New Roman" panose="02020603050405020304" pitchFamily="18" charset="0"/>
                      </a:rPr>
                      <m:t>𝑆</m:t>
                    </m:r>
                    <m:d>
                      <m:dPr>
                        <m:ctrlPr>
                          <a:rPr lang="en-US" altLang="zh-TW" sz="2000" b="0" i="1" smtClean="0">
                            <a:solidFill>
                              <a:srgbClr val="7030A0"/>
                            </a:solidFill>
                            <a:latin typeface="Cambria Math" panose="02040503050406030204" pitchFamily="18" charset="0"/>
                            <a:cs typeface="Times New Roman" panose="02020603050405020304" pitchFamily="18" charset="0"/>
                          </a:rPr>
                        </m:ctrlPr>
                      </m:dPr>
                      <m:e>
                        <m:r>
                          <a:rPr lang="en-US" altLang="zh-TW" sz="2000" b="0" i="1" smtClean="0">
                            <a:solidFill>
                              <a:srgbClr val="7030A0"/>
                            </a:solidFill>
                            <a:latin typeface="Cambria Math" panose="02040503050406030204" pitchFamily="18" charset="0"/>
                            <a:cs typeface="Times New Roman" panose="02020603050405020304" pitchFamily="18" charset="0"/>
                          </a:rPr>
                          <m:t>𝑛</m:t>
                        </m:r>
                      </m:e>
                    </m:d>
                    <m:r>
                      <a:rPr lang="en-US" altLang="zh-TW" sz="2000" i="1">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smtClean="0">
                        <a:solidFill>
                          <a:srgbClr val="7030A0"/>
                        </a:solidFill>
                        <a:latin typeface="Cambria Math" panose="02040503050406030204" pitchFamily="18" charset="0"/>
                        <a:cs typeface="Times New Roman" panose="02020603050405020304" pitchFamily="18" charset="0"/>
                      </a:rPr>
                      <m:t>𝑆</m:t>
                    </m:r>
                    <m:d>
                      <m:dPr>
                        <m:ctrlPr>
                          <a:rPr lang="en-US" altLang="zh-TW" sz="2000" b="0" i="1" smtClean="0">
                            <a:solidFill>
                              <a:srgbClr val="7030A0"/>
                            </a:solidFill>
                            <a:latin typeface="Cambria Math" panose="02040503050406030204" pitchFamily="18" charset="0"/>
                            <a:cs typeface="Times New Roman" panose="02020603050405020304" pitchFamily="18" charset="0"/>
                          </a:rPr>
                        </m:ctrlPr>
                      </m:dPr>
                      <m:e>
                        <m:r>
                          <a:rPr lang="en-US" altLang="zh-TW" sz="2000" b="0" i="1" smtClean="0">
                            <a:solidFill>
                              <a:srgbClr val="7030A0"/>
                            </a:solidFill>
                            <a:latin typeface="Cambria Math" panose="02040503050406030204" pitchFamily="18" charset="0"/>
                            <a:cs typeface="Times New Roman" panose="02020603050405020304" pitchFamily="18" charset="0"/>
                          </a:rPr>
                          <m:t>0</m:t>
                        </m:r>
                      </m:e>
                    </m:d>
                    <m:r>
                      <a:rPr lang="en-US" altLang="zh-TW" sz="2000" i="1">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smtClean="0">
                        <a:solidFill>
                          <a:srgbClr val="7030A0"/>
                        </a:solidFill>
                        <a:latin typeface="Cambria Math" panose="02040503050406030204" pitchFamily="18" charset="0"/>
                        <a:cs typeface="Times New Roman" panose="02020603050405020304" pitchFamily="18" charset="0"/>
                      </a:rPr>
                      <m:t>0 </m:t>
                    </m:r>
                    <m:d>
                      <m:dPr>
                        <m:ctrlPr>
                          <a:rPr lang="en-US" altLang="zh-TW" sz="2000" b="0" i="1" smtClean="0">
                            <a:solidFill>
                              <a:srgbClr val="7030A0"/>
                            </a:solidFill>
                            <a:latin typeface="Cambria Math" panose="02040503050406030204" pitchFamily="18" charset="0"/>
                            <a:cs typeface="Times New Roman" panose="02020603050405020304" pitchFamily="18" charset="0"/>
                          </a:rPr>
                        </m:ctrlPr>
                      </m:dPr>
                      <m:e>
                        <m:r>
                          <a:rPr lang="en-US" altLang="zh-TW" sz="2000" b="0" i="1" smtClean="0">
                            <a:solidFill>
                              <a:srgbClr val="7030A0"/>
                            </a:solidFill>
                            <a:latin typeface="Cambria Math" panose="02040503050406030204" pitchFamily="18" charset="0"/>
                            <a:cs typeface="Times New Roman" panose="02020603050405020304" pitchFamily="18" charset="0"/>
                          </a:rPr>
                          <m:t>𝑚𝑜𝑑</m:t>
                        </m:r>
                        <m:r>
                          <a:rPr lang="en-US" altLang="zh-TW" sz="2000" b="0" i="1" smtClean="0">
                            <a:solidFill>
                              <a:srgbClr val="7030A0"/>
                            </a:solidFill>
                            <a:latin typeface="Cambria Math" panose="02040503050406030204" pitchFamily="18" charset="0"/>
                            <a:cs typeface="Times New Roman" panose="02020603050405020304" pitchFamily="18" charset="0"/>
                          </a:rPr>
                          <m:t> 2</m:t>
                        </m:r>
                      </m:e>
                    </m:d>
                    <m:r>
                      <a:rPr lang="en-US" altLang="zh-TW" sz="2000" b="0" i="1" smtClean="0">
                        <a:solidFill>
                          <a:srgbClr val="7030A0"/>
                        </a:solidFill>
                        <a:latin typeface="Cambria Math" panose="02040503050406030204" pitchFamily="18" charset="0"/>
                        <a:cs typeface="Times New Roman" panose="02020603050405020304" pitchFamily="18" charset="0"/>
                      </a:rPr>
                      <m:t>, </m:t>
                    </m:r>
                    <m:r>
                      <a:rPr lang="en-US" altLang="zh-TW" sz="20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TW" sz="2000" b="0" i="1" smtClean="0">
                        <a:solidFill>
                          <a:srgbClr val="7030A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21" name="文字方塊 20"/>
              <p:cNvSpPr txBox="1">
                <a:spLocks noRot="1" noChangeAspect="1" noMove="1" noResize="1" noEditPoints="1" noAdjustHandles="1" noChangeArrowheads="1" noChangeShapeType="1" noTextEdit="1"/>
              </p:cNvSpPr>
              <p:nvPr/>
            </p:nvSpPr>
            <p:spPr>
              <a:xfrm>
                <a:off x="985930" y="5302314"/>
                <a:ext cx="9717510" cy="400110"/>
              </a:xfrm>
              <a:prstGeom prst="rect">
                <a:avLst/>
              </a:prstGeom>
              <a:blipFill rotWithShape="0">
                <a:blip r:embed="rId3"/>
                <a:stretch>
                  <a:fillRect l="-690" t="-9231" b="-2769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3041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5" grpId="0"/>
      <p:bldP spid="16"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接點 5"/>
          <p:cNvCxnSpPr/>
          <p:nvPr/>
        </p:nvCxnSpPr>
        <p:spPr>
          <a:xfrm flipV="1">
            <a:off x="1829491" y="665894"/>
            <a:ext cx="952225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9811674" y="327339"/>
            <a:ext cx="1783532" cy="307777"/>
          </a:xfrm>
          <a:prstGeom prst="rect">
            <a:avLst/>
          </a:prstGeom>
          <a:noFill/>
        </p:spPr>
        <p:txBody>
          <a:bodyPr wrap="square" rtlCol="0">
            <a:spAutoFit/>
          </a:bodyPr>
          <a:lstStyle/>
          <a:p>
            <a:pPr algn="ctr"/>
            <a:r>
              <a:rPr lang="en-US" altLang="zh-TW" sz="1400" dirty="0" smtClean="0">
                <a:solidFill>
                  <a:srgbClr val="C00000"/>
                </a:solidFill>
                <a:sym typeface="Webdings" panose="05030102010509060703" pitchFamily="18" charset="2"/>
              </a:rPr>
              <a:t> </a:t>
            </a:r>
            <a:r>
              <a:rPr lang="en-US" altLang="zh-TW" sz="1400" dirty="0" err="1" smtClean="0">
                <a:solidFill>
                  <a:srgbClr val="C00000"/>
                </a:solidFill>
              </a:rPr>
              <a:t>Gs</a:t>
            </a:r>
            <a:r>
              <a:rPr lang="en-US" altLang="zh-TW" sz="1400" dirty="0" smtClean="0">
                <a:solidFill>
                  <a:srgbClr val="C00000"/>
                </a:solidFill>
              </a:rPr>
              <a:t> Hoang </a:t>
            </a:r>
            <a:r>
              <a:rPr lang="en-US" altLang="zh-TW" sz="1400" dirty="0" err="1" smtClean="0">
                <a:solidFill>
                  <a:srgbClr val="C00000"/>
                </a:solidFill>
              </a:rPr>
              <a:t>Anh</a:t>
            </a:r>
            <a:endParaRPr lang="zh-TW" altLang="en-US" sz="1400" dirty="0">
              <a:solidFill>
                <a:srgbClr val="C00000"/>
              </a:solidFill>
            </a:endParaRPr>
          </a:p>
        </p:txBody>
      </p:sp>
      <p:sp>
        <p:nvSpPr>
          <p:cNvPr id="2" name="文字方塊 1"/>
          <p:cNvSpPr txBox="1"/>
          <p:nvPr/>
        </p:nvSpPr>
        <p:spPr>
          <a:xfrm>
            <a:off x="692210" y="267517"/>
            <a:ext cx="6349525" cy="400110"/>
          </a:xfrm>
          <a:prstGeom prst="rect">
            <a:avLst/>
          </a:prstGeom>
          <a:noFill/>
        </p:spPr>
        <p:txBody>
          <a:bodyPr wrap="square" rtlCol="0">
            <a:spAutoFit/>
          </a:bodyPr>
          <a:lstStyle/>
          <a:p>
            <a:r>
              <a:rPr lang="vi-VN" altLang="zh-TW" sz="2000" dirty="0">
                <a:solidFill>
                  <a:schemeClr val="accent6">
                    <a:lumMod val="75000"/>
                  </a:schemeClr>
                </a:solidFill>
                <a:latin typeface="Times New Roman" panose="02020603050405020304" pitchFamily="18" charset="0"/>
                <a:cs typeface="Times New Roman" panose="02020603050405020304" pitchFamily="18" charset="0"/>
              </a:rPr>
              <a:t>Nguyên lý Bất biến</a:t>
            </a:r>
            <a:endParaRPr lang="zh-TW" altLang="en-US"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4" name="文字方塊 13"/>
          <p:cNvSpPr txBox="1"/>
          <p:nvPr/>
        </p:nvSpPr>
        <p:spPr>
          <a:xfrm>
            <a:off x="692209" y="694153"/>
            <a:ext cx="10659531" cy="400110"/>
          </a:xfrm>
          <a:prstGeom prst="rect">
            <a:avLst/>
          </a:prstGeom>
          <a:noFill/>
        </p:spPr>
        <p:txBody>
          <a:bodyPr wrap="square" rtlCol="0">
            <a:spAutoFit/>
          </a:bodyPr>
          <a:lstStyle/>
          <a:p>
            <a:r>
              <a:rPr lang="en-US" altLang="zh-TW" sz="2000" b="1" dirty="0" err="1" smtClean="0">
                <a:solidFill>
                  <a:srgbClr val="FF0000"/>
                </a:solidFill>
                <a:latin typeface="Times New Roman" panose="02020603050405020304" pitchFamily="18" charset="0"/>
                <a:cs typeface="Times New Roman" panose="02020603050405020304" pitchFamily="18" charset="0"/>
              </a:rPr>
              <a:t>Bài</a:t>
            </a:r>
            <a:r>
              <a:rPr lang="en-US" altLang="zh-TW" sz="2000" b="1" dirty="0" smtClean="0">
                <a:solidFill>
                  <a:srgbClr val="FF0000"/>
                </a:solidFill>
                <a:latin typeface="Times New Roman" panose="02020603050405020304" pitchFamily="18" charset="0"/>
                <a:cs typeface="Times New Roman" panose="02020603050405020304" pitchFamily="18" charset="0"/>
              </a:rPr>
              <a:t> </a:t>
            </a:r>
            <a:r>
              <a:rPr lang="en-US" altLang="zh-TW" sz="2000" b="1" dirty="0" err="1" smtClean="0">
                <a:solidFill>
                  <a:srgbClr val="FF0000"/>
                </a:solidFill>
                <a:latin typeface="Times New Roman" panose="02020603050405020304" pitchFamily="18" charset="0"/>
                <a:cs typeface="Times New Roman" panose="02020603050405020304" pitchFamily="18" charset="0"/>
              </a:rPr>
              <a:t>toán</a:t>
            </a:r>
            <a:r>
              <a:rPr lang="en-US" altLang="zh-TW" sz="2000" b="1" dirty="0" smtClean="0">
                <a:solidFill>
                  <a:srgbClr val="FF0000"/>
                </a:solidFill>
                <a:latin typeface="Times New Roman" panose="02020603050405020304" pitchFamily="18" charset="0"/>
                <a:cs typeface="Times New Roman" panose="02020603050405020304" pitchFamily="18" charset="0"/>
              </a:rPr>
              <a:t> 2</a:t>
            </a:r>
            <a:endParaRPr lang="zh-TW" altLang="en-US" sz="2000"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字方塊 12"/>
              <p:cNvSpPr txBox="1"/>
              <p:nvPr/>
            </p:nvSpPr>
            <p:spPr>
              <a:xfrm>
                <a:off x="692209" y="1136442"/>
                <a:ext cx="10417326" cy="707886"/>
              </a:xfrm>
              <a:prstGeom prst="rect">
                <a:avLst/>
              </a:prstGeom>
              <a:noFill/>
            </p:spPr>
            <p:txBody>
              <a:bodyPr wrap="square" rtlCol="0">
                <a:spAutoFit/>
              </a:bodyPr>
              <a:lstStyle/>
              <a:p>
                <a:r>
                  <a:rPr lang="vi-VN" altLang="zh-TW" sz="2000" dirty="0" smtClean="0">
                    <a:solidFill>
                      <a:srgbClr val="0070C0"/>
                    </a:solidFill>
                    <a:latin typeface="Times New Roman" panose="02020603050405020304" pitchFamily="18" charset="0"/>
                    <a:cs typeface="Times New Roman" panose="02020603050405020304" pitchFamily="18" charset="0"/>
                  </a:rPr>
                  <a:t>Cho trạng thái ban đầu là </a:t>
                </a:r>
                <a14:m>
                  <m:oMath xmlns:m="http://schemas.openxmlformats.org/officeDocument/2006/math">
                    <m:sSub>
                      <m:sSubPr>
                        <m:ctrlPr>
                          <a:rPr lang="en-US" altLang="zh-TW" sz="2000" b="0" i="1" dirty="0" smtClean="0">
                            <a:solidFill>
                              <a:srgbClr val="0070C0"/>
                            </a:solidFill>
                            <a:latin typeface="Cambria Math" panose="02040503050406030204" pitchFamily="18" charset="0"/>
                            <a:cs typeface="Times New Roman" panose="02020603050405020304" pitchFamily="18" charset="0"/>
                          </a:rPr>
                        </m:ctrlPr>
                      </m:sSubPr>
                      <m:e>
                        <m:r>
                          <a:rPr lang="zh-TW" altLang="vi-VN" sz="2000" i="1" dirty="0" smtClean="0">
                            <a:solidFill>
                              <a:srgbClr val="0070C0"/>
                            </a:solidFill>
                            <a:latin typeface="Cambria Math" panose="02040503050406030204" pitchFamily="18" charset="0"/>
                            <a:cs typeface="Times New Roman" panose="02020603050405020304" pitchFamily="18" charset="0"/>
                          </a:rPr>
                          <m:t>𝛼</m:t>
                        </m:r>
                      </m:e>
                      <m:sub>
                        <m:r>
                          <a:rPr lang="en-US" altLang="zh-TW" sz="2000" b="0" i="1" dirty="0" smtClean="0">
                            <a:solidFill>
                              <a:srgbClr val="0070C0"/>
                            </a:solidFill>
                            <a:latin typeface="Cambria Math" panose="02040503050406030204" pitchFamily="18" charset="0"/>
                            <a:cs typeface="Times New Roman" panose="02020603050405020304" pitchFamily="18" charset="0"/>
                          </a:rPr>
                          <m:t>𝑜</m:t>
                        </m:r>
                      </m:sub>
                    </m:sSub>
                  </m:oMath>
                </a14:m>
                <a:r>
                  <a:rPr lang="vi-VN" altLang="zh-TW" sz="2000" dirty="0">
                    <a:solidFill>
                      <a:srgbClr val="0070C0"/>
                    </a:solidFill>
                    <a:latin typeface="Times New Roman" panose="02020603050405020304" pitchFamily="18" charset="0"/>
                    <a:cs typeface="Times New Roman" panose="02020603050405020304" pitchFamily="18" charset="0"/>
                  </a:rPr>
                  <a:t> và trạng thái kết thúc là </a:t>
                </a:r>
                <a14:m>
                  <m:oMath xmlns:m="http://schemas.openxmlformats.org/officeDocument/2006/math">
                    <m:sSub>
                      <m:sSubPr>
                        <m:ctrlPr>
                          <a:rPr lang="en-US" altLang="zh-TW" sz="2000" i="1" dirty="0">
                            <a:solidFill>
                              <a:srgbClr val="0070C0"/>
                            </a:solidFill>
                            <a:latin typeface="Cambria Math" panose="02040503050406030204" pitchFamily="18" charset="0"/>
                            <a:cs typeface="Times New Roman" panose="02020603050405020304" pitchFamily="18" charset="0"/>
                          </a:rPr>
                        </m:ctrlPr>
                      </m:sSubPr>
                      <m:e>
                        <m:r>
                          <a:rPr lang="zh-TW" altLang="vi-VN" sz="2000" i="1" dirty="0">
                            <a:solidFill>
                              <a:srgbClr val="0070C0"/>
                            </a:solidFill>
                            <a:latin typeface="Cambria Math" panose="02040503050406030204" pitchFamily="18" charset="0"/>
                            <a:cs typeface="Times New Roman" panose="02020603050405020304" pitchFamily="18" charset="0"/>
                          </a:rPr>
                          <m:t>𝛼</m:t>
                        </m:r>
                      </m:e>
                      <m:sub>
                        <m:r>
                          <a:rPr lang="en-US" altLang="zh-TW" sz="2000" b="0" i="1" dirty="0" smtClean="0">
                            <a:solidFill>
                              <a:srgbClr val="0070C0"/>
                            </a:solidFill>
                            <a:latin typeface="Cambria Math" panose="02040503050406030204" pitchFamily="18" charset="0"/>
                            <a:cs typeface="Times New Roman" panose="02020603050405020304" pitchFamily="18" charset="0"/>
                          </a:rPr>
                          <m:t>𝑛</m:t>
                        </m:r>
                      </m:sub>
                    </m:sSub>
                  </m:oMath>
                </a14:m>
                <a:r>
                  <a:rPr lang="vi-VN" altLang="zh-TW" sz="2000" dirty="0">
                    <a:solidFill>
                      <a:srgbClr val="0070C0"/>
                    </a:solidFill>
                    <a:latin typeface="Times New Roman" panose="02020603050405020304" pitchFamily="18" charset="0"/>
                    <a:cs typeface="Times New Roman" panose="02020603050405020304" pitchFamily="18" charset="0"/>
                  </a:rPr>
                  <a:t>. Hỏi có hay không bài toán T trên A sao cho khi thực hiện T hữu hạn lần ta thu được </a:t>
                </a:r>
                <a14:m>
                  <m:oMath xmlns:m="http://schemas.openxmlformats.org/officeDocument/2006/math">
                    <m:sSub>
                      <m:sSubPr>
                        <m:ctrlPr>
                          <a:rPr lang="en-US" altLang="zh-TW" sz="2000" i="1" dirty="0">
                            <a:solidFill>
                              <a:srgbClr val="0070C0"/>
                            </a:solidFill>
                            <a:latin typeface="Cambria Math" panose="02040503050406030204" pitchFamily="18" charset="0"/>
                            <a:cs typeface="Times New Roman" panose="02020603050405020304" pitchFamily="18" charset="0"/>
                          </a:rPr>
                        </m:ctrlPr>
                      </m:sSubPr>
                      <m:e>
                        <m:r>
                          <a:rPr lang="zh-TW" altLang="vi-VN" sz="2000" i="1" dirty="0">
                            <a:solidFill>
                              <a:srgbClr val="0070C0"/>
                            </a:solidFill>
                            <a:latin typeface="Cambria Math" panose="02040503050406030204" pitchFamily="18" charset="0"/>
                            <a:cs typeface="Times New Roman" panose="02020603050405020304" pitchFamily="18" charset="0"/>
                          </a:rPr>
                          <m:t>𝛼</m:t>
                        </m:r>
                      </m:e>
                      <m:sub>
                        <m:r>
                          <a:rPr lang="en-US" altLang="zh-TW" sz="2000" i="1" dirty="0">
                            <a:solidFill>
                              <a:srgbClr val="0070C0"/>
                            </a:solidFill>
                            <a:latin typeface="Cambria Math" panose="02040503050406030204" pitchFamily="18" charset="0"/>
                            <a:cs typeface="Times New Roman" panose="02020603050405020304" pitchFamily="18" charset="0"/>
                          </a:rPr>
                          <m:t>𝑛</m:t>
                        </m:r>
                      </m:sub>
                    </m:sSub>
                  </m:oMath>
                </a14:m>
                <a:r>
                  <a:rPr lang="vi-VN" altLang="zh-TW" sz="2000" dirty="0" smtClean="0">
                    <a:solidFill>
                      <a:srgbClr val="0070C0"/>
                    </a:solidFill>
                    <a:latin typeface="Times New Roman" panose="02020603050405020304" pitchFamily="18" charset="0"/>
                    <a:cs typeface="Times New Roman" panose="02020603050405020304" pitchFamily="18" charset="0"/>
                  </a:rPr>
                  <a:t>?</a:t>
                </a:r>
                <a:endParaRPr lang="zh-TW" altLang="en-US" sz="2000" i="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692209" y="1136442"/>
                <a:ext cx="10417326" cy="707886"/>
              </a:xfrm>
              <a:prstGeom prst="rect">
                <a:avLst/>
              </a:prstGeom>
              <a:blipFill rotWithShape="0">
                <a:blip r:embed="rId2"/>
                <a:stretch>
                  <a:fillRect l="-644" t="-4274" r="-1171" b="-136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692209" y="2930937"/>
                <a:ext cx="11030235" cy="1767215"/>
              </a:xfrm>
              <a:prstGeom prst="rect">
                <a:avLst/>
              </a:prstGeom>
              <a:noFill/>
            </p:spPr>
            <p:txBody>
              <a:bodyPr wrap="square" rtlCol="0">
                <a:spAutoFit/>
              </a:bodyPr>
              <a:lstStyle/>
              <a:p>
                <a:r>
                  <a:rPr lang="vi-VN" altLang="zh-TW" sz="2000" b="1" dirty="0" smtClean="0">
                    <a:solidFill>
                      <a:srgbClr val="FF0000"/>
                    </a:solidFill>
                    <a:latin typeface="Times New Roman" panose="02020603050405020304" pitchFamily="18" charset="0"/>
                    <a:cs typeface="Times New Roman" panose="02020603050405020304" pitchFamily="18" charset="0"/>
                  </a:rPr>
                  <a:t>Ví dụ</a:t>
                </a:r>
                <a:r>
                  <a:rPr lang="vi-VN" altLang="zh-TW" sz="2000" dirty="0">
                    <a:latin typeface="Times New Roman" panose="02020603050405020304" pitchFamily="18" charset="0"/>
                    <a:cs typeface="Times New Roman" panose="02020603050405020304" pitchFamily="18" charset="0"/>
                  </a:rPr>
                  <a:t>: Lần đầu, viết lên bảng cặp số </a:t>
                </a:r>
                <a14:m>
                  <m:oMath xmlns:m="http://schemas.openxmlformats.org/officeDocument/2006/math">
                    <m:r>
                      <a:rPr lang="vi-VN" altLang="zh-TW" sz="2000" i="0" dirty="0" smtClean="0">
                        <a:latin typeface="Cambria Math" panose="02040503050406030204" pitchFamily="18" charset="0"/>
                        <a:cs typeface="Times New Roman" panose="02020603050405020304" pitchFamily="18" charset="0"/>
                      </a:rPr>
                      <m:t>(</m:t>
                    </m:r>
                    <m:r>
                      <a:rPr lang="vi-VN" altLang="zh-TW" sz="2000" i="0" dirty="0" smtClean="0">
                        <a:latin typeface="Cambria Math" panose="02040503050406030204" pitchFamily="18" charset="0"/>
                        <a:cs typeface="Times New Roman" panose="02020603050405020304" pitchFamily="18" charset="0"/>
                      </a:rPr>
                      <m:t>2</m:t>
                    </m:r>
                    <m:r>
                      <a:rPr lang="vi-VN" altLang="zh-TW" sz="2000" i="0" dirty="0" smtClean="0">
                        <a:latin typeface="Cambria Math" panose="02040503050406030204" pitchFamily="18" charset="0"/>
                        <a:cs typeface="Times New Roman" panose="02020603050405020304" pitchFamily="18" charset="0"/>
                      </a:rPr>
                      <m:t>;</m:t>
                    </m:r>
                    <m:rad>
                      <m:radPr>
                        <m:degHide m:val="on"/>
                        <m:ctrlPr>
                          <a:rPr lang="vi-VN" altLang="zh-TW" sz="2000" i="1" dirty="0" smtClean="0">
                            <a:latin typeface="Cambria Math" panose="02040503050406030204" pitchFamily="18" charset="0"/>
                            <a:cs typeface="Times New Roman" panose="02020603050405020304" pitchFamily="18" charset="0"/>
                          </a:rPr>
                        </m:ctrlPr>
                      </m:radPr>
                      <m:deg/>
                      <m:e>
                        <m:r>
                          <a:rPr lang="en-US" altLang="zh-TW" sz="2000" b="0" i="0" dirty="0" smtClean="0">
                            <a:latin typeface="Cambria Math" panose="02040503050406030204" pitchFamily="18" charset="0"/>
                            <a:cs typeface="Times New Roman" panose="02020603050405020304" pitchFamily="18" charset="0"/>
                          </a:rPr>
                          <m:t>2</m:t>
                        </m:r>
                      </m:e>
                    </m:rad>
                    <m:r>
                      <a:rPr lang="vi-VN" altLang="zh-TW" sz="2000" i="0" dirty="0" smtClean="0">
                        <a:latin typeface="Cambria Math" panose="02040503050406030204" pitchFamily="18" charset="0"/>
                        <a:cs typeface="Times New Roman" panose="02020603050405020304" pitchFamily="18" charset="0"/>
                      </a:rPr>
                      <m:t>)=(</m:t>
                    </m:r>
                    <m:r>
                      <m:rPr>
                        <m:sty m:val="p"/>
                      </m:rPr>
                      <a:rPr lang="vi-VN" altLang="zh-TW" sz="2000" i="0" dirty="0" smtClean="0">
                        <a:latin typeface="Cambria Math" panose="02040503050406030204" pitchFamily="18" charset="0"/>
                        <a:cs typeface="Times New Roman" panose="02020603050405020304" pitchFamily="18" charset="0"/>
                      </a:rPr>
                      <m:t>a</m:t>
                    </m:r>
                    <m:r>
                      <a:rPr lang="vi-VN" altLang="zh-TW" sz="2000" i="0" dirty="0" smtClean="0">
                        <a:latin typeface="Cambria Math" panose="02040503050406030204" pitchFamily="18" charset="0"/>
                        <a:cs typeface="Times New Roman" panose="02020603050405020304" pitchFamily="18" charset="0"/>
                      </a:rPr>
                      <m:t>;</m:t>
                    </m:r>
                    <m:r>
                      <m:rPr>
                        <m:sty m:val="p"/>
                      </m:rPr>
                      <a:rPr lang="vi-VN" altLang="zh-TW" sz="2000" i="0" dirty="0" smtClean="0">
                        <a:latin typeface="Cambria Math" panose="02040503050406030204" pitchFamily="18" charset="0"/>
                        <a:cs typeface="Times New Roman" panose="02020603050405020304" pitchFamily="18" charset="0"/>
                      </a:rPr>
                      <m:t>b</m:t>
                    </m:r>
                    <m:r>
                      <a:rPr lang="vi-VN" altLang="zh-TW" sz="2000" i="0" dirty="0" smtClean="0">
                        <a:latin typeface="Cambria Math" panose="02040503050406030204" pitchFamily="18" charset="0"/>
                        <a:cs typeface="Times New Roman" panose="02020603050405020304" pitchFamily="18" charset="0"/>
                      </a:rPr>
                      <m:t>)</m:t>
                    </m:r>
                  </m:oMath>
                </a14:m>
                <a:r>
                  <a:rPr lang="vi-VN" altLang="zh-TW" sz="2000" dirty="0">
                    <a:latin typeface="Times New Roman" panose="02020603050405020304" pitchFamily="18" charset="0"/>
                    <a:cs typeface="Times New Roman" panose="02020603050405020304" pitchFamily="18" charset="0"/>
                  </a:rPr>
                  <a:t>. </a:t>
                </a:r>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Từ </a:t>
                </a:r>
                <a:r>
                  <a:rPr lang="vi-VN" altLang="zh-TW" sz="2000" dirty="0">
                    <a:latin typeface="Times New Roman" panose="02020603050405020304" pitchFamily="18" charset="0"/>
                    <a:cs typeface="Times New Roman" panose="02020603050405020304" pitchFamily="18" charset="0"/>
                  </a:rPr>
                  <a:t>lần thứ hai, nếu trên bảng có cặp số </a:t>
                </a:r>
                <a14:m>
                  <m:oMath xmlns:m="http://schemas.openxmlformats.org/officeDocument/2006/math">
                    <m:r>
                      <m:rPr>
                        <m:sty m:val="p"/>
                      </m:rPr>
                      <a:rPr lang="vi-VN" altLang="zh-TW" sz="2000" i="0" dirty="0" smtClean="0">
                        <a:latin typeface="Cambria Math" panose="02040503050406030204" pitchFamily="18" charset="0"/>
                        <a:cs typeface="Times New Roman" panose="02020603050405020304" pitchFamily="18" charset="0"/>
                      </a:rPr>
                      <m:t>B</m:t>
                    </m:r>
                    <m:r>
                      <a:rPr lang="vi-VN" altLang="zh-TW" sz="2000" i="0" dirty="0" smtClean="0">
                        <a:latin typeface="Cambria Math" panose="02040503050406030204" pitchFamily="18" charset="0"/>
                        <a:cs typeface="Times New Roman" panose="02020603050405020304" pitchFamily="18" charset="0"/>
                      </a:rPr>
                      <m:t>=(</m:t>
                    </m:r>
                    <m:r>
                      <m:rPr>
                        <m:sty m:val="p"/>
                      </m:rPr>
                      <a:rPr lang="vi-VN" altLang="zh-TW" sz="2000" i="0" dirty="0" smtClean="0">
                        <a:latin typeface="Cambria Math" panose="02040503050406030204" pitchFamily="18" charset="0"/>
                        <a:cs typeface="Times New Roman" panose="02020603050405020304" pitchFamily="18" charset="0"/>
                      </a:rPr>
                      <m:t>a</m:t>
                    </m:r>
                    <m:r>
                      <a:rPr lang="vi-VN" altLang="zh-TW" sz="2000" i="0" dirty="0" smtClean="0">
                        <a:latin typeface="Cambria Math" panose="02040503050406030204" pitchFamily="18" charset="0"/>
                        <a:cs typeface="Times New Roman" panose="02020603050405020304" pitchFamily="18" charset="0"/>
                      </a:rPr>
                      <m:t>;</m:t>
                    </m:r>
                    <m:r>
                      <m:rPr>
                        <m:sty m:val="p"/>
                      </m:rPr>
                      <a:rPr lang="vi-VN" altLang="zh-TW" sz="2000" i="0" dirty="0" smtClean="0">
                        <a:latin typeface="Cambria Math" panose="02040503050406030204" pitchFamily="18" charset="0"/>
                        <a:cs typeface="Times New Roman" panose="02020603050405020304" pitchFamily="18" charset="0"/>
                      </a:rPr>
                      <m:t>b</m:t>
                    </m:r>
                    <m:r>
                      <a:rPr lang="vi-VN" altLang="zh-TW" sz="2000" i="0" dirty="0" smtClean="0">
                        <a:latin typeface="Cambria Math" panose="02040503050406030204" pitchFamily="18" charset="0"/>
                        <a:cs typeface="Times New Roman" panose="02020603050405020304" pitchFamily="18" charset="0"/>
                      </a:rPr>
                      <m:t>)</m:t>
                    </m:r>
                  </m:oMath>
                </a14:m>
                <a:r>
                  <a:rPr lang="vi-VN" altLang="zh-TW" sz="2000" dirty="0">
                    <a:latin typeface="Times New Roman" panose="02020603050405020304" pitchFamily="18" charset="0"/>
                    <a:cs typeface="Times New Roman" panose="02020603050405020304" pitchFamily="18" charset="0"/>
                  </a:rPr>
                  <a:t> thì được phép viết thêm cặp số </a:t>
                </a:r>
                <a:endParaRPr lang="en-US" altLang="zh-TW" sz="20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vi-VN" altLang="zh-TW" sz="2000" i="0" dirty="0" smtClean="0">
                          <a:latin typeface="Cambria Math" panose="02040503050406030204" pitchFamily="18" charset="0"/>
                          <a:cs typeface="Times New Roman" panose="02020603050405020304" pitchFamily="18" charset="0"/>
                        </a:rPr>
                        <m:t>T</m:t>
                      </m:r>
                      <m:d>
                        <m:dPr>
                          <m:ctrlPr>
                            <a:rPr lang="vi-VN" altLang="zh-TW" sz="2000" i="1" dirty="0" smtClean="0">
                              <a:latin typeface="Cambria Math" panose="02040503050406030204" pitchFamily="18" charset="0"/>
                              <a:cs typeface="Times New Roman" panose="02020603050405020304" pitchFamily="18" charset="0"/>
                            </a:rPr>
                          </m:ctrlPr>
                        </m:dPr>
                        <m:e>
                          <m:r>
                            <m:rPr>
                              <m:sty m:val="p"/>
                            </m:rPr>
                            <a:rPr lang="vi-VN" altLang="zh-TW" sz="2000" i="0" dirty="0" smtClean="0">
                              <a:latin typeface="Cambria Math" panose="02040503050406030204" pitchFamily="18" charset="0"/>
                              <a:cs typeface="Times New Roman" panose="02020603050405020304" pitchFamily="18" charset="0"/>
                            </a:rPr>
                            <m:t>B</m:t>
                          </m:r>
                        </m:e>
                      </m:d>
                      <m:r>
                        <a:rPr lang="en-US" altLang="zh-TW" sz="2000" b="0" i="0" dirty="0" smtClean="0">
                          <a:latin typeface="Cambria Math" panose="02040503050406030204" pitchFamily="18" charset="0"/>
                          <a:cs typeface="Times New Roman" panose="02020603050405020304" pitchFamily="18" charset="0"/>
                        </a:rPr>
                        <m:t>=</m:t>
                      </m:r>
                      <m:d>
                        <m:dPr>
                          <m:ctrlPr>
                            <a:rPr lang="en-US" altLang="zh-TW" sz="2000" b="0" i="1" dirty="0" smtClean="0">
                              <a:latin typeface="Cambria Math" panose="02040503050406030204" pitchFamily="18" charset="0"/>
                              <a:cs typeface="Times New Roman" panose="02020603050405020304" pitchFamily="18" charset="0"/>
                            </a:rPr>
                          </m:ctrlPr>
                        </m:dPr>
                        <m:e>
                          <m:f>
                            <m:fPr>
                              <m:ctrlPr>
                                <a:rPr lang="en-US" altLang="zh-TW" sz="2000" b="0" i="1" dirty="0" smtClean="0">
                                  <a:latin typeface="Cambria Math" panose="02040503050406030204" pitchFamily="18" charset="0"/>
                                  <a:cs typeface="Times New Roman" panose="02020603050405020304" pitchFamily="18" charset="0"/>
                                </a:rPr>
                              </m:ctrlPr>
                            </m:fPr>
                            <m:num>
                              <m:r>
                                <m:rPr>
                                  <m:sty m:val="p"/>
                                </m:rPr>
                                <a:rPr lang="en-US" altLang="zh-TW" sz="2000" b="0" i="0" dirty="0" smtClean="0">
                                  <a:latin typeface="Cambria Math" panose="02040503050406030204" pitchFamily="18" charset="0"/>
                                  <a:cs typeface="Times New Roman" panose="02020603050405020304" pitchFamily="18" charset="0"/>
                                </a:rPr>
                                <m:t>a</m:t>
                              </m:r>
                              <m:r>
                                <a:rPr lang="en-US" altLang="zh-TW" sz="2000" b="0" i="0" dirty="0" smtClean="0">
                                  <a:latin typeface="Cambria Math" panose="02040503050406030204" pitchFamily="18" charset="0"/>
                                  <a:cs typeface="Times New Roman" panose="02020603050405020304" pitchFamily="18" charset="0"/>
                                </a:rPr>
                                <m:t>+</m:t>
                              </m:r>
                              <m:r>
                                <m:rPr>
                                  <m:sty m:val="p"/>
                                </m:rPr>
                                <a:rPr lang="en-US" altLang="zh-TW" sz="2000" b="0" i="0" dirty="0" smtClean="0">
                                  <a:latin typeface="Cambria Math" panose="02040503050406030204" pitchFamily="18" charset="0"/>
                                  <a:cs typeface="Times New Roman" panose="02020603050405020304" pitchFamily="18" charset="0"/>
                                </a:rPr>
                                <m:t>b</m:t>
                              </m:r>
                            </m:num>
                            <m:den>
                              <m:r>
                                <a:rPr lang="en-US" altLang="zh-TW" sz="2000" b="0" i="0" dirty="0" smtClean="0">
                                  <a:latin typeface="Cambria Math" panose="02040503050406030204" pitchFamily="18" charset="0"/>
                                  <a:cs typeface="Times New Roman" panose="02020603050405020304" pitchFamily="18" charset="0"/>
                                </a:rPr>
                                <m:t>2</m:t>
                              </m:r>
                            </m:den>
                          </m:f>
                          <m:r>
                            <a:rPr lang="en-US" altLang="zh-TW" sz="2000" b="0" i="0" dirty="0" smtClean="0">
                              <a:latin typeface="Cambria Math" panose="02040503050406030204" pitchFamily="18" charset="0"/>
                              <a:cs typeface="Times New Roman" panose="02020603050405020304" pitchFamily="18" charset="0"/>
                            </a:rPr>
                            <m:t>;</m:t>
                          </m:r>
                          <m:f>
                            <m:fPr>
                              <m:ctrlPr>
                                <a:rPr lang="en-US" altLang="zh-TW" sz="2000" b="0" i="1" dirty="0" smtClean="0">
                                  <a:latin typeface="Cambria Math" panose="02040503050406030204" pitchFamily="18" charset="0"/>
                                  <a:cs typeface="Times New Roman" panose="02020603050405020304" pitchFamily="18" charset="0"/>
                                </a:rPr>
                              </m:ctrlPr>
                            </m:fPr>
                            <m:num>
                              <m:r>
                                <m:rPr>
                                  <m:sty m:val="p"/>
                                </m:rPr>
                                <a:rPr lang="en-US" altLang="zh-TW" sz="2000" b="0" i="0" dirty="0" smtClean="0">
                                  <a:latin typeface="Cambria Math" panose="02040503050406030204" pitchFamily="18" charset="0"/>
                                  <a:cs typeface="Times New Roman" panose="02020603050405020304" pitchFamily="18" charset="0"/>
                                </a:rPr>
                                <m:t>a</m:t>
                              </m:r>
                              <m:r>
                                <a:rPr lang="en-US" altLang="zh-TW" sz="2000" b="0" i="0" dirty="0" smtClean="0">
                                  <a:latin typeface="Cambria Math" panose="02040503050406030204" pitchFamily="18" charset="0"/>
                                  <a:cs typeface="Times New Roman" panose="02020603050405020304" pitchFamily="18" charset="0"/>
                                </a:rPr>
                                <m:t>−</m:t>
                              </m:r>
                              <m:r>
                                <m:rPr>
                                  <m:sty m:val="p"/>
                                </m:rPr>
                                <a:rPr lang="en-US" altLang="zh-TW" sz="2000" b="0" i="0" dirty="0" smtClean="0">
                                  <a:latin typeface="Cambria Math" panose="02040503050406030204" pitchFamily="18" charset="0"/>
                                  <a:cs typeface="Times New Roman" panose="02020603050405020304" pitchFamily="18" charset="0"/>
                                </a:rPr>
                                <m:t>b</m:t>
                              </m:r>
                            </m:num>
                            <m:den>
                              <m:r>
                                <a:rPr lang="en-US" altLang="zh-TW" sz="2000" b="0" i="0" dirty="0" smtClean="0">
                                  <a:latin typeface="Cambria Math" panose="02040503050406030204" pitchFamily="18" charset="0"/>
                                  <a:cs typeface="Times New Roman" panose="02020603050405020304" pitchFamily="18" charset="0"/>
                                </a:rPr>
                                <m:t>2</m:t>
                              </m:r>
                            </m:den>
                          </m:f>
                        </m:e>
                      </m:d>
                    </m:oMath>
                  </m:oMathPara>
                </a14:m>
                <a:endParaRPr lang="en-US" altLang="zh-TW" sz="2000" dirty="0" smtClean="0">
                  <a:latin typeface="Times New Roman" panose="02020603050405020304" pitchFamily="18" charset="0"/>
                  <a:cs typeface="Times New Roman" panose="02020603050405020304" pitchFamily="18" charset="0"/>
                </a:endParaRPr>
              </a:p>
              <a:p>
                <a:r>
                  <a:rPr lang="vi-VN" altLang="zh-TW" sz="2000" dirty="0" smtClean="0">
                    <a:latin typeface="Times New Roman" panose="02020603050405020304" pitchFamily="18" charset="0"/>
                    <a:cs typeface="Times New Roman" panose="02020603050405020304" pitchFamily="18" charset="0"/>
                  </a:rPr>
                  <a:t>Hỏi </a:t>
                </a:r>
                <a:r>
                  <a:rPr lang="vi-VN" altLang="zh-TW" sz="2000" dirty="0">
                    <a:latin typeface="Times New Roman" panose="02020603050405020304" pitchFamily="18" charset="0"/>
                    <a:cs typeface="Times New Roman" panose="02020603050405020304" pitchFamily="18" charset="0"/>
                  </a:rPr>
                  <a:t>ta có thể viết được lên bảng cặp số </a:t>
                </a:r>
                <a14:m>
                  <m:oMath xmlns:m="http://schemas.openxmlformats.org/officeDocument/2006/math">
                    <m:r>
                      <a:rPr lang="vi-VN" altLang="zh-TW" sz="2000" i="0" dirty="0">
                        <a:latin typeface="Cambria Math" panose="02040503050406030204" pitchFamily="18" charset="0"/>
                        <a:cs typeface="Times New Roman" panose="02020603050405020304" pitchFamily="18" charset="0"/>
                      </a:rPr>
                      <m:t>(</m:t>
                    </m:r>
                    <m:r>
                      <a:rPr lang="en-US" altLang="zh-TW" sz="2000" b="0" i="0" dirty="0" smtClean="0">
                        <a:latin typeface="Cambria Math" panose="02040503050406030204" pitchFamily="18" charset="0"/>
                        <a:cs typeface="Times New Roman" panose="02020603050405020304" pitchFamily="18" charset="0"/>
                      </a:rPr>
                      <m:t>1</m:t>
                    </m:r>
                    <m:r>
                      <a:rPr lang="vi-VN" altLang="zh-TW" sz="2000" i="0" dirty="0">
                        <a:latin typeface="Cambria Math" panose="02040503050406030204" pitchFamily="18" charset="0"/>
                        <a:cs typeface="Times New Roman" panose="02020603050405020304" pitchFamily="18" charset="0"/>
                      </a:rPr>
                      <m:t>;</m:t>
                    </m:r>
                    <m:r>
                      <a:rPr lang="en-US" altLang="zh-TW" sz="2000" b="0" i="0" dirty="0" smtClean="0">
                        <a:latin typeface="Cambria Math" panose="02040503050406030204" pitchFamily="18" charset="0"/>
                        <a:cs typeface="Times New Roman" panose="02020603050405020304" pitchFamily="18" charset="0"/>
                      </a:rPr>
                      <m:t>1</m:t>
                    </m:r>
                    <m:r>
                      <a:rPr lang="en-US" altLang="zh-TW" sz="2000" b="0" i="0" dirty="0" smtClean="0">
                        <a:latin typeface="Cambria Math" panose="02040503050406030204" pitchFamily="18" charset="0"/>
                        <a:cs typeface="Times New Roman" panose="02020603050405020304" pitchFamily="18" charset="0"/>
                      </a:rPr>
                      <m:t>+</m:t>
                    </m:r>
                    <m:rad>
                      <m:radPr>
                        <m:degHide m:val="on"/>
                        <m:ctrlPr>
                          <a:rPr lang="vi-VN" altLang="zh-TW" sz="2000" i="1" dirty="0">
                            <a:latin typeface="Cambria Math" panose="02040503050406030204" pitchFamily="18" charset="0"/>
                            <a:cs typeface="Times New Roman" panose="02020603050405020304" pitchFamily="18" charset="0"/>
                          </a:rPr>
                        </m:ctrlPr>
                      </m:radPr>
                      <m:deg/>
                      <m:e>
                        <m:r>
                          <a:rPr lang="en-US" altLang="zh-TW" sz="2000" i="0" dirty="0">
                            <a:latin typeface="Cambria Math" panose="02040503050406030204" pitchFamily="18" charset="0"/>
                            <a:cs typeface="Times New Roman" panose="02020603050405020304" pitchFamily="18" charset="0"/>
                          </a:rPr>
                          <m:t>2</m:t>
                        </m:r>
                      </m:e>
                    </m:rad>
                    <m:r>
                      <a:rPr lang="vi-VN" altLang="zh-TW" sz="2000" i="0" dirty="0">
                        <a:latin typeface="Cambria Math" panose="02040503050406030204" pitchFamily="18" charset="0"/>
                        <a:cs typeface="Times New Roman" panose="02020603050405020304" pitchFamily="18" charset="0"/>
                      </a:rPr>
                      <m:t>)</m:t>
                    </m:r>
                  </m:oMath>
                </a14:m>
                <a:r>
                  <a:rPr lang="vi-VN" altLang="zh-TW" sz="2000" dirty="0">
                    <a:latin typeface="Times New Roman" panose="02020603050405020304" pitchFamily="18" charset="0"/>
                    <a:cs typeface="Times New Roman" panose="02020603050405020304" pitchFamily="18" charset="0"/>
                  </a:rPr>
                  <a:t> hay không?</a:t>
                </a:r>
                <a:endParaRPr lang="zh-TW" altLang="en-US" sz="2000"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692209" y="2930937"/>
                <a:ext cx="11030235" cy="1767215"/>
              </a:xfrm>
              <a:prstGeom prst="rect">
                <a:avLst/>
              </a:prstGeom>
              <a:blipFill rotWithShape="0">
                <a:blip r:embed="rId3"/>
                <a:stretch>
                  <a:fillRect l="-608" t="-345" b="-5172"/>
                </a:stretch>
              </a:blipFill>
            </p:spPr>
            <p:txBody>
              <a:bodyPr/>
              <a:lstStyle/>
              <a:p>
                <a:r>
                  <a:rPr lang="zh-TW" altLang="en-US">
                    <a:noFill/>
                  </a:rPr>
                  <a:t> </a:t>
                </a:r>
              </a:p>
            </p:txBody>
          </p:sp>
        </mc:Fallback>
      </mc:AlternateContent>
      <p:pic>
        <p:nvPicPr>
          <p:cNvPr id="3" name="圖片 2"/>
          <p:cNvPicPr>
            <a:picLocks noChangeAspect="1"/>
          </p:cNvPicPr>
          <p:nvPr/>
        </p:nvPicPr>
        <p:blipFill>
          <a:blip r:embed="rId4"/>
          <a:stretch>
            <a:fillRect/>
          </a:stretch>
        </p:blipFill>
        <p:spPr>
          <a:xfrm>
            <a:off x="3717510" y="2022308"/>
            <a:ext cx="3324225" cy="419100"/>
          </a:xfrm>
          <a:prstGeom prst="rect">
            <a:avLst/>
          </a:prstGeom>
        </p:spPr>
      </p:pic>
    </p:spTree>
    <p:extLst>
      <p:ext uri="{BB962C8B-B14F-4D97-AF65-F5344CB8AC3E}">
        <p14:creationId xmlns:p14="http://schemas.microsoft.com/office/powerpoint/2010/main" val="163605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12922</TotalTime>
  <Words>3188</Words>
  <Application>Microsoft Office PowerPoint</Application>
  <PresentationFormat>寬螢幕</PresentationFormat>
  <Paragraphs>176</Paragraphs>
  <Slides>20</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20</vt:i4>
      </vt:variant>
    </vt:vector>
  </HeadingPairs>
  <TitlesOfParts>
    <vt:vector size="30" baseType="lpstr">
      <vt:lpstr>新細明體</vt:lpstr>
      <vt:lpstr>Arial</vt:lpstr>
      <vt:lpstr>Calibri</vt:lpstr>
      <vt:lpstr>Calibri Light</vt:lpstr>
      <vt:lpstr>Cambria Math</vt:lpstr>
      <vt:lpstr>Corbel Light</vt:lpstr>
      <vt:lpstr>Microsoft Yi Baiti</vt:lpstr>
      <vt:lpstr>Times New Roman</vt:lpstr>
      <vt:lpstr>Webdings</vt:lpstr>
      <vt:lpstr>Office 佈景主題</vt:lpstr>
      <vt:lpstr>TOÁN ONLINE 2023</vt:lpstr>
      <vt:lpstr>CHUYÊN ĐỀ 6. TOÁN TỔ HỢP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TOÁN ONLINE 2023</dc:title>
  <dc:creator>LGA720/黎國煌</dc:creator>
  <cp:lastModifiedBy>LGA720/黎國煌</cp:lastModifiedBy>
  <cp:revision>2132</cp:revision>
  <dcterms:created xsi:type="dcterms:W3CDTF">2023-06-16T06:32:30Z</dcterms:created>
  <dcterms:modified xsi:type="dcterms:W3CDTF">2024-02-27T10:03:41Z</dcterms:modified>
</cp:coreProperties>
</file>