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hyperlink" Target="http://www.indracompany.com/" TargetMode="External"/><Relationship Id="rId5" Type="http://schemas.openxmlformats.org/officeDocument/2006/relationships/hyperlink" Target="http://iconotc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static.springsource.org/spring-batch/reference/html-single/index.html#domainStepExecution" TargetMode="External"/><Relationship Id="rId4" Type="http://schemas.openxmlformats.org/officeDocument/2006/relationships/hyperlink" Target="http://static.springsource.org/spring-batch/reference/html-single/index.html#domainExecutionContex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static.springsource.org/spring-batch/reference/html-single/index.html#configureJob" TargetMode="External"/><Relationship Id="rId4" Type="http://schemas.openxmlformats.org/officeDocument/2006/relationships/hyperlink" Target="http://static.springsource.org/spring-batch/reference/html-single/index.html#configureStep" TargetMode="External"/><Relationship Id="rId5" Type="http://schemas.openxmlformats.org/officeDocument/2006/relationships/hyperlink" Target="http://static.springsource.org/spring-batch/reference/html-single/index.html#readersAndWriter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static.springsource.org/spring-batch/reference/html-single/index.html#scalability" TargetMode="External"/><Relationship Id="rId4" Type="http://schemas.openxmlformats.org/officeDocument/2006/relationships/hyperlink" Target="http://static.springsource.org/spring-batch/reference/html-single/index.html#repeat" TargetMode="External"/><Relationship Id="rId5" Type="http://schemas.openxmlformats.org/officeDocument/2006/relationships/hyperlink" Target="http://static.springsource.org/spring-batch/reference/html-single/index.html#retr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pub?id=1vaIW73JybjlFOxuQc0obYesP4OXlQMTrWd213v990RM" TargetMode="External"/><Relationship Id="rId4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static.springsource.org/spring-batch/reference/html-single/index.html#domainJobRepository" TargetMode="External"/><Relationship Id="rId4" Type="http://schemas.openxmlformats.org/officeDocument/2006/relationships/hyperlink" Target="http://static.springsource.org/spring-batch/reference/html-single/index.html#domainJobLauncher" TargetMode="External"/><Relationship Id="rId5" Type="http://schemas.openxmlformats.org/officeDocument/2006/relationships/hyperlink" Target="http://static.springsource.org/spring-batch/reference/html-single/index.html#domainJo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tatic.springsource.org/spring-batch/reference/html-single/index.html#domainStep" TargetMode="External"/><Relationship Id="rId4" Type="http://schemas.openxmlformats.org/officeDocument/2006/relationships/hyperlink" Target="http://static.springsource.org/spring-batch/reference/html-single/index.html#domainItemReader" TargetMode="External"/><Relationship Id="rId5" Type="http://schemas.openxmlformats.org/officeDocument/2006/relationships/hyperlink" Target="http://static.springsource.org/spring-batch/reference/html-single/index.html#domainItemWriter" TargetMode="External"/><Relationship Id="rId6" Type="http://schemas.openxmlformats.org/officeDocument/2006/relationships/hyperlink" Target="http://static.springsource.org/spring-batch/reference/html-single/index.html#domainItemProcesso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tatic.springsource.org/spring-batch/reference/html-single/index.html#domainBatchNamespace" TargetMode="External"/><Relationship Id="rId4" Type="http://schemas.openxmlformats.org/officeDocument/2006/relationships/hyperlink" Target="http://static.springsource.org/spring-batch/reference/html-single/index.html#domainJobInstance" TargetMode="External"/><Relationship Id="rId5" Type="http://schemas.openxmlformats.org/officeDocument/2006/relationships/hyperlink" Target="http://static.springsource.org/spring-batch/reference/html-single/index.html#domainJobParameters" TargetMode="External"/><Relationship Id="rId6" Type="http://schemas.openxmlformats.org/officeDocument/2006/relationships/hyperlink" Target="http://static.springsource.org/spring-batch/reference/html-single/index.html#domainJobExecu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Spring Batch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Escuela de programación Java, JEE y XML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 u="sng">
                <a:solidFill>
                  <a:schemeClr val="hlink"/>
                </a:solidFill>
                <a:hlinkClick r:id="rId4"/>
              </a:rPr>
              <a:t>Indra</a:t>
            </a:r>
            <a:r>
              <a:rPr lang="es" sz="1200">
                <a:solidFill>
                  <a:schemeClr val="dk1"/>
                </a:solidFill>
              </a:rPr>
              <a:t> &amp; </a:t>
            </a:r>
            <a:r>
              <a:rPr lang="es" sz="1200" u="sng">
                <a:solidFill>
                  <a:schemeClr val="hlink"/>
                </a:solidFill>
                <a:hlinkClick r:id="rId5"/>
              </a:rPr>
              <a:t>Icono Training Consulting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Artefactos II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Modelo de ejecución de un "Job"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2515100"/>
            <a:ext cx="59817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Conceptos básicos IV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StepExecution</a:t>
            </a: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: el intento de ejecución de un Step.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linkClick r:id="rId4"/>
              </a:rPr>
              <a:t>Execution Context</a:t>
            </a:r>
            <a:r>
              <a:rPr lang="es" sz="2400"/>
              <a:t>: colección de metadatos en formato clave-valor para hacer persistente información en el ámbito de una StepExecution y, por tanto, de una JobExecution. Uso típico: restablecimiento de un Job fallido.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Artefactos III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Modelo de ejecución de un "step"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612" y="2510600"/>
            <a:ext cx="456247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Artefactos IV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Ejecución de un paso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37" y="2560050"/>
            <a:ext cx="38195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Artefactos V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Ejecución secuencial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3F5E9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212" y="2235875"/>
            <a:ext cx="1514475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585450" y="2329800"/>
            <a:ext cx="3261600" cy="320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800">
                <a:highlight>
                  <a:srgbClr val="F3F5E9"/>
                </a:highlight>
              </a:rPr>
              <a:t>&lt;job id="uno"&gt;</a:t>
            </a:r>
            <a:br>
              <a:rPr lang="es" sz="1800">
                <a:highlight>
                  <a:srgbClr val="F3F5E9"/>
                </a:highlight>
              </a:rPr>
            </a:br>
            <a:r>
              <a:rPr lang="es" sz="1800">
                <a:highlight>
                  <a:srgbClr val="F3F5E9"/>
                </a:highlight>
              </a:rPr>
              <a:t>    &lt;step id="A" next="B"/&gt;</a:t>
            </a:r>
            <a:br>
              <a:rPr lang="es" sz="1800">
                <a:highlight>
                  <a:srgbClr val="F3F5E9"/>
                </a:highlight>
              </a:rPr>
            </a:br>
            <a:r>
              <a:rPr lang="es" sz="1800">
                <a:highlight>
                  <a:srgbClr val="F3F5E9"/>
                </a:highlight>
              </a:rPr>
              <a:t>    &lt;step id="B" next="C"/&gt;</a:t>
            </a:r>
            <a:br>
              <a:rPr lang="es" sz="1800">
                <a:highlight>
                  <a:srgbClr val="F3F5E9"/>
                </a:highlight>
              </a:rPr>
            </a:br>
            <a:r>
              <a:rPr lang="es" sz="1800">
                <a:highlight>
                  <a:srgbClr val="F3F5E9"/>
                </a:highlight>
              </a:rPr>
              <a:t>    &lt;step id="C"/&gt;</a:t>
            </a:r>
            <a:br>
              <a:rPr lang="es" sz="1800">
                <a:highlight>
                  <a:srgbClr val="F3F5E9"/>
                </a:highlight>
              </a:rPr>
            </a:br>
            <a:r>
              <a:rPr lang="es" sz="1800">
                <a:highlight>
                  <a:srgbClr val="F3F5E9"/>
                </a:highlight>
              </a:rPr>
              <a:t>&lt;/job&gt;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Artefactos VI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Ejecución condicional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3F5E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287" y="2732825"/>
            <a:ext cx="3400425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585450" y="2282025"/>
            <a:ext cx="3453000" cy="344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highlight>
                  <a:srgbClr val="F3F5E9"/>
                </a:highlight>
              </a:rPr>
              <a:t>&lt;job id="job"&gt;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&lt;step id="stepA"&gt;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    &lt;next on="FAILED" to="stepB" /&gt;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    &lt;next on="*" to="stepC" /&gt;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&lt;/step&gt;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&lt;step id="stepB" next="stepC" /&gt;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&lt;step id="stepC" /&gt;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&lt;/job&gt;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Configuración I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Arial"/>
              <a:buChar char="●"/>
            </a:pPr>
            <a:r>
              <a:rPr lang="es"/>
              <a:t>Para </a:t>
            </a:r>
            <a:r>
              <a:rPr lang="es" u="sng">
                <a:solidFill>
                  <a:schemeClr val="hlink"/>
                </a:solidFill>
                <a:hlinkClick r:id="rId3"/>
              </a:rPr>
              <a:t>configurar un trabajo</a:t>
            </a:r>
            <a:r>
              <a:rPr lang="es"/>
              <a:t>: nombre, referencia a un repositorio y lista de pasos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Courier New"/>
              <a:buChar char="o"/>
            </a:pPr>
            <a:r>
              <a:rPr lang="es" sz="1400"/>
              <a:t>Ver ejemplos SpringBatch0000 y SpringBatch0001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Arial"/>
              <a:buChar char="●"/>
            </a:pPr>
            <a:r>
              <a:rPr lang="es"/>
              <a:t>Para </a:t>
            </a:r>
            <a:r>
              <a:rPr lang="es" u="sng">
                <a:solidFill>
                  <a:schemeClr val="hlink"/>
                </a:solidFill>
                <a:hlinkClick r:id="rId4"/>
              </a:rPr>
              <a:t>configurar un paso</a:t>
            </a:r>
            <a:r>
              <a:rPr lang="es"/>
              <a:t>: un </a:t>
            </a:r>
            <a:r>
              <a:rPr lang="es" u="sng">
                <a:solidFill>
                  <a:schemeClr val="hlink"/>
                </a:solidFill>
                <a:hlinkClick r:id="rId5"/>
              </a:rPr>
              <a:t>ItemReader</a:t>
            </a:r>
            <a:r>
              <a:rPr lang="es"/>
              <a:t>, un ItemWriter y, a menudo, un ItemProcessor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  <a:buFont typeface="Courier New"/>
              <a:buChar char="o"/>
            </a:pPr>
            <a:r>
              <a:rPr lang="es" sz="1400"/>
              <a:t>Ver ejemplos SpringBatch0002 y SpringBatch0003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Lanzamiento de un Job I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576125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200"/>
              <a:t>Lanzamiento de un "job" desde un programa de escritorio o un "scheduler" especializado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2034437"/>
            <a:ext cx="6115050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Lanzamiento de un Job II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200"/>
              <a:t>Lanzamiento de un "job" bajo HTTP, por ejemplo, empleando un "TaskExecutor"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650" y="1968912"/>
            <a:ext cx="6115050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3F5E9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525" y="2277350"/>
            <a:ext cx="48768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Lanzamiento de un Job III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82725" y="1592850"/>
            <a:ext cx="3046799" cy="498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Ejecución desde un controlador: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s">
                <a:highlight>
                  <a:srgbClr val="F3F5E9"/>
                </a:highlight>
              </a:rPr>
              <a:t>@Controller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public class JobLauncherController {</a:t>
            </a:r>
            <a:br>
              <a:rPr lang="es">
                <a:highlight>
                  <a:srgbClr val="F3F5E9"/>
                </a:highlight>
              </a:rPr>
            </a:b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@Autowired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JobLauncher jobLauncher;</a:t>
            </a:r>
            <a:br>
              <a:rPr lang="es">
                <a:highlight>
                  <a:srgbClr val="F3F5E9"/>
                </a:highlight>
              </a:rPr>
            </a:b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@Autowired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Job job;</a:t>
            </a:r>
            <a:br>
              <a:rPr lang="es">
                <a:highlight>
                  <a:srgbClr val="F3F5E9"/>
                </a:highlight>
              </a:rPr>
            </a:b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@RequestMapping("/jobLauncher.html")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public void handle() throws Exception{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    jobLauncher.run(job, new JobParameters());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}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Características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555555"/>
                </a:solidFill>
                <a:highlight>
                  <a:srgbClr val="FFFFFF"/>
                </a:highlight>
              </a:rPr>
              <a:t>Spring Batch es un framework para el procesamiento por lotes (o ejecuciones "batch") que proporciona: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un marco general para la creación de programas batch.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almacenamiento de la información de ejecuciones.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utilización de conceptos conocidos para el procesamiento batch (Job, Step, JobInstance, JobExecution, JobRepository, etc).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utilidades para realizar acciones comunes en procesamientos batch (lectura/escritura de archivos, acceso a base de datos, etc).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Configuración II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Arial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Procesamiento paralelo</a:t>
            </a:r>
            <a:r>
              <a:rPr lang="es"/>
              <a:t> y escalabilidad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Arial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Procesos cíclicos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Font typeface="Arial"/>
              <a:buChar char="●"/>
            </a:pPr>
            <a:r>
              <a:rPr lang="es" u="sng">
                <a:solidFill>
                  <a:schemeClr val="hlink"/>
                </a:solidFill>
                <a:hlinkClick r:id="rId5"/>
              </a:rPr>
              <a:t>Reintento automático</a:t>
            </a:r>
            <a:r>
              <a:rPr lang="es"/>
              <a:t> de operaciones fallidas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Arquitectura I (</a:t>
            </a:r>
            <a:r>
              <a:rPr b="0" lang="es" sz="1200"/>
              <a:t>Aquí puedes ver los </a:t>
            </a:r>
            <a:r>
              <a:rPr b="0" lang="es" sz="1200" u="sng">
                <a:solidFill>
                  <a:schemeClr val="hlink"/>
                </a:solidFill>
                <a:hlinkClick r:id="rId3"/>
              </a:rPr>
              <a:t>contenidos </a:t>
            </a:r>
            <a:r>
              <a:rPr b="0" lang="es" sz="1200"/>
              <a:t>del módulo</a:t>
            </a:r>
            <a:r>
              <a:rPr lang="es"/>
              <a:t>)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1" name="Shape 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000" y="2459950"/>
            <a:ext cx="61150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Arquitectura II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475" y="1819275"/>
            <a:ext cx="30670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Arquitectura III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2534150"/>
            <a:ext cx="70294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Conceptos básicos I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JobRepository</a:t>
            </a: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: es un contenedor donde se almacenan las ejecuciones de los Job, usualmente en tablas propias de Spring Batch desplegadas en una base de datos.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JobLauncher</a:t>
            </a: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: representa un mecanismo para lanzar un Job junto con un conjunto de JobParameters.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Job</a:t>
            </a: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: representa un trabajo batch a ejecutar. Está compuesto de uno o más Step (pasos), los cuales se ejecutan secuencialmente por defecto.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Conceptos básicos II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Step</a:t>
            </a: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: es un objeto de dominio que encapsula una ejecución de una fase de un Job. Un step puede leer un archivo, escribir en una base de datos, realizar una transformación, etc.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ItemReader</a:t>
            </a: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: mecanismo de obtención de datos de entrada en un Step.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ItemWriter</a:t>
            </a: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: mecanismo de generación de datos de salida, uno o muchos, en un Step.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ItemProcessor</a:t>
            </a: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: mecanismo para el procesamiento de datos según determinadas reglas de negocio. Transformaciones.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Artefactos I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Procesamiento de datos en un paso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37" y="2639425"/>
            <a:ext cx="427672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Conceptos básicos III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Espacio de nombres</a:t>
            </a:r>
            <a:r>
              <a:rPr b="1" lang="es" sz="2400">
                <a:solidFill>
                  <a:srgbClr val="555555"/>
                </a:solidFill>
                <a:highlight>
                  <a:srgbClr val="FFFFFF"/>
                </a:highlight>
              </a:rPr>
              <a:t> batch</a:t>
            </a: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: vocabulario xml especializado para declarar elementos propios de Spring Batch en una configuración.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JobInstance</a:t>
            </a: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: ejecución "lógica" de un Job.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JobParameters</a:t>
            </a: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: metadatos empleados para diferenciar una JobInstace de otra.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JobExecution</a:t>
            </a: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: el intento de ejecución de un Job. Contiene propiedades que Spring Batch hace persistentes. Puede haber muchas ejecuciones, pero la JobInstance a la que pertenecen es la misma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