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6"/>
  </p:notesMasterIdLst>
  <p:sldIdLst>
    <p:sldId id="308" r:id="rId2"/>
    <p:sldId id="256" r:id="rId3"/>
    <p:sldId id="322" r:id="rId4"/>
    <p:sldId id="324" r:id="rId5"/>
    <p:sldId id="323" r:id="rId6"/>
    <p:sldId id="311" r:id="rId7"/>
    <p:sldId id="312" r:id="rId8"/>
    <p:sldId id="313" r:id="rId9"/>
    <p:sldId id="315" r:id="rId10"/>
    <p:sldId id="317" r:id="rId11"/>
    <p:sldId id="319" r:id="rId12"/>
    <p:sldId id="318" r:id="rId13"/>
    <p:sldId id="320" r:id="rId14"/>
    <p:sldId id="321"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D4AC7-F1D8-4498-B7FA-1296B268F97C}" v="53" dt="2018-12-06T03:09:03.7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5"/>
    <p:restoredTop sz="94671"/>
  </p:normalViewPr>
  <p:slideViewPr>
    <p:cSldViewPr>
      <p:cViewPr varScale="1">
        <p:scale>
          <a:sx n="91" d="100"/>
          <a:sy n="91" d="100"/>
        </p:scale>
        <p:origin x="148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ni Saxena" userId="d855cae5f4151dd0" providerId="LiveId" clId="{B9DD4AC7-F1D8-4498-B7FA-1296B268F97C}"/>
    <pc:docChg chg="custSel modSld">
      <pc:chgData name="Mohini Saxena" userId="d855cae5f4151dd0" providerId="LiveId" clId="{B9DD4AC7-F1D8-4498-B7FA-1296B268F97C}" dt="2018-12-06T03:09:03.715" v="49" actId="1076"/>
      <pc:docMkLst>
        <pc:docMk/>
      </pc:docMkLst>
      <pc:sldChg chg="modSp">
        <pc:chgData name="Mohini Saxena" userId="d855cae5f4151dd0" providerId="LiveId" clId="{B9DD4AC7-F1D8-4498-B7FA-1296B268F97C}" dt="2018-12-06T03:09:03.715" v="49" actId="1076"/>
        <pc:sldMkLst>
          <pc:docMk/>
          <pc:sldMk cId="0" sldId="256"/>
        </pc:sldMkLst>
        <pc:spChg chg="mod">
          <ac:chgData name="Mohini Saxena" userId="d855cae5f4151dd0" providerId="LiveId" clId="{B9DD4AC7-F1D8-4498-B7FA-1296B268F97C}" dt="2018-12-06T03:09:03.715" v="49" actId="1076"/>
          <ac:spMkLst>
            <pc:docMk/>
            <pc:sldMk cId="0" sldId="256"/>
            <ac:spMk id="2" creationId="{9903AD7A-D7D4-4CE1-8490-E57C37263703}"/>
          </ac:spMkLst>
        </pc:spChg>
      </pc:sldChg>
      <pc:sldChg chg="delSp modSp">
        <pc:chgData name="Mohini Saxena" userId="d855cae5f4151dd0" providerId="LiveId" clId="{B9DD4AC7-F1D8-4498-B7FA-1296B268F97C}" dt="2018-12-06T03:04:32.931" v="4"/>
        <pc:sldMkLst>
          <pc:docMk/>
          <pc:sldMk cId="1001702564" sldId="312"/>
        </pc:sldMkLst>
        <pc:spChg chg="mod">
          <ac:chgData name="Mohini Saxena" userId="d855cae5f4151dd0" providerId="LiveId" clId="{B9DD4AC7-F1D8-4498-B7FA-1296B268F97C}" dt="2018-12-06T03:04:27.696" v="3" actId="1076"/>
          <ac:spMkLst>
            <pc:docMk/>
            <pc:sldMk cId="1001702564" sldId="312"/>
            <ac:spMk id="2" creationId="{9903AD7A-D7D4-4CE1-8490-E57C37263703}"/>
          </ac:spMkLst>
        </pc:spChg>
        <pc:spChg chg="mod">
          <ac:chgData name="Mohini Saxena" userId="d855cae5f4151dd0" providerId="LiveId" clId="{B9DD4AC7-F1D8-4498-B7FA-1296B268F97C}" dt="2018-12-06T03:04:21.165" v="2" actId="1076"/>
          <ac:spMkLst>
            <pc:docMk/>
            <pc:sldMk cId="1001702564" sldId="312"/>
            <ac:spMk id="5" creationId="{B098B566-FA6C-4278-ADC8-975D1DC0EB79}"/>
          </ac:spMkLst>
        </pc:spChg>
        <pc:spChg chg="del">
          <ac:chgData name="Mohini Saxena" userId="d855cae5f4151dd0" providerId="LiveId" clId="{B9DD4AC7-F1D8-4498-B7FA-1296B268F97C}" dt="2018-12-06T03:04:32.931" v="4"/>
          <ac:spMkLst>
            <pc:docMk/>
            <pc:sldMk cId="1001702564" sldId="312"/>
            <ac:spMk id="6" creationId="{2D26DBDC-6819-4AF4-B030-A4929AE33133}"/>
          </ac:spMkLst>
        </pc:spChg>
      </pc:sldChg>
      <pc:sldChg chg="delSp modSp">
        <pc:chgData name="Mohini Saxena" userId="d855cae5f4151dd0" providerId="LiveId" clId="{B9DD4AC7-F1D8-4498-B7FA-1296B268F97C}" dt="2018-12-06T03:06:16.002" v="24" actId="1076"/>
        <pc:sldMkLst>
          <pc:docMk/>
          <pc:sldMk cId="3426839493" sldId="313"/>
        </pc:sldMkLst>
        <pc:spChg chg="mod">
          <ac:chgData name="Mohini Saxena" userId="d855cae5f4151dd0" providerId="LiveId" clId="{B9DD4AC7-F1D8-4498-B7FA-1296B268F97C}" dt="2018-12-06T03:06:16.002" v="24" actId="1076"/>
          <ac:spMkLst>
            <pc:docMk/>
            <pc:sldMk cId="3426839493" sldId="313"/>
            <ac:spMk id="2" creationId="{9903AD7A-D7D4-4CE1-8490-E57C37263703}"/>
          </ac:spMkLst>
        </pc:spChg>
        <pc:spChg chg="mod">
          <ac:chgData name="Mohini Saxena" userId="d855cae5f4151dd0" providerId="LiveId" clId="{B9DD4AC7-F1D8-4498-B7FA-1296B268F97C}" dt="2018-12-06T03:05:15.366" v="6" actId="1076"/>
          <ac:spMkLst>
            <pc:docMk/>
            <pc:sldMk cId="3426839493" sldId="313"/>
            <ac:spMk id="5" creationId="{B098B566-FA6C-4278-ADC8-975D1DC0EB79}"/>
          </ac:spMkLst>
        </pc:spChg>
        <pc:spChg chg="del">
          <ac:chgData name="Mohini Saxena" userId="d855cae5f4151dd0" providerId="LiveId" clId="{B9DD4AC7-F1D8-4498-B7FA-1296B268F97C}" dt="2018-12-06T03:05:20.044" v="8" actId="478"/>
          <ac:spMkLst>
            <pc:docMk/>
            <pc:sldMk cId="3426839493" sldId="313"/>
            <ac:spMk id="6" creationId="{2D26DBDC-6819-4AF4-B030-A4929AE33133}"/>
          </ac:spMkLst>
        </pc:spChg>
      </pc:sldChg>
      <pc:sldChg chg="delSp modSp">
        <pc:chgData name="Mohini Saxena" userId="d855cae5f4151dd0" providerId="LiveId" clId="{B9DD4AC7-F1D8-4498-B7FA-1296B268F97C}" dt="2018-12-06T03:06:12.020" v="23" actId="1076"/>
        <pc:sldMkLst>
          <pc:docMk/>
          <pc:sldMk cId="2278330706" sldId="315"/>
        </pc:sldMkLst>
        <pc:spChg chg="mod">
          <ac:chgData name="Mohini Saxena" userId="d855cae5f4151dd0" providerId="LiveId" clId="{B9DD4AC7-F1D8-4498-B7FA-1296B268F97C}" dt="2018-12-06T03:06:12.020" v="23" actId="1076"/>
          <ac:spMkLst>
            <pc:docMk/>
            <pc:sldMk cId="2278330706" sldId="315"/>
            <ac:spMk id="2" creationId="{9903AD7A-D7D4-4CE1-8490-E57C37263703}"/>
          </ac:spMkLst>
        </pc:spChg>
        <pc:spChg chg="mod">
          <ac:chgData name="Mohini Saxena" userId="d855cae5f4151dd0" providerId="LiveId" clId="{B9DD4AC7-F1D8-4498-B7FA-1296B268F97C}" dt="2018-12-06T03:05:45.098" v="10" actId="1076"/>
          <ac:spMkLst>
            <pc:docMk/>
            <pc:sldMk cId="2278330706" sldId="315"/>
            <ac:spMk id="5" creationId="{B098B566-FA6C-4278-ADC8-975D1DC0EB79}"/>
          </ac:spMkLst>
        </pc:spChg>
        <pc:spChg chg="del">
          <ac:chgData name="Mohini Saxena" userId="d855cae5f4151dd0" providerId="LiveId" clId="{B9DD4AC7-F1D8-4498-B7FA-1296B268F97C}" dt="2018-12-06T03:05:51.571" v="12" actId="478"/>
          <ac:spMkLst>
            <pc:docMk/>
            <pc:sldMk cId="2278330706" sldId="315"/>
            <ac:spMk id="6" creationId="{2D26DBDC-6819-4AF4-B030-A4929AE33133}"/>
          </ac:spMkLst>
        </pc:spChg>
      </pc:sldChg>
      <pc:sldChg chg="modSp">
        <pc:chgData name="Mohini Saxena" userId="d855cae5f4151dd0" providerId="LiveId" clId="{B9DD4AC7-F1D8-4498-B7FA-1296B268F97C}" dt="2018-12-06T03:07:25.564" v="37" actId="1076"/>
        <pc:sldMkLst>
          <pc:docMk/>
          <pc:sldMk cId="810827452" sldId="317"/>
        </pc:sldMkLst>
        <pc:spChg chg="mod">
          <ac:chgData name="Mohini Saxena" userId="d855cae5f4151dd0" providerId="LiveId" clId="{B9DD4AC7-F1D8-4498-B7FA-1296B268F97C}" dt="2018-12-06T03:06:29.272" v="29" actId="20577"/>
          <ac:spMkLst>
            <pc:docMk/>
            <pc:sldMk cId="810827452" sldId="317"/>
            <ac:spMk id="3" creationId="{FDA06240-75C7-4F06-A8DD-D60BFC784FD3}"/>
          </ac:spMkLst>
        </pc:spChg>
        <pc:picChg chg="mod">
          <ac:chgData name="Mohini Saxena" userId="d855cae5f4151dd0" providerId="LiveId" clId="{B9DD4AC7-F1D8-4498-B7FA-1296B268F97C}" dt="2018-12-06T03:07:25.564" v="37" actId="1076"/>
          <ac:picMkLst>
            <pc:docMk/>
            <pc:sldMk cId="810827452" sldId="317"/>
            <ac:picMk id="5" creationId="{DE3CFDC0-49FA-4AC0-8CF2-75FEFE293FDF}"/>
          </ac:picMkLst>
        </pc:picChg>
      </pc:sldChg>
      <pc:sldChg chg="modSp">
        <pc:chgData name="Mohini Saxena" userId="d855cae5f4151dd0" providerId="LiveId" clId="{B9DD4AC7-F1D8-4498-B7FA-1296B268F97C}" dt="2018-12-06T03:07:47.927" v="45" actId="14100"/>
        <pc:sldMkLst>
          <pc:docMk/>
          <pc:sldMk cId="2193096691" sldId="318"/>
        </pc:sldMkLst>
        <pc:spChg chg="mod">
          <ac:chgData name="Mohini Saxena" userId="d855cae5f4151dd0" providerId="LiveId" clId="{B9DD4AC7-F1D8-4498-B7FA-1296B268F97C}" dt="2018-12-06T03:07:33.456" v="42" actId="20577"/>
          <ac:spMkLst>
            <pc:docMk/>
            <pc:sldMk cId="2193096691" sldId="318"/>
            <ac:spMk id="3" creationId="{941DDBDF-5C49-4D8F-9D56-D22E2592858C}"/>
          </ac:spMkLst>
        </pc:spChg>
        <pc:picChg chg="mod">
          <ac:chgData name="Mohini Saxena" userId="d855cae5f4151dd0" providerId="LiveId" clId="{B9DD4AC7-F1D8-4498-B7FA-1296B268F97C}" dt="2018-12-06T03:07:47.927" v="45" actId="14100"/>
          <ac:picMkLst>
            <pc:docMk/>
            <pc:sldMk cId="2193096691" sldId="318"/>
            <ac:picMk id="7" creationId="{6DD4E5A9-F0E6-427C-A16A-19EE49C52403}"/>
          </ac:picMkLst>
        </pc:picChg>
      </pc:sldChg>
      <pc:sldChg chg="modSp">
        <pc:chgData name="Mohini Saxena" userId="d855cae5f4151dd0" providerId="LiveId" clId="{B9DD4AC7-F1D8-4498-B7FA-1296B268F97C}" dt="2018-12-06T03:07:23.396" v="36" actId="14100"/>
        <pc:sldMkLst>
          <pc:docMk/>
          <pc:sldMk cId="21859986" sldId="319"/>
        </pc:sldMkLst>
        <pc:picChg chg="mod">
          <ac:chgData name="Mohini Saxena" userId="d855cae5f4151dd0" providerId="LiveId" clId="{B9DD4AC7-F1D8-4498-B7FA-1296B268F97C}" dt="2018-12-06T03:07:23.396" v="36" actId="14100"/>
          <ac:picMkLst>
            <pc:docMk/>
            <pc:sldMk cId="21859986" sldId="319"/>
            <ac:picMk id="5" creationId="{551799D9-7706-4884-9752-FE9E424BA91F}"/>
          </ac:picMkLst>
        </pc:picChg>
      </pc:sldChg>
      <pc:sldChg chg="modSp">
        <pc:chgData name="Mohini Saxena" userId="d855cae5f4151dd0" providerId="LiveId" clId="{B9DD4AC7-F1D8-4498-B7FA-1296B268F97C}" dt="2018-12-06T03:08:25.395" v="48" actId="14100"/>
        <pc:sldMkLst>
          <pc:docMk/>
          <pc:sldMk cId="1133533112" sldId="320"/>
        </pc:sldMkLst>
        <pc:picChg chg="mod">
          <ac:chgData name="Mohini Saxena" userId="d855cae5f4151dd0" providerId="LiveId" clId="{B9DD4AC7-F1D8-4498-B7FA-1296B268F97C}" dt="2018-12-06T03:08:25.395" v="48" actId="14100"/>
          <ac:picMkLst>
            <pc:docMk/>
            <pc:sldMk cId="1133533112" sldId="320"/>
            <ac:picMk id="5" creationId="{CFA5A824-F586-40C2-9F7B-2399F89F4B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F721DC4-0856-DD48-9F9B-02C8FA53DB1B}" type="datetimeFigureOut">
              <a:rPr lang="en-US" smtClean="0"/>
              <a:t>12/6/18</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4DAF176-66EC-E34C-86BC-240094C28C95}" type="slidenum">
              <a:rPr lang="en-US" smtClean="0"/>
              <a:t>‹#›</a:t>
            </a:fld>
            <a:endParaRPr lang="en-US"/>
          </a:p>
        </p:txBody>
      </p:sp>
    </p:spTree>
    <p:extLst>
      <p:ext uri="{BB962C8B-B14F-4D97-AF65-F5344CB8AC3E}">
        <p14:creationId xmlns:p14="http://schemas.microsoft.com/office/powerpoint/2010/main" val="217285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81" cy="9956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844573"/>
            <a:ext cx="2634119" cy="590608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1062" y="2510826"/>
            <a:ext cx="8861875" cy="1235075"/>
          </a:xfrm>
          <a:prstGeom prst="rect">
            <a:avLst/>
          </a:prstGeom>
        </p:spPr>
        <p:txBody>
          <a:bodyPr wrap="square" lIns="0" tIns="0" rIns="0" bIns="0">
            <a:spAutoFit/>
          </a:bodyPr>
          <a:lstStyle>
            <a:lvl1pPr>
              <a:defRPr sz="43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12/6/18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7661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pPr lvl="0"/>
            <a:r>
              <a:rPr lang="en-US"/>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12/6/18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1820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en-US"/>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12/6/18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6628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12/6/18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58275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12/6/18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490310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81" cy="99566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56385" y="-17870"/>
            <a:ext cx="8831229" cy="635000"/>
          </a:xfrm>
          <a:prstGeom prst="rect">
            <a:avLst/>
          </a:prstGeom>
        </p:spPr>
        <p:txBody>
          <a:bodyPr wrap="square" lIns="0" tIns="0" rIns="0" bIns="0">
            <a:spAutoFit/>
          </a:bodyPr>
          <a:lstStyle>
            <a:lvl1pPr>
              <a:defRPr sz="40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91456" y="1621726"/>
            <a:ext cx="8161086" cy="401447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12/6/18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876039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 TargetMode="External"/><Relationship Id="rId4" Type="http://schemas.openxmlformats.org/officeDocument/2006/relationships/hyperlink" Target="https://www.safaribooksonline.com/library/view/fundamentals-of-database/9781118213575/15_chap07.html?orpq" TargetMode="External"/><Relationship Id="rId5" Type="http://schemas.openxmlformats.org/officeDocument/2006/relationships/hyperlink" Target="http://ewebarchitecture.com/web-databases/physical-database-design" TargetMode="External"/><Relationship Id="rId6" Type="http://schemas.openxmlformats.org/officeDocument/2006/relationships/hyperlink" Target="https://www.quora.com/What-is-the-conceptual-design-of-a-database" TargetMode="External"/><Relationship Id="rId1" Type="http://schemas.openxmlformats.org/officeDocument/2006/relationships/slideLayout" Target="../slideLayouts/slideLayout2.xml"/><Relationship Id="rId2" Type="http://schemas.openxmlformats.org/officeDocument/2006/relationships/hyperlink" Target="https://www.tutorialspoi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DCA80-36B0-AD42-B973-0F56FD8F67DD}"/>
              </a:ext>
            </a:extLst>
          </p:cNvPr>
          <p:cNvSpPr>
            <a:spLocks noGrp="1"/>
          </p:cNvSpPr>
          <p:nvPr>
            <p:ph type="title"/>
          </p:nvPr>
        </p:nvSpPr>
        <p:spPr>
          <a:xfrm>
            <a:off x="312771" y="1219200"/>
            <a:ext cx="8831229" cy="635000"/>
          </a:xfrm>
        </p:spPr>
        <p:txBody>
          <a:bodyPr/>
          <a:lstStyle/>
          <a:p>
            <a:pPr algn="ctr"/>
            <a:r>
              <a:rPr lang="en-US" sz="5400" dirty="0">
                <a:solidFill>
                  <a:schemeClr val="tx1"/>
                </a:solidFill>
                <a:latin typeface="+mn-lt"/>
              </a:rPr>
              <a:t>SMITH MSIS ALUMNI DATABASE</a:t>
            </a:r>
          </a:p>
        </p:txBody>
      </p:sp>
      <p:sp>
        <p:nvSpPr>
          <p:cNvPr id="3" name="TextBox 2">
            <a:extLst>
              <a:ext uri="{FF2B5EF4-FFF2-40B4-BE49-F238E27FC236}">
                <a16:creationId xmlns:a16="http://schemas.microsoft.com/office/drawing/2014/main" xmlns="" id="{BF2F1565-6B9F-461A-B42E-7CD442F3E518}"/>
              </a:ext>
            </a:extLst>
          </p:cNvPr>
          <p:cNvSpPr txBox="1"/>
          <p:nvPr/>
        </p:nvSpPr>
        <p:spPr>
          <a:xfrm>
            <a:off x="1219200" y="3534013"/>
            <a:ext cx="6705600" cy="3323987"/>
          </a:xfrm>
          <a:prstGeom prst="rect">
            <a:avLst/>
          </a:prstGeom>
          <a:noFill/>
        </p:spPr>
        <p:txBody>
          <a:bodyPr wrap="square" rtlCol="0">
            <a:spAutoFit/>
          </a:bodyPr>
          <a:lstStyle/>
          <a:p>
            <a:pPr algn="ctr"/>
            <a:r>
              <a:rPr lang="en-US" sz="2400" dirty="0"/>
              <a:t>PROJECT 0504-05</a:t>
            </a:r>
          </a:p>
          <a:p>
            <a:pPr algn="ctr"/>
            <a:r>
              <a:rPr lang="en-US" sz="2400" dirty="0"/>
              <a:t>Divya Chhabra</a:t>
            </a:r>
          </a:p>
          <a:p>
            <a:pPr algn="ctr"/>
            <a:r>
              <a:rPr lang="en-US" sz="2400" dirty="0"/>
              <a:t>Gauri Yewale</a:t>
            </a:r>
          </a:p>
          <a:p>
            <a:pPr algn="ctr"/>
            <a:r>
              <a:rPr lang="en-US" sz="2400" dirty="0"/>
              <a:t>Mohini Saxena</a:t>
            </a:r>
          </a:p>
          <a:p>
            <a:pPr algn="ctr"/>
            <a:r>
              <a:rPr lang="en-US" sz="2400" dirty="0"/>
              <a:t>Priya Ashok</a:t>
            </a:r>
          </a:p>
          <a:p>
            <a:pPr algn="ctr"/>
            <a:r>
              <a:rPr lang="en-US" sz="2400" dirty="0"/>
              <a:t>Shruti Gupta</a:t>
            </a:r>
          </a:p>
          <a:p>
            <a:pPr algn="ctr"/>
            <a:endParaRPr lang="en-US" sz="2400" dirty="0"/>
          </a:p>
          <a:p>
            <a:pPr algn="ctr"/>
            <a:r>
              <a:rPr lang="en-US" sz="2400" dirty="0"/>
              <a:t>12/02/2018</a:t>
            </a:r>
          </a:p>
          <a:p>
            <a:endParaRPr lang="en-US" dirty="0"/>
          </a:p>
        </p:txBody>
      </p:sp>
    </p:spTree>
    <p:extLst>
      <p:ext uri="{BB962C8B-B14F-4D97-AF65-F5344CB8AC3E}">
        <p14:creationId xmlns:p14="http://schemas.microsoft.com/office/powerpoint/2010/main" val="387222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1F169-409E-4DFA-975C-E3FB82151B31}"/>
              </a:ext>
            </a:extLst>
          </p:cNvPr>
          <p:cNvSpPr>
            <a:spLocks noGrp="1"/>
          </p:cNvSpPr>
          <p:nvPr>
            <p:ph type="title"/>
          </p:nvPr>
        </p:nvSpPr>
        <p:spPr>
          <a:xfrm>
            <a:off x="156384" y="904304"/>
            <a:ext cx="8831229" cy="635000"/>
          </a:xfrm>
        </p:spPr>
        <p:txBody>
          <a:bodyPr/>
          <a:lstStyle/>
          <a:p>
            <a:r>
              <a:rPr lang="en-US" dirty="0">
                <a:solidFill>
                  <a:schemeClr val="tx1"/>
                </a:solidFill>
                <a:latin typeface="+mn-lt"/>
              </a:rPr>
              <a:t>SCREENSHOTS: USE CASE 1</a:t>
            </a:r>
          </a:p>
        </p:txBody>
      </p:sp>
      <p:sp>
        <p:nvSpPr>
          <p:cNvPr id="3" name="Text Placeholder 2">
            <a:extLst>
              <a:ext uri="{FF2B5EF4-FFF2-40B4-BE49-F238E27FC236}">
                <a16:creationId xmlns:a16="http://schemas.microsoft.com/office/drawing/2014/main" xmlns="" id="{FDA06240-75C7-4F06-A8DD-D60BFC784FD3}"/>
              </a:ext>
            </a:extLst>
          </p:cNvPr>
          <p:cNvSpPr>
            <a:spLocks noGrp="1"/>
          </p:cNvSpPr>
          <p:nvPr>
            <p:ph type="body" idx="1"/>
          </p:nvPr>
        </p:nvSpPr>
        <p:spPr>
          <a:xfrm>
            <a:off x="491456" y="1621726"/>
            <a:ext cx="8161086" cy="1292662"/>
          </a:xfrm>
        </p:spPr>
        <p:txBody>
          <a:bodyPr/>
          <a:lstStyle/>
          <a:p>
            <a:r>
              <a:rPr lang="en-US" dirty="0">
                <a:latin typeface="+mn-lt"/>
              </a:rPr>
              <a:t>USE CASE 1: Display Alumni details employed by given company.</a:t>
            </a:r>
          </a:p>
          <a:p>
            <a:endParaRPr lang="en-US" dirty="0">
              <a:latin typeface="+mn-lt"/>
            </a:endParaRPr>
          </a:p>
        </p:txBody>
      </p:sp>
      <p:pic>
        <p:nvPicPr>
          <p:cNvPr id="5" name="Picture 4">
            <a:extLst>
              <a:ext uri="{FF2B5EF4-FFF2-40B4-BE49-F238E27FC236}">
                <a16:creationId xmlns:a16="http://schemas.microsoft.com/office/drawing/2014/main" xmlns="" id="{DE3CFDC0-49FA-4AC0-8CF2-75FEFE293F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3680"/>
            <a:ext cx="9144000" cy="4114800"/>
          </a:xfrm>
          <a:prstGeom prst="rect">
            <a:avLst/>
          </a:prstGeom>
        </p:spPr>
      </p:pic>
    </p:spTree>
    <p:extLst>
      <p:ext uri="{BB962C8B-B14F-4D97-AF65-F5344CB8AC3E}">
        <p14:creationId xmlns:p14="http://schemas.microsoft.com/office/powerpoint/2010/main" val="81082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91AA9-2BF5-4407-AE22-9C468CAC2C25}"/>
              </a:ext>
            </a:extLst>
          </p:cNvPr>
          <p:cNvSpPr>
            <a:spLocks noGrp="1"/>
          </p:cNvSpPr>
          <p:nvPr>
            <p:ph type="title"/>
          </p:nvPr>
        </p:nvSpPr>
        <p:spPr>
          <a:xfrm>
            <a:off x="156384" y="986726"/>
            <a:ext cx="8831229" cy="635000"/>
          </a:xfrm>
        </p:spPr>
        <p:txBody>
          <a:bodyPr/>
          <a:lstStyle/>
          <a:p>
            <a:r>
              <a:rPr lang="en-US" dirty="0">
                <a:solidFill>
                  <a:schemeClr val="tx1"/>
                </a:solidFill>
                <a:latin typeface="+mn-lt"/>
              </a:rPr>
              <a:t>SCREENSHOTS: USE CASE 1</a:t>
            </a:r>
            <a:endParaRPr lang="en-US" dirty="0">
              <a:latin typeface="+mn-lt"/>
            </a:endParaRPr>
          </a:p>
        </p:txBody>
      </p:sp>
      <p:pic>
        <p:nvPicPr>
          <p:cNvPr id="5" name="Picture 4">
            <a:extLst>
              <a:ext uri="{FF2B5EF4-FFF2-40B4-BE49-F238E27FC236}">
                <a16:creationId xmlns:a16="http://schemas.microsoft.com/office/drawing/2014/main" xmlns="" id="{551799D9-7706-4884-9752-FE9E424BA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6726"/>
            <a:ext cx="9144000" cy="4601274"/>
          </a:xfrm>
          <a:prstGeom prst="rect">
            <a:avLst/>
          </a:prstGeom>
        </p:spPr>
      </p:pic>
    </p:spTree>
    <p:extLst>
      <p:ext uri="{BB962C8B-B14F-4D97-AF65-F5344CB8AC3E}">
        <p14:creationId xmlns:p14="http://schemas.microsoft.com/office/powerpoint/2010/main" val="2185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46588-F2B7-4B6A-88EA-FE56C1466287}"/>
              </a:ext>
            </a:extLst>
          </p:cNvPr>
          <p:cNvSpPr>
            <a:spLocks noGrp="1"/>
          </p:cNvSpPr>
          <p:nvPr>
            <p:ph type="title"/>
          </p:nvPr>
        </p:nvSpPr>
        <p:spPr>
          <a:xfrm>
            <a:off x="156384" y="904304"/>
            <a:ext cx="8831229" cy="635000"/>
          </a:xfrm>
        </p:spPr>
        <p:txBody>
          <a:bodyPr/>
          <a:lstStyle/>
          <a:p>
            <a:r>
              <a:rPr lang="en-US" dirty="0">
                <a:solidFill>
                  <a:schemeClr val="tx1"/>
                </a:solidFill>
                <a:latin typeface="+mn-lt"/>
              </a:rPr>
              <a:t>SCREENSHOTS: USE CASE 2</a:t>
            </a:r>
            <a:endParaRPr lang="en-US" dirty="0">
              <a:latin typeface="+mn-lt"/>
            </a:endParaRPr>
          </a:p>
        </p:txBody>
      </p:sp>
      <p:sp>
        <p:nvSpPr>
          <p:cNvPr id="3" name="Text Placeholder 2">
            <a:extLst>
              <a:ext uri="{FF2B5EF4-FFF2-40B4-BE49-F238E27FC236}">
                <a16:creationId xmlns:a16="http://schemas.microsoft.com/office/drawing/2014/main" xmlns="" id="{941DDBDF-5C49-4D8F-9D56-D22E2592858C}"/>
              </a:ext>
            </a:extLst>
          </p:cNvPr>
          <p:cNvSpPr>
            <a:spLocks noGrp="1"/>
          </p:cNvSpPr>
          <p:nvPr>
            <p:ph type="body" idx="1"/>
          </p:nvPr>
        </p:nvSpPr>
        <p:spPr>
          <a:xfrm>
            <a:off x="491456" y="1621726"/>
            <a:ext cx="8161086" cy="1292662"/>
          </a:xfrm>
        </p:spPr>
        <p:txBody>
          <a:bodyPr/>
          <a:lstStyle/>
          <a:p>
            <a:r>
              <a:rPr lang="en-US" dirty="0">
                <a:latin typeface="+mn-lt"/>
              </a:rPr>
              <a:t>USE CASE 2: Display relevant alumni and company details for all citizens.</a:t>
            </a:r>
          </a:p>
          <a:p>
            <a:endParaRPr lang="en-US" dirty="0">
              <a:latin typeface="+mn-lt"/>
            </a:endParaRPr>
          </a:p>
        </p:txBody>
      </p:sp>
      <p:pic>
        <p:nvPicPr>
          <p:cNvPr id="7" name="Picture 6">
            <a:extLst>
              <a:ext uri="{FF2B5EF4-FFF2-40B4-BE49-F238E27FC236}">
                <a16:creationId xmlns:a16="http://schemas.microsoft.com/office/drawing/2014/main" xmlns="" id="{6DD4E5A9-F0E6-427C-A16A-19EE49C5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800"/>
            <a:ext cx="9144000" cy="4267200"/>
          </a:xfrm>
          <a:prstGeom prst="rect">
            <a:avLst/>
          </a:prstGeom>
        </p:spPr>
      </p:pic>
    </p:spTree>
    <p:extLst>
      <p:ext uri="{BB962C8B-B14F-4D97-AF65-F5344CB8AC3E}">
        <p14:creationId xmlns:p14="http://schemas.microsoft.com/office/powerpoint/2010/main" val="219309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4D298-6536-4196-BADC-12C4A4ABC339}"/>
              </a:ext>
            </a:extLst>
          </p:cNvPr>
          <p:cNvSpPr>
            <a:spLocks noGrp="1"/>
          </p:cNvSpPr>
          <p:nvPr>
            <p:ph type="title"/>
          </p:nvPr>
        </p:nvSpPr>
        <p:spPr>
          <a:xfrm>
            <a:off x="156384" y="986726"/>
            <a:ext cx="8831229" cy="635000"/>
          </a:xfrm>
        </p:spPr>
        <p:txBody>
          <a:bodyPr/>
          <a:lstStyle/>
          <a:p>
            <a:r>
              <a:rPr lang="en-US" dirty="0">
                <a:solidFill>
                  <a:schemeClr val="tx1"/>
                </a:solidFill>
                <a:latin typeface="+mn-lt"/>
              </a:rPr>
              <a:t>SCREENSHOTS: USE CASE 2</a:t>
            </a:r>
            <a:endParaRPr lang="en-US" dirty="0">
              <a:latin typeface="+mn-lt"/>
            </a:endParaRPr>
          </a:p>
        </p:txBody>
      </p:sp>
      <p:pic>
        <p:nvPicPr>
          <p:cNvPr id="5" name="Picture 4">
            <a:extLst>
              <a:ext uri="{FF2B5EF4-FFF2-40B4-BE49-F238E27FC236}">
                <a16:creationId xmlns:a16="http://schemas.microsoft.com/office/drawing/2014/main" xmlns="" id="{CFA5A824-F586-40C2-9F7B-2399F89F4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953000"/>
          </a:xfrm>
          <a:prstGeom prst="rect">
            <a:avLst/>
          </a:prstGeom>
        </p:spPr>
      </p:pic>
    </p:spTree>
    <p:extLst>
      <p:ext uri="{BB962C8B-B14F-4D97-AF65-F5344CB8AC3E}">
        <p14:creationId xmlns:p14="http://schemas.microsoft.com/office/powerpoint/2010/main" val="113353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704D3-8BA0-4480-B03C-0B27805E6C89}"/>
              </a:ext>
            </a:extLst>
          </p:cNvPr>
          <p:cNvSpPr>
            <a:spLocks noGrp="1"/>
          </p:cNvSpPr>
          <p:nvPr>
            <p:ph type="title"/>
          </p:nvPr>
        </p:nvSpPr>
        <p:spPr>
          <a:xfrm>
            <a:off x="156384" y="904304"/>
            <a:ext cx="8831229" cy="635000"/>
          </a:xfrm>
        </p:spPr>
        <p:txBody>
          <a:bodyPr/>
          <a:lstStyle/>
          <a:p>
            <a:r>
              <a:rPr lang="en-US" dirty="0">
                <a:solidFill>
                  <a:schemeClr val="tx1"/>
                </a:solidFill>
                <a:latin typeface="+mn-lt"/>
              </a:rPr>
              <a:t>REFERENCES:</a:t>
            </a:r>
          </a:p>
        </p:txBody>
      </p:sp>
      <p:sp>
        <p:nvSpPr>
          <p:cNvPr id="3" name="Text Placeholder 2">
            <a:extLst>
              <a:ext uri="{FF2B5EF4-FFF2-40B4-BE49-F238E27FC236}">
                <a16:creationId xmlns:a16="http://schemas.microsoft.com/office/drawing/2014/main" xmlns="" id="{EFE5E0BE-1D25-4887-B413-A4AB2B33F90F}"/>
              </a:ext>
            </a:extLst>
          </p:cNvPr>
          <p:cNvSpPr>
            <a:spLocks noGrp="1"/>
          </p:cNvSpPr>
          <p:nvPr>
            <p:ph type="body" idx="1"/>
          </p:nvPr>
        </p:nvSpPr>
        <p:spPr>
          <a:xfrm>
            <a:off x="491456" y="1621726"/>
            <a:ext cx="8161086" cy="3323987"/>
          </a:xfrm>
        </p:spPr>
        <p:txBody>
          <a:bodyPr/>
          <a:lstStyle/>
          <a:p>
            <a:pPr marL="457200" indent="-457200">
              <a:buFont typeface="Wingdings" panose="05000000000000000000" pitchFamily="2" charset="2"/>
              <a:buChar char="q"/>
            </a:pPr>
            <a:r>
              <a:rPr lang="en-US" sz="2400" dirty="0">
                <a:latin typeface="+mn-lt"/>
                <a:hlinkClick r:id="rId2"/>
              </a:rPr>
              <a:t>https://www.tutorialspoint.com/</a:t>
            </a:r>
            <a:endParaRPr lang="en-US" sz="2400" dirty="0">
              <a:latin typeface="+mn-lt"/>
            </a:endParaRPr>
          </a:p>
          <a:p>
            <a:pPr marL="457200" indent="-457200">
              <a:buFont typeface="Wingdings" panose="05000000000000000000" pitchFamily="2" charset="2"/>
              <a:buChar char="q"/>
            </a:pPr>
            <a:r>
              <a:rPr lang="en-US" sz="2400" dirty="0">
                <a:latin typeface="+mn-lt"/>
                <a:hlinkClick r:id="rId3"/>
              </a:rPr>
              <a:t>https://www.w3schools.com/</a:t>
            </a:r>
            <a:endParaRPr lang="en-US" sz="2400" dirty="0">
              <a:latin typeface="+mn-lt"/>
            </a:endParaRPr>
          </a:p>
          <a:p>
            <a:pPr marL="457200" indent="-457200">
              <a:buFont typeface="Wingdings" panose="05000000000000000000" pitchFamily="2" charset="2"/>
              <a:buChar char="q"/>
            </a:pPr>
            <a:r>
              <a:rPr lang="en-US" sz="2400" dirty="0">
                <a:latin typeface="+mn-lt"/>
                <a:hlinkClick r:id="rId4"/>
              </a:rPr>
              <a:t>https://www.safaribooksonline.com/library/view/fundamentals-of-database/9781118213575/15_chap07.html?orpq</a:t>
            </a:r>
            <a:endParaRPr lang="en-US" sz="2400" dirty="0">
              <a:latin typeface="+mn-lt"/>
            </a:endParaRPr>
          </a:p>
          <a:p>
            <a:pPr marL="457200" indent="-457200">
              <a:buFont typeface="Wingdings" panose="05000000000000000000" pitchFamily="2" charset="2"/>
              <a:buChar char="q"/>
            </a:pPr>
            <a:r>
              <a:rPr lang="en-US" sz="2400" dirty="0">
                <a:latin typeface="+mn-lt"/>
                <a:hlinkClick r:id="rId5"/>
              </a:rPr>
              <a:t>http://ewebarchitecture.com/web-databases/physical-database-design</a:t>
            </a:r>
            <a:endParaRPr lang="en-US" sz="2400" dirty="0">
              <a:latin typeface="+mn-lt"/>
            </a:endParaRPr>
          </a:p>
          <a:p>
            <a:pPr marL="457200" indent="-457200">
              <a:buFont typeface="Wingdings" panose="05000000000000000000" pitchFamily="2" charset="2"/>
              <a:buChar char="q"/>
            </a:pPr>
            <a:r>
              <a:rPr lang="en-US" sz="2400" dirty="0">
                <a:latin typeface="+mn-lt"/>
                <a:hlinkClick r:id="rId6"/>
              </a:rPr>
              <a:t>https://www.quora.com/What-is-the-conceptual-design-of-a-database</a:t>
            </a:r>
            <a:endParaRPr lang="en-US" sz="2400" dirty="0">
              <a:latin typeface="+mn-lt"/>
            </a:endParaRPr>
          </a:p>
          <a:p>
            <a:pPr marL="457200" indent="-457200">
              <a:buFont typeface="Wingdings" panose="05000000000000000000" pitchFamily="2" charset="2"/>
              <a:buChar char="q"/>
            </a:pPr>
            <a:endParaRPr lang="en-US" sz="2400" dirty="0">
              <a:latin typeface="+mn-lt"/>
            </a:endParaRPr>
          </a:p>
        </p:txBody>
      </p:sp>
    </p:spTree>
    <p:extLst>
      <p:ext uri="{BB962C8B-B14F-4D97-AF65-F5344CB8AC3E}">
        <p14:creationId xmlns:p14="http://schemas.microsoft.com/office/powerpoint/2010/main" val="414862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title"/>
          </p:nvPr>
        </p:nvSpPr>
        <p:spPr>
          <a:xfrm>
            <a:off x="460975" y="1066800"/>
            <a:ext cx="8831229" cy="830997"/>
          </a:xfrm>
        </p:spPr>
        <p:txBody>
          <a:bodyPr/>
          <a:lstStyle/>
          <a:p>
            <a:r>
              <a:rPr lang="en-US" sz="5400" dirty="0">
                <a:solidFill>
                  <a:schemeClr val="tx1"/>
                </a:solidFill>
              </a:rPr>
              <a:t>BACKGROUND</a:t>
            </a:r>
            <a:r>
              <a:rPr lang="en-US" sz="5400" dirty="0"/>
              <a:t>:</a:t>
            </a:r>
          </a:p>
        </p:txBody>
      </p:sp>
      <p:sp>
        <p:nvSpPr>
          <p:cNvPr id="2" name="Subtitle 1">
            <a:extLst>
              <a:ext uri="{FF2B5EF4-FFF2-40B4-BE49-F238E27FC236}">
                <a16:creationId xmlns:a16="http://schemas.microsoft.com/office/drawing/2014/main" xmlns="" id="{9903AD7A-D7D4-4CE1-8490-E57C37263703}"/>
              </a:ext>
            </a:extLst>
          </p:cNvPr>
          <p:cNvSpPr>
            <a:spLocks noGrp="1"/>
          </p:cNvSpPr>
          <p:nvPr>
            <p:ph type="body" idx="1"/>
          </p:nvPr>
        </p:nvSpPr>
        <p:spPr>
          <a:xfrm>
            <a:off x="460975" y="2286000"/>
            <a:ext cx="8161086" cy="4014470"/>
          </a:xfrm>
        </p:spPr>
        <p:txBody>
          <a:bodyPr/>
          <a:lstStyle/>
          <a:p>
            <a:pPr marL="285750" indent="-285750" algn="just">
              <a:buFont typeface="Wingdings" panose="05000000000000000000" pitchFamily="2" charset="2"/>
              <a:buChar char="q"/>
            </a:pPr>
            <a:r>
              <a:rPr lang="en-US" sz="2000" b="1" dirty="0">
                <a:latin typeface="+mn-lt"/>
              </a:rPr>
              <a:t>USERS: </a:t>
            </a:r>
          </a:p>
          <a:p>
            <a:pPr algn="just"/>
            <a:endParaRPr lang="en-US" sz="2000" dirty="0">
              <a:latin typeface="+mn-lt"/>
            </a:endParaRPr>
          </a:p>
          <a:p>
            <a:pPr algn="just"/>
            <a:r>
              <a:rPr lang="en-US" sz="2000" dirty="0">
                <a:latin typeface="+mn-lt"/>
              </a:rPr>
              <a:t>Our users are locally based small to medium size businesses/organization. They would be using the Smith MSIS Alumni database to provide customized solutions to Smith MSIS students.</a:t>
            </a:r>
          </a:p>
          <a:p>
            <a:pPr algn="just"/>
            <a:endParaRPr lang="en-US" sz="2000" dirty="0">
              <a:latin typeface="+mn-lt"/>
            </a:endParaRPr>
          </a:p>
          <a:p>
            <a:pPr marL="285750" indent="-285750" algn="just">
              <a:buFont typeface="Wingdings" panose="05000000000000000000" pitchFamily="2" charset="2"/>
              <a:buChar char="q"/>
            </a:pPr>
            <a:r>
              <a:rPr lang="en-US" sz="2000" b="1" dirty="0">
                <a:latin typeface="+mn-lt"/>
              </a:rPr>
              <a:t>DATA/SOURCE:</a:t>
            </a:r>
          </a:p>
          <a:p>
            <a:pPr algn="just"/>
            <a:endParaRPr lang="en-US" sz="2000" dirty="0">
              <a:latin typeface="+mn-lt"/>
            </a:endParaRPr>
          </a:p>
          <a:p>
            <a:pPr algn="just"/>
            <a:r>
              <a:rPr lang="en-US" sz="2000" dirty="0">
                <a:latin typeface="+mn-lt"/>
              </a:rPr>
              <a:t>The data/source that is available to the user is the Smith MSIS Alumni database created by us. They can put this data to use in order to give solutions to student.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title"/>
          </p:nvPr>
        </p:nvSpPr>
        <p:spPr>
          <a:xfrm>
            <a:off x="277211" y="990600"/>
            <a:ext cx="8831229" cy="677108"/>
          </a:xfrm>
        </p:spPr>
        <p:txBody>
          <a:bodyPr/>
          <a:lstStyle/>
          <a:p>
            <a:r>
              <a:rPr lang="en-US" sz="4400" dirty="0">
                <a:solidFill>
                  <a:schemeClr val="tx1"/>
                </a:solidFill>
                <a:latin typeface="+mn-lt"/>
              </a:rPr>
              <a:t>INTRODUCTION</a:t>
            </a:r>
          </a:p>
        </p:txBody>
      </p:sp>
      <p:sp>
        <p:nvSpPr>
          <p:cNvPr id="2" name="Subtitle 1">
            <a:extLst>
              <a:ext uri="{FF2B5EF4-FFF2-40B4-BE49-F238E27FC236}">
                <a16:creationId xmlns:a16="http://schemas.microsoft.com/office/drawing/2014/main" xmlns="" id="{9903AD7A-D7D4-4CE1-8490-E57C37263703}"/>
              </a:ext>
            </a:extLst>
          </p:cNvPr>
          <p:cNvSpPr>
            <a:spLocks noGrp="1"/>
          </p:cNvSpPr>
          <p:nvPr>
            <p:ph type="subTitle" idx="4294967295"/>
          </p:nvPr>
        </p:nvSpPr>
        <p:spPr>
          <a:xfrm>
            <a:off x="277211" y="2133600"/>
            <a:ext cx="8180989" cy="2769989"/>
          </a:xfrm>
        </p:spPr>
        <p:txBody>
          <a:bodyPr/>
          <a:lstStyle/>
          <a:p>
            <a:pPr marL="457200" indent="-457200" algn="just">
              <a:buFont typeface="Wingdings" panose="05000000000000000000" pitchFamily="2" charset="2"/>
              <a:buChar char="q"/>
            </a:pPr>
            <a:r>
              <a:rPr lang="en-US" sz="2000" b="1" dirty="0">
                <a:latin typeface="+mn-lt"/>
              </a:rPr>
              <a:t>MISSION STATEMENT</a:t>
            </a:r>
          </a:p>
          <a:p>
            <a:pPr algn="just"/>
            <a:endParaRPr lang="en-US" sz="2000" dirty="0">
              <a:latin typeface="+mn-lt"/>
            </a:endParaRPr>
          </a:p>
          <a:p>
            <a:pPr algn="just"/>
            <a:r>
              <a:rPr lang="en-US" sz="2000" dirty="0">
                <a:latin typeface="+mn-lt"/>
              </a:rPr>
              <a:t>To deliver to the client, the required Smith School Alumni Contacts Database, enabling them to improve the effectiveness of their business potential, by using this database as an input for providing customized solutions to students and deliver value to their customers.</a:t>
            </a:r>
          </a:p>
          <a:p>
            <a:pPr algn="just"/>
            <a:endParaRPr lang="en-US" sz="2000" dirty="0">
              <a:latin typeface="+mn-lt"/>
            </a:endParaRPr>
          </a:p>
          <a:p>
            <a:pPr marL="457200" indent="-457200" algn="just">
              <a:buFont typeface="Wingdings" panose="05000000000000000000" pitchFamily="2" charset="2"/>
              <a:buChar char="q"/>
            </a:pPr>
            <a:endParaRPr lang="en-US" sz="2000" dirty="0">
              <a:latin typeface="+mn-lt"/>
            </a:endParaRPr>
          </a:p>
          <a:p>
            <a:pPr marL="285750" indent="-285750" algn="just">
              <a:buFont typeface="Wingdings" panose="05000000000000000000" pitchFamily="2" charset="2"/>
              <a:buChar char="q"/>
            </a:pPr>
            <a:endParaRPr lang="en-US" sz="2000" dirty="0">
              <a:latin typeface="+mn-lt"/>
            </a:endParaRPr>
          </a:p>
        </p:txBody>
      </p:sp>
    </p:spTree>
    <p:extLst>
      <p:ext uri="{BB962C8B-B14F-4D97-AF65-F5344CB8AC3E}">
        <p14:creationId xmlns:p14="http://schemas.microsoft.com/office/powerpoint/2010/main" val="169143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D7D3D-8997-46AD-9EF2-5E12C158A409}"/>
              </a:ext>
            </a:extLst>
          </p:cNvPr>
          <p:cNvSpPr>
            <a:spLocks noGrp="1"/>
          </p:cNvSpPr>
          <p:nvPr>
            <p:ph type="title"/>
          </p:nvPr>
        </p:nvSpPr>
        <p:spPr>
          <a:xfrm>
            <a:off x="312771" y="1252200"/>
            <a:ext cx="8831229" cy="615553"/>
          </a:xfrm>
        </p:spPr>
        <p:txBody>
          <a:bodyPr/>
          <a:lstStyle/>
          <a:p>
            <a:r>
              <a:rPr lang="en-US" dirty="0">
                <a:solidFill>
                  <a:schemeClr val="tx1"/>
                </a:solidFill>
              </a:rPr>
              <a:t>INTRODUCTION</a:t>
            </a:r>
            <a:endParaRPr lang="en-US" dirty="0"/>
          </a:p>
        </p:txBody>
      </p:sp>
      <p:sp>
        <p:nvSpPr>
          <p:cNvPr id="3" name="Rectangle 2">
            <a:extLst>
              <a:ext uri="{FF2B5EF4-FFF2-40B4-BE49-F238E27FC236}">
                <a16:creationId xmlns:a16="http://schemas.microsoft.com/office/drawing/2014/main" xmlns="" id="{F85898DD-BBB5-492C-A14F-BCB12E9C7268}"/>
              </a:ext>
            </a:extLst>
          </p:cNvPr>
          <p:cNvSpPr/>
          <p:nvPr/>
        </p:nvSpPr>
        <p:spPr>
          <a:xfrm>
            <a:off x="346885" y="2091770"/>
            <a:ext cx="8450229" cy="3539430"/>
          </a:xfrm>
          <a:prstGeom prst="rect">
            <a:avLst/>
          </a:prstGeom>
        </p:spPr>
        <p:txBody>
          <a:bodyPr wrap="square">
            <a:spAutoFit/>
          </a:bodyPr>
          <a:lstStyle/>
          <a:p>
            <a:pPr algn="just"/>
            <a:endParaRPr lang="en-US" sz="1600" b="1" dirty="0"/>
          </a:p>
          <a:p>
            <a:pPr marL="285750" indent="-285750" algn="just">
              <a:buFont typeface="Wingdings" panose="05000000000000000000" pitchFamily="2" charset="2"/>
              <a:buChar char="q"/>
            </a:pPr>
            <a:r>
              <a:rPr lang="en-US" sz="1600" b="1" dirty="0"/>
              <a:t>MISSION OBJECTIVES</a:t>
            </a:r>
          </a:p>
          <a:p>
            <a:pPr marL="285750" indent="-285750" algn="just">
              <a:buFont typeface="Wingdings" panose="05000000000000000000" pitchFamily="2" charset="2"/>
              <a:buChar char="q"/>
            </a:pPr>
            <a:endParaRPr lang="en-US" sz="1600" dirty="0"/>
          </a:p>
          <a:p>
            <a:pPr marL="171450" lvl="0" indent="-171450" algn="just">
              <a:buFont typeface="Arial" panose="020B0604020202020204" pitchFamily="34" charset="0"/>
              <a:buChar char="•"/>
            </a:pPr>
            <a:r>
              <a:rPr lang="en-US" sz="1600" dirty="0"/>
              <a:t>To satisfy the need to offer a full-time consulting product for small to medium size businesses</a:t>
            </a:r>
          </a:p>
          <a:p>
            <a:pPr marL="171450" lvl="0" indent="-171450" algn="just">
              <a:buFont typeface="Arial" panose="020B0604020202020204" pitchFamily="34" charset="0"/>
              <a:buChar char="•"/>
            </a:pPr>
            <a:r>
              <a:rPr lang="en-US" sz="1600" dirty="0"/>
              <a:t>To provide an umbrella to develop and grow the client base and requiring a team effort to satisfy client requirements</a:t>
            </a:r>
          </a:p>
          <a:p>
            <a:pPr marL="171450" lvl="0" indent="-171450" algn="just">
              <a:buFont typeface="Arial" panose="020B0604020202020204" pitchFamily="34" charset="0"/>
              <a:buChar char="•"/>
            </a:pPr>
            <a:r>
              <a:rPr lang="en-US" sz="1600" dirty="0"/>
              <a:t>To develop and maintain a broad Smith MS in Information Systems Alumni Contacts Database</a:t>
            </a:r>
          </a:p>
          <a:p>
            <a:pPr marL="171450" lvl="0" indent="-171450" algn="just">
              <a:buFont typeface="Arial" panose="020B0604020202020204" pitchFamily="34" charset="0"/>
              <a:buChar char="•"/>
            </a:pPr>
            <a:r>
              <a:rPr lang="en-US" sz="1600" dirty="0"/>
              <a:t>To provide Alumni’s personal contact information such as address, contact details, Visa status etc.</a:t>
            </a:r>
          </a:p>
          <a:p>
            <a:pPr marL="171450" lvl="0" indent="-171450" algn="just">
              <a:buFont typeface="Arial" panose="020B0604020202020204" pitchFamily="34" charset="0"/>
              <a:buChar char="•"/>
            </a:pPr>
            <a:r>
              <a:rPr lang="en-US" sz="1600" dirty="0"/>
              <a:t>To provide Alumni’s job information, both for internships and jobs (whichever is applicable), along with the Company and its location</a:t>
            </a:r>
          </a:p>
          <a:p>
            <a:pPr marL="171450" lvl="0" indent="-171450" algn="just">
              <a:buFont typeface="Arial" panose="020B0604020202020204" pitchFamily="34" charset="0"/>
              <a:buChar char="•"/>
            </a:pPr>
            <a:r>
              <a:rPr lang="en-US" sz="1600" dirty="0"/>
              <a:t> To provide Alumni’s Smith School related information such as course Period, courses taken, GPA etc.</a:t>
            </a:r>
          </a:p>
          <a:p>
            <a:pPr marL="285750" lvl="0" indent="-285750" algn="just">
              <a:buFont typeface="Arial" panose="020B0604020202020204" pitchFamily="34" charset="0"/>
              <a:buChar char="•"/>
            </a:pPr>
            <a:r>
              <a:rPr lang="en-US" sz="1600" dirty="0"/>
              <a:t>To maintain an environment which is conducive to innovative thinking and solutions.</a:t>
            </a:r>
          </a:p>
          <a:p>
            <a:pPr lvl="0" algn="just"/>
            <a:r>
              <a:rPr lang="en-US" sz="1600" dirty="0"/>
              <a:t>To work towards excellence and achievement.</a:t>
            </a:r>
          </a:p>
        </p:txBody>
      </p:sp>
    </p:spTree>
    <p:extLst>
      <p:ext uri="{BB962C8B-B14F-4D97-AF65-F5344CB8AC3E}">
        <p14:creationId xmlns:p14="http://schemas.microsoft.com/office/powerpoint/2010/main" val="30303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title"/>
          </p:nvPr>
        </p:nvSpPr>
        <p:spPr>
          <a:xfrm>
            <a:off x="172720" y="1123365"/>
            <a:ext cx="8831229" cy="492443"/>
          </a:xfrm>
        </p:spPr>
        <p:txBody>
          <a:bodyPr/>
          <a:lstStyle/>
          <a:p>
            <a:r>
              <a:rPr lang="en-US" sz="3200" dirty="0">
                <a:solidFill>
                  <a:schemeClr val="tx1"/>
                </a:solidFill>
                <a:latin typeface="+mn-lt"/>
              </a:rPr>
              <a:t>CONCEPTUAL DATABASE DESIGN</a:t>
            </a:r>
          </a:p>
        </p:txBody>
      </p:sp>
      <p:sp>
        <p:nvSpPr>
          <p:cNvPr id="6" name="TextBox 5">
            <a:extLst>
              <a:ext uri="{FF2B5EF4-FFF2-40B4-BE49-F238E27FC236}">
                <a16:creationId xmlns:a16="http://schemas.microsoft.com/office/drawing/2014/main" xmlns="" id="{2D26DBDC-6819-4AF4-B030-A4929AE33133}"/>
              </a:ext>
            </a:extLst>
          </p:cNvPr>
          <p:cNvSpPr txBox="1"/>
          <p:nvPr/>
        </p:nvSpPr>
        <p:spPr>
          <a:xfrm>
            <a:off x="152400" y="2362200"/>
            <a:ext cx="2286000" cy="914400"/>
          </a:xfrm>
          <a:prstGeom prst="rect">
            <a:avLst/>
          </a:prstGeom>
          <a:solidFill>
            <a:schemeClr val="bg1"/>
          </a:solidFill>
        </p:spPr>
        <p:txBody>
          <a:bodyPr wrap="square" rtlCol="0">
            <a:spAutoFit/>
          </a:bodyPr>
          <a:lstStyle/>
          <a:p>
            <a:endParaRPr lang="en-US" dirty="0"/>
          </a:p>
        </p:txBody>
      </p:sp>
      <p:pic>
        <p:nvPicPr>
          <p:cNvPr id="4" name="Picture 3">
            <a:extLst>
              <a:ext uri="{FF2B5EF4-FFF2-40B4-BE49-F238E27FC236}">
                <a16:creationId xmlns:a16="http://schemas.microsoft.com/office/drawing/2014/main" xmlns="" id="{39ADEE89-53EF-43E7-BC5E-E9236CE398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0" y="1981200"/>
            <a:ext cx="8813800" cy="4006148"/>
          </a:xfrm>
          <a:prstGeom prst="rect">
            <a:avLst/>
          </a:prstGeom>
        </p:spPr>
      </p:pic>
      <p:sp>
        <p:nvSpPr>
          <p:cNvPr id="3" name="TextBox 2">
            <a:extLst>
              <a:ext uri="{FF2B5EF4-FFF2-40B4-BE49-F238E27FC236}">
                <a16:creationId xmlns:a16="http://schemas.microsoft.com/office/drawing/2014/main" xmlns="" id="{3386BC19-7E54-461E-9B8B-7C2BEFDEE2A8}"/>
              </a:ext>
            </a:extLst>
          </p:cNvPr>
          <p:cNvSpPr txBox="1"/>
          <p:nvPr/>
        </p:nvSpPr>
        <p:spPr>
          <a:xfrm>
            <a:off x="5486400" y="5709235"/>
            <a:ext cx="3276600" cy="923330"/>
          </a:xfrm>
          <a:prstGeom prst="rect">
            <a:avLst/>
          </a:prstGeom>
          <a:noFill/>
        </p:spPr>
        <p:txBody>
          <a:bodyPr wrap="square" rtlCol="0">
            <a:spAutoFit/>
          </a:bodyPr>
          <a:lstStyle/>
          <a:p>
            <a:r>
              <a:rPr lang="en-US" sz="900" b="1" dirty="0"/>
              <a:t>NOTE</a:t>
            </a:r>
            <a:r>
              <a:rPr lang="en-US" sz="900" dirty="0"/>
              <a:t>: The tables ‘</a:t>
            </a:r>
            <a:r>
              <a:rPr lang="en-US" sz="900" dirty="0" err="1"/>
              <a:t>JobStatus</a:t>
            </a:r>
            <a:r>
              <a:rPr lang="en-US" sz="900" dirty="0"/>
              <a:t>’ , ‘</a:t>
            </a:r>
            <a:r>
              <a:rPr lang="en-US" sz="900" dirty="0" err="1"/>
              <a:t>SchoolInformation</a:t>
            </a:r>
            <a:r>
              <a:rPr lang="en-US" sz="900" dirty="0"/>
              <a:t>’,’Expertise’ don’t have any primary keys as they are </a:t>
            </a:r>
            <a:r>
              <a:rPr lang="en-US" sz="900" b="1" dirty="0"/>
              <a:t>weak entities</a:t>
            </a:r>
            <a:r>
              <a:rPr lang="en-US" sz="900" dirty="0"/>
              <a:t> and are taking their dependent table’s primary key as the foreign key. </a:t>
            </a:r>
          </a:p>
          <a:p>
            <a:r>
              <a:rPr lang="en-US" sz="900" dirty="0"/>
              <a:t>The tables ‘</a:t>
            </a:r>
            <a:r>
              <a:rPr lang="en-US" sz="900" dirty="0" err="1"/>
              <a:t>WorkFullTime</a:t>
            </a:r>
            <a:r>
              <a:rPr lang="en-US" sz="900" dirty="0"/>
              <a:t>’ and ‘</a:t>
            </a:r>
            <a:r>
              <a:rPr lang="en-US" sz="900" dirty="0" err="1"/>
              <a:t>WorkInternship</a:t>
            </a:r>
            <a:r>
              <a:rPr lang="en-US" sz="900" dirty="0"/>
              <a:t>’ don’t have any primary keys either because they are a part of disjoint and using their parent’s tables data.</a:t>
            </a:r>
          </a:p>
        </p:txBody>
      </p:sp>
    </p:spTree>
    <p:extLst>
      <p:ext uri="{BB962C8B-B14F-4D97-AF65-F5344CB8AC3E}">
        <p14:creationId xmlns:p14="http://schemas.microsoft.com/office/powerpoint/2010/main" val="294452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title"/>
          </p:nvPr>
        </p:nvSpPr>
        <p:spPr>
          <a:xfrm>
            <a:off x="177800" y="1036320"/>
            <a:ext cx="8831229" cy="553998"/>
          </a:xfrm>
        </p:spPr>
        <p:txBody>
          <a:bodyPr/>
          <a:lstStyle/>
          <a:p>
            <a:r>
              <a:rPr lang="en-US" sz="3600" dirty="0">
                <a:solidFill>
                  <a:schemeClr val="tx1"/>
                </a:solidFill>
                <a:latin typeface="+mn-lt"/>
              </a:rPr>
              <a:t>LOGICAL DATABASE DESIGN</a:t>
            </a:r>
          </a:p>
        </p:txBody>
      </p:sp>
      <p:sp>
        <p:nvSpPr>
          <p:cNvPr id="2" name="Subtitle 1">
            <a:extLst>
              <a:ext uri="{FF2B5EF4-FFF2-40B4-BE49-F238E27FC236}">
                <a16:creationId xmlns:a16="http://schemas.microsoft.com/office/drawing/2014/main" xmlns="" id="{9903AD7A-D7D4-4CE1-8490-E57C37263703}"/>
              </a:ext>
            </a:extLst>
          </p:cNvPr>
          <p:cNvSpPr>
            <a:spLocks noGrp="1"/>
          </p:cNvSpPr>
          <p:nvPr>
            <p:ph type="subTitle" idx="4294967295"/>
          </p:nvPr>
        </p:nvSpPr>
        <p:spPr>
          <a:xfrm>
            <a:off x="381000" y="1676400"/>
            <a:ext cx="8763000" cy="3570208"/>
          </a:xfrm>
        </p:spPr>
        <p:txBody>
          <a:bodyPr/>
          <a:lstStyle/>
          <a:p>
            <a:endParaRPr lang="en-US" sz="1800" b="1" u="sng" dirty="0">
              <a:latin typeface="+mn-lt"/>
            </a:endParaRPr>
          </a:p>
          <a:p>
            <a:r>
              <a:rPr lang="en-US" sz="1800" b="1" u="sng" dirty="0">
                <a:latin typeface="+mn-lt"/>
              </a:rPr>
              <a:t>Relational Schema: </a:t>
            </a:r>
          </a:p>
          <a:p>
            <a:endParaRPr lang="en-US" sz="1800" dirty="0">
              <a:latin typeface="+mn-lt"/>
            </a:endParaRPr>
          </a:p>
          <a:p>
            <a:r>
              <a:rPr lang="en-US" sz="1800" dirty="0"/>
              <a:t>Alumni (</a:t>
            </a:r>
            <a:r>
              <a:rPr lang="en-US" sz="1800" b="1" u="sng" dirty="0" err="1"/>
              <a:t>uid</a:t>
            </a:r>
            <a:r>
              <a:rPr lang="en-US" sz="1800" dirty="0"/>
              <a:t>, </a:t>
            </a:r>
            <a:r>
              <a:rPr lang="en-US" sz="1800" dirty="0" err="1"/>
              <a:t>firstName</a:t>
            </a:r>
            <a:r>
              <a:rPr lang="en-US" sz="1800" dirty="0"/>
              <a:t>, </a:t>
            </a:r>
            <a:r>
              <a:rPr lang="en-US" sz="1800" dirty="0" err="1"/>
              <a:t>middleName</a:t>
            </a:r>
            <a:r>
              <a:rPr lang="en-US" sz="1800" dirty="0"/>
              <a:t>, </a:t>
            </a:r>
            <a:r>
              <a:rPr lang="en-US" sz="1800" dirty="0" err="1"/>
              <a:t>lastName</a:t>
            </a:r>
            <a:r>
              <a:rPr lang="en-US" sz="1800" dirty="0"/>
              <a:t>, </a:t>
            </a:r>
            <a:r>
              <a:rPr lang="en-US" sz="1800" dirty="0" err="1"/>
              <a:t>dOB</a:t>
            </a:r>
            <a:r>
              <a:rPr lang="en-US" sz="1800" dirty="0"/>
              <a:t>, gender, address, </a:t>
            </a:r>
            <a:r>
              <a:rPr lang="en-US" sz="1800" dirty="0" err="1"/>
              <a:t>emailId</a:t>
            </a:r>
            <a:r>
              <a:rPr lang="en-US" sz="1800" dirty="0"/>
              <a:t>, </a:t>
            </a:r>
            <a:r>
              <a:rPr lang="en-US" sz="1800" dirty="0" err="1"/>
              <a:t>phoneNum</a:t>
            </a:r>
            <a:r>
              <a:rPr lang="en-US" sz="1800" dirty="0"/>
              <a:t>, </a:t>
            </a:r>
            <a:r>
              <a:rPr lang="en-US" sz="1800" dirty="0" err="1"/>
              <a:t>initialVisaStatus</a:t>
            </a:r>
            <a:r>
              <a:rPr lang="en-US" sz="1800" dirty="0"/>
              <a:t>, </a:t>
            </a:r>
            <a:r>
              <a:rPr lang="en-US" sz="1800" dirty="0" err="1"/>
              <a:t>alumniLinkdn</a:t>
            </a:r>
            <a:r>
              <a:rPr lang="en-US" sz="1800" dirty="0"/>
              <a:t>)</a:t>
            </a:r>
          </a:p>
          <a:p>
            <a:r>
              <a:rPr lang="en-US" sz="1800" dirty="0"/>
              <a:t>Company (</a:t>
            </a:r>
            <a:r>
              <a:rPr lang="en-US" sz="1800" b="1" u="sng" dirty="0" err="1"/>
              <a:t>seqNum</a:t>
            </a:r>
            <a:r>
              <a:rPr lang="en-US" sz="1800" dirty="0"/>
              <a:t>, </a:t>
            </a:r>
            <a:r>
              <a:rPr lang="en-US" sz="1800" dirty="0" err="1"/>
              <a:t>comName</a:t>
            </a:r>
            <a:r>
              <a:rPr lang="en-US" sz="1800" dirty="0"/>
              <a:t>, </a:t>
            </a:r>
            <a:r>
              <a:rPr lang="en-US" sz="1800" dirty="0" err="1"/>
              <a:t>visaSponsorship</a:t>
            </a:r>
            <a:r>
              <a:rPr lang="en-US" sz="1800" dirty="0"/>
              <a:t>)</a:t>
            </a:r>
          </a:p>
          <a:p>
            <a:r>
              <a:rPr lang="en-US" sz="1800" dirty="0"/>
              <a:t>Expertise (</a:t>
            </a:r>
            <a:r>
              <a:rPr lang="en-US" sz="1800" b="1" i="1" u="sng" dirty="0" err="1"/>
              <a:t>uid</a:t>
            </a:r>
            <a:r>
              <a:rPr lang="en-US" sz="1800" b="1" dirty="0"/>
              <a:t>, </a:t>
            </a:r>
            <a:r>
              <a:rPr lang="en-US" sz="1800" dirty="0" err="1"/>
              <a:t>technicalSkill</a:t>
            </a:r>
            <a:r>
              <a:rPr lang="en-US" sz="1800" dirty="0"/>
              <a:t>{0..3}, </a:t>
            </a:r>
            <a:r>
              <a:rPr lang="en-US" sz="1800" dirty="0" err="1"/>
              <a:t>softSkillPrimary</a:t>
            </a:r>
            <a:r>
              <a:rPr lang="en-US" sz="1800" dirty="0"/>
              <a:t>, </a:t>
            </a:r>
            <a:r>
              <a:rPr lang="en-US" sz="1800" dirty="0" err="1"/>
              <a:t>softSkillSecondary</a:t>
            </a:r>
            <a:r>
              <a:rPr lang="en-US" sz="1800" dirty="0"/>
              <a:t>, certification)</a:t>
            </a:r>
          </a:p>
          <a:p>
            <a:r>
              <a:rPr lang="en-US" sz="1800" dirty="0" err="1"/>
              <a:t>SchoolInformation</a:t>
            </a:r>
            <a:r>
              <a:rPr lang="en-US" sz="1800" dirty="0"/>
              <a:t> (</a:t>
            </a:r>
            <a:r>
              <a:rPr lang="en-US" sz="1800" b="1" i="1" u="sng" dirty="0" err="1"/>
              <a:t>uid</a:t>
            </a:r>
            <a:r>
              <a:rPr lang="en-US" sz="1800" b="1" dirty="0"/>
              <a:t>, </a:t>
            </a:r>
            <a:r>
              <a:rPr lang="en-US" sz="1800" dirty="0" err="1"/>
              <a:t>startDate</a:t>
            </a:r>
            <a:r>
              <a:rPr lang="en-US" sz="1800" dirty="0"/>
              <a:t>, </a:t>
            </a:r>
            <a:r>
              <a:rPr lang="en-US" sz="1800" dirty="0" err="1"/>
              <a:t>endDate</a:t>
            </a:r>
            <a:r>
              <a:rPr lang="en-US" sz="1800" dirty="0"/>
              <a:t>, </a:t>
            </a:r>
            <a:r>
              <a:rPr lang="en-US" sz="1800" dirty="0" err="1"/>
              <a:t>gpa</a:t>
            </a:r>
            <a:r>
              <a:rPr lang="en-US" sz="1800" dirty="0"/>
              <a:t>, elective, assistantship)</a:t>
            </a:r>
          </a:p>
          <a:p>
            <a:r>
              <a:rPr lang="en-US" sz="1800" dirty="0"/>
              <a:t>Job (</a:t>
            </a:r>
            <a:r>
              <a:rPr lang="en-US" sz="1800" b="1" u="sng" dirty="0" err="1"/>
              <a:t>jobId</a:t>
            </a:r>
            <a:r>
              <a:rPr lang="en-US" sz="1800" dirty="0"/>
              <a:t>, </a:t>
            </a:r>
            <a:r>
              <a:rPr lang="en-US" sz="1800" b="1" u="sng" dirty="0" err="1"/>
              <a:t>seqNum</a:t>
            </a:r>
            <a:r>
              <a:rPr lang="en-US" sz="1800" dirty="0"/>
              <a:t>, </a:t>
            </a:r>
            <a:r>
              <a:rPr lang="en-US" sz="1800" dirty="0" err="1"/>
              <a:t>jobTitle</a:t>
            </a:r>
            <a:r>
              <a:rPr lang="en-US" sz="1800" dirty="0"/>
              <a:t>, network, </a:t>
            </a:r>
            <a:r>
              <a:rPr lang="en-US" sz="1800" dirty="0" err="1"/>
              <a:t>jobDesc</a:t>
            </a:r>
            <a:r>
              <a:rPr lang="en-US" sz="1800" dirty="0"/>
              <a:t>, rating, industry)</a:t>
            </a:r>
          </a:p>
          <a:p>
            <a:r>
              <a:rPr lang="en-US" sz="1800" dirty="0" err="1"/>
              <a:t>JobStatus</a:t>
            </a:r>
            <a:r>
              <a:rPr lang="en-US" sz="1800" dirty="0"/>
              <a:t> (</a:t>
            </a:r>
            <a:r>
              <a:rPr lang="en-US" sz="1800" b="1" i="1" u="sng" dirty="0" err="1"/>
              <a:t>jobId</a:t>
            </a:r>
            <a:r>
              <a:rPr lang="en-US" sz="1800" dirty="0"/>
              <a:t>, </a:t>
            </a:r>
            <a:r>
              <a:rPr lang="en-US" sz="1800" b="1" i="1" u="sng" dirty="0" err="1"/>
              <a:t>uid</a:t>
            </a:r>
            <a:r>
              <a:rPr lang="en-US" sz="1800" dirty="0"/>
              <a:t>)</a:t>
            </a:r>
          </a:p>
          <a:p>
            <a:pPr lvl="1"/>
            <a:r>
              <a:rPr lang="en-US" dirty="0" err="1">
                <a:solidFill>
                  <a:schemeClr val="tx1"/>
                </a:solidFill>
                <a:latin typeface="Arial"/>
                <a:cs typeface="Arial"/>
              </a:rPr>
              <a:t>WorkFullTime</a:t>
            </a:r>
            <a:r>
              <a:rPr lang="en-US" dirty="0">
                <a:solidFill>
                  <a:schemeClr val="tx1"/>
                </a:solidFill>
                <a:latin typeface="Arial"/>
                <a:cs typeface="Arial"/>
              </a:rPr>
              <a:t> (salary, </a:t>
            </a:r>
            <a:r>
              <a:rPr lang="en-US" dirty="0" err="1">
                <a:solidFill>
                  <a:schemeClr val="tx1"/>
                </a:solidFill>
                <a:latin typeface="Arial"/>
                <a:cs typeface="Arial"/>
              </a:rPr>
              <a:t>startDate</a:t>
            </a:r>
            <a:r>
              <a:rPr lang="en-US" dirty="0">
                <a:solidFill>
                  <a:schemeClr val="tx1"/>
                </a:solidFill>
                <a:latin typeface="Arial"/>
                <a:cs typeface="Arial"/>
              </a:rPr>
              <a:t>)</a:t>
            </a:r>
          </a:p>
          <a:p>
            <a:pPr lvl="1"/>
            <a:r>
              <a:rPr lang="en-US" dirty="0" err="1">
                <a:solidFill>
                  <a:schemeClr val="tx1"/>
                </a:solidFill>
                <a:latin typeface="Arial"/>
                <a:cs typeface="Arial"/>
              </a:rPr>
              <a:t>WorkIternship</a:t>
            </a:r>
            <a:r>
              <a:rPr lang="en-US" dirty="0">
                <a:solidFill>
                  <a:schemeClr val="tx1"/>
                </a:solidFill>
                <a:latin typeface="Arial"/>
                <a:cs typeface="Arial"/>
              </a:rPr>
              <a:t> (</a:t>
            </a:r>
            <a:r>
              <a:rPr lang="en-US" dirty="0" err="1">
                <a:solidFill>
                  <a:schemeClr val="tx1"/>
                </a:solidFill>
                <a:latin typeface="Arial"/>
                <a:cs typeface="Arial"/>
              </a:rPr>
              <a:t>payPerHour</a:t>
            </a:r>
            <a:r>
              <a:rPr lang="en-US" dirty="0">
                <a:solidFill>
                  <a:schemeClr val="tx1"/>
                </a:solidFill>
                <a:latin typeface="Arial"/>
                <a:cs typeface="Arial"/>
              </a:rPr>
              <a:t>, </a:t>
            </a:r>
            <a:r>
              <a:rPr lang="en-US" dirty="0" err="1">
                <a:solidFill>
                  <a:schemeClr val="tx1"/>
                </a:solidFill>
                <a:latin typeface="Arial"/>
                <a:cs typeface="Arial"/>
              </a:rPr>
              <a:t>startDate</a:t>
            </a:r>
            <a:r>
              <a:rPr lang="en-US" dirty="0">
                <a:solidFill>
                  <a:schemeClr val="tx1"/>
                </a:solidFill>
                <a:latin typeface="Arial"/>
                <a:cs typeface="Arial"/>
              </a:rPr>
              <a:t>, </a:t>
            </a:r>
            <a:r>
              <a:rPr lang="en-US" dirty="0" err="1">
                <a:solidFill>
                  <a:schemeClr val="tx1"/>
                </a:solidFill>
                <a:latin typeface="Arial"/>
                <a:cs typeface="Arial"/>
              </a:rPr>
              <a:t>endDate</a:t>
            </a:r>
            <a:r>
              <a:rPr lang="en-US" dirty="0">
                <a:solidFill>
                  <a:schemeClr val="tx1"/>
                </a:solidFill>
                <a:latin typeface="Arial"/>
                <a:cs typeface="Arial"/>
              </a:rPr>
              <a:t>)</a:t>
            </a:r>
          </a:p>
          <a:p>
            <a:pPr marL="285750" indent="-285750">
              <a:buFont typeface="Wingdings" panose="05000000000000000000" pitchFamily="2" charset="2"/>
              <a:buChar char="q"/>
            </a:pPr>
            <a:endParaRPr lang="en-US" sz="1600" dirty="0">
              <a:latin typeface="+mn-lt"/>
            </a:endParaRPr>
          </a:p>
        </p:txBody>
      </p:sp>
    </p:spTree>
    <p:extLst>
      <p:ext uri="{BB962C8B-B14F-4D97-AF65-F5344CB8AC3E}">
        <p14:creationId xmlns:p14="http://schemas.microsoft.com/office/powerpoint/2010/main" val="161284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ctrTitle" idx="4294967295"/>
          </p:nvPr>
        </p:nvSpPr>
        <p:spPr>
          <a:xfrm>
            <a:off x="152400" y="1143000"/>
            <a:ext cx="6183312" cy="554038"/>
          </a:xfrm>
        </p:spPr>
        <p:txBody>
          <a:bodyPr/>
          <a:lstStyle/>
          <a:p>
            <a:r>
              <a:rPr lang="en-US" sz="3600" dirty="0">
                <a:solidFill>
                  <a:schemeClr val="tx1"/>
                </a:solidFill>
                <a:latin typeface="+mn-lt"/>
              </a:rPr>
              <a:t>PHYSICAL DATABASE DESIGN</a:t>
            </a:r>
          </a:p>
        </p:txBody>
      </p:sp>
      <p:sp>
        <p:nvSpPr>
          <p:cNvPr id="2" name="Subtitle 1">
            <a:extLst>
              <a:ext uri="{FF2B5EF4-FFF2-40B4-BE49-F238E27FC236}">
                <a16:creationId xmlns:a16="http://schemas.microsoft.com/office/drawing/2014/main" xmlns="" id="{9903AD7A-D7D4-4CE1-8490-E57C37263703}"/>
              </a:ext>
            </a:extLst>
          </p:cNvPr>
          <p:cNvSpPr>
            <a:spLocks noGrp="1"/>
          </p:cNvSpPr>
          <p:nvPr>
            <p:ph type="subTitle" idx="4294967295"/>
          </p:nvPr>
        </p:nvSpPr>
        <p:spPr>
          <a:xfrm>
            <a:off x="152400" y="1697038"/>
            <a:ext cx="6248400" cy="5416550"/>
          </a:xfrm>
        </p:spPr>
        <p:txBody>
          <a:bodyPr/>
          <a:lstStyle/>
          <a:p>
            <a:pPr algn="just"/>
            <a:endParaRPr lang="en-US" sz="1600" dirty="0">
              <a:latin typeface="+mn-lt"/>
            </a:endParaRPr>
          </a:p>
          <a:p>
            <a:pPr marL="285750" indent="-285750" algn="just">
              <a:buFont typeface="Wingdings" panose="05000000000000000000" pitchFamily="2" charset="2"/>
              <a:buChar char="q"/>
            </a:pPr>
            <a:r>
              <a:rPr lang="en-US" sz="1600" dirty="0">
                <a:latin typeface="+mn-lt"/>
              </a:rPr>
              <a:t>SQL CREATE TABLE containing Foreign Key:</a:t>
            </a:r>
          </a:p>
          <a:p>
            <a:pPr marL="285750" indent="-285750" algn="just">
              <a:buFont typeface="Wingdings" panose="05000000000000000000" pitchFamily="2" charset="2"/>
              <a:buChar char="q"/>
            </a:pP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CREATE TABLE [</a:t>
            </a:r>
            <a:r>
              <a:rPr lang="en-US" sz="1600" i="1" dirty="0" err="1">
                <a:solidFill>
                  <a:schemeClr val="tx2">
                    <a:lumMod val="75000"/>
                  </a:schemeClr>
                </a:solidFill>
                <a:latin typeface="+mn-lt"/>
              </a:rPr>
              <a:t>Smith.Job</a:t>
            </a:r>
            <a:r>
              <a:rPr lang="en-US" sz="1600" i="1" dirty="0">
                <a:solidFill>
                  <a:schemeClr val="tx2">
                    <a:lumMod val="75000"/>
                  </a:schemeClr>
                </a:solidFill>
                <a:latin typeface="+mn-lt"/>
              </a:rPr>
              <a:t>] (   </a:t>
            </a:r>
            <a:endParaRPr lang="en-US" sz="1600" dirty="0">
              <a:solidFill>
                <a:schemeClr val="tx2">
                  <a:lumMod val="75000"/>
                </a:schemeClr>
              </a:solidFill>
              <a:latin typeface="+mn-lt"/>
            </a:endParaRPr>
          </a:p>
          <a:p>
            <a:pPr fontAlgn="base"/>
            <a:r>
              <a:rPr lang="en-US" sz="1600" i="1" dirty="0" err="1">
                <a:solidFill>
                  <a:schemeClr val="tx2">
                    <a:lumMod val="75000"/>
                  </a:schemeClr>
                </a:solidFill>
                <a:latin typeface="+mn-lt"/>
              </a:rPr>
              <a:t>uid</a:t>
            </a:r>
            <a:r>
              <a:rPr lang="en-US" sz="1600" i="1" dirty="0">
                <a:solidFill>
                  <a:schemeClr val="tx2">
                    <a:lumMod val="75000"/>
                  </a:schemeClr>
                </a:solidFill>
                <a:latin typeface="+mn-lt"/>
              </a:rPr>
              <a:t> Numeric(9) not null,  </a:t>
            </a:r>
            <a:endParaRPr lang="en-US" sz="1600" dirty="0">
              <a:solidFill>
                <a:schemeClr val="tx2">
                  <a:lumMod val="75000"/>
                </a:schemeClr>
              </a:solidFill>
              <a:latin typeface="+mn-lt"/>
            </a:endParaRPr>
          </a:p>
          <a:p>
            <a:pPr fontAlgn="base"/>
            <a:r>
              <a:rPr lang="en-US" sz="1600" i="1" dirty="0" err="1">
                <a:solidFill>
                  <a:schemeClr val="tx2">
                    <a:lumMod val="75000"/>
                  </a:schemeClr>
                </a:solidFill>
                <a:latin typeface="+mn-lt"/>
              </a:rPr>
              <a:t>seqNum</a:t>
            </a:r>
            <a:r>
              <a:rPr lang="en-US" sz="1600" i="1" dirty="0">
                <a:solidFill>
                  <a:schemeClr val="tx2">
                    <a:lumMod val="75000"/>
                  </a:schemeClr>
                </a:solidFill>
                <a:latin typeface="+mn-lt"/>
              </a:rPr>
              <a:t> int not null,  </a:t>
            </a:r>
            <a:endParaRPr lang="en-US" sz="1600" dirty="0">
              <a:solidFill>
                <a:schemeClr val="tx2">
                  <a:lumMod val="75000"/>
                </a:schemeClr>
              </a:solidFill>
              <a:latin typeface="+mn-lt"/>
            </a:endParaRPr>
          </a:p>
          <a:p>
            <a:pPr fontAlgn="base"/>
            <a:r>
              <a:rPr lang="en-US" sz="1600" i="1" dirty="0" err="1">
                <a:solidFill>
                  <a:schemeClr val="tx2">
                    <a:lumMod val="75000"/>
                  </a:schemeClr>
                </a:solidFill>
                <a:latin typeface="+mn-lt"/>
              </a:rPr>
              <a:t>jobId</a:t>
            </a:r>
            <a:r>
              <a:rPr lang="en-US" sz="1600" i="1" dirty="0">
                <a:solidFill>
                  <a:schemeClr val="tx2">
                    <a:lumMod val="75000"/>
                  </a:schemeClr>
                </a:solidFill>
                <a:latin typeface="+mn-lt"/>
              </a:rPr>
              <a:t> int identity(5001,1) not null,  </a:t>
            </a:r>
            <a:endParaRPr lang="en-US" sz="1600" dirty="0">
              <a:solidFill>
                <a:schemeClr val="tx2">
                  <a:lumMod val="75000"/>
                </a:schemeClr>
              </a:solidFill>
              <a:latin typeface="+mn-lt"/>
            </a:endParaRPr>
          </a:p>
          <a:p>
            <a:pPr fontAlgn="base"/>
            <a:r>
              <a:rPr lang="en-US" sz="1600" i="1" dirty="0" err="1">
                <a:solidFill>
                  <a:schemeClr val="tx2">
                    <a:lumMod val="75000"/>
                  </a:schemeClr>
                </a:solidFill>
                <a:latin typeface="+mn-lt"/>
              </a:rPr>
              <a:t>jobTitle</a:t>
            </a:r>
            <a:r>
              <a:rPr lang="en-US" sz="1600" i="1" dirty="0">
                <a:solidFill>
                  <a:schemeClr val="tx2">
                    <a:lumMod val="75000"/>
                  </a:schemeClr>
                </a:solidFill>
                <a:latin typeface="+mn-lt"/>
              </a:rPr>
              <a:t> VARCHAR(50),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network VARCHAR(100),  </a:t>
            </a:r>
            <a:endParaRPr lang="en-US" sz="1600" dirty="0">
              <a:solidFill>
                <a:schemeClr val="tx2">
                  <a:lumMod val="75000"/>
                </a:schemeClr>
              </a:solidFill>
              <a:latin typeface="+mn-lt"/>
            </a:endParaRPr>
          </a:p>
          <a:p>
            <a:pPr fontAlgn="base"/>
            <a:r>
              <a:rPr lang="en-US" sz="1600" i="1" dirty="0" err="1">
                <a:solidFill>
                  <a:schemeClr val="tx2">
                    <a:lumMod val="75000"/>
                  </a:schemeClr>
                </a:solidFill>
                <a:latin typeface="+mn-lt"/>
              </a:rPr>
              <a:t>jobDesc</a:t>
            </a:r>
            <a:r>
              <a:rPr lang="en-US" sz="1600" i="1" dirty="0">
                <a:solidFill>
                  <a:schemeClr val="tx2">
                    <a:lumMod val="75000"/>
                  </a:schemeClr>
                </a:solidFill>
                <a:latin typeface="+mn-lt"/>
              </a:rPr>
              <a:t> VARCHAR(200),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rating Numeric(10,2),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industry VARCHAR(50),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CONSTRAINT </a:t>
            </a:r>
            <a:r>
              <a:rPr lang="en-US" sz="1600" i="1" dirty="0" err="1">
                <a:solidFill>
                  <a:schemeClr val="tx2">
                    <a:lumMod val="75000"/>
                  </a:schemeClr>
                </a:solidFill>
                <a:latin typeface="+mn-lt"/>
              </a:rPr>
              <a:t>pk_Smith_Job_jobId</a:t>
            </a:r>
            <a:r>
              <a:rPr lang="en-US" sz="1600" i="1" dirty="0">
                <a:solidFill>
                  <a:schemeClr val="tx2">
                    <a:lumMod val="75000"/>
                  </a:schemeClr>
                </a:solidFill>
                <a:latin typeface="+mn-lt"/>
              </a:rPr>
              <a:t> PRIMARY KEY (</a:t>
            </a:r>
            <a:r>
              <a:rPr lang="en-US" sz="1600" i="1" dirty="0" err="1">
                <a:solidFill>
                  <a:schemeClr val="tx2">
                    <a:lumMod val="75000"/>
                  </a:schemeClr>
                </a:solidFill>
                <a:latin typeface="+mn-lt"/>
              </a:rPr>
              <a:t>jobId</a:t>
            </a:r>
            <a:r>
              <a:rPr lang="en-US" sz="1600" i="1" dirty="0">
                <a:solidFill>
                  <a:schemeClr val="tx2">
                    <a:lumMod val="75000"/>
                  </a:schemeClr>
                </a:solidFill>
                <a:latin typeface="+mn-lt"/>
              </a:rPr>
              <a:t>),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Constraint </a:t>
            </a:r>
            <a:r>
              <a:rPr lang="en-US" sz="1600" i="1" dirty="0" err="1">
                <a:solidFill>
                  <a:schemeClr val="tx2">
                    <a:lumMod val="75000"/>
                  </a:schemeClr>
                </a:solidFill>
                <a:latin typeface="+mn-lt"/>
              </a:rPr>
              <a:t>fk_Smith_Job_uid</a:t>
            </a:r>
            <a:r>
              <a:rPr lang="en-US" sz="1600" i="1" dirty="0">
                <a:solidFill>
                  <a:schemeClr val="tx2">
                    <a:lumMod val="75000"/>
                  </a:schemeClr>
                </a:solidFill>
                <a:latin typeface="+mn-lt"/>
              </a:rPr>
              <a:t> </a:t>
            </a:r>
            <a:r>
              <a:rPr lang="en-US" sz="1600" b="1" i="1" dirty="0">
                <a:solidFill>
                  <a:srgbClr val="00B0F0"/>
                </a:solidFill>
                <a:latin typeface="+mn-lt"/>
              </a:rPr>
              <a:t>FOREIGN KEY(</a:t>
            </a:r>
            <a:r>
              <a:rPr lang="en-US" sz="1600" i="1" dirty="0" err="1">
                <a:solidFill>
                  <a:schemeClr val="tx2">
                    <a:lumMod val="75000"/>
                  </a:schemeClr>
                </a:solidFill>
                <a:latin typeface="+mn-lt"/>
              </a:rPr>
              <a:t>uid</a:t>
            </a:r>
            <a:r>
              <a:rPr lang="en-US" sz="1600" i="1" dirty="0">
                <a:solidFill>
                  <a:schemeClr val="tx2">
                    <a:lumMod val="75000"/>
                  </a:schemeClr>
                </a:solidFill>
                <a:latin typeface="+mn-lt"/>
              </a:rPr>
              <a:t>) REFERENCES [</a:t>
            </a:r>
            <a:r>
              <a:rPr lang="en-US" sz="1600" i="1" dirty="0" err="1">
                <a:solidFill>
                  <a:schemeClr val="tx2">
                    <a:lumMod val="75000"/>
                  </a:schemeClr>
                </a:solidFill>
                <a:latin typeface="+mn-lt"/>
              </a:rPr>
              <a:t>Smith.Alumni</a:t>
            </a:r>
            <a:r>
              <a:rPr lang="en-US" sz="1600" i="1" dirty="0">
                <a:solidFill>
                  <a:schemeClr val="tx2">
                    <a:lumMod val="75000"/>
                  </a:schemeClr>
                </a:solidFill>
                <a:latin typeface="+mn-lt"/>
              </a:rPr>
              <a:t>] (</a:t>
            </a:r>
            <a:r>
              <a:rPr lang="en-US" sz="1600" i="1" dirty="0" err="1">
                <a:solidFill>
                  <a:schemeClr val="tx2">
                    <a:lumMod val="75000"/>
                  </a:schemeClr>
                </a:solidFill>
                <a:latin typeface="+mn-lt"/>
              </a:rPr>
              <a:t>uid</a:t>
            </a:r>
            <a:r>
              <a:rPr lang="en-US" sz="1600" i="1" dirty="0">
                <a:solidFill>
                  <a:schemeClr val="tx2">
                    <a:lumMod val="75000"/>
                  </a:schemeClr>
                </a:solidFill>
                <a:latin typeface="+mn-lt"/>
              </a:rPr>
              <a:t>) ON DELETE CASCADE ON UPDATE CASCADE,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Constraint </a:t>
            </a:r>
            <a:r>
              <a:rPr lang="en-US" sz="1600" i="1" dirty="0" err="1">
                <a:solidFill>
                  <a:schemeClr val="tx2">
                    <a:lumMod val="75000"/>
                  </a:schemeClr>
                </a:solidFill>
                <a:latin typeface="+mn-lt"/>
              </a:rPr>
              <a:t>fk_Smith_Job_seqNum</a:t>
            </a:r>
            <a:r>
              <a:rPr lang="en-US" sz="1600" i="1" dirty="0">
                <a:solidFill>
                  <a:schemeClr val="tx2">
                    <a:lumMod val="75000"/>
                  </a:schemeClr>
                </a:solidFill>
                <a:latin typeface="+mn-lt"/>
              </a:rPr>
              <a:t> </a:t>
            </a:r>
            <a:r>
              <a:rPr lang="en-US" sz="1600" b="1" i="1" dirty="0">
                <a:solidFill>
                  <a:srgbClr val="00B0F0"/>
                </a:solidFill>
                <a:latin typeface="+mn-lt"/>
              </a:rPr>
              <a:t>FOREIGN KEY</a:t>
            </a:r>
            <a:r>
              <a:rPr lang="en-US" sz="1600" i="1" dirty="0">
                <a:solidFill>
                  <a:schemeClr val="tx2">
                    <a:lumMod val="75000"/>
                  </a:schemeClr>
                </a:solidFill>
                <a:latin typeface="+mn-lt"/>
              </a:rPr>
              <a:t>(</a:t>
            </a:r>
            <a:r>
              <a:rPr lang="en-US" sz="1600" i="1" dirty="0" err="1">
                <a:solidFill>
                  <a:schemeClr val="tx2">
                    <a:lumMod val="75000"/>
                  </a:schemeClr>
                </a:solidFill>
                <a:latin typeface="+mn-lt"/>
              </a:rPr>
              <a:t>seqNum</a:t>
            </a:r>
            <a:r>
              <a:rPr lang="en-US" sz="1600" i="1" dirty="0">
                <a:solidFill>
                  <a:schemeClr val="tx2">
                    <a:lumMod val="75000"/>
                  </a:schemeClr>
                </a:solidFill>
                <a:latin typeface="+mn-lt"/>
              </a:rPr>
              <a:t>) REFERENCES [</a:t>
            </a:r>
            <a:r>
              <a:rPr lang="en-US" sz="1600" i="1" dirty="0" err="1">
                <a:solidFill>
                  <a:schemeClr val="tx2">
                    <a:lumMod val="75000"/>
                  </a:schemeClr>
                </a:solidFill>
                <a:latin typeface="+mn-lt"/>
              </a:rPr>
              <a:t>Smith.Company</a:t>
            </a:r>
            <a:r>
              <a:rPr lang="en-US" sz="1600" i="1" dirty="0">
                <a:solidFill>
                  <a:schemeClr val="tx2">
                    <a:lumMod val="75000"/>
                  </a:schemeClr>
                </a:solidFill>
                <a:latin typeface="+mn-lt"/>
              </a:rPr>
              <a:t>] (</a:t>
            </a:r>
            <a:r>
              <a:rPr lang="en-US" sz="1600" i="1" dirty="0" err="1">
                <a:solidFill>
                  <a:schemeClr val="tx2">
                    <a:lumMod val="75000"/>
                  </a:schemeClr>
                </a:solidFill>
                <a:latin typeface="+mn-lt"/>
              </a:rPr>
              <a:t>seqNum</a:t>
            </a:r>
            <a:r>
              <a:rPr lang="en-US" sz="1600" i="1" dirty="0">
                <a:solidFill>
                  <a:schemeClr val="tx2">
                    <a:lumMod val="75000"/>
                  </a:schemeClr>
                </a:solidFill>
                <a:latin typeface="+mn-lt"/>
              </a:rPr>
              <a:t>) ON DELETE NO ACTION ON UPDATE NO ACTION  </a:t>
            </a:r>
            <a:endParaRPr lang="en-US" sz="1600" dirty="0">
              <a:solidFill>
                <a:schemeClr val="tx2">
                  <a:lumMod val="75000"/>
                </a:schemeClr>
              </a:solidFill>
              <a:latin typeface="+mn-lt"/>
            </a:endParaRPr>
          </a:p>
          <a:p>
            <a:pPr fontAlgn="base"/>
            <a:r>
              <a:rPr lang="en-US" sz="1600" i="1" dirty="0">
                <a:solidFill>
                  <a:schemeClr val="tx2">
                    <a:lumMod val="75000"/>
                  </a:schemeClr>
                </a:solidFill>
                <a:latin typeface="+mn-lt"/>
              </a:rPr>
              <a:t>);  </a:t>
            </a:r>
            <a:endParaRPr lang="en-US" sz="1600" dirty="0">
              <a:solidFill>
                <a:schemeClr val="tx2">
                  <a:lumMod val="75000"/>
                </a:schemeClr>
              </a:solidFill>
              <a:latin typeface="+mn-lt"/>
            </a:endParaRPr>
          </a:p>
          <a:p>
            <a:pPr fontAlgn="base"/>
            <a:r>
              <a:rPr lang="en-US" sz="1600" i="1" dirty="0">
                <a:latin typeface="+mn-lt"/>
              </a:rPr>
              <a:t> </a:t>
            </a:r>
            <a:endParaRPr lang="en-US" sz="1600" dirty="0">
              <a:latin typeface="+mn-lt"/>
            </a:endParaRPr>
          </a:p>
          <a:p>
            <a:pPr algn="just"/>
            <a:endParaRPr lang="en-US" sz="1600" dirty="0">
              <a:latin typeface="+mn-lt"/>
            </a:endParaRPr>
          </a:p>
          <a:p>
            <a:pPr algn="just"/>
            <a:endParaRPr lang="en-US" sz="1600" dirty="0">
              <a:latin typeface="+mn-lt"/>
            </a:endParaRPr>
          </a:p>
        </p:txBody>
      </p:sp>
    </p:spTree>
    <p:extLst>
      <p:ext uri="{BB962C8B-B14F-4D97-AF65-F5344CB8AC3E}">
        <p14:creationId xmlns:p14="http://schemas.microsoft.com/office/powerpoint/2010/main" val="100170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ctrTitle" idx="4294967295"/>
          </p:nvPr>
        </p:nvSpPr>
        <p:spPr>
          <a:xfrm>
            <a:off x="304800" y="990600"/>
            <a:ext cx="6183312" cy="554038"/>
          </a:xfrm>
        </p:spPr>
        <p:txBody>
          <a:bodyPr/>
          <a:lstStyle/>
          <a:p>
            <a:r>
              <a:rPr lang="en-US" sz="3600" dirty="0">
                <a:solidFill>
                  <a:schemeClr val="tx1"/>
                </a:solidFill>
                <a:latin typeface="+mn-lt"/>
              </a:rPr>
              <a:t>USE CASES</a:t>
            </a:r>
          </a:p>
        </p:txBody>
      </p:sp>
      <p:sp>
        <p:nvSpPr>
          <p:cNvPr id="2" name="Subtitle 1">
            <a:extLst>
              <a:ext uri="{FF2B5EF4-FFF2-40B4-BE49-F238E27FC236}">
                <a16:creationId xmlns:a16="http://schemas.microsoft.com/office/drawing/2014/main" xmlns="" id="{9903AD7A-D7D4-4CE1-8490-E57C37263703}"/>
              </a:ext>
            </a:extLst>
          </p:cNvPr>
          <p:cNvSpPr>
            <a:spLocks noGrp="1"/>
          </p:cNvSpPr>
          <p:nvPr>
            <p:ph type="subTitle" idx="4294967295"/>
          </p:nvPr>
        </p:nvSpPr>
        <p:spPr>
          <a:xfrm>
            <a:off x="309880" y="2057400"/>
            <a:ext cx="6248400" cy="4432300"/>
          </a:xfrm>
        </p:spPr>
        <p:txBody>
          <a:bodyPr/>
          <a:lstStyle/>
          <a:p>
            <a:pPr marL="285750" indent="-285750">
              <a:buFont typeface="Wingdings" panose="05000000000000000000" pitchFamily="2" charset="2"/>
              <a:buChar char="q"/>
            </a:pPr>
            <a:r>
              <a:rPr lang="en-US" sz="1600" dirty="0">
                <a:latin typeface="+mn-lt"/>
              </a:rPr>
              <a:t>USE CASE 1: Display Alumni details employed by given company</a:t>
            </a:r>
          </a:p>
          <a:p>
            <a:endParaRPr lang="en-US" sz="1600" dirty="0">
              <a:latin typeface="+mn-lt"/>
            </a:endParaRPr>
          </a:p>
          <a:p>
            <a:pPr marL="285750" indent="-285750">
              <a:buFont typeface="Wingdings" panose="05000000000000000000" pitchFamily="2" charset="2"/>
              <a:buChar char="q"/>
            </a:pPr>
            <a:r>
              <a:rPr lang="en-US" sz="1600" dirty="0">
                <a:latin typeface="+mn-lt"/>
              </a:rPr>
              <a:t>SELECT </a:t>
            </a:r>
            <a:r>
              <a:rPr lang="en-US" sz="1600" dirty="0" err="1">
                <a:latin typeface="+mn-lt"/>
              </a:rPr>
              <a:t>companyName,position,firstName,lastName,phoneNo</a:t>
            </a:r>
            <a:r>
              <a:rPr lang="en-US" sz="1600" dirty="0">
                <a:latin typeface="+mn-lt"/>
              </a:rPr>
              <a:t> FROM SMITH_US WHERE </a:t>
            </a:r>
            <a:r>
              <a:rPr lang="en-US" sz="1600" dirty="0" err="1">
                <a:latin typeface="+mn-lt"/>
              </a:rPr>
              <a:t>companyName</a:t>
            </a:r>
            <a:r>
              <a:rPr lang="en-US" sz="1600" dirty="0">
                <a:latin typeface="+mn-lt"/>
              </a:rPr>
              <a:t>=‘ZS’;</a:t>
            </a:r>
          </a:p>
          <a:p>
            <a:pPr marL="285750" indent="-285750">
              <a:buFont typeface="Wingdings" panose="05000000000000000000" pitchFamily="2" charset="2"/>
              <a:buChar char="q"/>
            </a:pPr>
            <a:endParaRPr lang="en-US" sz="1600" dirty="0">
              <a:latin typeface="+mn-lt"/>
            </a:endParaRPr>
          </a:p>
          <a:p>
            <a:pPr marL="285750" indent="-285750">
              <a:buFont typeface="Wingdings" panose="05000000000000000000" pitchFamily="2" charset="2"/>
              <a:buChar char="q"/>
            </a:pPr>
            <a:r>
              <a:rPr lang="en-US" sz="1600" dirty="0">
                <a:latin typeface="+mn-lt"/>
              </a:rPr>
              <a:t>VIEW DEFINITION:</a:t>
            </a:r>
          </a:p>
          <a:p>
            <a:r>
              <a:rPr lang="en-US" sz="1600" dirty="0">
                <a:latin typeface="+mn-lt"/>
              </a:rPr>
              <a:t>CREATE VIEW  SMITH_UC AS </a:t>
            </a:r>
          </a:p>
          <a:p>
            <a:r>
              <a:rPr lang="en-US" sz="1600" dirty="0">
                <a:latin typeface="+mn-lt"/>
              </a:rPr>
              <a:t>SELECTA.ALMFNAME,A.ALMLNAME,A.PHONE,A.INITIALVISASTATUS,J.JOBTITLE,J.NETWORK,J.INDUSTRY,C.COMNAME</a:t>
            </a:r>
          </a:p>
          <a:p>
            <a:r>
              <a:rPr lang="en-US" sz="1600" dirty="0">
                <a:latin typeface="+mn-lt"/>
              </a:rPr>
              <a:t>FROM</a:t>
            </a:r>
          </a:p>
          <a:p>
            <a:r>
              <a:rPr lang="en-US" sz="1600" dirty="0">
                <a:latin typeface="+mn-lt"/>
              </a:rPr>
              <a:t> ALUMNI A </a:t>
            </a:r>
          </a:p>
          <a:p>
            <a:r>
              <a:rPr lang="en-US" sz="1600" dirty="0">
                <a:latin typeface="+mn-lt"/>
              </a:rPr>
              <a:t>INNER JOIN JOB J ON A.UID=J.UID </a:t>
            </a:r>
          </a:p>
          <a:p>
            <a:r>
              <a:rPr lang="en-US" sz="1600" dirty="0">
                <a:latin typeface="+mn-lt"/>
              </a:rPr>
              <a:t>LEFT JOIN COMPANY C ON J.SEQNUM=C.SEQNUM</a:t>
            </a:r>
          </a:p>
          <a:p>
            <a:r>
              <a:rPr lang="en-US" sz="1600" dirty="0">
                <a:latin typeface="+mn-lt"/>
              </a:rPr>
              <a:t>LEFT JOIN EXPERTISE E ON A.UID=E.UID</a:t>
            </a:r>
          </a:p>
          <a:p>
            <a:r>
              <a:rPr lang="en-US" sz="1600" dirty="0">
                <a:latin typeface="+mn-lt"/>
              </a:rPr>
              <a:t>LEFT JOIN WORKFULLTIME F ON J.JOBID=F.JOBID</a:t>
            </a:r>
          </a:p>
          <a:p>
            <a:r>
              <a:rPr lang="en-US" sz="1600" dirty="0">
                <a:latin typeface="+mn-lt"/>
              </a:rPr>
              <a:t>LEFT JOIN WORKINTERNSHIP I ON J.JOBID=I.JOBID;</a:t>
            </a:r>
          </a:p>
          <a:p>
            <a:pPr marL="285750" indent="-285750">
              <a:buFont typeface="Wingdings" panose="05000000000000000000" pitchFamily="2" charset="2"/>
              <a:buChar char="q"/>
            </a:pPr>
            <a:endParaRPr lang="en-US" sz="1600" dirty="0">
              <a:latin typeface="+mn-lt"/>
            </a:endParaRPr>
          </a:p>
          <a:p>
            <a:pPr marL="285750" indent="-285750">
              <a:buFont typeface="Wingdings" panose="05000000000000000000" pitchFamily="2" charset="2"/>
              <a:buChar char="q"/>
            </a:pPr>
            <a:endParaRPr lang="en-US" sz="1600" dirty="0">
              <a:latin typeface="+mn-lt"/>
            </a:endParaRPr>
          </a:p>
        </p:txBody>
      </p:sp>
    </p:spTree>
    <p:extLst>
      <p:ext uri="{BB962C8B-B14F-4D97-AF65-F5344CB8AC3E}">
        <p14:creationId xmlns:p14="http://schemas.microsoft.com/office/powerpoint/2010/main" val="342683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098B566-FA6C-4278-ADC8-975D1DC0EB79}"/>
              </a:ext>
            </a:extLst>
          </p:cNvPr>
          <p:cNvSpPr>
            <a:spLocks noGrp="1"/>
          </p:cNvSpPr>
          <p:nvPr>
            <p:ph type="ctrTitle" idx="4294967295"/>
          </p:nvPr>
        </p:nvSpPr>
        <p:spPr>
          <a:xfrm>
            <a:off x="152400" y="990600"/>
            <a:ext cx="6183312" cy="554038"/>
          </a:xfrm>
        </p:spPr>
        <p:txBody>
          <a:bodyPr/>
          <a:lstStyle/>
          <a:p>
            <a:r>
              <a:rPr lang="en-US" sz="3600" dirty="0">
                <a:solidFill>
                  <a:schemeClr val="tx1"/>
                </a:solidFill>
                <a:latin typeface="+mn-lt"/>
              </a:rPr>
              <a:t>USE CASES</a:t>
            </a:r>
          </a:p>
        </p:txBody>
      </p:sp>
      <p:sp>
        <p:nvSpPr>
          <p:cNvPr id="2" name="Subtitle 1">
            <a:extLst>
              <a:ext uri="{FF2B5EF4-FFF2-40B4-BE49-F238E27FC236}">
                <a16:creationId xmlns:a16="http://schemas.microsoft.com/office/drawing/2014/main" xmlns="" id="{9903AD7A-D7D4-4CE1-8490-E57C37263703}"/>
              </a:ext>
            </a:extLst>
          </p:cNvPr>
          <p:cNvSpPr>
            <a:spLocks noGrp="1"/>
          </p:cNvSpPr>
          <p:nvPr>
            <p:ph type="subTitle" idx="4294967295"/>
          </p:nvPr>
        </p:nvSpPr>
        <p:spPr>
          <a:xfrm>
            <a:off x="172720" y="1981200"/>
            <a:ext cx="6248400" cy="4432300"/>
          </a:xfrm>
        </p:spPr>
        <p:txBody>
          <a:bodyPr/>
          <a:lstStyle/>
          <a:p>
            <a:pPr marL="285750" indent="-285750">
              <a:buFont typeface="Wingdings" panose="05000000000000000000" pitchFamily="2" charset="2"/>
              <a:buChar char="q"/>
            </a:pPr>
            <a:r>
              <a:rPr lang="en-US" sz="1600" dirty="0"/>
              <a:t>USE CASE 2: Display relevant alumni and company details for all citizens.</a:t>
            </a:r>
          </a:p>
          <a:p>
            <a:endParaRPr lang="en-US" sz="1600" dirty="0"/>
          </a:p>
          <a:p>
            <a:pPr marL="285750" indent="-285750">
              <a:buFont typeface="Wingdings" panose="05000000000000000000" pitchFamily="2" charset="2"/>
              <a:buChar char="q"/>
            </a:pPr>
            <a:r>
              <a:rPr lang="en-US" sz="1600" dirty="0"/>
              <a:t>SELECT * FROM SMITH_UC WHERE </a:t>
            </a:r>
            <a:r>
              <a:rPr lang="en-US" sz="1600" dirty="0" err="1"/>
              <a:t>initialVisaStatus</a:t>
            </a:r>
            <a:r>
              <a:rPr lang="en-US" sz="1600" dirty="0"/>
              <a:t>=‘Citizen’;</a:t>
            </a:r>
          </a:p>
          <a:p>
            <a:endParaRPr lang="en-US" sz="1600" dirty="0"/>
          </a:p>
          <a:p>
            <a:pPr marL="285750" indent="-285750">
              <a:buFont typeface="Wingdings" panose="05000000000000000000" pitchFamily="2" charset="2"/>
              <a:buChar char="q"/>
            </a:pPr>
            <a:r>
              <a:rPr lang="en-US" sz="1600" dirty="0"/>
              <a:t>VIEW DEFINITION:</a:t>
            </a:r>
          </a:p>
          <a:p>
            <a:r>
              <a:rPr lang="en-US" sz="1600" dirty="0"/>
              <a:t>CREATE VIEW  SMITH_UC AS </a:t>
            </a:r>
          </a:p>
          <a:p>
            <a:r>
              <a:rPr lang="en-US" sz="1600" dirty="0"/>
              <a:t>SELECTA.ALMFNAME,A.ALMLNAME,A.PHONE,A.INITIALVISASTATUS,J.JOBTITLE,J.NETWORK,J.INDUSTRY,C.COMNAME</a:t>
            </a:r>
          </a:p>
          <a:p>
            <a:r>
              <a:rPr lang="en-US" sz="1600" dirty="0"/>
              <a:t>FROM</a:t>
            </a:r>
          </a:p>
          <a:p>
            <a:r>
              <a:rPr lang="en-US" sz="1600" dirty="0"/>
              <a:t> ALUMNI A </a:t>
            </a:r>
          </a:p>
          <a:p>
            <a:r>
              <a:rPr lang="en-US" sz="1600" dirty="0"/>
              <a:t>INNER JOIN JOB J ON A.UID=J.UID </a:t>
            </a:r>
          </a:p>
          <a:p>
            <a:r>
              <a:rPr lang="en-US" sz="1600" dirty="0"/>
              <a:t>LEFT JOIN COMPANY C ON J.SEQNUM=C.SEQNUM</a:t>
            </a:r>
          </a:p>
          <a:p>
            <a:r>
              <a:rPr lang="en-US" sz="1600" dirty="0"/>
              <a:t>LEFT JOIN EXPERTISE E ON A.UID=E.UID</a:t>
            </a:r>
          </a:p>
          <a:p>
            <a:r>
              <a:rPr lang="en-US" sz="1600" dirty="0"/>
              <a:t>LEFT JOIN WORKFULLTIME F ON J.JOBID=F.JOBID</a:t>
            </a:r>
          </a:p>
          <a:p>
            <a:r>
              <a:rPr lang="en-US" sz="1600" dirty="0"/>
              <a:t>LEFT JOIN WORKINTERNSHIP I ON J.JOBID=I.JOBID;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p:txBody>
      </p:sp>
    </p:spTree>
    <p:extLst>
      <p:ext uri="{BB962C8B-B14F-4D97-AF65-F5344CB8AC3E}">
        <p14:creationId xmlns:p14="http://schemas.microsoft.com/office/powerpoint/2010/main" val="2278330706"/>
      </p:ext>
    </p:extLst>
  </p:cSld>
  <p:clrMapOvr>
    <a:masterClrMapping/>
  </p:clrMapOvr>
</p:sld>
</file>

<file path=ppt/theme/theme1.xml><?xml version="1.0" encoding="utf-8"?>
<a:theme xmlns:a="http://schemas.openxmlformats.org/drawingml/2006/main" name="MDM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515</Words>
  <Application>Microsoft Macintosh PowerPoint</Application>
  <PresentationFormat>On-screen Show (4:3)</PresentationFormat>
  <Paragraphs>109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vt:lpstr>
      <vt:lpstr>MDM (1)</vt:lpstr>
      <vt:lpstr>SMITH MSIS ALUMNI DATABASE</vt:lpstr>
      <vt:lpstr>BACKGROUND:</vt:lpstr>
      <vt:lpstr>INTRODUCTION</vt:lpstr>
      <vt:lpstr>INTRODUCTION</vt:lpstr>
      <vt:lpstr>CONCEPTUAL DATABASE DESIGN</vt:lpstr>
      <vt:lpstr>LOGICAL DATABASE DESIGN</vt:lpstr>
      <vt:lpstr>PHYSICAL DATABASE DESIGN</vt:lpstr>
      <vt:lpstr>USE CASES</vt:lpstr>
      <vt:lpstr>USE CASES</vt:lpstr>
      <vt:lpstr>SCREENSHOTS: USE CASE 1</vt:lpstr>
      <vt:lpstr>SCREENSHOTS: USE CASE 1</vt:lpstr>
      <vt:lpstr>SCREENSHOTS: USE CASE 2</vt:lpstr>
      <vt:lpstr>SCREENSHOTS: USE CASE 2</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SMITH MSIS ALUMNI DATABASE</dc:title>
  <dc:creator>Mohini Saxena</dc:creator>
  <cp:lastModifiedBy>Avinash Singh</cp:lastModifiedBy>
  <cp:revision>5</cp:revision>
  <dcterms:created xsi:type="dcterms:W3CDTF">2018-12-03T02:50:47Z</dcterms:created>
  <dcterms:modified xsi:type="dcterms:W3CDTF">2018-12-07T03:44:54Z</dcterms:modified>
</cp:coreProperties>
</file>