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  <p:embeddedFont>
      <p:font typeface="Oswald SemiBold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  <p:embeddedFont>
      <p:font typeface="Rockwell Condensed" panose="02060603050405020104" pitchFamily="18" charset="0"/>
      <p:regular r:id="rId30"/>
      <p:bold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7ac580d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7ac580d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dfd167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dfd167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7ac580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7ac580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Project scope - The boundary of the project: what is to be included and what is not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Project objectives - How to measure the success of you proposed solution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Constraints - What are the obstacles and limitations from the client and team perspectives?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dfd167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dfd167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dfd167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dfd1672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dfd167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dfd167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Service: One of the examples of poor customer service at the lab is Scheduling i.e even if a patients arrive at the lab on the scheduled time they sometimes have to wait for more than 30 mins before they are attended.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dfd167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dfd167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dfd167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dfd167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dfd167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dfd167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7ac580d0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7ac580d0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147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4934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0413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5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789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1762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78254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52866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3395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895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28375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600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77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25" y="117268"/>
            <a:ext cx="7136700" cy="26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Oswald"/>
                <a:ea typeface="Oswald"/>
                <a:cs typeface="Oswald"/>
                <a:sym typeface="Oswald"/>
              </a:rPr>
              <a:t>Statement of Work</a:t>
            </a:r>
            <a:endParaRPr sz="48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swald"/>
                <a:ea typeface="Oswald"/>
                <a:cs typeface="Oswald"/>
                <a:sym typeface="Oswald"/>
              </a:rPr>
              <a:t>Nalanda Patho Center</a:t>
            </a:r>
            <a:endParaRPr sz="3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3303694"/>
            <a:ext cx="4870500" cy="1839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swald"/>
                <a:ea typeface="Oswald"/>
                <a:cs typeface="Oswald"/>
                <a:sym typeface="Oswald"/>
              </a:rPr>
              <a:t>Business Process Analysis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swald"/>
                <a:ea typeface="Oswald"/>
                <a:cs typeface="Oswald"/>
                <a:sym typeface="Oswald"/>
              </a:rPr>
              <a:t>Team 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swald"/>
                <a:ea typeface="Oswald"/>
                <a:cs typeface="Oswald"/>
                <a:sym typeface="Oswald"/>
              </a:rPr>
              <a:t>Arushi Kumar, Shruti Gupta, FNU Shivangi,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swald"/>
                <a:ea typeface="Oswald"/>
                <a:cs typeface="Oswald"/>
                <a:sym typeface="Oswald"/>
              </a:rPr>
              <a:t>Aashay Kedar, Shivam Raj, Vaibhav Dubey</a:t>
            </a:r>
            <a:endParaRPr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Constraints</a:t>
            </a:r>
            <a:endParaRPr sz="3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04450"/>
            <a:ext cx="8520600" cy="3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buFont typeface="Wingdings" pitchFamily="2" charset="2"/>
              <a:buNone/>
            </a:pPr>
            <a:r>
              <a:rPr lang="en" b="1" dirty="0"/>
              <a:t>Client Constraints:</a:t>
            </a:r>
            <a:endParaRPr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Limited budget</a:t>
            </a:r>
            <a:endParaRPr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System should be simple to use</a:t>
            </a:r>
            <a:endParaRPr dirty="0"/>
          </a:p>
          <a:p>
            <a:pPr marL="0" lvl="0" indent="0">
              <a:lnSpc>
                <a:spcPct val="200000"/>
              </a:lnSpc>
              <a:buFont typeface="Wingdings" pitchFamily="2" charset="2"/>
              <a:buNone/>
            </a:pPr>
            <a:r>
              <a:rPr lang="en" b="1" dirty="0"/>
              <a:t>Project Constraints:</a:t>
            </a:r>
            <a:endParaRPr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Tight time frame for project delivery</a:t>
            </a:r>
            <a:endParaRPr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Limited resources (manpower, funding, etc.)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64100" y="38587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27A13"/>
                </a:solidFill>
                <a:latin typeface="Oswald"/>
                <a:ea typeface="Oswald"/>
                <a:cs typeface="Oswald"/>
                <a:sym typeface="Oswald"/>
              </a:rPr>
              <a:t>Next Steps</a:t>
            </a:r>
            <a:endParaRPr sz="3000" b="1" dirty="0">
              <a:solidFill>
                <a:srgbClr val="F27A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64100" y="1151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550" dirty="0"/>
              <a:t>Planning</a:t>
            </a:r>
            <a:endParaRPr sz="1550" dirty="0"/>
          </a:p>
          <a:p>
            <a:pPr lv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550" dirty="0"/>
              <a:t>Analysis</a:t>
            </a:r>
            <a:endParaRPr sz="1550" dirty="0"/>
          </a:p>
          <a:p>
            <a:pPr lv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550" dirty="0"/>
              <a:t>Design</a:t>
            </a:r>
            <a:endParaRPr sz="1550" dirty="0"/>
          </a:p>
          <a:p>
            <a:pPr lv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sz="1550" dirty="0"/>
              <a:t>Implementation</a:t>
            </a:r>
            <a:endParaRPr sz="1550" dirty="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119" y="1321299"/>
            <a:ext cx="491005" cy="39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324" y="1939675"/>
            <a:ext cx="559800" cy="4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324" y="2655626"/>
            <a:ext cx="559800" cy="4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324" y="3371577"/>
            <a:ext cx="559800" cy="51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The Planning Phase</a:t>
            </a:r>
            <a:endParaRPr sz="3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/>
              <a:t>Statement of  Work (SOW) </a:t>
            </a:r>
            <a:endParaRPr sz="2200" b="1" dirty="0"/>
          </a:p>
          <a:p>
            <a:pPr marL="457200" lvl="0" indent="-304800" algn="l" rtl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" dirty="0"/>
              <a:t>Client and industry background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" dirty="0"/>
              <a:t>Problems, opportunities, directives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" dirty="0"/>
              <a:t>Project </a:t>
            </a:r>
            <a:r>
              <a:rPr lang="en-US" dirty="0"/>
              <a:t>Scope</a:t>
            </a:r>
            <a:endParaRPr lang="en"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" dirty="0"/>
              <a:t>Project </a:t>
            </a:r>
            <a:r>
              <a:rPr lang="en-US" dirty="0"/>
              <a:t>O</a:t>
            </a:r>
            <a:r>
              <a:rPr lang="en" dirty="0"/>
              <a:t>bjectives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Ø"/>
            </a:pPr>
            <a:r>
              <a:rPr lang="en" dirty="0"/>
              <a:t>Constraints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Client and Industry Background</a:t>
            </a:r>
            <a:endParaRPr sz="3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Nalanda Patho Center, </a:t>
            </a:r>
            <a:r>
              <a:rPr lang="en-US" sz="2000" b="1" dirty="0"/>
              <a:t>India</a:t>
            </a:r>
            <a:endParaRPr sz="2000" b="1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Location:</a:t>
            </a:r>
            <a:r>
              <a:rPr lang="en" dirty="0"/>
              <a:t> Bihar Sharif, headquarters of Nalanda District and fifth-largest sub-metropolitan area</a:t>
            </a:r>
            <a:r>
              <a:rPr lang="en" dirty="0">
                <a:sym typeface="Roboto"/>
              </a:rPr>
              <a:t> </a:t>
            </a:r>
            <a:r>
              <a:rPr lang="en" dirty="0"/>
              <a:t>of </a:t>
            </a:r>
            <a:r>
              <a:rPr lang="en-US" dirty="0"/>
              <a:t>E</a:t>
            </a:r>
            <a:r>
              <a:rPr lang="en" dirty="0"/>
              <a:t>astern Indian state of Bihar. Population - 369,972 as of 2016.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Daily Patient Influx:</a:t>
            </a:r>
            <a:r>
              <a:rPr lang="en" dirty="0"/>
              <a:t> ~120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Daily Revenue:</a:t>
            </a:r>
            <a:r>
              <a:rPr lang="en" dirty="0"/>
              <a:t> INR 280 ($4) per patient or INR 33,600 ($480)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Daily Costs: ~</a:t>
            </a:r>
            <a:r>
              <a:rPr lang="en" dirty="0"/>
              <a:t>INR 15,000 (~$215)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Operations: </a:t>
            </a:r>
            <a:r>
              <a:rPr lang="en" dirty="0"/>
              <a:t>Scheduling, Collection, Tests, Analysis, Reporting and Billing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Client and Industry Background</a:t>
            </a:r>
            <a:endParaRPr sz="18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Direct Competitors:</a:t>
            </a:r>
            <a:r>
              <a:rPr lang="en" dirty="0"/>
              <a:t> &lt;20 qualified labs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Indirect Competitors:</a:t>
            </a:r>
            <a:r>
              <a:rPr lang="en" dirty="0"/>
              <a:t> &gt;50 (including unqualified labs, hospitals with in house labs and labs in the nearby areas)</a:t>
            </a:r>
            <a:endParaRPr lang="en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/>
              <a:t>Industry O</a:t>
            </a:r>
            <a:r>
              <a:rPr lang="en" b="1" dirty="0"/>
              <a:t>pportunities:</a:t>
            </a:r>
            <a:endParaRPr b="1" dirty="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Increasing awareness amongst masses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New Technology in diagnostic testing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More budget allocation towards healthcare by the government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More opportunities for research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Problems/Opportunities/Directives</a:t>
            </a:r>
            <a:endParaRPr sz="3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21050" y="1000025"/>
            <a:ext cx="7701900" cy="3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itchFamily="2" charset="2"/>
              <a:buNone/>
            </a:pPr>
            <a:r>
              <a:rPr lang="en" sz="1500" b="1" dirty="0">
                <a:sym typeface="Open Sans"/>
              </a:rPr>
              <a:t>Problems</a:t>
            </a:r>
            <a:r>
              <a:rPr lang="en" sz="1500" b="1" dirty="0"/>
              <a:t>:</a:t>
            </a:r>
            <a:endParaRPr sz="1500" b="1" dirty="0"/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Customer Service</a:t>
            </a:r>
            <a:endParaRPr sz="1500" dirty="0">
              <a:sym typeface="Open Sans"/>
            </a:endParaRPr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Inefficient non-integrated Information System</a:t>
            </a:r>
            <a:endParaRPr sz="1500" dirty="0"/>
          </a:p>
          <a:p>
            <a:pPr marL="0" marR="0" indent="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itchFamily="2" charset="2"/>
              <a:buNone/>
            </a:pPr>
            <a:r>
              <a:rPr lang="en" sz="1500" b="1" dirty="0">
                <a:sym typeface="Open Sans"/>
              </a:rPr>
              <a:t>Opportunities:</a:t>
            </a:r>
            <a:endParaRPr sz="1500" b="1" dirty="0">
              <a:sym typeface="Open Sans"/>
            </a:endParaRPr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Favourable government schemes</a:t>
            </a:r>
            <a:endParaRPr sz="1500" dirty="0">
              <a:sym typeface="Open Sans"/>
            </a:endParaRPr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Awareness for investigative medicine</a:t>
            </a:r>
            <a:endParaRPr sz="1500" dirty="0"/>
          </a:p>
          <a:p>
            <a:pPr marL="0" marR="0" indent="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itchFamily="2" charset="2"/>
              <a:buNone/>
            </a:pPr>
            <a:r>
              <a:rPr lang="en" sz="1500" b="1" dirty="0">
                <a:sym typeface="Open Sans"/>
              </a:rPr>
              <a:t>Directives:</a:t>
            </a:r>
            <a:endParaRPr sz="1500" b="1" dirty="0">
              <a:sym typeface="Open Sans"/>
            </a:endParaRPr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An easy to use/understand system</a:t>
            </a:r>
            <a:endParaRPr sz="1500" dirty="0">
              <a:sym typeface="Open Sans"/>
            </a:endParaRPr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Facilities for better archival of data</a:t>
            </a:r>
            <a:endParaRPr sz="1500" dirty="0">
              <a:sym typeface="Open Sans"/>
            </a:endParaRPr>
          </a:p>
          <a:p>
            <a:pPr marL="457200" marR="0" indent="-342900" defTabSz="68580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500" dirty="0">
                <a:sym typeface="Open Sans"/>
              </a:rPr>
              <a:t>Modern and robust billing system</a:t>
            </a: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Project Scope</a:t>
            </a:r>
            <a:endParaRPr sz="3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4100" y="938475"/>
            <a:ext cx="8520600" cy="3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" b="1" dirty="0"/>
              <a:t>Scheduling</a:t>
            </a:r>
            <a:endParaRPr b="1" dirty="0"/>
          </a:p>
          <a:p>
            <a:pPr lv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Notification to Customers - Phone calls, Text message/Whatsapp message</a:t>
            </a:r>
            <a:endParaRPr dirty="0"/>
          </a:p>
          <a:p>
            <a:pPr lv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Customer registration on reception for central repository and record keeping</a:t>
            </a:r>
            <a:endParaRPr dirty="0"/>
          </a:p>
          <a:p>
            <a:pPr marL="0" lvl="0" indent="0">
              <a:lnSpc>
                <a:spcPct val="20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" b="1" dirty="0"/>
              <a:t>Reporting</a:t>
            </a:r>
            <a:endParaRPr b="1" dirty="0"/>
          </a:p>
          <a:p>
            <a:pPr lv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Template for each test available in the IS, with component tests and normal ranges</a:t>
            </a:r>
            <a:endParaRPr dirty="0"/>
          </a:p>
          <a:p>
            <a:pPr lv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Electronic copies of reports generated for each customer through value entry</a:t>
            </a:r>
            <a:endParaRPr dirty="0"/>
          </a:p>
          <a:p>
            <a:pPr lv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Archival - storage system for reports in the database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Project Scope</a:t>
            </a:r>
            <a:endParaRPr sz="3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40300" y="1037600"/>
            <a:ext cx="8520600" cy="2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en" b="1" dirty="0"/>
              <a:t>Billing</a:t>
            </a:r>
            <a:endParaRPr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Billing system integrated with the reporting system</a:t>
            </a:r>
            <a:endParaRPr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Electronic copies of bills generated automatically on inputting/selecting the tests requested by the customer</a:t>
            </a:r>
            <a:endParaRPr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Archival of customer bills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270500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Project Objectives</a:t>
            </a:r>
            <a:endParaRPr sz="2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46300"/>
            <a:ext cx="8520600" cy="28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buFont typeface="Wingdings" pitchFamily="2" charset="2"/>
              <a:buNone/>
            </a:pPr>
            <a:r>
              <a:rPr lang="en" b="1" dirty="0"/>
              <a:t>Scheduling</a:t>
            </a:r>
            <a:endParaRPr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Response time</a:t>
            </a:r>
            <a:endParaRPr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Prompt customer service - real-time info of exact waiting time/delay, etc. (not in place)</a:t>
            </a:r>
            <a:endParaRPr lang="en" b="1" dirty="0"/>
          </a:p>
          <a:p>
            <a:pPr marL="0" lvl="0" indent="0">
              <a:lnSpc>
                <a:spcPct val="200000"/>
              </a:lnSpc>
              <a:buFont typeface="Wingdings" pitchFamily="2" charset="2"/>
              <a:buNone/>
            </a:pPr>
            <a:r>
              <a:rPr lang="en" b="1" dirty="0"/>
              <a:t>Reporting</a:t>
            </a:r>
            <a:endParaRPr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Time spent by each technician on reporting</a:t>
            </a:r>
            <a:endParaRPr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Reports accessed through the internet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Report archiva</a:t>
            </a:r>
            <a:r>
              <a:rPr lang="en-US" dirty="0"/>
              <a:t>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69600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27A1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Project Objectives</a:t>
            </a:r>
            <a:endParaRPr sz="2000" dirty="0">
              <a:solidFill>
                <a:srgbClr val="F27A1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46300"/>
            <a:ext cx="8520600" cy="28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en" b="1" dirty="0"/>
              <a:t>Billing</a:t>
            </a:r>
            <a:endParaRPr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Efficient integrated billing system and reporting system</a:t>
            </a:r>
            <a:endParaRPr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Ease in billing process; better response time with automated billing process</a:t>
            </a:r>
            <a:endParaRPr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dirty="0"/>
              <a:t>Efficient tracking of revenue and expenses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</TotalTime>
  <Words>524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Rockwell</vt:lpstr>
      <vt:lpstr>Oswald SemiBold</vt:lpstr>
      <vt:lpstr>Rockwell Condensed</vt:lpstr>
      <vt:lpstr>Oswald</vt:lpstr>
      <vt:lpstr>Open Sans</vt:lpstr>
      <vt:lpstr>Wingdings</vt:lpstr>
      <vt:lpstr>Roboto</vt:lpstr>
      <vt:lpstr>Arial</vt:lpstr>
      <vt:lpstr>Wood Type</vt:lpstr>
      <vt:lpstr>Statement of Work Nalanda Patho Center</vt:lpstr>
      <vt:lpstr>The Planning Phase</vt:lpstr>
      <vt:lpstr>Client and Industry Background </vt:lpstr>
      <vt:lpstr>Client and Industry Background </vt:lpstr>
      <vt:lpstr>Problems/Opportunities/Directives</vt:lpstr>
      <vt:lpstr>Project Scope</vt:lpstr>
      <vt:lpstr>Project Scope</vt:lpstr>
      <vt:lpstr>Project Objectives</vt:lpstr>
      <vt:lpstr>Project Objectives</vt:lpstr>
      <vt:lpstr>Constraints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Work Nalanda Patho Center</dc:title>
  <cp:lastModifiedBy>Shivam Raj</cp:lastModifiedBy>
  <cp:revision>6</cp:revision>
  <dcterms:modified xsi:type="dcterms:W3CDTF">2019-02-11T22:45:35Z</dcterms:modified>
</cp:coreProperties>
</file>