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08"/>
    <p:restoredTop sz="94671"/>
  </p:normalViewPr>
  <p:slideViewPr>
    <p:cSldViewPr snapToGrid="0">
      <p:cViewPr varScale="1">
        <p:scale>
          <a:sx n="121" d="100"/>
          <a:sy n="121" d="100"/>
        </p:scale>
        <p:origin x="8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3724e6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3724e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63770e72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63770e7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635b6cca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635b6cca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635b6cca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635b6cca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635b6cc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635b6cc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of us are international students, and we must have heard of CVS in the first few days of coming to US. CVS Health is an American retail pharmacy and health care company. It was founded in 1964 as ‘Consumer Value Stores’. It was originally started as a beauty and health-aid company but very soon, pharmacy was included in its services. Since its inception, the company went through mergers and completed acquisitions as it continued to grow. In 2014, it was renamed to ‘CVS Health’, and that’s how we know it now.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63850425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6385042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RP- located in 27 states, includes around 4000 retail drugstores. Sells prescription drugs and wide range of general merchandize like, photo finishing services, greeting cards, convenience food.</a:t>
            </a:r>
            <a:endParaRPr/>
          </a:p>
          <a:p>
            <a:pPr marL="0" lvl="0" indent="0" algn="l" rtl="0">
              <a:spcBef>
                <a:spcPts val="0"/>
              </a:spcBef>
              <a:spcAft>
                <a:spcPts val="0"/>
              </a:spcAft>
              <a:buNone/>
            </a:pPr>
            <a:r>
              <a:rPr lang="en"/>
              <a:t>PBM- provides prescription benefit management services to various organizations. Services include plan design and administration, claim processing, mail order pharmacy services, etc.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63c1dfd2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63c1dfd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RP- located in 27 states, includes around 4000 retail drugstores. Sells prescription drugs and wide range of general merchandize like, photo finishing services, greeting cards, convenience food.</a:t>
            </a:r>
            <a:endParaRPr/>
          </a:p>
          <a:p>
            <a:pPr marL="0" lvl="0" indent="0" algn="l" rtl="0">
              <a:spcBef>
                <a:spcPts val="0"/>
              </a:spcBef>
              <a:spcAft>
                <a:spcPts val="0"/>
              </a:spcAft>
              <a:buNone/>
            </a:pPr>
            <a:r>
              <a:rPr lang="en"/>
              <a:t>PBM- provides prescription benefit management services to various organizations. Services include plan design and administration, claim processing, mail order pharmacy services,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63c1dfd2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63c1dfd2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3850425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3850425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635b6cca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635b6cca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Kmart’s pharmacists, for example, are trained in medication therapy management and offer ongoing individualized consultations.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635b6cca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635b6cca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imporive perofmrance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63c1dfd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63c1dfd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hird-party_administrator" TargetMode="External"/><Relationship Id="rId4" Type="http://schemas.openxmlformats.org/officeDocument/2006/relationships/hyperlink" Target="https://en.wikipedia.org/wiki/Prescription_drug"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Firm Analysis</a:t>
            </a:r>
            <a:endParaRPr/>
          </a:p>
        </p:txBody>
      </p:sp>
      <p:sp>
        <p:nvSpPr>
          <p:cNvPr id="87" name="Google Shape;87;p13"/>
          <p:cNvSpPr txBox="1">
            <a:spLocks noGrp="1"/>
          </p:cNvSpPr>
          <p:nvPr>
            <p:ph type="subTitle" idx="1"/>
          </p:nvPr>
        </p:nvSpPr>
        <p:spPr>
          <a:xfrm>
            <a:off x="729625" y="3172900"/>
            <a:ext cx="7688100" cy="17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u="sng" dirty="0"/>
              <a:t>Team 3</a:t>
            </a:r>
            <a:r>
              <a:rPr lang="en" b="1" dirty="0"/>
              <a:t>:</a:t>
            </a:r>
            <a:endParaRPr b="1" dirty="0"/>
          </a:p>
          <a:p>
            <a:pPr marL="0" lvl="0" indent="0" algn="l" rtl="0">
              <a:spcBef>
                <a:spcPts val="0"/>
              </a:spcBef>
              <a:spcAft>
                <a:spcPts val="0"/>
              </a:spcAft>
              <a:buClr>
                <a:srgbClr val="000000"/>
              </a:buClr>
              <a:buSzPts val="1100"/>
              <a:buFont typeface="Arial"/>
              <a:buNone/>
            </a:pPr>
            <a:endParaRPr b="1" dirty="0"/>
          </a:p>
          <a:p>
            <a:pPr marL="0" lvl="0" indent="0" algn="l" rtl="0">
              <a:spcBef>
                <a:spcPts val="0"/>
              </a:spcBef>
              <a:spcAft>
                <a:spcPts val="0"/>
              </a:spcAft>
              <a:buClr>
                <a:srgbClr val="000000"/>
              </a:buClr>
              <a:buSzPts val="1100"/>
              <a:buFont typeface="Arial"/>
              <a:buNone/>
            </a:pPr>
            <a:r>
              <a:rPr lang="en" b="1" dirty="0" err="1"/>
              <a:t>Ameya</a:t>
            </a:r>
            <a:r>
              <a:rPr lang="en" b="1" dirty="0"/>
              <a:t> Kulkarni		</a:t>
            </a:r>
            <a:r>
              <a:rPr lang="en" b="1" dirty="0" err="1"/>
              <a:t>Mohit</a:t>
            </a:r>
            <a:r>
              <a:rPr lang="en" b="1" dirty="0"/>
              <a:t> </a:t>
            </a:r>
            <a:r>
              <a:rPr lang="en" b="1" dirty="0" err="1"/>
              <a:t>Ghodake</a:t>
            </a:r>
            <a:endParaRPr b="1" dirty="0"/>
          </a:p>
          <a:p>
            <a:pPr marL="0" lvl="0" indent="0" algn="l" rtl="0">
              <a:spcBef>
                <a:spcPts val="0"/>
              </a:spcBef>
              <a:spcAft>
                <a:spcPts val="0"/>
              </a:spcAft>
              <a:buClr>
                <a:srgbClr val="000000"/>
              </a:buClr>
              <a:buSzPts val="1100"/>
              <a:buFont typeface="Arial"/>
              <a:buNone/>
            </a:pPr>
            <a:r>
              <a:rPr lang="en" b="1" dirty="0"/>
              <a:t>Brenton Petty		</a:t>
            </a:r>
            <a:r>
              <a:rPr lang="en" b="1" dirty="0" smtClean="0"/>
              <a:t>Shruti </a:t>
            </a:r>
            <a:r>
              <a:rPr lang="en" b="1" dirty="0"/>
              <a:t>Gupta</a:t>
            </a:r>
            <a:endParaRPr b="1" dirty="0"/>
          </a:p>
          <a:p>
            <a:pPr marL="0" lvl="0" indent="0" algn="l" rtl="0">
              <a:spcBef>
                <a:spcPts val="0"/>
              </a:spcBef>
              <a:spcAft>
                <a:spcPts val="0"/>
              </a:spcAft>
              <a:buClr>
                <a:srgbClr val="000000"/>
              </a:buClr>
              <a:buSzPts val="1100"/>
              <a:buFont typeface="Arial"/>
              <a:buNone/>
            </a:pPr>
            <a:r>
              <a:rPr lang="en" b="1" dirty="0" err="1"/>
              <a:t>Divya</a:t>
            </a:r>
            <a:r>
              <a:rPr lang="en" b="1" dirty="0"/>
              <a:t> Chhabra		</a:t>
            </a:r>
            <a:r>
              <a:rPr lang="en" b="1" dirty="0" err="1" smtClean="0"/>
              <a:t>Yanfang</a:t>
            </a:r>
            <a:r>
              <a:rPr lang="en" b="1" dirty="0" smtClean="0"/>
              <a:t> </a:t>
            </a:r>
            <a:r>
              <a:rPr lang="en" b="1" dirty="0" err="1"/>
              <a:t>Huo</a:t>
            </a:r>
            <a:endParaRPr b="1" dirty="0"/>
          </a:p>
          <a:p>
            <a:pPr marL="0" lvl="0" indent="0" algn="l" rtl="0">
              <a:spcBef>
                <a:spcPts val="0"/>
              </a:spcBef>
              <a:spcAft>
                <a:spcPts val="0"/>
              </a:spcAft>
              <a:buClr>
                <a:srgbClr val="000000"/>
              </a:buClr>
              <a:buSzPts val="1100"/>
              <a:buFont typeface="Arial"/>
              <a:buNone/>
            </a:pPr>
            <a:r>
              <a:rPr lang="en" b="1" dirty="0"/>
              <a:t>Michael </a:t>
            </a:r>
            <a:r>
              <a:rPr lang="en" b="1" dirty="0" err="1"/>
              <a:t>Ibironke</a:t>
            </a:r>
            <a:r>
              <a:rPr lang="en" b="1" dirty="0"/>
              <a:t>		Zachary Broderick</a:t>
            </a:r>
            <a:endParaRPr dirty="0"/>
          </a:p>
        </p:txBody>
      </p:sp>
      <p:pic>
        <p:nvPicPr>
          <p:cNvPr id="88" name="Google Shape;88;p13"/>
          <p:cNvPicPr preferRelativeResize="0"/>
          <p:nvPr/>
        </p:nvPicPr>
        <p:blipFill>
          <a:blip r:embed="rId3">
            <a:alphaModFix/>
          </a:blip>
          <a:stretch>
            <a:fillRect/>
          </a:stretch>
        </p:blipFill>
        <p:spPr>
          <a:xfrm>
            <a:off x="5667375" y="1039288"/>
            <a:ext cx="2952750" cy="1552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Competitors</a:t>
            </a:r>
            <a:endParaRPr/>
          </a:p>
        </p:txBody>
      </p:sp>
      <p:sp>
        <p:nvSpPr>
          <p:cNvPr id="143" name="Google Shape;143;p22"/>
          <p:cNvSpPr txBox="1">
            <a:spLocks noGrp="1"/>
          </p:cNvSpPr>
          <p:nvPr>
            <p:ph type="body" idx="1"/>
          </p:nvPr>
        </p:nvSpPr>
        <p:spPr>
          <a:xfrm>
            <a:off x="729450" y="2078875"/>
            <a:ext cx="7688700" cy="2987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Retail Competitors - Walgreens, Kroger, Costco and Safeway</a:t>
            </a:r>
            <a:endParaRPr sz="1800"/>
          </a:p>
          <a:p>
            <a:pPr marL="457200" lvl="0" indent="-342900" algn="l" rtl="0">
              <a:spcBef>
                <a:spcPts val="0"/>
              </a:spcBef>
              <a:spcAft>
                <a:spcPts val="0"/>
              </a:spcAft>
              <a:buSzPts val="1800"/>
              <a:buChar char="●"/>
            </a:pPr>
            <a:r>
              <a:rPr lang="en" sz="1800"/>
              <a:t>Walgreens is the main digital competitor for CVS</a:t>
            </a:r>
            <a:endParaRPr sz="1800"/>
          </a:p>
          <a:p>
            <a:pPr marL="457200" lvl="0" indent="-342900" algn="l" rtl="0">
              <a:spcBef>
                <a:spcPts val="0"/>
              </a:spcBef>
              <a:spcAft>
                <a:spcPts val="0"/>
              </a:spcAft>
              <a:buSzPts val="1800"/>
              <a:buChar char="●"/>
            </a:pPr>
            <a:r>
              <a:rPr lang="en" sz="1800"/>
              <a:t>FindCareNow helps customers connect with health care services at Walgreens stores.</a:t>
            </a:r>
            <a:endParaRPr sz="1800"/>
          </a:p>
          <a:p>
            <a:pPr marL="457200" lvl="0" indent="-342900" algn="l" rtl="0">
              <a:spcBef>
                <a:spcPts val="0"/>
              </a:spcBef>
              <a:spcAft>
                <a:spcPts val="0"/>
              </a:spcAft>
              <a:buSzPts val="1800"/>
              <a:buChar char="●"/>
            </a:pPr>
            <a:r>
              <a:rPr lang="en" sz="1800"/>
              <a:t>ePass- Patient assessment tool; uses analytics to offer unique healthcare plans. </a:t>
            </a:r>
            <a:endParaRPr sz="1800"/>
          </a:p>
          <a:p>
            <a:pPr marL="457200" lvl="0" indent="0" algn="l" rtl="0">
              <a:spcBef>
                <a:spcPts val="1600"/>
              </a:spcBef>
              <a:spcAft>
                <a:spcPts val="1600"/>
              </a:spcAft>
              <a:buNone/>
            </a:pPr>
            <a:endParaRPr/>
          </a:p>
        </p:txBody>
      </p:sp>
      <p:pic>
        <p:nvPicPr>
          <p:cNvPr id="144" name="Google Shape;144;p22"/>
          <p:cNvPicPr preferRelativeResize="0"/>
          <p:nvPr/>
        </p:nvPicPr>
        <p:blipFill>
          <a:blip r:embed="rId3">
            <a:alphaModFix/>
          </a:blip>
          <a:stretch>
            <a:fillRect/>
          </a:stretch>
        </p:blipFill>
        <p:spPr>
          <a:xfrm>
            <a:off x="4571997" y="482800"/>
            <a:ext cx="1547050" cy="1596075"/>
          </a:xfrm>
          <a:prstGeom prst="rect">
            <a:avLst/>
          </a:prstGeom>
          <a:noFill/>
          <a:ln>
            <a:noFill/>
          </a:ln>
        </p:spPr>
      </p:pic>
      <p:pic>
        <p:nvPicPr>
          <p:cNvPr id="145" name="Google Shape;145;p22"/>
          <p:cNvPicPr preferRelativeResize="0"/>
          <p:nvPr/>
        </p:nvPicPr>
        <p:blipFill>
          <a:blip r:embed="rId4">
            <a:alphaModFix/>
          </a:blip>
          <a:stretch>
            <a:fillRect/>
          </a:stretch>
        </p:blipFill>
        <p:spPr>
          <a:xfrm>
            <a:off x="6005100" y="428300"/>
            <a:ext cx="2856216" cy="1425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2400">
                <a:solidFill>
                  <a:srgbClr val="000000"/>
                </a:solidFill>
              </a:rPr>
              <a:t>Would We Invest in the Firm?</a:t>
            </a:r>
            <a:endParaRPr sz="2400"/>
          </a:p>
        </p:txBody>
      </p:sp>
      <p:sp>
        <p:nvSpPr>
          <p:cNvPr id="151" name="Google Shape;151;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666666"/>
              </a:buClr>
              <a:buSzPts val="1800"/>
              <a:buChar char="●"/>
            </a:pPr>
            <a:r>
              <a:rPr lang="en" sz="1800">
                <a:solidFill>
                  <a:srgbClr val="666666"/>
                </a:solidFill>
              </a:rPr>
              <a:t>The Verdict</a:t>
            </a:r>
            <a:endParaRPr sz="1800">
              <a:solidFill>
                <a:srgbClr val="666666"/>
              </a:solidFill>
            </a:endParaRPr>
          </a:p>
          <a:p>
            <a:pPr marL="914400" lvl="1" indent="-342900" algn="l" rtl="0">
              <a:lnSpc>
                <a:spcPct val="150000"/>
              </a:lnSpc>
              <a:spcBef>
                <a:spcPts val="0"/>
              </a:spcBef>
              <a:spcAft>
                <a:spcPts val="0"/>
              </a:spcAft>
              <a:buClr>
                <a:srgbClr val="666666"/>
              </a:buClr>
              <a:buSzPts val="1800"/>
              <a:buChar char="○"/>
            </a:pPr>
            <a:r>
              <a:rPr lang="en" sz="1800">
                <a:solidFill>
                  <a:srgbClr val="666666"/>
                </a:solidFill>
              </a:rPr>
              <a:t>CVS is a good option to invest and the stock is not expensive (78.91 USD)</a:t>
            </a:r>
            <a:endParaRPr sz="1800">
              <a:solidFill>
                <a:srgbClr val="666666"/>
              </a:solidFill>
            </a:endParaRPr>
          </a:p>
          <a:p>
            <a:pPr marL="914400" lvl="1" indent="-342900" algn="l" rtl="0">
              <a:lnSpc>
                <a:spcPct val="150000"/>
              </a:lnSpc>
              <a:spcBef>
                <a:spcPts val="0"/>
              </a:spcBef>
              <a:spcAft>
                <a:spcPts val="0"/>
              </a:spcAft>
              <a:buClr>
                <a:srgbClr val="666666"/>
              </a:buClr>
              <a:buSzPts val="1800"/>
              <a:buChar char="○"/>
            </a:pPr>
            <a:r>
              <a:rPr lang="en" sz="1800">
                <a:solidFill>
                  <a:srgbClr val="666666"/>
                </a:solidFill>
              </a:rPr>
              <a:t>Aetna acquisition and government policies regarding PBM business make it too risky to recommend buying stocks currently</a:t>
            </a:r>
            <a:endParaRPr sz="18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8373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Recommendations to Enhance Firm’s Strategic Edge</a:t>
            </a:r>
            <a:endParaRPr sz="2500"/>
          </a:p>
        </p:txBody>
      </p:sp>
      <p:sp>
        <p:nvSpPr>
          <p:cNvPr id="157" name="Google Shape;157;p24"/>
          <p:cNvSpPr txBox="1">
            <a:spLocks noGrp="1"/>
          </p:cNvSpPr>
          <p:nvPr>
            <p:ph type="body" idx="1"/>
          </p:nvPr>
        </p:nvSpPr>
        <p:spPr>
          <a:xfrm>
            <a:off x="729450" y="1853850"/>
            <a:ext cx="6698400" cy="3289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66666"/>
              </a:buClr>
              <a:buSzPts val="1800"/>
              <a:buChar char="●"/>
            </a:pPr>
            <a:r>
              <a:rPr lang="en" sz="1800">
                <a:solidFill>
                  <a:srgbClr val="666666"/>
                </a:solidFill>
              </a:rPr>
              <a:t>Continue investing in their data analytics programs </a:t>
            </a:r>
            <a:endParaRPr sz="1800">
              <a:solidFill>
                <a:srgbClr val="666666"/>
              </a:solidFill>
            </a:endParaRPr>
          </a:p>
          <a:p>
            <a:pPr marL="914400" lvl="1" indent="-342900" algn="l" rtl="0">
              <a:lnSpc>
                <a:spcPct val="115000"/>
              </a:lnSpc>
              <a:spcBef>
                <a:spcPts val="0"/>
              </a:spcBef>
              <a:spcAft>
                <a:spcPts val="0"/>
              </a:spcAft>
              <a:buClr>
                <a:srgbClr val="666666"/>
              </a:buClr>
              <a:buSzPts val="1800"/>
              <a:buChar char="○"/>
            </a:pPr>
            <a:r>
              <a:rPr lang="en" sz="1800">
                <a:solidFill>
                  <a:srgbClr val="666666"/>
                </a:solidFill>
              </a:rPr>
              <a:t>Customer loyalty program, interventional health analysis, and consumer spending patterns</a:t>
            </a:r>
            <a:endParaRPr sz="1800">
              <a:solidFill>
                <a:srgbClr val="666666"/>
              </a:solidFill>
            </a:endParaRPr>
          </a:p>
          <a:p>
            <a:pPr marL="457200" lvl="0" indent="-342900" algn="l" rtl="0">
              <a:lnSpc>
                <a:spcPct val="115000"/>
              </a:lnSpc>
              <a:spcBef>
                <a:spcPts val="0"/>
              </a:spcBef>
              <a:spcAft>
                <a:spcPts val="0"/>
              </a:spcAft>
              <a:buClr>
                <a:srgbClr val="666666"/>
              </a:buClr>
              <a:buSzPts val="1800"/>
              <a:buChar char="●"/>
            </a:pPr>
            <a:r>
              <a:rPr lang="en" sz="1800">
                <a:solidFill>
                  <a:srgbClr val="666666"/>
                </a:solidFill>
              </a:rPr>
              <a:t>Expand MinuteClinic services </a:t>
            </a:r>
            <a:endParaRPr sz="1800">
              <a:solidFill>
                <a:srgbClr val="666666"/>
              </a:solidFill>
            </a:endParaRPr>
          </a:p>
          <a:p>
            <a:pPr marL="914400" lvl="1" indent="-342900" algn="l" rtl="0">
              <a:lnSpc>
                <a:spcPct val="115000"/>
              </a:lnSpc>
              <a:spcBef>
                <a:spcPts val="0"/>
              </a:spcBef>
              <a:spcAft>
                <a:spcPts val="0"/>
              </a:spcAft>
              <a:buClr>
                <a:srgbClr val="666666"/>
              </a:buClr>
              <a:buSzPts val="1800"/>
              <a:buChar char="○"/>
            </a:pPr>
            <a:r>
              <a:rPr lang="en" sz="1800">
                <a:solidFill>
                  <a:srgbClr val="666666"/>
                </a:solidFill>
              </a:rPr>
              <a:t>Cover more locations</a:t>
            </a:r>
            <a:endParaRPr sz="1800">
              <a:solidFill>
                <a:srgbClr val="666666"/>
              </a:solidFill>
            </a:endParaRPr>
          </a:p>
          <a:p>
            <a:pPr marL="914400" lvl="1" indent="-342900" algn="l" rtl="0">
              <a:lnSpc>
                <a:spcPct val="115000"/>
              </a:lnSpc>
              <a:spcBef>
                <a:spcPts val="0"/>
              </a:spcBef>
              <a:spcAft>
                <a:spcPts val="0"/>
              </a:spcAft>
              <a:buClr>
                <a:srgbClr val="666666"/>
              </a:buClr>
              <a:buSzPts val="1800"/>
              <a:buChar char="○"/>
            </a:pPr>
            <a:r>
              <a:rPr lang="en" sz="1800">
                <a:solidFill>
                  <a:srgbClr val="666666"/>
                </a:solidFill>
              </a:rPr>
              <a:t>Include virtual care services</a:t>
            </a:r>
            <a:endParaRPr sz="1800">
              <a:solidFill>
                <a:srgbClr val="666666"/>
              </a:solidFill>
            </a:endParaRPr>
          </a:p>
          <a:p>
            <a:pPr marL="457200" lvl="0" indent="-342900" algn="l" rtl="0">
              <a:lnSpc>
                <a:spcPct val="115000"/>
              </a:lnSpc>
              <a:spcBef>
                <a:spcPts val="0"/>
              </a:spcBef>
              <a:spcAft>
                <a:spcPts val="0"/>
              </a:spcAft>
              <a:buClr>
                <a:srgbClr val="666666"/>
              </a:buClr>
              <a:buSzPts val="1800"/>
              <a:buChar char="●"/>
            </a:pPr>
            <a:r>
              <a:rPr lang="en" sz="1800">
                <a:solidFill>
                  <a:srgbClr val="666666"/>
                </a:solidFill>
              </a:rPr>
              <a:t>Continue emphasis on health-based rebranding initiative</a:t>
            </a:r>
            <a:endParaRPr sz="1800">
              <a:solidFill>
                <a:srgbClr val="666666"/>
              </a:solidFill>
            </a:endParaRPr>
          </a:p>
          <a:p>
            <a:pPr marL="457200" lvl="0" indent="-342900" algn="l" rtl="0">
              <a:lnSpc>
                <a:spcPct val="115000"/>
              </a:lnSpc>
              <a:spcBef>
                <a:spcPts val="0"/>
              </a:spcBef>
              <a:spcAft>
                <a:spcPts val="0"/>
              </a:spcAft>
              <a:buClr>
                <a:srgbClr val="666666"/>
              </a:buClr>
              <a:buSzPts val="1800"/>
              <a:buChar char="●"/>
            </a:pPr>
            <a:r>
              <a:rPr lang="en" sz="1800">
                <a:solidFill>
                  <a:srgbClr val="666666"/>
                </a:solidFill>
              </a:rPr>
              <a:t>Continue investing in the digital shopping experience</a:t>
            </a:r>
            <a:endParaRPr sz="1800">
              <a:solidFill>
                <a:srgbClr val="666666"/>
              </a:solidFill>
            </a:endParaRPr>
          </a:p>
          <a:p>
            <a:pPr marL="914400" lvl="1" indent="-342900" algn="l" rtl="0">
              <a:lnSpc>
                <a:spcPct val="115000"/>
              </a:lnSpc>
              <a:spcBef>
                <a:spcPts val="0"/>
              </a:spcBef>
              <a:spcAft>
                <a:spcPts val="0"/>
              </a:spcAft>
              <a:buClr>
                <a:srgbClr val="666666"/>
              </a:buClr>
              <a:buSzPts val="1800"/>
              <a:buChar char="○"/>
            </a:pPr>
            <a:r>
              <a:rPr lang="en" sz="1800">
                <a:solidFill>
                  <a:srgbClr val="666666"/>
                </a:solidFill>
              </a:rPr>
              <a:t>MyCVS, SmartScript app</a:t>
            </a:r>
            <a:endParaRPr sz="18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63" name="Google Shape;163;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Char char="●"/>
            </a:pPr>
            <a:r>
              <a:rPr lang="en" sz="1800">
                <a:solidFill>
                  <a:srgbClr val="666666"/>
                </a:solidFill>
              </a:rPr>
              <a:t>CVS has evolved to become the  second largest pharmaceutical company in the United States through its successful use of IT </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CVS rebranded themselves multiple times, successfully taking advantage of the technological revolution  while doing so </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Future is uncertain for CVS due to recent alteration to business model</a:t>
            </a:r>
            <a:endParaRPr sz="1800">
              <a:solidFill>
                <a:srgbClr val="666666"/>
              </a:solidFill>
            </a:endParaRPr>
          </a:p>
          <a:p>
            <a:pPr marL="914400" lvl="1" indent="-342900" algn="l" rtl="0">
              <a:spcBef>
                <a:spcPts val="0"/>
              </a:spcBef>
              <a:spcAft>
                <a:spcPts val="0"/>
              </a:spcAft>
              <a:buClr>
                <a:srgbClr val="666666"/>
              </a:buClr>
              <a:buSzPts val="1800"/>
              <a:buChar char="○"/>
            </a:pPr>
            <a:r>
              <a:rPr lang="en" sz="1800">
                <a:solidFill>
                  <a:srgbClr val="666666"/>
                </a:solidFill>
              </a:rPr>
              <a:t>Shifting from retail pharmacy to health services provider</a:t>
            </a:r>
            <a:endParaRPr sz="18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58932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CVS Health: Overview </a:t>
            </a:r>
            <a:endParaRPr/>
          </a:p>
        </p:txBody>
      </p:sp>
      <p:sp>
        <p:nvSpPr>
          <p:cNvPr id="94" name="Google Shape;94;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t>Founded in 1964 as a beauty- and health-aid company, ‘Consumer Value Stores’</a:t>
            </a:r>
            <a:endParaRPr sz="1800"/>
          </a:p>
          <a:p>
            <a:pPr marL="457200" lvl="0" indent="-342900" algn="l" rtl="0">
              <a:lnSpc>
                <a:spcPct val="150000"/>
              </a:lnSpc>
              <a:spcBef>
                <a:spcPts val="0"/>
              </a:spcBef>
              <a:spcAft>
                <a:spcPts val="0"/>
              </a:spcAft>
              <a:buSzPts val="1800"/>
              <a:buChar char="●"/>
            </a:pPr>
            <a:r>
              <a:rPr lang="en" sz="1800"/>
              <a:t>Renamed ‘CVS Health’ in 2014</a:t>
            </a:r>
            <a:endParaRPr sz="1800"/>
          </a:p>
          <a:p>
            <a:pPr marL="457200" lvl="0" indent="-342900" algn="l" rtl="0">
              <a:lnSpc>
                <a:spcPct val="150000"/>
              </a:lnSpc>
              <a:spcBef>
                <a:spcPts val="0"/>
              </a:spcBef>
              <a:spcAft>
                <a:spcPts val="0"/>
              </a:spcAft>
              <a:buSzPts val="1800"/>
              <a:buChar char="●"/>
            </a:pPr>
            <a:r>
              <a:rPr lang="en" sz="1800"/>
              <a:t>Fortune 500: #7, Fortune Global 500: #17  (2018, annual revenue $184 bn)</a:t>
            </a:r>
            <a:endParaRPr sz="1800"/>
          </a:p>
          <a:p>
            <a:pPr marL="457200" lvl="0" indent="-342900" algn="l" rtl="0">
              <a:lnSpc>
                <a:spcPct val="150000"/>
              </a:lnSpc>
              <a:spcBef>
                <a:spcPts val="0"/>
              </a:spcBef>
              <a:spcAft>
                <a:spcPts val="0"/>
              </a:spcAft>
              <a:buSzPts val="1800"/>
              <a:buChar char="●"/>
            </a:pPr>
            <a:r>
              <a:rPr lang="en" sz="1800"/>
              <a:t>Today: 9800+ stores across US, Puerto Rico, Brazil</a:t>
            </a:r>
            <a:endParaRPr sz="1800"/>
          </a:p>
        </p:txBody>
      </p:sp>
      <p:pic>
        <p:nvPicPr>
          <p:cNvPr id="95" name="Google Shape;95;p14"/>
          <p:cNvPicPr preferRelativeResize="0"/>
          <p:nvPr/>
        </p:nvPicPr>
        <p:blipFill>
          <a:blip r:embed="rId3">
            <a:alphaModFix/>
          </a:blip>
          <a:stretch>
            <a:fillRect/>
          </a:stretch>
        </p:blipFill>
        <p:spPr>
          <a:xfrm>
            <a:off x="6294425" y="700025"/>
            <a:ext cx="2194375" cy="115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Underlying Business Domain</a:t>
            </a:r>
            <a:endParaRPr/>
          </a:p>
        </p:txBody>
      </p:sp>
      <p:sp>
        <p:nvSpPr>
          <p:cNvPr id="101" name="Google Shape;101;p15"/>
          <p:cNvSpPr txBox="1">
            <a:spLocks noGrp="1"/>
          </p:cNvSpPr>
          <p:nvPr>
            <p:ph type="body" idx="1"/>
          </p:nvPr>
        </p:nvSpPr>
        <p:spPr>
          <a:xfrm>
            <a:off x="729450" y="1853850"/>
            <a:ext cx="7536000" cy="3088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Clr>
                <a:srgbClr val="222222"/>
              </a:buClr>
              <a:buSzPts val="1400"/>
              <a:buAutoNum type="arabicPeriod"/>
            </a:pPr>
            <a:r>
              <a:rPr lang="en" sz="1800">
                <a:solidFill>
                  <a:srgbClr val="222222"/>
                </a:solidFill>
              </a:rPr>
              <a:t> </a:t>
            </a:r>
            <a:r>
              <a:rPr lang="en" sz="1800">
                <a:solidFill>
                  <a:srgbClr val="666666"/>
                </a:solidFill>
              </a:rPr>
              <a:t> </a:t>
            </a:r>
            <a:r>
              <a:rPr lang="en" sz="1400">
                <a:solidFill>
                  <a:srgbClr val="666666"/>
                </a:solidFill>
              </a:rPr>
              <a:t>  Retail Pharmacy </a:t>
            </a:r>
            <a:endParaRPr sz="1400">
              <a:solidFill>
                <a:srgbClr val="666666"/>
              </a:solidFill>
            </a:endParaRPr>
          </a:p>
          <a:p>
            <a:pPr marL="914400" lvl="0" indent="0" algn="l" rtl="0">
              <a:lnSpc>
                <a:spcPct val="100000"/>
              </a:lnSpc>
              <a:spcBef>
                <a:spcPts val="600"/>
              </a:spcBef>
              <a:spcAft>
                <a:spcPts val="0"/>
              </a:spcAft>
              <a:buNone/>
            </a:pPr>
            <a:r>
              <a:rPr lang="en" sz="1400">
                <a:solidFill>
                  <a:srgbClr val="666666"/>
                </a:solidFill>
                <a:highlight>
                  <a:srgbClr val="FFFFFF"/>
                </a:highlight>
              </a:rPr>
              <a:t>Health profession that links health sciences with chemical sciences and aims to     ensure the safe and effective use of pharmaceutical drugs</a:t>
            </a:r>
            <a:endParaRPr sz="1400">
              <a:solidFill>
                <a:srgbClr val="666666"/>
              </a:solidFill>
              <a:highlight>
                <a:srgbClr val="FFFFFF"/>
              </a:highlight>
            </a:endParaRPr>
          </a:p>
          <a:p>
            <a:pPr marL="457200" lvl="0" indent="-317500" algn="l" rtl="0">
              <a:lnSpc>
                <a:spcPct val="100000"/>
              </a:lnSpc>
              <a:spcBef>
                <a:spcPts val="600"/>
              </a:spcBef>
              <a:spcAft>
                <a:spcPts val="0"/>
              </a:spcAft>
              <a:buClr>
                <a:srgbClr val="222222"/>
              </a:buClr>
              <a:buSzPts val="1400"/>
              <a:buAutoNum type="arabicPeriod"/>
            </a:pPr>
            <a:r>
              <a:rPr lang="en" sz="1800">
                <a:solidFill>
                  <a:srgbClr val="222222"/>
                </a:solidFill>
              </a:rPr>
              <a:t> </a:t>
            </a:r>
            <a:r>
              <a:rPr lang="en" sz="1800">
                <a:solidFill>
                  <a:srgbClr val="666666"/>
                </a:solidFill>
              </a:rPr>
              <a:t> </a:t>
            </a:r>
            <a:r>
              <a:rPr lang="en" sz="1400">
                <a:solidFill>
                  <a:srgbClr val="666666"/>
                </a:solidFill>
              </a:rPr>
              <a:t>  Pharmacy Benefit Management</a:t>
            </a:r>
            <a:endParaRPr sz="1400">
              <a:solidFill>
                <a:srgbClr val="666666"/>
              </a:solidFill>
            </a:endParaRPr>
          </a:p>
          <a:p>
            <a:pPr marL="914400" lvl="0" indent="0" algn="l" rtl="0">
              <a:lnSpc>
                <a:spcPct val="100000"/>
              </a:lnSpc>
              <a:spcBef>
                <a:spcPts val="600"/>
              </a:spcBef>
              <a:spcAft>
                <a:spcPts val="0"/>
              </a:spcAft>
              <a:buNone/>
            </a:pPr>
            <a:r>
              <a:rPr lang="en" sz="1400">
                <a:solidFill>
                  <a:srgbClr val="666666"/>
                </a:solidFill>
                <a:highlight>
                  <a:srgbClr val="FFFFFF"/>
                </a:highlight>
              </a:rPr>
              <a:t>A </a:t>
            </a:r>
            <a:r>
              <a:rPr lang="en" sz="1400">
                <a:solidFill>
                  <a:srgbClr val="666666"/>
                </a:solidFill>
                <a:highlight>
                  <a:srgbClr val="FFFFFF"/>
                </a:highlight>
                <a:uFill>
                  <a:noFill/>
                </a:uFill>
                <a:hlinkClick r:id="rId3"/>
              </a:rPr>
              <a:t>third-party administrator</a:t>
            </a:r>
            <a:r>
              <a:rPr lang="en" sz="1400">
                <a:solidFill>
                  <a:srgbClr val="666666"/>
                </a:solidFill>
                <a:highlight>
                  <a:srgbClr val="FFFFFF"/>
                </a:highlight>
              </a:rPr>
              <a:t> (TPA) of </a:t>
            </a:r>
            <a:r>
              <a:rPr lang="en" sz="1400">
                <a:solidFill>
                  <a:srgbClr val="666666"/>
                </a:solidFill>
                <a:highlight>
                  <a:srgbClr val="FFFFFF"/>
                </a:highlight>
                <a:uFill>
                  <a:noFill/>
                </a:uFill>
                <a:hlinkClick r:id="rId4"/>
              </a:rPr>
              <a:t>prescription drug</a:t>
            </a:r>
            <a:r>
              <a:rPr lang="en" sz="1400">
                <a:solidFill>
                  <a:srgbClr val="666666"/>
                </a:solidFill>
                <a:highlight>
                  <a:srgbClr val="FFFFFF"/>
                </a:highlight>
              </a:rPr>
              <a:t> programs for commercial health plans, self-insured employer plans</a:t>
            </a:r>
            <a:endParaRPr sz="1400">
              <a:solidFill>
                <a:srgbClr val="666666"/>
              </a:solidFill>
            </a:endParaRPr>
          </a:p>
          <a:p>
            <a:pPr marL="457200" lvl="0" indent="-317500" algn="l" rtl="0">
              <a:lnSpc>
                <a:spcPct val="100000"/>
              </a:lnSpc>
              <a:spcBef>
                <a:spcPts val="600"/>
              </a:spcBef>
              <a:spcAft>
                <a:spcPts val="0"/>
              </a:spcAft>
              <a:buClr>
                <a:srgbClr val="222222"/>
              </a:buClr>
              <a:buSzPts val="1400"/>
              <a:buAutoNum type="arabicPeriod"/>
            </a:pPr>
            <a:r>
              <a:rPr lang="en" sz="1800">
                <a:solidFill>
                  <a:srgbClr val="666666"/>
                </a:solidFill>
              </a:rPr>
              <a:t> </a:t>
            </a:r>
            <a:r>
              <a:rPr lang="en" sz="1400">
                <a:solidFill>
                  <a:srgbClr val="666666"/>
                </a:solidFill>
              </a:rPr>
              <a:t>  Health Services </a:t>
            </a:r>
            <a:endParaRPr sz="1400">
              <a:solidFill>
                <a:srgbClr val="666666"/>
              </a:solidFill>
            </a:endParaRPr>
          </a:p>
          <a:p>
            <a:pPr marL="914400" lvl="0" indent="0" algn="l" rtl="0">
              <a:lnSpc>
                <a:spcPct val="100000"/>
              </a:lnSpc>
              <a:spcBef>
                <a:spcPts val="600"/>
              </a:spcBef>
              <a:spcAft>
                <a:spcPts val="0"/>
              </a:spcAft>
              <a:buClr>
                <a:srgbClr val="000000"/>
              </a:buClr>
              <a:buSzPts val="1100"/>
              <a:buFont typeface="Arial"/>
              <a:buNone/>
            </a:pPr>
            <a:endParaRPr sz="1800">
              <a:solidFill>
                <a:srgbClr val="22222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Model</a:t>
            </a:r>
            <a:endParaRPr/>
          </a:p>
        </p:txBody>
      </p:sp>
      <p:sp>
        <p:nvSpPr>
          <p:cNvPr id="107" name="Google Shape;107;p16"/>
          <p:cNvSpPr txBox="1">
            <a:spLocks noGrp="1"/>
          </p:cNvSpPr>
          <p:nvPr>
            <p:ph type="body" idx="1"/>
          </p:nvPr>
        </p:nvSpPr>
        <p:spPr>
          <a:xfrm>
            <a:off x="729450" y="1853850"/>
            <a:ext cx="7688700" cy="3558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rgbClr val="222222"/>
              </a:buClr>
              <a:buSzPts val="1800"/>
              <a:buAutoNum type="arabicPeriod"/>
            </a:pPr>
            <a:r>
              <a:rPr lang="en" sz="1800">
                <a:solidFill>
                  <a:srgbClr val="222222"/>
                </a:solidFill>
              </a:rPr>
              <a:t> </a:t>
            </a:r>
            <a:r>
              <a:rPr lang="en" sz="1800">
                <a:solidFill>
                  <a:srgbClr val="666666"/>
                </a:solidFill>
              </a:rPr>
              <a:t>   Retail Pharmacy </a:t>
            </a:r>
            <a:endParaRPr sz="1800">
              <a:solidFill>
                <a:srgbClr val="666666"/>
              </a:solidFill>
            </a:endParaRPr>
          </a:p>
          <a:p>
            <a:pPr marL="1371600" lvl="2" indent="-342900" algn="l" rtl="0">
              <a:lnSpc>
                <a:spcPct val="100000"/>
              </a:lnSpc>
              <a:spcBef>
                <a:spcPts val="0"/>
              </a:spcBef>
              <a:spcAft>
                <a:spcPts val="0"/>
              </a:spcAft>
              <a:buClr>
                <a:srgbClr val="666666"/>
              </a:buClr>
              <a:buSzPts val="1800"/>
              <a:buAutoNum type="romanLcPeriod"/>
            </a:pPr>
            <a:r>
              <a:rPr lang="en" sz="1800">
                <a:solidFill>
                  <a:srgbClr val="666666"/>
                </a:solidFill>
                <a:highlight>
                  <a:srgbClr val="FFFFFF"/>
                </a:highlight>
              </a:rPr>
              <a:t>responsible for more than 67% of its revenue</a:t>
            </a:r>
            <a:endParaRPr sz="1800">
              <a:solidFill>
                <a:srgbClr val="666666"/>
              </a:solidFill>
              <a:highlight>
                <a:srgbClr val="FFFFFF"/>
              </a:highlight>
            </a:endParaRPr>
          </a:p>
          <a:p>
            <a:pPr marL="1371600" lvl="2" indent="-342900" algn="l" rtl="0">
              <a:lnSpc>
                <a:spcPct val="100000"/>
              </a:lnSpc>
              <a:spcBef>
                <a:spcPts val="0"/>
              </a:spcBef>
              <a:spcAft>
                <a:spcPts val="0"/>
              </a:spcAft>
              <a:buClr>
                <a:srgbClr val="666666"/>
              </a:buClr>
              <a:buSzPts val="1800"/>
              <a:buAutoNum type="romanLcPeriod"/>
            </a:pPr>
            <a:r>
              <a:rPr lang="en" sz="1800">
                <a:solidFill>
                  <a:srgbClr val="666666"/>
                </a:solidFill>
                <a:highlight>
                  <a:srgbClr val="FFFFFF"/>
                </a:highlight>
              </a:rPr>
              <a:t>includes dispensing prescriptions, administering flu shots and all the convenience sales </a:t>
            </a:r>
            <a:endParaRPr sz="1800">
              <a:solidFill>
                <a:srgbClr val="666666"/>
              </a:solidFill>
            </a:endParaRPr>
          </a:p>
          <a:p>
            <a:pPr marL="457200" lvl="0" indent="-342900" algn="l" rtl="0">
              <a:lnSpc>
                <a:spcPct val="100000"/>
              </a:lnSpc>
              <a:spcBef>
                <a:spcPts val="0"/>
              </a:spcBef>
              <a:spcAft>
                <a:spcPts val="0"/>
              </a:spcAft>
              <a:buClr>
                <a:srgbClr val="666666"/>
              </a:buClr>
              <a:buSzPts val="1800"/>
              <a:buAutoNum type="arabicPeriod"/>
            </a:pPr>
            <a:r>
              <a:rPr lang="en" sz="1800">
                <a:solidFill>
                  <a:srgbClr val="666666"/>
                </a:solidFill>
              </a:rPr>
              <a:t>    Pharmacy Benefit Management</a:t>
            </a:r>
            <a:endParaRPr sz="1800">
              <a:solidFill>
                <a:srgbClr val="666666"/>
              </a:solidFill>
            </a:endParaRPr>
          </a:p>
          <a:p>
            <a:pPr marL="1371600" lvl="2" indent="-342900" algn="l" rtl="0">
              <a:lnSpc>
                <a:spcPct val="100000"/>
              </a:lnSpc>
              <a:spcBef>
                <a:spcPts val="0"/>
              </a:spcBef>
              <a:spcAft>
                <a:spcPts val="0"/>
              </a:spcAft>
              <a:buClr>
                <a:srgbClr val="666666"/>
              </a:buClr>
              <a:buSzPts val="1800"/>
              <a:buAutoNum type="romanLcPeriod"/>
            </a:pPr>
            <a:r>
              <a:rPr lang="en" sz="1800">
                <a:solidFill>
                  <a:srgbClr val="666666"/>
                </a:solidFill>
              </a:rPr>
              <a:t>ranked one of the top ten full service Pharmacy Benefit Managements in the US </a:t>
            </a:r>
            <a:endParaRPr sz="1800">
              <a:solidFill>
                <a:srgbClr val="666666"/>
              </a:solidFill>
            </a:endParaRPr>
          </a:p>
          <a:p>
            <a:pPr marL="1371600" lvl="2" indent="-342900" algn="l" rtl="0">
              <a:lnSpc>
                <a:spcPct val="100000"/>
              </a:lnSpc>
              <a:spcBef>
                <a:spcPts val="0"/>
              </a:spcBef>
              <a:spcAft>
                <a:spcPts val="0"/>
              </a:spcAft>
              <a:buClr>
                <a:srgbClr val="666666"/>
              </a:buClr>
              <a:buSzPts val="1800"/>
              <a:buAutoNum type="romanLcPeriod"/>
            </a:pPr>
            <a:r>
              <a:rPr lang="en" sz="1800">
                <a:solidFill>
                  <a:srgbClr val="666666"/>
                </a:solidFill>
              </a:rPr>
              <a:t>part of CVS’s business that processes prescription claim</a:t>
            </a:r>
            <a:r>
              <a:rPr lang="en" sz="1800">
                <a:solidFill>
                  <a:srgbClr val="666666"/>
                </a:solidFill>
                <a:highlight>
                  <a:srgbClr val="FFFFFF"/>
                </a:highlight>
              </a:rPr>
              <a:t>s </a:t>
            </a:r>
            <a:endParaRPr sz="1800">
              <a:solidFill>
                <a:srgbClr val="666666"/>
              </a:solidFill>
            </a:endParaRPr>
          </a:p>
          <a:p>
            <a:pPr marL="0" lvl="0" indent="0" algn="l" rtl="0">
              <a:spcBef>
                <a:spcPts val="1600"/>
              </a:spcBef>
              <a:spcAft>
                <a:spcPts val="1600"/>
              </a:spcAft>
              <a:buNone/>
            </a:pPr>
            <a:endParaRPr sz="1800">
              <a:solidFill>
                <a:srgbClr val="22222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Business Model</a:t>
            </a:r>
            <a:endParaRPr/>
          </a:p>
        </p:txBody>
      </p:sp>
      <p:sp>
        <p:nvSpPr>
          <p:cNvPr id="113" name="Google Shape;113;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800">
                <a:solidFill>
                  <a:srgbClr val="666666"/>
                </a:solidFill>
              </a:rPr>
              <a:t>The retail drugstore competes mainly on the basis of:</a:t>
            </a:r>
            <a:endParaRPr sz="1800">
              <a:solidFill>
                <a:srgbClr val="666666"/>
              </a:solidFill>
            </a:endParaRPr>
          </a:p>
          <a:p>
            <a:pPr marL="457200" lvl="0" indent="-342900" algn="l" rtl="0">
              <a:lnSpc>
                <a:spcPct val="100000"/>
              </a:lnSpc>
              <a:spcBef>
                <a:spcPts val="1600"/>
              </a:spcBef>
              <a:spcAft>
                <a:spcPts val="0"/>
              </a:spcAft>
              <a:buClr>
                <a:srgbClr val="666666"/>
              </a:buClr>
              <a:buSzPts val="1800"/>
              <a:buFont typeface="Lato"/>
              <a:buChar char="●"/>
            </a:pPr>
            <a:r>
              <a:rPr lang="en" sz="1800">
                <a:solidFill>
                  <a:srgbClr val="666666"/>
                </a:solidFill>
              </a:rPr>
              <a:t>Store location and convenience</a:t>
            </a:r>
            <a:endParaRPr sz="1800">
              <a:solidFill>
                <a:srgbClr val="666666"/>
              </a:solidFill>
            </a:endParaRPr>
          </a:p>
          <a:p>
            <a:pPr marL="457200" lvl="0" indent="-342900" algn="l" rtl="0">
              <a:lnSpc>
                <a:spcPct val="100000"/>
              </a:lnSpc>
              <a:spcBef>
                <a:spcPts val="0"/>
              </a:spcBef>
              <a:spcAft>
                <a:spcPts val="0"/>
              </a:spcAft>
              <a:buClr>
                <a:srgbClr val="666666"/>
              </a:buClr>
              <a:buSzPts val="1800"/>
              <a:buFont typeface="Lato"/>
              <a:buChar char="●"/>
            </a:pPr>
            <a:r>
              <a:rPr lang="en" sz="1800">
                <a:solidFill>
                  <a:srgbClr val="666666"/>
                </a:solidFill>
              </a:rPr>
              <a:t>Customer service and satisfaction</a:t>
            </a:r>
            <a:endParaRPr sz="1800">
              <a:solidFill>
                <a:srgbClr val="666666"/>
              </a:solidFill>
            </a:endParaRPr>
          </a:p>
          <a:p>
            <a:pPr marL="457200" lvl="0" indent="-342900" algn="l" rtl="0">
              <a:lnSpc>
                <a:spcPct val="100000"/>
              </a:lnSpc>
              <a:spcBef>
                <a:spcPts val="0"/>
              </a:spcBef>
              <a:spcAft>
                <a:spcPts val="0"/>
              </a:spcAft>
              <a:buClr>
                <a:srgbClr val="666666"/>
              </a:buClr>
              <a:buSzPts val="1800"/>
              <a:buFont typeface="Lato"/>
              <a:buChar char="●"/>
            </a:pPr>
            <a:r>
              <a:rPr lang="en" sz="1800">
                <a:solidFill>
                  <a:srgbClr val="666666"/>
                </a:solidFill>
              </a:rPr>
              <a:t>Product selection and product variety</a:t>
            </a:r>
            <a:endParaRPr sz="1800">
              <a:solidFill>
                <a:srgbClr val="666666"/>
              </a:solidFill>
            </a:endParaRPr>
          </a:p>
          <a:p>
            <a:pPr marL="457200" lvl="0" indent="-342900" algn="l" rtl="0">
              <a:lnSpc>
                <a:spcPct val="100000"/>
              </a:lnSpc>
              <a:spcBef>
                <a:spcPts val="0"/>
              </a:spcBef>
              <a:spcAft>
                <a:spcPts val="0"/>
              </a:spcAft>
              <a:buClr>
                <a:srgbClr val="666666"/>
              </a:buClr>
              <a:buSzPts val="1800"/>
              <a:buFont typeface="Lato"/>
              <a:buChar char="●"/>
            </a:pPr>
            <a:r>
              <a:rPr lang="en" sz="1800">
                <a:solidFill>
                  <a:srgbClr val="666666"/>
                </a:solidFill>
              </a:rPr>
              <a:t>Price</a:t>
            </a:r>
            <a:endParaRPr sz="1800">
              <a:solidFill>
                <a:srgbClr val="666666"/>
              </a:solidFill>
            </a:endParaRPr>
          </a:p>
          <a:p>
            <a:pPr marL="0" lvl="0" indent="0" algn="l" rtl="0">
              <a:spcBef>
                <a:spcPts val="0"/>
              </a:spcBef>
              <a:spcAft>
                <a:spcPts val="0"/>
              </a:spcAft>
              <a:buClr>
                <a:srgbClr val="000000"/>
              </a:buClr>
              <a:buSzPts val="1100"/>
              <a:buFont typeface="Arial"/>
              <a:buNone/>
            </a:pPr>
            <a:endParaRPr sz="1400">
              <a:solidFill>
                <a:srgbClr val="222222"/>
              </a:solidFill>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Model</a:t>
            </a:r>
            <a:endParaRPr/>
          </a:p>
        </p:txBody>
      </p:sp>
      <p:sp>
        <p:nvSpPr>
          <p:cNvPr id="119" name="Google Shape;119;p18"/>
          <p:cNvSpPr txBox="1">
            <a:spLocks noGrp="1"/>
          </p:cNvSpPr>
          <p:nvPr>
            <p:ph type="body" idx="1"/>
          </p:nvPr>
        </p:nvSpPr>
        <p:spPr>
          <a:xfrm>
            <a:off x="729450" y="1853850"/>
            <a:ext cx="7688700" cy="27807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Clr>
                <a:srgbClr val="666666"/>
              </a:buClr>
              <a:buSzPts val="1600"/>
              <a:buAutoNum type="arabicPeriod"/>
            </a:pPr>
            <a:r>
              <a:rPr lang="en" sz="1600">
                <a:solidFill>
                  <a:srgbClr val="666666"/>
                </a:solidFill>
              </a:rPr>
              <a:t>Digital Offerings of CVS - value creation and not “widget” sales</a:t>
            </a:r>
            <a:endParaRPr sz="1600">
              <a:solidFill>
                <a:srgbClr val="666666"/>
              </a:solidFill>
            </a:endParaRPr>
          </a:p>
          <a:p>
            <a:pPr marL="914400" lvl="0" indent="-330200" algn="l" rtl="0">
              <a:lnSpc>
                <a:spcPct val="100000"/>
              </a:lnSpc>
              <a:spcBef>
                <a:spcPts val="0"/>
              </a:spcBef>
              <a:spcAft>
                <a:spcPts val="0"/>
              </a:spcAft>
              <a:buClr>
                <a:srgbClr val="666666"/>
              </a:buClr>
              <a:buSzPts val="1600"/>
              <a:buChar char="●"/>
            </a:pPr>
            <a:r>
              <a:rPr lang="en" sz="1600">
                <a:solidFill>
                  <a:srgbClr val="666666"/>
                </a:solidFill>
                <a:highlight>
                  <a:srgbClr val="FFFFFF"/>
                </a:highlight>
              </a:rPr>
              <a:t>Apple Watch app</a:t>
            </a:r>
            <a:endParaRPr sz="1600">
              <a:solidFill>
                <a:srgbClr val="666666"/>
              </a:solidFill>
              <a:highlight>
                <a:srgbClr val="FFFFFF"/>
              </a:highlight>
            </a:endParaRPr>
          </a:p>
          <a:p>
            <a:pPr marL="914400" lvl="0" indent="-330200" algn="l" rtl="0">
              <a:lnSpc>
                <a:spcPct val="100000"/>
              </a:lnSpc>
              <a:spcBef>
                <a:spcPts val="0"/>
              </a:spcBef>
              <a:spcAft>
                <a:spcPts val="0"/>
              </a:spcAft>
              <a:buClr>
                <a:srgbClr val="666666"/>
              </a:buClr>
              <a:buSzPts val="1600"/>
              <a:buChar char="●"/>
            </a:pPr>
            <a:r>
              <a:rPr lang="en" sz="1600">
                <a:solidFill>
                  <a:srgbClr val="666666"/>
                </a:solidFill>
                <a:highlight>
                  <a:srgbClr val="FFFFFF"/>
                </a:highlight>
              </a:rPr>
              <a:t>Prescription scanning</a:t>
            </a:r>
            <a:endParaRPr sz="1600">
              <a:solidFill>
                <a:srgbClr val="666666"/>
              </a:solidFill>
              <a:highlight>
                <a:srgbClr val="FFFFFF"/>
              </a:highlight>
            </a:endParaRPr>
          </a:p>
          <a:p>
            <a:pPr marL="914400" lvl="0" indent="-330200" algn="l" rtl="0">
              <a:lnSpc>
                <a:spcPct val="100000"/>
              </a:lnSpc>
              <a:spcBef>
                <a:spcPts val="0"/>
              </a:spcBef>
              <a:spcAft>
                <a:spcPts val="0"/>
              </a:spcAft>
              <a:buClr>
                <a:srgbClr val="666666"/>
              </a:buClr>
              <a:buSzPts val="1600"/>
              <a:buChar char="●"/>
            </a:pPr>
            <a:r>
              <a:rPr lang="en" sz="1600">
                <a:solidFill>
                  <a:srgbClr val="666666"/>
                </a:solidFill>
                <a:highlight>
                  <a:srgbClr val="FFFFFF"/>
                </a:highlight>
              </a:rPr>
              <a:t>Insurance card scanning </a:t>
            </a:r>
            <a:endParaRPr sz="1600">
              <a:solidFill>
                <a:srgbClr val="666666"/>
              </a:solidFill>
              <a:highlight>
                <a:srgbClr val="FFFFFF"/>
              </a:highlight>
            </a:endParaRPr>
          </a:p>
          <a:p>
            <a:pPr marL="914400" lvl="0" indent="-330200" algn="l" rtl="0">
              <a:lnSpc>
                <a:spcPct val="100000"/>
              </a:lnSpc>
              <a:spcBef>
                <a:spcPts val="0"/>
              </a:spcBef>
              <a:spcAft>
                <a:spcPts val="0"/>
              </a:spcAft>
              <a:buClr>
                <a:srgbClr val="666666"/>
              </a:buClr>
              <a:buSzPts val="1600"/>
              <a:buChar char="●"/>
            </a:pPr>
            <a:r>
              <a:rPr lang="en" sz="1600">
                <a:solidFill>
                  <a:srgbClr val="666666"/>
                </a:solidFill>
                <a:highlight>
                  <a:srgbClr val="FFFFFF"/>
                </a:highlight>
              </a:rPr>
              <a:t>MedRemind </a:t>
            </a:r>
            <a:endParaRPr sz="1600">
              <a:solidFill>
                <a:srgbClr val="666666"/>
              </a:solidFill>
              <a:highlight>
                <a:srgbClr val="FFFFFF"/>
              </a:highlight>
            </a:endParaRPr>
          </a:p>
          <a:p>
            <a:pPr marL="914400" lvl="0" indent="-330200" algn="l" rtl="0">
              <a:lnSpc>
                <a:spcPct val="100000"/>
              </a:lnSpc>
              <a:spcBef>
                <a:spcPts val="0"/>
              </a:spcBef>
              <a:spcAft>
                <a:spcPts val="0"/>
              </a:spcAft>
              <a:buClr>
                <a:srgbClr val="666666"/>
              </a:buClr>
              <a:buSzPts val="1600"/>
              <a:buChar char="●"/>
            </a:pPr>
            <a:r>
              <a:rPr lang="en" sz="1600">
                <a:solidFill>
                  <a:srgbClr val="666666"/>
                </a:solidFill>
                <a:highlight>
                  <a:srgbClr val="FFFFFF"/>
                </a:highlight>
              </a:rPr>
              <a:t>In-store messages </a:t>
            </a:r>
            <a:endParaRPr sz="1600">
              <a:solidFill>
                <a:srgbClr val="666666"/>
              </a:solidFill>
              <a:highlight>
                <a:srgbClr val="FFFFFF"/>
              </a:highlight>
            </a:endParaRPr>
          </a:p>
          <a:p>
            <a:pPr marL="457200" lvl="0" indent="-330200" algn="l" rtl="0">
              <a:spcBef>
                <a:spcPts val="0"/>
              </a:spcBef>
              <a:spcAft>
                <a:spcPts val="0"/>
              </a:spcAft>
              <a:buClr>
                <a:srgbClr val="666666"/>
              </a:buClr>
              <a:buSzPts val="1600"/>
              <a:buAutoNum type="arabicPeriod"/>
            </a:pPr>
            <a:r>
              <a:rPr lang="en" sz="1600">
                <a:solidFill>
                  <a:srgbClr val="666666"/>
                </a:solidFill>
                <a:highlight>
                  <a:srgbClr val="FFFFFF"/>
                </a:highlight>
              </a:rPr>
              <a:t>Company rebranding to CVS Health - simultaneous timed with tobacco pull-out from stores</a:t>
            </a:r>
            <a:endParaRPr sz="1600">
              <a:solidFill>
                <a:srgbClr val="666666"/>
              </a:solidFill>
              <a:highlight>
                <a:srgbClr val="FFFFFF"/>
              </a:highlight>
            </a:endParaRPr>
          </a:p>
          <a:p>
            <a:pPr marL="457200" lvl="0" indent="-330200" algn="l" rtl="0">
              <a:spcBef>
                <a:spcPts val="0"/>
              </a:spcBef>
              <a:spcAft>
                <a:spcPts val="0"/>
              </a:spcAft>
              <a:buClr>
                <a:srgbClr val="666666"/>
              </a:buClr>
              <a:buSzPts val="1600"/>
              <a:buAutoNum type="arabicPeriod"/>
            </a:pPr>
            <a:r>
              <a:rPr lang="en" sz="1600">
                <a:solidFill>
                  <a:srgbClr val="666666"/>
                </a:solidFill>
                <a:highlight>
                  <a:srgbClr val="FFFFFF"/>
                </a:highlight>
              </a:rPr>
              <a:t>Acquisition of Aetna - strategic move to maintain itself as a leader in the pharmaceutical market. </a:t>
            </a:r>
            <a:endParaRPr sz="1600">
              <a:solidFill>
                <a:srgbClr val="666666"/>
              </a:solidFill>
              <a:highlight>
                <a:srgbClr val="FFFFFF"/>
              </a:highlight>
            </a:endParaRPr>
          </a:p>
          <a:p>
            <a:pPr marL="0" lvl="0" indent="0" algn="l" rtl="0">
              <a:spcBef>
                <a:spcPts val="0"/>
              </a:spcBef>
              <a:spcAft>
                <a:spcPts val="0"/>
              </a:spcAft>
              <a:buNone/>
            </a:pPr>
            <a:endParaRPr sz="1600">
              <a:solidFill>
                <a:srgbClr val="111111"/>
              </a:solidFill>
              <a:highlight>
                <a:srgbClr val="FFFFFF"/>
              </a:highlight>
            </a:endParaRPr>
          </a:p>
          <a:p>
            <a:pPr marL="0" lvl="0" indent="0" algn="l" rtl="0">
              <a:spcBef>
                <a:spcPts val="0"/>
              </a:spcBef>
              <a:spcAft>
                <a:spcPts val="0"/>
              </a:spcAft>
              <a:buNone/>
            </a:pPr>
            <a:endParaRPr sz="1400">
              <a:solidFill>
                <a:srgbClr val="111111"/>
              </a:solidFill>
              <a:highlight>
                <a:srgbClr val="FFFFFF"/>
              </a:highlight>
            </a:endParaRPr>
          </a:p>
          <a:p>
            <a:pPr marL="0" lvl="0" indent="0" algn="l" rtl="0">
              <a:spcBef>
                <a:spcPts val="0"/>
              </a:spcBef>
              <a:spcAft>
                <a:spcPts val="1600"/>
              </a:spcAft>
              <a:buNone/>
            </a:pPr>
            <a:endParaRPr sz="140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a:solidFill>
                  <a:srgbClr val="000000"/>
                </a:solidFill>
              </a:rPr>
              <a:t>Strategic Drivers of Performance in Industry</a:t>
            </a:r>
            <a:endParaRPr/>
          </a:p>
        </p:txBody>
      </p:sp>
      <p:sp>
        <p:nvSpPr>
          <p:cNvPr id="125" name="Google Shape;125;p19"/>
          <p:cNvSpPr txBox="1">
            <a:spLocks noGrp="1"/>
          </p:cNvSpPr>
          <p:nvPr>
            <p:ph type="body" idx="1"/>
          </p:nvPr>
        </p:nvSpPr>
        <p:spPr>
          <a:xfrm>
            <a:off x="729450" y="2078875"/>
            <a:ext cx="8274900" cy="29877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a:t>Personalization of Customer Experience </a:t>
            </a:r>
            <a:endParaRPr sz="1800"/>
          </a:p>
          <a:p>
            <a:pPr marL="914400" lvl="1" indent="-342900" algn="l" rtl="0">
              <a:lnSpc>
                <a:spcPct val="100000"/>
              </a:lnSpc>
              <a:spcBef>
                <a:spcPts val="0"/>
              </a:spcBef>
              <a:spcAft>
                <a:spcPts val="0"/>
              </a:spcAft>
              <a:buSzPts val="1800"/>
              <a:buChar char="○"/>
            </a:pPr>
            <a:r>
              <a:rPr lang="en" sz="1800"/>
              <a:t>Use of big data to improve their marketing schemes </a:t>
            </a:r>
            <a:endParaRPr sz="1800"/>
          </a:p>
          <a:p>
            <a:pPr marL="457200" lvl="0" indent="-342900" algn="l" rtl="0">
              <a:lnSpc>
                <a:spcPct val="100000"/>
              </a:lnSpc>
              <a:spcBef>
                <a:spcPts val="0"/>
              </a:spcBef>
              <a:spcAft>
                <a:spcPts val="0"/>
              </a:spcAft>
              <a:buSzPts val="1800"/>
              <a:buChar char="●"/>
            </a:pPr>
            <a:r>
              <a:rPr lang="en" sz="1800"/>
              <a:t>Pharmacists to Customer Relationship </a:t>
            </a:r>
            <a:endParaRPr sz="1800"/>
          </a:p>
          <a:p>
            <a:pPr marL="914400" lvl="1" indent="-342900" algn="l" rtl="0">
              <a:lnSpc>
                <a:spcPct val="100000"/>
              </a:lnSpc>
              <a:spcBef>
                <a:spcPts val="0"/>
              </a:spcBef>
              <a:spcAft>
                <a:spcPts val="0"/>
              </a:spcAft>
              <a:buSzPts val="1800"/>
              <a:buChar char="○"/>
            </a:pPr>
            <a:r>
              <a:rPr lang="en" sz="1800"/>
              <a:t>Investment into customer oriented training to enhance return rate</a:t>
            </a:r>
            <a:endParaRPr sz="1800"/>
          </a:p>
          <a:p>
            <a:pPr marL="457200" lvl="0" indent="-342900" algn="l" rtl="0">
              <a:lnSpc>
                <a:spcPct val="100000"/>
              </a:lnSpc>
              <a:spcBef>
                <a:spcPts val="0"/>
              </a:spcBef>
              <a:spcAft>
                <a:spcPts val="0"/>
              </a:spcAft>
              <a:buSzPts val="1800"/>
              <a:buChar char="●"/>
            </a:pPr>
            <a:r>
              <a:rPr lang="en" sz="1800"/>
              <a:t>Implementation of  Technology </a:t>
            </a:r>
            <a:endParaRPr sz="1800"/>
          </a:p>
          <a:p>
            <a:pPr marL="914400" lvl="1" indent="-342900" algn="l" rtl="0">
              <a:lnSpc>
                <a:spcPct val="100000"/>
              </a:lnSpc>
              <a:spcBef>
                <a:spcPts val="0"/>
              </a:spcBef>
              <a:spcAft>
                <a:spcPts val="0"/>
              </a:spcAft>
              <a:buSzPts val="1800"/>
              <a:buChar char="○"/>
            </a:pPr>
            <a:r>
              <a:rPr lang="en" sz="1800"/>
              <a:t>Use of technology to streamline prescription filling,and track medication adherence.  </a:t>
            </a:r>
            <a:endParaRPr sz="1800"/>
          </a:p>
          <a:p>
            <a:pPr marL="457200" lvl="0" indent="-342900" algn="l" rtl="0">
              <a:lnSpc>
                <a:spcPct val="100000"/>
              </a:lnSpc>
              <a:spcBef>
                <a:spcPts val="0"/>
              </a:spcBef>
              <a:spcAft>
                <a:spcPts val="0"/>
              </a:spcAft>
              <a:buSzPts val="1800"/>
              <a:buChar char="●"/>
            </a:pPr>
            <a:r>
              <a:rPr lang="en" sz="1800"/>
              <a:t>More Than Just a Drugstore </a:t>
            </a:r>
            <a:endParaRPr sz="1800"/>
          </a:p>
          <a:p>
            <a:pPr marL="914400" lvl="1" indent="-342900" algn="l" rtl="0">
              <a:lnSpc>
                <a:spcPct val="100000"/>
              </a:lnSpc>
              <a:spcBef>
                <a:spcPts val="0"/>
              </a:spcBef>
              <a:spcAft>
                <a:spcPts val="0"/>
              </a:spcAft>
              <a:buSzPts val="1800"/>
              <a:buChar char="○"/>
            </a:pPr>
            <a:r>
              <a:rPr lang="en" sz="1800"/>
              <a:t>Offer in store health services, screenings, immunizations, checkups, and other health services.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a:solidFill>
                  <a:srgbClr val="000000"/>
                </a:solidFill>
              </a:rPr>
              <a:t>Strategic Drivers of Performance in Industry</a:t>
            </a:r>
            <a:endParaRPr/>
          </a:p>
          <a:p>
            <a:pPr marL="0" lvl="0" indent="0" algn="l" rtl="0">
              <a:spcBef>
                <a:spcPts val="0"/>
              </a:spcBef>
              <a:spcAft>
                <a:spcPts val="0"/>
              </a:spcAft>
              <a:buNone/>
            </a:pPr>
            <a:endParaRPr/>
          </a:p>
        </p:txBody>
      </p:sp>
      <p:sp>
        <p:nvSpPr>
          <p:cNvPr id="131" name="Google Shape;131;p20"/>
          <p:cNvSpPr txBox="1">
            <a:spLocks noGrp="1"/>
          </p:cNvSpPr>
          <p:nvPr>
            <p:ph type="body" idx="1"/>
          </p:nvPr>
        </p:nvSpPr>
        <p:spPr>
          <a:xfrm>
            <a:off x="776575" y="2078875"/>
            <a:ext cx="7688700" cy="282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CVS Advantage</a:t>
            </a:r>
            <a:endParaRPr sz="1800">
              <a:solidFill>
                <a:srgbClr val="666666"/>
              </a:solidFill>
            </a:endParaRPr>
          </a:p>
          <a:p>
            <a:pPr marL="457200" lvl="0" indent="-342900" algn="l" rtl="0">
              <a:spcBef>
                <a:spcPts val="1600"/>
              </a:spcBef>
              <a:spcAft>
                <a:spcPts val="0"/>
              </a:spcAft>
              <a:buClr>
                <a:srgbClr val="666666"/>
              </a:buClr>
              <a:buSzPts val="1800"/>
              <a:buChar char="●"/>
            </a:pPr>
            <a:r>
              <a:rPr lang="en" sz="1800">
                <a:solidFill>
                  <a:srgbClr val="666666"/>
                </a:solidFill>
              </a:rPr>
              <a:t>Merger with Caremark in 2007, a prescription based company </a:t>
            </a:r>
            <a:endParaRPr sz="1800">
              <a:solidFill>
                <a:srgbClr val="666666"/>
              </a:solidFill>
            </a:endParaRPr>
          </a:p>
          <a:p>
            <a:pPr marL="914400" lvl="1" indent="-342900" algn="l" rtl="0">
              <a:spcBef>
                <a:spcPts val="0"/>
              </a:spcBef>
              <a:spcAft>
                <a:spcPts val="0"/>
              </a:spcAft>
              <a:buClr>
                <a:srgbClr val="666666"/>
              </a:buClr>
              <a:buSzPts val="1800"/>
              <a:buChar char="○"/>
            </a:pPr>
            <a:r>
              <a:rPr lang="en" sz="1800">
                <a:solidFill>
                  <a:srgbClr val="666666"/>
                </a:solidFill>
              </a:rPr>
              <a:t>CVS determined best customer were those that visited pharmacy frequently</a:t>
            </a:r>
            <a:endParaRPr sz="1800">
              <a:solidFill>
                <a:srgbClr val="666666"/>
              </a:solidFill>
            </a:endParaRPr>
          </a:p>
          <a:p>
            <a:pPr marL="914400" lvl="1" indent="-342900" algn="l" rtl="0">
              <a:spcBef>
                <a:spcPts val="0"/>
              </a:spcBef>
              <a:spcAft>
                <a:spcPts val="0"/>
              </a:spcAft>
              <a:buClr>
                <a:srgbClr val="666666"/>
              </a:buClr>
              <a:buSzPts val="1800"/>
              <a:buChar char="○"/>
            </a:pPr>
            <a:r>
              <a:rPr lang="en" sz="1800">
                <a:solidFill>
                  <a:srgbClr val="666666"/>
                </a:solidFill>
              </a:rPr>
              <a:t>Started sending automated texts, emails, and phone calls to individuals that missed refill.</a:t>
            </a:r>
            <a:endParaRPr sz="1800">
              <a:solidFill>
                <a:srgbClr val="666666"/>
              </a:solidFill>
            </a:endParaRPr>
          </a:p>
          <a:p>
            <a:pPr marL="0" lvl="0" indent="0" algn="l" rtl="0">
              <a:spcBef>
                <a:spcPts val="1600"/>
              </a:spcBef>
              <a:spcAft>
                <a:spcPts val="1600"/>
              </a:spcAft>
              <a:buNone/>
            </a:pPr>
            <a:r>
              <a:rPr lang="en" sz="1100"/>
              <a:t>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727650" y="1963750"/>
            <a:ext cx="7688700" cy="3809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666666"/>
              </a:buClr>
              <a:buSzPts val="1600"/>
              <a:buChar char="●"/>
            </a:pPr>
            <a:r>
              <a:rPr lang="en" sz="1600">
                <a:solidFill>
                  <a:srgbClr val="666666"/>
                </a:solidFill>
              </a:rPr>
              <a:t>2011 awarded supply chain distinction award </a:t>
            </a:r>
            <a:endParaRPr sz="1600">
              <a:solidFill>
                <a:srgbClr val="666666"/>
              </a:solidFill>
            </a:endParaRPr>
          </a:p>
          <a:p>
            <a:pPr marL="914400" lvl="1" indent="-330200" algn="l" rtl="0">
              <a:spcBef>
                <a:spcPts val="0"/>
              </a:spcBef>
              <a:spcAft>
                <a:spcPts val="0"/>
              </a:spcAft>
              <a:buClr>
                <a:srgbClr val="666666"/>
              </a:buClr>
              <a:buSzPts val="1600"/>
              <a:buChar char="○"/>
            </a:pPr>
            <a:r>
              <a:rPr lang="en" sz="1600">
                <a:solidFill>
                  <a:srgbClr val="666666"/>
                </a:solidFill>
                <a:highlight>
                  <a:schemeClr val="lt1"/>
                </a:highlight>
              </a:rPr>
              <a:t>warehouse management system, routing optimizer </a:t>
            </a:r>
            <a:endParaRPr sz="1600">
              <a:solidFill>
                <a:srgbClr val="666666"/>
              </a:solidFill>
              <a:highlight>
                <a:schemeClr val="lt1"/>
              </a:highlight>
            </a:endParaRPr>
          </a:p>
          <a:p>
            <a:pPr marL="914400" lvl="1" indent="-330200" algn="l" rtl="0">
              <a:spcBef>
                <a:spcPts val="0"/>
              </a:spcBef>
              <a:spcAft>
                <a:spcPts val="0"/>
              </a:spcAft>
              <a:buClr>
                <a:srgbClr val="666666"/>
              </a:buClr>
              <a:buSzPts val="1600"/>
              <a:buChar char="○"/>
            </a:pPr>
            <a:r>
              <a:rPr lang="en" sz="1600">
                <a:solidFill>
                  <a:srgbClr val="666666"/>
                </a:solidFill>
                <a:highlight>
                  <a:schemeClr val="lt1"/>
                </a:highlight>
              </a:rPr>
              <a:t> labor management system is integrated with this warehouse management system</a:t>
            </a:r>
            <a:endParaRPr sz="1600">
              <a:solidFill>
                <a:srgbClr val="666666"/>
              </a:solidFill>
            </a:endParaRPr>
          </a:p>
          <a:p>
            <a:pPr marL="457200" lvl="0" indent="-330200" algn="l" rtl="0">
              <a:spcBef>
                <a:spcPts val="0"/>
              </a:spcBef>
              <a:spcAft>
                <a:spcPts val="0"/>
              </a:spcAft>
              <a:buClr>
                <a:srgbClr val="666666"/>
              </a:buClr>
              <a:buSzPts val="1600"/>
              <a:buChar char="●"/>
            </a:pPr>
            <a:r>
              <a:rPr lang="en" sz="1600">
                <a:solidFill>
                  <a:srgbClr val="666666"/>
                </a:solidFill>
              </a:rPr>
              <a:t>SyncScript app combines prescription notification with special in store deals </a:t>
            </a:r>
            <a:endParaRPr sz="1600">
              <a:solidFill>
                <a:srgbClr val="666666"/>
              </a:solidFill>
            </a:endParaRPr>
          </a:p>
          <a:p>
            <a:pPr marL="457200" lvl="0" indent="-330200" algn="just" rtl="0">
              <a:lnSpc>
                <a:spcPct val="150000"/>
              </a:lnSpc>
              <a:spcBef>
                <a:spcPts val="0"/>
              </a:spcBef>
              <a:spcAft>
                <a:spcPts val="0"/>
              </a:spcAft>
              <a:buClr>
                <a:srgbClr val="666666"/>
              </a:buClr>
              <a:buSzPts val="1600"/>
              <a:buChar char="●"/>
            </a:pPr>
            <a:r>
              <a:rPr lang="en" sz="1600">
                <a:solidFill>
                  <a:srgbClr val="666666"/>
                </a:solidFill>
              </a:rPr>
              <a:t>Partnership with IBM Watson's artificial intelligence system</a:t>
            </a:r>
            <a:endParaRPr sz="1600">
              <a:solidFill>
                <a:srgbClr val="666666"/>
              </a:solidFill>
            </a:endParaRPr>
          </a:p>
          <a:p>
            <a:pPr marL="914400" lvl="1" indent="-330200" algn="just" rtl="0">
              <a:lnSpc>
                <a:spcPct val="150000"/>
              </a:lnSpc>
              <a:spcBef>
                <a:spcPts val="0"/>
              </a:spcBef>
              <a:spcAft>
                <a:spcPts val="0"/>
              </a:spcAft>
              <a:buClr>
                <a:srgbClr val="666666"/>
              </a:buClr>
              <a:buSzPts val="1600"/>
              <a:buChar char="○"/>
            </a:pPr>
            <a:r>
              <a:rPr lang="en" sz="1600">
                <a:solidFill>
                  <a:srgbClr val="666666"/>
                </a:solidFill>
              </a:rPr>
              <a:t>Determine customers who need interventions to avoid health crises</a:t>
            </a:r>
            <a:endParaRPr sz="1600">
              <a:solidFill>
                <a:srgbClr val="666666"/>
              </a:solidFill>
            </a:endParaRPr>
          </a:p>
          <a:p>
            <a:pPr marL="914400" lvl="1" indent="-330200" algn="just" rtl="0">
              <a:lnSpc>
                <a:spcPct val="150000"/>
              </a:lnSpc>
              <a:spcBef>
                <a:spcPts val="0"/>
              </a:spcBef>
              <a:spcAft>
                <a:spcPts val="0"/>
              </a:spcAft>
              <a:buClr>
                <a:srgbClr val="666666"/>
              </a:buClr>
              <a:buSzPts val="1600"/>
              <a:buChar char="○"/>
            </a:pPr>
            <a:r>
              <a:rPr lang="en" sz="1600">
                <a:solidFill>
                  <a:srgbClr val="666666"/>
                </a:solidFill>
              </a:rPr>
              <a:t>Increased visits to CVS </a:t>
            </a:r>
            <a:endParaRPr sz="1600">
              <a:solidFill>
                <a:srgbClr val="666666"/>
              </a:solidFill>
            </a:endParaRPr>
          </a:p>
          <a:p>
            <a:pPr marL="457200" lvl="0" indent="-330200" algn="just" rtl="0">
              <a:lnSpc>
                <a:spcPct val="150000"/>
              </a:lnSpc>
              <a:spcBef>
                <a:spcPts val="0"/>
              </a:spcBef>
              <a:spcAft>
                <a:spcPts val="0"/>
              </a:spcAft>
              <a:buClr>
                <a:srgbClr val="666666"/>
              </a:buClr>
              <a:buSzPts val="1600"/>
              <a:buChar char="●"/>
            </a:pPr>
            <a:r>
              <a:rPr lang="en" sz="1600">
                <a:solidFill>
                  <a:srgbClr val="666666"/>
                </a:solidFill>
              </a:rPr>
              <a:t>CVS have seen a 2.5% boost in overall sales and a 7% increase in food purchases</a:t>
            </a:r>
            <a:endParaRPr sz="1600">
              <a:solidFill>
                <a:srgbClr val="666666"/>
              </a:solidFill>
            </a:endParaRPr>
          </a:p>
          <a:p>
            <a:pPr marL="914400" lvl="0" indent="0" algn="just" rtl="0">
              <a:lnSpc>
                <a:spcPct val="150000"/>
              </a:lnSpc>
              <a:spcBef>
                <a:spcPts val="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marL="0" lvl="0" indent="0" algn="l" rtl="0">
              <a:spcBef>
                <a:spcPts val="0"/>
              </a:spcBef>
              <a:spcAft>
                <a:spcPts val="1600"/>
              </a:spcAft>
              <a:buNone/>
            </a:pPr>
            <a:endParaRPr/>
          </a:p>
        </p:txBody>
      </p:sp>
      <p:sp>
        <p:nvSpPr>
          <p:cNvPr id="137" name="Google Shape;137;p21"/>
          <p:cNvSpPr txBox="1">
            <a:spLocks noGrp="1"/>
          </p:cNvSpPr>
          <p:nvPr>
            <p:ph type="title"/>
          </p:nvPr>
        </p:nvSpPr>
        <p:spPr>
          <a:xfrm>
            <a:off x="862700" y="1299750"/>
            <a:ext cx="7688700" cy="535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a:solidFill>
                  <a:srgbClr val="000000"/>
                </a:solidFill>
              </a:rPr>
              <a:t>Strategic Drivers of Performance in Industry</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884</Words>
  <Application>Microsoft Macintosh PowerPoint</Application>
  <PresentationFormat>On-screen Show (16:9)</PresentationFormat>
  <Paragraphs>96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Arial</vt:lpstr>
      <vt:lpstr>Raleway</vt:lpstr>
      <vt:lpstr>Streamline</vt:lpstr>
      <vt:lpstr>Firm Analysis</vt:lpstr>
      <vt:lpstr>CVS Health: Overview </vt:lpstr>
      <vt:lpstr>Underlying Business Domain</vt:lpstr>
      <vt:lpstr>Business Model</vt:lpstr>
      <vt:lpstr>Business Model</vt:lpstr>
      <vt:lpstr>Business Model</vt:lpstr>
      <vt:lpstr>Strategic Drivers of Performance in Industry</vt:lpstr>
      <vt:lpstr>Strategic Drivers of Performance in Industry </vt:lpstr>
      <vt:lpstr>Strategic Drivers of Performance in Industry</vt:lpstr>
      <vt:lpstr>Competitors</vt:lpstr>
      <vt:lpstr>Would We Invest in the Firm?</vt:lpstr>
      <vt:lpstr>Recommendations to Enhance Firm’s Strategic Edge</vt:lpstr>
      <vt:lpstr>Conclusion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 Analysis</dc:title>
  <cp:lastModifiedBy>Shruti Gupta</cp:lastModifiedBy>
  <cp:revision>1</cp:revision>
  <dcterms:modified xsi:type="dcterms:W3CDTF">2019-09-14T05:05:23Z</dcterms:modified>
</cp:coreProperties>
</file>