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avi" ContentType="video/avi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3" r:id="rId6"/>
    <p:sldId id="262" r:id="rId7"/>
    <p:sldId id="261" r:id="rId8"/>
    <p:sldId id="266" r:id="rId9"/>
    <p:sldId id="264" r:id="rId10"/>
    <p:sldId id="265" r:id="rId11"/>
    <p:sldId id="269" r:id="rId12"/>
    <p:sldId id="267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>
      <p:cViewPr varScale="1">
        <p:scale>
          <a:sx n="102" d="100"/>
          <a:sy n="102" d="100"/>
        </p:scale>
        <p:origin x="-190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AF42B-816D-4424-A3C8-E3898B515C2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99A5A-6AFB-4E27-8264-B948FEB8F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5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FDCA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DCA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15.06.2016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Fachbereich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Physik |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Institut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GSI |  K. Anderle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83" y="6395057"/>
            <a:ext cx="1313730" cy="4183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DCA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15.06.2016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Fachbereich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Physik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Institut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GSI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K. Anderle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83" y="6395057"/>
            <a:ext cx="1313730" cy="41831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358775" y="1916832"/>
            <a:ext cx="6642117" cy="477118"/>
          </a:xfrm>
        </p:spPr>
        <p:txBody>
          <a:bodyPr/>
          <a:lstStyle/>
          <a:p>
            <a:r>
              <a:rPr lang="sl-SI" dirty="0" smtClean="0"/>
              <a:t>Kristjan </a:t>
            </a:r>
            <a:r>
              <a:rPr lang="sl-SI" dirty="0" smtClean="0"/>
              <a:t>Anderle</a:t>
            </a:r>
            <a:endParaRPr lang="de-D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1283866"/>
          </a:xfrm>
        </p:spPr>
        <p:txBody>
          <a:bodyPr/>
          <a:lstStyle/>
          <a:p>
            <a:pPr algn="ctr"/>
            <a:r>
              <a:rPr lang="en-US" dirty="0"/>
              <a:t>In Silico Comparison of Photons versus Carbon Ions in Single Fraction Therapy of Lung Cancer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5501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Deformable Image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hasesContour.av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0825" y="1988840"/>
            <a:ext cx="4000115" cy="310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7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1916832"/>
            <a:ext cx="4135438" cy="42268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19 patients, 26 tumors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Average tumor volume: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Average tumor motion: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6314" y="1916832"/>
            <a:ext cx="4105274" cy="42268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8 patients, </a:t>
            </a:r>
            <a:r>
              <a:rPr lang="en-US" smtClean="0"/>
              <a:t>23 tumors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1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5" y="2651945"/>
            <a:ext cx="5000625" cy="2441522"/>
          </a:xfrm>
        </p:spPr>
      </p:pic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Quality assurance with qualitative and quantitative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Extensive verification</a:t>
            </a:r>
          </a:p>
          <a:p>
            <a:r>
              <a:rPr lang="en-US" dirty="0" smtClean="0"/>
              <a:t>(1000 deformable image registrations)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Deformable Image Registration Quality Assurance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076" y="1772816"/>
            <a:ext cx="503432" cy="42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8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Materials &amp; 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Conclusion &amp; Outlook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95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1776412"/>
            <a:ext cx="6350000" cy="4165600"/>
          </a:xfrm>
        </p:spPr>
      </p:pic>
      <p:sp>
        <p:nvSpPr>
          <p:cNvPr id="5" name="Oval 4"/>
          <p:cNvSpPr/>
          <p:nvPr/>
        </p:nvSpPr>
        <p:spPr>
          <a:xfrm>
            <a:off x="4788024" y="2953544"/>
            <a:ext cx="1944216" cy="360040"/>
          </a:xfrm>
          <a:prstGeom prst="ellipse">
            <a:avLst/>
          </a:prstGeom>
          <a:noFill/>
          <a:ln>
            <a:solidFill>
              <a:srgbClr val="FDC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3779912" y="3133564"/>
            <a:ext cx="1008112" cy="180020"/>
          </a:xfrm>
          <a:prstGeom prst="straightConnector1">
            <a:avLst/>
          </a:prstGeom>
          <a:ln w="38100">
            <a:solidFill>
              <a:srgbClr val="FDCA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2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9" descr="details  10372_with_logo_sm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2"/>
            <a:ext cx="5054881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84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5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21" y="2092901"/>
            <a:ext cx="4135438" cy="3064291"/>
          </a:xfrm>
        </p:spPr>
      </p:pic>
      <p:sp>
        <p:nvSpPr>
          <p:cNvPr id="25" name="TextBox 24"/>
          <p:cNvSpPr txBox="1"/>
          <p:nvPr/>
        </p:nvSpPr>
        <p:spPr>
          <a:xfrm>
            <a:off x="1345283" y="170080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photons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2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5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21" y="2092901"/>
            <a:ext cx="4135438" cy="3064291"/>
          </a:xfrm>
        </p:spPr>
      </p:pic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968167" y="3789040"/>
            <a:ext cx="2971985" cy="2448165"/>
            <a:chOff x="4716014" y="2846577"/>
            <a:chExt cx="3948723" cy="2886680"/>
          </a:xfrm>
        </p:grpSpPr>
        <p:pic>
          <p:nvPicPr>
            <p:cNvPr id="8" name="Picture 3" descr="IonsX_DDD2"/>
            <p:cNvPicPr>
              <a:picLocks noChangeAspect="1" noChangeArrowheads="1"/>
            </p:cNvPicPr>
            <p:nvPr/>
          </p:nvPicPr>
          <p:blipFill>
            <a:blip r:embed="rId3" cstate="print">
              <a:lum contras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247036" y="2315555"/>
              <a:ext cx="2886680" cy="3948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9" name="Group 78"/>
            <p:cNvGrpSpPr>
              <a:grpSpLocks/>
            </p:cNvGrpSpPr>
            <p:nvPr/>
          </p:nvGrpSpPr>
          <p:grpSpPr bwMode="auto">
            <a:xfrm>
              <a:off x="5161703" y="3145825"/>
              <a:ext cx="3313890" cy="1544137"/>
              <a:chOff x="2247900" y="1774973"/>
              <a:chExt cx="5195888" cy="2612085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3343006" y="3918745"/>
                <a:ext cx="850508" cy="468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285750" indent="-285750" eaLnBrk="0" hangingPunct="0">
                  <a:spcBef>
                    <a:spcPts val="550"/>
                  </a:spcBef>
                  <a:defRPr sz="2200">
                    <a:solidFill>
                      <a:srgbClr val="000000"/>
                    </a:solidFill>
                    <a:latin typeface="Arial" pitchFamily="34" charset="0"/>
                    <a:ea typeface="Microsoft YaHei" pitchFamily="34" charset="-122"/>
                  </a:defRPr>
                </a:lvl1pPr>
                <a:lvl2pPr eaLnBrk="0" hangingPunct="0">
                  <a:spcBef>
                    <a:spcPts val="500"/>
                  </a:spcBef>
                  <a:defRPr sz="2000">
                    <a:solidFill>
                      <a:srgbClr val="000000"/>
                    </a:solidFill>
                    <a:latin typeface="Arial" pitchFamily="34" charset="0"/>
                    <a:ea typeface="Microsoft YaHei" pitchFamily="34" charset="-122"/>
                  </a:defRPr>
                </a:lvl2pPr>
                <a:lvl3pPr eaLnBrk="0" hangingPunct="0">
                  <a:spcBef>
                    <a:spcPts val="450"/>
                  </a:spcBef>
                  <a:defRPr>
                    <a:solidFill>
                      <a:srgbClr val="000000"/>
                    </a:solidFill>
                    <a:latin typeface="Arial" pitchFamily="34" charset="0"/>
                    <a:ea typeface="Microsoft YaHei" pitchFamily="34" charset="-122"/>
                  </a:defRPr>
                </a:lvl3pPr>
                <a:lvl4pPr eaLnBrk="0" hangingPunct="0">
                  <a:spcBef>
                    <a:spcPts val="400"/>
                  </a:spcBef>
                  <a:defRPr sz="1600">
                    <a:solidFill>
                      <a:srgbClr val="000000"/>
                    </a:solidFill>
                    <a:latin typeface="Arial" pitchFamily="34" charset="0"/>
                    <a:ea typeface="Microsoft YaHei" pitchFamily="34" charset="-122"/>
                  </a:defRPr>
                </a:lvl4pPr>
                <a:lvl5pPr eaLnBrk="0" hangingPunct="0">
                  <a:spcBef>
                    <a:spcPts val="500"/>
                  </a:spcBef>
                  <a:defRPr sz="2000">
                    <a:solidFill>
                      <a:srgbClr val="000000"/>
                    </a:solidFill>
                    <a:latin typeface="Arial" pitchFamily="34" charset="0"/>
                    <a:ea typeface="Microsoft YaHei" pitchFamily="34" charset="-122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000">
                    <a:solidFill>
                      <a:srgbClr val="000000"/>
                    </a:solidFill>
                    <a:latin typeface="Arial" pitchFamily="34" charset="0"/>
                    <a:ea typeface="Microsoft YaHei" pitchFamily="34" charset="-122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000">
                    <a:solidFill>
                      <a:srgbClr val="000000"/>
                    </a:solidFill>
                    <a:latin typeface="Arial" pitchFamily="34" charset="0"/>
                    <a:ea typeface="Microsoft YaHei" pitchFamily="34" charset="-122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000">
                    <a:solidFill>
                      <a:srgbClr val="000000"/>
                    </a:solidFill>
                    <a:latin typeface="Arial" pitchFamily="34" charset="0"/>
                    <a:ea typeface="Microsoft YaHei" pitchFamily="34" charset="-122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000">
                    <a:solidFill>
                      <a:srgbClr val="000000"/>
                    </a:solidFill>
                    <a:latin typeface="Arial" pitchFamily="34" charset="0"/>
                    <a:ea typeface="Microsoft YaHei" pitchFamily="34" charset="-122"/>
                  </a:defRPr>
                </a:lvl9pPr>
              </a:lstStyle>
              <a:p>
                <a:pPr algn="ctr" defTabSz="914400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de-DE" altLang="de-DE" sz="1400" dirty="0" smtClean="0">
                    <a:solidFill>
                      <a:srgbClr val="FF3300"/>
                    </a:solidFill>
                  </a:rPr>
                  <a:t>p+</a:t>
                </a:r>
                <a:endParaRPr lang="en-US" altLang="de-DE" sz="1400" dirty="0">
                  <a:solidFill>
                    <a:srgbClr val="FF3300"/>
                  </a:solidFill>
                </a:endParaRPr>
              </a:p>
            </p:txBody>
          </p:sp>
          <p:sp>
            <p:nvSpPr>
              <p:cNvPr id="20" name="Rectangle 4"/>
              <p:cNvSpPr>
                <a:spLocks noChangeArrowheads="1"/>
              </p:cNvSpPr>
              <p:nvPr/>
            </p:nvSpPr>
            <p:spPr bwMode="auto">
              <a:xfrm>
                <a:off x="3768260" y="1774973"/>
                <a:ext cx="611980" cy="468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285750" indent="-285750" eaLnBrk="0" hangingPunct="0">
                  <a:spcBef>
                    <a:spcPts val="550"/>
                  </a:spcBef>
                  <a:defRPr sz="2200">
                    <a:solidFill>
                      <a:srgbClr val="000000"/>
                    </a:solidFill>
                    <a:latin typeface="Arial" pitchFamily="34" charset="0"/>
                    <a:ea typeface="Microsoft YaHei" pitchFamily="34" charset="-122"/>
                  </a:defRPr>
                </a:lvl1pPr>
                <a:lvl2pPr eaLnBrk="0" hangingPunct="0">
                  <a:spcBef>
                    <a:spcPts val="500"/>
                  </a:spcBef>
                  <a:defRPr sz="2000">
                    <a:solidFill>
                      <a:srgbClr val="000000"/>
                    </a:solidFill>
                    <a:latin typeface="Arial" pitchFamily="34" charset="0"/>
                    <a:ea typeface="Microsoft YaHei" pitchFamily="34" charset="-122"/>
                  </a:defRPr>
                </a:lvl2pPr>
                <a:lvl3pPr eaLnBrk="0" hangingPunct="0">
                  <a:spcBef>
                    <a:spcPts val="450"/>
                  </a:spcBef>
                  <a:defRPr>
                    <a:solidFill>
                      <a:srgbClr val="000000"/>
                    </a:solidFill>
                    <a:latin typeface="Arial" pitchFamily="34" charset="0"/>
                    <a:ea typeface="Microsoft YaHei" pitchFamily="34" charset="-122"/>
                  </a:defRPr>
                </a:lvl3pPr>
                <a:lvl4pPr eaLnBrk="0" hangingPunct="0">
                  <a:spcBef>
                    <a:spcPts val="400"/>
                  </a:spcBef>
                  <a:defRPr sz="1600">
                    <a:solidFill>
                      <a:srgbClr val="000000"/>
                    </a:solidFill>
                    <a:latin typeface="Arial" pitchFamily="34" charset="0"/>
                    <a:ea typeface="Microsoft YaHei" pitchFamily="34" charset="-122"/>
                  </a:defRPr>
                </a:lvl4pPr>
                <a:lvl5pPr eaLnBrk="0" hangingPunct="0">
                  <a:spcBef>
                    <a:spcPts val="500"/>
                  </a:spcBef>
                  <a:defRPr sz="2000">
                    <a:solidFill>
                      <a:srgbClr val="000000"/>
                    </a:solidFill>
                    <a:latin typeface="Arial" pitchFamily="34" charset="0"/>
                    <a:ea typeface="Microsoft YaHei" pitchFamily="34" charset="-122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000">
                    <a:solidFill>
                      <a:srgbClr val="000000"/>
                    </a:solidFill>
                    <a:latin typeface="Arial" pitchFamily="34" charset="0"/>
                    <a:ea typeface="Microsoft YaHei" pitchFamily="34" charset="-122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000">
                    <a:solidFill>
                      <a:srgbClr val="000000"/>
                    </a:solidFill>
                    <a:latin typeface="Arial" pitchFamily="34" charset="0"/>
                    <a:ea typeface="Microsoft YaHei" pitchFamily="34" charset="-122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000">
                    <a:solidFill>
                      <a:srgbClr val="000000"/>
                    </a:solidFill>
                    <a:latin typeface="Arial" pitchFamily="34" charset="0"/>
                    <a:ea typeface="Microsoft YaHei" pitchFamily="34" charset="-122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000">
                    <a:solidFill>
                      <a:srgbClr val="000000"/>
                    </a:solidFill>
                    <a:latin typeface="Arial" pitchFamily="34" charset="0"/>
                    <a:ea typeface="Microsoft YaHei" pitchFamily="34" charset="-122"/>
                  </a:defRPr>
                </a:lvl9pPr>
              </a:lstStyle>
              <a:p>
                <a:pPr algn="ctr" defTabSz="914400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de-DE" altLang="de-DE" sz="1400" dirty="0" smtClean="0">
                    <a:solidFill>
                      <a:srgbClr val="4616F4"/>
                    </a:solidFill>
                  </a:rPr>
                  <a:t>12C</a:t>
                </a:r>
                <a:endParaRPr lang="en-US" altLang="de-DE" sz="1400" dirty="0">
                  <a:solidFill>
                    <a:srgbClr val="4616F4"/>
                  </a:solidFill>
                </a:endParaRPr>
              </a:p>
            </p:txBody>
          </p:sp>
          <p:grpSp>
            <p:nvGrpSpPr>
              <p:cNvPr id="12" name="Group 81"/>
              <p:cNvGrpSpPr>
                <a:grpSpLocks/>
              </p:cNvGrpSpPr>
              <p:nvPr/>
            </p:nvGrpSpPr>
            <p:grpSpPr bwMode="auto">
              <a:xfrm>
                <a:off x="2247900" y="1817688"/>
                <a:ext cx="5195888" cy="2486025"/>
                <a:chOff x="2247900" y="1817688"/>
                <a:chExt cx="5195888" cy="2486025"/>
              </a:xfrm>
            </p:grpSpPr>
            <p:sp>
              <p:nvSpPr>
                <p:cNvPr id="13" name="Rectangle 6"/>
                <p:cNvSpPr>
                  <a:spLocks noChangeArrowheads="1"/>
                </p:cNvSpPr>
                <p:nvPr/>
              </p:nvSpPr>
              <p:spPr bwMode="auto">
                <a:xfrm>
                  <a:off x="2846388" y="2619427"/>
                  <a:ext cx="785812" cy="3333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marL="285750" indent="-285750" eaLnBrk="0" hangingPunct="0">
                    <a:spcBef>
                      <a:spcPts val="550"/>
                    </a:spcBef>
                    <a:defRPr sz="2200">
                      <a:solidFill>
                        <a:srgbClr val="000000"/>
                      </a:solidFill>
                      <a:latin typeface="Arial" pitchFamily="34" charset="0"/>
                      <a:ea typeface="Microsoft YaHei" pitchFamily="34" charset="-122"/>
                    </a:defRPr>
                  </a:lvl1pPr>
                  <a:lvl2pPr eaLnBrk="0" hangingPunct="0">
                    <a:spcBef>
                      <a:spcPts val="500"/>
                    </a:spcBef>
                    <a:defRPr sz="2000">
                      <a:solidFill>
                        <a:srgbClr val="000000"/>
                      </a:solidFill>
                      <a:latin typeface="Arial" pitchFamily="34" charset="0"/>
                      <a:ea typeface="Microsoft YaHei" pitchFamily="34" charset="-122"/>
                    </a:defRPr>
                  </a:lvl2pPr>
                  <a:lvl3pPr eaLnBrk="0" hangingPunct="0">
                    <a:spcBef>
                      <a:spcPts val="450"/>
                    </a:spcBef>
                    <a:defRPr>
                      <a:solidFill>
                        <a:srgbClr val="000000"/>
                      </a:solidFill>
                      <a:latin typeface="Arial" pitchFamily="34" charset="0"/>
                      <a:ea typeface="Microsoft YaHei" pitchFamily="34" charset="-122"/>
                    </a:defRPr>
                  </a:lvl3pPr>
                  <a:lvl4pPr eaLnBrk="0" hangingPunct="0">
                    <a:spcBef>
                      <a:spcPts val="400"/>
                    </a:spcBef>
                    <a:defRPr sz="1600">
                      <a:solidFill>
                        <a:srgbClr val="000000"/>
                      </a:solidFill>
                      <a:latin typeface="Arial" pitchFamily="34" charset="0"/>
                      <a:ea typeface="Microsoft YaHei" pitchFamily="34" charset="-122"/>
                    </a:defRPr>
                  </a:lvl4pPr>
                  <a:lvl5pPr eaLnBrk="0" hangingPunct="0">
                    <a:spcBef>
                      <a:spcPts val="500"/>
                    </a:spcBef>
                    <a:defRPr sz="2000">
                      <a:solidFill>
                        <a:srgbClr val="000000"/>
                      </a:solidFill>
                      <a:latin typeface="Arial" pitchFamily="34" charset="0"/>
                      <a:ea typeface="Microsoft YaHei" pitchFamily="34" charset="-122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 sz="2000">
                      <a:solidFill>
                        <a:srgbClr val="000000"/>
                      </a:solidFill>
                      <a:latin typeface="Arial" pitchFamily="34" charset="0"/>
                      <a:ea typeface="Microsoft YaHei" pitchFamily="34" charset="-122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 sz="2000">
                      <a:solidFill>
                        <a:srgbClr val="000000"/>
                      </a:solidFill>
                      <a:latin typeface="Arial" pitchFamily="34" charset="0"/>
                      <a:ea typeface="Microsoft YaHei" pitchFamily="34" charset="-122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 sz="2000">
                      <a:solidFill>
                        <a:srgbClr val="000000"/>
                      </a:solidFill>
                      <a:latin typeface="Arial" pitchFamily="34" charset="0"/>
                      <a:ea typeface="Microsoft YaHei" pitchFamily="34" charset="-122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 sz="2000">
                      <a:solidFill>
                        <a:srgbClr val="000000"/>
                      </a:solidFill>
                      <a:latin typeface="Arial" pitchFamily="34" charset="0"/>
                      <a:ea typeface="Microsoft YaHei" pitchFamily="34" charset="-122"/>
                    </a:defRPr>
                  </a:lvl9pPr>
                </a:lstStyle>
                <a:p>
                  <a:pPr algn="ctr" defTabSz="914400" eaLnBrk="1" hangingPunct="1">
                    <a:spcBef>
                      <a:spcPct val="20000"/>
                    </a:spcBef>
                    <a:buClrTx/>
                    <a:buSzTx/>
                    <a:buFontTx/>
                    <a:buNone/>
                  </a:pPr>
                  <a:r>
                    <a:rPr lang="de-DE" altLang="de-DE" sz="1400">
                      <a:solidFill>
                        <a:srgbClr val="00CC00"/>
                      </a:solidFill>
                    </a:rPr>
                    <a:t>photons</a:t>
                  </a:r>
                  <a:endParaRPr lang="en-US" altLang="de-DE" sz="1400">
                    <a:solidFill>
                      <a:srgbClr val="00CC00"/>
                    </a:solidFill>
                  </a:endParaRPr>
                </a:p>
              </p:txBody>
            </p:sp>
            <p:grpSp>
              <p:nvGrpSpPr>
                <p:cNvPr id="14" name="Group 85"/>
                <p:cNvGrpSpPr>
                  <a:grpSpLocks/>
                </p:cNvGrpSpPr>
                <p:nvPr/>
              </p:nvGrpSpPr>
              <p:grpSpPr bwMode="auto">
                <a:xfrm>
                  <a:off x="2247900" y="1817688"/>
                  <a:ext cx="5195888" cy="2486025"/>
                  <a:chOff x="2247900" y="1817688"/>
                  <a:chExt cx="5195888" cy="2486025"/>
                </a:xfrm>
              </p:grpSpPr>
              <p:sp>
                <p:nvSpPr>
                  <p:cNvPr id="15" name="Freeform 21"/>
                  <p:cNvSpPr>
                    <a:spLocks/>
                  </p:cNvSpPr>
                  <p:nvPr/>
                </p:nvSpPr>
                <p:spPr bwMode="auto">
                  <a:xfrm>
                    <a:off x="2247900" y="2936875"/>
                    <a:ext cx="107950" cy="1366838"/>
                  </a:xfrm>
                  <a:custGeom>
                    <a:avLst/>
                    <a:gdLst>
                      <a:gd name="T0" fmla="*/ 0 w 107577"/>
                      <a:gd name="T1" fmla="*/ 1373644 h 1366221"/>
                      <a:gd name="T2" fmla="*/ 112139 w 107577"/>
                      <a:gd name="T3" fmla="*/ 0 h 1366221"/>
                      <a:gd name="T4" fmla="*/ 112139 w 107577"/>
                      <a:gd name="T5" fmla="*/ 0 h 1366221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07577" h="1366221">
                        <a:moveTo>
                          <a:pt x="0" y="1366221"/>
                        </a:moveTo>
                        <a:lnTo>
                          <a:pt x="107577" y="0"/>
                        </a:lnTo>
                      </a:path>
                    </a:pathLst>
                  </a:custGeom>
                  <a:noFill/>
                  <a:ln w="57150" cap="flat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" name="Freeform 22"/>
                  <p:cNvSpPr>
                    <a:spLocks/>
                  </p:cNvSpPr>
                  <p:nvPr/>
                </p:nvSpPr>
                <p:spPr bwMode="auto">
                  <a:xfrm>
                    <a:off x="3132138" y="1990725"/>
                    <a:ext cx="1000125" cy="639763"/>
                  </a:xfrm>
                  <a:custGeom>
                    <a:avLst/>
                    <a:gdLst>
                      <a:gd name="T0" fmla="*/ 0 w 1000461"/>
                      <a:gd name="T1" fmla="*/ 0 h 688489"/>
                      <a:gd name="T2" fmla="*/ 953580 w 1000461"/>
                      <a:gd name="T3" fmla="*/ 252938 h 688489"/>
                      <a:gd name="T4" fmla="*/ 953580 w 1000461"/>
                      <a:gd name="T5" fmla="*/ 252938 h 688489"/>
                      <a:gd name="T6" fmla="*/ 932152 w 1000461"/>
                      <a:gd name="T7" fmla="*/ 252938 h 688489"/>
                      <a:gd name="T8" fmla="*/ 996436 w 1000461"/>
                      <a:gd name="T9" fmla="*/ 265378 h 68848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000461" h="688489">
                        <a:moveTo>
                          <a:pt x="0" y="0"/>
                        </a:moveTo>
                        <a:lnTo>
                          <a:pt x="957431" y="656216"/>
                        </a:lnTo>
                        <a:cubicBezTo>
                          <a:pt x="953845" y="656216"/>
                          <a:pt x="928744" y="650837"/>
                          <a:pt x="935916" y="656216"/>
                        </a:cubicBezTo>
                        <a:cubicBezTo>
                          <a:pt x="943088" y="661595"/>
                          <a:pt x="971774" y="675042"/>
                          <a:pt x="1000461" y="688489"/>
                        </a:cubicBezTo>
                      </a:path>
                    </a:pathLst>
                  </a:custGeom>
                  <a:noFill/>
                  <a:ln w="57150" cap="flat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" name="Freeform 23"/>
                  <p:cNvSpPr>
                    <a:spLocks/>
                  </p:cNvSpPr>
                  <p:nvPr/>
                </p:nvSpPr>
                <p:spPr bwMode="auto">
                  <a:xfrm>
                    <a:off x="4132263" y="2630488"/>
                    <a:ext cx="590550" cy="381000"/>
                  </a:xfrm>
                  <a:custGeom>
                    <a:avLst/>
                    <a:gdLst>
                      <a:gd name="T0" fmla="*/ 0 w 570155"/>
                      <a:gd name="T1" fmla="*/ 0 h 344245"/>
                      <a:gd name="T2" fmla="*/ 900001 w 570155"/>
                      <a:gd name="T3" fmla="*/ 1289309 h 344245"/>
                      <a:gd name="T4" fmla="*/ 900001 w 570155"/>
                      <a:gd name="T5" fmla="*/ 1289309 h 344245"/>
                      <a:gd name="T6" fmla="*/ 900001 w 570155"/>
                      <a:gd name="T7" fmla="*/ 1289309 h 344245"/>
                      <a:gd name="T8" fmla="*/ 900001 w 570155"/>
                      <a:gd name="T9" fmla="*/ 1289309 h 34424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570155" h="344245">
                        <a:moveTo>
                          <a:pt x="0" y="0"/>
                        </a:moveTo>
                        <a:lnTo>
                          <a:pt x="570155" y="344245"/>
                        </a:lnTo>
                      </a:path>
                    </a:pathLst>
                  </a:custGeom>
                  <a:noFill/>
                  <a:ln w="57150" cap="flat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" name="Freeform 24"/>
                  <p:cNvSpPr>
                    <a:spLocks/>
                  </p:cNvSpPr>
                  <p:nvPr/>
                </p:nvSpPr>
                <p:spPr bwMode="auto">
                  <a:xfrm>
                    <a:off x="4808538" y="3055938"/>
                    <a:ext cx="2635250" cy="1096962"/>
                  </a:xfrm>
                  <a:custGeom>
                    <a:avLst/>
                    <a:gdLst>
                      <a:gd name="T0" fmla="*/ 0 w 2635624"/>
                      <a:gd name="T1" fmla="*/ 0 h 1097280"/>
                      <a:gd name="T2" fmla="*/ 1213550 w 2635624"/>
                      <a:gd name="T3" fmla="*/ 621776 h 1097280"/>
                      <a:gd name="T4" fmla="*/ 2631138 w 2635624"/>
                      <a:gd name="T5" fmla="*/ 1093470 h 1097280"/>
                      <a:gd name="T6" fmla="*/ 2631138 w 2635624"/>
                      <a:gd name="T7" fmla="*/ 1093470 h 109728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35624" h="1097280">
                        <a:moveTo>
                          <a:pt x="0" y="0"/>
                        </a:moveTo>
                        <a:cubicBezTo>
                          <a:pt x="388171" y="220531"/>
                          <a:pt x="776343" y="441063"/>
                          <a:pt x="1215614" y="623943"/>
                        </a:cubicBezTo>
                        <a:cubicBezTo>
                          <a:pt x="1654885" y="806823"/>
                          <a:pt x="2635624" y="1097280"/>
                          <a:pt x="2635624" y="1097280"/>
                        </a:cubicBezTo>
                      </a:path>
                    </a:pathLst>
                  </a:custGeom>
                  <a:noFill/>
                  <a:ln w="57150" cap="flat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" name="Freeform 25"/>
                  <p:cNvSpPr>
                    <a:spLocks/>
                  </p:cNvSpPr>
                  <p:nvPr/>
                </p:nvSpPr>
                <p:spPr bwMode="auto">
                  <a:xfrm>
                    <a:off x="2355850" y="1817688"/>
                    <a:ext cx="806450" cy="1119187"/>
                  </a:xfrm>
                  <a:custGeom>
                    <a:avLst/>
                    <a:gdLst>
                      <a:gd name="T0" fmla="*/ 0 w 806823"/>
                      <a:gd name="T1" fmla="*/ 1587485 h 1087069"/>
                      <a:gd name="T2" fmla="*/ 192568 w 806823"/>
                      <a:gd name="T3" fmla="*/ 252155 h 1087069"/>
                      <a:gd name="T4" fmla="*/ 438622 w 806823"/>
                      <a:gd name="T5" fmla="*/ 798 h 1087069"/>
                      <a:gd name="T6" fmla="*/ 802359 w 806823"/>
                      <a:gd name="T7" fmla="*/ 267864 h 1087069"/>
                      <a:gd name="T8" fmla="*/ 802359 w 806823"/>
                      <a:gd name="T9" fmla="*/ 267864 h 10870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806823" h="1087069">
                        <a:moveTo>
                          <a:pt x="0" y="1087069"/>
                        </a:moveTo>
                        <a:cubicBezTo>
                          <a:pt x="60063" y="720412"/>
                          <a:pt x="120127" y="353756"/>
                          <a:pt x="193637" y="172669"/>
                        </a:cubicBezTo>
                        <a:cubicBezTo>
                          <a:pt x="267148" y="-8418"/>
                          <a:pt x="338865" y="-1247"/>
                          <a:pt x="441063" y="546"/>
                        </a:cubicBezTo>
                        <a:cubicBezTo>
                          <a:pt x="543261" y="2339"/>
                          <a:pt x="806823" y="183426"/>
                          <a:pt x="806823" y="183426"/>
                        </a:cubicBezTo>
                      </a:path>
                    </a:pathLst>
                  </a:custGeom>
                  <a:noFill/>
                  <a:ln w="57150" cap="flat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25" name="TextBox 24"/>
          <p:cNvSpPr txBox="1"/>
          <p:nvPr/>
        </p:nvSpPr>
        <p:spPr>
          <a:xfrm>
            <a:off x="1345283" y="170080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photons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2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5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21" y="2092901"/>
            <a:ext cx="4135438" cy="3064291"/>
          </a:xfrm>
        </p:spPr>
      </p:pic>
      <p:pic>
        <p:nvPicPr>
          <p:cNvPr id="6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13" y="2115251"/>
            <a:ext cx="4105275" cy="3041941"/>
          </a:xfrm>
        </p:spPr>
      </p:pic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968167" y="3789040"/>
            <a:ext cx="2971985" cy="2448165"/>
            <a:chOff x="4716014" y="2846577"/>
            <a:chExt cx="3948723" cy="2886680"/>
          </a:xfrm>
        </p:grpSpPr>
        <p:pic>
          <p:nvPicPr>
            <p:cNvPr id="8" name="Picture 3" descr="IonsX_DDD2"/>
            <p:cNvPicPr>
              <a:picLocks noChangeAspect="1" noChangeArrowheads="1"/>
            </p:cNvPicPr>
            <p:nvPr/>
          </p:nvPicPr>
          <p:blipFill>
            <a:blip r:embed="rId4" cstate="print">
              <a:lum contras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247036" y="2315555"/>
              <a:ext cx="2886680" cy="3948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9" name="Group 78"/>
            <p:cNvGrpSpPr>
              <a:grpSpLocks/>
            </p:cNvGrpSpPr>
            <p:nvPr/>
          </p:nvGrpSpPr>
          <p:grpSpPr bwMode="auto">
            <a:xfrm>
              <a:off x="5161703" y="3145825"/>
              <a:ext cx="3313890" cy="1544137"/>
              <a:chOff x="2247900" y="1774973"/>
              <a:chExt cx="5195888" cy="2612085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3343006" y="3918745"/>
                <a:ext cx="850508" cy="468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285750" indent="-285750" eaLnBrk="0" hangingPunct="0">
                  <a:spcBef>
                    <a:spcPts val="550"/>
                  </a:spcBef>
                  <a:defRPr sz="2200">
                    <a:solidFill>
                      <a:srgbClr val="000000"/>
                    </a:solidFill>
                    <a:latin typeface="Arial" pitchFamily="34" charset="0"/>
                    <a:ea typeface="Microsoft YaHei" pitchFamily="34" charset="-122"/>
                  </a:defRPr>
                </a:lvl1pPr>
                <a:lvl2pPr eaLnBrk="0" hangingPunct="0">
                  <a:spcBef>
                    <a:spcPts val="500"/>
                  </a:spcBef>
                  <a:defRPr sz="2000">
                    <a:solidFill>
                      <a:srgbClr val="000000"/>
                    </a:solidFill>
                    <a:latin typeface="Arial" pitchFamily="34" charset="0"/>
                    <a:ea typeface="Microsoft YaHei" pitchFamily="34" charset="-122"/>
                  </a:defRPr>
                </a:lvl2pPr>
                <a:lvl3pPr eaLnBrk="0" hangingPunct="0">
                  <a:spcBef>
                    <a:spcPts val="450"/>
                  </a:spcBef>
                  <a:defRPr>
                    <a:solidFill>
                      <a:srgbClr val="000000"/>
                    </a:solidFill>
                    <a:latin typeface="Arial" pitchFamily="34" charset="0"/>
                    <a:ea typeface="Microsoft YaHei" pitchFamily="34" charset="-122"/>
                  </a:defRPr>
                </a:lvl3pPr>
                <a:lvl4pPr eaLnBrk="0" hangingPunct="0">
                  <a:spcBef>
                    <a:spcPts val="400"/>
                  </a:spcBef>
                  <a:defRPr sz="1600">
                    <a:solidFill>
                      <a:srgbClr val="000000"/>
                    </a:solidFill>
                    <a:latin typeface="Arial" pitchFamily="34" charset="0"/>
                    <a:ea typeface="Microsoft YaHei" pitchFamily="34" charset="-122"/>
                  </a:defRPr>
                </a:lvl4pPr>
                <a:lvl5pPr eaLnBrk="0" hangingPunct="0">
                  <a:spcBef>
                    <a:spcPts val="500"/>
                  </a:spcBef>
                  <a:defRPr sz="2000">
                    <a:solidFill>
                      <a:srgbClr val="000000"/>
                    </a:solidFill>
                    <a:latin typeface="Arial" pitchFamily="34" charset="0"/>
                    <a:ea typeface="Microsoft YaHei" pitchFamily="34" charset="-122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000">
                    <a:solidFill>
                      <a:srgbClr val="000000"/>
                    </a:solidFill>
                    <a:latin typeface="Arial" pitchFamily="34" charset="0"/>
                    <a:ea typeface="Microsoft YaHei" pitchFamily="34" charset="-122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000">
                    <a:solidFill>
                      <a:srgbClr val="000000"/>
                    </a:solidFill>
                    <a:latin typeface="Arial" pitchFamily="34" charset="0"/>
                    <a:ea typeface="Microsoft YaHei" pitchFamily="34" charset="-122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000">
                    <a:solidFill>
                      <a:srgbClr val="000000"/>
                    </a:solidFill>
                    <a:latin typeface="Arial" pitchFamily="34" charset="0"/>
                    <a:ea typeface="Microsoft YaHei" pitchFamily="34" charset="-122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000">
                    <a:solidFill>
                      <a:srgbClr val="000000"/>
                    </a:solidFill>
                    <a:latin typeface="Arial" pitchFamily="34" charset="0"/>
                    <a:ea typeface="Microsoft YaHei" pitchFamily="34" charset="-122"/>
                  </a:defRPr>
                </a:lvl9pPr>
              </a:lstStyle>
              <a:p>
                <a:pPr algn="ctr" defTabSz="914400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de-DE" altLang="de-DE" sz="1400" dirty="0" smtClean="0">
                    <a:solidFill>
                      <a:srgbClr val="FF3300"/>
                    </a:solidFill>
                  </a:rPr>
                  <a:t>p+</a:t>
                </a:r>
                <a:endParaRPr lang="en-US" altLang="de-DE" sz="1400" dirty="0">
                  <a:solidFill>
                    <a:srgbClr val="FF3300"/>
                  </a:solidFill>
                </a:endParaRPr>
              </a:p>
            </p:txBody>
          </p:sp>
          <p:sp>
            <p:nvSpPr>
              <p:cNvPr id="20" name="Rectangle 4"/>
              <p:cNvSpPr>
                <a:spLocks noChangeArrowheads="1"/>
              </p:cNvSpPr>
              <p:nvPr/>
            </p:nvSpPr>
            <p:spPr bwMode="auto">
              <a:xfrm>
                <a:off x="3768260" y="1774973"/>
                <a:ext cx="611980" cy="468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285750" indent="-285750" eaLnBrk="0" hangingPunct="0">
                  <a:spcBef>
                    <a:spcPts val="550"/>
                  </a:spcBef>
                  <a:defRPr sz="2200">
                    <a:solidFill>
                      <a:srgbClr val="000000"/>
                    </a:solidFill>
                    <a:latin typeface="Arial" pitchFamily="34" charset="0"/>
                    <a:ea typeface="Microsoft YaHei" pitchFamily="34" charset="-122"/>
                  </a:defRPr>
                </a:lvl1pPr>
                <a:lvl2pPr eaLnBrk="0" hangingPunct="0">
                  <a:spcBef>
                    <a:spcPts val="500"/>
                  </a:spcBef>
                  <a:defRPr sz="2000">
                    <a:solidFill>
                      <a:srgbClr val="000000"/>
                    </a:solidFill>
                    <a:latin typeface="Arial" pitchFamily="34" charset="0"/>
                    <a:ea typeface="Microsoft YaHei" pitchFamily="34" charset="-122"/>
                  </a:defRPr>
                </a:lvl2pPr>
                <a:lvl3pPr eaLnBrk="0" hangingPunct="0">
                  <a:spcBef>
                    <a:spcPts val="450"/>
                  </a:spcBef>
                  <a:defRPr>
                    <a:solidFill>
                      <a:srgbClr val="000000"/>
                    </a:solidFill>
                    <a:latin typeface="Arial" pitchFamily="34" charset="0"/>
                    <a:ea typeface="Microsoft YaHei" pitchFamily="34" charset="-122"/>
                  </a:defRPr>
                </a:lvl3pPr>
                <a:lvl4pPr eaLnBrk="0" hangingPunct="0">
                  <a:spcBef>
                    <a:spcPts val="400"/>
                  </a:spcBef>
                  <a:defRPr sz="1600">
                    <a:solidFill>
                      <a:srgbClr val="000000"/>
                    </a:solidFill>
                    <a:latin typeface="Arial" pitchFamily="34" charset="0"/>
                    <a:ea typeface="Microsoft YaHei" pitchFamily="34" charset="-122"/>
                  </a:defRPr>
                </a:lvl4pPr>
                <a:lvl5pPr eaLnBrk="0" hangingPunct="0">
                  <a:spcBef>
                    <a:spcPts val="500"/>
                  </a:spcBef>
                  <a:defRPr sz="2000">
                    <a:solidFill>
                      <a:srgbClr val="000000"/>
                    </a:solidFill>
                    <a:latin typeface="Arial" pitchFamily="34" charset="0"/>
                    <a:ea typeface="Microsoft YaHei" pitchFamily="34" charset="-122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000">
                    <a:solidFill>
                      <a:srgbClr val="000000"/>
                    </a:solidFill>
                    <a:latin typeface="Arial" pitchFamily="34" charset="0"/>
                    <a:ea typeface="Microsoft YaHei" pitchFamily="34" charset="-122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000">
                    <a:solidFill>
                      <a:srgbClr val="000000"/>
                    </a:solidFill>
                    <a:latin typeface="Arial" pitchFamily="34" charset="0"/>
                    <a:ea typeface="Microsoft YaHei" pitchFamily="34" charset="-122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000">
                    <a:solidFill>
                      <a:srgbClr val="000000"/>
                    </a:solidFill>
                    <a:latin typeface="Arial" pitchFamily="34" charset="0"/>
                    <a:ea typeface="Microsoft YaHei" pitchFamily="34" charset="-122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000">
                    <a:solidFill>
                      <a:srgbClr val="000000"/>
                    </a:solidFill>
                    <a:latin typeface="Arial" pitchFamily="34" charset="0"/>
                    <a:ea typeface="Microsoft YaHei" pitchFamily="34" charset="-122"/>
                  </a:defRPr>
                </a:lvl9pPr>
              </a:lstStyle>
              <a:p>
                <a:pPr algn="ctr" defTabSz="914400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de-DE" altLang="de-DE" sz="1400" dirty="0" smtClean="0">
                    <a:solidFill>
                      <a:srgbClr val="4616F4"/>
                    </a:solidFill>
                  </a:rPr>
                  <a:t>12C</a:t>
                </a:r>
                <a:endParaRPr lang="en-US" altLang="de-DE" sz="1400" dirty="0">
                  <a:solidFill>
                    <a:srgbClr val="4616F4"/>
                  </a:solidFill>
                </a:endParaRPr>
              </a:p>
            </p:txBody>
          </p:sp>
          <p:grpSp>
            <p:nvGrpSpPr>
              <p:cNvPr id="12" name="Group 81"/>
              <p:cNvGrpSpPr>
                <a:grpSpLocks/>
              </p:cNvGrpSpPr>
              <p:nvPr/>
            </p:nvGrpSpPr>
            <p:grpSpPr bwMode="auto">
              <a:xfrm>
                <a:off x="2247900" y="1817688"/>
                <a:ext cx="5195888" cy="2486025"/>
                <a:chOff x="2247900" y="1817688"/>
                <a:chExt cx="5195888" cy="2486025"/>
              </a:xfrm>
            </p:grpSpPr>
            <p:sp>
              <p:nvSpPr>
                <p:cNvPr id="13" name="Rectangle 6"/>
                <p:cNvSpPr>
                  <a:spLocks noChangeArrowheads="1"/>
                </p:cNvSpPr>
                <p:nvPr/>
              </p:nvSpPr>
              <p:spPr bwMode="auto">
                <a:xfrm>
                  <a:off x="2846388" y="2619427"/>
                  <a:ext cx="785812" cy="3333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marL="285750" indent="-285750" eaLnBrk="0" hangingPunct="0">
                    <a:spcBef>
                      <a:spcPts val="550"/>
                    </a:spcBef>
                    <a:defRPr sz="2200">
                      <a:solidFill>
                        <a:srgbClr val="000000"/>
                      </a:solidFill>
                      <a:latin typeface="Arial" pitchFamily="34" charset="0"/>
                      <a:ea typeface="Microsoft YaHei" pitchFamily="34" charset="-122"/>
                    </a:defRPr>
                  </a:lvl1pPr>
                  <a:lvl2pPr eaLnBrk="0" hangingPunct="0">
                    <a:spcBef>
                      <a:spcPts val="500"/>
                    </a:spcBef>
                    <a:defRPr sz="2000">
                      <a:solidFill>
                        <a:srgbClr val="000000"/>
                      </a:solidFill>
                      <a:latin typeface="Arial" pitchFamily="34" charset="0"/>
                      <a:ea typeface="Microsoft YaHei" pitchFamily="34" charset="-122"/>
                    </a:defRPr>
                  </a:lvl2pPr>
                  <a:lvl3pPr eaLnBrk="0" hangingPunct="0">
                    <a:spcBef>
                      <a:spcPts val="450"/>
                    </a:spcBef>
                    <a:defRPr>
                      <a:solidFill>
                        <a:srgbClr val="000000"/>
                      </a:solidFill>
                      <a:latin typeface="Arial" pitchFamily="34" charset="0"/>
                      <a:ea typeface="Microsoft YaHei" pitchFamily="34" charset="-122"/>
                    </a:defRPr>
                  </a:lvl3pPr>
                  <a:lvl4pPr eaLnBrk="0" hangingPunct="0">
                    <a:spcBef>
                      <a:spcPts val="400"/>
                    </a:spcBef>
                    <a:defRPr sz="1600">
                      <a:solidFill>
                        <a:srgbClr val="000000"/>
                      </a:solidFill>
                      <a:latin typeface="Arial" pitchFamily="34" charset="0"/>
                      <a:ea typeface="Microsoft YaHei" pitchFamily="34" charset="-122"/>
                    </a:defRPr>
                  </a:lvl4pPr>
                  <a:lvl5pPr eaLnBrk="0" hangingPunct="0">
                    <a:spcBef>
                      <a:spcPts val="500"/>
                    </a:spcBef>
                    <a:defRPr sz="2000">
                      <a:solidFill>
                        <a:srgbClr val="000000"/>
                      </a:solidFill>
                      <a:latin typeface="Arial" pitchFamily="34" charset="0"/>
                      <a:ea typeface="Microsoft YaHei" pitchFamily="34" charset="-122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 sz="2000">
                      <a:solidFill>
                        <a:srgbClr val="000000"/>
                      </a:solidFill>
                      <a:latin typeface="Arial" pitchFamily="34" charset="0"/>
                      <a:ea typeface="Microsoft YaHei" pitchFamily="34" charset="-122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 sz="2000">
                      <a:solidFill>
                        <a:srgbClr val="000000"/>
                      </a:solidFill>
                      <a:latin typeface="Arial" pitchFamily="34" charset="0"/>
                      <a:ea typeface="Microsoft YaHei" pitchFamily="34" charset="-122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 sz="2000">
                      <a:solidFill>
                        <a:srgbClr val="000000"/>
                      </a:solidFill>
                      <a:latin typeface="Arial" pitchFamily="34" charset="0"/>
                      <a:ea typeface="Microsoft YaHei" pitchFamily="34" charset="-122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 sz="2000">
                      <a:solidFill>
                        <a:srgbClr val="000000"/>
                      </a:solidFill>
                      <a:latin typeface="Arial" pitchFamily="34" charset="0"/>
                      <a:ea typeface="Microsoft YaHei" pitchFamily="34" charset="-122"/>
                    </a:defRPr>
                  </a:lvl9pPr>
                </a:lstStyle>
                <a:p>
                  <a:pPr algn="ctr" defTabSz="914400" eaLnBrk="1" hangingPunct="1">
                    <a:spcBef>
                      <a:spcPct val="20000"/>
                    </a:spcBef>
                    <a:buClrTx/>
                    <a:buSzTx/>
                    <a:buFontTx/>
                    <a:buNone/>
                  </a:pPr>
                  <a:r>
                    <a:rPr lang="de-DE" altLang="de-DE" sz="1400">
                      <a:solidFill>
                        <a:srgbClr val="00CC00"/>
                      </a:solidFill>
                    </a:rPr>
                    <a:t>photons</a:t>
                  </a:r>
                  <a:endParaRPr lang="en-US" altLang="de-DE" sz="1400">
                    <a:solidFill>
                      <a:srgbClr val="00CC00"/>
                    </a:solidFill>
                  </a:endParaRPr>
                </a:p>
              </p:txBody>
            </p:sp>
            <p:grpSp>
              <p:nvGrpSpPr>
                <p:cNvPr id="14" name="Group 85"/>
                <p:cNvGrpSpPr>
                  <a:grpSpLocks/>
                </p:cNvGrpSpPr>
                <p:nvPr/>
              </p:nvGrpSpPr>
              <p:grpSpPr bwMode="auto">
                <a:xfrm>
                  <a:off x="2247900" y="1817688"/>
                  <a:ext cx="5195888" cy="2486025"/>
                  <a:chOff x="2247900" y="1817688"/>
                  <a:chExt cx="5195888" cy="2486025"/>
                </a:xfrm>
              </p:grpSpPr>
              <p:sp>
                <p:nvSpPr>
                  <p:cNvPr id="15" name="Freeform 21"/>
                  <p:cNvSpPr>
                    <a:spLocks/>
                  </p:cNvSpPr>
                  <p:nvPr/>
                </p:nvSpPr>
                <p:spPr bwMode="auto">
                  <a:xfrm>
                    <a:off x="2247900" y="2936875"/>
                    <a:ext cx="107950" cy="1366838"/>
                  </a:xfrm>
                  <a:custGeom>
                    <a:avLst/>
                    <a:gdLst>
                      <a:gd name="T0" fmla="*/ 0 w 107577"/>
                      <a:gd name="T1" fmla="*/ 1373644 h 1366221"/>
                      <a:gd name="T2" fmla="*/ 112139 w 107577"/>
                      <a:gd name="T3" fmla="*/ 0 h 1366221"/>
                      <a:gd name="T4" fmla="*/ 112139 w 107577"/>
                      <a:gd name="T5" fmla="*/ 0 h 1366221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07577" h="1366221">
                        <a:moveTo>
                          <a:pt x="0" y="1366221"/>
                        </a:moveTo>
                        <a:lnTo>
                          <a:pt x="107577" y="0"/>
                        </a:lnTo>
                      </a:path>
                    </a:pathLst>
                  </a:custGeom>
                  <a:noFill/>
                  <a:ln w="57150" cap="flat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" name="Freeform 22"/>
                  <p:cNvSpPr>
                    <a:spLocks/>
                  </p:cNvSpPr>
                  <p:nvPr/>
                </p:nvSpPr>
                <p:spPr bwMode="auto">
                  <a:xfrm>
                    <a:off x="3132138" y="1990725"/>
                    <a:ext cx="1000125" cy="639763"/>
                  </a:xfrm>
                  <a:custGeom>
                    <a:avLst/>
                    <a:gdLst>
                      <a:gd name="T0" fmla="*/ 0 w 1000461"/>
                      <a:gd name="T1" fmla="*/ 0 h 688489"/>
                      <a:gd name="T2" fmla="*/ 953580 w 1000461"/>
                      <a:gd name="T3" fmla="*/ 252938 h 688489"/>
                      <a:gd name="T4" fmla="*/ 953580 w 1000461"/>
                      <a:gd name="T5" fmla="*/ 252938 h 688489"/>
                      <a:gd name="T6" fmla="*/ 932152 w 1000461"/>
                      <a:gd name="T7" fmla="*/ 252938 h 688489"/>
                      <a:gd name="T8" fmla="*/ 996436 w 1000461"/>
                      <a:gd name="T9" fmla="*/ 265378 h 68848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000461" h="688489">
                        <a:moveTo>
                          <a:pt x="0" y="0"/>
                        </a:moveTo>
                        <a:lnTo>
                          <a:pt x="957431" y="656216"/>
                        </a:lnTo>
                        <a:cubicBezTo>
                          <a:pt x="953845" y="656216"/>
                          <a:pt x="928744" y="650837"/>
                          <a:pt x="935916" y="656216"/>
                        </a:cubicBezTo>
                        <a:cubicBezTo>
                          <a:pt x="943088" y="661595"/>
                          <a:pt x="971774" y="675042"/>
                          <a:pt x="1000461" y="688489"/>
                        </a:cubicBezTo>
                      </a:path>
                    </a:pathLst>
                  </a:custGeom>
                  <a:noFill/>
                  <a:ln w="57150" cap="flat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" name="Freeform 23"/>
                  <p:cNvSpPr>
                    <a:spLocks/>
                  </p:cNvSpPr>
                  <p:nvPr/>
                </p:nvSpPr>
                <p:spPr bwMode="auto">
                  <a:xfrm>
                    <a:off x="4132263" y="2630488"/>
                    <a:ext cx="590550" cy="381000"/>
                  </a:xfrm>
                  <a:custGeom>
                    <a:avLst/>
                    <a:gdLst>
                      <a:gd name="T0" fmla="*/ 0 w 570155"/>
                      <a:gd name="T1" fmla="*/ 0 h 344245"/>
                      <a:gd name="T2" fmla="*/ 900001 w 570155"/>
                      <a:gd name="T3" fmla="*/ 1289309 h 344245"/>
                      <a:gd name="T4" fmla="*/ 900001 w 570155"/>
                      <a:gd name="T5" fmla="*/ 1289309 h 344245"/>
                      <a:gd name="T6" fmla="*/ 900001 w 570155"/>
                      <a:gd name="T7" fmla="*/ 1289309 h 344245"/>
                      <a:gd name="T8" fmla="*/ 900001 w 570155"/>
                      <a:gd name="T9" fmla="*/ 1289309 h 34424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570155" h="344245">
                        <a:moveTo>
                          <a:pt x="0" y="0"/>
                        </a:moveTo>
                        <a:lnTo>
                          <a:pt x="570155" y="344245"/>
                        </a:lnTo>
                      </a:path>
                    </a:pathLst>
                  </a:custGeom>
                  <a:noFill/>
                  <a:ln w="57150" cap="flat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" name="Freeform 24"/>
                  <p:cNvSpPr>
                    <a:spLocks/>
                  </p:cNvSpPr>
                  <p:nvPr/>
                </p:nvSpPr>
                <p:spPr bwMode="auto">
                  <a:xfrm>
                    <a:off x="4808538" y="3055938"/>
                    <a:ext cx="2635250" cy="1096962"/>
                  </a:xfrm>
                  <a:custGeom>
                    <a:avLst/>
                    <a:gdLst>
                      <a:gd name="T0" fmla="*/ 0 w 2635624"/>
                      <a:gd name="T1" fmla="*/ 0 h 1097280"/>
                      <a:gd name="T2" fmla="*/ 1213550 w 2635624"/>
                      <a:gd name="T3" fmla="*/ 621776 h 1097280"/>
                      <a:gd name="T4" fmla="*/ 2631138 w 2635624"/>
                      <a:gd name="T5" fmla="*/ 1093470 h 1097280"/>
                      <a:gd name="T6" fmla="*/ 2631138 w 2635624"/>
                      <a:gd name="T7" fmla="*/ 1093470 h 109728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35624" h="1097280">
                        <a:moveTo>
                          <a:pt x="0" y="0"/>
                        </a:moveTo>
                        <a:cubicBezTo>
                          <a:pt x="388171" y="220531"/>
                          <a:pt x="776343" y="441063"/>
                          <a:pt x="1215614" y="623943"/>
                        </a:cubicBezTo>
                        <a:cubicBezTo>
                          <a:pt x="1654885" y="806823"/>
                          <a:pt x="2635624" y="1097280"/>
                          <a:pt x="2635624" y="1097280"/>
                        </a:cubicBezTo>
                      </a:path>
                    </a:pathLst>
                  </a:custGeom>
                  <a:noFill/>
                  <a:ln w="57150" cap="flat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" name="Freeform 25"/>
                  <p:cNvSpPr>
                    <a:spLocks/>
                  </p:cNvSpPr>
                  <p:nvPr/>
                </p:nvSpPr>
                <p:spPr bwMode="auto">
                  <a:xfrm>
                    <a:off x="2355850" y="1817688"/>
                    <a:ext cx="806450" cy="1119187"/>
                  </a:xfrm>
                  <a:custGeom>
                    <a:avLst/>
                    <a:gdLst>
                      <a:gd name="T0" fmla="*/ 0 w 806823"/>
                      <a:gd name="T1" fmla="*/ 1587485 h 1087069"/>
                      <a:gd name="T2" fmla="*/ 192568 w 806823"/>
                      <a:gd name="T3" fmla="*/ 252155 h 1087069"/>
                      <a:gd name="T4" fmla="*/ 438622 w 806823"/>
                      <a:gd name="T5" fmla="*/ 798 h 1087069"/>
                      <a:gd name="T6" fmla="*/ 802359 w 806823"/>
                      <a:gd name="T7" fmla="*/ 267864 h 1087069"/>
                      <a:gd name="T8" fmla="*/ 802359 w 806823"/>
                      <a:gd name="T9" fmla="*/ 267864 h 10870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806823" h="1087069">
                        <a:moveTo>
                          <a:pt x="0" y="1087069"/>
                        </a:moveTo>
                        <a:cubicBezTo>
                          <a:pt x="60063" y="720412"/>
                          <a:pt x="120127" y="353756"/>
                          <a:pt x="193637" y="172669"/>
                        </a:cubicBezTo>
                        <a:cubicBezTo>
                          <a:pt x="267148" y="-8418"/>
                          <a:pt x="338865" y="-1247"/>
                          <a:pt x="441063" y="546"/>
                        </a:cubicBezTo>
                        <a:cubicBezTo>
                          <a:pt x="543261" y="2339"/>
                          <a:pt x="806823" y="183426"/>
                          <a:pt x="806823" y="183426"/>
                        </a:cubicBezTo>
                      </a:path>
                    </a:pathLst>
                  </a:custGeom>
                  <a:noFill/>
                  <a:ln w="57150" cap="flat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25" name="TextBox 24"/>
          <p:cNvSpPr txBox="1"/>
          <p:nvPr/>
        </p:nvSpPr>
        <p:spPr>
          <a:xfrm>
            <a:off x="1345283" y="170080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photons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7793" y="170080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aseline="30000" dirty="0" smtClean="0"/>
              <a:t>12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303612" y="1700808"/>
            <a:ext cx="2494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LEGENDA!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6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PT Raster scanning</a:t>
            </a:r>
          </a:p>
          <a:p>
            <a:r>
              <a:rPr lang="en-US" dirty="0" smtClean="0"/>
              <a:t>PT Bragg peak</a:t>
            </a:r>
          </a:p>
          <a:p>
            <a:r>
              <a:rPr lang="en-US" dirty="0" smtClean="0"/>
              <a:t>PT range changes &amp; interplay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1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PT Raster scanning</a:t>
            </a:r>
          </a:p>
          <a:p>
            <a:r>
              <a:rPr lang="en-US" dirty="0" smtClean="0"/>
              <a:t>PT Bragg peak</a:t>
            </a:r>
          </a:p>
          <a:p>
            <a:r>
              <a:rPr lang="en-US" dirty="0" smtClean="0"/>
              <a:t>PT range changes &amp; interplay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4168" y="1628800"/>
            <a:ext cx="2764297" cy="3102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" name="Rechteck 2"/>
          <p:cNvSpPr/>
          <p:nvPr/>
        </p:nvSpPr>
        <p:spPr>
          <a:xfrm>
            <a:off x="6480811" y="4731362"/>
            <a:ext cx="23759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err="1"/>
              <a:t>Courtesy</a:t>
            </a:r>
            <a:r>
              <a:rPr lang="it-IT" sz="1600" dirty="0"/>
              <a:t> </a:t>
            </a:r>
            <a:r>
              <a:rPr lang="it-IT" sz="1600" dirty="0" smtClean="0"/>
              <a:t>M. </a:t>
            </a:r>
            <a:r>
              <a:rPr lang="it-IT" sz="1600" dirty="0" err="1"/>
              <a:t>Söhn</a:t>
            </a:r>
            <a:r>
              <a:rPr lang="it-IT" sz="1600" dirty="0"/>
              <a:t>, LMU</a:t>
            </a:r>
          </a:p>
        </p:txBody>
      </p:sp>
    </p:spTree>
    <p:extLst>
      <p:ext uri="{BB962C8B-B14F-4D97-AF65-F5344CB8AC3E}">
        <p14:creationId xmlns:p14="http://schemas.microsoft.com/office/powerpoint/2010/main" val="38676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TU_Präsentation_2010</Template>
  <TotalTime>0</TotalTime>
  <Words>118</Words>
  <Application>Microsoft Office PowerPoint</Application>
  <PresentationFormat>On-screen Show (4:3)</PresentationFormat>
  <Paragraphs>42</Paragraphs>
  <Slides>12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Präsentationsvorlage_BWL9</vt:lpstr>
      <vt:lpstr>In Silico Comparison of Photons versus Carbon Ions in Single Fraction Therapy of Lung Cancer</vt:lpstr>
      <vt:lpstr>Outline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Deformable Image Registration</vt:lpstr>
      <vt:lpstr>Patient Data</vt:lpstr>
      <vt:lpstr>Deformable Image Registration Quality Assurance</vt:lpstr>
    </vt:vector>
  </TitlesOfParts>
  <Company>GSI Helmholzzentrum für Schwerionenforschung 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Kristjan Anderle</dc:creator>
  <cp:lastModifiedBy>Kristjan Anderle</cp:lastModifiedBy>
  <cp:revision>147</cp:revision>
  <dcterms:created xsi:type="dcterms:W3CDTF">2013-05-10T13:39:42Z</dcterms:created>
  <dcterms:modified xsi:type="dcterms:W3CDTF">2016-06-15T11:11:11Z</dcterms:modified>
</cp:coreProperties>
</file>