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5"/>
  </p:notesMasterIdLst>
  <p:handoutMasterIdLst>
    <p:handoutMasterId r:id="rId26"/>
  </p:handoutMasterIdLst>
  <p:sldIdLst>
    <p:sldId id="260" r:id="rId8"/>
    <p:sldId id="362" r:id="rId9"/>
    <p:sldId id="372" r:id="rId10"/>
    <p:sldId id="341" r:id="rId11"/>
    <p:sldId id="342" r:id="rId12"/>
    <p:sldId id="353" r:id="rId13"/>
    <p:sldId id="354" r:id="rId14"/>
    <p:sldId id="291" r:id="rId15"/>
    <p:sldId id="375" r:id="rId16"/>
    <p:sldId id="355" r:id="rId17"/>
    <p:sldId id="356" r:id="rId18"/>
    <p:sldId id="357" r:id="rId19"/>
    <p:sldId id="376" r:id="rId20"/>
    <p:sldId id="358" r:id="rId21"/>
    <p:sldId id="361" r:id="rId22"/>
    <p:sldId id="351" r:id="rId23"/>
    <p:sldId id="377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BF2"/>
    <a:srgbClr val="E14C03"/>
    <a:srgbClr val="FFFFFF"/>
    <a:srgbClr val="737390"/>
    <a:srgbClr val="7880DA"/>
    <a:srgbClr val="D5D8FB"/>
    <a:srgbClr val="FDF6DB"/>
    <a:srgbClr val="B66998"/>
    <a:srgbClr val="E6E9F9"/>
    <a:srgbClr val="DB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4" autoAdjust="0"/>
    <p:restoredTop sz="95017" autoAdjust="0"/>
  </p:normalViewPr>
  <p:slideViewPr>
    <p:cSldViewPr showGuides="1">
      <p:cViewPr>
        <p:scale>
          <a:sx n="100" d="100"/>
          <a:sy n="100" d="100"/>
        </p:scale>
        <p:origin x="1410" y="636"/>
      </p:cViewPr>
      <p:guideLst/>
    </p:cSldViewPr>
  </p:slideViewPr>
  <p:outlineViewPr>
    <p:cViewPr>
      <p:scale>
        <a:sx n="33" d="100"/>
        <a:sy n="33" d="100"/>
      </p:scale>
      <p:origin x="0" y="-693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42"/>
    </p:cViewPr>
  </p:sorterViewPr>
  <p:notesViewPr>
    <p:cSldViewPr showGuides="1">
      <p:cViewPr>
        <p:scale>
          <a:sx n="200" d="100"/>
          <a:sy n="200" d="100"/>
        </p:scale>
        <p:origin x="1776" y="-11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631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35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270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390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12190413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" descr="{&quot;templafy&quot;:{&quot;id&quot;:&quot;b85f2ca5-ec1b-4829-b05b-ae019bbe4c41&quot;}}" title="UserProfile.Offices.Workarea_{{DocumentLanguage}}">
            <a:extLst>
              <a:ext uri="{FF2B5EF4-FFF2-40B4-BE49-F238E27FC236}">
                <a16:creationId xmlns:a16="http://schemas.microsoft.com/office/drawing/2014/main" id="{88D4F65B-7B1E-4E1A-AD30-98C826D900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rgbClr val="FFFFFF"/>
                </a:solidFill>
                <a:latin typeface="+mn-lt"/>
              </a:rPr>
              <a:t>DTU Chemical Engineering</a:t>
            </a:r>
            <a:endParaRPr lang="en-GB" sz="7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date" descr="{&quot;templafy&quot;:{&quot;id&quot;:&quot;bf3c9cc0-9f4b-4816-a789-9d69a699a932&quot;}}" title="Form.Date">
            <a:extLst>
              <a:ext uri="{FF2B5EF4-FFF2-40B4-BE49-F238E27FC236}">
                <a16:creationId xmlns:a16="http://schemas.microsoft.com/office/drawing/2014/main" id="{14EC1005-E0C5-4AE7-8DFC-958CB93AC366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21 July 2020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text" descr="{&quot;templafy&quot;:{&quot;id&quot;:&quot;0ce19811-3324-4ba1-b24d-b8126879aece&quot;}}" title="Form.PresentationTitle">
            <a:extLst>
              <a:ext uri="{FF2B5EF4-FFF2-40B4-BE49-F238E27FC236}">
                <a16:creationId xmlns:a16="http://schemas.microsoft.com/office/drawing/2014/main" id="{1E153215-8D65-430A-AB7B-C1174877467B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rgbClr val="FFFFFF"/>
                </a:solidFill>
                <a:latin typeface="+mn-lt"/>
              </a:rPr>
              <a:t>MCSKopt for simulation-based stochastic black-box optimization under uncertainty</a:t>
            </a:r>
            <a:endParaRPr lang="en-GB" sz="7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for at </a:t>
            </a:r>
            <a:r>
              <a:rPr lang="en-GB" dirty="0" err="1" smtClean="0"/>
              <a:t>redigere</a:t>
            </a:r>
            <a:r>
              <a:rPr lang="en-GB" dirty="0" smtClean="0"/>
              <a:t> </a:t>
            </a:r>
            <a:r>
              <a:rPr lang="en-GB" dirty="0" err="1" smtClean="0"/>
              <a:t>titeltypografi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masteren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4" y="1600200"/>
            <a:ext cx="5079339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for at </a:t>
            </a:r>
            <a:r>
              <a:rPr lang="en-GB" dirty="0" err="1" smtClean="0"/>
              <a:t>redigere</a:t>
            </a:r>
            <a:r>
              <a:rPr lang="en-GB" dirty="0" smtClean="0"/>
              <a:t> </a:t>
            </a:r>
            <a:r>
              <a:rPr lang="en-GB" dirty="0" err="1" smtClean="0"/>
              <a:t>typografi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masteren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06" y="1600200"/>
            <a:ext cx="5079339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for at </a:t>
            </a:r>
            <a:r>
              <a:rPr lang="en-GB" dirty="0" err="1" smtClean="0"/>
              <a:t>redigere</a:t>
            </a:r>
            <a:r>
              <a:rPr lang="en-GB" dirty="0" smtClean="0"/>
              <a:t> </a:t>
            </a:r>
            <a:r>
              <a:rPr lang="en-GB" dirty="0" err="1" smtClean="0"/>
              <a:t>typografi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masteren</a:t>
            </a:r>
            <a:endParaRPr lang="en-GB" dirty="0" smtClean="0"/>
          </a:p>
          <a:p>
            <a:pPr lvl="1"/>
            <a:r>
              <a:rPr lang="en-GB" dirty="0" err="1" smtClean="0"/>
              <a:t>Andet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Tredje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Fjerde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Femte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PSE 2018</a:t>
            </a:r>
            <a:endParaRPr lang="en-GB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F9FB6-3CF9-4424-90B8-E6EFE03C0F1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3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858c3002-777a-4f0f-ad55-a682ab10c63a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 smtClean="0">
                <a:solidFill>
                  <a:schemeClr val="bg1"/>
                </a:solidFill>
                <a:latin typeface="+mn-lt"/>
              </a:rPr>
              <a:t>DTU Chemical Engineering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57fef6c5-5286-479b-b5d3-5fff1d4ff4da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21 July 2020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3a91fb2b-bb48-42b6-a283-288031f69988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 smtClean="0">
                <a:solidFill>
                  <a:schemeClr val="bg1"/>
                </a:solidFill>
                <a:latin typeface="+mn-lt"/>
              </a:rPr>
              <a:t>MCSKopt for simulation-based stochastic black-box optimization under uncertainty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Font typeface="Brandon Text Regular" panose="020B0503020203060203" pitchFamily="34" charset="0"/>
        <a:buChar char="&gt;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emf"/><Relationship Id="rId5" Type="http://schemas.openxmlformats.org/officeDocument/2006/relationships/image" Target="../media/image44.png"/><Relationship Id="rId4" Type="http://schemas.openxmlformats.org/officeDocument/2006/relationships/image" Target="../media/image43.emf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hyperlink" Target="https://github.com/resulal/easyGSA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hyperlink" Target="https://github.com/resulal/easyGS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gif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621" y="1052736"/>
            <a:ext cx="10251265" cy="2016224"/>
          </a:xfrm>
        </p:spPr>
        <p:txBody>
          <a:bodyPr/>
          <a:lstStyle/>
          <a:p>
            <a:pPr algn="ctr">
              <a:spcBef>
                <a:spcPts val="2400"/>
              </a:spcBef>
              <a:spcAft>
                <a:spcPts val="1200"/>
              </a:spcAft>
            </a:pPr>
            <a:r>
              <a:rPr lang="en-GB" sz="4400" dirty="0" smtClean="0">
                <a:latin typeface="Circular Bold" panose="02000801000000010001" pitchFamily="2" charset="0"/>
                <a:ea typeface="Circular Bold" panose="02000801000000010001" pitchFamily="2" charset="0"/>
                <a:cs typeface="CMU Classical Serif" panose="02000603000000000000" pitchFamily="2" charset="0"/>
              </a:rPr>
              <a:t>MOSKopt — simulation-based stochastic black-box optimization under uncertainty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2000" b="0" dirty="0">
                <a:latin typeface="Arno Pro Subhead" panose="02020502050506020403" pitchFamily="18" charset="0"/>
              </a:rPr>
              <a:t>Ph.D. </a:t>
            </a:r>
            <a:r>
              <a:rPr lang="en-GB" sz="2000" b="0" dirty="0" smtClean="0">
                <a:latin typeface="Arno Pro Subhead" panose="02020502050506020403" pitchFamily="18" charset="0"/>
              </a:rPr>
              <a:t>      </a:t>
            </a:r>
            <a:r>
              <a:rPr lang="en-GB" sz="4000" b="0" dirty="0">
                <a:latin typeface="Arno Pro Subhead" panose="02020502050506020403" pitchFamily="18" charset="0"/>
              </a:rPr>
              <a:t>Resul Al</a:t>
            </a:r>
            <a:r>
              <a:rPr lang="en-GB" sz="3600" dirty="0" smtClean="0">
                <a:latin typeface="+mn-lt"/>
              </a:rPr>
              <a:t/>
            </a:r>
            <a:br>
              <a:rPr lang="en-GB" sz="3600" dirty="0" smtClean="0">
                <a:latin typeface="+mn-lt"/>
              </a:rPr>
            </a:br>
            <a:r>
              <a:rPr lang="en-GB" sz="4000" dirty="0" smtClean="0">
                <a:latin typeface="Arno Pro Subhead" panose="02020502050506020403" pitchFamily="18" charset="0"/>
              </a:rPr>
              <a:t/>
            </a:r>
            <a:br>
              <a:rPr lang="en-GB" sz="4000" dirty="0" smtClean="0">
                <a:latin typeface="Arno Pro Subhead" panose="02020502050506020403" pitchFamily="18" charset="0"/>
              </a:rPr>
            </a:br>
            <a:r>
              <a:rPr lang="en-GB" sz="2000" b="0" dirty="0" smtClean="0">
                <a:latin typeface="Arno Pro Subhead" panose="02020502050506020403" pitchFamily="18" charset="0"/>
              </a:rPr>
              <a:t>Supervisors: Assoc. </a:t>
            </a:r>
            <a:r>
              <a:rPr lang="en-GB" sz="2000" b="0" dirty="0" err="1" smtClean="0">
                <a:latin typeface="Arno Pro Subhead" panose="02020502050506020403" pitchFamily="18" charset="0"/>
              </a:rPr>
              <a:t>Prof.</a:t>
            </a:r>
            <a:r>
              <a:rPr lang="en-GB" sz="2000" b="0" dirty="0" smtClean="0">
                <a:latin typeface="Arno Pro Subhead" panose="02020502050506020403" pitchFamily="18" charset="0"/>
              </a:rPr>
              <a:t> Gürkan Sin, </a:t>
            </a:r>
            <a:r>
              <a:rPr lang="en-GB" sz="2000" b="0" dirty="0" err="1" smtClean="0">
                <a:latin typeface="Arno Pro Subhead" panose="02020502050506020403" pitchFamily="18" charset="0"/>
              </a:rPr>
              <a:t>Dr.</a:t>
            </a:r>
            <a:r>
              <a:rPr lang="en-GB" sz="2000" b="0" dirty="0" smtClean="0">
                <a:latin typeface="Arno Pro Subhead" panose="02020502050506020403" pitchFamily="18" charset="0"/>
              </a:rPr>
              <a:t> Alexandr Zubov, </a:t>
            </a:r>
            <a:r>
              <a:rPr lang="en-GB" sz="2000" b="0" dirty="0" err="1" smtClean="0">
                <a:latin typeface="Arno Pro Subhead" panose="02020502050506020403" pitchFamily="18" charset="0"/>
              </a:rPr>
              <a:t>Prof.</a:t>
            </a:r>
            <a:r>
              <a:rPr lang="en-GB" sz="2000" b="0" dirty="0" smtClean="0">
                <a:latin typeface="Arno Pro Subhead" panose="02020502050506020403" pitchFamily="18" charset="0"/>
              </a:rPr>
              <a:t> Krist V. Gernaey, </a:t>
            </a:r>
            <a:br>
              <a:rPr lang="en-GB" sz="2000" b="0" dirty="0" smtClean="0">
                <a:latin typeface="Arno Pro Subhead" panose="02020502050506020403" pitchFamily="18" charset="0"/>
              </a:rPr>
            </a:br>
            <a:r>
              <a:rPr lang="en-GB" sz="2000" b="0" dirty="0" smtClean="0">
                <a:latin typeface="Arno Pro Subhead" panose="02020502050506020403" pitchFamily="18" charset="0"/>
              </a:rPr>
              <a:t>Process and Systems Engineering Centre (PROSYS), DTU, Denmark</a:t>
            </a:r>
            <a:r>
              <a:rPr lang="en-GB" sz="2400" b="0" dirty="0" smtClean="0">
                <a:latin typeface="Arno Pro Subhead" panose="02020502050506020403" pitchFamily="18" charset="0"/>
              </a:rPr>
              <a:t/>
            </a:r>
            <a:br>
              <a:rPr lang="en-GB" sz="2400" b="0" dirty="0" smtClean="0">
                <a:latin typeface="Arno Pro Subhead" panose="02020502050506020403" pitchFamily="18" charset="0"/>
              </a:rPr>
            </a:br>
            <a:r>
              <a:rPr lang="en-GB" sz="2400" b="0" dirty="0" smtClean="0">
                <a:latin typeface="Arno Pro Subhead" panose="02020502050506020403" pitchFamily="18" charset="0"/>
              </a:rPr>
              <a:t/>
            </a:r>
            <a:br>
              <a:rPr lang="en-GB" sz="2400" b="0" dirty="0" smtClean="0">
                <a:latin typeface="Arno Pro Subhead" panose="02020502050506020403" pitchFamily="18" charset="0"/>
              </a:rPr>
            </a:br>
            <a:r>
              <a:rPr lang="en-GB" sz="2400" b="0" dirty="0" smtClean="0">
                <a:latin typeface="Arno Pro Subhead" panose="02020502050506020403" pitchFamily="18" charset="0"/>
              </a:rPr>
              <a:t>From PhD Defence – June 29, 2020 </a:t>
            </a:r>
            <a:br>
              <a:rPr lang="en-GB" sz="2400" b="0" dirty="0" smtClean="0">
                <a:latin typeface="Arno Pro Subhead" panose="02020502050506020403" pitchFamily="18" charset="0"/>
              </a:rPr>
            </a:br>
            <a:r>
              <a:rPr lang="en-GB" sz="2400" b="0" dirty="0" smtClean="0">
                <a:latin typeface="Arno Pro Subhead" panose="02020502050506020403" pitchFamily="18" charset="0"/>
              </a:rPr>
              <a:t/>
            </a:r>
            <a:br>
              <a:rPr lang="en-GB" sz="2400" b="0" dirty="0" smtClean="0">
                <a:latin typeface="Arno Pro Subhead" panose="02020502050506020403" pitchFamily="18" charset="0"/>
              </a:rPr>
            </a:br>
            <a:r>
              <a:rPr lang="en-GB" sz="2400" b="0" dirty="0" smtClean="0">
                <a:latin typeface="Arno Pro Subhead" panose="02020502050506020403" pitchFamily="18" charset="0"/>
              </a:rPr>
              <a:t/>
            </a:r>
            <a:br>
              <a:rPr lang="en-GB" sz="2400" b="0" dirty="0" smtClean="0">
                <a:latin typeface="Arno Pro Subhead" panose="02020502050506020403" pitchFamily="18" charset="0"/>
              </a:rPr>
            </a:br>
            <a:endParaRPr lang="en-GB" sz="4400" b="0" dirty="0">
              <a:latin typeface="Arno Pro Subhead" panose="020205020505060204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6 </a:t>
            </a:r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&gt;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Results &gt; Case study 1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Sasena results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C7634">
                    <a:lumMod val="75000"/>
                  </a:srgbClr>
                </a:solidFill>
              </a:rPr>
              <a:t>Solutions via Exhaustive sampling</a:t>
            </a:r>
          </a:p>
          <a:p>
            <a:r>
              <a:rPr lang="en-GB" sz="1600" dirty="0" smtClean="0"/>
              <a:t>Competitive solutions already at 10</a:t>
            </a:r>
            <a:r>
              <a:rPr lang="en-GB" sz="1600" baseline="30000" dirty="0" smtClean="0"/>
              <a:t>3</a:t>
            </a:r>
            <a:r>
              <a:rPr lang="en-GB" sz="1600" dirty="0" smtClean="0"/>
              <a:t> samples.</a:t>
            </a:r>
          </a:p>
          <a:p>
            <a:pPr marL="0" indent="0">
              <a:buNone/>
            </a:pPr>
            <a:endParaRPr lang="en-GB" dirty="0">
              <a:solidFill>
                <a:srgbClr val="FC7634">
                  <a:lumMod val="75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78000" y="1706399"/>
            <a:ext cx="4457765" cy="4546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C7634">
                    <a:lumMod val="75000"/>
                  </a:srgbClr>
                </a:solidFill>
              </a:rPr>
              <a:t>Solutions via simulation-based optimization</a:t>
            </a:r>
          </a:p>
          <a:p>
            <a:r>
              <a:rPr lang="en-GB" sz="1600" dirty="0" smtClean="0"/>
              <a:t>100 design samples, 50 independent repetitions.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6774" y="25396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678" y="2420888"/>
            <a:ext cx="4558709" cy="325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7294" y="2420888"/>
            <a:ext cx="3957360" cy="3957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6 </a:t>
            </a:r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&gt;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Results &gt; Case study 2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Rosen Suzuki: A higher dimensional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Rosen Suzuki test problem</a:t>
            </a:r>
          </a:p>
          <a:p>
            <a:r>
              <a:rPr lang="en-GB" dirty="0" smtClean="0"/>
              <a:t>Mathematical formulation (</a:t>
            </a:r>
            <a:r>
              <a:rPr lang="en-GB" i="1" dirty="0" smtClean="0">
                <a:solidFill>
                  <a:srgbClr val="E14C03"/>
                </a:solidFill>
              </a:rPr>
              <a:t>modified</a:t>
            </a:r>
            <a:r>
              <a:rPr lang="en-GB" dirty="0" smtClean="0"/>
              <a:t>).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4 decision variables.</a:t>
            </a:r>
          </a:p>
          <a:p>
            <a:r>
              <a:rPr lang="en-GB" dirty="0" smtClean="0"/>
              <a:t>4 uncertain parameters,—following normal distributions.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6774" y="25396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09344" y="325972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latin typeface="SFMono-Regular"/>
              </a:rPr>
              <a:t>#5dbcd2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692336"/>
              </p:ext>
            </p:extLst>
          </p:nvPr>
        </p:nvGraphicFramePr>
        <p:xfrm>
          <a:off x="1401093" y="2492896"/>
          <a:ext cx="5040560" cy="23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3720960" imgH="1739880" progId="Equation.DSMT4">
                  <p:embed/>
                </p:oleObj>
              </mc:Choice>
              <mc:Fallback>
                <p:oleObj name="Equation" r:id="rId3" imgW="3720960" imgH="1739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093" y="2492896"/>
                        <a:ext cx="5040560" cy="235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1350" y="1689137"/>
            <a:ext cx="3479726" cy="3479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8708"/>
              </p:ext>
            </p:extLst>
          </p:nvPr>
        </p:nvGraphicFramePr>
        <p:xfrm>
          <a:off x="6671270" y="5496078"/>
          <a:ext cx="5112568" cy="7886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81530">
                  <a:extLst>
                    <a:ext uri="{9D8B030D-6E8A-4147-A177-3AD203B41FA5}">
                      <a16:colId xmlns:a16="http://schemas.microsoft.com/office/drawing/2014/main" val="4213298400"/>
                    </a:ext>
                  </a:extLst>
                </a:gridCol>
                <a:gridCol w="1082947">
                  <a:extLst>
                    <a:ext uri="{9D8B030D-6E8A-4147-A177-3AD203B41FA5}">
                      <a16:colId xmlns:a16="http://schemas.microsoft.com/office/drawing/2014/main" val="749395670"/>
                    </a:ext>
                  </a:extLst>
                </a:gridCol>
                <a:gridCol w="985003">
                  <a:extLst>
                    <a:ext uri="{9D8B030D-6E8A-4147-A177-3AD203B41FA5}">
                      <a16:colId xmlns:a16="http://schemas.microsoft.com/office/drawing/2014/main" val="4222183798"/>
                    </a:ext>
                  </a:extLst>
                </a:gridCol>
                <a:gridCol w="2063088">
                  <a:extLst>
                    <a:ext uri="{9D8B030D-6E8A-4147-A177-3AD203B41FA5}">
                      <a16:colId xmlns:a16="http://schemas.microsoft.com/office/drawing/2014/main" val="3609052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LHS design samples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calls to the model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Optimum value of the objective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Location of the optimum (x)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336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r>
                        <a:rPr lang="en-US" sz="1200" baseline="300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en-US" sz="1200" baseline="30000" dirty="0">
                          <a:effectLst/>
                        </a:rPr>
                        <a:t>8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-42.152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[-0.026, 0.841, 1.951, -0.914]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6536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671270" y="5213261"/>
            <a:ext cx="1872208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Benchmark solution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75526" y="1785300"/>
            <a:ext cx="1800200" cy="543739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Solutions via </a:t>
            </a:r>
          </a:p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Exhaustive sampling</a:t>
            </a:r>
          </a:p>
        </p:txBody>
      </p:sp>
    </p:spTree>
    <p:extLst>
      <p:ext uri="{BB962C8B-B14F-4D97-AF65-F5344CB8AC3E}">
        <p14:creationId xmlns:p14="http://schemas.microsoft.com/office/powerpoint/2010/main" val="117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6 </a:t>
            </a:r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&gt;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Results &gt; Case study 2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Rosen Suzuki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680446" cy="45468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Solution via simulation-based optimization</a:t>
            </a:r>
          </a:p>
          <a:p>
            <a:r>
              <a:rPr lang="en-GB" dirty="0" smtClean="0">
                <a:latin typeface="Brandon Text Regular"/>
                <a:ea typeface="+mj-ea"/>
                <a:cs typeface="+mj-cs"/>
              </a:rPr>
              <a:t>MCSKopt is called with two infills: FEI and mcFEI. </a:t>
            </a:r>
          </a:p>
          <a:p>
            <a:r>
              <a:rPr lang="en-GB" dirty="0" smtClean="0"/>
              <a:t>50 design samples with 50 independent runs.</a:t>
            </a:r>
          </a:p>
          <a:p>
            <a:r>
              <a:rPr lang="en-GB" dirty="0" smtClean="0">
                <a:latin typeface="Brandon Text Regular"/>
                <a:ea typeface="+mj-ea"/>
                <a:cs typeface="+mj-cs"/>
              </a:rPr>
              <a:t>The </a:t>
            </a:r>
            <a:r>
              <a:rPr lang="en-GB" dirty="0" smtClean="0"/>
              <a:t>mcFEI visibly </a:t>
            </a:r>
            <a:r>
              <a:rPr lang="en-GB" i="1" dirty="0" smtClean="0">
                <a:solidFill>
                  <a:srgbClr val="E14C03"/>
                </a:solidFill>
              </a:rPr>
              <a:t>outperforms</a:t>
            </a:r>
            <a:r>
              <a:rPr lang="en-GB" dirty="0" smtClean="0"/>
              <a:t> FEI.</a:t>
            </a:r>
          </a:p>
          <a:p>
            <a:r>
              <a:rPr lang="en-GB" dirty="0" smtClean="0">
                <a:latin typeface="Brandon Text Regular"/>
                <a:ea typeface="+mj-ea"/>
                <a:cs typeface="+mj-cs"/>
              </a:rPr>
              <a:t>The mcFEI solution (cost=50) is </a:t>
            </a:r>
            <a:r>
              <a:rPr lang="en-GB" i="1" dirty="0" smtClean="0">
                <a:solidFill>
                  <a:srgbClr val="E14C03"/>
                </a:solidFill>
                <a:latin typeface="Brandon Text Regular"/>
                <a:ea typeface="+mj-ea"/>
                <a:cs typeface="+mj-cs"/>
              </a:rPr>
              <a:t>even better </a:t>
            </a:r>
            <a:r>
              <a:rPr lang="en-GB" dirty="0" smtClean="0">
                <a:latin typeface="Brandon Text Regular"/>
                <a:ea typeface="+mj-ea"/>
                <a:cs typeface="+mj-cs"/>
              </a:rPr>
              <a:t>than the benchmark solution (cost=10</a:t>
            </a:r>
            <a:r>
              <a:rPr lang="en-GB" baseline="30000" dirty="0" smtClean="0">
                <a:latin typeface="Brandon Text Regular"/>
                <a:ea typeface="+mj-ea"/>
                <a:cs typeface="+mj-cs"/>
              </a:rPr>
              <a:t>5</a:t>
            </a:r>
            <a:r>
              <a:rPr lang="en-GB" dirty="0" smtClean="0">
                <a:latin typeface="Brandon Text Regular"/>
                <a:ea typeface="+mj-ea"/>
                <a:cs typeface="+mj-cs"/>
              </a:rPr>
              <a:t>). Why? → the </a:t>
            </a:r>
            <a:r>
              <a:rPr lang="en-GB" i="1" dirty="0" smtClean="0">
                <a:solidFill>
                  <a:srgbClr val="E14C03"/>
                </a:solidFill>
                <a:latin typeface="Brandon Text Regular"/>
                <a:ea typeface="+mj-ea"/>
                <a:cs typeface="+mj-cs"/>
              </a:rPr>
              <a:t>curse of dimensionality</a:t>
            </a:r>
            <a:r>
              <a:rPr lang="en-GB" dirty="0" smtClean="0">
                <a:latin typeface="Brandon Text Regular"/>
                <a:ea typeface="+mj-ea"/>
                <a:cs typeface="+mj-cs"/>
              </a:rPr>
              <a:t>.</a:t>
            </a:r>
          </a:p>
          <a:p>
            <a:r>
              <a:rPr lang="en-GB" dirty="0" smtClean="0">
                <a:latin typeface="Brandon Text Regular"/>
                <a:ea typeface="+mj-ea"/>
                <a:cs typeface="+mj-cs"/>
              </a:rPr>
              <a:t>SK-based approach → a </a:t>
            </a:r>
            <a:r>
              <a:rPr lang="en-GB" i="1" dirty="0" smtClean="0">
                <a:solidFill>
                  <a:srgbClr val="E14C03"/>
                </a:solidFill>
                <a:latin typeface="Brandon Text Regular"/>
                <a:ea typeface="+mj-ea"/>
                <a:cs typeface="+mj-cs"/>
              </a:rPr>
              <a:t>better-informed</a:t>
            </a:r>
            <a:r>
              <a:rPr lang="en-GB" dirty="0" smtClean="0">
                <a:latin typeface="Brandon Text Regular"/>
                <a:ea typeface="+mj-ea"/>
                <a:cs typeface="+mj-cs"/>
              </a:rPr>
              <a:t> exploration.</a:t>
            </a:r>
          </a:p>
          <a:p>
            <a:endParaRPr lang="en-GB" sz="2000" dirty="0" smtClean="0">
              <a:latin typeface="Brandon Text Regular"/>
              <a:ea typeface="+mj-ea"/>
              <a:cs typeface="+mj-cs"/>
            </a:endParaRPr>
          </a:p>
          <a:p>
            <a:endParaRPr lang="en-GB" sz="2000" dirty="0" smtClean="0">
              <a:latin typeface="Brandon Text Regular"/>
              <a:ea typeface="+mj-ea"/>
              <a:cs typeface="+mj-cs"/>
            </a:endParaRPr>
          </a:p>
          <a:p>
            <a:endParaRPr lang="en-GB" sz="2000" dirty="0" smtClean="0">
              <a:latin typeface="Brandon Text Regular"/>
              <a:ea typeface="+mj-ea"/>
              <a:cs typeface="+mj-cs"/>
            </a:endParaRPr>
          </a:p>
          <a:p>
            <a:endParaRPr lang="en-GB" sz="2000" dirty="0" smtClean="0">
              <a:latin typeface="Brandon Text Regular"/>
              <a:ea typeface="+mj-ea"/>
              <a:cs typeface="+mj-cs"/>
            </a:endParaRPr>
          </a:p>
          <a:p>
            <a:endParaRPr lang="en-GB" sz="2000" dirty="0" smtClean="0">
              <a:latin typeface="Brandon Text Regular"/>
              <a:ea typeface="+mj-ea"/>
              <a:cs typeface="+mj-cs"/>
            </a:endParaRP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6774" y="253964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pic>
        <p:nvPicPr>
          <p:cNvPr id="15" name="Content Placeholder 14" descr="C:\Users\resal\OneDrive - Danmarks Tekniske Universitet\Codes\caseSuzuki\facet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342" y="461451"/>
            <a:ext cx="4752318" cy="6001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3940"/>
              </p:ext>
            </p:extLst>
          </p:nvPr>
        </p:nvGraphicFramePr>
        <p:xfrm>
          <a:off x="1486694" y="4851056"/>
          <a:ext cx="5452827" cy="14371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88624">
                  <a:extLst>
                    <a:ext uri="{9D8B030D-6E8A-4147-A177-3AD203B41FA5}">
                      <a16:colId xmlns:a16="http://schemas.microsoft.com/office/drawing/2014/main" val="2491616585"/>
                    </a:ext>
                  </a:extLst>
                </a:gridCol>
                <a:gridCol w="776666">
                  <a:extLst>
                    <a:ext uri="{9D8B030D-6E8A-4147-A177-3AD203B41FA5}">
                      <a16:colId xmlns:a16="http://schemas.microsoft.com/office/drawing/2014/main" val="3541184931"/>
                    </a:ext>
                  </a:extLst>
                </a:gridCol>
                <a:gridCol w="776666">
                  <a:extLst>
                    <a:ext uri="{9D8B030D-6E8A-4147-A177-3AD203B41FA5}">
                      <a16:colId xmlns:a16="http://schemas.microsoft.com/office/drawing/2014/main" val="3910434759"/>
                    </a:ext>
                  </a:extLst>
                </a:gridCol>
                <a:gridCol w="745076">
                  <a:extLst>
                    <a:ext uri="{9D8B030D-6E8A-4147-A177-3AD203B41FA5}">
                      <a16:colId xmlns:a16="http://schemas.microsoft.com/office/drawing/2014/main" val="1610399660"/>
                    </a:ext>
                  </a:extLst>
                </a:gridCol>
                <a:gridCol w="2265795">
                  <a:extLst>
                    <a:ext uri="{9D8B030D-6E8A-4147-A177-3AD203B41FA5}">
                      <a16:colId xmlns:a16="http://schemas.microsoft.com/office/drawing/2014/main" val="870197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Infill algorithm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LHS design samples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# of calls to the model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Optimum value of the objective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Location of the optimum (x)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726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FEI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50x10</a:t>
                      </a:r>
                      <a:r>
                        <a:rPr lang="en-US" sz="1200" baseline="30000" dirty="0" smtClean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-24.915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[-0.368, 0.607, 1.468, 0.128]      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48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mcFEI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50x10</a:t>
                      </a:r>
                      <a:r>
                        <a:rPr lang="en-US" sz="1200" baseline="30000" dirty="0" smtClean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-42.701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[0.028, 0.608, 1.996, -0.996]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262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Exhaustive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10</a:t>
                      </a:r>
                      <a:r>
                        <a:rPr lang="en-US" sz="1400" baseline="30000" dirty="0" smtClean="0">
                          <a:effectLst/>
                        </a:rPr>
                        <a:t>5</a:t>
                      </a:r>
                      <a:endParaRPr lang="en-US" sz="1600" dirty="0" smtClean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r>
                        <a:rPr lang="en-US" sz="1200" baseline="30000" dirty="0">
                          <a:effectLst/>
                        </a:rPr>
                        <a:t>8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-42.152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[-0.026, 0.841, 1.951, -0.914]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09005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75779" y="133317"/>
            <a:ext cx="4595881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Optimization progress: FEI (blue) vs mcFEI (orange)</a:t>
            </a:r>
          </a:p>
        </p:txBody>
      </p:sp>
    </p:spTree>
    <p:extLst>
      <p:ext uri="{BB962C8B-B14F-4D97-AF65-F5344CB8AC3E}">
        <p14:creationId xmlns:p14="http://schemas.microsoft.com/office/powerpoint/2010/main" val="224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hevron 38"/>
          <p:cNvSpPr/>
          <p:nvPr/>
        </p:nvSpPr>
        <p:spPr bwMode="auto">
          <a:xfrm>
            <a:off x="11087100" y="4285941"/>
            <a:ext cx="584647" cy="1585932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Results &gt; Case study 3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WWTP design optimization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74726" y="1706328"/>
            <a:ext cx="6122803" cy="4545578"/>
          </a:xfrm>
        </p:spPr>
        <p:txBody>
          <a:bodyPr/>
          <a:lstStyle/>
          <a:p>
            <a:r>
              <a:rPr lang="en-GB" sz="1600" dirty="0" smtClean="0"/>
              <a:t>Simulation-based optimization of the 3 layouts.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09344" y="3860298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latin typeface="SFMono-Regular"/>
              </a:rPr>
              <a:t>#5dbcd2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pic>
        <p:nvPicPr>
          <p:cNvPr id="15" name="Picture 14" descr="C:\Users\resal\Desktop\C24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2" y="424402"/>
            <a:ext cx="4331676" cy="15463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7679382" y="159362"/>
            <a:ext cx="3625744" cy="246221"/>
          </a:xfrm>
          <a:prstGeom prst="rect">
            <a:avLst/>
          </a:prstGeom>
          <a:solidFill>
            <a:srgbClr val="E14C03"/>
          </a:solidFill>
          <a:ln w="19050">
            <a:solidFill>
              <a:srgbClr val="E14C0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solidFill>
                  <a:schemeClr val="bg1"/>
                </a:solidFill>
                <a:latin typeface="+mn-lt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The 3 promising layouts from Chapter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34408" y="3684562"/>
            <a:ext cx="8715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Envelope for optimization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01" y="2996146"/>
            <a:ext cx="4429125" cy="371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61863" y="3435700"/>
            <a:ext cx="4420063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Plant-wide simulation-based </a:t>
            </a:r>
            <a:r>
              <a:rPr lang="en-GB" dirty="0">
                <a:solidFill>
                  <a:schemeClr val="bg1"/>
                </a:solidFill>
                <a:latin typeface="+mn-lt"/>
              </a:rPr>
              <a:t>o</a:t>
            </a:r>
            <a:r>
              <a:rPr lang="en-GB" dirty="0" smtClean="0">
                <a:solidFill>
                  <a:schemeClr val="bg1"/>
                </a:solidFill>
                <a:latin typeface="+mn-lt"/>
              </a:rPr>
              <a:t>bjective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68400" y="3854586"/>
            <a:ext cx="4343705" cy="2545090"/>
            <a:chOff x="4002595" y="3356992"/>
            <a:chExt cx="3622702" cy="201622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595" y="3356992"/>
              <a:ext cx="3622702" cy="2016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</p:pic>
        <p:pic>
          <p:nvPicPr>
            <p:cNvPr id="27" name="Picture 10" descr="File:Simulink Logo.pn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966" y="3403191"/>
              <a:ext cx="461394" cy="82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/>
            <p:cNvSpPr/>
            <p:nvPr/>
          </p:nvSpPr>
          <p:spPr bwMode="auto">
            <a:xfrm>
              <a:off x="4002595" y="3356992"/>
              <a:ext cx="648072" cy="36004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clrChange>
              <a:clrFrom>
                <a:srgbClr val="000308"/>
              </a:clrFrom>
              <a:clrTo>
                <a:srgbClr val="000308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414686" y="4598340"/>
            <a:ext cx="1810167" cy="1023783"/>
          </a:xfrm>
          <a:prstGeom prst="rect">
            <a:avLst/>
          </a:prstGeom>
          <a:solidFill>
            <a:srgbClr val="737390"/>
          </a:solidFill>
        </p:spPr>
      </p:pic>
      <p:sp>
        <p:nvSpPr>
          <p:cNvPr id="37" name="TextBox 36"/>
          <p:cNvSpPr txBox="1"/>
          <p:nvPr/>
        </p:nvSpPr>
        <p:spPr>
          <a:xfrm>
            <a:off x="8489246" y="5851078"/>
            <a:ext cx="9636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>
                <a:solidFill>
                  <a:srgbClr val="E14C03"/>
                </a:solidFill>
                <a:latin typeface="+mn-lt"/>
              </a:rPr>
              <a:t>Effluent quality KPIs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0622" y="5840551"/>
            <a:ext cx="10527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>
                <a:solidFill>
                  <a:srgbClr val="E14C03"/>
                </a:solidFill>
                <a:latin typeface="+mn-lt"/>
              </a:rPr>
              <a:t>Uncertain influent fractions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246" y="4564103"/>
            <a:ext cx="2962275" cy="1019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7396" y="4598340"/>
            <a:ext cx="2524125" cy="962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cxnSp>
        <p:nvCxnSpPr>
          <p:cNvPr id="43" name="Straight Arrow Connector 42"/>
          <p:cNvCxnSpPr/>
          <p:nvPr/>
        </p:nvCxnSpPr>
        <p:spPr bwMode="auto">
          <a:xfrm>
            <a:off x="6527254" y="3687633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6743278" y="3679677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031310" y="3679678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319342" y="3681920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7607374" y="3681920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7823398" y="3681921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951190" y="3687632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6239222" y="3679676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5375126" y="3687632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5663158" y="3677490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799062" y="3697773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087094" y="3687631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4191426" y="3687631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4479458" y="3677489"/>
            <a:ext cx="0" cy="172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endCxn id="10" idx="1"/>
          </p:cNvCxnSpPr>
          <p:nvPr/>
        </p:nvCxnSpPr>
        <p:spPr bwMode="auto">
          <a:xfrm flipV="1">
            <a:off x="8228028" y="3869228"/>
            <a:ext cx="506380" cy="419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10343678" y="5536802"/>
            <a:ext cx="84491" cy="353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/>
          <p:cNvSpPr txBox="1"/>
          <p:nvPr/>
        </p:nvSpPr>
        <p:spPr>
          <a:xfrm>
            <a:off x="9907895" y="5939988"/>
            <a:ext cx="10118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The impact of uncertainties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 flipV="1">
            <a:off x="4810117" y="2828598"/>
            <a:ext cx="144951" cy="224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4376770" y="2441026"/>
            <a:ext cx="665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Decision variables</a:t>
            </a: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62564"/>
              </p:ext>
            </p:extLst>
          </p:nvPr>
        </p:nvGraphicFramePr>
        <p:xfrm>
          <a:off x="97434" y="2980419"/>
          <a:ext cx="1937914" cy="11567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13108">
                  <a:extLst>
                    <a:ext uri="{9D8B030D-6E8A-4147-A177-3AD203B41FA5}">
                      <a16:colId xmlns:a16="http://schemas.microsoft.com/office/drawing/2014/main" val="1226668877"/>
                    </a:ext>
                  </a:extLst>
                </a:gridCol>
                <a:gridCol w="703541">
                  <a:extLst>
                    <a:ext uri="{9D8B030D-6E8A-4147-A177-3AD203B41FA5}">
                      <a16:colId xmlns:a16="http://schemas.microsoft.com/office/drawing/2014/main" val="1660436544"/>
                    </a:ext>
                  </a:extLst>
                </a:gridCol>
                <a:gridCol w="621265">
                  <a:extLst>
                    <a:ext uri="{9D8B030D-6E8A-4147-A177-3AD203B41FA5}">
                      <a16:colId xmlns:a16="http://schemas.microsoft.com/office/drawing/2014/main" val="1721710729"/>
                    </a:ext>
                  </a:extLst>
                </a:gridCol>
              </a:tblGrid>
              <a:tr h="270962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BSM2 influent states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Nominal value (µ</a:t>
                      </a:r>
                      <a:r>
                        <a:rPr lang="en-US" sz="900" dirty="0" smtClean="0">
                          <a:effectLst/>
                        </a:rPr>
                        <a:t>)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effectLst/>
                        </a:rPr>
                        <a:t>g COD/m</a:t>
                      </a:r>
                      <a:r>
                        <a:rPr lang="en-US" sz="900" baseline="30000" dirty="0" smtClean="0">
                          <a:effectLst/>
                        </a:rPr>
                        <a:t>3</a:t>
                      </a:r>
                      <a:r>
                        <a:rPr lang="en-US" sz="900" dirty="0" smtClean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Variation (σ)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9412"/>
                  </a:ext>
                </a:extLst>
              </a:tr>
              <a:tr h="191469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SI</a:t>
                      </a:r>
                      <a:r>
                        <a:rPr lang="en-US" sz="900" baseline="-25000" dirty="0" err="1">
                          <a:effectLst/>
                        </a:rPr>
                        <a:t>inf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27.22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25 %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941130"/>
                  </a:ext>
                </a:extLst>
              </a:tr>
              <a:tr h="191469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SS</a:t>
                      </a:r>
                      <a:r>
                        <a:rPr lang="en-US" sz="900" baseline="-25000">
                          <a:effectLst/>
                        </a:rPr>
                        <a:t>inf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58.17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25 %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3214015"/>
                  </a:ext>
                </a:extLst>
              </a:tr>
              <a:tr h="191469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XI</a:t>
                      </a:r>
                      <a:r>
                        <a:rPr lang="en-US" sz="900" baseline="-25000">
                          <a:effectLst/>
                        </a:rPr>
                        <a:t>inf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92.49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25 %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9702979"/>
                  </a:ext>
                </a:extLst>
              </a:tr>
              <a:tr h="191469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XBH</a:t>
                      </a:r>
                      <a:r>
                        <a:rPr lang="en-US" sz="900" baseline="-25000" dirty="0" err="1">
                          <a:effectLst/>
                        </a:rPr>
                        <a:t>inf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50.68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25 %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Kalinga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9162"/>
                  </a:ext>
                </a:extLst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739791" y="2394038"/>
            <a:ext cx="959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Sludge production</a:t>
            </a:r>
            <a:endParaRPr lang="en-GB" sz="1200" dirty="0">
              <a:solidFill>
                <a:srgbClr val="E14C03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28575" y="2433383"/>
            <a:ext cx="665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Aeration energy</a:t>
            </a:r>
          </a:p>
        </p:txBody>
      </p:sp>
      <p:cxnSp>
        <p:nvCxnSpPr>
          <p:cNvPr id="75" name="Straight Arrow Connector 74"/>
          <p:cNvCxnSpPr/>
          <p:nvPr/>
        </p:nvCxnSpPr>
        <p:spPr bwMode="auto">
          <a:xfrm flipH="1" flipV="1">
            <a:off x="5461265" y="2805571"/>
            <a:ext cx="9753" cy="1877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6009949" y="2857822"/>
            <a:ext cx="123889" cy="191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6548880" y="2855703"/>
            <a:ext cx="194398" cy="185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7325285" y="2517061"/>
            <a:ext cx="665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Mixing energy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94430" y="2440290"/>
            <a:ext cx="665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External carbon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 flipV="1">
            <a:off x="7003059" y="2848376"/>
            <a:ext cx="316283" cy="210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8602990" y="3090090"/>
            <a:ext cx="665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Heating energy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119349" y="2579588"/>
            <a:ext cx="78939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Methane production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 flipV="1">
            <a:off x="7622824" y="2922682"/>
            <a:ext cx="491886" cy="143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endCxn id="88" idx="1"/>
          </p:cNvCxnSpPr>
          <p:nvPr/>
        </p:nvCxnSpPr>
        <p:spPr bwMode="auto">
          <a:xfrm>
            <a:off x="8212106" y="3160938"/>
            <a:ext cx="390884" cy="113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901288" y="4366407"/>
            <a:ext cx="1092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>
                <a:solidFill>
                  <a:srgbClr val="737390"/>
                </a:solidFill>
                <a:latin typeface="+mj-lt"/>
              </a:rPr>
              <a:t>i</a:t>
            </a:r>
            <a:r>
              <a:rPr lang="en-GB" sz="2000" dirty="0" smtClean="0">
                <a:solidFill>
                  <a:srgbClr val="737390"/>
                </a:solidFill>
                <a:latin typeface="+mj-lt"/>
              </a:rPr>
              <a:t>nfluent</a:t>
            </a:r>
            <a:r>
              <a:rPr lang="en-GB" sz="2000" dirty="0" smtClean="0">
                <a:solidFill>
                  <a:srgbClr val="737390"/>
                </a:solidFill>
                <a:latin typeface="+mn-lt"/>
              </a:rPr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425822" y="4329368"/>
            <a:ext cx="1092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 smtClean="0">
                <a:solidFill>
                  <a:srgbClr val="D5D8FB"/>
                </a:solidFill>
                <a:latin typeface="+mj-lt"/>
              </a:rPr>
              <a:t>effluent</a:t>
            </a:r>
            <a:r>
              <a:rPr lang="en-GB" sz="2000" dirty="0" smtClean="0">
                <a:solidFill>
                  <a:srgbClr val="D5D8FB"/>
                </a:solidFill>
                <a:latin typeface="+mn-lt"/>
              </a:rPr>
              <a:t>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679595" y="3918378"/>
            <a:ext cx="10928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2000" dirty="0" smtClean="0">
                <a:solidFill>
                  <a:srgbClr val="7880DA"/>
                </a:solidFill>
                <a:latin typeface="+mj-lt"/>
              </a:rPr>
              <a:t>plant</a:t>
            </a:r>
            <a:endParaRPr lang="en-GB" sz="2000" dirty="0" smtClean="0">
              <a:solidFill>
                <a:srgbClr val="7880DA"/>
              </a:solidFill>
              <a:latin typeface="+mn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02278" y="2680530"/>
            <a:ext cx="6653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Objective  KPI</a:t>
            </a:r>
          </a:p>
        </p:txBody>
      </p:sp>
      <p:cxnSp>
        <p:nvCxnSpPr>
          <p:cNvPr id="99" name="Straight Arrow Connector 98"/>
          <p:cNvCxnSpPr/>
          <p:nvPr/>
        </p:nvCxnSpPr>
        <p:spPr bwMode="auto">
          <a:xfrm flipH="1" flipV="1">
            <a:off x="4263826" y="2948176"/>
            <a:ext cx="267294" cy="1677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 flipV="1">
            <a:off x="11467444" y="4253202"/>
            <a:ext cx="100370" cy="413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Box 104"/>
          <p:cNvSpPr txBox="1"/>
          <p:nvPr/>
        </p:nvSpPr>
        <p:spPr>
          <a:xfrm>
            <a:off x="11204897" y="3838805"/>
            <a:ext cx="8061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Quality limits</a:t>
            </a:r>
          </a:p>
        </p:txBody>
      </p:sp>
      <p:cxnSp>
        <p:nvCxnSpPr>
          <p:cNvPr id="106" name="Straight Arrow Connector 105"/>
          <p:cNvCxnSpPr>
            <a:endCxn id="37" idx="0"/>
          </p:cNvCxnSpPr>
          <p:nvPr/>
        </p:nvCxnSpPr>
        <p:spPr bwMode="auto">
          <a:xfrm flipH="1">
            <a:off x="8971074" y="5497117"/>
            <a:ext cx="266963" cy="353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Arrow Connector 106"/>
          <p:cNvCxnSpPr>
            <a:endCxn id="37" idx="0"/>
          </p:cNvCxnSpPr>
          <p:nvPr/>
        </p:nvCxnSpPr>
        <p:spPr bwMode="auto">
          <a:xfrm flipH="1">
            <a:off x="8971074" y="5196193"/>
            <a:ext cx="49097" cy="654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>
            <a:endCxn id="37" idx="0"/>
          </p:cNvCxnSpPr>
          <p:nvPr/>
        </p:nvCxnSpPr>
        <p:spPr bwMode="auto">
          <a:xfrm>
            <a:off x="8927397" y="4824633"/>
            <a:ext cx="43677" cy="1026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Chevron 112"/>
          <p:cNvSpPr/>
          <p:nvPr/>
        </p:nvSpPr>
        <p:spPr bwMode="auto">
          <a:xfrm>
            <a:off x="2948452" y="4304831"/>
            <a:ext cx="584647" cy="1585932"/>
          </a:xfrm>
          <a:prstGeom prst="chevron">
            <a:avLst/>
          </a:prstGeom>
          <a:solidFill>
            <a:srgbClr val="73739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4" name="Flowchart: Process 113"/>
          <p:cNvSpPr/>
          <p:nvPr/>
        </p:nvSpPr>
        <p:spPr bwMode="auto">
          <a:xfrm>
            <a:off x="1014688" y="4598340"/>
            <a:ext cx="399997" cy="1023783"/>
          </a:xfrm>
          <a:prstGeom prst="flowChartProcess">
            <a:avLst/>
          </a:prstGeom>
          <a:solidFill>
            <a:srgbClr val="73739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H="1">
            <a:off x="1769114" y="5644503"/>
            <a:ext cx="266963" cy="353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858666" y="2750560"/>
            <a:ext cx="17184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rgbClr val="E14C03"/>
                </a:solidFill>
                <a:latin typeface="+mn-lt"/>
              </a:rPr>
              <a:t>Influent uncertainty</a:t>
            </a:r>
            <a:endParaRPr lang="en-GB" sz="1200" dirty="0">
              <a:solidFill>
                <a:srgbClr val="E14C03"/>
              </a:solidFill>
              <a:latin typeface="+mn-lt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41" y="2984445"/>
            <a:ext cx="1152756" cy="11527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10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Results &gt; Case study 3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WWTP design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5544542" cy="4546800"/>
          </a:xfrm>
        </p:spPr>
        <p:txBody>
          <a:bodyPr/>
          <a:lstStyle/>
          <a:p>
            <a:r>
              <a:rPr lang="en-GB" sz="1600" dirty="0" smtClean="0"/>
              <a:t>The results of MCS (from Chapter 4) → GSA with surrogates → further </a:t>
            </a:r>
            <a:r>
              <a:rPr lang="en-GB" sz="1600" i="1" dirty="0" smtClean="0">
                <a:solidFill>
                  <a:srgbClr val="E14C03"/>
                </a:solidFill>
              </a:rPr>
              <a:t>refined design spaces </a:t>
            </a:r>
            <a:r>
              <a:rPr lang="en-GB" sz="1600" dirty="0" smtClean="0"/>
              <a:t>in C2, C4, and C6.</a:t>
            </a:r>
          </a:p>
          <a:p>
            <a:r>
              <a:rPr lang="en-GB" sz="1600" dirty="0" smtClean="0"/>
              <a:t>Total impacts (as quantified by </a:t>
            </a:r>
            <a:r>
              <a:rPr lang="en-GB" sz="1600" dirty="0" err="1" smtClean="0"/>
              <a:t>STi</a:t>
            </a:r>
            <a:r>
              <a:rPr lang="en-GB" sz="1600" dirty="0" smtClean="0"/>
              <a:t>) of design/operational decisions quantified using 3 surrogates → ensemble approach.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609344" y="3259723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  <a:latin typeface="SFMono-Regular"/>
              </a:rPr>
              <a:t>#5dbcd2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0" r="14805"/>
          <a:stretch/>
        </p:blipFill>
        <p:spPr bwMode="auto">
          <a:xfrm>
            <a:off x="7641690" y="392010"/>
            <a:ext cx="4280407" cy="604958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7823398" y="123391"/>
            <a:ext cx="3960440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 Global sensitivity analysis from MCS 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1624"/>
          <a:stretch/>
        </p:blipFill>
        <p:spPr>
          <a:xfrm>
            <a:off x="1630710" y="3404699"/>
            <a:ext cx="4860540" cy="30356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2758" y="3136612"/>
            <a:ext cx="3960440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 Refined design spaces in C2, C4, and C6</a:t>
            </a:r>
          </a:p>
        </p:txBody>
      </p:sp>
    </p:spTree>
    <p:extLst>
      <p:ext uri="{BB962C8B-B14F-4D97-AF65-F5344CB8AC3E}">
        <p14:creationId xmlns:p14="http://schemas.microsoft.com/office/powerpoint/2010/main" val="4785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Results &gt; Case study 3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WWTP design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5256510" cy="4546800"/>
          </a:xfrm>
        </p:spPr>
        <p:txBody>
          <a:bodyPr/>
          <a:lstStyle/>
          <a:p>
            <a:r>
              <a:rPr lang="en-GB" sz="1600" dirty="0" smtClean="0"/>
              <a:t>Continued from where Chapter 4 left off.</a:t>
            </a:r>
          </a:p>
          <a:p>
            <a:r>
              <a:rPr lang="en-GB" sz="1600" dirty="0" smtClean="0"/>
              <a:t>150 design samples in total (10</a:t>
            </a:r>
            <a:r>
              <a:rPr lang="en-GB" sz="1600" i="1" dirty="0" smtClean="0"/>
              <a:t>d</a:t>
            </a:r>
            <a:r>
              <a:rPr lang="en-GB" sz="1600" dirty="0" smtClean="0"/>
              <a:t> initial + adaptive).</a:t>
            </a:r>
          </a:p>
          <a:p>
            <a:r>
              <a:rPr lang="en-GB" sz="1600" dirty="0" smtClean="0"/>
              <a:t>Parallelized MCS for uncertainty quantification.</a:t>
            </a:r>
          </a:p>
          <a:p>
            <a:r>
              <a:rPr lang="en-GB" sz="1600" dirty="0" smtClean="0"/>
              <a:t>Hedging strategy for satisfying effluent quality constraints: MeanPlusSigma.</a:t>
            </a:r>
          </a:p>
          <a:p>
            <a:r>
              <a:rPr lang="en-GB" sz="1600" dirty="0" smtClean="0"/>
              <a:t>Comparison of two infills: mcFEI </a:t>
            </a:r>
            <a:r>
              <a:rPr lang="en-GB" sz="1600" i="1" dirty="0" smtClean="0">
                <a:solidFill>
                  <a:srgbClr val="E14C03"/>
                </a:solidFill>
              </a:rPr>
              <a:t>outperforms</a:t>
            </a:r>
            <a:r>
              <a:rPr lang="en-GB" sz="1600" dirty="0" smtClean="0"/>
              <a:t> FEI.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69277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774726" y="3574024"/>
            <a:ext cx="4595881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Optimization progress: FEI (blue) vs mcFEI (green)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3861048"/>
            <a:ext cx="9063246" cy="2561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3358" y="1268760"/>
            <a:ext cx="4610893" cy="223224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463358" y="1030671"/>
            <a:ext cx="4595881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Uncertainty quantification using embedded MCS</a:t>
            </a:r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 bwMode="auto">
          <a:xfrm flipV="1">
            <a:off x="6430913" y="2384884"/>
            <a:ext cx="1032445" cy="2757088"/>
          </a:xfrm>
          <a:prstGeom prst="straightConnector1">
            <a:avLst/>
          </a:prstGeom>
          <a:ln>
            <a:headEnd type="triangle" w="med" len="med"/>
            <a:tailEnd type="non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2"/>
          </p:cNvCxnSpPr>
          <p:nvPr/>
        </p:nvCxnSpPr>
        <p:spPr bwMode="auto">
          <a:xfrm flipV="1">
            <a:off x="6430913" y="3501008"/>
            <a:ext cx="3337892" cy="1640965"/>
          </a:xfrm>
          <a:prstGeom prst="straightConnector1">
            <a:avLst/>
          </a:prstGeom>
          <a:ln>
            <a:headEnd type="triangle" w="med" len="med"/>
            <a:tailEnd type="non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 bwMode="auto">
          <a:xfrm>
            <a:off x="9684614" y="2090135"/>
            <a:ext cx="168382" cy="678756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Optimization of WWTP networks under uncertainty</a:t>
            </a:r>
            <a:b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</a:br>
            <a:r>
              <a:rPr lang="en-GB" dirty="0" smtClean="0"/>
              <a:t>Summary and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7056784" cy="4545578"/>
          </a:xfrm>
        </p:spPr>
        <p:txBody>
          <a:bodyPr/>
          <a:lstStyle/>
          <a:p>
            <a:pPr>
              <a:buFont typeface="Crimson Text" panose="02000503000000000000" pitchFamily="2" charset="0"/>
              <a:buChar char="&gt;"/>
            </a:pPr>
            <a:r>
              <a:rPr lang="en-GB" dirty="0" smtClean="0">
                <a:latin typeface="Crimson Text" panose="02000503000000000000" pitchFamily="2" charset="0"/>
              </a:rPr>
              <a:t>The developed workflow </a:t>
            </a:r>
            <a:r>
              <a:rPr lang="en-GB" i="1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enables using plant-wide WWTP models</a:t>
            </a:r>
            <a:r>
              <a:rPr lang="en-GB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 </a:t>
            </a:r>
            <a:r>
              <a:rPr lang="en-GB" dirty="0" smtClean="0">
                <a:latin typeface="Crimson Text" panose="02000503000000000000" pitchFamily="2" charset="0"/>
              </a:rPr>
              <a:t>for effectively formulating/solving rigorous design optimization problems under uncertainty.</a:t>
            </a:r>
          </a:p>
          <a:p>
            <a:pPr>
              <a:buFont typeface="Crimson Text" panose="02000503000000000000" pitchFamily="2" charset="0"/>
              <a:buChar char="&gt;"/>
            </a:pPr>
            <a:r>
              <a:rPr lang="en-GB" dirty="0" smtClean="0">
                <a:latin typeface="Crimson Text" panose="02000503000000000000" pitchFamily="2" charset="0"/>
              </a:rPr>
              <a:t>GSA using surrogates can help </a:t>
            </a:r>
            <a:r>
              <a:rPr lang="en-GB" i="1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identify decision variables</a:t>
            </a:r>
            <a:r>
              <a:rPr lang="en-GB" dirty="0" smtClean="0">
                <a:latin typeface="Crimson Text" panose="02000503000000000000" pitchFamily="2" charset="0"/>
              </a:rPr>
              <a:t> worth optimizing. </a:t>
            </a:r>
          </a:p>
          <a:p>
            <a:pPr>
              <a:buFont typeface="Crimson Text" panose="02000503000000000000" pitchFamily="2" charset="0"/>
              <a:buChar char="&gt;"/>
            </a:pPr>
            <a:r>
              <a:rPr lang="en-GB" dirty="0" smtClean="0">
                <a:latin typeface="Crimson Text" panose="02000503000000000000" pitchFamily="2" charset="0"/>
              </a:rPr>
              <a:t>Monte Carlo based uncertainty management can be effectively and </a:t>
            </a:r>
            <a:r>
              <a:rPr lang="en-GB" i="1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non-intrusively integrated</a:t>
            </a:r>
            <a:r>
              <a:rPr lang="en-GB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 </a:t>
            </a:r>
            <a:r>
              <a:rPr lang="en-GB" dirty="0" smtClean="0">
                <a:latin typeface="Crimson Text" panose="02000503000000000000" pitchFamily="2" charset="0"/>
              </a:rPr>
              <a:t>into simulation-based optimization workflows.</a:t>
            </a:r>
          </a:p>
          <a:p>
            <a:pPr>
              <a:buFont typeface="Crimson Text" panose="02000503000000000000" pitchFamily="2" charset="0"/>
              <a:buChar char="&gt;"/>
            </a:pPr>
            <a:r>
              <a:rPr lang="en-GB" dirty="0" smtClean="0">
                <a:latin typeface="Crimson Text" panose="02000503000000000000" pitchFamily="2" charset="0"/>
              </a:rPr>
              <a:t>Stochastic Kriging model provides </a:t>
            </a:r>
            <a:r>
              <a:rPr lang="en-GB" i="1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a means to model output uncertainties</a:t>
            </a:r>
            <a:r>
              <a:rPr lang="en-GB" dirty="0" smtClean="0">
                <a:latin typeface="Crimson Text" panose="02000503000000000000" pitchFamily="2" charset="0"/>
              </a:rPr>
              <a:t> in optimization objectives and constraints, hence making it suitable for simulation-based optimization under uncertainty problems.</a:t>
            </a:r>
          </a:p>
          <a:p>
            <a:pPr>
              <a:buFont typeface="Crimson Text" panose="02000503000000000000" pitchFamily="2" charset="0"/>
              <a:buChar char="&gt;"/>
            </a:pPr>
            <a:r>
              <a:rPr lang="en-GB" dirty="0" smtClean="0">
                <a:latin typeface="Crimson Text" panose="02000503000000000000" pitchFamily="2" charset="0"/>
              </a:rPr>
              <a:t>Maintaining feasibility while improving objective poses a significant challenge in systems subject to multiple stochastic constraints. The proposed </a:t>
            </a:r>
            <a:r>
              <a:rPr lang="en-GB" i="1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mcFEI infill criterion outperforms the FEI criterion </a:t>
            </a:r>
            <a:r>
              <a:rPr lang="en-GB" dirty="0" smtClean="0">
                <a:latin typeface="Crimson Text" panose="02000503000000000000" pitchFamily="2" charset="0"/>
              </a:rPr>
              <a:t>in returning near-optimal solutions for such systems.</a:t>
            </a:r>
          </a:p>
          <a:p>
            <a:pPr>
              <a:buFont typeface="Crimson Text" panose="02000503000000000000" pitchFamily="2" charset="0"/>
              <a:buChar char="&gt;"/>
            </a:pPr>
            <a:r>
              <a:rPr lang="en-GB" dirty="0" smtClean="0">
                <a:latin typeface="Crimson Text" panose="02000503000000000000" pitchFamily="2" charset="0"/>
              </a:rPr>
              <a:t>MCSKopt: an initial step towards making the developed workflow </a:t>
            </a:r>
            <a:r>
              <a:rPr lang="en-GB" i="1" dirty="0" smtClean="0">
                <a:solidFill>
                  <a:srgbClr val="E14C03"/>
                </a:solidFill>
                <a:latin typeface="Crimson Text" panose="02000503000000000000" pitchFamily="2" charset="0"/>
              </a:rPr>
              <a:t>applicable to design under uncertainty problems </a:t>
            </a:r>
            <a:r>
              <a:rPr lang="en-GB" dirty="0" smtClean="0">
                <a:latin typeface="Crimson Text" panose="02000503000000000000" pitchFamily="2" charset="0"/>
              </a:rPr>
              <a:t>arising in other domains. </a:t>
            </a:r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03518" y="2485345"/>
            <a:ext cx="3168352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rimson Text" panose="02000503000000000000" pitchFamily="2" charset="0"/>
              </a:rPr>
              <a:t>R. Al, C.R. Behera, K. V. Gernaey, G. Sin, </a:t>
            </a:r>
            <a:r>
              <a:rPr lang="en-GB" sz="1200" b="1" dirty="0">
                <a:solidFill>
                  <a:srgbClr val="000000"/>
                </a:solidFill>
                <a:latin typeface="Crimson Text" panose="02000503000000000000" pitchFamily="2" charset="0"/>
              </a:rPr>
              <a:t>Stochastic simulation-based superstructure optimization framework for process synthesis and design under uncertainty</a:t>
            </a:r>
            <a:r>
              <a:rPr lang="en-GB" sz="1200" dirty="0">
                <a:solidFill>
                  <a:srgbClr val="000000"/>
                </a:solidFill>
                <a:latin typeface="Crimson Text" panose="02000503000000000000" pitchFamily="2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rimson Text" panose="02000503000000000000" pitchFamily="2" charset="0"/>
              </a:rPr>
              <a:t>Comput</a:t>
            </a:r>
            <a:r>
              <a:rPr lang="en-GB" sz="1200" dirty="0">
                <a:solidFill>
                  <a:srgbClr val="000000"/>
                </a:solidFill>
                <a:latin typeface="Crimson Text" panose="02000503000000000000" pitchFamily="2" charset="0"/>
              </a:rPr>
              <a:t>. Chem. Eng. (Under review</a:t>
            </a:r>
            <a:r>
              <a:rPr lang="en-GB" sz="1200" dirty="0" smtClean="0">
                <a:solidFill>
                  <a:srgbClr val="000000"/>
                </a:solidFill>
                <a:latin typeface="Crimson Text" panose="02000503000000000000" pitchFamily="2" charset="0"/>
              </a:rPr>
              <a:t>).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489822" y="2149974"/>
            <a:ext cx="2039567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Related publications</a:t>
            </a:r>
          </a:p>
        </p:txBody>
      </p:sp>
    </p:spTree>
    <p:extLst>
      <p:ext uri="{BB962C8B-B14F-4D97-AF65-F5344CB8AC3E}">
        <p14:creationId xmlns:p14="http://schemas.microsoft.com/office/powerpoint/2010/main" val="19904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57025" y="6540500"/>
            <a:ext cx="433388" cy="3175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7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5"/>
          <p:cNvSpPr txBox="1">
            <a:spLocks/>
          </p:cNvSpPr>
          <p:nvPr/>
        </p:nvSpPr>
        <p:spPr bwMode="auto">
          <a:xfrm>
            <a:off x="1774800" y="1706399"/>
            <a:ext cx="7416750" cy="45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Brandon Text Regular" panose="020B0503020203060203" pitchFamily="34" charset="0"/>
              <a:buChar char="&gt;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GB" kern="0" dirty="0" smtClean="0"/>
          </a:p>
          <a:p>
            <a:endParaRPr lang="en-GB" kern="0" dirty="0"/>
          </a:p>
          <a:p>
            <a:endParaRPr lang="en-GB" kern="0" dirty="0" smtClean="0"/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 smtClean="0"/>
              <a:t>Available from a                    repository, documentation in preparation.</a:t>
            </a:r>
          </a:p>
          <a:p>
            <a:r>
              <a:rPr lang="en-GB" kern="0" dirty="0" smtClean="0"/>
              <a:t>A generic </a:t>
            </a:r>
            <a:r>
              <a:rPr lang="en-GB" i="1" kern="0" dirty="0" smtClean="0">
                <a:solidFill>
                  <a:srgbClr val="E14C03"/>
                </a:solidFill>
              </a:rPr>
              <a:t>stochastic black-box optimizer</a:t>
            </a:r>
            <a:r>
              <a:rPr lang="en-GB" kern="0" dirty="0" smtClean="0"/>
              <a:t>, implements the workflow.</a:t>
            </a:r>
          </a:p>
          <a:p>
            <a:r>
              <a:rPr lang="en-GB" i="1" kern="0" dirty="0" smtClean="0">
                <a:solidFill>
                  <a:srgbClr val="E14C03"/>
                </a:solidFill>
              </a:rPr>
              <a:t>Embedded</a:t>
            </a:r>
            <a:r>
              <a:rPr lang="en-GB" kern="0" dirty="0" smtClean="0"/>
              <a:t> Monte Carlo simulations for uncertainty quantification.</a:t>
            </a:r>
          </a:p>
          <a:p>
            <a:r>
              <a:rPr lang="en-GB" kern="0" dirty="0" smtClean="0"/>
              <a:t>Allows for multiple uncertainty </a:t>
            </a:r>
            <a:r>
              <a:rPr lang="en-GB" i="1" kern="0" dirty="0" smtClean="0">
                <a:solidFill>
                  <a:srgbClr val="E14C03"/>
                </a:solidFill>
              </a:rPr>
              <a:t>hedging</a:t>
            </a:r>
            <a:r>
              <a:rPr lang="en-GB" kern="0" dirty="0" smtClean="0"/>
              <a:t> strategies.</a:t>
            </a:r>
          </a:p>
          <a:p>
            <a:r>
              <a:rPr lang="en-GB" kern="0" dirty="0" smtClean="0"/>
              <a:t>Implements SK modelling, infill optimization, and provides the popular as well as the newly proposed infill (mcFEI) criteria.</a:t>
            </a:r>
          </a:p>
          <a:p>
            <a:r>
              <a:rPr lang="en-GB" kern="0" dirty="0" smtClean="0"/>
              <a:t>Object-oriented programming → </a:t>
            </a:r>
            <a:r>
              <a:rPr lang="en-GB" i="1" kern="0" dirty="0" smtClean="0">
                <a:solidFill>
                  <a:srgbClr val="E14C03"/>
                </a:solidFill>
              </a:rPr>
              <a:t>user-extendable </a:t>
            </a:r>
            <a:r>
              <a:rPr lang="en-GB" kern="0" dirty="0" smtClean="0"/>
              <a:t>infills.</a:t>
            </a:r>
          </a:p>
          <a:p>
            <a:r>
              <a:rPr lang="en-GB" kern="0" dirty="0" smtClean="0"/>
              <a:t>Applications to other processes (e.g., </a:t>
            </a:r>
            <a:r>
              <a:rPr lang="en-GB" i="1" kern="0" dirty="0" smtClean="0">
                <a:solidFill>
                  <a:srgbClr val="E14C03"/>
                </a:solidFill>
              </a:rPr>
              <a:t>fermentation</a:t>
            </a:r>
            <a:r>
              <a:rPr lang="en-GB" kern="0" dirty="0" smtClean="0"/>
              <a:t>) underway.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/>
            </a:r>
            <a:br>
              <a:rPr lang="en-GB" sz="2000" dirty="0"/>
            </a:b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A </a:t>
            </a:r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simulation-based stochastic black-box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optimizer</a:t>
            </a:r>
            <a:b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</a:br>
            <a:r>
              <a:rPr lang="en-GB" dirty="0" smtClean="0"/>
              <a:t>A new generic black-box solver: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926" y="3259285"/>
            <a:ext cx="1100183" cy="4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75326" y="944442"/>
            <a:ext cx="1768258" cy="523220"/>
            <a:chOff x="1558702" y="921463"/>
            <a:chExt cx="1768258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1558702" y="921463"/>
              <a:ext cx="176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rgbClr val="00569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MOSK</a:t>
              </a:r>
              <a:r>
                <a:rPr lang="en-GB" sz="2800" dirty="0" smtClean="0">
                  <a:latin typeface="CMU Concrete" panose="02000603000000000000" pitchFamily="2" charset="0"/>
                  <a:ea typeface="CMU Concrete" panose="02000603000000000000" pitchFamily="2" charset="0"/>
                  <a:cs typeface="CMU Concrete" panose="02000603000000000000" pitchFamily="2" charset="0"/>
                </a:rPr>
                <a:t>opt</a:t>
              </a:r>
              <a:endParaRPr lang="en-GB" sz="13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>
              <a:off x="1949739" y="977750"/>
              <a:ext cx="468633" cy="345286"/>
            </a:xfrm>
            <a:prstGeom prst="curvedConnector3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/>
          <p:cNvSpPr/>
          <p:nvPr/>
        </p:nvSpPr>
        <p:spPr>
          <a:xfrm>
            <a:off x="6292680" y="2624016"/>
            <a:ext cx="915373" cy="287547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1774726" y="1627000"/>
            <a:ext cx="9351391" cy="1416992"/>
          </a:xfrm>
          <a:prstGeom prst="cube">
            <a:avLst>
              <a:gd name="adj" fmla="val 71251"/>
            </a:avLst>
          </a:prstGeom>
          <a:solidFill>
            <a:srgbClr val="D6E6F2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20370" y="2700845"/>
            <a:ext cx="5597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Brandon Text Medium" panose="020B0603020203060203" pitchFamily="34" charset="0"/>
                <a:ea typeface="+mn-ea"/>
              </a:rPr>
              <a:t>Stochastic black-box optimizer for optimization </a:t>
            </a:r>
            <a:r>
              <a:rPr lang="en-GB" sz="1400" b="1" dirty="0">
                <a:solidFill>
                  <a:prstClr val="black"/>
                </a:solidFill>
                <a:latin typeface="Brandon Text Medium" panose="020B0603020203060203" pitchFamily="34" charset="0"/>
                <a:ea typeface="+mn-ea"/>
              </a:rPr>
              <a:t>under </a:t>
            </a:r>
            <a:r>
              <a:rPr lang="en-GB" sz="1400" b="1" dirty="0" smtClean="0">
                <a:solidFill>
                  <a:prstClr val="black"/>
                </a:solidFill>
                <a:latin typeface="Brandon Text Medium" panose="020B0603020203060203" pitchFamily="34" charset="0"/>
                <a:ea typeface="+mn-ea"/>
              </a:rPr>
              <a:t>uncertainty</a:t>
            </a:r>
            <a:endParaRPr lang="en-GB" sz="1400" b="1" dirty="0">
              <a:solidFill>
                <a:prstClr val="black"/>
              </a:solidFill>
              <a:latin typeface="Brandon Text Medium" panose="020B0603020203060203" pitchFamily="34" charset="0"/>
              <a:ea typeface="+mn-ea"/>
            </a:endParaRPr>
          </a:p>
        </p:txBody>
      </p:sp>
      <p:pic>
        <p:nvPicPr>
          <p:cNvPr id="40" name="Content Placeholder 1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41" y="1810846"/>
            <a:ext cx="820108" cy="82010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670428" y="1652968"/>
            <a:ext cx="1699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100" dirty="0" smtClean="0">
                <a:solidFill>
                  <a:prstClr val="black"/>
                </a:solidFill>
                <a:latin typeface="Brandon Text Regular" panose="020B0503020203060203" pitchFamily="34" charset="0"/>
                <a:ea typeface="+mn-ea"/>
              </a:rPr>
              <a:t>Uncertainty definition</a:t>
            </a:r>
            <a:endParaRPr lang="en-GB" sz="900" dirty="0" smtClean="0">
              <a:solidFill>
                <a:prstClr val="black"/>
              </a:solidFill>
              <a:latin typeface="Brandon Text Regular" panose="020B0503020203060203" pitchFamily="34" charset="0"/>
              <a:ea typeface="+mn-ea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837525" y="2124160"/>
            <a:ext cx="378134" cy="323119"/>
          </a:xfrm>
          <a:prstGeom prst="rightArrow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26403" y="1612411"/>
            <a:ext cx="2887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100" dirty="0" smtClean="0">
                <a:solidFill>
                  <a:prstClr val="black"/>
                </a:solidFill>
                <a:latin typeface="Brandon Text Regular" panose="020B0503020203060203" pitchFamily="34" charset="0"/>
                <a:ea typeface="+mn-ea"/>
              </a:rPr>
              <a:t>SK modelling                       Optimization</a:t>
            </a:r>
            <a:endParaRPr lang="en-GB" sz="900" dirty="0" smtClean="0">
              <a:solidFill>
                <a:prstClr val="black"/>
              </a:solidFill>
              <a:latin typeface="Brandon Text Regular" panose="020B0503020203060203" pitchFamily="34" charset="0"/>
              <a:ea typeface="+mn-ea"/>
            </a:endParaRPr>
          </a:p>
        </p:txBody>
      </p:sp>
      <p:sp>
        <p:nvSpPr>
          <p:cNvPr id="44" name="Cube 43"/>
          <p:cNvSpPr/>
          <p:nvPr/>
        </p:nvSpPr>
        <p:spPr>
          <a:xfrm>
            <a:off x="4271222" y="1983072"/>
            <a:ext cx="1678353" cy="517729"/>
          </a:xfrm>
          <a:prstGeom prst="cube">
            <a:avLst/>
          </a:prstGeom>
          <a:solidFill>
            <a:srgbClr val="73739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Expensive blackbox simulator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6099940" y="2029100"/>
            <a:ext cx="378134" cy="323119"/>
          </a:xfrm>
          <a:prstGeom prst="rightArrow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268759" y="2029100"/>
            <a:ext cx="378134" cy="323119"/>
          </a:xfrm>
          <a:prstGeom prst="rightArrow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Curved Connector 46"/>
          <p:cNvCxnSpPr/>
          <p:nvPr/>
        </p:nvCxnSpPr>
        <p:spPr>
          <a:xfrm>
            <a:off x="6589200" y="2083051"/>
            <a:ext cx="396625" cy="268067"/>
          </a:xfrm>
          <a:prstGeom prst="curvedConnector3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478074" y="2068255"/>
            <a:ext cx="8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srgbClr val="005691"/>
                </a:solidFill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MOSK</a:t>
            </a:r>
            <a:r>
              <a:rPr lang="en-GB" sz="1300" dirty="0" smtClean="0">
                <a:solidFill>
                  <a:prstClr val="black"/>
                </a:solidFill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opt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7"/>
          <a:stretch/>
        </p:blipFill>
        <p:spPr>
          <a:xfrm>
            <a:off x="4285711" y="1654242"/>
            <a:ext cx="435414" cy="284163"/>
          </a:xfrm>
          <a:prstGeom prst="rect">
            <a:avLst/>
          </a:prstGeom>
        </p:spPr>
      </p:pic>
      <p:pic>
        <p:nvPicPr>
          <p:cNvPr id="50" name="Picture 1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72" y="1707841"/>
            <a:ext cx="541741" cy="24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66" y="1707841"/>
            <a:ext cx="725331" cy="2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>
            <a:off x="8652483" y="2052868"/>
            <a:ext cx="378134" cy="323119"/>
          </a:xfrm>
          <a:prstGeom prst="rightArrow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2E75B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00699" y="1635930"/>
            <a:ext cx="91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800" dirty="0" smtClean="0">
                <a:solidFill>
                  <a:prstClr val="black"/>
                </a:solidFill>
                <a:latin typeface="Brandon Text Regular" panose="020B0503020203060203" pitchFamily="34" charset="0"/>
                <a:ea typeface="+mn-ea"/>
              </a:rPr>
              <a:t>Stochastic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800" dirty="0" smtClean="0">
                <a:solidFill>
                  <a:prstClr val="black"/>
                </a:solidFill>
                <a:latin typeface="Brandon Text Regular" panose="020B0503020203060203" pitchFamily="34" charset="0"/>
                <a:ea typeface="+mn-ea"/>
              </a:rPr>
              <a:t>black-box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prstClr val="black"/>
                </a:solidFill>
                <a:latin typeface="Brandon Text Regular" panose="020B0503020203060203" pitchFamily="34" charset="0"/>
                <a:ea typeface="+mn-ea"/>
              </a:rPr>
              <a:t>o</a:t>
            </a:r>
            <a:r>
              <a:rPr lang="en-GB" sz="800" dirty="0" smtClean="0">
                <a:solidFill>
                  <a:prstClr val="black"/>
                </a:solidFill>
                <a:latin typeface="Brandon Text Regular" panose="020B0503020203060203" pitchFamily="34" charset="0"/>
                <a:ea typeface="+mn-ea"/>
              </a:rPr>
              <a:t>ptimizer</a:t>
            </a:r>
            <a:endParaRPr lang="en-GB" sz="800" dirty="0">
              <a:solidFill>
                <a:prstClr val="black"/>
              </a:solidFill>
              <a:latin typeface="Brandon Text Regular" panose="020B0503020203060203" pitchFamily="34" charset="0"/>
              <a:ea typeface="+mn-ea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20" b="50051"/>
          <a:stretch/>
        </p:blipFill>
        <p:spPr>
          <a:xfrm>
            <a:off x="3302586" y="1961785"/>
            <a:ext cx="495554" cy="49327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5669" y="2052868"/>
            <a:ext cx="936835" cy="318922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9296832" y="2700845"/>
            <a:ext cx="826150" cy="292388"/>
            <a:chOff x="9228036" y="6549444"/>
            <a:chExt cx="826150" cy="292388"/>
          </a:xfrm>
        </p:grpSpPr>
        <p:cxnSp>
          <p:nvCxnSpPr>
            <p:cNvPr id="57" name="Curved Connector 56"/>
            <p:cNvCxnSpPr/>
            <p:nvPr/>
          </p:nvCxnSpPr>
          <p:spPr>
            <a:xfrm>
              <a:off x="9328675" y="6549444"/>
              <a:ext cx="396625" cy="268067"/>
            </a:xfrm>
            <a:prstGeom prst="curvedConnector3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9228036" y="6549444"/>
              <a:ext cx="8261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5691"/>
                  </a:solidFill>
                  <a:effectLst/>
                  <a:uLnTx/>
                  <a:uFillTx/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MOSK</a:t>
              </a:r>
              <a:r>
                <a:rPr kumimoji="0" lang="en-GB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Concrete" panose="02000603000000000000" pitchFamily="2" charset="0"/>
                  <a:ea typeface="CMU Concrete" panose="02000603000000000000" pitchFamily="2" charset="0"/>
                  <a:cs typeface="CMU Concrete" panose="02000603000000000000" pitchFamily="2" charset="0"/>
                </a:rPr>
                <a:t>opt</a:t>
              </a:r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/>
          <a:stretch/>
        </p:blipFill>
        <p:spPr>
          <a:xfrm>
            <a:off x="9159419" y="1787299"/>
            <a:ext cx="1108127" cy="86579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 bwMode="auto">
          <a:xfrm>
            <a:off x="0" y="1620047"/>
            <a:ext cx="1462745" cy="3681161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7497" y="1721671"/>
            <a:ext cx="1305546" cy="38985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200" dirty="0">
                <a:solidFill>
                  <a:srgbClr val="000000"/>
                </a:solidFill>
                <a:latin typeface="Brandon Text Regular"/>
              </a:rPr>
              <a:t>introducing</a:t>
            </a:r>
          </a:p>
          <a:p>
            <a:pPr>
              <a:spcBef>
                <a:spcPts val="432"/>
              </a:spcBef>
            </a:pPr>
            <a:endParaRPr lang="en-GB" sz="2400" b="1" dirty="0">
              <a:solidFill>
                <a:srgbClr val="E14C03"/>
              </a:solidFill>
              <a:latin typeface="Brandon Text Regular"/>
            </a:endParaRPr>
          </a:p>
          <a:p>
            <a:pPr>
              <a:spcBef>
                <a:spcPts val="432"/>
              </a:spcBef>
            </a:pPr>
            <a:endParaRPr lang="en-GB" sz="1050" dirty="0" smtClean="0">
              <a:solidFill>
                <a:srgbClr val="000000"/>
              </a:solidFill>
              <a:latin typeface="Brandon Text Light" panose="020B0303020203060203" pitchFamily="34" charset="0"/>
            </a:endParaRPr>
          </a:p>
          <a:p>
            <a:pPr>
              <a:spcBef>
                <a:spcPts val="432"/>
              </a:spcBef>
            </a:pPr>
            <a:r>
              <a:rPr lang="en-GB" sz="1050" dirty="0" smtClean="0">
                <a:solidFill>
                  <a:srgbClr val="000000"/>
                </a:solidFill>
                <a:latin typeface="Brandon Text Light" panose="020B0303020203060203" pitchFamily="34" charset="0"/>
              </a:rPr>
              <a:t>Stochastic black-box optimizer for optimization under uncertainty of complex systems, e.g. digital twins.</a:t>
            </a: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available on</a:t>
            </a:r>
          </a:p>
          <a:p>
            <a:pPr>
              <a:spcBef>
                <a:spcPts val="432"/>
              </a:spcBef>
            </a:pP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         </a:t>
            </a: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Download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50" dirty="0">
              <a:solidFill>
                <a:srgbClr val="000000"/>
              </a:solidFill>
              <a:latin typeface="Brandon Text Light" panose="020B03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800" dirty="0">
              <a:solidFill>
                <a:srgbClr val="000000">
                  <a:lumMod val="50000"/>
                  <a:lumOff val="50000"/>
                </a:srgbClr>
              </a:solidFill>
              <a:latin typeface="Brandon Text Regular"/>
            </a:endParaRPr>
          </a:p>
        </p:txBody>
      </p:sp>
      <p:pic>
        <p:nvPicPr>
          <p:cNvPr id="62" name="Picture 61" descr="Related image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8" y="3933056"/>
            <a:ext cx="1058765" cy="3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Image result for download button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3" y="4513163"/>
            <a:ext cx="500013" cy="5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>
            <a:off x="-134266" y="1969676"/>
            <a:ext cx="1768258" cy="523220"/>
            <a:chOff x="1558702" y="921463"/>
            <a:chExt cx="1768258" cy="523220"/>
          </a:xfrm>
        </p:grpSpPr>
        <p:sp>
          <p:nvSpPr>
            <p:cNvPr id="68" name="TextBox 67"/>
            <p:cNvSpPr txBox="1"/>
            <p:nvPr/>
          </p:nvSpPr>
          <p:spPr>
            <a:xfrm>
              <a:off x="1558702" y="921463"/>
              <a:ext cx="1768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smtClean="0">
                  <a:solidFill>
                    <a:srgbClr val="005691"/>
                  </a:solidFill>
                  <a:latin typeface="CMU Typewriter Text" panose="02000309000000000000" pitchFamily="50" charset="0"/>
                  <a:ea typeface="CMU Typewriter Text" panose="02000309000000000000" pitchFamily="50" charset="0"/>
                  <a:cs typeface="CMU Typewriter Text" panose="02000309000000000000" pitchFamily="50" charset="0"/>
                </a:rPr>
                <a:t>MOSK</a:t>
              </a:r>
              <a:r>
                <a:rPr lang="en-GB" sz="2800" dirty="0" smtClean="0">
                  <a:latin typeface="CMU Concrete" panose="02000603000000000000" pitchFamily="2" charset="0"/>
                  <a:ea typeface="CMU Concrete" panose="02000603000000000000" pitchFamily="2" charset="0"/>
                  <a:cs typeface="CMU Concrete" panose="02000603000000000000" pitchFamily="2" charset="0"/>
                </a:rPr>
                <a:t>opt</a:t>
              </a:r>
              <a:endParaRPr lang="en-GB" sz="1300" dirty="0" smtClean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endParaRPr>
            </a:p>
          </p:txBody>
        </p:sp>
        <p:cxnSp>
          <p:nvCxnSpPr>
            <p:cNvPr id="69" name="Curved Connector 68"/>
            <p:cNvCxnSpPr/>
            <p:nvPr/>
          </p:nvCxnSpPr>
          <p:spPr>
            <a:xfrm>
              <a:off x="1949739" y="977750"/>
              <a:ext cx="468633" cy="345286"/>
            </a:xfrm>
            <a:prstGeom prst="curvedConnector3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74726" y="1920376"/>
            <a:ext cx="5141452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Brandon Text Regular" panose="020B0503020203060203" pitchFamily="34" charset="0"/>
              <a:buChar char="&gt;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600" kern="0" dirty="0" smtClean="0"/>
              <a:t>Easy-to-work syntax → plug in </a:t>
            </a:r>
            <a:r>
              <a:rPr lang="en-GB" sz="1600" i="1" kern="0" dirty="0" smtClean="0">
                <a:solidFill>
                  <a:srgbClr val="E14C03"/>
                </a:solidFill>
              </a:rPr>
              <a:t>any</a:t>
            </a:r>
            <a:r>
              <a:rPr lang="en-GB" sz="1600" kern="0" dirty="0" smtClean="0"/>
              <a:t> model.</a:t>
            </a:r>
          </a:p>
          <a:p>
            <a:r>
              <a:rPr lang="en-GB" sz="1600" kern="0" dirty="0" smtClean="0"/>
              <a:t>GSA methods: the Sobol method and the SRC method.</a:t>
            </a:r>
          </a:p>
          <a:p>
            <a:r>
              <a:rPr lang="en-GB" sz="1600" kern="0" dirty="0" smtClean="0"/>
              <a:t>Sampling schemes: Sobol sequences, LHS.</a:t>
            </a:r>
          </a:p>
          <a:p>
            <a:r>
              <a:rPr lang="en-GB" sz="1600" kern="0" dirty="0" smtClean="0"/>
              <a:t>Statistical </a:t>
            </a:r>
            <a:r>
              <a:rPr lang="en-GB" sz="1600" i="1" kern="0" dirty="0" smtClean="0">
                <a:solidFill>
                  <a:srgbClr val="E14C03"/>
                </a:solidFill>
              </a:rPr>
              <a:t>inference</a:t>
            </a:r>
            <a:r>
              <a:rPr lang="en-GB" sz="1600" kern="0" dirty="0" smtClean="0"/>
              <a:t> for distributions in user data.</a:t>
            </a:r>
          </a:p>
          <a:p>
            <a:r>
              <a:rPr lang="en-GB" sz="1600" kern="0" dirty="0" smtClean="0"/>
              <a:t>Support for </a:t>
            </a:r>
            <a:r>
              <a:rPr lang="en-GB" sz="1600" i="1" kern="0" dirty="0" smtClean="0">
                <a:solidFill>
                  <a:srgbClr val="E14C03"/>
                </a:solidFill>
              </a:rPr>
              <a:t>multiple outputs</a:t>
            </a:r>
            <a:r>
              <a:rPr lang="en-GB" sz="1600" kern="0" dirty="0" smtClean="0"/>
              <a:t> → expensive simulations.</a:t>
            </a:r>
          </a:p>
          <a:p>
            <a:r>
              <a:rPr lang="en-GB" sz="1600" kern="0" dirty="0" smtClean="0"/>
              <a:t>Hyperparameter optimization → GPR models.</a:t>
            </a:r>
          </a:p>
          <a:p>
            <a:r>
              <a:rPr lang="en-GB" sz="1600" kern="0" dirty="0" err="1" smtClean="0"/>
              <a:t>Gridsearch</a:t>
            </a:r>
            <a:r>
              <a:rPr lang="en-GB" sz="1600" kern="0" dirty="0" smtClean="0"/>
              <a:t> optimization algorithm → ANN models.</a:t>
            </a:r>
          </a:p>
          <a:p>
            <a:r>
              <a:rPr lang="en-GB" sz="1600" kern="0" dirty="0" smtClean="0"/>
              <a:t>Allowing </a:t>
            </a:r>
            <a:r>
              <a:rPr lang="en-GB" sz="1600" i="1" kern="0" dirty="0" smtClean="0">
                <a:solidFill>
                  <a:srgbClr val="E14C03"/>
                </a:solidFill>
              </a:rPr>
              <a:t>user provided data</a:t>
            </a:r>
            <a:r>
              <a:rPr lang="en-GB" sz="1600" kern="0" dirty="0" smtClean="0"/>
              <a:t> to fit surrogates and perform Sobol GSA.</a:t>
            </a:r>
          </a:p>
          <a:p>
            <a:r>
              <a:rPr lang="en-GB" sz="1600" kern="0" dirty="0" smtClean="0"/>
              <a:t>ML pipeline for automatic </a:t>
            </a:r>
            <a:r>
              <a:rPr lang="en-GB" sz="1600" i="1" kern="0" dirty="0" smtClean="0">
                <a:solidFill>
                  <a:srgbClr val="E14C03"/>
                </a:solidFill>
              </a:rPr>
              <a:t>data treatment</a:t>
            </a:r>
            <a:r>
              <a:rPr lang="en-GB" sz="1600" kern="0" dirty="0" smtClean="0"/>
              <a:t>.</a:t>
            </a:r>
          </a:p>
          <a:p>
            <a:r>
              <a:rPr lang="en-GB" sz="1600" kern="0" dirty="0" smtClean="0"/>
              <a:t>Efficient use of available </a:t>
            </a:r>
            <a:r>
              <a:rPr lang="en-GB" sz="1600" i="1" kern="0" dirty="0" smtClean="0">
                <a:solidFill>
                  <a:srgbClr val="E14C03"/>
                </a:solidFill>
              </a:rPr>
              <a:t>parallelization</a:t>
            </a:r>
            <a:r>
              <a:rPr lang="en-GB" sz="1600" kern="0" dirty="0" smtClean="0"/>
              <a:t> architecture.</a:t>
            </a:r>
          </a:p>
          <a:p>
            <a:r>
              <a:rPr lang="en-GB" sz="1600" kern="0" dirty="0" smtClean="0"/>
              <a:t>Inc. in course materials, already used by MSc and PhDs.</a:t>
            </a:r>
          </a:p>
        </p:txBody>
      </p:sp>
      <p:pic>
        <p:nvPicPr>
          <p:cNvPr id="20" name="Picture 19" descr="A screenshot of a social media post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/>
          <a:stretch/>
        </p:blipFill>
        <p:spPr bwMode="auto">
          <a:xfrm>
            <a:off x="7257861" y="1814950"/>
            <a:ext cx="4572000" cy="2268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</a:t>
            </a:r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5 &gt; Outcomes</a:t>
            </a:r>
            <a:r>
              <a:rPr lang="en-GB" dirty="0"/>
              <a:t/>
            </a:r>
            <a:br>
              <a:rPr lang="en-GB" dirty="0"/>
            </a:br>
            <a:r>
              <a:rPr lang="en-GB" b="0" dirty="0" smtClean="0"/>
              <a:t>easy</a:t>
            </a:r>
            <a:r>
              <a:rPr lang="en-GB" b="0" dirty="0" smtClean="0">
                <a:solidFill>
                  <a:srgbClr val="E14C03"/>
                </a:solidFill>
              </a:rPr>
              <a:t>GSA</a:t>
            </a:r>
            <a:endParaRPr lang="en-GB" b="0" dirty="0">
              <a:solidFill>
                <a:srgbClr val="E14C0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6" name="Picture 15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83" y="1444319"/>
            <a:ext cx="1060282" cy="39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5735" b="47546"/>
          <a:stretch/>
        </p:blipFill>
        <p:spPr>
          <a:xfrm>
            <a:off x="4525275" y="75892"/>
            <a:ext cx="7640234" cy="1365336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7565" b="8121"/>
          <a:stretch/>
        </p:blipFill>
        <p:spPr>
          <a:xfrm>
            <a:off x="7257861" y="4521219"/>
            <a:ext cx="4572000" cy="163114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57861" y="1721671"/>
            <a:ext cx="2395762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+mn-lt"/>
                <a:ea typeface="CMU Sans Serif" panose="02000603000000000000" pitchFamily="2" charset="0"/>
                <a:cs typeface="CMU Sans Serif" panose="02000603000000000000" pitchFamily="2" charset="0"/>
              </a:rPr>
              <a:t> Input arguments overview</a:t>
            </a:r>
            <a:endParaRPr lang="en-GB" dirty="0">
              <a:solidFill>
                <a:schemeClr val="bg1"/>
              </a:solidFill>
              <a:latin typeface="+mn-lt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1553869"/>
            <a:ext cx="1914325" cy="2201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4726" y="1533065"/>
            <a:ext cx="1728192" cy="2630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57861" y="4226175"/>
            <a:ext cx="814662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  <a:latin typeface="+mn-lt"/>
                <a:ea typeface="CMU Sans Serif" panose="02000603000000000000" pitchFamily="2" charset="0"/>
                <a:cs typeface="CMU Sans Serif" panose="02000603000000000000" pitchFamily="2" charset="0"/>
              </a:rPr>
              <a:t>  Syntax</a:t>
            </a:r>
            <a:endParaRPr lang="en-GB" dirty="0">
              <a:solidFill>
                <a:schemeClr val="bg1"/>
              </a:solidFill>
              <a:latin typeface="+mn-lt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30" name="Picture 2" descr="6f0e25a5-449f-493e-996d-ac074ef19453@w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23" y="5668832"/>
            <a:ext cx="1251434" cy="64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 descr="Image result for DTU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024" y="5667114"/>
            <a:ext cx="468577" cy="6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25" y="5589240"/>
            <a:ext cx="604089" cy="761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8373" y="5666294"/>
            <a:ext cx="147687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400" kern="0" dirty="0" smtClean="0">
                <a:latin typeface="Encode Sans Light" panose="00000400000000000000" pitchFamily="2" charset="0"/>
              </a:rPr>
              <a:t>Summer School on Uncertainty and Sensitivity Analysis</a:t>
            </a:r>
            <a:endParaRPr lang="en-GB" sz="1400" dirty="0" smtClean="0">
              <a:latin typeface="Encode Sans Light" panose="000004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0" y="1620048"/>
            <a:ext cx="1462745" cy="2901171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497" y="1721671"/>
            <a:ext cx="1305546" cy="3113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200" dirty="0">
                <a:solidFill>
                  <a:srgbClr val="000000"/>
                </a:solidFill>
                <a:latin typeface="Brandon Text Regular"/>
              </a:rPr>
              <a:t>introducing</a:t>
            </a:r>
          </a:p>
          <a:p>
            <a:pPr>
              <a:spcBef>
                <a:spcPts val="432"/>
              </a:spcBef>
            </a:pPr>
            <a:r>
              <a:rPr lang="en-GB" sz="2400" dirty="0">
                <a:solidFill>
                  <a:srgbClr val="000000"/>
                </a:solidFill>
                <a:latin typeface="Brandon Text Regular"/>
              </a:rPr>
              <a:t>easy</a:t>
            </a:r>
            <a:r>
              <a:rPr lang="en-GB" sz="2400" b="1" dirty="0">
                <a:solidFill>
                  <a:srgbClr val="E14C03"/>
                </a:solidFill>
                <a:latin typeface="Brandon Text Regular"/>
              </a:rPr>
              <a:t>GSA</a:t>
            </a:r>
          </a:p>
          <a:p>
            <a:pPr>
              <a:spcBef>
                <a:spcPts val="432"/>
              </a:spcBef>
            </a:pPr>
            <a:r>
              <a:rPr lang="en-GB" sz="1050" dirty="0">
                <a:solidFill>
                  <a:srgbClr val="000000"/>
                </a:solidFill>
                <a:latin typeface="Brandon Text Light" panose="020B0303020203060203" pitchFamily="34" charset="0"/>
              </a:rPr>
              <a:t>Global sensitivity analysis framework using mechanistic or machine learning algorithms</a:t>
            </a:r>
          </a:p>
          <a:p>
            <a:pPr>
              <a:spcBef>
                <a:spcPts val="432"/>
              </a:spcBef>
            </a:pP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a</a:t>
            </a:r>
            <a:r>
              <a:rPr lang="en-GB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vailable on</a:t>
            </a:r>
          </a:p>
          <a:p>
            <a:pPr>
              <a:spcBef>
                <a:spcPts val="432"/>
              </a:spcBef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  <a:latin typeface="Brandon Text Regular" panose="020B0503020203060203" pitchFamily="34" charset="0"/>
            </a:endParaRPr>
          </a:p>
          <a:p>
            <a:pPr>
              <a:spcBef>
                <a:spcPts val="432"/>
              </a:spcBef>
            </a:pPr>
            <a:r>
              <a:rPr lang="en-GB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         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andon Text Regular" panose="020B0503020203060203" pitchFamily="34" charset="0"/>
              </a:rPr>
              <a:t>Download</a:t>
            </a:r>
          </a:p>
          <a:p>
            <a:pPr>
              <a:spcBef>
                <a:spcPts val="432"/>
              </a:spcBef>
            </a:pPr>
            <a:endParaRPr lang="en-GB" sz="1050" dirty="0">
              <a:solidFill>
                <a:srgbClr val="000000"/>
              </a:solidFill>
              <a:latin typeface="Brandon Text Light" panose="020B0303020203060203" pitchFamily="34" charset="0"/>
            </a:endParaRPr>
          </a:p>
          <a:p>
            <a:pPr>
              <a:spcBef>
                <a:spcPts val="432"/>
              </a:spcBef>
            </a:pPr>
            <a:endParaRPr lang="en-GB" sz="800" dirty="0">
              <a:solidFill>
                <a:srgbClr val="000000">
                  <a:lumMod val="50000"/>
                  <a:lumOff val="50000"/>
                </a:srgbClr>
              </a:solidFill>
              <a:latin typeface="Brandon Text Regular"/>
            </a:endParaRPr>
          </a:p>
        </p:txBody>
      </p:sp>
      <p:pic>
        <p:nvPicPr>
          <p:cNvPr id="36" name="Picture 35" descr="Related image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70" y="3387772"/>
            <a:ext cx="570396" cy="2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download button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3" y="3704489"/>
            <a:ext cx="500013" cy="5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10000"/>
              <a:lumOff val="90000"/>
            </a:schemeClr>
          </a:solidFill>
        </p:spPr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Introduction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Optimization of WWTP networks under uncertainty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74726" y="1706328"/>
            <a:ext cx="6480720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Font typeface="Brandon Text Regular" panose="020B0503020203060203" pitchFamily="34" charset="0"/>
              <a:buChar char="&gt;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Brandon Text Regular" panose="020B0503020203060203" pitchFamily="34" charset="0"/>
              <a:buNone/>
            </a:pPr>
            <a:r>
              <a:rPr lang="en-GB" sz="2000" kern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Chapter  motivations</a:t>
            </a:r>
          </a:p>
          <a:p>
            <a:r>
              <a:rPr lang="en-GB" dirty="0"/>
              <a:t>WWTP design is subject to high uncertainty.</a:t>
            </a:r>
          </a:p>
          <a:p>
            <a:r>
              <a:rPr lang="en-GB" dirty="0"/>
              <a:t>Use the community’s well-matured first principles simulation models to do design optimization (e.g., </a:t>
            </a:r>
            <a:r>
              <a:rPr lang="en-GB" dirty="0" smtClean="0"/>
              <a:t>ADM1</a:t>
            </a:r>
            <a:r>
              <a:rPr lang="en-GB" dirty="0"/>
              <a:t>).</a:t>
            </a:r>
          </a:p>
          <a:p>
            <a:r>
              <a:rPr lang="en-GB" kern="0" dirty="0" smtClean="0"/>
              <a:t>Address </a:t>
            </a:r>
            <a:r>
              <a:rPr lang="en-GB" kern="0" dirty="0" smtClean="0">
                <a:solidFill>
                  <a:srgbClr val="E14C03"/>
                </a:solidFill>
              </a:rPr>
              <a:t>Gap#3</a:t>
            </a:r>
            <a:r>
              <a:rPr lang="en-GB" kern="0" dirty="0" smtClean="0"/>
              <a:t> identified in literature review.</a:t>
            </a:r>
          </a:p>
          <a:p>
            <a:r>
              <a:rPr lang="en-GB" dirty="0" smtClean="0"/>
              <a:t>Further </a:t>
            </a:r>
            <a:r>
              <a:rPr lang="en-GB" dirty="0"/>
              <a:t>optimize WWTP layouts that are identified as </a:t>
            </a:r>
            <a:r>
              <a:rPr lang="en-GB" i="1" dirty="0"/>
              <a:t>promising</a:t>
            </a:r>
            <a:r>
              <a:rPr lang="en-GB" dirty="0"/>
              <a:t> in Chapter 4. </a:t>
            </a:r>
            <a:endParaRPr lang="en-GB" dirty="0" smtClean="0"/>
          </a:p>
          <a:p>
            <a:r>
              <a:rPr lang="en-GB" dirty="0"/>
              <a:t>Quantify and integrate the impacts of uncertainties (e.g., influent composition).</a:t>
            </a:r>
          </a:p>
          <a:p>
            <a:pPr marL="0" indent="0">
              <a:buFont typeface="Brandon Text Regular" panose="020B0503020203060203" pitchFamily="34" charset="0"/>
              <a:buNone/>
            </a:pPr>
            <a:endParaRPr lang="en-GB" kern="0" dirty="0" smtClean="0"/>
          </a:p>
          <a:p>
            <a:pPr marL="0" indent="0">
              <a:buFont typeface="Brandon Text Regular" panose="020B0503020203060203" pitchFamily="34" charset="0"/>
              <a:buNone/>
            </a:pPr>
            <a:r>
              <a:rPr lang="en-GB" sz="2000" kern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Primary goals:</a:t>
            </a:r>
          </a:p>
          <a:p>
            <a:r>
              <a:rPr lang="en-GB" kern="0" dirty="0" smtClean="0"/>
              <a:t>Develop/demonstrate an applicable simulation-based workflow for WWTP design </a:t>
            </a:r>
            <a:r>
              <a:rPr lang="en-GB" i="1" kern="0" dirty="0" smtClean="0">
                <a:solidFill>
                  <a:srgbClr val="E14C03"/>
                </a:solidFill>
              </a:rPr>
              <a:t>optimization under uncertainty (OUU)</a:t>
            </a:r>
            <a:r>
              <a:rPr lang="en-GB" kern="0" dirty="0" smtClean="0"/>
              <a:t>.</a:t>
            </a:r>
          </a:p>
          <a:p>
            <a:r>
              <a:rPr lang="en-GB" kern="0" dirty="0" smtClean="0"/>
              <a:t>Automate the workflow in a generic tool.</a:t>
            </a: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  <a:p>
            <a:endParaRPr lang="en-GB" kern="0" dirty="0" smtClean="0"/>
          </a:p>
          <a:p>
            <a:pPr marL="0" indent="0">
              <a:buFont typeface="Brandon Text Regular" panose="020B0503020203060203" pitchFamily="34" charset="0"/>
              <a:buNone/>
            </a:pPr>
            <a:endParaRPr lang="en-GB" kern="0" dirty="0" smtClean="0"/>
          </a:p>
          <a:p>
            <a:pPr marL="0" indent="0">
              <a:buFont typeface="Brandon Text Regular" panose="020B0503020203060203" pitchFamily="34" charset="0"/>
              <a:buNone/>
            </a:pPr>
            <a:endParaRPr lang="en-GB" kern="0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6530628" y="3074480"/>
            <a:ext cx="2016224" cy="21602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11" y="1706328"/>
            <a:ext cx="2505489" cy="2952328"/>
          </a:xfrm>
          <a:prstGeom prst="rect">
            <a:avLst/>
          </a:prstGeom>
          <a:ln>
            <a:solidFill>
              <a:srgbClr val="E14C03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3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Methods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Exhaustive sampling-based optimization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as a benchmark method.</a:t>
            </a:r>
          </a:p>
          <a:p>
            <a:r>
              <a:rPr lang="en-GB" dirty="0" smtClean="0"/>
              <a:t>Discretizes both the design and the uncertainty spaces using sampling.</a:t>
            </a:r>
          </a:p>
          <a:p>
            <a:r>
              <a:rPr lang="en-GB" dirty="0" smtClean="0"/>
              <a:t>Allows for an exhaustive search for an optimum under uncertainty.</a:t>
            </a:r>
          </a:p>
          <a:p>
            <a:r>
              <a:rPr lang="en-GB" dirty="0" smtClean="0"/>
              <a:t>Effective yet heavily suffers from the </a:t>
            </a:r>
            <a:r>
              <a:rPr lang="en-GB" i="1" dirty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curse</a:t>
            </a:r>
            <a:r>
              <a:rPr lang="en-GB" sz="1600" i="1" dirty="0" smtClean="0">
                <a:solidFill>
                  <a:srgbClr val="E14C03"/>
                </a:solidFill>
              </a:rPr>
              <a:t> </a:t>
            </a:r>
            <a:r>
              <a:rPr lang="en-GB" i="1" dirty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of dimensionality</a:t>
            </a:r>
            <a:r>
              <a:rPr lang="en-GB" dirty="0" smtClean="0"/>
              <a:t>.</a:t>
            </a:r>
          </a:p>
          <a:p>
            <a:r>
              <a:rPr lang="en-GB" dirty="0"/>
              <a:t> </a:t>
            </a:r>
            <a:r>
              <a:rPr lang="en-GB" dirty="0" smtClean="0"/>
              <a:t>              simulations needed.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61" y="4365104"/>
            <a:ext cx="4404489" cy="204236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C7634">
                    <a:lumMod val="75000"/>
                  </a:srgbClr>
                </a:solidFill>
                <a:latin typeface="Brandon Text Regular"/>
                <a:ea typeface="+mj-ea"/>
                <a:cs typeface="+mj-cs"/>
              </a:rPr>
              <a:t>Hedging strategies against the uncertainties</a:t>
            </a:r>
          </a:p>
          <a:p>
            <a:r>
              <a:rPr lang="en-GB" dirty="0" smtClean="0"/>
              <a:t>Tune the level of conservativeness.</a:t>
            </a:r>
            <a:endParaRPr lang="en-GB" dirty="0"/>
          </a:p>
          <a:p>
            <a:pPr marL="0" indent="0">
              <a:buNone/>
            </a:pPr>
            <a:endParaRPr lang="en-GB" dirty="0" smtClean="0">
              <a:solidFill>
                <a:srgbClr val="FC7634">
                  <a:lumMod val="75000"/>
                </a:srgbClr>
              </a:solidFill>
              <a:latin typeface="Brandon Text Regular"/>
              <a:ea typeface="+mj-ea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46386"/>
              </p:ext>
            </p:extLst>
          </p:nvPr>
        </p:nvGraphicFramePr>
        <p:xfrm>
          <a:off x="6678001" y="2636912"/>
          <a:ext cx="4673600" cy="23134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020451494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559107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Explanation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11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mean of constraint observations acquired from the Monte Carlo simulations is less than the constraint limit.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UCI95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upper confidence interval for the mean of constraint observations acquired from the Monte Carlo simulations is less than the constraint limit.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969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PF80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probability of the feasibility calculated from the Monte Carlo simulations is higher than 80 %.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28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MeanPlusSigma</a:t>
                      </a:r>
                      <a:endParaRPr lang="en-US" sz="130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mean plus one standard deviation of constraint observations acquired from the Monte Carlo simulations is less than the constraint limit.</a:t>
                      </a:r>
                      <a:endParaRPr lang="en-US" sz="1300" dirty="0">
                        <a:effectLst/>
                        <a:latin typeface="Crimson Text" panose="02000503000000000000" pitchFamily="2" charset="0"/>
                        <a:ea typeface="Calibri" panose="020F0502020204030204" pitchFamily="34" charset="0"/>
                        <a:cs typeface="Big Caslon Medium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81850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0" y="3861048"/>
            <a:ext cx="741978" cy="3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Methods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Simulation-based optimization under uncertainty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Employs surrogate models for </a:t>
            </a:r>
            <a:r>
              <a:rPr lang="en-GB" i="1" dirty="0" smtClean="0">
                <a:solidFill>
                  <a:srgbClr val="E14C03"/>
                </a:solidFill>
              </a:rPr>
              <a:t>a better-informed exploration</a:t>
            </a:r>
            <a:r>
              <a:rPr lang="en-GB" dirty="0" smtClean="0"/>
              <a:t> in the design space.</a:t>
            </a:r>
          </a:p>
          <a:p>
            <a:r>
              <a:rPr lang="en-GB" dirty="0" smtClean="0"/>
              <a:t>Generic workflows have 3 stages: initialization, adaptive sampling, and termination.</a:t>
            </a:r>
          </a:p>
          <a:p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integrate</a:t>
            </a:r>
            <a:r>
              <a:rPr lang="en-GB" dirty="0" smtClean="0">
                <a:solidFill>
                  <a:srgbClr val="E14C03"/>
                </a:solidFill>
              </a:rPr>
              <a:t> </a:t>
            </a:r>
            <a:r>
              <a:rPr lang="en-GB" i="1" dirty="0" smtClean="0">
                <a:solidFill>
                  <a:srgbClr val="E14C03"/>
                </a:solidFill>
              </a:rPr>
              <a:t>2 more stages</a:t>
            </a:r>
            <a:r>
              <a:rPr lang="en-GB" dirty="0" smtClean="0"/>
              <a:t>: global sensitivity (prior to initialization) and uncertainty analysis ( both in initialization and in adaptive sampling stages).</a:t>
            </a:r>
          </a:p>
          <a:p>
            <a:endParaRPr lang="en-GB" dirty="0" smtClean="0"/>
          </a:p>
          <a:p>
            <a:r>
              <a:rPr lang="en-GB" dirty="0" smtClean="0"/>
              <a:t>Key to its success is the </a:t>
            </a:r>
            <a:r>
              <a:rPr lang="en-GB" i="1" dirty="0" smtClean="0">
                <a:solidFill>
                  <a:srgbClr val="E14C03"/>
                </a:solidFill>
              </a:rPr>
              <a:t>infill criterion</a:t>
            </a:r>
            <a:r>
              <a:rPr lang="en-GB" dirty="0" smtClean="0"/>
              <a:t>,—an internal optimization of an expected improvement measure using surrogates.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9061" y="1706563"/>
            <a:ext cx="434759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evron 6"/>
          <p:cNvSpPr/>
          <p:nvPr/>
        </p:nvSpPr>
        <p:spPr bwMode="auto">
          <a:xfrm>
            <a:off x="6184977" y="3501008"/>
            <a:ext cx="360040" cy="1224136"/>
          </a:xfrm>
          <a:prstGeom prst="chevron">
            <a:avLst/>
          </a:prstGeom>
          <a:solidFill>
            <a:srgbClr val="DBEEF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7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Methods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Stochastic Kriging </a:t>
            </a:r>
            <a:r>
              <a:rPr lang="en-GB" dirty="0" err="1" smtClean="0"/>
              <a:t>modeling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5257151" cy="4546800"/>
          </a:xfrm>
        </p:spPr>
        <p:txBody>
          <a:bodyPr/>
          <a:lstStyle/>
          <a:p>
            <a:r>
              <a:rPr lang="en-GB" dirty="0" smtClean="0"/>
              <a:t>An extension of </a:t>
            </a:r>
            <a:r>
              <a:rPr lang="en-GB" i="1" dirty="0" smtClean="0"/>
              <a:t>Kriging</a:t>
            </a:r>
            <a:r>
              <a:rPr lang="en-GB" dirty="0" smtClean="0"/>
              <a:t>,—an interpolation-based meta-model.</a:t>
            </a:r>
          </a:p>
          <a:p>
            <a:r>
              <a:rPr lang="en-GB" dirty="0" smtClean="0"/>
              <a:t>Introduced by </a:t>
            </a:r>
            <a:r>
              <a:rPr lang="en-GB" dirty="0" err="1" smtClean="0"/>
              <a:t>Ankenman</a:t>
            </a:r>
            <a:r>
              <a:rPr lang="en-GB" dirty="0" smtClean="0"/>
              <a:t> </a:t>
            </a:r>
            <a:r>
              <a:rPr lang="en-GB" i="1" dirty="0" smtClean="0"/>
              <a:t>et al</a:t>
            </a:r>
            <a:r>
              <a:rPr lang="en-GB" dirty="0" smtClean="0"/>
              <a:t>. as a meta-</a:t>
            </a:r>
            <a:r>
              <a:rPr lang="en-GB" dirty="0" err="1" smtClean="0"/>
              <a:t>modeling</a:t>
            </a:r>
            <a:r>
              <a:rPr lang="en-GB" dirty="0" smtClean="0"/>
              <a:t> technique for stochastic simulations.</a:t>
            </a:r>
          </a:p>
          <a:p>
            <a:r>
              <a:rPr lang="en-GB" dirty="0" smtClean="0"/>
              <a:t>Found </a:t>
            </a:r>
            <a:r>
              <a:rPr lang="en-GB" i="1" dirty="0" smtClean="0">
                <a:solidFill>
                  <a:srgbClr val="E14C03"/>
                </a:solidFill>
              </a:rPr>
              <a:t>promising uses </a:t>
            </a:r>
            <a:r>
              <a:rPr lang="en-GB" dirty="0" smtClean="0"/>
              <a:t>in simulation optimization.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i="1" dirty="0" smtClean="0">
              <a:solidFill>
                <a:srgbClr val="E14C03"/>
              </a:solidFill>
            </a:endParaRPr>
          </a:p>
          <a:p>
            <a:pPr marL="0" indent="0">
              <a:buNone/>
            </a:pPr>
            <a:r>
              <a:rPr lang="en-GB" i="1" dirty="0" smtClean="0">
                <a:solidFill>
                  <a:srgbClr val="E14C03"/>
                </a:solidFill>
              </a:rPr>
              <a:t>Extrinsic uncertainty</a:t>
            </a:r>
          </a:p>
          <a:p>
            <a:r>
              <a:rPr lang="en-GB" sz="1600" dirty="0" smtClean="0"/>
              <a:t>The lack of certainty of the meta-model about the simulation model’s </a:t>
            </a:r>
            <a:r>
              <a:rPr lang="en-GB" sz="1600" dirty="0" err="1" smtClean="0"/>
              <a:t>behavior</a:t>
            </a:r>
            <a:r>
              <a:rPr lang="en-GB" sz="1600" dirty="0" smtClean="0"/>
              <a:t> at regions where no observations are obtained.</a:t>
            </a:r>
          </a:p>
          <a:p>
            <a:pPr marL="0" indent="0">
              <a:buNone/>
            </a:pPr>
            <a:endParaRPr lang="en-GB" i="1" dirty="0" smtClean="0">
              <a:solidFill>
                <a:srgbClr val="E14C03"/>
              </a:solidFill>
            </a:endParaRPr>
          </a:p>
          <a:p>
            <a:pPr marL="0" indent="0">
              <a:buNone/>
            </a:pPr>
            <a:r>
              <a:rPr lang="en-GB" i="1" dirty="0" smtClean="0">
                <a:solidFill>
                  <a:srgbClr val="E14C03"/>
                </a:solidFill>
              </a:rPr>
              <a:t>Intrinsic uncertainty</a:t>
            </a:r>
            <a:endParaRPr lang="en-GB" dirty="0" smtClean="0"/>
          </a:p>
          <a:p>
            <a:r>
              <a:rPr lang="en-GB" sz="1600" dirty="0" smtClean="0"/>
              <a:t>The lack of certainty in the original simulation model’s responses.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90" y="2460052"/>
            <a:ext cx="3443064" cy="537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8831510" y="2998031"/>
            <a:ext cx="216024" cy="3625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8111430" y="3379586"/>
            <a:ext cx="10081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latin typeface="+mn-lt"/>
              </a:rPr>
              <a:t>a constant surface trend, i.e. mean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9838980" y="3070039"/>
            <a:ext cx="642" cy="3261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Left Bracket 15"/>
          <p:cNvSpPr/>
          <p:nvPr/>
        </p:nvSpPr>
        <p:spPr bwMode="auto">
          <a:xfrm rot="16200000">
            <a:off x="9784975" y="2717612"/>
            <a:ext cx="108011" cy="596843"/>
          </a:xfrm>
          <a:prstGeom prst="leftBracket">
            <a:avLst>
              <a:gd name="adj" fmla="val 196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9394641" y="3476991"/>
            <a:ext cx="8823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>
                <a:solidFill>
                  <a:srgbClr val="E14C03"/>
                </a:solidFill>
                <a:latin typeface="+mn-lt"/>
              </a:rPr>
              <a:t>e</a:t>
            </a: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xtrinsic</a:t>
            </a:r>
            <a:r>
              <a:rPr lang="en-GB" sz="1200" dirty="0" smtClean="0">
                <a:latin typeface="+mn-lt"/>
              </a:rPr>
              <a:t> uncertainty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9983638" y="2294015"/>
            <a:ext cx="0" cy="3168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9619003" y="2087665"/>
            <a:ext cx="8543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200" dirty="0">
                <a:latin typeface="+mn-lt"/>
              </a:rPr>
              <a:t>i</a:t>
            </a:r>
            <a:r>
              <a:rPr lang="en-GB" sz="1200" dirty="0" smtClean="0">
                <a:latin typeface="+mn-lt"/>
              </a:rPr>
              <a:t>nput vector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15686" y="3476991"/>
            <a:ext cx="8823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intrinsic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>
                <a:latin typeface="+mn-lt"/>
              </a:rPr>
              <a:t>uncertainty</a:t>
            </a:r>
            <a:endParaRPr lang="en-GB" sz="1200" dirty="0" smtClean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10797297" y="3107447"/>
            <a:ext cx="642" cy="32611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Left Bracket 24"/>
          <p:cNvSpPr/>
          <p:nvPr/>
        </p:nvSpPr>
        <p:spPr bwMode="auto">
          <a:xfrm rot="16200000">
            <a:off x="10743292" y="2755020"/>
            <a:ext cx="108011" cy="596843"/>
          </a:xfrm>
          <a:prstGeom prst="leftBracket">
            <a:avLst>
              <a:gd name="adj" fmla="val 196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7753175" y="2078497"/>
            <a:ext cx="716509" cy="190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z="1200" dirty="0" smtClean="0">
                <a:latin typeface="+mn-lt"/>
              </a:rPr>
              <a:t>SK model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7895406" y="2269275"/>
            <a:ext cx="0" cy="3168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>
          <a:xfrm>
            <a:off x="7751390" y="4036518"/>
            <a:ext cx="2266967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Ankenman</a:t>
            </a:r>
            <a:r>
              <a:rPr lang="en-GB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GB" sz="105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et al</a:t>
            </a:r>
            <a:r>
              <a:rPr lang="en-GB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., 2010. </a:t>
            </a:r>
            <a:r>
              <a:rPr lang="en-GB" sz="1050" i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Oper</a:t>
            </a:r>
            <a:r>
              <a:rPr lang="en-GB" sz="1050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Res</a:t>
            </a:r>
            <a:r>
              <a:rPr lang="en-GB" sz="105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58.</a:t>
            </a:r>
            <a:endParaRPr lang="en-GB" sz="105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1390" y="1628800"/>
            <a:ext cx="3443064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Stochastic Kriging model structure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02718" y="3202370"/>
            <a:ext cx="3021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Wang and Ierapetritou, 2018. </a:t>
            </a:r>
            <a:r>
              <a:rPr lang="en-GB" sz="1000" i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Comput</a:t>
            </a:r>
            <a:r>
              <a:rPr lang="en-GB" sz="1000" i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 </a:t>
            </a:r>
            <a:r>
              <a:rPr lang="en-GB" sz="1000" i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Chem</a:t>
            </a:r>
            <a:r>
              <a:rPr lang="en-GB" sz="1000" i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 </a:t>
            </a:r>
            <a:r>
              <a:rPr lang="en-GB" sz="1000" i="1" kern="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Eng</a:t>
            </a:r>
            <a:r>
              <a:rPr lang="en-GB" sz="1000" i="1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 </a:t>
            </a:r>
            <a:r>
              <a:rPr lang="en-GB" sz="100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118.</a:t>
            </a:r>
            <a:r>
              <a:rPr lang="en-GB" sz="1000" dirty="0" smtClean="0">
                <a:latin typeface="+mn-lt"/>
              </a:rPr>
              <a:t> </a:t>
            </a:r>
            <a:endParaRPr lang="en-GB" sz="1000" dirty="0"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6162" y="3202370"/>
            <a:ext cx="23042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kern="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Picheny</a:t>
            </a:r>
            <a:r>
              <a:rPr lang="en-GB" sz="100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 </a:t>
            </a:r>
            <a:r>
              <a:rPr lang="en-GB" sz="1000" i="1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et al</a:t>
            </a:r>
            <a:r>
              <a:rPr lang="en-GB" sz="100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., </a:t>
            </a:r>
            <a:r>
              <a:rPr lang="en-GB" sz="10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2013. </a:t>
            </a:r>
            <a:r>
              <a:rPr lang="en-GB" sz="1000" i="1" kern="0" dirty="0" err="1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Technometrics</a:t>
            </a:r>
            <a:r>
              <a:rPr lang="en-GB" sz="1000" kern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 55. </a:t>
            </a:r>
            <a:endParaRPr lang="en-GB" sz="1000" dirty="0">
              <a:latin typeface="+mn-lt"/>
            </a:endParaRPr>
          </a:p>
        </p:txBody>
      </p:sp>
      <p:pic>
        <p:nvPicPr>
          <p:cNvPr id="4098" name="Picture 2" descr="How to come up with a SaaS idea? (HTS) - Upvoty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9EEDE"/>
              </a:clrFrom>
              <a:clrTo>
                <a:srgbClr val="F9E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76" t="11158" r="28076" b="25701"/>
          <a:stretch/>
        </p:blipFill>
        <p:spPr bwMode="auto">
          <a:xfrm>
            <a:off x="9489846" y="5009336"/>
            <a:ext cx="822033" cy="65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267837" y="4578993"/>
            <a:ext cx="11612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latin typeface="+mn-lt"/>
              </a:rPr>
              <a:t>heteroscedastic noise std. </a:t>
            </a:r>
          </a:p>
        </p:txBody>
      </p:sp>
      <p:sp>
        <p:nvSpPr>
          <p:cNvPr id="35" name="Left Bracket 34"/>
          <p:cNvSpPr/>
          <p:nvPr/>
        </p:nvSpPr>
        <p:spPr bwMode="auto">
          <a:xfrm rot="16200000">
            <a:off x="10809515" y="3416299"/>
            <a:ext cx="77895" cy="865553"/>
          </a:xfrm>
          <a:prstGeom prst="leftBracket">
            <a:avLst>
              <a:gd name="adj" fmla="val 19624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10348917" y="5795972"/>
            <a:ext cx="999087" cy="36933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latin typeface="+mn-lt"/>
              </a:rPr>
              <a:t>uncertainty information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96055" y="5795972"/>
            <a:ext cx="1294487" cy="36933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latin typeface="+mn-lt"/>
              </a:rPr>
              <a:t>Monte Carlo simulations for UQ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7903" y="4578993"/>
            <a:ext cx="9446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>
                <a:latin typeface="+mn-lt"/>
              </a:rPr>
              <a:t>s</a:t>
            </a:r>
            <a:r>
              <a:rPr lang="en-GB" sz="1200" dirty="0" smtClean="0">
                <a:latin typeface="+mn-lt"/>
              </a:rPr>
              <a:t>tochastic replications</a:t>
            </a:r>
          </a:p>
        </p:txBody>
      </p:sp>
      <p:cxnSp>
        <p:nvCxnSpPr>
          <p:cNvPr id="59" name="Straight Arrow Connector 58"/>
          <p:cNvCxnSpPr>
            <a:stCxn id="55" idx="3"/>
            <a:endCxn id="27" idx="1"/>
          </p:cNvCxnSpPr>
          <p:nvPr/>
        </p:nvCxnSpPr>
        <p:spPr bwMode="auto">
          <a:xfrm>
            <a:off x="9412509" y="4763659"/>
            <a:ext cx="8553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27" idx="0"/>
            <a:endCxn id="35" idx="1"/>
          </p:cNvCxnSpPr>
          <p:nvPr/>
        </p:nvCxnSpPr>
        <p:spPr bwMode="auto">
          <a:xfrm flipV="1">
            <a:off x="10848462" y="3888023"/>
            <a:ext cx="1" cy="6909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9" name="Straight Arrow Connector 4098"/>
          <p:cNvCxnSpPr>
            <a:stCxn id="42" idx="3"/>
            <a:endCxn id="41" idx="1"/>
          </p:cNvCxnSpPr>
          <p:nvPr/>
        </p:nvCxnSpPr>
        <p:spPr bwMode="auto">
          <a:xfrm>
            <a:off x="9690542" y="5980638"/>
            <a:ext cx="6583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847674" y="4960332"/>
            <a:ext cx="0" cy="835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8975526" y="4948325"/>
            <a:ext cx="0" cy="847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10791890" y="4960332"/>
            <a:ext cx="0" cy="8356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0919742" y="4948325"/>
            <a:ext cx="0" cy="847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miter lim="800000"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05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</a:t>
            </a:r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6 &gt; Methods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I</a:t>
            </a:r>
            <a:r>
              <a:rPr lang="en-GB" dirty="0" smtClean="0"/>
              <a:t>nfill criteria for optimization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4" name="Content Placeholder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5486" y="404664"/>
            <a:ext cx="302433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626406" y="94370"/>
            <a:ext cx="3096344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chemeClr val="bg1"/>
                </a:solidFill>
                <a:latin typeface="+mn-lt"/>
              </a:rPr>
              <a:t>Understanding infill optimization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331292"/>
              </p:ext>
            </p:extLst>
          </p:nvPr>
        </p:nvGraphicFramePr>
        <p:xfrm>
          <a:off x="190649" y="1706563"/>
          <a:ext cx="6624637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158">
                  <a:extLst>
                    <a:ext uri="{9D8B030D-6E8A-4147-A177-3AD203B41FA5}">
                      <a16:colId xmlns:a16="http://schemas.microsoft.com/office/drawing/2014/main" val="1247498933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313672144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C7634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Expected Improvement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Mockus</a:t>
                      </a:r>
                      <a:r>
                        <a:rPr kumimoji="0" 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J., 1975. </a:t>
                      </a:r>
                      <a:r>
                        <a:rPr kumimoji="0" lang="en-US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 Techniques → </a:t>
                      </a:r>
                      <a:r>
                        <a:rPr kumimoji="0" 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Jones </a:t>
                      </a:r>
                      <a:r>
                        <a:rPr kumimoji="0" lang="en-US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kumimoji="0" 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., 1998.  </a:t>
                      </a:r>
                      <a:r>
                        <a:rPr kumimoji="0" lang="en-US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 Glob </a:t>
                      </a:r>
                      <a:r>
                        <a:rPr kumimoji="0" lang="en-US" sz="800" b="0" i="1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Optim</a:t>
                      </a:r>
                      <a:r>
                        <a:rPr kumimoji="0" 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13.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9796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C7634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Expected Quantile Improvement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Picheny</a:t>
                      </a:r>
                      <a:r>
                        <a:rPr kumimoji="0" lang="fr-F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kumimoji="0" lang="fr-F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., 2013. </a:t>
                      </a:r>
                      <a:r>
                        <a:rPr kumimoji="0" lang="fr-FR" sz="800" b="0" i="1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Technometrics</a:t>
                      </a:r>
                      <a:r>
                        <a:rPr kumimoji="0" lang="fr-F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55.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458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C7634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Constrained Expected Improvement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Wang and Ierapetritou, 2018. </a:t>
                      </a:r>
                      <a:r>
                        <a:rPr kumimoji="0" lang="pt-BR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Comput Chem Eng</a:t>
                      </a: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118.</a:t>
                      </a:r>
                      <a:endParaRPr kumimoji="0" lang="en-US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797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C7634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Feasibility Enhanced Expected Imp. (FEI)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Wang and Ierapetritou, 2018. </a:t>
                      </a:r>
                      <a:r>
                        <a:rPr kumimoji="0" lang="pt-BR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Comput Chem Eng</a:t>
                      </a: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118.</a:t>
                      </a:r>
                      <a:endParaRPr kumimoji="0" lang="en-US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6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67277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C7634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Multiple-constrained FEI (mcFEI)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 </a:t>
                      </a:r>
                      <a:r>
                        <a:rPr kumimoji="0" lang="pt-BR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., 2020. </a:t>
                      </a:r>
                      <a:r>
                        <a:rPr kumimoji="0" lang="pt-BR" sz="8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Comput Chem Eng</a:t>
                      </a:r>
                      <a:r>
                        <a:rPr kumimoji="0" lang="pt-B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(under review).</a:t>
                      </a:r>
                      <a:endParaRPr kumimoji="0" lang="en-US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328434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30" y="1815146"/>
            <a:ext cx="440055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894" y="2797629"/>
            <a:ext cx="4924425" cy="6286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894" y="5420247"/>
            <a:ext cx="3800475" cy="8477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 rot="16200000">
            <a:off x="7099320" y="1722616"/>
            <a:ext cx="2820570" cy="18466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Expected improvement</a:t>
            </a:r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3447" y="4137585"/>
            <a:ext cx="8823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>
                <a:solidFill>
                  <a:srgbClr val="E14C03"/>
                </a:solidFill>
                <a:latin typeface="+mn-lt"/>
              </a:rPr>
              <a:t>i</a:t>
            </a: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mprove objective</a:t>
            </a:r>
            <a:endParaRPr lang="en-GB" sz="1200" dirty="0" smtClean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6858" y="4137585"/>
            <a:ext cx="10099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>
                <a:solidFill>
                  <a:srgbClr val="E14C03"/>
                </a:solidFill>
                <a:latin typeface="+mn-lt"/>
              </a:rPr>
              <a:t>prioritize </a:t>
            </a: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feasible regions</a:t>
            </a:r>
            <a:endParaRPr lang="en-GB" sz="1200" dirty="0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4847" y="4145413"/>
            <a:ext cx="117646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>
                <a:solidFill>
                  <a:srgbClr val="E14C03"/>
                </a:solidFill>
                <a:latin typeface="+mn-lt"/>
              </a:rPr>
              <a:t>b</a:t>
            </a: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alance between explore &amp; exploit</a:t>
            </a:r>
            <a:endParaRPr lang="en-GB" sz="12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830" y="4732074"/>
            <a:ext cx="3457575" cy="3238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19142" y="5011544"/>
            <a:ext cx="127282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handle stochasticity in the constraint</a:t>
            </a:r>
            <a:endParaRPr lang="en-GB" sz="1200" dirty="0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34335" y="5026839"/>
            <a:ext cx="10716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>
                <a:solidFill>
                  <a:srgbClr val="E14C03"/>
                </a:solidFill>
                <a:latin typeface="+mn-lt"/>
              </a:rPr>
              <a:t>f</a:t>
            </a: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ocus on areas where f is small</a:t>
            </a:r>
            <a:endParaRPr lang="en-GB" sz="12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22392" y="5659443"/>
            <a:ext cx="14092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handle stochasticity in multiple constraints</a:t>
            </a:r>
            <a:endParaRPr lang="en-GB" sz="1200" dirty="0" smtClean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2894" y="3764651"/>
            <a:ext cx="4400550" cy="4476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35786" y="2294815"/>
            <a:ext cx="1077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Unconstrained deterministic</a:t>
            </a:r>
            <a:endParaRPr lang="en-GB" sz="1200" dirty="0" smtClean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16662" y="4506917"/>
            <a:ext cx="7678743" cy="1802403"/>
          </a:xfrm>
          <a:prstGeom prst="rect">
            <a:avLst/>
          </a:prstGeom>
          <a:noFill/>
          <a:ln w="12700" cap="flat" cmpd="sng" algn="ctr">
            <a:solidFill>
              <a:srgbClr val="E14C03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87472" y="3265689"/>
            <a:ext cx="1077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i="1" dirty="0" smtClean="0">
                <a:solidFill>
                  <a:srgbClr val="E14C03"/>
                </a:solidFill>
                <a:latin typeface="+mn-lt"/>
              </a:rPr>
              <a:t>Unconstrained stochastic</a:t>
            </a:r>
            <a:endParaRPr lang="en-GB" sz="1200" dirty="0" smtClean="0">
              <a:latin typeface="+mn-lt"/>
            </a:endParaRPr>
          </a:p>
        </p:txBody>
      </p:sp>
      <p:pic>
        <p:nvPicPr>
          <p:cNvPr id="26" name="Content Placeholder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254" y="3488750"/>
            <a:ext cx="3026664" cy="30266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6200000">
            <a:off x="7083463" y="4760088"/>
            <a:ext cx="2852284" cy="18466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GB" sz="1200" dirty="0" smtClean="0">
                <a:solidFill>
                  <a:schemeClr val="bg1"/>
                </a:solidFill>
                <a:latin typeface="+mn-lt"/>
              </a:rPr>
              <a:t>Expected quantile improvement</a:t>
            </a:r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11"/>
          <p:cNvSpPr>
            <a:spLocks noGrp="1"/>
          </p:cNvSpPr>
          <p:nvPr>
            <p:ph sz="quarter" idx="4294967295"/>
          </p:nvPr>
        </p:nvSpPr>
        <p:spPr>
          <a:xfrm>
            <a:off x="4222751" y="1546283"/>
            <a:ext cx="3455496" cy="470529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C7634">
                    <a:lumMod val="75000"/>
                  </a:srgbClr>
                </a:solidFill>
              </a:rPr>
              <a:t>Solution via Exhaustive sampling</a:t>
            </a:r>
          </a:p>
          <a:p>
            <a:r>
              <a:rPr lang="en-GB" sz="1400" dirty="0" smtClean="0">
                <a:ea typeface="CMU Sans Serif" panose="02000603000000000000" pitchFamily="2" charset="0"/>
                <a:cs typeface="CMU Sans Serif" panose="02000603000000000000" pitchFamily="2" charset="0"/>
              </a:rPr>
              <a:t>From 10 to 10</a:t>
            </a:r>
            <a:r>
              <a:rPr lang="en-GB" sz="1400" baseline="30000" dirty="0" smtClean="0">
                <a:ea typeface="CMU Sans Serif" panose="02000603000000000000" pitchFamily="2" charset="0"/>
                <a:cs typeface="CMU Sans Serif" panose="02000603000000000000" pitchFamily="2" charset="0"/>
              </a:rPr>
              <a:t>5</a:t>
            </a:r>
            <a:r>
              <a:rPr lang="en-GB" sz="1400" dirty="0" smtClean="0">
                <a:ea typeface="CMU Sans Serif" panose="02000603000000000000" pitchFamily="2" charset="0"/>
                <a:cs typeface="CMU Sans Serif" panose="02000603000000000000" pitchFamily="2" charset="0"/>
              </a:rPr>
              <a:t> LHS design samples  x  10</a:t>
            </a:r>
            <a:r>
              <a:rPr lang="en-GB" sz="1400" baseline="30000" dirty="0" smtClean="0">
                <a:ea typeface="CMU Sans Serif" panose="02000603000000000000" pitchFamily="2" charset="0"/>
                <a:cs typeface="CMU Sans Serif" panose="02000603000000000000" pitchFamily="2" charset="0"/>
              </a:rPr>
              <a:t>3</a:t>
            </a:r>
            <a:r>
              <a:rPr lang="en-GB" sz="1400" dirty="0" smtClean="0">
                <a:ea typeface="CMU Sans Serif" panose="02000603000000000000" pitchFamily="2" charset="0"/>
                <a:cs typeface="CMU Sans Serif" panose="02000603000000000000" pitchFamily="2" charset="0"/>
              </a:rPr>
              <a:t> LHS uncertainty samples.</a:t>
            </a:r>
          </a:p>
          <a:p>
            <a:r>
              <a:rPr lang="en-GB" sz="1400" i="1" dirty="0" smtClean="0">
                <a:solidFill>
                  <a:srgbClr val="E14C03"/>
                </a:solidFill>
                <a:ea typeface="CMU Sans Serif" panose="02000603000000000000" pitchFamily="2" charset="0"/>
                <a:cs typeface="CMU Sans Serif" panose="02000603000000000000" pitchFamily="2" charset="0"/>
              </a:rPr>
              <a:t>Vectorized</a:t>
            </a:r>
            <a:r>
              <a:rPr lang="en-GB" sz="1400" dirty="0" smtClean="0">
                <a:ea typeface="CMU Sans Serif" panose="02000603000000000000" pitchFamily="2" charset="0"/>
                <a:cs typeface="CMU Sans Serif" panose="02000603000000000000" pitchFamily="2" charset="0"/>
              </a:rPr>
              <a:t> Monte Carlo simulations → simultaneous exploration in both spaces.</a:t>
            </a:r>
          </a:p>
          <a:p>
            <a:endParaRPr lang="en-GB" sz="1600" dirty="0" smtClean="0"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Content Placeholder 6"/>
          <p:cNvSpPr>
            <a:spLocks noGrp="1"/>
          </p:cNvSpPr>
          <p:nvPr>
            <p:ph idx="1"/>
          </p:nvPr>
        </p:nvSpPr>
        <p:spPr>
          <a:xfrm>
            <a:off x="247650" y="1546282"/>
            <a:ext cx="3740400" cy="447500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GB" dirty="0" smtClean="0">
              <a:solidFill>
                <a:srgbClr val="FC7634">
                  <a:lumMod val="75000"/>
                </a:srgbClr>
              </a:solidFill>
            </a:endParaRPr>
          </a:p>
          <a:p>
            <a:pPr marL="0" indent="0" algn="ctr">
              <a:buNone/>
            </a:pPr>
            <a:r>
              <a:rPr lang="en-GB" dirty="0" smtClean="0">
                <a:solidFill>
                  <a:srgbClr val="FC7634">
                    <a:lumMod val="75000"/>
                  </a:srgbClr>
                </a:solidFill>
              </a:rPr>
              <a:t>Sasena test problem</a:t>
            </a:r>
          </a:p>
          <a:p>
            <a:r>
              <a:rPr lang="en-GB" sz="1600" dirty="0" smtClean="0"/>
              <a:t>Mathematical formulation (</a:t>
            </a:r>
            <a:r>
              <a:rPr lang="en-GB" sz="1600" i="1" dirty="0" smtClean="0">
                <a:solidFill>
                  <a:srgbClr val="E14C03"/>
                </a:solidFill>
              </a:rPr>
              <a:t>modified</a:t>
            </a:r>
            <a:r>
              <a:rPr lang="en-GB" sz="1600" dirty="0" smtClean="0"/>
              <a:t>).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2 decision variables,—visualize the design space. </a:t>
            </a:r>
          </a:p>
          <a:p>
            <a:r>
              <a:rPr lang="en-GB" sz="1600" dirty="0" smtClean="0"/>
              <a:t>4 uncertain parameters,—following normal and lognormal distributions.</a:t>
            </a:r>
          </a:p>
          <a:p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17" name="Title 23"/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000" b="0" dirty="0">
                <a:solidFill>
                  <a:srgbClr val="FC7634">
                    <a:lumMod val="75000"/>
                  </a:srgbClr>
                </a:solidFill>
                <a:latin typeface="Brandon Text Regular"/>
              </a:rPr>
              <a:t>Chapter 6 &gt; Results &gt; Case study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Sasena: An illustrative example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71375"/>
              </p:ext>
            </p:extLst>
          </p:nvPr>
        </p:nvGraphicFramePr>
        <p:xfrm>
          <a:off x="369888" y="2544763"/>
          <a:ext cx="35337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4" imgW="2844720" imgH="1739880" progId="Equation.DSMT4">
                  <p:embed/>
                </p:oleObj>
              </mc:Choice>
              <mc:Fallback>
                <p:oleObj name="Equation" r:id="rId4" imgW="2844720" imgH="17398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2544763"/>
                        <a:ext cx="3533775" cy="215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6067" y="3129999"/>
            <a:ext cx="4025915" cy="32194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1"/>
          <p:cNvSpPr txBox="1"/>
          <p:nvPr/>
        </p:nvSpPr>
        <p:spPr>
          <a:xfrm>
            <a:off x="5807103" y="2878520"/>
            <a:ext cx="1247620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Design space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1599" y="3214841"/>
            <a:ext cx="3960030" cy="316648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/>
          <p:cNvSpPr txBox="1"/>
          <p:nvPr/>
        </p:nvSpPr>
        <p:spPr>
          <a:xfrm>
            <a:off x="9301662" y="2878520"/>
            <a:ext cx="1679904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Uncertainty space </a:t>
            </a:r>
          </a:p>
        </p:txBody>
      </p:sp>
      <p:pic>
        <p:nvPicPr>
          <p:cNvPr id="57" name="Picture 56" descr="C:\Users\resal\OneDrive - Danmarks Tekniske Universitet\Codes\ntestsase\prob-maps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4"/>
          <a:stretch/>
        </p:blipFill>
        <p:spPr bwMode="auto">
          <a:xfrm>
            <a:off x="7941440" y="549779"/>
            <a:ext cx="4064037" cy="198599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8924885" y="306357"/>
            <a:ext cx="2433458" cy="246221"/>
          </a:xfrm>
          <a:prstGeom prst="rect">
            <a:avLst/>
          </a:prstGeom>
          <a:solidFill>
            <a:srgbClr val="E14C03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solidFill>
                  <a:schemeClr val="bg1"/>
                </a:solidFill>
                <a:latin typeface="+mn-lt"/>
              </a:rPr>
              <a:t> Probabilistic design spaces </a:t>
            </a:r>
          </a:p>
        </p:txBody>
      </p:sp>
      <p:sp>
        <p:nvSpPr>
          <p:cNvPr id="4" name="Chevron 3"/>
          <p:cNvSpPr/>
          <p:nvPr/>
        </p:nvSpPr>
        <p:spPr bwMode="auto">
          <a:xfrm>
            <a:off x="4220601" y="4207632"/>
            <a:ext cx="205380" cy="1008112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2" name="Chevron 61"/>
          <p:cNvSpPr/>
          <p:nvPr/>
        </p:nvSpPr>
        <p:spPr bwMode="auto">
          <a:xfrm>
            <a:off x="8064413" y="4207632"/>
            <a:ext cx="205380" cy="1008112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3" name="Chevron 62"/>
          <p:cNvSpPr/>
          <p:nvPr/>
        </p:nvSpPr>
        <p:spPr bwMode="auto">
          <a:xfrm rot="16200000">
            <a:off x="10038924" y="2181674"/>
            <a:ext cx="205380" cy="1008112"/>
          </a:xfrm>
          <a:prstGeom prst="chevron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2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Brandon">
      <a:majorFont>
        <a:latin typeface="Brandon Text Bold"/>
        <a:ea typeface=""/>
        <a:cs typeface=""/>
      </a:majorFont>
      <a:minorFont>
        <a:latin typeface="Brandon Text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19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CEFC5F-0063-40B4-9370-318A039F5762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858c3002-777a-4f0f-ad55-a682ab10c63a","elementConfiguration":{"binding":"UserProfile.Offices.Workarea_{{DocumentLanguage}}","disableUpdates":false,"type":"text"}},{"type":"shape","id":"57fef6c5-5286-479b-b5d3-5fff1d4ff4da","elementConfiguration":{"binding":"Form.Date","format":"{{DateFormats.GeneralDate}}","disableUpdates":false,"type":"date"}},{"type":"shape","id":"3a91fb2b-bb48-42b6-a283-288031f69988","elementConfiguration":{"binding":"Form.PresentationTitle","disableUpdates":false,"type":"text"}},{"type":"shape","id":"b85f2ca5-ec1b-4829-b05b-ae019bbe4c41","elementConfiguration":{"binding":"UserProfile.Offices.Workarea_{{DocumentLanguage}}","disableUpdates":false,"type":"text"}},{"type":"shape","id":"bf3c9cc0-9f4b-4816-a789-9d69a699a932","elementConfiguration":{"binding":"Form.Date","format":"{{DateFormats.GeneralDate}}","disableUpdates":false,"type":"date"}},{"type":"shape","id":"0ce19811-3324-4ba1-b24d-b8126879aece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2.xml><?xml version="1.0" encoding="utf-8"?>
<TemplafySlideTemplateConfiguration><![CDATA[{"elementsMetadata":[],"documentContentValidatorConfiguration":{"enableDocumentContentValidator":false,"documentContentValidatorVersion":0},"slideId":"636822012619578513","enableDocumentContentUpdater":true,"version":"1.2"}]]></TemplafySlideTemplate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845333913659477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MOZHF6+NRc/eVkLXb+a83w=="},{"name":"PresentationTitle","value":"MvI1Qb1M9ZEBMZTh7mwpAqN/jvCNUNC/JUkMRGZYmopxEALKXql8AiTQl/2xGKGmd+K9uolkwheNgyrJSmpQL48JnlkklosBCWuOannsDFqqZEEtZModh50ESOGU3Cdz"}]}]]></Templafy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D7985086-A4AB-4C5D-B35D-BA3798BF3764}">
  <ds:schemaRefs/>
</ds:datastoreItem>
</file>

<file path=customXml/itemProps3.xml><?xml version="1.0" encoding="utf-8"?>
<ds:datastoreItem xmlns:ds="http://schemas.openxmlformats.org/officeDocument/2006/customXml" ds:itemID="{3EB1428B-DE55-47F6-9A64-865B8622EF21}">
  <ds:schemaRefs/>
</ds:datastoreItem>
</file>

<file path=customXml/itemProps4.xml><?xml version="1.0" encoding="utf-8"?>
<ds:datastoreItem xmlns:ds="http://schemas.openxmlformats.org/officeDocument/2006/customXml" ds:itemID="{F21E22C7-45EE-4C3A-908A-86DB2DB3FC41}">
  <ds:schemaRefs/>
</ds:datastoreItem>
</file>

<file path=customXml/itemProps5.xml><?xml version="1.0" encoding="utf-8"?>
<ds:datastoreItem xmlns:ds="http://schemas.openxmlformats.org/officeDocument/2006/customXml" ds:itemID="{2952060A-A1AC-4610-B130-725E545C1368}">
  <ds:schemaRefs/>
</ds:datastoreItem>
</file>

<file path=customXml/itemProps6.xml><?xml version="1.0" encoding="utf-8"?>
<ds:datastoreItem xmlns:ds="http://schemas.openxmlformats.org/officeDocument/2006/customXml" ds:itemID="{B3F79B55-4129-43D7-9C66-FF6B6706052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20713</TotalTime>
  <Words>1720</Words>
  <Application>Microsoft Office PowerPoint</Application>
  <PresentationFormat>Custom</PresentationFormat>
  <Paragraphs>326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9" baseType="lpstr">
      <vt:lpstr>ＭＳ Ｐゴシック</vt:lpstr>
      <vt:lpstr>SimSun</vt:lpstr>
      <vt:lpstr>Arial</vt:lpstr>
      <vt:lpstr>Arno Pro Subhead</vt:lpstr>
      <vt:lpstr>Big Caslon Medium</vt:lpstr>
      <vt:lpstr>Brandon Text Bold</vt:lpstr>
      <vt:lpstr>Brandon Text Light</vt:lpstr>
      <vt:lpstr>Brandon Text Medium</vt:lpstr>
      <vt:lpstr>Brandon Text Regular</vt:lpstr>
      <vt:lpstr>Calibri</vt:lpstr>
      <vt:lpstr>Circular Bold</vt:lpstr>
      <vt:lpstr>CMU Classical Serif</vt:lpstr>
      <vt:lpstr>CMU Concrete</vt:lpstr>
      <vt:lpstr>CMU Sans Serif</vt:lpstr>
      <vt:lpstr>CMU Typewriter Text</vt:lpstr>
      <vt:lpstr>Crimson Text</vt:lpstr>
      <vt:lpstr>Encode Sans Light</vt:lpstr>
      <vt:lpstr>Kalinga</vt:lpstr>
      <vt:lpstr>SFMono-Regular</vt:lpstr>
      <vt:lpstr>Verdana</vt:lpstr>
      <vt:lpstr>Blank</vt:lpstr>
      <vt:lpstr>Equation</vt:lpstr>
      <vt:lpstr>MOSKopt — simulation-based stochastic black-box optimization under uncertainty  Ph.D.       Resul Al  Supervisors: Assoc. Prof. Gürkan Sin, Dr. Alexandr Zubov, Prof. Krist V. Gernaey,  Process and Systems Engineering Centre (PROSYS), DTU, Denmark  From PhD Defence – June 29, 2020    </vt:lpstr>
      <vt:lpstr> A simulation-based stochastic black-box optimizer A new generic black-box solver:</vt:lpstr>
      <vt:lpstr>Chapter 5 &gt; Outcomes easyGSA</vt:lpstr>
      <vt:lpstr>Chapter 6 &gt; Introduction Optimization of WWTP networks under uncertainty</vt:lpstr>
      <vt:lpstr>Chapter 6 &gt; Methods Exhaustive sampling-based optimization</vt:lpstr>
      <vt:lpstr>Chapter 6 &gt; Methods Simulation-based optimization under uncertainty</vt:lpstr>
      <vt:lpstr>Chapter 6 &gt; Methods Stochastic Kriging modeling</vt:lpstr>
      <vt:lpstr>Chapter 6 &gt; Methods Infill criteria for optimization</vt:lpstr>
      <vt:lpstr>Chapter 6 &gt; Results &gt; Case study 1 Sasena: An illustrative example</vt:lpstr>
      <vt:lpstr>Chapter 6 &gt; Results &gt; Case study 1 Sasena results</vt:lpstr>
      <vt:lpstr>Chapter 6 &gt; Results &gt; Case study 2 Rosen Suzuki: A higher dimensional example</vt:lpstr>
      <vt:lpstr>Chapter 6 &gt; Results &gt; Case study 2 Rosen Suzuki</vt:lpstr>
      <vt:lpstr>Chapter 6 &gt; Results &gt; Case study 3 WWTP design optimization</vt:lpstr>
      <vt:lpstr>Chapter 6 &gt; Results &gt; Case study 3 WWTP design optimization</vt:lpstr>
      <vt:lpstr>Chapter 6 &gt; Results &gt; Case study 3 WWTP design optimization</vt:lpstr>
      <vt:lpstr>Chapter 6 &gt; Optimization of WWTP networks under uncertainty Summary and conclusions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Resul Al</cp:lastModifiedBy>
  <cp:revision>542</cp:revision>
  <dcterms:created xsi:type="dcterms:W3CDTF">2017-07-31T08:31:56Z</dcterms:created>
  <dcterms:modified xsi:type="dcterms:W3CDTF">2020-07-21T11:54:05Z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636673463888589481</vt:lpwstr>
  </property>
  <property fmtid="{D5CDD505-2E9C-101B-9397-08002B2CF9AE}" pid="6" name="TemplafyLanguageCode">
    <vt:lpwstr>en-GB</vt:lpwstr>
  </property>
</Properties>
</file>