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856-8E80-4C95-8BB8-8F6EC752AC93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29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856-8E80-4C95-8BB8-8F6EC752AC93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54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856-8E80-4C95-8BB8-8F6EC752AC93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965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856-8E80-4C95-8BB8-8F6EC752AC93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132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856-8E80-4C95-8BB8-8F6EC752AC93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34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856-8E80-4C95-8BB8-8F6EC752AC93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3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856-8E80-4C95-8BB8-8F6EC752AC93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88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856-8E80-4C95-8BB8-8F6EC752AC93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059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856-8E80-4C95-8BB8-8F6EC752AC93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57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856-8E80-4C95-8BB8-8F6EC752AC93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277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856-8E80-4C95-8BB8-8F6EC752AC93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77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FA856-8E80-4C95-8BB8-8F6EC752AC93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72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B3150DBB-0A27-40FF-A0ED-5AEAE05DF62A}"/>
              </a:ext>
            </a:extLst>
          </p:cNvPr>
          <p:cNvSpPr/>
          <p:nvPr/>
        </p:nvSpPr>
        <p:spPr>
          <a:xfrm>
            <a:off x="3895182" y="169073"/>
            <a:ext cx="1353625" cy="375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Main</a:t>
            </a:r>
            <a:endParaRPr lang="it-IT" sz="14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1CE4F6B-A6D4-4E2F-B4E1-B41B02447B47}"/>
              </a:ext>
            </a:extLst>
          </p:cNvPr>
          <p:cNvSpPr/>
          <p:nvPr/>
        </p:nvSpPr>
        <p:spPr>
          <a:xfrm>
            <a:off x="3771576" y="812514"/>
            <a:ext cx="1598851" cy="469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Acquisisci G, T, </a:t>
            </a:r>
            <a:r>
              <a:rPr lang="it-IT" sz="1400" dirty="0" err="1"/>
              <a:t>Pload</a:t>
            </a:r>
            <a:endParaRPr lang="it-IT" sz="14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F8A1B6-3888-4DAD-A2F6-8C5DF83CA9B5}"/>
              </a:ext>
            </a:extLst>
          </p:cNvPr>
          <p:cNvSpPr/>
          <p:nvPr/>
        </p:nvSpPr>
        <p:spPr>
          <a:xfrm>
            <a:off x="3771576" y="1576989"/>
            <a:ext cx="1598851" cy="46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Calcola </a:t>
            </a:r>
            <a:r>
              <a:rPr lang="it-IT" sz="1400" dirty="0" err="1"/>
              <a:t>Ppv</a:t>
            </a:r>
            <a:r>
              <a:rPr lang="it-IT" sz="1400" dirty="0"/>
              <a:t> in funzione di G e T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29ADBA9-80A6-4E12-B566-C4E97490F86F}"/>
              </a:ext>
            </a:extLst>
          </p:cNvPr>
          <p:cNvSpPr/>
          <p:nvPr/>
        </p:nvSpPr>
        <p:spPr>
          <a:xfrm>
            <a:off x="3771576" y="2341463"/>
            <a:ext cx="1598851" cy="46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Calcola </a:t>
            </a:r>
            <a:r>
              <a:rPr lang="it-IT" sz="1400" dirty="0" err="1"/>
              <a:t>Presiduo</a:t>
            </a:r>
            <a:r>
              <a:rPr lang="it-IT" sz="1400" dirty="0"/>
              <a:t> = </a:t>
            </a:r>
            <a:r>
              <a:rPr lang="it-IT" sz="1400" dirty="0" err="1"/>
              <a:t>Ppv-Pload</a:t>
            </a:r>
            <a:endParaRPr lang="it-IT" sz="140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8C083AF-C88D-4938-8924-9F2B7CBCE9EC}"/>
              </a:ext>
            </a:extLst>
          </p:cNvPr>
          <p:cNvSpPr/>
          <p:nvPr/>
        </p:nvSpPr>
        <p:spPr>
          <a:xfrm>
            <a:off x="2043896" y="3237248"/>
            <a:ext cx="1598400" cy="708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Calcola </a:t>
            </a:r>
            <a:r>
              <a:rPr lang="it-IT" sz="1400" dirty="0" err="1"/>
              <a:t>Pbatt</a:t>
            </a:r>
            <a:r>
              <a:rPr lang="it-IT" sz="1400" dirty="0"/>
              <a:t>=</a:t>
            </a:r>
            <a:r>
              <a:rPr lang="it-IT" sz="1400" dirty="0" err="1"/>
              <a:t>Presiduo</a:t>
            </a:r>
            <a:r>
              <a:rPr lang="it-IT" sz="1400" dirty="0"/>
              <a:t> * </a:t>
            </a:r>
            <a:r>
              <a:rPr lang="it-IT" sz="1400" dirty="0" err="1"/>
              <a:t>batt_efficiency</a:t>
            </a:r>
            <a:endParaRPr lang="it-IT" sz="14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1903CF0-7538-438E-A07C-0053E920FD13}"/>
              </a:ext>
            </a:extLst>
          </p:cNvPr>
          <p:cNvSpPr/>
          <p:nvPr/>
        </p:nvSpPr>
        <p:spPr>
          <a:xfrm>
            <a:off x="2039894" y="4194906"/>
            <a:ext cx="1598400" cy="4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Prendi capacità batteria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8B1D476-4BEA-467B-B5F8-B16F22305A23}"/>
              </a:ext>
            </a:extLst>
          </p:cNvPr>
          <p:cNvSpPr/>
          <p:nvPr/>
        </p:nvSpPr>
        <p:spPr>
          <a:xfrm>
            <a:off x="504334" y="5132945"/>
            <a:ext cx="1598400" cy="546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Abilita collegamento rete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A50F030-B97B-4C37-BC30-7881CCE6FF0A}"/>
              </a:ext>
            </a:extLst>
          </p:cNvPr>
          <p:cNvSpPr/>
          <p:nvPr/>
        </p:nvSpPr>
        <p:spPr>
          <a:xfrm>
            <a:off x="3478771" y="5140919"/>
            <a:ext cx="1598400" cy="4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Abilita batteria (carica)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B79DEB8-9B3E-4FCB-9381-C497A6D68D28}"/>
              </a:ext>
            </a:extLst>
          </p:cNvPr>
          <p:cNvSpPr/>
          <p:nvPr/>
        </p:nvSpPr>
        <p:spPr>
          <a:xfrm>
            <a:off x="3478771" y="5924446"/>
            <a:ext cx="1598400" cy="428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Salva </a:t>
            </a:r>
            <a:r>
              <a:rPr lang="it-IT" sz="1400" dirty="0" err="1"/>
              <a:t>Pbatt</a:t>
            </a:r>
            <a:endParaRPr lang="it-IT" sz="14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0A8A1392-F13E-4EA3-9FFB-CF11E5851476}"/>
              </a:ext>
            </a:extLst>
          </p:cNvPr>
          <p:cNvSpPr/>
          <p:nvPr/>
        </p:nvSpPr>
        <p:spPr>
          <a:xfrm>
            <a:off x="5548123" y="3237249"/>
            <a:ext cx="1598400" cy="94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Calcola </a:t>
            </a:r>
            <a:r>
              <a:rPr lang="it-IT" sz="1400" dirty="0" err="1"/>
              <a:t>Pbatt</a:t>
            </a:r>
            <a:r>
              <a:rPr lang="it-IT" sz="1400" dirty="0"/>
              <a:t> = </a:t>
            </a:r>
            <a:r>
              <a:rPr lang="it-IT" sz="1400" dirty="0" err="1"/>
              <a:t>Presiduo</a:t>
            </a:r>
            <a:r>
              <a:rPr lang="it-IT" sz="1400" dirty="0"/>
              <a:t> / </a:t>
            </a:r>
            <a:r>
              <a:rPr lang="it-IT" sz="1400" dirty="0" err="1"/>
              <a:t>batt_invert_eff</a:t>
            </a:r>
            <a:endParaRPr lang="it-IT" sz="1400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2FC2AEE0-8FFD-4357-9479-B46EE0F9C9B7}"/>
              </a:ext>
            </a:extLst>
          </p:cNvPr>
          <p:cNvSpPr/>
          <p:nvPr/>
        </p:nvSpPr>
        <p:spPr>
          <a:xfrm>
            <a:off x="5548123" y="4498963"/>
            <a:ext cx="1598400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Abilita batteria (scarica)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B5F98B36-397C-4903-A33D-9CEF78EE9E2B}"/>
              </a:ext>
            </a:extLst>
          </p:cNvPr>
          <p:cNvSpPr/>
          <p:nvPr/>
        </p:nvSpPr>
        <p:spPr>
          <a:xfrm>
            <a:off x="504334" y="5959759"/>
            <a:ext cx="1598400" cy="39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Calcola P venduta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13F20E0-49C7-4144-A6EB-67E449586C3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4571002" y="544207"/>
            <a:ext cx="993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D1D2EE9-B0C1-4A21-B841-AA53B518C4E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571002" y="1282478"/>
            <a:ext cx="0" cy="29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0EA1DCA-D4FB-40C4-907A-27775DFC00F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571002" y="2046952"/>
            <a:ext cx="0" cy="29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65AC1D27-52EA-497B-A880-88C6F31948E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3494138" y="2160384"/>
            <a:ext cx="425822" cy="17279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A68998A2-4D81-466C-A6BA-93BCC8E8680C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rot="16200000" flipH="1">
            <a:off x="5246251" y="2136176"/>
            <a:ext cx="425823" cy="1776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2C04AD29-2473-46C7-B16F-043673A76026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2839094" y="3945785"/>
            <a:ext cx="4002" cy="2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6F41A9FD-7668-4541-ADDD-428D6063F5C9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6347323" y="4184084"/>
            <a:ext cx="0" cy="31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F844B733-DA75-4D16-9334-0187CB215D7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>
            <a:off x="1838095" y="4131945"/>
            <a:ext cx="466439" cy="15355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FE348E63-AB36-4AB1-B0F7-D640A1B09539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rot="16200000" flipH="1">
            <a:off x="3321326" y="4184273"/>
            <a:ext cx="474413" cy="1438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B3558E41-C708-4924-84F5-E48E9FFA4254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>
            <a:off x="1303534" y="5678970"/>
            <a:ext cx="0" cy="28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378B9401-FC1C-4ECE-A9AB-CA56318ACAD8}"/>
              </a:ext>
            </a:extLst>
          </p:cNvPr>
          <p:cNvCxnSpPr>
            <a:cxnSpLocks/>
            <a:stCxn id="25" idx="2"/>
            <a:endCxn id="4" idx="2"/>
          </p:cNvCxnSpPr>
          <p:nvPr/>
        </p:nvCxnSpPr>
        <p:spPr>
          <a:xfrm rot="5400000" flipH="1" flipV="1">
            <a:off x="-398673" y="2058847"/>
            <a:ext cx="5996062" cy="2591648"/>
          </a:xfrm>
          <a:prstGeom prst="bentConnector4">
            <a:avLst>
              <a:gd name="adj1" fmla="val -3813"/>
              <a:gd name="adj2" fmla="val -39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5C55A476-27E0-4C43-8F34-A9F50605802F}"/>
              </a:ext>
            </a:extLst>
          </p:cNvPr>
          <p:cNvCxnSpPr>
            <a:cxnSpLocks/>
            <a:stCxn id="19" idx="2"/>
            <a:endCxn id="4" idx="6"/>
          </p:cNvCxnSpPr>
          <p:nvPr/>
        </p:nvCxnSpPr>
        <p:spPr>
          <a:xfrm rot="5400000" flipH="1" flipV="1">
            <a:off x="1765358" y="2869253"/>
            <a:ext cx="5996062" cy="970836"/>
          </a:xfrm>
          <a:prstGeom prst="bentConnector4">
            <a:avLst>
              <a:gd name="adj1" fmla="val -3813"/>
              <a:gd name="adj2" fmla="val 428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47C220AC-4AF0-4D14-BE73-FE36D1A778CB}"/>
              </a:ext>
            </a:extLst>
          </p:cNvPr>
          <p:cNvCxnSpPr>
            <a:cxnSpLocks/>
            <a:stCxn id="23" idx="2"/>
            <a:endCxn id="4" idx="6"/>
          </p:cNvCxnSpPr>
          <p:nvPr/>
        </p:nvCxnSpPr>
        <p:spPr>
          <a:xfrm rot="5400000" flipH="1">
            <a:off x="3460573" y="2144874"/>
            <a:ext cx="4674983" cy="1098516"/>
          </a:xfrm>
          <a:prstGeom prst="bentConnector4">
            <a:avLst>
              <a:gd name="adj1" fmla="val -4890"/>
              <a:gd name="adj2" fmla="val -136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2 149">
            <a:extLst>
              <a:ext uri="{FF2B5EF4-FFF2-40B4-BE49-F238E27FC236}">
                <a16:creationId xmlns:a16="http://schemas.microsoft.com/office/drawing/2014/main" id="{DC2806DB-74BA-4854-8F7B-11AB1AB4CE6F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4277971" y="5612519"/>
            <a:ext cx="0" cy="31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DD08638-28F0-4388-820E-912B9D37152E}"/>
              </a:ext>
            </a:extLst>
          </p:cNvPr>
          <p:cNvSpPr txBox="1"/>
          <p:nvPr/>
        </p:nvSpPr>
        <p:spPr>
          <a:xfrm>
            <a:off x="2753390" y="2691223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&gt;= 0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213CAF5-11C5-4EC1-B0DC-9D8E4634F020}"/>
              </a:ext>
            </a:extLst>
          </p:cNvPr>
          <p:cNvSpPr txBox="1"/>
          <p:nvPr/>
        </p:nvSpPr>
        <p:spPr>
          <a:xfrm>
            <a:off x="5738986" y="267404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&lt; 0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2B732C-B5EA-4C74-8420-B2CBB2E08EE2}"/>
              </a:ext>
            </a:extLst>
          </p:cNvPr>
          <p:cNvSpPr txBox="1"/>
          <p:nvPr/>
        </p:nvSpPr>
        <p:spPr>
          <a:xfrm>
            <a:off x="1242819" y="4558271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&gt;= max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07E7120-08C7-4F6C-9A88-2FBCDD23DC7B}"/>
              </a:ext>
            </a:extLst>
          </p:cNvPr>
          <p:cNvSpPr txBox="1"/>
          <p:nvPr/>
        </p:nvSpPr>
        <p:spPr>
          <a:xfrm>
            <a:off x="3651024" y="4558271"/>
            <a:ext cx="74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&lt; max</a:t>
            </a:r>
          </a:p>
        </p:txBody>
      </p:sp>
    </p:spTree>
    <p:extLst>
      <p:ext uri="{BB962C8B-B14F-4D97-AF65-F5344CB8AC3E}">
        <p14:creationId xmlns:p14="http://schemas.microsoft.com/office/powerpoint/2010/main" val="18424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8B481F64-4850-448A-B312-B7CCBBB60683}"/>
              </a:ext>
            </a:extLst>
          </p:cNvPr>
          <p:cNvSpPr/>
          <p:nvPr/>
        </p:nvSpPr>
        <p:spPr>
          <a:xfrm>
            <a:off x="2407427" y="338115"/>
            <a:ext cx="1221360" cy="43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monitor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A11D988-DB9F-4847-80FE-348A0A90E29B}"/>
              </a:ext>
            </a:extLst>
          </p:cNvPr>
          <p:cNvSpPr/>
          <p:nvPr/>
        </p:nvSpPr>
        <p:spPr>
          <a:xfrm>
            <a:off x="2218907" y="1044647"/>
            <a:ext cx="1598400" cy="439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Leggi capacità batteria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26560F4-96AF-49A3-A410-D79FD1C3F5A2}"/>
              </a:ext>
            </a:extLst>
          </p:cNvPr>
          <p:cNvSpPr/>
          <p:nvPr/>
        </p:nvSpPr>
        <p:spPr>
          <a:xfrm>
            <a:off x="887367" y="2294117"/>
            <a:ext cx="1598400" cy="439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Abilita Rete elettrica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E5A5BA2-7873-42D5-960F-6A10E8F85DE9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018107" y="777176"/>
            <a:ext cx="0" cy="26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A10B168-FB96-4BEC-A603-A7DFFA08941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686567" y="1483708"/>
            <a:ext cx="1331540" cy="81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7C6B1C63-0835-4B9F-8CCA-D2AD1557043D}"/>
              </a:ext>
            </a:extLst>
          </p:cNvPr>
          <p:cNvSpPr/>
          <p:nvPr/>
        </p:nvSpPr>
        <p:spPr>
          <a:xfrm>
            <a:off x="887367" y="3148671"/>
            <a:ext cx="1598400" cy="33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Disabilita batteria</a:t>
            </a:r>
          </a:p>
        </p:txBody>
      </p:sp>
      <p:cxnSp>
        <p:nvCxnSpPr>
          <p:cNvPr id="3" name="Connettore a gomito 2">
            <a:extLst>
              <a:ext uri="{FF2B5EF4-FFF2-40B4-BE49-F238E27FC236}">
                <a16:creationId xmlns:a16="http://schemas.microsoft.com/office/drawing/2014/main" id="{C342F1D2-FE01-496B-9B44-80460E9F676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rot="5400000" flipH="1" flipV="1">
            <a:off x="2860416" y="715337"/>
            <a:ext cx="926062" cy="610680"/>
          </a:xfrm>
          <a:prstGeom prst="bentConnector4">
            <a:avLst>
              <a:gd name="adj1" fmla="val -63989"/>
              <a:gd name="adj2" fmla="val 306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E3F20BE-010F-441A-A89E-E9169D36A89C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1686567" y="2733178"/>
            <a:ext cx="0" cy="41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DD139EF7-0841-4E25-A02A-1FA46CC8867E}"/>
              </a:ext>
            </a:extLst>
          </p:cNvPr>
          <p:cNvCxnSpPr>
            <a:cxnSpLocks/>
            <a:stCxn id="18" idx="2"/>
            <a:endCxn id="5" idx="2"/>
          </p:cNvCxnSpPr>
          <p:nvPr/>
        </p:nvCxnSpPr>
        <p:spPr>
          <a:xfrm rot="5400000" flipH="1" flipV="1">
            <a:off x="585798" y="1658415"/>
            <a:ext cx="2922397" cy="720860"/>
          </a:xfrm>
          <a:prstGeom prst="bentConnector4">
            <a:avLst>
              <a:gd name="adj1" fmla="val -7822"/>
              <a:gd name="adj2" fmla="val -142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2F43F6C1-6FC3-4AF2-A85F-53B602A1E2BE}"/>
              </a:ext>
            </a:extLst>
          </p:cNvPr>
          <p:cNvSpPr/>
          <p:nvPr/>
        </p:nvSpPr>
        <p:spPr>
          <a:xfrm>
            <a:off x="4026534" y="2398666"/>
            <a:ext cx="1482571" cy="43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Tracker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10F2727-7A4F-4B54-9DB8-4760E4F0DBB0}"/>
              </a:ext>
            </a:extLst>
          </p:cNvPr>
          <p:cNvSpPr/>
          <p:nvPr/>
        </p:nvSpPr>
        <p:spPr>
          <a:xfrm>
            <a:off x="3968620" y="3148671"/>
            <a:ext cx="1598400" cy="33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Prendi stato </a:t>
            </a:r>
            <a:r>
              <a:rPr lang="it-IT" sz="1400" dirty="0" err="1"/>
              <a:t>enel</a:t>
            </a:r>
            <a:endParaRPr lang="it-IT" sz="1400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5CE05138-AB5E-42EB-AD35-3DA56AD0969D}"/>
              </a:ext>
            </a:extLst>
          </p:cNvPr>
          <p:cNvSpPr/>
          <p:nvPr/>
        </p:nvSpPr>
        <p:spPr>
          <a:xfrm>
            <a:off x="2706000" y="3982649"/>
            <a:ext cx="1598400" cy="33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Salva (</a:t>
            </a:r>
            <a:r>
              <a:rPr lang="it-IT" sz="1400" dirty="0" err="1"/>
              <a:t>t,Prete</a:t>
            </a:r>
            <a:r>
              <a:rPr lang="it-IT" sz="1400" dirty="0"/>
              <a:t>)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3DC54C5-4B80-4BF4-B0A2-2AAC1EDA5D45}"/>
              </a:ext>
            </a:extLst>
          </p:cNvPr>
          <p:cNvSpPr/>
          <p:nvPr/>
        </p:nvSpPr>
        <p:spPr>
          <a:xfrm>
            <a:off x="5472000" y="3974103"/>
            <a:ext cx="1598400" cy="33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Salva (t,0)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E1309AF0-7A62-44DA-B7EA-9DDECC47E46E}"/>
              </a:ext>
            </a:extLst>
          </p:cNvPr>
          <p:cNvSpPr/>
          <p:nvPr/>
        </p:nvSpPr>
        <p:spPr>
          <a:xfrm>
            <a:off x="5472000" y="4623246"/>
            <a:ext cx="1598400" cy="419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Prendi stato batteria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4739B12B-9B57-4387-ABB0-3ACABD109CD4}"/>
              </a:ext>
            </a:extLst>
          </p:cNvPr>
          <p:cNvSpPr/>
          <p:nvPr/>
        </p:nvSpPr>
        <p:spPr>
          <a:xfrm>
            <a:off x="3921110" y="5665600"/>
            <a:ext cx="1598400" cy="33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Salva (</a:t>
            </a:r>
            <a:r>
              <a:rPr lang="it-IT" sz="1400" dirty="0" err="1"/>
              <a:t>t,Pbatt</a:t>
            </a:r>
            <a:r>
              <a:rPr lang="it-IT" sz="1400" dirty="0"/>
              <a:t>)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7FEE4894-8205-4F62-A0E7-DC732C2594AD}"/>
              </a:ext>
            </a:extLst>
          </p:cNvPr>
          <p:cNvSpPr/>
          <p:nvPr/>
        </p:nvSpPr>
        <p:spPr>
          <a:xfrm>
            <a:off x="6758934" y="5662911"/>
            <a:ext cx="1598400" cy="33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Salva (t,0)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3564925-F689-42AC-8A72-0A8CC67CB828}"/>
              </a:ext>
            </a:extLst>
          </p:cNvPr>
          <p:cNvCxnSpPr>
            <a:stCxn id="20" idx="4"/>
            <a:endCxn id="23" idx="0"/>
          </p:cNvCxnSpPr>
          <p:nvPr/>
        </p:nvCxnSpPr>
        <p:spPr>
          <a:xfrm>
            <a:off x="4767820" y="2837727"/>
            <a:ext cx="0" cy="31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27713D24-4E77-433A-94A2-B2833FA4336D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rot="5400000">
            <a:off x="3885207" y="3100036"/>
            <a:ext cx="502606" cy="1262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8047C53E-10A5-460A-B6FE-46E14471EDE8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 rot="16200000" flipH="1">
            <a:off x="5272480" y="2975383"/>
            <a:ext cx="494060" cy="1503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983F94D-49F2-4C67-B095-13B6208648A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6271200" y="4305475"/>
            <a:ext cx="0" cy="31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1F029922-CC0E-4243-B95F-BC612D0724E2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5400000">
            <a:off x="5184523" y="4578922"/>
            <a:ext cx="622465" cy="1550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F0B8A25A-83D9-40F6-8118-ED3FF38FDAB7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16200000" flipH="1">
            <a:off x="6604779" y="4709556"/>
            <a:ext cx="619776" cy="1286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616130-068A-4DFA-9FDC-08DFD859B168}"/>
              </a:ext>
            </a:extLst>
          </p:cNvPr>
          <p:cNvSpPr txBox="1"/>
          <p:nvPr/>
        </p:nvSpPr>
        <p:spPr>
          <a:xfrm>
            <a:off x="4576367" y="5034588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abilitata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24448B4-85E7-45F6-B867-E1C4746C7718}"/>
              </a:ext>
            </a:extLst>
          </p:cNvPr>
          <p:cNvSpPr txBox="1"/>
          <p:nvPr/>
        </p:nvSpPr>
        <p:spPr>
          <a:xfrm>
            <a:off x="6442719" y="5040445"/>
            <a:ext cx="138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Non abilitata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C4CEFF9-A470-4DDA-B3CE-AE21FE780A55}"/>
              </a:ext>
            </a:extLst>
          </p:cNvPr>
          <p:cNvSpPr txBox="1"/>
          <p:nvPr/>
        </p:nvSpPr>
        <p:spPr>
          <a:xfrm>
            <a:off x="3110080" y="3410349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abilitato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99772DB3-0C05-4827-8365-88AE13AB4F0C}"/>
              </a:ext>
            </a:extLst>
          </p:cNvPr>
          <p:cNvSpPr txBox="1"/>
          <p:nvPr/>
        </p:nvSpPr>
        <p:spPr>
          <a:xfrm>
            <a:off x="5472000" y="3416598"/>
            <a:ext cx="14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Non abilitato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7FA07CF5-574B-4C0D-A6ED-73317128D035}"/>
              </a:ext>
            </a:extLst>
          </p:cNvPr>
          <p:cNvSpPr txBox="1"/>
          <p:nvPr/>
        </p:nvSpPr>
        <p:spPr>
          <a:xfrm>
            <a:off x="698818" y="1623270"/>
            <a:ext cx="17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&lt;= 10% del max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E214FF35-91F5-4264-89E0-92A32E2F0825}"/>
              </a:ext>
            </a:extLst>
          </p:cNvPr>
          <p:cNvSpPr txBox="1"/>
          <p:nvPr/>
        </p:nvSpPr>
        <p:spPr>
          <a:xfrm>
            <a:off x="3110080" y="1627838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&gt; 10% del max</a:t>
            </a:r>
          </a:p>
        </p:txBody>
      </p:sp>
    </p:spTree>
    <p:extLst>
      <p:ext uri="{BB962C8B-B14F-4D97-AF65-F5344CB8AC3E}">
        <p14:creationId xmlns:p14="http://schemas.microsoft.com/office/powerpoint/2010/main" val="398065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267A2E52-AA3B-482D-A657-9874ED436E3D}"/>
              </a:ext>
            </a:extLst>
          </p:cNvPr>
          <p:cNvSpPr/>
          <p:nvPr/>
        </p:nvSpPr>
        <p:spPr>
          <a:xfrm>
            <a:off x="3216813" y="383149"/>
            <a:ext cx="1149830" cy="34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Resume</a:t>
            </a:r>
            <a:endParaRPr lang="it-IT" sz="14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1E048F-344C-4287-801B-471022608DA8}"/>
              </a:ext>
            </a:extLst>
          </p:cNvPr>
          <p:cNvSpPr/>
          <p:nvPr/>
        </p:nvSpPr>
        <p:spPr>
          <a:xfrm>
            <a:off x="2992528" y="999019"/>
            <a:ext cx="1598400" cy="50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Prendi (</a:t>
            </a:r>
            <a:r>
              <a:rPr lang="it-IT" sz="1400" dirty="0" err="1"/>
              <a:t>t,Pgrid</a:t>
            </a:r>
            <a:r>
              <a:rPr lang="it-IT" sz="1400" dirty="0"/>
              <a:t>) dalla lista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973AB70-CD94-4E87-8978-1DEFD37ABFC1}"/>
              </a:ext>
            </a:extLst>
          </p:cNvPr>
          <p:cNvSpPr/>
          <p:nvPr/>
        </p:nvSpPr>
        <p:spPr>
          <a:xfrm>
            <a:off x="3004987" y="1768415"/>
            <a:ext cx="1598400" cy="4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Prendi (</a:t>
            </a:r>
            <a:r>
              <a:rPr lang="it-IT" sz="1400" dirty="0" err="1"/>
              <a:t>t,Pbatt</a:t>
            </a:r>
            <a:r>
              <a:rPr lang="it-IT" sz="1400" dirty="0"/>
              <a:t>) dalla lista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AD2E938-FF20-4F25-B778-A17556407249}"/>
              </a:ext>
            </a:extLst>
          </p:cNvPr>
          <p:cNvSpPr/>
          <p:nvPr/>
        </p:nvSpPr>
        <p:spPr>
          <a:xfrm>
            <a:off x="3004987" y="2502845"/>
            <a:ext cx="1598400" cy="72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Calcola (</a:t>
            </a:r>
            <a:r>
              <a:rPr lang="it-IT" sz="1400" dirty="0" err="1"/>
              <a:t>t,Ebatt</a:t>
            </a:r>
            <a:r>
              <a:rPr lang="it-IT" sz="1400" dirty="0"/>
              <a:t>) con integrazione numerica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8E8F5F4-74B3-4FAE-B780-EFC440ABE6E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791728" y="727446"/>
            <a:ext cx="0" cy="27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3DFD987-8641-4C74-9CCB-18E6FCE50FD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791728" y="1501287"/>
            <a:ext cx="12459" cy="26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7642B90-6026-4475-BFDD-5B5A42D069D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3804187" y="2263385"/>
            <a:ext cx="0" cy="23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A6CAAB36-19D4-44D4-BA76-BD1E16F1CB6E}"/>
              </a:ext>
            </a:extLst>
          </p:cNvPr>
          <p:cNvSpPr/>
          <p:nvPr/>
        </p:nvSpPr>
        <p:spPr>
          <a:xfrm>
            <a:off x="3004987" y="3500084"/>
            <a:ext cx="1598400" cy="691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Calcola (</a:t>
            </a:r>
            <a:r>
              <a:rPr lang="it-IT" sz="1400" dirty="0" err="1"/>
              <a:t>t,Erete</a:t>
            </a:r>
            <a:r>
              <a:rPr lang="it-IT" sz="1400" dirty="0"/>
              <a:t>) con integrazione numerica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679D850-C7B1-401B-B6FC-D3A0C6BC449F}"/>
              </a:ext>
            </a:extLst>
          </p:cNvPr>
          <p:cNvSpPr/>
          <p:nvPr/>
        </p:nvSpPr>
        <p:spPr>
          <a:xfrm>
            <a:off x="3004987" y="4455944"/>
            <a:ext cx="1598400" cy="44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Calcola utile complessivo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BD62886C-E44B-41E9-96CE-7B8A8B092581}"/>
              </a:ext>
            </a:extLst>
          </p:cNvPr>
          <p:cNvSpPr/>
          <p:nvPr/>
        </p:nvSpPr>
        <p:spPr>
          <a:xfrm>
            <a:off x="3004987" y="5164126"/>
            <a:ext cx="1598400" cy="4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Calcola perdita per prelievo dalla rete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634A39BE-62BA-4318-B974-BBFF905A3DA7}"/>
              </a:ext>
            </a:extLst>
          </p:cNvPr>
          <p:cNvSpPr/>
          <p:nvPr/>
        </p:nvSpPr>
        <p:spPr>
          <a:xfrm>
            <a:off x="3004987" y="5872310"/>
            <a:ext cx="1598400" cy="65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Calcola guadagno=utile-perdita</a:t>
            </a:r>
          </a:p>
        </p:txBody>
      </p: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DA8A9131-92AE-4E7B-A128-E68FFA452E25}"/>
              </a:ext>
            </a:extLst>
          </p:cNvPr>
          <p:cNvCxnSpPr>
            <a:cxnSpLocks/>
            <a:stCxn id="25" idx="2"/>
            <a:endCxn id="5" idx="2"/>
          </p:cNvCxnSpPr>
          <p:nvPr/>
        </p:nvCxnSpPr>
        <p:spPr>
          <a:xfrm rot="5400000" flipH="1">
            <a:off x="525365" y="3246746"/>
            <a:ext cx="5970270" cy="587374"/>
          </a:xfrm>
          <a:prstGeom prst="bentConnector4">
            <a:avLst>
              <a:gd name="adj1" fmla="val -3829"/>
              <a:gd name="adj2" fmla="val 174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FB75BC0-E468-4AC7-9949-2B4D80A88ADE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3804187" y="3232006"/>
            <a:ext cx="0" cy="26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1461C344-E753-4E10-9E52-09EFB02C44C5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3804187" y="4191481"/>
            <a:ext cx="0" cy="26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D6BAE617-6EC1-402E-BFCD-7D497D439675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3804187" y="4899663"/>
            <a:ext cx="0" cy="26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ECF9DA5-229C-4BCD-A045-15E3D6F16D0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3804187" y="5607847"/>
            <a:ext cx="0" cy="26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91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174</Words>
  <Application>Microsoft Office PowerPoint</Application>
  <PresentationFormat>Presentazione su schermo (4:3)</PresentationFormat>
  <Paragraphs>41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Siano</dc:creator>
  <cp:lastModifiedBy>Giuseppe Siano</cp:lastModifiedBy>
  <cp:revision>4</cp:revision>
  <dcterms:created xsi:type="dcterms:W3CDTF">2020-07-08T18:12:41Z</dcterms:created>
  <dcterms:modified xsi:type="dcterms:W3CDTF">2020-07-09T15:11:21Z</dcterms:modified>
</cp:coreProperties>
</file>