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52604-2B20-433D-9A0B-E1FB1022D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41EEE3-FD88-4B25-BAD8-0741D727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07888-C5AC-472F-A254-EDA43818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FFF8CF-4AC5-46BB-9794-87E832B5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55BE52-3CDE-421E-A820-8575C5A7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8A59B-9EBA-45E5-B118-6AF66A4D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8F072E-6D2A-478D-8725-99F51FC8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321486-AABF-4318-9970-8E13C9B9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42BE99-624D-42A6-B443-F7552F6C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04C48B-729A-46B1-96B1-FAF2CF52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C5D1C12-AA95-467D-B064-DEAA5B0B5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155B192-B2B5-40C2-B23C-CE7856BB5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2C90B8-7364-4099-9EFA-D45E4541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17BFD5-C86F-4F37-91E1-827870D4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44E641-5242-47B8-BF7A-323097AA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1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85DEFA-9557-4A3D-ADAD-42A571D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C7793-ACD0-4818-8AB3-1578AD7A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183E02-AB04-485F-8DA8-3D205FFC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3C7A9C-837E-4547-9C9D-0259617A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9BD2FD-2621-4995-AA91-0FA8B589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3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446312-3570-40BE-BAA8-8062E5FD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3BDD59-63E2-4167-8A87-8929D0E2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247BEF-C9D7-4651-9999-D6AEC7E7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A694B9-DB0A-4455-A873-B74B7B4A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57651A-A334-4C6E-8C67-58A84FAD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85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DA2B0-6BC9-4C6B-A597-CB1AF604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ABA06D-3745-40B1-9FEF-75B0EB977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AB5127-E7B2-4D41-815B-4AB10FBB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8C8081-285E-46E0-A0D9-E7F76533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A752D8-107E-4327-A35E-0B4202AA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6F57C8-3B00-442A-A034-3231975B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40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6A93C-0AEB-4312-BFE2-1B357600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6B0C51-59D6-47E5-85B1-C3B9B4C4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874ACF-180A-49A3-87B9-64E157DC4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6D80C2-568B-45F3-874D-52C535E2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5EF8B6-A0D5-422A-BD3D-FF3722B8D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AFAC06-E20E-42CF-9789-3DBCF468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634087E-F65C-478D-AE3A-D433BE77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B1DF416-D84A-435D-9C1B-5369B94D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5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C6D95-E48A-4DA1-9EA4-9E2B85C4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F41B3F-3262-464D-8B8C-966D9C6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C42A1F-32E0-41A5-B802-92C70E3C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D6BBC5-5205-4965-913C-352A237F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67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F477C8-8957-4BD2-AABD-A7DB6223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5D4B65-8051-49C2-BB4C-75F18DB1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E8B922-BCAB-445C-924E-B2D44675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49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40EE0B-95A3-423C-8A02-62C9164D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8FF2C2-BD82-4282-8F68-4328E3148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7B2EA1-DF9B-4CB1-BEA6-7D134818D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8208F-F508-4461-AFD9-3FDB50AA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E501D0-7359-42BA-8742-EF145541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FF5E57-306B-4AF1-B3E7-71E62BED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48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51D2D-FCDA-4362-BFF1-F2237B93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693B999-5E03-4F1D-A996-5D7B63E00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94BA8B-5C4E-435A-A138-CDDE45C2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B74A41-BB2B-4A47-9675-6EE956B2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C77089-C9C6-4566-9A62-9313BCA3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B7FCAE-FD1D-4ECB-A83E-3AEF02D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82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9F68C3-B722-4383-9C34-8F6FE966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82CD85-A5CB-48EB-AE21-9D04C615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676164-E9CC-40D3-84FD-E260253DC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694C-0E2C-4F40-B2FD-FCF47DFB93D1}" type="datetimeFigureOut">
              <a:rPr lang="it-IT" smtClean="0"/>
              <a:t>11/07/2020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F7DBB-E8F7-4B9E-9C04-9585FF5B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5CDC44-6452-4682-AD23-3908935DD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7863-847A-4450-88C3-3025F03B6C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80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ku.it/en/a-quick-update-on-object-storag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21D7577-42FA-4690-871B-F0FB62033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Ottimizzazione dei flussi di potenza di un EMS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EA78A8A-6679-4279-B359-6756BB86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260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185D-26AB-4D27-BEF0-5FC7395B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Impianto – Schema generale con storage in AC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744F6D-AB29-409D-A1DC-F1A6BA6A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3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0F2D5-649D-48F9-8314-50E6A34C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B22C17-3033-4D46-A2EE-A64A1E2A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Moduli</a:t>
            </a:r>
          </a:p>
          <a:p>
            <a:pPr lvl="1"/>
            <a:r>
              <a:rPr lang="it-IT" dirty="0"/>
              <a:t>Modulo fotovoltaico con inverter</a:t>
            </a:r>
          </a:p>
          <a:p>
            <a:pPr lvl="1"/>
            <a:r>
              <a:rPr lang="it-IT" dirty="0"/>
              <a:t>Batteria senza inverter</a:t>
            </a:r>
          </a:p>
          <a:p>
            <a:pPr lvl="1"/>
            <a:r>
              <a:rPr lang="it-IT" dirty="0"/>
              <a:t>Batteria con inverter</a:t>
            </a:r>
          </a:p>
          <a:p>
            <a:pPr lvl="1"/>
            <a:r>
              <a:rPr lang="it-IT" dirty="0"/>
              <a:t>Carico</a:t>
            </a:r>
          </a:p>
          <a:p>
            <a:r>
              <a:rPr lang="it-IT" dirty="0"/>
              <a:t>Impianto</a:t>
            </a:r>
          </a:p>
          <a:p>
            <a:pPr lvl="1"/>
            <a:r>
              <a:rPr lang="it-IT" dirty="0"/>
              <a:t>Campo fotovoltaico</a:t>
            </a:r>
          </a:p>
          <a:p>
            <a:pPr lvl="1"/>
            <a:r>
              <a:rPr lang="it-IT" dirty="0"/>
              <a:t>Schema generale con storage in AC</a:t>
            </a:r>
          </a:p>
          <a:p>
            <a:pPr lvl="1"/>
            <a:r>
              <a:rPr lang="it-IT" dirty="0"/>
              <a:t>Schema generale con storage in DC</a:t>
            </a:r>
          </a:p>
          <a:p>
            <a:r>
              <a:rPr lang="it-IT" dirty="0"/>
              <a:t>Analisi e ottimizzazione</a:t>
            </a:r>
          </a:p>
          <a:p>
            <a:pPr lvl="1"/>
            <a:r>
              <a:rPr lang="it-IT" dirty="0"/>
              <a:t>Profili di soleggiamento e temperatura</a:t>
            </a:r>
          </a:p>
          <a:p>
            <a:pPr lvl="1"/>
            <a:r>
              <a:rPr lang="it-IT" dirty="0"/>
              <a:t>Schema generale con storage in AC</a:t>
            </a:r>
          </a:p>
          <a:p>
            <a:pPr lvl="1"/>
            <a:r>
              <a:rPr lang="it-IT" dirty="0"/>
              <a:t>Schema generale con storage in DC</a:t>
            </a:r>
          </a:p>
        </p:txBody>
      </p:sp>
    </p:spTree>
    <p:extLst>
      <p:ext uri="{BB962C8B-B14F-4D97-AF65-F5344CB8AC3E}">
        <p14:creationId xmlns:p14="http://schemas.microsoft.com/office/powerpoint/2010/main" val="427981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63241A-E2C5-4638-8938-2BA627FB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– modulo fotovoltaico con inverter 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090ABFE-85F2-43C8-A4AA-B36FE891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6746" y="2032986"/>
            <a:ext cx="3217307" cy="472089"/>
          </a:xfrm>
        </p:spPr>
        <p:txBody>
          <a:bodyPr/>
          <a:lstStyle/>
          <a:p>
            <a:r>
              <a:rPr lang="it-IT" dirty="0" err="1"/>
              <a:t>Sunpower</a:t>
            </a:r>
            <a:r>
              <a:rPr lang="it-IT" dirty="0"/>
              <a:t> E20327-COM</a:t>
            </a:r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1E646A10-512D-467A-8727-2C9A1CEF5EA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9676733"/>
              </p:ext>
            </p:extLst>
          </p:nvPr>
        </p:nvGraphicFramePr>
        <p:xfrm>
          <a:off x="839786" y="2505075"/>
          <a:ext cx="627122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5614">
                  <a:extLst>
                    <a:ext uri="{9D8B030D-6E8A-4147-A177-3AD203B41FA5}">
                      <a16:colId xmlns:a16="http://schemas.microsoft.com/office/drawing/2014/main" val="2977572833"/>
                    </a:ext>
                  </a:extLst>
                </a:gridCol>
                <a:gridCol w="3135614">
                  <a:extLst>
                    <a:ext uri="{9D8B030D-6E8A-4147-A177-3AD203B41FA5}">
                      <a16:colId xmlns:a16="http://schemas.microsoft.com/office/drawing/2014/main" val="21254079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Dati elettrici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7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Potenza nominale (</a:t>
                      </a:r>
                      <a:r>
                        <a:rPr lang="it-IT" dirty="0" err="1"/>
                        <a:t>Pnom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327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3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Tensione al punto di </a:t>
                      </a:r>
                      <a:r>
                        <a:rPr lang="it-IT" dirty="0" err="1"/>
                        <a:t>masima</a:t>
                      </a:r>
                      <a:r>
                        <a:rPr lang="it-IT" dirty="0"/>
                        <a:t> potenza (</a:t>
                      </a:r>
                      <a:r>
                        <a:rPr lang="it-IT" dirty="0" err="1"/>
                        <a:t>Vmpp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54.7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Corrente al punto di massima potenza (</a:t>
                      </a:r>
                      <a:r>
                        <a:rPr lang="it-IT" dirty="0" err="1"/>
                        <a:t>Impp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5.98A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4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Coeff</a:t>
                      </a:r>
                      <a:r>
                        <a:rPr lang="it-IT" dirty="0"/>
                        <a:t>. Temp. potenza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-0.35 %/°C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Coeff</a:t>
                      </a:r>
                      <a:r>
                        <a:rPr lang="it-IT" dirty="0"/>
                        <a:t>. </a:t>
                      </a:r>
                      <a:r>
                        <a:rPr lang="it-IT" dirty="0" err="1"/>
                        <a:t>Temp</a:t>
                      </a:r>
                      <a:r>
                        <a:rPr lang="it-IT" dirty="0"/>
                        <a:t> tensione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-176.6 </a:t>
                      </a:r>
                      <a:r>
                        <a:rPr lang="it-IT" dirty="0" err="1"/>
                        <a:t>mV</a:t>
                      </a:r>
                      <a:r>
                        <a:rPr lang="it-IT" dirty="0"/>
                        <a:t>/°C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4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Coeff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temp</a:t>
                      </a:r>
                      <a:r>
                        <a:rPr lang="it-IT" dirty="0"/>
                        <a:t> corrente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2.6 </a:t>
                      </a:r>
                      <a:r>
                        <a:rPr lang="it-IT" dirty="0" err="1"/>
                        <a:t>mA</a:t>
                      </a:r>
                      <a:r>
                        <a:rPr lang="it-IT" dirty="0"/>
                        <a:t>/°C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38001"/>
                  </a:ext>
                </a:extLst>
              </a:tr>
            </a:tbl>
          </a:graphicData>
        </a:graphic>
      </p:graphicFrame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B6F10119-D749-4EB6-BDCB-28761762A0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037489" y="2325687"/>
            <a:ext cx="2083906" cy="3684588"/>
          </a:xfrm>
        </p:spPr>
      </p:pic>
    </p:spTree>
    <p:extLst>
      <p:ext uri="{BB962C8B-B14F-4D97-AF65-F5344CB8AC3E}">
        <p14:creationId xmlns:p14="http://schemas.microsoft.com/office/powerpoint/2010/main" val="106605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BDB307-D9BB-4827-BC39-E5D74F29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– modulo fotovoltaico con inverter (2)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1ADA190B-8087-45C7-A87B-913222FF3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995702"/>
              </p:ext>
            </p:extLst>
          </p:nvPr>
        </p:nvGraphicFramePr>
        <p:xfrm>
          <a:off x="758302" y="1555115"/>
          <a:ext cx="51098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19">
                  <a:extLst>
                    <a:ext uri="{9D8B030D-6E8A-4147-A177-3AD203B41FA5}">
                      <a16:colId xmlns:a16="http://schemas.microsoft.com/office/drawing/2014/main" val="1628671487"/>
                    </a:ext>
                  </a:extLst>
                </a:gridCol>
                <a:gridCol w="2554919">
                  <a:extLst>
                    <a:ext uri="{9D8B030D-6E8A-4147-A177-3AD203B41FA5}">
                      <a16:colId xmlns:a16="http://schemas.microsoft.com/office/drawing/2014/main" val="2062358139"/>
                    </a:ext>
                  </a:extLst>
                </a:gridCol>
              </a:tblGrid>
              <a:tr h="316251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SolarMax</a:t>
                      </a:r>
                      <a:r>
                        <a:rPr lang="it-IT" sz="1600" dirty="0"/>
                        <a:t> 80CF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6957"/>
                  </a:ext>
                </a:extLst>
              </a:tr>
              <a:tr h="316251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Lato ingresso (DC)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84948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Massima potenza in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105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43283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Intervallo di tensione PPM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[430,800] </a:t>
                      </a:r>
                      <a:r>
                        <a:rPr lang="it-IT" sz="1600" dirty="0" err="1"/>
                        <a:t>Vdc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2724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 err="1"/>
                        <a:t>Masima</a:t>
                      </a:r>
                      <a:r>
                        <a:rPr lang="it-IT" sz="1600" dirty="0"/>
                        <a:t> tensione di ingresso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900 </a:t>
                      </a:r>
                      <a:r>
                        <a:rPr lang="it-IT" sz="1600" dirty="0" err="1"/>
                        <a:t>Vdc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50039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Corrente di ingresso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[0,180] ADC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06173"/>
                  </a:ext>
                </a:extLst>
              </a:tr>
              <a:tr h="316251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Lato uscita (AC)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123872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Potenza massima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88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81141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Tensione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3*400 + 10% / -15% VAC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7266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 err="1"/>
                        <a:t>Corente</a:t>
                      </a:r>
                      <a:r>
                        <a:rPr lang="it-IT" sz="1600" dirty="0"/>
                        <a:t> di uscita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[0,122]AAC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97634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Fattore di potenza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&gt; 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299552"/>
                  </a:ext>
                </a:extLst>
              </a:tr>
              <a:tr h="538026">
                <a:tc>
                  <a:txBody>
                    <a:bodyPr/>
                    <a:lstStyle/>
                    <a:p>
                      <a:r>
                        <a:rPr lang="it-IT" sz="1600" dirty="0"/>
                        <a:t>Frequenza nominale di rete / 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50Hz / 45…52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034911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Rendimento massimo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41809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Rendimento europeo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61956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A14BA3E-2C8D-4CEA-BF22-F8E1B998F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193120"/>
              </p:ext>
            </p:extLst>
          </p:nvPr>
        </p:nvGraphicFramePr>
        <p:xfrm>
          <a:off x="6407459" y="1558753"/>
          <a:ext cx="40341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080">
                  <a:extLst>
                    <a:ext uri="{9D8B030D-6E8A-4147-A177-3AD203B41FA5}">
                      <a16:colId xmlns:a16="http://schemas.microsoft.com/office/drawing/2014/main" val="1628671487"/>
                    </a:ext>
                  </a:extLst>
                </a:gridCol>
                <a:gridCol w="2017080">
                  <a:extLst>
                    <a:ext uri="{9D8B030D-6E8A-4147-A177-3AD203B41FA5}">
                      <a16:colId xmlns:a16="http://schemas.microsoft.com/office/drawing/2014/main" val="2062358139"/>
                    </a:ext>
                  </a:extLst>
                </a:gridCol>
              </a:tblGrid>
              <a:tr h="31625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Prel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Eff</a:t>
                      </a:r>
                      <a:r>
                        <a:rPr lang="it-IT" sz="1600" dirty="0"/>
                        <a:t> [%]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446957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43283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92724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50039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06173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81141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207266"/>
                  </a:ext>
                </a:extLst>
              </a:tr>
              <a:tr h="316251">
                <a:tc>
                  <a:txBody>
                    <a:bodyPr/>
                    <a:lstStyle/>
                    <a:p>
                      <a:r>
                        <a:rPr lang="it-IT" sz="1600" dirty="0"/>
                        <a:t>Rendimento europeo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28725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980FDA19-FBF1-4479-BDAA-1D9AE86C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636" y="4391643"/>
            <a:ext cx="1975983" cy="2285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369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ED4EC-72A8-4E7A-B8D9-18FC029C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– Batteria senza inverter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F0C485BD-AE68-42A8-9F28-A52E710B4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936756"/>
              </p:ext>
            </p:extLst>
          </p:nvPr>
        </p:nvGraphicFramePr>
        <p:xfrm>
          <a:off x="838200" y="2079625"/>
          <a:ext cx="601178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890">
                  <a:extLst>
                    <a:ext uri="{9D8B030D-6E8A-4147-A177-3AD203B41FA5}">
                      <a16:colId xmlns:a16="http://schemas.microsoft.com/office/drawing/2014/main" val="768850810"/>
                    </a:ext>
                  </a:extLst>
                </a:gridCol>
                <a:gridCol w="3005890">
                  <a:extLst>
                    <a:ext uri="{9D8B030D-6E8A-4147-A177-3AD203B41FA5}">
                      <a16:colId xmlns:a16="http://schemas.microsoft.com/office/drawing/2014/main" val="41518413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LG </a:t>
                      </a:r>
                      <a:r>
                        <a:rPr lang="it-IT" dirty="0" err="1"/>
                        <a:t>Chem</a:t>
                      </a:r>
                      <a:r>
                        <a:rPr lang="it-IT" dirty="0"/>
                        <a:t> – RESU 13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1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Tensione </a:t>
                      </a:r>
                      <a:r>
                        <a:rPr lang="it-IT" dirty="0" err="1"/>
                        <a:t>nomunale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51,8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9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Tensione operativa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[42,58.8]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8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Cpacità</a:t>
                      </a:r>
                      <a:r>
                        <a:rPr lang="it-IT" dirty="0"/>
                        <a:t>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252 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1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Energia totale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13.048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7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Potenza massima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5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Corrente massima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119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Rendimento di carica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74969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BC7CB86D-885A-4FE0-BBE1-175CBFA5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65" y="1690688"/>
            <a:ext cx="368503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9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41643A-0567-4765-B1D3-6092879F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– Batteria con inverter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76AE587-E5FA-4FBA-8279-7F9084FA0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281336"/>
              </p:ext>
            </p:extLst>
          </p:nvPr>
        </p:nvGraphicFramePr>
        <p:xfrm>
          <a:off x="838200" y="1690688"/>
          <a:ext cx="578719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3595">
                  <a:extLst>
                    <a:ext uri="{9D8B030D-6E8A-4147-A177-3AD203B41FA5}">
                      <a16:colId xmlns:a16="http://schemas.microsoft.com/office/drawing/2014/main" val="2073433389"/>
                    </a:ext>
                  </a:extLst>
                </a:gridCol>
                <a:gridCol w="2893595">
                  <a:extLst>
                    <a:ext uri="{9D8B030D-6E8A-4147-A177-3AD203B41FA5}">
                      <a16:colId xmlns:a16="http://schemas.microsoft.com/office/drawing/2014/main" val="2654742292"/>
                    </a:ext>
                  </a:extLst>
                </a:gridCol>
              </a:tblGrid>
              <a:tr h="355361">
                <a:tc gridSpan="2">
                  <a:txBody>
                    <a:bodyPr/>
                    <a:lstStyle/>
                    <a:p>
                      <a:r>
                        <a:rPr lang="it-IT" dirty="0" err="1"/>
                        <a:t>Sonnen</a:t>
                      </a:r>
                      <a:r>
                        <a:rPr lang="it-IT" dirty="0"/>
                        <a:t> eco 9.43/15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42039"/>
                  </a:ext>
                </a:extLst>
              </a:tr>
              <a:tr h="355361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Lato DC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74156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Tecnologia cella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Litio-</a:t>
                      </a:r>
                      <a:r>
                        <a:rPr lang="it-IT" dirty="0" err="1"/>
                        <a:t>Ferrofosfato</a:t>
                      </a:r>
                      <a:r>
                        <a:rPr lang="it-IT" dirty="0"/>
                        <a:t> (LiFePO4)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40153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Capacità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15.0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90403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Capacità usabile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13.5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47158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Tensione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48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485483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Corrente (Max. continua)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75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65831"/>
                  </a:ext>
                </a:extLst>
              </a:tr>
              <a:tr h="355361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Lato AC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89442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Tensione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230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88158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Frequenza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16809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Potenza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3.3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3053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Corrente nominale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14.3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74711"/>
                  </a:ext>
                </a:extLst>
              </a:tr>
              <a:tr h="355361">
                <a:tc>
                  <a:txBody>
                    <a:bodyPr/>
                    <a:lstStyle/>
                    <a:p>
                      <a:r>
                        <a:rPr lang="it-IT" dirty="0"/>
                        <a:t>Connessione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Monofase L/N/PE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70475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4A232632-1E14-44EC-9C54-21B35060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111" y="2038301"/>
            <a:ext cx="2884504" cy="37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4">
            <a:extLst>
              <a:ext uri="{FF2B5EF4-FFF2-40B4-BE49-F238E27FC236}">
                <a16:creationId xmlns:a16="http://schemas.microsoft.com/office/drawing/2014/main" id="{DAF22E45-CFF5-477F-802B-6B01A629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Moduli – Carico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3BB511AB-1CAC-45B6-A908-38A0BF1EA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Caratteristiche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C7ABE3EC-27FF-4590-9B69-C70FED9BD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Tensione di alimentazione</a:t>
            </a:r>
          </a:p>
          <a:p>
            <a:pPr lvl="1"/>
            <a:r>
              <a:rPr lang="it-IT" dirty="0"/>
              <a:t>220 V AC, 50 Hz</a:t>
            </a:r>
          </a:p>
          <a:p>
            <a:r>
              <a:rPr lang="it-IT" dirty="0"/>
              <a:t>Potenza media in 24 ore</a:t>
            </a:r>
          </a:p>
          <a:p>
            <a:pPr lvl="1"/>
            <a:r>
              <a:rPr lang="it-IT" dirty="0"/>
              <a:t>19,2 KW</a:t>
            </a:r>
          </a:p>
          <a:p>
            <a:r>
              <a:rPr lang="it-IT" dirty="0"/>
              <a:t>Connessione</a:t>
            </a:r>
          </a:p>
          <a:p>
            <a:pPr lvl="1"/>
            <a:r>
              <a:rPr lang="it-IT" dirty="0"/>
              <a:t>monofase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52929E7-7AF8-4AE9-B278-EFB22BA65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Datacenter</a:t>
            </a:r>
          </a:p>
        </p:txBody>
      </p:sp>
      <p:pic>
        <p:nvPicPr>
          <p:cNvPr id="13" name="Segnaposto contenuto 12" descr="Immagine che contiene computer, edificio, autobus, elettronico&#10;&#10;Descrizione generata automaticamente">
            <a:extLst>
              <a:ext uri="{FF2B5EF4-FFF2-40B4-BE49-F238E27FC236}">
                <a16:creationId xmlns:a16="http://schemas.microsoft.com/office/drawing/2014/main" id="{9907D272-4C4D-4E61-8594-3BB9A2C9C3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134515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CE6A2-D4A3-48D1-B9F6-2FA8A343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Impianto – Campo fotovoltaico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0D6E67-B232-4B04-AFAE-5730A4AFE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Descrizione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6ECCCB-0571-4B71-A6AC-F322E6A7A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Numero di moduli: 14</a:t>
            </a:r>
          </a:p>
          <a:p>
            <a:r>
              <a:rPr lang="it-IT" dirty="0"/>
              <a:t>Connessione: serie</a:t>
            </a:r>
          </a:p>
          <a:p>
            <a:r>
              <a:rPr lang="it-IT" dirty="0"/>
              <a:t>Potenza complessiva: </a:t>
            </a:r>
          </a:p>
          <a:p>
            <a:r>
              <a:rPr lang="it-IT" dirty="0"/>
              <a:t>Tensione complessiva:</a:t>
            </a:r>
          </a:p>
          <a:p>
            <a:r>
              <a:rPr lang="it-IT" dirty="0"/>
              <a:t>Corrente complessiva: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5CCD1D-2688-425D-8B96-E953DA8A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Schema</a:t>
            </a:r>
          </a:p>
        </p:txBody>
      </p:sp>
      <p:pic>
        <p:nvPicPr>
          <p:cNvPr id="7" name="Segnaposto contenuto 11">
            <a:extLst>
              <a:ext uri="{FF2B5EF4-FFF2-40B4-BE49-F238E27FC236}">
                <a16:creationId xmlns:a16="http://schemas.microsoft.com/office/drawing/2014/main" id="{EFBBB479-F2AB-490F-A800-A6C460F17A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31866" y="3409156"/>
            <a:ext cx="465984" cy="823913"/>
          </a:xfrm>
        </p:spPr>
      </p:pic>
      <p:pic>
        <p:nvPicPr>
          <p:cNvPr id="16" name="Segnaposto contenuto 11">
            <a:extLst>
              <a:ext uri="{FF2B5EF4-FFF2-40B4-BE49-F238E27FC236}">
                <a16:creationId xmlns:a16="http://schemas.microsoft.com/office/drawing/2014/main" id="{93BA2D35-254E-4927-BF28-F100E518B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91" y="3402495"/>
            <a:ext cx="465984" cy="823913"/>
          </a:xfrm>
          <a:prstGeom prst="rect">
            <a:avLst/>
          </a:prstGeom>
        </p:spPr>
      </p:pic>
      <p:pic>
        <p:nvPicPr>
          <p:cNvPr id="18" name="Segnaposto contenuto 11">
            <a:extLst>
              <a:ext uri="{FF2B5EF4-FFF2-40B4-BE49-F238E27FC236}">
                <a16:creationId xmlns:a16="http://schemas.microsoft.com/office/drawing/2014/main" id="{3A447EFA-9CFB-486C-8495-4016CA4E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16" y="3402494"/>
            <a:ext cx="465984" cy="823913"/>
          </a:xfrm>
          <a:prstGeom prst="rect">
            <a:avLst/>
          </a:prstGeom>
        </p:spPr>
      </p:pic>
      <p:pic>
        <p:nvPicPr>
          <p:cNvPr id="20" name="Segnaposto contenuto 11">
            <a:extLst>
              <a:ext uri="{FF2B5EF4-FFF2-40B4-BE49-F238E27FC236}">
                <a16:creationId xmlns:a16="http://schemas.microsoft.com/office/drawing/2014/main" id="{E5C567B7-93BC-429D-8F27-C835026C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441" y="3402493"/>
            <a:ext cx="465984" cy="823913"/>
          </a:xfrm>
          <a:prstGeom prst="rect">
            <a:avLst/>
          </a:prstGeom>
        </p:spPr>
      </p:pic>
      <p:pic>
        <p:nvPicPr>
          <p:cNvPr id="22" name="Segnaposto contenuto 11">
            <a:extLst>
              <a:ext uri="{FF2B5EF4-FFF2-40B4-BE49-F238E27FC236}">
                <a16:creationId xmlns:a16="http://schemas.microsoft.com/office/drawing/2014/main" id="{6D9799D4-F918-4D98-8D1D-8A4CAB3D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966" y="3395835"/>
            <a:ext cx="465984" cy="823913"/>
          </a:xfrm>
          <a:prstGeom prst="rect">
            <a:avLst/>
          </a:prstGeom>
        </p:spPr>
      </p:pic>
      <p:pic>
        <p:nvPicPr>
          <p:cNvPr id="24" name="Segnaposto contenuto 11">
            <a:extLst>
              <a:ext uri="{FF2B5EF4-FFF2-40B4-BE49-F238E27FC236}">
                <a16:creationId xmlns:a16="http://schemas.microsoft.com/office/drawing/2014/main" id="{BB8D2DA0-FF10-4100-8225-F6DC9A2E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68" y="3399544"/>
            <a:ext cx="465984" cy="823913"/>
          </a:xfrm>
          <a:prstGeom prst="rect">
            <a:avLst/>
          </a:prstGeom>
        </p:spPr>
      </p:pic>
      <p:pic>
        <p:nvPicPr>
          <p:cNvPr id="26" name="Segnaposto contenuto 11">
            <a:extLst>
              <a:ext uri="{FF2B5EF4-FFF2-40B4-BE49-F238E27FC236}">
                <a16:creationId xmlns:a16="http://schemas.microsoft.com/office/drawing/2014/main" id="{3F19C7B2-C6BC-4F05-B12F-1DE00835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016" y="3395834"/>
            <a:ext cx="465984" cy="823913"/>
          </a:xfrm>
          <a:prstGeom prst="rect">
            <a:avLst/>
          </a:prstGeom>
        </p:spPr>
      </p:pic>
      <p:pic>
        <p:nvPicPr>
          <p:cNvPr id="28" name="Segnaposto contenuto 11">
            <a:extLst>
              <a:ext uri="{FF2B5EF4-FFF2-40B4-BE49-F238E27FC236}">
                <a16:creationId xmlns:a16="http://schemas.microsoft.com/office/drawing/2014/main" id="{F2104D1E-9CB7-4935-BF3C-F09035BE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752" y="3395833"/>
            <a:ext cx="465984" cy="823913"/>
          </a:xfrm>
          <a:prstGeom prst="rect">
            <a:avLst/>
          </a:prstGeom>
        </p:spPr>
      </p:pic>
      <p:pic>
        <p:nvPicPr>
          <p:cNvPr id="30" name="Segnaposto contenuto 11">
            <a:extLst>
              <a:ext uri="{FF2B5EF4-FFF2-40B4-BE49-F238E27FC236}">
                <a16:creationId xmlns:a16="http://schemas.microsoft.com/office/drawing/2014/main" id="{2379EC54-161D-4EC7-856E-D05DFE47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13" y="4305730"/>
            <a:ext cx="465984" cy="823913"/>
          </a:xfrm>
          <a:prstGeom prst="rect">
            <a:avLst/>
          </a:prstGeom>
        </p:spPr>
      </p:pic>
      <p:pic>
        <p:nvPicPr>
          <p:cNvPr id="32" name="Segnaposto contenuto 11">
            <a:extLst>
              <a:ext uri="{FF2B5EF4-FFF2-40B4-BE49-F238E27FC236}">
                <a16:creationId xmlns:a16="http://schemas.microsoft.com/office/drawing/2014/main" id="{1F4702C6-BDEA-4820-83A2-C57579C8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91" y="4312388"/>
            <a:ext cx="465984" cy="823913"/>
          </a:xfrm>
          <a:prstGeom prst="rect">
            <a:avLst/>
          </a:prstGeom>
        </p:spPr>
      </p:pic>
      <p:pic>
        <p:nvPicPr>
          <p:cNvPr id="34" name="Segnaposto contenuto 11">
            <a:extLst>
              <a:ext uri="{FF2B5EF4-FFF2-40B4-BE49-F238E27FC236}">
                <a16:creationId xmlns:a16="http://schemas.microsoft.com/office/drawing/2014/main" id="{B432D569-5DA6-4378-B430-4881FDFE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69" y="4312388"/>
            <a:ext cx="465984" cy="823913"/>
          </a:xfrm>
          <a:prstGeom prst="rect">
            <a:avLst/>
          </a:prstGeom>
        </p:spPr>
      </p:pic>
      <p:pic>
        <p:nvPicPr>
          <p:cNvPr id="36" name="Segnaposto contenuto 11">
            <a:extLst>
              <a:ext uri="{FF2B5EF4-FFF2-40B4-BE49-F238E27FC236}">
                <a16:creationId xmlns:a16="http://schemas.microsoft.com/office/drawing/2014/main" id="{5824F833-E645-43D1-AF44-7F3297CB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441" y="4305729"/>
            <a:ext cx="465984" cy="823913"/>
          </a:xfrm>
          <a:prstGeom prst="rect">
            <a:avLst/>
          </a:prstGeom>
        </p:spPr>
      </p:pic>
      <p:pic>
        <p:nvPicPr>
          <p:cNvPr id="38" name="Segnaposto contenuto 11">
            <a:extLst>
              <a:ext uri="{FF2B5EF4-FFF2-40B4-BE49-F238E27FC236}">
                <a16:creationId xmlns:a16="http://schemas.microsoft.com/office/drawing/2014/main" id="{0D8FBC4C-8F01-475A-AE38-E5C42629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08" y="4305728"/>
            <a:ext cx="465984" cy="823913"/>
          </a:xfrm>
          <a:prstGeom prst="rect">
            <a:avLst/>
          </a:prstGeom>
        </p:spPr>
      </p:pic>
      <p:pic>
        <p:nvPicPr>
          <p:cNvPr id="40" name="Segnaposto contenuto 11">
            <a:extLst>
              <a:ext uri="{FF2B5EF4-FFF2-40B4-BE49-F238E27FC236}">
                <a16:creationId xmlns:a16="http://schemas.microsoft.com/office/drawing/2014/main" id="{C7C55B12-D4FD-4315-A86F-7D0DC3B3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68" y="4305728"/>
            <a:ext cx="465984" cy="823913"/>
          </a:xfrm>
          <a:prstGeom prst="rect">
            <a:avLst/>
          </a:prstGeom>
        </p:spPr>
      </p:pic>
      <p:pic>
        <p:nvPicPr>
          <p:cNvPr id="42" name="Segnaposto contenuto 11">
            <a:extLst>
              <a:ext uri="{FF2B5EF4-FFF2-40B4-BE49-F238E27FC236}">
                <a16:creationId xmlns:a16="http://schemas.microsoft.com/office/drawing/2014/main" id="{D85735BC-7A30-4DE9-AB51-0B82D5B3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328" y="4300821"/>
            <a:ext cx="465984" cy="823913"/>
          </a:xfrm>
          <a:prstGeom prst="rect">
            <a:avLst/>
          </a:prstGeom>
        </p:spPr>
      </p:pic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E237C8-1B76-4AE5-9237-62A8D7AF814D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7097850" y="3814452"/>
            <a:ext cx="123541" cy="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C347880-8080-4B31-8135-975DFD5F654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687375" y="3814451"/>
            <a:ext cx="123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862AFEA-08F8-4118-A75A-17B118D4595F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8276900" y="3814450"/>
            <a:ext cx="1235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9434885B-5696-4743-8DFF-AADB811772F5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8866425" y="3807792"/>
            <a:ext cx="123541" cy="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81660A6F-3D8F-4A36-BAD5-AE492754648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9455950" y="3807792"/>
            <a:ext cx="111418" cy="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D1744F-3F29-4F77-887F-C842E0783502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10033352" y="3807791"/>
            <a:ext cx="135664" cy="3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624E926-5758-4CBE-BB6B-9B988EA10B8A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10635000" y="3807790"/>
            <a:ext cx="907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a gomito 60">
            <a:extLst>
              <a:ext uri="{FF2B5EF4-FFF2-40B4-BE49-F238E27FC236}">
                <a16:creationId xmlns:a16="http://schemas.microsoft.com/office/drawing/2014/main" id="{8E2055FE-21B0-4AD6-90F7-3386EF935D8F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H="1">
            <a:off x="6646513" y="3807790"/>
            <a:ext cx="4545223" cy="909897"/>
          </a:xfrm>
          <a:prstGeom prst="bentConnector5">
            <a:avLst>
              <a:gd name="adj1" fmla="val -5029"/>
              <a:gd name="adj2" fmla="val 50000"/>
              <a:gd name="adj3" fmla="val 1050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17A941C4-6B55-4232-8211-2A1D5F986ED5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7112497" y="4717687"/>
            <a:ext cx="108894" cy="6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241F325-58CB-4D64-BF85-2A608FCC8490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7687375" y="4724345"/>
            <a:ext cx="121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41166A48-5B0B-470A-84F7-027E68DFC517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8275153" y="4717686"/>
            <a:ext cx="125288" cy="6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9EFEF8DB-1AED-4ADE-8B65-79DFCFA2BB4D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8866425" y="4717685"/>
            <a:ext cx="1229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9850F95D-241A-4BDD-99A7-0AB84587FFCE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9455392" y="4717685"/>
            <a:ext cx="111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26CAC89-D762-491F-94DA-F63F8A210A9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10033352" y="4712778"/>
            <a:ext cx="111976" cy="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B9527F43-2351-4D84-AAB1-59E5BE7038AF}"/>
              </a:ext>
            </a:extLst>
          </p:cNvPr>
          <p:cNvCxnSpPr>
            <a:stCxn id="42" idx="3"/>
          </p:cNvCxnSpPr>
          <p:nvPr/>
        </p:nvCxnSpPr>
        <p:spPr>
          <a:xfrm>
            <a:off x="10611312" y="4712778"/>
            <a:ext cx="580424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D25969F6-BB15-4D85-A451-51CE3653F5C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85390" y="3821113"/>
            <a:ext cx="34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D99D68-CB01-4A57-859F-9D135DBF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Impianto – Pacchi batteria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2BE447-F0B5-4EA9-806E-C44330D8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storage in AC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66777D-B949-4F52-9E30-86971040E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Per storage in DC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816A102A-3E17-4C23-B988-C0EFBE7C85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3698351"/>
            <a:ext cx="573088" cy="741136"/>
          </a:xfrm>
          <a:prstGeom prst="rect">
            <a:avLst/>
          </a:prstGeom>
        </p:spPr>
      </p:pic>
      <p:pic>
        <p:nvPicPr>
          <p:cNvPr id="9" name="Segnaposto contenuto 7">
            <a:extLst>
              <a:ext uri="{FF2B5EF4-FFF2-40B4-BE49-F238E27FC236}">
                <a16:creationId xmlns:a16="http://schemas.microsoft.com/office/drawing/2014/main" id="{1A54FAA6-DCF2-42E4-99E7-A73CA504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3698350"/>
            <a:ext cx="573088" cy="741136"/>
          </a:xfrm>
          <a:prstGeom prst="rect">
            <a:avLst/>
          </a:prstGeom>
        </p:spPr>
      </p:pic>
      <p:pic>
        <p:nvPicPr>
          <p:cNvPr id="15" name="Segnaposto contenuto 7">
            <a:extLst>
              <a:ext uri="{FF2B5EF4-FFF2-40B4-BE49-F238E27FC236}">
                <a16:creationId xmlns:a16="http://schemas.microsoft.com/office/drawing/2014/main" id="{1CDBC74A-7CC6-440C-AF28-02C14888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48" y="3698350"/>
            <a:ext cx="573088" cy="74113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BB87479-6610-478E-8ADC-6055F1317FA5}"/>
              </a:ext>
            </a:extLst>
          </p:cNvPr>
          <p:cNvSpPr txBox="1"/>
          <p:nvPr/>
        </p:nvSpPr>
        <p:spPr>
          <a:xfrm>
            <a:off x="2616593" y="355634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155714F-80EE-435E-A3BA-97C4583C1397}"/>
              </a:ext>
            </a:extLst>
          </p:cNvPr>
          <p:cNvCxnSpPr>
            <a:cxnSpLocks/>
          </p:cNvCxnSpPr>
          <p:nvPr/>
        </p:nvCxnSpPr>
        <p:spPr>
          <a:xfrm>
            <a:off x="1150921" y="3137239"/>
            <a:ext cx="3770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0B6E50-DFC9-4D00-BD39-D45F22EBFF4D}"/>
              </a:ext>
            </a:extLst>
          </p:cNvPr>
          <p:cNvCxnSpPr>
            <a:stCxn id="8" idx="0"/>
          </p:cNvCxnSpPr>
          <p:nvPr/>
        </p:nvCxnSpPr>
        <p:spPr>
          <a:xfrm flipV="1">
            <a:off x="1123156" y="3137239"/>
            <a:ext cx="27765" cy="56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70A047-AA40-412A-8BEA-5D192E484295}"/>
              </a:ext>
            </a:extLst>
          </p:cNvPr>
          <p:cNvCxnSpPr>
            <a:stCxn id="9" idx="0"/>
          </p:cNvCxnSpPr>
          <p:nvPr/>
        </p:nvCxnSpPr>
        <p:spPr>
          <a:xfrm flipV="1">
            <a:off x="1870869" y="3137239"/>
            <a:ext cx="25776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F8DAC80-8C85-45D5-A9E2-A67402D82847}"/>
              </a:ext>
            </a:extLst>
          </p:cNvPr>
          <p:cNvCxnSpPr>
            <a:stCxn id="15" idx="0"/>
          </p:cNvCxnSpPr>
          <p:nvPr/>
        </p:nvCxnSpPr>
        <p:spPr>
          <a:xfrm flipV="1">
            <a:off x="4140992" y="3137239"/>
            <a:ext cx="37215" cy="56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BD0C17B-171C-4D2F-BA8D-EF5AA872AFBB}"/>
              </a:ext>
            </a:extLst>
          </p:cNvPr>
          <p:cNvCxnSpPr>
            <a:stCxn id="8" idx="2"/>
          </p:cNvCxnSpPr>
          <p:nvPr/>
        </p:nvCxnSpPr>
        <p:spPr>
          <a:xfrm>
            <a:off x="1123156" y="4439487"/>
            <a:ext cx="0" cy="1197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1C9C1F7C-1C1B-4DE7-A597-9813DB4244DA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262079" y="4300564"/>
            <a:ext cx="469868" cy="7477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EFCE9B03-2D21-4884-B265-998AD1E079A2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2124711" y="3421291"/>
            <a:ext cx="998086" cy="30344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E02C62E-989B-4BC3-9E3B-398327D5F524}"/>
              </a:ext>
            </a:extLst>
          </p:cNvPr>
          <p:cNvSpPr txBox="1"/>
          <p:nvPr/>
        </p:nvSpPr>
        <p:spPr>
          <a:xfrm rot="5400000">
            <a:off x="1371467" y="4807005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…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5867EDD-1031-4CE5-806F-58C4E80A04EC}"/>
              </a:ext>
            </a:extLst>
          </p:cNvPr>
          <p:cNvSpPr txBox="1"/>
          <p:nvPr/>
        </p:nvSpPr>
        <p:spPr>
          <a:xfrm>
            <a:off x="2390899" y="2816440"/>
            <a:ext cx="10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230 V AC</a:t>
            </a:r>
          </a:p>
        </p:txBody>
      </p:sp>
      <p:pic>
        <p:nvPicPr>
          <p:cNvPr id="42" name="Segnaposto contenuto 41">
            <a:extLst>
              <a:ext uri="{FF2B5EF4-FFF2-40B4-BE49-F238E27FC236}">
                <a16:creationId xmlns:a16="http://schemas.microsoft.com/office/drawing/2014/main" id="{667E5F4E-68BF-4FDD-A691-E16C1B6BDE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3771" b="22460"/>
          <a:stretch/>
        </p:blipFill>
        <p:spPr>
          <a:xfrm>
            <a:off x="6485089" y="3543985"/>
            <a:ext cx="558917" cy="732596"/>
          </a:xfrm>
          <a:prstGeom prst="rect">
            <a:avLst/>
          </a:prstGeom>
        </p:spPr>
      </p:pic>
      <p:pic>
        <p:nvPicPr>
          <p:cNvPr id="43" name="Segnaposto contenuto 41">
            <a:extLst>
              <a:ext uri="{FF2B5EF4-FFF2-40B4-BE49-F238E27FC236}">
                <a16:creationId xmlns:a16="http://schemas.microsoft.com/office/drawing/2014/main" id="{423B573B-4F87-4450-83D5-B54EE1227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7235316" y="3543985"/>
            <a:ext cx="558917" cy="732597"/>
          </a:xfrm>
          <a:prstGeom prst="rect">
            <a:avLst/>
          </a:prstGeom>
        </p:spPr>
      </p:pic>
      <p:pic>
        <p:nvPicPr>
          <p:cNvPr id="47" name="Segnaposto contenuto 41">
            <a:extLst>
              <a:ext uri="{FF2B5EF4-FFF2-40B4-BE49-F238E27FC236}">
                <a16:creationId xmlns:a16="http://schemas.microsoft.com/office/drawing/2014/main" id="{0D5A0118-95D7-4F93-BC61-AB1E38E4A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7983724" y="3542692"/>
            <a:ext cx="558917" cy="732597"/>
          </a:xfrm>
          <a:prstGeom prst="rect">
            <a:avLst/>
          </a:prstGeom>
        </p:spPr>
      </p:pic>
      <p:pic>
        <p:nvPicPr>
          <p:cNvPr id="49" name="Segnaposto contenuto 41">
            <a:extLst>
              <a:ext uri="{FF2B5EF4-FFF2-40B4-BE49-F238E27FC236}">
                <a16:creationId xmlns:a16="http://schemas.microsoft.com/office/drawing/2014/main" id="{BFD79208-DB24-45F1-8518-127394D90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8817152" y="3542691"/>
            <a:ext cx="558917" cy="732597"/>
          </a:xfrm>
          <a:prstGeom prst="rect">
            <a:avLst/>
          </a:prstGeom>
        </p:spPr>
      </p:pic>
      <p:pic>
        <p:nvPicPr>
          <p:cNvPr id="51" name="Segnaposto contenuto 41">
            <a:extLst>
              <a:ext uri="{FF2B5EF4-FFF2-40B4-BE49-F238E27FC236}">
                <a16:creationId xmlns:a16="http://schemas.microsoft.com/office/drawing/2014/main" id="{A74EAB9E-9594-4BF8-AD73-D955A5B4A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9575407" y="3542690"/>
            <a:ext cx="558917" cy="732597"/>
          </a:xfrm>
          <a:prstGeom prst="rect">
            <a:avLst/>
          </a:prstGeom>
        </p:spPr>
      </p:pic>
      <p:pic>
        <p:nvPicPr>
          <p:cNvPr id="53" name="Segnaposto contenuto 41">
            <a:extLst>
              <a:ext uri="{FF2B5EF4-FFF2-40B4-BE49-F238E27FC236}">
                <a16:creationId xmlns:a16="http://schemas.microsoft.com/office/drawing/2014/main" id="{ADCA2317-D8D9-4120-A669-79AF99BE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6470512" y="4831239"/>
            <a:ext cx="558917" cy="732597"/>
          </a:xfrm>
          <a:prstGeom prst="rect">
            <a:avLst/>
          </a:prstGeom>
        </p:spPr>
      </p:pic>
      <p:pic>
        <p:nvPicPr>
          <p:cNvPr id="55" name="Segnaposto contenuto 41">
            <a:extLst>
              <a:ext uri="{FF2B5EF4-FFF2-40B4-BE49-F238E27FC236}">
                <a16:creationId xmlns:a16="http://schemas.microsoft.com/office/drawing/2014/main" id="{09D22852-2CD3-41A2-A68F-367855B24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7220738" y="4831239"/>
            <a:ext cx="558917" cy="732597"/>
          </a:xfrm>
          <a:prstGeom prst="rect">
            <a:avLst/>
          </a:prstGeom>
        </p:spPr>
      </p:pic>
      <p:pic>
        <p:nvPicPr>
          <p:cNvPr id="57" name="Segnaposto contenuto 41">
            <a:extLst>
              <a:ext uri="{FF2B5EF4-FFF2-40B4-BE49-F238E27FC236}">
                <a16:creationId xmlns:a16="http://schemas.microsoft.com/office/drawing/2014/main" id="{AB25D3C1-DADF-4AD3-BBD9-F78DD6F3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7992723" y="4829945"/>
            <a:ext cx="558917" cy="732597"/>
          </a:xfrm>
          <a:prstGeom prst="rect">
            <a:avLst/>
          </a:prstGeom>
        </p:spPr>
      </p:pic>
      <p:pic>
        <p:nvPicPr>
          <p:cNvPr id="59" name="Segnaposto contenuto 41">
            <a:extLst>
              <a:ext uri="{FF2B5EF4-FFF2-40B4-BE49-F238E27FC236}">
                <a16:creationId xmlns:a16="http://schemas.microsoft.com/office/drawing/2014/main" id="{416A1E91-998F-4BDD-9A3B-7FA466BD3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1" b="22460"/>
          <a:stretch/>
        </p:blipFill>
        <p:spPr>
          <a:xfrm>
            <a:off x="8784064" y="4829945"/>
            <a:ext cx="558917" cy="732597"/>
          </a:xfrm>
          <a:prstGeom prst="rect">
            <a:avLst/>
          </a:prstGeom>
        </p:spPr>
      </p:pic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B8BCB235-E099-4F6B-A667-D79A873A8A61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7044006" y="3910283"/>
            <a:ext cx="1913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EE3E2A9-E7CA-4A7F-8261-DFA15EB844C0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7794233" y="3908991"/>
            <a:ext cx="189491" cy="1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ED7FE8B-4308-497C-B786-D9D0E485A70D}"/>
              </a:ext>
            </a:extLst>
          </p:cNvPr>
          <p:cNvCxnSpPr>
            <a:stCxn id="47" idx="3"/>
            <a:endCxn id="49" idx="1"/>
          </p:cNvCxnSpPr>
          <p:nvPr/>
        </p:nvCxnSpPr>
        <p:spPr>
          <a:xfrm flipV="1">
            <a:off x="8542641" y="3908990"/>
            <a:ext cx="27451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F296EC8A-33C3-4614-ABA7-5A4771822DBD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76069" y="3908989"/>
            <a:ext cx="199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a gomito 77">
            <a:extLst>
              <a:ext uri="{FF2B5EF4-FFF2-40B4-BE49-F238E27FC236}">
                <a16:creationId xmlns:a16="http://schemas.microsoft.com/office/drawing/2014/main" id="{F0C5FCC2-F66F-4CF7-B326-AF100AB7A263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 flipH="1">
            <a:off x="6470512" y="3908989"/>
            <a:ext cx="3663812" cy="1288549"/>
          </a:xfrm>
          <a:prstGeom prst="bentConnector5">
            <a:avLst>
              <a:gd name="adj1" fmla="val -6239"/>
              <a:gd name="adj2" fmla="val 50000"/>
              <a:gd name="adj3" fmla="val 106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FDF6CB29-8AD9-406F-BCF3-4A656761AE2A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029429" y="5197538"/>
            <a:ext cx="19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3108CFF4-F0EA-4777-98CF-ECBCF8A12A1E}"/>
              </a:ext>
            </a:extLst>
          </p:cNvPr>
          <p:cNvCxnSpPr>
            <a:stCxn id="55" idx="3"/>
            <a:endCxn id="57" idx="1"/>
          </p:cNvCxnSpPr>
          <p:nvPr/>
        </p:nvCxnSpPr>
        <p:spPr>
          <a:xfrm flipV="1">
            <a:off x="7779655" y="5196244"/>
            <a:ext cx="213068" cy="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9415758A-17B8-4AA4-B25E-BD66B4681B10}"/>
              </a:ext>
            </a:extLst>
          </p:cNvPr>
          <p:cNvCxnSpPr>
            <a:stCxn id="59" idx="1"/>
            <a:endCxn id="57" idx="3"/>
          </p:cNvCxnSpPr>
          <p:nvPr/>
        </p:nvCxnSpPr>
        <p:spPr>
          <a:xfrm flipH="1">
            <a:off x="8551640" y="5196244"/>
            <a:ext cx="23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1663B0B8-4195-4B64-9D6F-ADE2C269639D}"/>
              </a:ext>
            </a:extLst>
          </p:cNvPr>
          <p:cNvCxnSpPr>
            <a:stCxn id="59" idx="3"/>
          </p:cNvCxnSpPr>
          <p:nvPr/>
        </p:nvCxnSpPr>
        <p:spPr>
          <a:xfrm flipV="1">
            <a:off x="9342981" y="5196243"/>
            <a:ext cx="5118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4CE666C8-3ECD-4BF0-93EF-010CC42157C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874795" y="3910283"/>
            <a:ext cx="610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93">
            <a:extLst>
              <a:ext uri="{FF2B5EF4-FFF2-40B4-BE49-F238E27FC236}">
                <a16:creationId xmlns:a16="http://schemas.microsoft.com/office/drawing/2014/main" id="{011B0796-90B5-449B-8035-7F2D76785F6D}"/>
              </a:ext>
            </a:extLst>
          </p:cNvPr>
          <p:cNvSpPr/>
          <p:nvPr/>
        </p:nvSpPr>
        <p:spPr>
          <a:xfrm>
            <a:off x="1883757" y="5637320"/>
            <a:ext cx="1592279" cy="633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14 moduli</a:t>
            </a:r>
          </a:p>
        </p:txBody>
      </p:sp>
    </p:spTree>
    <p:extLst>
      <p:ext uri="{BB962C8B-B14F-4D97-AF65-F5344CB8AC3E}">
        <p14:creationId xmlns:p14="http://schemas.microsoft.com/office/powerpoint/2010/main" val="1746246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405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Ottimizzazione dei flussi di potenza di un EMS</vt:lpstr>
      <vt:lpstr>Outline</vt:lpstr>
      <vt:lpstr>Moduli – modulo fotovoltaico con inverter </vt:lpstr>
      <vt:lpstr>Moduli – modulo fotovoltaico con inverter (2)</vt:lpstr>
      <vt:lpstr>Moduli – Batteria senza inverter</vt:lpstr>
      <vt:lpstr>Moduli – Batteria con inverter</vt:lpstr>
      <vt:lpstr>Moduli – Carico</vt:lpstr>
      <vt:lpstr>Impianto – Campo fotovoltaico</vt:lpstr>
      <vt:lpstr>Impianto – Pacchi batteria</vt:lpstr>
      <vt:lpstr>Impianto – Schema generale con storage in 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Ottimizzazione dei flussi di potenza di un EMS</dc:title>
  <dc:creator>Giuseppe Siano</dc:creator>
  <cp:lastModifiedBy>Giuseppe Siano</cp:lastModifiedBy>
  <cp:revision>3</cp:revision>
  <dcterms:created xsi:type="dcterms:W3CDTF">2020-07-10T07:21:59Z</dcterms:created>
  <dcterms:modified xsi:type="dcterms:W3CDTF">2020-07-11T09:25:57Z</dcterms:modified>
</cp:coreProperties>
</file>