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1"/>
  </p:notesMasterIdLst>
  <p:sldIdLst>
    <p:sldId id="256" r:id="rId3"/>
    <p:sldId id="265" r:id="rId4"/>
    <p:sldId id="266" r:id="rId5"/>
    <p:sldId id="269" r:id="rId6"/>
    <p:sldId id="267" r:id="rId7"/>
    <p:sldId id="268" r:id="rId8"/>
    <p:sldId id="270" r:id="rId9"/>
    <p:sldId id="271" r:id="rId10"/>
    <p:sldId id="272" r:id="rId11"/>
    <p:sldId id="273" r:id="rId12"/>
    <p:sldId id="281"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e"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8BEEBAAA-29B5-4AF5-BC5F-7E580C29002D}"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it-IT" smtClean="0"/>
              <a:t>Fare clic per modificare stili del testo dello schema</a:t>
            </a:r>
          </a:p>
          <a:p>
            <a:pPr marL="0" lvl="1" indent="0">
              <a:lnSpc>
                <a:spcPct val="150000"/>
              </a:lnSpc>
              <a:spcAft>
                <a:spcPts val="1200"/>
              </a:spcAft>
              <a:buNone/>
            </a:pPr>
            <a:r>
              <a:rPr lang="it-IT" smtClean="0"/>
              <a:t>Secondo livello</a:t>
            </a:r>
          </a:p>
          <a:p>
            <a:pPr marL="0" lvl="2" indent="0">
              <a:lnSpc>
                <a:spcPct val="150000"/>
              </a:lnSpc>
              <a:spcAft>
                <a:spcPts val="1200"/>
              </a:spcAft>
              <a:buNone/>
            </a:pPr>
            <a:r>
              <a:rPr lang="it-IT" smtClean="0"/>
              <a:t>Terzo livello</a:t>
            </a:r>
          </a:p>
          <a:p>
            <a:pPr marL="0" lvl="3" indent="0">
              <a:lnSpc>
                <a:spcPct val="150000"/>
              </a:lnSpc>
              <a:spcAft>
                <a:spcPts val="1200"/>
              </a:spcAft>
              <a:buNone/>
            </a:pPr>
            <a:r>
              <a:rPr lang="it-IT" smtClean="0"/>
              <a:t>Quarto livello</a:t>
            </a:r>
          </a:p>
          <a:p>
            <a:pPr marL="0" lvl="4" indent="0">
              <a:lnSpc>
                <a:spcPct val="150000"/>
              </a:lnSpc>
              <a:spcAft>
                <a:spcPts val="1200"/>
              </a:spcAft>
              <a:buNone/>
            </a:pPr>
            <a:r>
              <a:rPr lang="it-IT" smtClean="0"/>
              <a:t>Quinto livello</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it-IT" smtClean="0"/>
              <a:t>Fare clic per modificare stili del testo dello schema</a:t>
            </a:r>
          </a:p>
          <a:p>
            <a:pPr marL="0" lvl="1" indent="0">
              <a:lnSpc>
                <a:spcPct val="150000"/>
              </a:lnSpc>
              <a:spcAft>
                <a:spcPts val="1200"/>
              </a:spcAft>
              <a:buNone/>
            </a:pPr>
            <a:r>
              <a:rPr lang="it-IT" smtClean="0"/>
              <a:t>Secondo livello</a:t>
            </a:r>
          </a:p>
          <a:p>
            <a:pPr marL="0" lvl="2" indent="0">
              <a:lnSpc>
                <a:spcPct val="150000"/>
              </a:lnSpc>
              <a:spcAft>
                <a:spcPts val="1200"/>
              </a:spcAft>
              <a:buNone/>
            </a:pPr>
            <a:r>
              <a:rPr lang="it-IT" smtClean="0"/>
              <a:t>Terzo livello</a:t>
            </a:r>
          </a:p>
          <a:p>
            <a:pPr marL="0" lvl="3" indent="0">
              <a:lnSpc>
                <a:spcPct val="150000"/>
              </a:lnSpc>
              <a:spcAft>
                <a:spcPts val="1200"/>
              </a:spcAft>
              <a:buNone/>
            </a:pPr>
            <a:r>
              <a:rPr lang="it-IT" smtClean="0"/>
              <a:t>Quarto livello</a:t>
            </a:r>
          </a:p>
          <a:p>
            <a:pPr marL="0" lvl="4" indent="0">
              <a:lnSpc>
                <a:spcPct val="150000"/>
              </a:lnSpc>
              <a:spcAft>
                <a:spcPts val="1200"/>
              </a:spcAft>
              <a:buNone/>
            </a:pPr>
            <a:r>
              <a:rPr lang="it-IT" smtClean="0"/>
              <a:t>Quinto livello</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it-IT" smtClean="0"/>
              <a:t>Fare clic per modificare lo stile del titolo</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it-IT" smtClean="0"/>
              <a:t>Fare clic per modificare stili del testo dello schema</a:t>
            </a:r>
          </a:p>
          <a:p>
            <a:pPr marL="0" lvl="1" indent="0">
              <a:lnSpc>
                <a:spcPct val="150000"/>
              </a:lnSpc>
              <a:spcAft>
                <a:spcPts val="1200"/>
              </a:spcAft>
              <a:buNone/>
            </a:pPr>
            <a:r>
              <a:rPr lang="it-IT" smtClean="0"/>
              <a:t>Secondo livello</a:t>
            </a:r>
          </a:p>
          <a:p>
            <a:pPr marL="0" lvl="2" indent="0">
              <a:lnSpc>
                <a:spcPct val="150000"/>
              </a:lnSpc>
              <a:spcAft>
                <a:spcPts val="1200"/>
              </a:spcAft>
              <a:buNone/>
            </a:pPr>
            <a:r>
              <a:rPr lang="it-IT" smtClean="0"/>
              <a:t>Terzo livello</a:t>
            </a:r>
          </a:p>
          <a:p>
            <a:pPr marL="0" lvl="3" indent="0">
              <a:lnSpc>
                <a:spcPct val="150000"/>
              </a:lnSpc>
              <a:spcAft>
                <a:spcPts val="1200"/>
              </a:spcAft>
              <a:buNone/>
            </a:pPr>
            <a:r>
              <a:rPr lang="it-IT" smtClean="0"/>
              <a:t>Quarto livello</a:t>
            </a:r>
          </a:p>
          <a:p>
            <a:pPr marL="0" lvl="4" indent="0">
              <a:lnSpc>
                <a:spcPct val="150000"/>
              </a:lnSpc>
              <a:spcAft>
                <a:spcPts val="1200"/>
              </a:spcAft>
              <a:buNone/>
            </a:pPr>
            <a:r>
              <a:rPr lang="it-IT" smtClean="0"/>
              <a:t>Quinto livello</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it-IT" smtClean="0"/>
              <a:t>Fare clic per modificare stili del testo dello schema</a:t>
            </a:r>
          </a:p>
          <a:p>
            <a:pPr marL="0" lvl="1" indent="0">
              <a:lnSpc>
                <a:spcPct val="150000"/>
              </a:lnSpc>
              <a:spcAft>
                <a:spcPts val="1200"/>
              </a:spcAft>
              <a:buNone/>
            </a:pPr>
            <a:r>
              <a:rPr lang="it-IT" smtClean="0"/>
              <a:t>Secondo livello</a:t>
            </a:r>
          </a:p>
          <a:p>
            <a:pPr marL="0" lvl="2" indent="0">
              <a:lnSpc>
                <a:spcPct val="150000"/>
              </a:lnSpc>
              <a:spcAft>
                <a:spcPts val="1200"/>
              </a:spcAft>
              <a:buNone/>
            </a:pPr>
            <a:r>
              <a:rPr lang="it-IT" smtClean="0"/>
              <a:t>Terzo livello</a:t>
            </a:r>
          </a:p>
          <a:p>
            <a:pPr marL="0" lvl="3" indent="0">
              <a:lnSpc>
                <a:spcPct val="150000"/>
              </a:lnSpc>
              <a:spcAft>
                <a:spcPts val="1200"/>
              </a:spcAft>
              <a:buNone/>
            </a:pPr>
            <a:r>
              <a:rPr lang="it-IT" smtClean="0"/>
              <a:t>Quarto livello</a:t>
            </a:r>
          </a:p>
          <a:p>
            <a:pPr marL="0" lvl="4" indent="0">
              <a:lnSpc>
                <a:spcPct val="150000"/>
              </a:lnSpc>
              <a:spcAft>
                <a:spcPts val="1200"/>
              </a:spcAft>
              <a:buNone/>
            </a:pPr>
            <a:r>
              <a:rPr lang="it-IT" smtClean="0"/>
              <a:t>Quinto livello</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it-IT" smtClean="0"/>
              <a:t>Fare clic per modificare stili del testo dello schema</a:t>
            </a:r>
          </a:p>
          <a:p>
            <a:pPr marL="0" lvl="1" indent="0">
              <a:lnSpc>
                <a:spcPct val="150000"/>
              </a:lnSpc>
              <a:spcAft>
                <a:spcPts val="1200"/>
              </a:spcAft>
              <a:buNone/>
            </a:pPr>
            <a:r>
              <a:rPr lang="it-IT" smtClean="0"/>
              <a:t>Secondo livello</a:t>
            </a:r>
          </a:p>
          <a:p>
            <a:pPr marL="0" lvl="2" indent="0">
              <a:lnSpc>
                <a:spcPct val="150000"/>
              </a:lnSpc>
              <a:spcAft>
                <a:spcPts val="1200"/>
              </a:spcAft>
              <a:buNone/>
            </a:pPr>
            <a:r>
              <a:rPr lang="it-IT" smtClean="0"/>
              <a:t>Terzo livello</a:t>
            </a:r>
          </a:p>
          <a:p>
            <a:pPr marL="0" lvl="3" indent="0">
              <a:lnSpc>
                <a:spcPct val="150000"/>
              </a:lnSpc>
              <a:spcAft>
                <a:spcPts val="1200"/>
              </a:spcAft>
              <a:buNone/>
            </a:pPr>
            <a:r>
              <a:rPr lang="it-IT" smtClean="0"/>
              <a:t>Quarto livello</a:t>
            </a:r>
          </a:p>
          <a:p>
            <a:pPr marL="0" lvl="4" indent="0">
              <a:lnSpc>
                <a:spcPct val="150000"/>
              </a:lnSpc>
              <a:spcAft>
                <a:spcPts val="1200"/>
              </a:spcAft>
              <a:buNone/>
            </a:pPr>
            <a:r>
              <a:rPr lang="it-IT" smtClean="0"/>
              <a:t>Quinto livello</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8BEEBAAA-29B5-4AF5-BC5F-7E580C29002D}"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8BEEBAAA-29B5-4AF5-BC5F-7E580C29002D}"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5/6/2017</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noProof="1" smtClean="0"/>
              <a:t>PHP Web MVC Framework</a:t>
            </a:r>
            <a:br>
              <a:rPr lang="it-IT" noProof="1" smtClean="0"/>
            </a:br>
            <a:endParaRPr lang="it-IT" noProof="1"/>
          </a:p>
        </p:txBody>
      </p:sp>
      <p:sp>
        <p:nvSpPr>
          <p:cNvPr id="3" name="Sottotitolo 2"/>
          <p:cNvSpPr>
            <a:spLocks noGrp="1"/>
          </p:cNvSpPr>
          <p:nvPr>
            <p:ph type="subTitle" idx="1"/>
          </p:nvPr>
        </p:nvSpPr>
        <p:spPr/>
        <p:txBody>
          <a:bodyPr>
            <a:noAutofit/>
          </a:bodyPr>
          <a:lstStyle/>
          <a:p>
            <a:r>
              <a:rPr lang="it-IT" sz="2600" noProof="1" smtClean="0"/>
              <a:t>A lightweight PHP framework for cooperative development of web applications</a:t>
            </a:r>
            <a:r>
              <a:rPr lang="it-IT" sz="2600" noProof="1" smtClean="0"/>
              <a:t>.</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Templating</a:t>
            </a:r>
            <a:endParaRPr lang="en-US" dirty="0"/>
          </a:p>
        </p:txBody>
      </p:sp>
      <p:sp>
        <p:nvSpPr>
          <p:cNvPr id="3" name="Segnaposto contenuto 2"/>
          <p:cNvSpPr>
            <a:spLocks noGrp="1"/>
          </p:cNvSpPr>
          <p:nvPr>
            <p:ph idx="1"/>
          </p:nvPr>
        </p:nvSpPr>
        <p:spPr>
          <a:xfrm>
            <a:off x="231820" y="1403796"/>
            <a:ext cx="5434883" cy="5454203"/>
          </a:xfrm>
        </p:spPr>
        <p:txBody>
          <a:bodyPr>
            <a:normAutofit/>
          </a:bodyPr>
          <a:lstStyle/>
          <a:p>
            <a:r>
              <a:rPr lang="en-US" dirty="0"/>
              <a:t>MVC </a:t>
            </a:r>
            <a:r>
              <a:rPr lang="en-US" dirty="0" smtClean="0"/>
              <a:t>pattern in </a:t>
            </a:r>
            <a:r>
              <a:rPr lang="en-US" dirty="0"/>
              <a:t>conjunction with </a:t>
            </a:r>
            <a:r>
              <a:rPr lang="en-US" dirty="0" smtClean="0"/>
              <a:t>the Template </a:t>
            </a:r>
            <a:r>
              <a:rPr lang="en-US" dirty="0"/>
              <a:t>Engine of the Frameworks offers </a:t>
            </a:r>
            <a:r>
              <a:rPr lang="en-US" dirty="0" smtClean="0"/>
              <a:t>another level </a:t>
            </a:r>
            <a:r>
              <a:rPr lang="en-US" dirty="0"/>
              <a:t>of </a:t>
            </a:r>
            <a:r>
              <a:rPr lang="en-US" dirty="0" smtClean="0"/>
              <a:t>application decomposition oriented </a:t>
            </a:r>
            <a:r>
              <a:rPr lang="en-US" dirty="0"/>
              <a:t>to </a:t>
            </a:r>
            <a:r>
              <a:rPr lang="en-US" b="1" dirty="0"/>
              <a:t>Decupling and Separation of Technologies</a:t>
            </a:r>
            <a:r>
              <a:rPr lang="en-US" b="1" i="1" dirty="0"/>
              <a:t>. </a:t>
            </a:r>
            <a:endParaRPr lang="en-US" b="1" i="1" dirty="0" smtClean="0"/>
          </a:p>
          <a:p>
            <a:r>
              <a:rPr lang="en-US" dirty="0" smtClean="0"/>
              <a:t>It </a:t>
            </a:r>
            <a:r>
              <a:rPr lang="en-US" dirty="0"/>
              <a:t>gives to PHP View functionalities for rendering any data provided from external sources, like a database, into a GUI static design built into an external HTML file. </a:t>
            </a:r>
            <a:endParaRPr lang="en-US" dirty="0" smtClean="0"/>
          </a:p>
          <a:p>
            <a:r>
              <a:rPr lang="en-US" dirty="0" smtClean="0"/>
              <a:t>It </a:t>
            </a:r>
            <a:r>
              <a:rPr lang="en-US" dirty="0"/>
              <a:t>avoids the mixing of programming languages into a single source code file and permits to the designers to build the application design by using only client side technologies and to developers to builds pure PHP application without the needs of mixing each other their respective artifacts.</a:t>
            </a:r>
          </a:p>
        </p:txBody>
      </p:sp>
      <p:pic>
        <p:nvPicPr>
          <p:cNvPr id="4" name="Immagine 3"/>
          <p:cNvPicPr>
            <a:picLocks noChangeAspect="1"/>
          </p:cNvPicPr>
          <p:nvPr/>
        </p:nvPicPr>
        <p:blipFill>
          <a:blip r:embed="rId2"/>
          <a:stretch>
            <a:fillRect/>
          </a:stretch>
        </p:blipFill>
        <p:spPr>
          <a:xfrm>
            <a:off x="5979117" y="2171099"/>
            <a:ext cx="5880152" cy="3353937"/>
          </a:xfrm>
          <a:prstGeom prst="rect">
            <a:avLst/>
          </a:prstGeom>
        </p:spPr>
      </p:pic>
    </p:spTree>
    <p:extLst>
      <p:ext uri="{BB962C8B-B14F-4D97-AF65-F5344CB8AC3E}">
        <p14:creationId xmlns:p14="http://schemas.microsoft.com/office/powerpoint/2010/main" val="1915825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Roles separation</a:t>
            </a:r>
            <a:endParaRPr lang="en-US" dirty="0"/>
          </a:p>
        </p:txBody>
      </p:sp>
      <p:sp>
        <p:nvSpPr>
          <p:cNvPr id="3" name="Segnaposto contenuto 2"/>
          <p:cNvSpPr>
            <a:spLocks noGrp="1"/>
          </p:cNvSpPr>
          <p:nvPr>
            <p:ph idx="1"/>
          </p:nvPr>
        </p:nvSpPr>
        <p:spPr>
          <a:xfrm>
            <a:off x="235131" y="1436914"/>
            <a:ext cx="5643155" cy="5172892"/>
          </a:xfrm>
        </p:spPr>
        <p:txBody>
          <a:bodyPr>
            <a:normAutofit/>
          </a:bodyPr>
          <a:lstStyle/>
          <a:p>
            <a:r>
              <a:rPr lang="en-US" dirty="0"/>
              <a:t>Technically speaking this means that a source code file written by a developer to implement a specific layer of a MVC instance will use only one programming language or side-technology. </a:t>
            </a:r>
            <a:endParaRPr lang="en-US" dirty="0" smtClean="0"/>
          </a:p>
          <a:p>
            <a:r>
              <a:rPr lang="en-US" dirty="0" smtClean="0"/>
              <a:t>Framework </a:t>
            </a:r>
            <a:r>
              <a:rPr lang="en-US" dirty="0"/>
              <a:t>avoids the contemporary mixture of server-side technologies such as PHP, together with client-side ones, such as HTML, during the writing of a single source code file. </a:t>
            </a:r>
            <a:endParaRPr lang="en-US" dirty="0" smtClean="0"/>
          </a:p>
          <a:p>
            <a:r>
              <a:rPr lang="en-US" dirty="0" smtClean="0"/>
              <a:t>Therefore</a:t>
            </a:r>
            <a:r>
              <a:rPr lang="en-US" dirty="0"/>
              <a:t>, each files of an end user application will result to using only a single side technology and framework will take care of communications among files, written in different programming languages, by providing a set of server side components, classes and methods. </a:t>
            </a:r>
            <a:endParaRPr lang="en-US" dirty="0" smtClean="0"/>
          </a:p>
          <a:p>
            <a:endParaRPr lang="en-US" dirty="0"/>
          </a:p>
        </p:txBody>
      </p:sp>
      <p:graphicFrame>
        <p:nvGraphicFramePr>
          <p:cNvPr id="4" name="Tabella 3"/>
          <p:cNvGraphicFramePr>
            <a:graphicFrameLocks noGrp="1"/>
          </p:cNvGraphicFramePr>
          <p:nvPr>
            <p:extLst>
              <p:ext uri="{D42A27DB-BD31-4B8C-83A1-F6EECF244321}">
                <p14:modId xmlns:p14="http://schemas.microsoft.com/office/powerpoint/2010/main" val="79307036"/>
              </p:ext>
            </p:extLst>
          </p:nvPr>
        </p:nvGraphicFramePr>
        <p:xfrm>
          <a:off x="6008915" y="0"/>
          <a:ext cx="6183086" cy="6858000"/>
        </p:xfrm>
        <a:graphic>
          <a:graphicData uri="http://schemas.openxmlformats.org/drawingml/2006/table">
            <a:tbl>
              <a:tblPr firstRow="1" firstCol="1" bandRow="1">
                <a:tableStyleId>{5C22544A-7EE6-4342-B048-85BDC9FD1C3A}</a:tableStyleId>
              </a:tblPr>
              <a:tblGrid>
                <a:gridCol w="973612"/>
                <a:gridCol w="2064906"/>
                <a:gridCol w="1442971"/>
                <a:gridCol w="1701597"/>
              </a:tblGrid>
              <a:tr h="672344">
                <a:tc>
                  <a:txBody>
                    <a:bodyPr/>
                    <a:lstStyle/>
                    <a:p>
                      <a:pPr algn="ctr">
                        <a:lnSpc>
                          <a:spcPct val="115000"/>
                        </a:lnSpc>
                        <a:spcAft>
                          <a:spcPts val="0"/>
                        </a:spcAft>
                      </a:pPr>
                      <a:r>
                        <a:rPr lang="it-IT" sz="1100" dirty="0">
                          <a:effectLst/>
                        </a:rPr>
                        <a:t>Entità</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Finalità</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Tecnologia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Gruppo di lavoro/Skill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56656">
                <a:tc>
                  <a:txBody>
                    <a:bodyPr/>
                    <a:lstStyle/>
                    <a:p>
                      <a:pPr>
                        <a:lnSpc>
                          <a:spcPct val="115000"/>
                        </a:lnSpc>
                        <a:spcAft>
                          <a:spcPts val="0"/>
                        </a:spcAft>
                      </a:pPr>
                      <a:r>
                        <a:rPr lang="it-IT" sz="1100">
                          <a:effectLst/>
                        </a:rPr>
                        <a:t>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it-IT" sz="1100">
                          <a:effectLst/>
                        </a:rPr>
                        <a:t>UI;</a:t>
                      </a:r>
                      <a:endParaRPr lang="en-US" sz="1100">
                        <a:effectLst/>
                      </a:endParaRPr>
                    </a:p>
                    <a:p>
                      <a:pPr marL="342900" lvl="0" indent="-342900">
                        <a:lnSpc>
                          <a:spcPct val="115000"/>
                        </a:lnSpc>
                        <a:spcAft>
                          <a:spcPts val="0"/>
                        </a:spcAft>
                        <a:buFont typeface="Symbol" panose="05050102010706020507" pitchFamily="18" charset="2"/>
                        <a:buChar char=""/>
                      </a:pPr>
                      <a:r>
                        <a:rPr lang="it-IT" sz="1100">
                          <a:effectLst/>
                        </a:rPr>
                        <a:t>Cattura input;</a:t>
                      </a:r>
                      <a:endParaRPr lang="en-US" sz="1100">
                        <a:effectLst/>
                      </a:endParaRPr>
                    </a:p>
                    <a:p>
                      <a:pPr marL="342900" lvl="0" indent="-342900">
                        <a:lnSpc>
                          <a:spcPct val="115000"/>
                        </a:lnSpc>
                        <a:spcAft>
                          <a:spcPts val="0"/>
                        </a:spcAft>
                        <a:buFont typeface="Symbol" panose="05050102010706020507" pitchFamily="18" charset="2"/>
                        <a:buChar char=""/>
                      </a:pPr>
                      <a:r>
                        <a:rPr lang="it-IT" sz="1100">
                          <a:effectLst/>
                        </a:rPr>
                        <a:t>Mostra output;</a:t>
                      </a:r>
                      <a:endParaRPr lang="en-US" sz="1100">
                        <a:effectLst/>
                      </a:endParaRPr>
                    </a:p>
                    <a:p>
                      <a:pPr marL="342900" lvl="0" indent="-342900">
                        <a:lnSpc>
                          <a:spcPct val="115000"/>
                        </a:lnSpc>
                        <a:spcAft>
                          <a:spcPts val="0"/>
                        </a:spcAft>
                        <a:buFont typeface="Symbol" panose="05050102010706020507" pitchFamily="18" charset="2"/>
                        <a:buChar char=""/>
                      </a:pPr>
                      <a:r>
                        <a:rPr lang="it-IT" sz="1100">
                          <a:effectLst/>
                        </a:rPr>
                        <a:t>Gestisce l’interazione dell’utente con la UI.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100">
                          <a:effectLst/>
                        </a:rPr>
                        <a:t>XHTML per la UI. Può contenere riferimenti a:</a:t>
                      </a:r>
                      <a:endParaRPr lang="en-US" sz="1100">
                        <a:effectLst/>
                      </a:endParaRPr>
                    </a:p>
                    <a:p>
                      <a:pPr marL="342900" lvl="0" indent="-342900">
                        <a:lnSpc>
                          <a:spcPct val="115000"/>
                        </a:lnSpc>
                        <a:spcAft>
                          <a:spcPts val="0"/>
                        </a:spcAft>
                        <a:buFont typeface="Symbol" panose="05050102010706020507" pitchFamily="18" charset="2"/>
                        <a:buChar char=""/>
                      </a:pPr>
                      <a:r>
                        <a:rPr lang="it-IT" sz="1100">
                          <a:effectLst/>
                        </a:rPr>
                        <a:t>Fogli di Stile CSS</a:t>
                      </a:r>
                      <a:endParaRPr lang="en-US" sz="1100">
                        <a:effectLst/>
                      </a:endParaRPr>
                    </a:p>
                    <a:p>
                      <a:pPr marL="342900" lvl="0" indent="-342900">
                        <a:lnSpc>
                          <a:spcPct val="115000"/>
                        </a:lnSpc>
                        <a:spcAft>
                          <a:spcPts val="0"/>
                        </a:spcAft>
                        <a:buFont typeface="Symbol" panose="05050102010706020507" pitchFamily="18" charset="2"/>
                        <a:buChar char=""/>
                      </a:pPr>
                      <a:r>
                        <a:rPr lang="it-IT" sz="1100">
                          <a:effectLst/>
                        </a:rPr>
                        <a:t>Script in linguaggio JavaScript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100">
                          <a:effectLst/>
                        </a:rPr>
                        <a:t>Web designer con competenze primarie in grafica web, UI (Skill: HTML, CSS, JAVASCRIPT)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14500">
                <a:tc>
                  <a:txBody>
                    <a:bodyPr/>
                    <a:lstStyle/>
                    <a:p>
                      <a:pPr>
                        <a:lnSpc>
                          <a:spcPct val="115000"/>
                        </a:lnSpc>
                        <a:spcAft>
                          <a:spcPts val="0"/>
                        </a:spcAft>
                      </a:pPr>
                      <a:r>
                        <a:rPr lang="it-IT" sz="1100">
                          <a:effectLst/>
                        </a:rPr>
                        <a:t>Controller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it-IT" sz="1100">
                          <a:effectLst/>
                        </a:rPr>
                        <a:t>Mediazione tra View e Model;</a:t>
                      </a:r>
                      <a:endParaRPr lang="en-US" sz="1100">
                        <a:effectLst/>
                      </a:endParaRPr>
                    </a:p>
                    <a:p>
                      <a:pPr marL="342900" lvl="0" indent="-342900">
                        <a:lnSpc>
                          <a:spcPct val="115000"/>
                        </a:lnSpc>
                        <a:spcAft>
                          <a:spcPts val="0"/>
                        </a:spcAft>
                        <a:buFont typeface="Symbol" panose="05050102010706020507" pitchFamily="18" charset="2"/>
                        <a:buChar char=""/>
                      </a:pPr>
                      <a:r>
                        <a:rPr lang="it-IT" sz="1100">
                          <a:effectLst/>
                        </a:rPr>
                        <a:t>Trattamento Input/Output;</a:t>
                      </a:r>
                      <a:endParaRPr lang="en-US" sz="1100">
                        <a:effectLst/>
                      </a:endParaRPr>
                    </a:p>
                    <a:p>
                      <a:pPr marL="342900" lvl="0" indent="-342900">
                        <a:lnSpc>
                          <a:spcPct val="115000"/>
                        </a:lnSpc>
                        <a:spcAft>
                          <a:spcPts val="0"/>
                        </a:spcAft>
                        <a:buFont typeface="Symbol" panose="05050102010706020507" pitchFamily="18" charset="2"/>
                        <a:buChar char=""/>
                      </a:pPr>
                      <a:r>
                        <a:rPr lang="it-IT" sz="1100">
                          <a:effectLst/>
                        </a:rPr>
                        <a:t>Logica applicativa.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100">
                          <a:effectLst/>
                        </a:rPr>
                        <a:t>PHP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100">
                          <a:effectLst/>
                        </a:rPr>
                        <a:t>Analisti/Programmatori (Skill: PHP)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14500">
                <a:tc>
                  <a:txBody>
                    <a:bodyPr/>
                    <a:lstStyle/>
                    <a:p>
                      <a:pPr>
                        <a:lnSpc>
                          <a:spcPct val="115000"/>
                        </a:lnSpc>
                        <a:spcAft>
                          <a:spcPts val="0"/>
                        </a:spcAft>
                      </a:pPr>
                      <a:r>
                        <a:rPr lang="it-IT" sz="11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it-IT" sz="1100" dirty="0">
                          <a:effectLst/>
                        </a:rPr>
                        <a:t>Interfacciamento alle fonti di Dati;</a:t>
                      </a:r>
                      <a:endParaRPr lang="en-US" sz="1100" dirty="0">
                        <a:effectLst/>
                      </a:endParaRPr>
                    </a:p>
                    <a:p>
                      <a:pPr marL="342900" lvl="0" indent="-342900">
                        <a:lnSpc>
                          <a:spcPct val="115000"/>
                        </a:lnSpc>
                        <a:spcAft>
                          <a:spcPts val="0"/>
                        </a:spcAft>
                        <a:buFont typeface="Symbol" panose="05050102010706020507" pitchFamily="18" charset="2"/>
                        <a:buChar char=""/>
                      </a:pPr>
                      <a:r>
                        <a:rPr lang="it-IT" sz="1100" dirty="0">
                          <a:effectLst/>
                        </a:rPr>
                        <a:t>Rappresentazione delle strutture e della logica di Business.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PHP, 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100" dirty="0">
                          <a:effectLst/>
                        </a:rPr>
                        <a:t>Esperti del dominio di applicazione, progettisti, ing. soft. (</a:t>
                      </a:r>
                      <a:r>
                        <a:rPr lang="it-IT" sz="1100" dirty="0" err="1">
                          <a:effectLst/>
                        </a:rPr>
                        <a:t>Skill</a:t>
                      </a:r>
                      <a:r>
                        <a:rPr lang="it-IT" sz="1100" dirty="0">
                          <a:effectLst/>
                        </a:rPr>
                        <a:t>: PHP, DB)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75934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Hierarchical </a:t>
            </a:r>
            <a:r>
              <a:rPr lang="en-US" dirty="0" smtClean="0"/>
              <a:t>content </a:t>
            </a:r>
            <a:r>
              <a:rPr lang="en-US" dirty="0"/>
              <a:t>d</a:t>
            </a:r>
            <a:r>
              <a:rPr lang="en-US" dirty="0" smtClean="0"/>
              <a:t>ecomposition </a:t>
            </a:r>
            <a:endParaRPr lang="en-US" dirty="0"/>
          </a:p>
        </p:txBody>
      </p:sp>
      <p:sp>
        <p:nvSpPr>
          <p:cNvPr id="3" name="Segnaposto contenuto 2"/>
          <p:cNvSpPr>
            <a:spLocks noGrp="1"/>
          </p:cNvSpPr>
          <p:nvPr>
            <p:ph idx="1"/>
          </p:nvPr>
        </p:nvSpPr>
        <p:spPr>
          <a:xfrm>
            <a:off x="360608" y="1545465"/>
            <a:ext cx="11565229" cy="4631498"/>
          </a:xfrm>
        </p:spPr>
        <p:txBody>
          <a:bodyPr>
            <a:normAutofit/>
          </a:bodyPr>
          <a:lstStyle/>
          <a:p>
            <a:r>
              <a:rPr lang="en-US" dirty="0"/>
              <a:t>Framework permits developers to nesting controllers by enforcing a </a:t>
            </a:r>
            <a:r>
              <a:rPr lang="en-US" b="1" dirty="0"/>
              <a:t>Hierarchical Content Decomposition </a:t>
            </a:r>
            <a:r>
              <a:rPr lang="en-US" dirty="0"/>
              <a:t>concept. </a:t>
            </a:r>
            <a:endParaRPr lang="en-US" dirty="0" smtClean="0"/>
          </a:p>
          <a:p>
            <a:r>
              <a:rPr lang="en-US" dirty="0" smtClean="0"/>
              <a:t>For </a:t>
            </a:r>
            <a:r>
              <a:rPr lang="en-US" dirty="0"/>
              <a:t>example, developers can build a complex application’s page by decomposing it into multiple sections implemented by </a:t>
            </a:r>
            <a:r>
              <a:rPr lang="en-US" dirty="0" smtClean="0"/>
              <a:t>different child controllers </a:t>
            </a:r>
            <a:r>
              <a:rPr lang="en-US" dirty="0"/>
              <a:t>and nested into a single root controller representative of the HTML page. </a:t>
            </a:r>
            <a:endParaRPr lang="en-US" dirty="0" smtClean="0"/>
          </a:p>
          <a:p>
            <a:r>
              <a:rPr lang="en-US" dirty="0" smtClean="0"/>
              <a:t>Each </a:t>
            </a:r>
            <a:r>
              <a:rPr lang="en-US" dirty="0"/>
              <a:t>of child controllers is, potentially, a runnable stand-alone MVC instance </a:t>
            </a:r>
            <a:r>
              <a:rPr lang="en-US" dirty="0" smtClean="0"/>
              <a:t>and, </a:t>
            </a:r>
            <a:r>
              <a:rPr lang="en-US" dirty="0"/>
              <a:t>optionally, developers can reuse it inside a different root controller. </a:t>
            </a:r>
            <a:endParaRPr lang="en-US" dirty="0" smtClean="0"/>
          </a:p>
          <a:p>
            <a:r>
              <a:rPr lang="en-US" dirty="0" smtClean="0"/>
              <a:t>By </a:t>
            </a:r>
            <a:r>
              <a:rPr lang="en-US" dirty="0"/>
              <a:t>requesting the execution of the root controller, Framework will render </a:t>
            </a:r>
            <a:r>
              <a:rPr lang="en-US" dirty="0" smtClean="0"/>
              <a:t>it automatically together </a:t>
            </a:r>
            <a:r>
              <a:rPr lang="en-US" dirty="0"/>
              <a:t>with all its child and nested controllers. </a:t>
            </a:r>
            <a:endParaRPr lang="en-US" dirty="0" smtClean="0"/>
          </a:p>
          <a:p>
            <a:r>
              <a:rPr lang="en-US" dirty="0" smtClean="0"/>
              <a:t>There </a:t>
            </a:r>
            <a:r>
              <a:rPr lang="en-US" dirty="0"/>
              <a:t>is no limit for the nesting level of controllers into the hierarchy. It exclusively depends from the application’s need or from a good decomposition analysis of the application’s scenarios. </a:t>
            </a:r>
          </a:p>
        </p:txBody>
      </p:sp>
    </p:spTree>
    <p:extLst>
      <p:ext uri="{BB962C8B-B14F-4D97-AF65-F5344CB8AC3E}">
        <p14:creationId xmlns:p14="http://schemas.microsoft.com/office/powerpoint/2010/main" val="3991433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 hierarchical MVC use case</a:t>
            </a:r>
            <a:endParaRPr lang="en-US" dirty="0"/>
          </a:p>
        </p:txBody>
      </p:sp>
      <p:sp>
        <p:nvSpPr>
          <p:cNvPr id="3" name="Segnaposto contenuto 2"/>
          <p:cNvSpPr>
            <a:spLocks noGrp="1"/>
          </p:cNvSpPr>
          <p:nvPr>
            <p:ph idx="1"/>
          </p:nvPr>
        </p:nvSpPr>
        <p:spPr>
          <a:xfrm>
            <a:off x="502277" y="1584101"/>
            <a:ext cx="5602310" cy="5074276"/>
          </a:xfrm>
        </p:spPr>
        <p:txBody>
          <a:bodyPr>
            <a:normAutofit/>
          </a:bodyPr>
          <a:lstStyle/>
          <a:p>
            <a:r>
              <a:rPr lang="en-US" dirty="0"/>
              <a:t>A typical example of use (and reuse) of MVC hierarchy is an ecommerce application where common section, like the toolbar, page footer and site navigation, must be present into different application’s pages like browse products or product’s detail. </a:t>
            </a:r>
            <a:endParaRPr lang="en-US" dirty="0" smtClean="0"/>
          </a:p>
          <a:p>
            <a:r>
              <a:rPr lang="en-US" dirty="0" smtClean="0"/>
              <a:t>Developers </a:t>
            </a:r>
            <a:r>
              <a:rPr lang="en-US" dirty="0"/>
              <a:t>have the facilities to build and test those child controllers individually. Then they may compose the root scenarios by assembling them into controller classes designed as root. Framework offers facilities for nesting controllers in a very simple way. In fact, developers can build a controllers’ hierarchy simply by putting a special placeholder for its child controller into the View layer of the root controller. Framework will do the rest.</a:t>
            </a:r>
          </a:p>
        </p:txBody>
      </p:sp>
      <p:pic>
        <p:nvPicPr>
          <p:cNvPr id="4" name="Immagine 3"/>
          <p:cNvPicPr>
            <a:picLocks noChangeAspect="1"/>
          </p:cNvPicPr>
          <p:nvPr/>
        </p:nvPicPr>
        <p:blipFill>
          <a:blip r:embed="rId2"/>
          <a:stretch>
            <a:fillRect/>
          </a:stretch>
        </p:blipFill>
        <p:spPr>
          <a:xfrm>
            <a:off x="6364091" y="1759302"/>
            <a:ext cx="5651897" cy="3907402"/>
          </a:xfrm>
          <a:prstGeom prst="rect">
            <a:avLst/>
          </a:prstGeom>
        </p:spPr>
      </p:pic>
    </p:spTree>
    <p:extLst>
      <p:ext uri="{BB962C8B-B14F-4D97-AF65-F5344CB8AC3E}">
        <p14:creationId xmlns:p14="http://schemas.microsoft.com/office/powerpoint/2010/main" val="2523890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Component based decomposition and reuse</a:t>
            </a:r>
            <a:endParaRPr lang="en-US" dirty="0"/>
          </a:p>
        </p:txBody>
      </p:sp>
      <p:sp>
        <p:nvSpPr>
          <p:cNvPr id="3" name="Segnaposto contenuto 2"/>
          <p:cNvSpPr>
            <a:spLocks noGrp="1"/>
          </p:cNvSpPr>
          <p:nvPr>
            <p:ph idx="1"/>
          </p:nvPr>
        </p:nvSpPr>
        <p:spPr>
          <a:xfrm>
            <a:off x="206063" y="1403797"/>
            <a:ext cx="11616744" cy="5280338"/>
          </a:xfrm>
        </p:spPr>
        <p:txBody>
          <a:bodyPr>
            <a:normAutofit fontScale="92500"/>
          </a:bodyPr>
          <a:lstStyle/>
          <a:p>
            <a:r>
              <a:rPr lang="en-US" dirty="0"/>
              <a:t>The </a:t>
            </a:r>
            <a:r>
              <a:rPr lang="en-US" b="1" dirty="0"/>
              <a:t>Component Based Development</a:t>
            </a:r>
            <a:r>
              <a:rPr lang="en-US" b="1" i="1" dirty="0"/>
              <a:t>, </a:t>
            </a:r>
            <a:r>
              <a:rPr lang="en-US" dirty="0"/>
              <a:t>used for building many Framework’s features, permits to developers another more level of applications decomposition and software reuse. </a:t>
            </a:r>
            <a:endParaRPr lang="en-US" dirty="0" smtClean="0"/>
          </a:p>
          <a:p>
            <a:r>
              <a:rPr lang="en-US" dirty="0" smtClean="0"/>
              <a:t>Framework’s </a:t>
            </a:r>
            <a:r>
              <a:rPr lang="en-US" dirty="0"/>
              <a:t>components, in fact, realizes common </a:t>
            </a:r>
            <a:r>
              <a:rPr lang="en-US" b="1" dirty="0"/>
              <a:t>Aspects </a:t>
            </a:r>
            <a:r>
              <a:rPr lang="en-US" dirty="0"/>
              <a:t>that can occurs, in a similar way, into different web applications. </a:t>
            </a:r>
            <a:endParaRPr lang="en-US" dirty="0" smtClean="0"/>
          </a:p>
          <a:p>
            <a:r>
              <a:rPr lang="en-US" dirty="0" smtClean="0"/>
              <a:t>Many </a:t>
            </a:r>
            <a:r>
              <a:rPr lang="en-US" dirty="0"/>
              <a:t>of these aspects are </a:t>
            </a:r>
            <a:r>
              <a:rPr lang="en-US" b="1" dirty="0"/>
              <a:t>regarding database</a:t>
            </a:r>
            <a:r>
              <a:rPr lang="en-US" dirty="0"/>
              <a:t>, for example: data listing, data listing and sorting, data listing and filtering, data listing and pagination, record management and common table’s operations for select, insert, delete and update records. </a:t>
            </a:r>
            <a:endParaRPr lang="en-US" dirty="0" smtClean="0"/>
          </a:p>
          <a:p>
            <a:r>
              <a:rPr lang="en-US" dirty="0" smtClean="0"/>
              <a:t>Framework </a:t>
            </a:r>
            <a:r>
              <a:rPr lang="en-US" dirty="0"/>
              <a:t>offers a set of pre-built components for implementing the necessary server logic for these common database management aspects. </a:t>
            </a:r>
            <a:endParaRPr lang="en-US" dirty="0" smtClean="0"/>
          </a:p>
          <a:p>
            <a:r>
              <a:rPr lang="en-US" b="1" u="sng" dirty="0" smtClean="0"/>
              <a:t>These </a:t>
            </a:r>
            <a:r>
              <a:rPr lang="en-US" b="1" u="sng" dirty="0"/>
              <a:t>components are itself MVC objects </a:t>
            </a:r>
            <a:r>
              <a:rPr lang="en-US" dirty="0"/>
              <a:t>with a Controller, are easy to use and developers can aggregate them into a root controller by using a composite criteria for building complex application pages. </a:t>
            </a:r>
            <a:endParaRPr lang="en-US" dirty="0" smtClean="0"/>
          </a:p>
          <a:p>
            <a:r>
              <a:rPr lang="en-US" dirty="0" smtClean="0"/>
              <a:t>A </a:t>
            </a:r>
            <a:r>
              <a:rPr lang="en-US" dirty="0"/>
              <a:t>component GUI can also easily adapted or replaced to reflect the application’s experience simply by modifying or replacing its HTML template with a custom one. Component’s server logic will remain fully reusable without the need of any source code modifications. </a:t>
            </a:r>
          </a:p>
          <a:p>
            <a:endParaRPr lang="en-US" dirty="0"/>
          </a:p>
        </p:txBody>
      </p:sp>
    </p:spTree>
    <p:extLst>
      <p:ext uri="{BB962C8B-B14F-4D97-AF65-F5344CB8AC3E}">
        <p14:creationId xmlns:p14="http://schemas.microsoft.com/office/powerpoint/2010/main" val="1747231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6104586" y="431174"/>
            <a:ext cx="5726806" cy="5544622"/>
          </a:xfrm>
          <a:prstGeom prst="rect">
            <a:avLst/>
          </a:prstGeom>
        </p:spPr>
      </p:pic>
      <p:pic>
        <p:nvPicPr>
          <p:cNvPr id="6" name="Immagine 5"/>
          <p:cNvPicPr>
            <a:picLocks noChangeAspect="1"/>
          </p:cNvPicPr>
          <p:nvPr/>
        </p:nvPicPr>
        <p:blipFill>
          <a:blip r:embed="rId3"/>
          <a:stretch>
            <a:fillRect/>
          </a:stretch>
        </p:blipFill>
        <p:spPr>
          <a:xfrm>
            <a:off x="286219" y="431174"/>
            <a:ext cx="5514975" cy="5544622"/>
          </a:xfrm>
          <a:prstGeom prst="rect">
            <a:avLst/>
          </a:prstGeom>
        </p:spPr>
      </p:pic>
    </p:spTree>
    <p:extLst>
      <p:ext uri="{BB962C8B-B14F-4D97-AF65-F5344CB8AC3E}">
        <p14:creationId xmlns:p14="http://schemas.microsoft.com/office/powerpoint/2010/main" val="4184792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Observation of </a:t>
            </a:r>
            <a:r>
              <a:rPr lang="en-US" b="1" dirty="0" smtClean="0"/>
              <a:t>content </a:t>
            </a:r>
            <a:r>
              <a:rPr lang="en-US" b="1" dirty="0"/>
              <a:t>c</a:t>
            </a:r>
            <a:r>
              <a:rPr lang="en-US" b="1" dirty="0" smtClean="0"/>
              <a:t>hanging</a:t>
            </a:r>
            <a:endParaRPr lang="en-US" dirty="0"/>
          </a:p>
        </p:txBody>
      </p:sp>
      <p:sp>
        <p:nvSpPr>
          <p:cNvPr id="3" name="Segnaposto contenuto 2"/>
          <p:cNvSpPr>
            <a:spLocks noGrp="1"/>
          </p:cNvSpPr>
          <p:nvPr>
            <p:ph idx="1"/>
          </p:nvPr>
        </p:nvSpPr>
        <p:spPr>
          <a:xfrm>
            <a:off x="270456" y="1313644"/>
            <a:ext cx="11668259" cy="5447763"/>
          </a:xfrm>
        </p:spPr>
        <p:txBody>
          <a:bodyPr>
            <a:normAutofit fontScale="77500" lnSpcReduction="20000"/>
          </a:bodyPr>
          <a:lstStyle/>
          <a:p>
            <a:r>
              <a:rPr lang="en-US" dirty="0"/>
              <a:t>A common limitation for web application is its intrinsic </a:t>
            </a:r>
            <a:r>
              <a:rPr lang="en-US" b="1" dirty="0"/>
              <a:t>HTTP state less communication between server and client</a:t>
            </a:r>
            <a:r>
              <a:rPr lang="en-US" dirty="0"/>
              <a:t>. </a:t>
            </a:r>
            <a:endParaRPr lang="en-US" dirty="0" smtClean="0"/>
          </a:p>
          <a:p>
            <a:r>
              <a:rPr lang="en-US" dirty="0" smtClean="0"/>
              <a:t>One </a:t>
            </a:r>
            <a:r>
              <a:rPr lang="en-US" dirty="0"/>
              <a:t>consequence of a state less application is the inability to update automatically a content when it change and the change is acted outside the application session (for example by another user that access to a shared database table). </a:t>
            </a:r>
            <a:endParaRPr lang="en-US" dirty="0" smtClean="0"/>
          </a:p>
          <a:p>
            <a:r>
              <a:rPr lang="en-US" dirty="0" smtClean="0"/>
              <a:t>Although </a:t>
            </a:r>
            <a:r>
              <a:rPr lang="en-US" dirty="0"/>
              <a:t>the MVC design pattern well describe the updating on content change among its layers, this aspect is hard to implement into a state less application like the web applications. </a:t>
            </a:r>
          </a:p>
          <a:p>
            <a:r>
              <a:rPr lang="en-US" dirty="0"/>
              <a:t>Desktop applications are not affected by this difficulty. </a:t>
            </a:r>
            <a:endParaRPr lang="en-US" dirty="0" smtClean="0"/>
          </a:p>
          <a:p>
            <a:r>
              <a:rPr lang="en-US" dirty="0" smtClean="0"/>
              <a:t>Fortunately</a:t>
            </a:r>
            <a:r>
              <a:rPr lang="en-US" dirty="0"/>
              <a:t>, for web application, </a:t>
            </a:r>
            <a:r>
              <a:rPr lang="en-US" b="1" dirty="0"/>
              <a:t>AJAX can provides a valid polling solution </a:t>
            </a:r>
            <a:r>
              <a:rPr lang="en-US" dirty="0"/>
              <a:t>to verify the content changing and more, the modern </a:t>
            </a:r>
            <a:r>
              <a:rPr lang="en-US" b="1" dirty="0"/>
              <a:t>HTML Web Socket </a:t>
            </a:r>
            <a:r>
              <a:rPr lang="en-US" dirty="0"/>
              <a:t>capabilities surely resolve this HTTP limitation. </a:t>
            </a:r>
            <a:endParaRPr lang="en-US" dirty="0" smtClean="0"/>
          </a:p>
          <a:p>
            <a:r>
              <a:rPr lang="en-US" dirty="0" smtClean="0"/>
              <a:t>Of </a:t>
            </a:r>
            <a:r>
              <a:rPr lang="en-US" dirty="0"/>
              <a:t>course, developers are able to implements their own AJAX or Web Socket hand coded solutions. </a:t>
            </a:r>
            <a:endParaRPr lang="en-US" dirty="0" smtClean="0"/>
          </a:p>
          <a:p>
            <a:r>
              <a:rPr lang="en-US" dirty="0" smtClean="0"/>
              <a:t>Alternately</a:t>
            </a:r>
            <a:r>
              <a:rPr lang="en-US" dirty="0"/>
              <a:t>, they can quickly use </a:t>
            </a:r>
            <a:r>
              <a:rPr lang="en-US" b="1" dirty="0"/>
              <a:t>a special Framework </a:t>
            </a:r>
            <a:r>
              <a:rPr lang="en-US" dirty="0"/>
              <a:t>feature that can do the job automatically without the need of writing any type of custom code. </a:t>
            </a:r>
            <a:endParaRPr lang="en-US" dirty="0" smtClean="0"/>
          </a:p>
          <a:p>
            <a:r>
              <a:rPr lang="en-US" dirty="0" smtClean="0"/>
              <a:t>Controller </a:t>
            </a:r>
            <a:r>
              <a:rPr lang="en-US" dirty="0"/>
              <a:t>base class was built by keeping in mind this protocol limitation. </a:t>
            </a:r>
            <a:endParaRPr lang="en-US" dirty="0" smtClean="0"/>
          </a:p>
          <a:p>
            <a:r>
              <a:rPr lang="en-US" dirty="0" smtClean="0"/>
              <a:t>A </a:t>
            </a:r>
            <a:r>
              <a:rPr lang="en-US" dirty="0"/>
              <a:t>special Controller method, </a:t>
            </a:r>
            <a:r>
              <a:rPr lang="en-US" b="1" dirty="0" err="1"/>
              <a:t>setAsObserver</a:t>
            </a:r>
            <a:r>
              <a:rPr lang="en-US" dirty="0"/>
              <a:t>, realizes the </a:t>
            </a:r>
            <a:r>
              <a:rPr lang="en-US" b="1" dirty="0"/>
              <a:t>Observation of Content Changing </a:t>
            </a:r>
            <a:r>
              <a:rPr lang="en-US" dirty="0"/>
              <a:t>by injecting, automatically, all necessary AJAX code into the template file of the View to do the job. </a:t>
            </a:r>
          </a:p>
        </p:txBody>
      </p:sp>
    </p:spTree>
    <p:extLst>
      <p:ext uri="{BB962C8B-B14F-4D97-AF65-F5344CB8AC3E}">
        <p14:creationId xmlns:p14="http://schemas.microsoft.com/office/powerpoint/2010/main" val="535268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510053" y="586999"/>
            <a:ext cx="11044463" cy="5736528"/>
          </a:xfrm>
          <a:prstGeom prst="rect">
            <a:avLst/>
          </a:prstGeom>
        </p:spPr>
      </p:pic>
    </p:spTree>
    <p:extLst>
      <p:ext uri="{BB962C8B-B14F-4D97-AF65-F5344CB8AC3E}">
        <p14:creationId xmlns:p14="http://schemas.microsoft.com/office/powerpoint/2010/main" val="714571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Thanks for your </a:t>
            </a:r>
            <a:r>
              <a:rPr lang="en-US" dirty="0" smtClean="0"/>
              <a:t>attention - </a:t>
            </a:r>
            <a:r>
              <a:rPr lang="en-US" dirty="0" smtClean="0"/>
              <a:t>Grazie </a:t>
            </a:r>
            <a:r>
              <a:rPr lang="en-US" dirty="0" smtClean="0"/>
              <a:t>per </a:t>
            </a:r>
            <a:r>
              <a:rPr lang="en-US" dirty="0" err="1" smtClean="0"/>
              <a:t>l’attenzione</a:t>
            </a:r>
            <a:endParaRPr lang="en-US" dirty="0"/>
          </a:p>
        </p:txBody>
      </p:sp>
      <p:sp>
        <p:nvSpPr>
          <p:cNvPr id="3" name="Segnaposto contenuto 2"/>
          <p:cNvSpPr>
            <a:spLocks noGrp="1"/>
          </p:cNvSpPr>
          <p:nvPr>
            <p:ph idx="1"/>
          </p:nvPr>
        </p:nvSpPr>
        <p:spPr>
          <a:xfrm>
            <a:off x="838201" y="1825625"/>
            <a:ext cx="7953102" cy="4351338"/>
          </a:xfrm>
        </p:spPr>
        <p:txBody>
          <a:bodyPr>
            <a:normAutofit/>
          </a:bodyPr>
          <a:lstStyle/>
          <a:p>
            <a:r>
              <a:rPr lang="en-US" sz="2800" dirty="0" smtClean="0"/>
              <a:t>Rosario Carvello</a:t>
            </a:r>
            <a:br>
              <a:rPr lang="en-US" sz="2800" dirty="0" smtClean="0"/>
            </a:br>
            <a:r>
              <a:rPr lang="en-US" sz="2800" dirty="0" smtClean="0"/>
              <a:t>rosario.carvello@gmail.com</a:t>
            </a:r>
            <a:endParaRPr lang="en-US" sz="2800" dirty="0"/>
          </a:p>
        </p:txBody>
      </p:sp>
    </p:spTree>
    <p:extLst>
      <p:ext uri="{BB962C8B-B14F-4D97-AF65-F5344CB8AC3E}">
        <p14:creationId xmlns:p14="http://schemas.microsoft.com/office/powerpoint/2010/main" val="282908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1353801" cy="1208868"/>
          </a:xfrm>
        </p:spPr>
        <p:txBody>
          <a:bodyPr/>
          <a:lstStyle/>
          <a:p>
            <a:r>
              <a:rPr lang="en-US" dirty="0" smtClean="0"/>
              <a:t>Concepts</a:t>
            </a:r>
            <a:endParaRPr lang="en-US" dirty="0"/>
          </a:p>
        </p:txBody>
      </p:sp>
      <p:sp>
        <p:nvSpPr>
          <p:cNvPr id="3" name="Segnaposto contenuto 2"/>
          <p:cNvSpPr>
            <a:spLocks noGrp="1"/>
          </p:cNvSpPr>
          <p:nvPr>
            <p:ph idx="1"/>
          </p:nvPr>
        </p:nvSpPr>
        <p:spPr>
          <a:xfrm>
            <a:off x="0" y="1043189"/>
            <a:ext cx="12192000" cy="5705341"/>
          </a:xfrm>
        </p:spPr>
        <p:txBody>
          <a:bodyPr>
            <a:normAutofit fontScale="85000" lnSpcReduction="10000"/>
          </a:bodyPr>
          <a:lstStyle/>
          <a:p>
            <a:endParaRPr lang="it-IT" dirty="0"/>
          </a:p>
          <a:p>
            <a:r>
              <a:rPr lang="en-US" dirty="0"/>
              <a:t> Web MVC Framework offers to developers a complete set of </a:t>
            </a:r>
            <a:r>
              <a:rPr lang="en-US" dirty="0" smtClean="0"/>
              <a:t>Classes for agile development </a:t>
            </a:r>
            <a:r>
              <a:rPr lang="en-US" dirty="0"/>
              <a:t>of data intensive web applications. </a:t>
            </a:r>
            <a:endParaRPr lang="en-US" dirty="0" smtClean="0"/>
          </a:p>
          <a:p>
            <a:r>
              <a:rPr lang="en-US" dirty="0"/>
              <a:t>Generally, it provides facilities for the system decomposition that developers can do at different levels during coding a complex web application</a:t>
            </a:r>
            <a:r>
              <a:rPr lang="en-US" dirty="0" smtClean="0"/>
              <a:t>.</a:t>
            </a:r>
          </a:p>
          <a:p>
            <a:pPr marL="285750" indent="-285750">
              <a:buFont typeface="Arial" panose="020B0604020202020204" pitchFamily="34" charset="0"/>
              <a:buChar char="•"/>
            </a:pPr>
            <a:r>
              <a:rPr lang="en-US" dirty="0" smtClean="0"/>
              <a:t>Firstly it implements </a:t>
            </a:r>
            <a:r>
              <a:rPr lang="en-US" dirty="0"/>
              <a:t>services for realizing the </a:t>
            </a:r>
            <a:r>
              <a:rPr lang="en-US" b="1" dirty="0"/>
              <a:t>MVC </a:t>
            </a:r>
            <a:r>
              <a:rPr lang="en-US" b="1" dirty="0" smtClean="0"/>
              <a:t>architectural pattern </a:t>
            </a:r>
          </a:p>
          <a:p>
            <a:pPr marL="285750" indent="-285750">
              <a:buFont typeface="Arial" panose="020B0604020202020204" pitchFamily="34" charset="0"/>
              <a:buChar char="•"/>
            </a:pPr>
            <a:r>
              <a:rPr lang="en-US" dirty="0"/>
              <a:t>However, this is not the only feature provided by the Framework for making the application decomposition. </a:t>
            </a:r>
            <a:endParaRPr lang="en-US" dirty="0" smtClean="0"/>
          </a:p>
          <a:p>
            <a:pPr algn="ctr"/>
            <a:r>
              <a:rPr lang="en-US" b="1" dirty="0"/>
              <a:t>In general its goal is to organize and manage different </a:t>
            </a:r>
            <a:r>
              <a:rPr lang="en-US" b="1" dirty="0" smtClean="0"/>
              <a:t>views for decomposition of a web application</a:t>
            </a:r>
          </a:p>
          <a:p>
            <a:pPr algn="ctr"/>
            <a:r>
              <a:rPr lang="en-US" b="1" smtClean="0"/>
              <a:t>Architectural</a:t>
            </a:r>
            <a:endParaRPr lang="en-US" b="1" dirty="0" smtClean="0"/>
          </a:p>
          <a:p>
            <a:pPr algn="ctr"/>
            <a:r>
              <a:rPr lang="en-US" b="1" dirty="0" smtClean="0"/>
              <a:t>Business scopes, roles and profiles</a:t>
            </a:r>
          </a:p>
          <a:p>
            <a:pPr algn="ctr"/>
            <a:r>
              <a:rPr lang="en-US" b="1" dirty="0" smtClean="0"/>
              <a:t>Content decomposition</a:t>
            </a:r>
          </a:p>
          <a:p>
            <a:pPr algn="ctr"/>
            <a:r>
              <a:rPr lang="en-US" b="1" dirty="0" smtClean="0"/>
              <a:t>Components and software </a:t>
            </a:r>
            <a:r>
              <a:rPr lang="en-US" b="1" dirty="0"/>
              <a:t>r</a:t>
            </a:r>
            <a:r>
              <a:rPr lang="en-US" b="1" dirty="0" smtClean="0"/>
              <a:t>euse</a:t>
            </a:r>
          </a:p>
          <a:p>
            <a:pPr algn="ctr"/>
            <a:r>
              <a:rPr lang="en-US" b="1" dirty="0" smtClean="0"/>
              <a:t>Technologies requirements and skills</a:t>
            </a:r>
          </a:p>
        </p:txBody>
      </p:sp>
    </p:spTree>
    <p:extLst>
      <p:ext uri="{BB962C8B-B14F-4D97-AF65-F5344CB8AC3E}">
        <p14:creationId xmlns:p14="http://schemas.microsoft.com/office/powerpoint/2010/main" val="2298421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1353801" cy="1208868"/>
          </a:xfrm>
        </p:spPr>
        <p:txBody>
          <a:bodyPr/>
          <a:lstStyle/>
          <a:p>
            <a:r>
              <a:rPr lang="en-US" dirty="0" smtClean="0"/>
              <a:t>Architectural</a:t>
            </a:r>
            <a:r>
              <a:rPr lang="it-IT" dirty="0" smtClean="0"/>
              <a:t> </a:t>
            </a:r>
            <a:r>
              <a:rPr lang="en-US" dirty="0" smtClean="0"/>
              <a:t>decomposition</a:t>
            </a:r>
            <a:r>
              <a:rPr lang="it-IT" dirty="0"/>
              <a:t>:</a:t>
            </a:r>
            <a:r>
              <a:rPr lang="it-IT" dirty="0" smtClean="0"/>
              <a:t> MVC Pattern</a:t>
            </a:r>
            <a:endParaRPr lang="it-IT" dirty="0"/>
          </a:p>
        </p:txBody>
      </p:sp>
      <p:sp>
        <p:nvSpPr>
          <p:cNvPr id="3" name="Segnaposto contenuto 2"/>
          <p:cNvSpPr>
            <a:spLocks noGrp="1"/>
          </p:cNvSpPr>
          <p:nvPr>
            <p:ph idx="1"/>
          </p:nvPr>
        </p:nvSpPr>
        <p:spPr>
          <a:xfrm>
            <a:off x="0" y="1390918"/>
            <a:ext cx="12192000" cy="5467081"/>
          </a:xfrm>
        </p:spPr>
        <p:txBody>
          <a:bodyPr>
            <a:normAutofit fontScale="92500" lnSpcReduction="10000"/>
          </a:bodyPr>
          <a:lstStyle/>
          <a:p>
            <a:r>
              <a:rPr lang="en-US" dirty="0" smtClean="0"/>
              <a:t>Framework </a:t>
            </a:r>
            <a:r>
              <a:rPr lang="en-US" dirty="0"/>
              <a:t>implements the </a:t>
            </a:r>
            <a:r>
              <a:rPr lang="en-US" b="1" dirty="0" smtClean="0"/>
              <a:t>MVC pattern </a:t>
            </a:r>
            <a:r>
              <a:rPr lang="en-US" dirty="0"/>
              <a:t>allowing developers to decompose complex logic into different layers. </a:t>
            </a:r>
            <a:endParaRPr lang="en-US" dirty="0" smtClean="0"/>
          </a:p>
          <a:p>
            <a:r>
              <a:rPr lang="en-US" dirty="0" smtClean="0"/>
              <a:t>This </a:t>
            </a:r>
            <a:r>
              <a:rPr lang="en-US" dirty="0"/>
              <a:t>is a specialization of the well know concept of the </a:t>
            </a:r>
            <a:r>
              <a:rPr lang="en-US" b="1" i="1" dirty="0"/>
              <a:t>Separation of Concern, </a:t>
            </a:r>
            <a:r>
              <a:rPr lang="en-US" dirty="0"/>
              <a:t>alias </a:t>
            </a:r>
            <a:r>
              <a:rPr lang="en-US" b="1" i="1" dirty="0"/>
              <a:t>SOC, </a:t>
            </a:r>
            <a:r>
              <a:rPr lang="en-US" dirty="0"/>
              <a:t>which thinks to an application like a big set </a:t>
            </a:r>
            <a:r>
              <a:rPr lang="en-US" b="1" dirty="0"/>
              <a:t>of </a:t>
            </a:r>
            <a:r>
              <a:rPr lang="en-US" b="1" dirty="0" smtClean="0"/>
              <a:t>computer functionalities (print, display, read/write data, control flow etc.) </a:t>
            </a:r>
            <a:r>
              <a:rPr lang="en-US" dirty="0" smtClean="0"/>
              <a:t>intercommunicating </a:t>
            </a:r>
            <a:r>
              <a:rPr lang="en-US" dirty="0"/>
              <a:t>each other’s but having different system purposes. </a:t>
            </a:r>
            <a:endParaRPr lang="en-US" dirty="0" smtClean="0"/>
          </a:p>
          <a:p>
            <a:r>
              <a:rPr lang="en-US" dirty="0"/>
              <a:t>SOC organizes an application by identifying its main purposes and then by grouping all its functions under these ones. MVC, which is a SOC implementation, classifies its  purposes by using three high-level  tiers: </a:t>
            </a:r>
            <a:r>
              <a:rPr lang="en-US" b="1" dirty="0"/>
              <a:t>data</a:t>
            </a:r>
            <a:r>
              <a:rPr lang="en-US" dirty="0"/>
              <a:t>, </a:t>
            </a:r>
            <a:r>
              <a:rPr lang="en-US" b="1" dirty="0"/>
              <a:t>presentation</a:t>
            </a:r>
            <a:r>
              <a:rPr lang="en-US" dirty="0"/>
              <a:t> and </a:t>
            </a:r>
            <a:r>
              <a:rPr lang="en-US" b="1" dirty="0"/>
              <a:t>application logic </a:t>
            </a:r>
            <a:r>
              <a:rPr lang="en-US" dirty="0"/>
              <a:t>by providing, respectively, </a:t>
            </a:r>
            <a:r>
              <a:rPr lang="en-US" b="1" dirty="0"/>
              <a:t>Model</a:t>
            </a:r>
            <a:r>
              <a:rPr lang="en-US" dirty="0"/>
              <a:t>, </a:t>
            </a:r>
            <a:r>
              <a:rPr lang="en-US" b="1" dirty="0"/>
              <a:t>View</a:t>
            </a:r>
            <a:r>
              <a:rPr lang="en-US" dirty="0"/>
              <a:t> and </a:t>
            </a:r>
            <a:r>
              <a:rPr lang="en-US" b="1" dirty="0"/>
              <a:t>Controller</a:t>
            </a:r>
            <a:r>
              <a:rPr lang="en-US" dirty="0"/>
              <a:t> (intercommunicating logic layers). </a:t>
            </a:r>
            <a:endParaRPr lang="en-US" dirty="0" smtClean="0"/>
          </a:p>
          <a:p>
            <a:r>
              <a:rPr lang="en-US" dirty="0"/>
              <a:t>Therefore, by implementing a web application and by using the MVC pattern</a:t>
            </a:r>
            <a:r>
              <a:rPr lang="en-US" b="1" dirty="0"/>
              <a:t>, developers must decomposing and grouping its classes under this layers and must manage communications among them</a:t>
            </a:r>
            <a:r>
              <a:rPr lang="en-US" dirty="0" smtClean="0"/>
              <a:t>.</a:t>
            </a:r>
            <a:endParaRPr lang="en-US" dirty="0"/>
          </a:p>
          <a:p>
            <a:r>
              <a:rPr lang="en-US" b="1" dirty="0"/>
              <a:t>Framework offers all base classes for building Model, View and Controller layers of a web application and for simplifying data </a:t>
            </a:r>
            <a:r>
              <a:rPr lang="en-US" b="1" dirty="0" smtClean="0"/>
              <a:t>communications among them. </a:t>
            </a:r>
          </a:p>
          <a:p>
            <a:r>
              <a:rPr lang="en-US" b="1" u="sng" dirty="0"/>
              <a:t>Developers may quickly creates the application MVC layers just by extending Framework classes. Then the framework will provide the necessary services </a:t>
            </a:r>
            <a:r>
              <a:rPr lang="en-US" b="1" u="sng" dirty="0" smtClean="0"/>
              <a:t>for the instantiation </a:t>
            </a:r>
            <a:r>
              <a:rPr lang="en-US" b="1" u="sng" dirty="0"/>
              <a:t>and intercommunication. </a:t>
            </a:r>
            <a:endParaRPr lang="it-IT" b="1" u="sng" dirty="0"/>
          </a:p>
        </p:txBody>
      </p:sp>
    </p:spTree>
    <p:extLst>
      <p:ext uri="{BB962C8B-B14F-4D97-AF65-F5344CB8AC3E}">
        <p14:creationId xmlns:p14="http://schemas.microsoft.com/office/powerpoint/2010/main" val="3638835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705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 y="0"/>
            <a:ext cx="11353800" cy="1208868"/>
          </a:xfrm>
        </p:spPr>
        <p:txBody>
          <a:bodyPr/>
          <a:lstStyle/>
          <a:p>
            <a:r>
              <a:rPr lang="en-US" dirty="0" smtClean="0"/>
              <a:t>Convention over configuration</a:t>
            </a:r>
            <a:endParaRPr lang="en-US" dirty="0"/>
          </a:p>
        </p:txBody>
      </p:sp>
      <p:sp>
        <p:nvSpPr>
          <p:cNvPr id="3" name="Segnaposto contenuto 2"/>
          <p:cNvSpPr>
            <a:spLocks noGrp="1"/>
          </p:cNvSpPr>
          <p:nvPr>
            <p:ph idx="1"/>
          </p:nvPr>
        </p:nvSpPr>
        <p:spPr>
          <a:xfrm>
            <a:off x="1" y="1326524"/>
            <a:ext cx="12192000" cy="5531476"/>
          </a:xfrm>
        </p:spPr>
        <p:txBody>
          <a:bodyPr>
            <a:normAutofit/>
          </a:bodyPr>
          <a:lstStyle/>
          <a:p>
            <a:r>
              <a:rPr lang="en-US" sz="2000" dirty="0" smtClean="0"/>
              <a:t>Framework adopts a </a:t>
            </a:r>
            <a:r>
              <a:rPr lang="en-US" sz="2000" b="1" dirty="0" smtClean="0"/>
              <a:t>Convention </a:t>
            </a:r>
            <a:r>
              <a:rPr lang="en-US" sz="2000" b="1" dirty="0"/>
              <a:t>over </a:t>
            </a:r>
            <a:r>
              <a:rPr lang="en-US" sz="2000" b="1" dirty="0" smtClean="0"/>
              <a:t>Configuration </a:t>
            </a:r>
            <a:r>
              <a:rPr lang="en-US" sz="2000" dirty="0" smtClean="0"/>
              <a:t>paradigm (</a:t>
            </a:r>
            <a:r>
              <a:rPr lang="en-US" sz="2000" dirty="0"/>
              <a:t>also known as coding by convention) </a:t>
            </a:r>
            <a:r>
              <a:rPr lang="en-US" sz="2000" dirty="0" smtClean="0"/>
              <a:t>that is </a:t>
            </a:r>
            <a:r>
              <a:rPr lang="en-US" sz="2000" dirty="0"/>
              <a:t>a software design paradigm </a:t>
            </a:r>
            <a:r>
              <a:rPr lang="en-US" sz="2000" dirty="0" smtClean="0"/>
              <a:t>that </a:t>
            </a:r>
            <a:r>
              <a:rPr lang="en-US" sz="2000" dirty="0"/>
              <a:t>attempt to decrease the number of decisions that a </a:t>
            </a:r>
            <a:r>
              <a:rPr lang="en-US" sz="2000" dirty="0" smtClean="0"/>
              <a:t>developer, by </a:t>
            </a:r>
            <a:r>
              <a:rPr lang="en-US" sz="2000" dirty="0"/>
              <a:t>using the </a:t>
            </a:r>
            <a:r>
              <a:rPr lang="en-US" sz="2000" dirty="0" smtClean="0"/>
              <a:t>framework,  </a:t>
            </a:r>
            <a:r>
              <a:rPr lang="en-US" sz="2000" dirty="0"/>
              <a:t>is required to make without necessarily losing flexibility</a:t>
            </a:r>
            <a:r>
              <a:rPr lang="en-US" sz="2000" dirty="0" smtClean="0"/>
              <a:t>.</a:t>
            </a:r>
          </a:p>
          <a:p>
            <a:r>
              <a:rPr lang="en-US" sz="2000" dirty="0"/>
              <a:t>Its conventions automatically </a:t>
            </a:r>
            <a:r>
              <a:rPr lang="en-US" sz="2000" dirty="0" smtClean="0"/>
              <a:t>provide </a:t>
            </a:r>
            <a:r>
              <a:rPr lang="en-US" sz="2000" dirty="0"/>
              <a:t>a </a:t>
            </a:r>
            <a:r>
              <a:rPr lang="en-US" sz="2000" b="1" dirty="0"/>
              <a:t>global mechanism for handling HTTP requests </a:t>
            </a:r>
            <a:r>
              <a:rPr lang="en-US" sz="2000" dirty="0"/>
              <a:t>and for </a:t>
            </a:r>
            <a:r>
              <a:rPr lang="en-US" sz="2000" b="1" dirty="0"/>
              <a:t>routing</a:t>
            </a:r>
            <a:r>
              <a:rPr lang="en-US" sz="2000" dirty="0"/>
              <a:t>, </a:t>
            </a:r>
            <a:r>
              <a:rPr lang="en-US" sz="2000" b="1" dirty="0"/>
              <a:t>dispatching</a:t>
            </a:r>
            <a:r>
              <a:rPr lang="en-US" sz="2000" dirty="0"/>
              <a:t> them </a:t>
            </a:r>
            <a:r>
              <a:rPr lang="en-US" sz="2000" b="1" dirty="0"/>
              <a:t>to controllers (response providers</a:t>
            </a:r>
            <a:r>
              <a:rPr lang="en-US" sz="2000" b="1" dirty="0" smtClean="0"/>
              <a:t>).</a:t>
            </a:r>
          </a:p>
          <a:p>
            <a:r>
              <a:rPr lang="en-US" sz="2000" dirty="0" smtClean="0"/>
              <a:t>Framework conventions, in facts,  are able to instantiate a user Controller without extra configurations requirements and  </a:t>
            </a:r>
            <a:r>
              <a:rPr lang="en-US" sz="2000" b="1" dirty="0" smtClean="0"/>
              <a:t>also permit classic </a:t>
            </a:r>
            <a:r>
              <a:rPr lang="en-US" sz="2000" b="1" dirty="0"/>
              <a:t>PHP development approach</a:t>
            </a:r>
            <a:r>
              <a:rPr lang="en-US" sz="2000" dirty="0"/>
              <a:t>, where developers can write code into a single file by using </a:t>
            </a:r>
            <a:r>
              <a:rPr lang="en-US" sz="2000" dirty="0" smtClean="0"/>
              <a:t>both </a:t>
            </a:r>
            <a:r>
              <a:rPr lang="en-US" sz="2000" dirty="0"/>
              <a:t>OOP or Functional paradigm. </a:t>
            </a:r>
            <a:endParaRPr lang="en-US" sz="2000" dirty="0" smtClean="0"/>
          </a:p>
          <a:p>
            <a:r>
              <a:rPr lang="en-US" sz="2000" dirty="0" smtClean="0"/>
              <a:t>This </a:t>
            </a:r>
            <a:r>
              <a:rPr lang="en-US" sz="2000" dirty="0"/>
              <a:t>aspect facilitate the integration of the Framework together with any existing application that use a different </a:t>
            </a:r>
            <a:r>
              <a:rPr lang="en-US" sz="2000" dirty="0" smtClean="0"/>
              <a:t>development technique</a:t>
            </a:r>
            <a:r>
              <a:rPr lang="en-US" sz="2000" dirty="0"/>
              <a:t>. </a:t>
            </a:r>
            <a:endParaRPr lang="en-US" sz="2000" dirty="0" smtClean="0"/>
          </a:p>
        </p:txBody>
      </p:sp>
    </p:spTree>
    <p:extLst>
      <p:ext uri="{BB962C8B-B14F-4D97-AF65-F5344CB8AC3E}">
        <p14:creationId xmlns:p14="http://schemas.microsoft.com/office/powerpoint/2010/main" val="4006249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1353801" cy="1208868"/>
          </a:xfrm>
        </p:spPr>
        <p:txBody>
          <a:bodyPr>
            <a:normAutofit/>
          </a:bodyPr>
          <a:lstStyle/>
          <a:p>
            <a:r>
              <a:rPr lang="en-US" dirty="0" smtClean="0"/>
              <a:t>Routing, dispatching </a:t>
            </a:r>
            <a:br>
              <a:rPr lang="en-US" dirty="0" smtClean="0"/>
            </a:br>
            <a:r>
              <a:rPr lang="en-US" dirty="0" smtClean="0"/>
              <a:t>and auto loading</a:t>
            </a:r>
            <a:endParaRPr lang="en-US" dirty="0"/>
          </a:p>
        </p:txBody>
      </p:sp>
      <p:sp>
        <p:nvSpPr>
          <p:cNvPr id="3" name="Segnaposto contenuto 2"/>
          <p:cNvSpPr>
            <a:spLocks noGrp="1"/>
          </p:cNvSpPr>
          <p:nvPr>
            <p:ph idx="1"/>
          </p:nvPr>
        </p:nvSpPr>
        <p:spPr>
          <a:xfrm>
            <a:off x="194257" y="1378041"/>
            <a:ext cx="5382296" cy="2498500"/>
          </a:xfrm>
        </p:spPr>
        <p:txBody>
          <a:bodyPr>
            <a:normAutofit/>
          </a:bodyPr>
          <a:lstStyle/>
          <a:p>
            <a:r>
              <a:rPr lang="en-US" dirty="0" smtClean="0"/>
              <a:t>Framework provides a mechanism for routing and dispatching user to an appropriate controller. </a:t>
            </a:r>
            <a:br>
              <a:rPr lang="en-US" dirty="0" smtClean="0"/>
            </a:br>
            <a:r>
              <a:rPr lang="en-US" dirty="0" smtClean="0"/>
              <a:t/>
            </a:r>
            <a:br>
              <a:rPr lang="en-US" dirty="0" smtClean="0"/>
            </a:br>
            <a:r>
              <a:rPr lang="en-US" dirty="0" smtClean="0"/>
              <a:t>Classes</a:t>
            </a:r>
            <a:r>
              <a:rPr lang="en-US" dirty="0"/>
              <a:t>’ auto </a:t>
            </a:r>
            <a:r>
              <a:rPr lang="en-US" dirty="0" smtClean="0"/>
              <a:t>loader also </a:t>
            </a:r>
            <a:r>
              <a:rPr lang="en-US" dirty="0"/>
              <a:t>simplify the </a:t>
            </a:r>
            <a:r>
              <a:rPr lang="en-US" dirty="0" smtClean="0"/>
              <a:t>objects creation by eliminating the needs of files inclusions (PHP require) or files dependencies.</a:t>
            </a:r>
          </a:p>
          <a:p>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53" y="0"/>
            <a:ext cx="6615448" cy="6858000"/>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17" y="3786389"/>
            <a:ext cx="5275776" cy="3071611"/>
          </a:xfrm>
          <a:prstGeom prst="rect">
            <a:avLst/>
          </a:prstGeom>
        </p:spPr>
      </p:pic>
    </p:spTree>
    <p:extLst>
      <p:ext uri="{BB962C8B-B14F-4D97-AF65-F5344CB8AC3E}">
        <p14:creationId xmlns:p14="http://schemas.microsoft.com/office/powerpoint/2010/main" val="332240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1353801" cy="1208868"/>
          </a:xfrm>
        </p:spPr>
        <p:txBody>
          <a:bodyPr/>
          <a:lstStyle/>
          <a:p>
            <a:r>
              <a:rPr lang="en-US" dirty="0" smtClean="0"/>
              <a:t>Business decomposition:</a:t>
            </a:r>
            <a:br>
              <a:rPr lang="en-US" dirty="0" smtClean="0"/>
            </a:br>
            <a:r>
              <a:rPr lang="en-US" dirty="0" smtClean="0"/>
              <a:t>Namespaces, Sub </a:t>
            </a:r>
            <a:r>
              <a:rPr lang="en-US" dirty="0"/>
              <a:t>Systems </a:t>
            </a:r>
            <a:r>
              <a:rPr lang="en-US" dirty="0" smtClean="0"/>
              <a:t>and Classes</a:t>
            </a:r>
            <a:endParaRPr lang="en-US" dirty="0"/>
          </a:p>
        </p:txBody>
      </p:sp>
      <p:sp>
        <p:nvSpPr>
          <p:cNvPr id="3" name="Segnaposto contenuto 2"/>
          <p:cNvSpPr>
            <a:spLocks noGrp="1"/>
          </p:cNvSpPr>
          <p:nvPr>
            <p:ph idx="1"/>
          </p:nvPr>
        </p:nvSpPr>
        <p:spPr>
          <a:xfrm>
            <a:off x="-1" y="1442435"/>
            <a:ext cx="7049589" cy="5375730"/>
          </a:xfrm>
        </p:spPr>
        <p:txBody>
          <a:bodyPr>
            <a:normAutofit/>
          </a:bodyPr>
          <a:lstStyle/>
          <a:p>
            <a:r>
              <a:rPr lang="en-US" dirty="0"/>
              <a:t>Framework, depending from application’s complexity, lets developers to organize and decompose application’s classes by using namespaces and sub systems. </a:t>
            </a:r>
            <a:endParaRPr lang="en-US" dirty="0" smtClean="0"/>
          </a:p>
          <a:p>
            <a:r>
              <a:rPr lang="en-US" dirty="0" smtClean="0"/>
              <a:t>Sub </a:t>
            </a:r>
            <a:r>
              <a:rPr lang="en-US" dirty="0"/>
              <a:t>systems allows designing the application’s architecture with a high level </a:t>
            </a:r>
            <a:r>
              <a:rPr lang="en-US" dirty="0" smtClean="0"/>
              <a:t>model of </a:t>
            </a:r>
            <a:r>
              <a:rPr lang="en-US" dirty="0"/>
              <a:t>decomposition, well known as </a:t>
            </a:r>
            <a:r>
              <a:rPr lang="en-US" b="1" dirty="0"/>
              <a:t>Systems Decomposition</a:t>
            </a:r>
            <a:r>
              <a:rPr lang="en-US" dirty="0"/>
              <a:t>. </a:t>
            </a:r>
            <a:endParaRPr lang="en-US" dirty="0" smtClean="0"/>
          </a:p>
          <a:p>
            <a:r>
              <a:rPr lang="en-US" dirty="0" smtClean="0"/>
              <a:t>System </a:t>
            </a:r>
            <a:r>
              <a:rPr lang="en-US" dirty="0"/>
              <a:t>Decomposition </a:t>
            </a:r>
            <a:r>
              <a:rPr lang="en-US" b="1" dirty="0"/>
              <a:t>looks at business </a:t>
            </a:r>
            <a:r>
              <a:rPr lang="en-US" dirty="0"/>
              <a:t>logic </a:t>
            </a:r>
            <a:r>
              <a:rPr lang="en-US" dirty="0" smtClean="0"/>
              <a:t>decomposition </a:t>
            </a:r>
            <a:r>
              <a:rPr lang="en-US" dirty="0"/>
              <a:t>of an application. </a:t>
            </a:r>
            <a:endParaRPr lang="en-US" dirty="0" smtClean="0"/>
          </a:p>
          <a:p>
            <a:r>
              <a:rPr lang="en-US" dirty="0" smtClean="0"/>
              <a:t>It </a:t>
            </a:r>
            <a:r>
              <a:rPr lang="en-US" dirty="0"/>
              <a:t>differs from the </a:t>
            </a:r>
            <a:r>
              <a:rPr lang="en-US" dirty="0" smtClean="0"/>
              <a:t>MVC decomposition</a:t>
            </a:r>
            <a:r>
              <a:rPr lang="en-US" dirty="0"/>
              <a:t>, which is principally oriented to the </a:t>
            </a:r>
            <a:r>
              <a:rPr lang="en-US" dirty="0" smtClean="0"/>
              <a:t>computer functions </a:t>
            </a:r>
            <a:r>
              <a:rPr lang="en-US" dirty="0"/>
              <a:t>concern like, for example, file system functions, memory management, database, GUI functions and so on.</a:t>
            </a:r>
          </a:p>
        </p:txBody>
      </p:sp>
      <p:pic>
        <p:nvPicPr>
          <p:cNvPr id="4" name="Immagine 3"/>
          <p:cNvPicPr>
            <a:picLocks noChangeAspect="1"/>
          </p:cNvPicPr>
          <p:nvPr/>
        </p:nvPicPr>
        <p:blipFill>
          <a:blip r:embed="rId2"/>
          <a:stretch>
            <a:fillRect/>
          </a:stretch>
        </p:blipFill>
        <p:spPr>
          <a:xfrm>
            <a:off x="7049589" y="1555947"/>
            <a:ext cx="5034380" cy="5089552"/>
          </a:xfrm>
          <a:prstGeom prst="rect">
            <a:avLst/>
          </a:prstGeom>
        </p:spPr>
      </p:pic>
    </p:spTree>
    <p:extLst>
      <p:ext uri="{BB962C8B-B14F-4D97-AF65-F5344CB8AC3E}">
        <p14:creationId xmlns:p14="http://schemas.microsoft.com/office/powerpoint/2010/main" val="265114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8942" y="0"/>
            <a:ext cx="11578106" cy="1208868"/>
          </a:xfrm>
        </p:spPr>
        <p:txBody>
          <a:bodyPr/>
          <a:lstStyle/>
          <a:p>
            <a:r>
              <a:rPr lang="en-US" dirty="0" smtClean="0"/>
              <a:t>Logical and physical mappings</a:t>
            </a:r>
            <a:endParaRPr lang="en-US" dirty="0"/>
          </a:p>
        </p:txBody>
      </p:sp>
      <p:sp>
        <p:nvSpPr>
          <p:cNvPr id="3" name="Segnaposto contenuto 2"/>
          <p:cNvSpPr>
            <a:spLocks noGrp="1"/>
          </p:cNvSpPr>
          <p:nvPr>
            <p:ph idx="1"/>
          </p:nvPr>
        </p:nvSpPr>
        <p:spPr>
          <a:xfrm>
            <a:off x="218941" y="1493949"/>
            <a:ext cx="11835684" cy="5035640"/>
          </a:xfrm>
        </p:spPr>
        <p:txBody>
          <a:bodyPr>
            <a:normAutofit lnSpcReduction="10000"/>
          </a:bodyPr>
          <a:lstStyle/>
          <a:p>
            <a:r>
              <a:rPr lang="en-US" dirty="0" smtClean="0"/>
              <a:t>Frameworks </a:t>
            </a:r>
            <a:r>
              <a:rPr lang="en-US" dirty="0"/>
              <a:t>uses </a:t>
            </a:r>
            <a:r>
              <a:rPr lang="en-US" dirty="0" smtClean="0"/>
              <a:t>a case </a:t>
            </a:r>
            <a:r>
              <a:rPr lang="en-US" dirty="0"/>
              <a:t>sensitive </a:t>
            </a:r>
            <a:r>
              <a:rPr lang="en-US" dirty="0" smtClean="0"/>
              <a:t>one </a:t>
            </a:r>
            <a:r>
              <a:rPr lang="en-US" dirty="0"/>
              <a:t>to </a:t>
            </a:r>
            <a:r>
              <a:rPr lang="en-US" dirty="0" smtClean="0"/>
              <a:t>one convention for mapping: </a:t>
            </a:r>
            <a:endParaRPr lang="en-US" dirty="0"/>
          </a:p>
          <a:p>
            <a:r>
              <a:rPr lang="en-US" dirty="0" smtClean="0"/>
              <a:t>namespace -&gt; sub </a:t>
            </a:r>
            <a:r>
              <a:rPr lang="en-US" dirty="0"/>
              <a:t>system  </a:t>
            </a:r>
            <a:r>
              <a:rPr lang="en-US" dirty="0" smtClean="0"/>
              <a:t>                     A </a:t>
            </a:r>
            <a:r>
              <a:rPr lang="en-US" dirty="0"/>
              <a:t>N</a:t>
            </a:r>
            <a:r>
              <a:rPr lang="en-US" dirty="0" smtClean="0"/>
              <a:t>amespace </a:t>
            </a:r>
            <a:r>
              <a:rPr lang="en-US" dirty="0"/>
              <a:t>named </a:t>
            </a:r>
            <a:r>
              <a:rPr lang="en-US" i="1" dirty="0"/>
              <a:t>XYZ </a:t>
            </a:r>
            <a:r>
              <a:rPr lang="en-US" dirty="0"/>
              <a:t>identifies a </a:t>
            </a:r>
            <a:r>
              <a:rPr lang="en-US" dirty="0" smtClean="0"/>
              <a:t>Sub </a:t>
            </a:r>
            <a:r>
              <a:rPr lang="en-US" dirty="0"/>
              <a:t>S</a:t>
            </a:r>
            <a:r>
              <a:rPr lang="en-US" dirty="0" smtClean="0"/>
              <a:t>ystem </a:t>
            </a:r>
            <a:r>
              <a:rPr lang="en-US" dirty="0"/>
              <a:t>named </a:t>
            </a:r>
            <a:r>
              <a:rPr lang="en-US" i="1" dirty="0"/>
              <a:t>XYZ </a:t>
            </a:r>
            <a:r>
              <a:rPr lang="en-US" dirty="0"/>
              <a:t>with its own variables scope </a:t>
            </a:r>
          </a:p>
          <a:p>
            <a:r>
              <a:rPr lang="en-US" dirty="0" smtClean="0"/>
              <a:t>sub </a:t>
            </a:r>
            <a:r>
              <a:rPr lang="en-US" dirty="0"/>
              <a:t>system </a:t>
            </a:r>
            <a:r>
              <a:rPr lang="en-US" dirty="0" smtClean="0"/>
              <a:t>-&gt;web </a:t>
            </a:r>
            <a:r>
              <a:rPr lang="en-US" dirty="0"/>
              <a:t>server folder </a:t>
            </a:r>
            <a:r>
              <a:rPr lang="en-US" dirty="0" smtClean="0"/>
              <a:t>             A Sub System </a:t>
            </a:r>
            <a:r>
              <a:rPr lang="en-US" dirty="0"/>
              <a:t>named </a:t>
            </a:r>
            <a:r>
              <a:rPr lang="en-US" i="1" dirty="0"/>
              <a:t>XYZ </a:t>
            </a:r>
            <a:r>
              <a:rPr lang="en-US" dirty="0"/>
              <a:t>is placed into a folder with the same name </a:t>
            </a:r>
          </a:p>
          <a:p>
            <a:r>
              <a:rPr lang="en-US" dirty="0" smtClean="0"/>
              <a:t>class </a:t>
            </a:r>
            <a:r>
              <a:rPr lang="en-US" dirty="0"/>
              <a:t>name </a:t>
            </a:r>
            <a:r>
              <a:rPr lang="en-US" dirty="0" smtClean="0"/>
              <a:t>-&gt; file                                    A </a:t>
            </a:r>
            <a:r>
              <a:rPr lang="en-US" dirty="0"/>
              <a:t>C</a:t>
            </a:r>
            <a:r>
              <a:rPr lang="en-US" dirty="0" smtClean="0"/>
              <a:t>lass </a:t>
            </a:r>
            <a:r>
              <a:rPr lang="en-US" dirty="0"/>
              <a:t>name </a:t>
            </a:r>
            <a:r>
              <a:rPr lang="en-US" i="1" dirty="0"/>
              <a:t>MyClass </a:t>
            </a:r>
            <a:r>
              <a:rPr lang="en-US" dirty="0"/>
              <a:t>is placed into a file </a:t>
            </a:r>
            <a:r>
              <a:rPr lang="en-US" i="1" dirty="0" err="1"/>
              <a:t>MyClass.php</a:t>
            </a:r>
            <a:r>
              <a:rPr lang="en-US" i="1" dirty="0"/>
              <a:t> </a:t>
            </a:r>
            <a:r>
              <a:rPr lang="en-US" dirty="0"/>
              <a:t>which is located into a sub system folder </a:t>
            </a:r>
          </a:p>
          <a:p>
            <a:endParaRPr lang="en-US" dirty="0"/>
          </a:p>
          <a:p>
            <a:r>
              <a:rPr lang="en-US" dirty="0"/>
              <a:t>For example: </a:t>
            </a:r>
          </a:p>
          <a:p>
            <a:pPr marL="285750" indent="-285750">
              <a:buFont typeface="Arial" panose="020B0604020202020204" pitchFamily="34" charset="0"/>
              <a:buChar char="•"/>
            </a:pPr>
            <a:r>
              <a:rPr lang="en-US" dirty="0" smtClean="0"/>
              <a:t> </a:t>
            </a:r>
            <a:r>
              <a:rPr lang="en-US" b="1" dirty="0" smtClean="0"/>
              <a:t>namespace </a:t>
            </a:r>
            <a:r>
              <a:rPr lang="en-US" b="1" dirty="0"/>
              <a:t>controllers\</a:t>
            </a:r>
            <a:r>
              <a:rPr lang="en-US" b="1" dirty="0" err="1"/>
              <a:t>MySubSystem</a:t>
            </a:r>
            <a:r>
              <a:rPr lang="en-US" b="1" dirty="0"/>
              <a:t> </a:t>
            </a:r>
            <a:r>
              <a:rPr lang="en-US" b="1" dirty="0" smtClean="0"/>
              <a:t>    </a:t>
            </a:r>
            <a:r>
              <a:rPr lang="en-US" dirty="0" smtClean="0"/>
              <a:t>-&gt; </a:t>
            </a:r>
            <a:r>
              <a:rPr lang="en-US" b="1" dirty="0" err="1" smtClean="0"/>
              <a:t>web_root</a:t>
            </a:r>
            <a:r>
              <a:rPr lang="en-US" b="1" dirty="0" smtClean="0"/>
              <a:t>/controllers/</a:t>
            </a:r>
            <a:r>
              <a:rPr lang="en-US" b="1" dirty="0" err="1" smtClean="0"/>
              <a:t>MySubSystem</a:t>
            </a:r>
            <a:r>
              <a:rPr lang="en-US" dirty="0" smtClean="0"/>
              <a:t> </a:t>
            </a:r>
            <a:endParaRPr lang="en-US" dirty="0"/>
          </a:p>
          <a:p>
            <a:pPr marL="285750" indent="-285750">
              <a:buFont typeface="Arial" panose="020B0604020202020204" pitchFamily="34" charset="0"/>
              <a:buChar char="•"/>
            </a:pPr>
            <a:r>
              <a:rPr lang="en-US" dirty="0" smtClean="0"/>
              <a:t> </a:t>
            </a:r>
            <a:r>
              <a:rPr lang="en-US" b="1" dirty="0"/>
              <a:t>use controllers\</a:t>
            </a:r>
            <a:r>
              <a:rPr lang="en-US" b="1" dirty="0" err="1"/>
              <a:t>MySubSystem</a:t>
            </a:r>
            <a:r>
              <a:rPr lang="en-US" b="1" dirty="0"/>
              <a:t> \</a:t>
            </a:r>
            <a:r>
              <a:rPr lang="en-US" b="1" dirty="0" smtClean="0"/>
              <a:t>MyClass</a:t>
            </a:r>
            <a:r>
              <a:rPr lang="en-US" b="1" dirty="0"/>
              <a:t> </a:t>
            </a:r>
            <a:r>
              <a:rPr lang="en-US" b="1" dirty="0" smtClean="0"/>
              <a:t> </a:t>
            </a:r>
            <a:r>
              <a:rPr lang="en-US" dirty="0" smtClean="0"/>
              <a:t>-&gt; </a:t>
            </a:r>
            <a:r>
              <a:rPr lang="en-US" b="1" dirty="0" err="1" smtClean="0"/>
              <a:t>web_root</a:t>
            </a:r>
            <a:r>
              <a:rPr lang="en-US" b="1" dirty="0" smtClean="0"/>
              <a:t>/controllers/</a:t>
            </a:r>
            <a:r>
              <a:rPr lang="en-US" b="1" dirty="0" err="1" smtClean="0"/>
              <a:t>MySubSystem</a:t>
            </a:r>
            <a:r>
              <a:rPr lang="en-US" b="1" dirty="0" smtClean="0"/>
              <a:t>/</a:t>
            </a:r>
            <a:r>
              <a:rPr lang="en-US" b="1" dirty="0" err="1" smtClean="0"/>
              <a:t>MyClass.php</a:t>
            </a:r>
            <a:r>
              <a:rPr lang="en-US" b="1" dirty="0" smtClean="0"/>
              <a:t> </a:t>
            </a:r>
            <a:endParaRPr lang="en-US" b="1" dirty="0"/>
          </a:p>
          <a:p>
            <a:endParaRPr lang="en-US" dirty="0"/>
          </a:p>
        </p:txBody>
      </p:sp>
    </p:spTree>
    <p:extLst>
      <p:ext uri="{BB962C8B-B14F-4D97-AF65-F5344CB8AC3E}">
        <p14:creationId xmlns:p14="http://schemas.microsoft.com/office/powerpoint/2010/main" val="266841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Decomposition and separation between front end and </a:t>
            </a:r>
            <a:r>
              <a:rPr lang="en-US" dirty="0"/>
              <a:t>b</a:t>
            </a:r>
            <a:r>
              <a:rPr lang="en-US" dirty="0" smtClean="0"/>
              <a:t>ack </a:t>
            </a:r>
            <a:r>
              <a:rPr lang="en-US" dirty="0"/>
              <a:t>e</a:t>
            </a:r>
            <a:r>
              <a:rPr lang="en-US" dirty="0" smtClean="0"/>
              <a:t>nd technologies</a:t>
            </a:r>
            <a:endParaRPr lang="en-US" dirty="0"/>
          </a:p>
        </p:txBody>
      </p:sp>
      <p:sp>
        <p:nvSpPr>
          <p:cNvPr id="3" name="Segnaposto contenuto 2"/>
          <p:cNvSpPr>
            <a:spLocks noGrp="1"/>
          </p:cNvSpPr>
          <p:nvPr>
            <p:ph idx="1"/>
          </p:nvPr>
        </p:nvSpPr>
        <p:spPr>
          <a:xfrm>
            <a:off x="180305" y="1519707"/>
            <a:ext cx="11887200" cy="5164428"/>
          </a:xfrm>
        </p:spPr>
        <p:txBody>
          <a:bodyPr>
            <a:normAutofit/>
          </a:bodyPr>
          <a:lstStyle/>
          <a:p>
            <a:r>
              <a:rPr lang="en-US" dirty="0"/>
              <a:t>Templating functionalities </a:t>
            </a:r>
            <a:r>
              <a:rPr lang="en-US" dirty="0" smtClean="0"/>
              <a:t>included into the </a:t>
            </a:r>
            <a:r>
              <a:rPr lang="en-US" dirty="0"/>
              <a:t>Framework permits to decuple PHP source code used for the presentation logic from HTML/CSS source code needed for the GUI design. Both pieces of code are under the responsibility of the View layer and must coexist inside it. </a:t>
            </a:r>
          </a:p>
          <a:p>
            <a:r>
              <a:rPr lang="en-US" dirty="0" smtClean="0"/>
              <a:t>By </a:t>
            </a:r>
            <a:r>
              <a:rPr lang="en-US" dirty="0"/>
              <a:t>using the Framework, will be possible to avoid the mixture of different programming languages when implementing the View. </a:t>
            </a:r>
            <a:endParaRPr lang="en-US" dirty="0" smtClean="0"/>
          </a:p>
          <a:p>
            <a:r>
              <a:rPr lang="en-US" dirty="0" smtClean="0"/>
              <a:t>Developers </a:t>
            </a:r>
            <a:r>
              <a:rPr lang="en-US" dirty="0"/>
              <a:t>can build a View by putting the GUI static design into an external and standard HTML file, which acts as a template, optionally containing some special elements: </a:t>
            </a:r>
            <a:r>
              <a:rPr lang="en-US" b="1" dirty="0"/>
              <a:t>placeholders</a:t>
            </a:r>
            <a:r>
              <a:rPr lang="en-US" dirty="0"/>
              <a:t> and </a:t>
            </a:r>
            <a:r>
              <a:rPr lang="en-US" b="1" dirty="0"/>
              <a:t>blocks</a:t>
            </a:r>
            <a:r>
              <a:rPr lang="en-US" dirty="0"/>
              <a:t>. </a:t>
            </a:r>
            <a:endParaRPr lang="en-US" dirty="0" smtClean="0"/>
          </a:p>
          <a:p>
            <a:r>
              <a:rPr lang="en-US" dirty="0" smtClean="0"/>
              <a:t>A </a:t>
            </a:r>
            <a:r>
              <a:rPr lang="en-US" dirty="0"/>
              <a:t>placeholder is just a simple string between braces, for example, </a:t>
            </a:r>
            <a:r>
              <a:rPr lang="en-US" b="1" dirty="0"/>
              <a:t>{Placeholder} </a:t>
            </a:r>
            <a:r>
              <a:rPr lang="en-US" dirty="0"/>
              <a:t>while a block is common HTML code between special HTMLs comments like: </a:t>
            </a:r>
          </a:p>
          <a:p>
            <a:r>
              <a:rPr lang="en-US" dirty="0" smtClean="0"/>
              <a:t>			</a:t>
            </a:r>
            <a:r>
              <a:rPr lang="en-US" b="1" dirty="0" smtClean="0"/>
              <a:t>&lt;!-- BEGIN block --&gt; </a:t>
            </a:r>
            <a:r>
              <a:rPr lang="en-US" dirty="0" smtClean="0"/>
              <a:t>custom HTML </a:t>
            </a:r>
            <a:r>
              <a:rPr lang="en-US" b="1" dirty="0" smtClean="0"/>
              <a:t>&lt;!-- END block --&gt; </a:t>
            </a:r>
          </a:p>
        </p:txBody>
      </p:sp>
    </p:spTree>
    <p:extLst>
      <p:ext uri="{BB962C8B-B14F-4D97-AF65-F5344CB8AC3E}">
        <p14:creationId xmlns:p14="http://schemas.microsoft.com/office/powerpoint/2010/main" val="3255115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AF3C2725-E792-40C4-98FD-562AC06C582F}" vid="{94A984C3-3099-431C-9D91-059FD31E71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Introduzione a PowerPoint</Template>
  <TotalTime>0</TotalTime>
  <Words>1839</Words>
  <Application>Microsoft Office PowerPoint</Application>
  <PresentationFormat>Widescreen</PresentationFormat>
  <Paragraphs>109</Paragraphs>
  <Slides>18</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Arial</vt:lpstr>
      <vt:lpstr>Calibri</vt:lpstr>
      <vt:lpstr>Segoe UI</vt:lpstr>
      <vt:lpstr>Segoe UI Light</vt:lpstr>
      <vt:lpstr>Symbol</vt:lpstr>
      <vt:lpstr>Times New Roman</vt:lpstr>
      <vt:lpstr>Welcome to PowerPoint_TP102923943</vt:lpstr>
      <vt:lpstr>PHP Web MVC Framework </vt:lpstr>
      <vt:lpstr>Concepts</vt:lpstr>
      <vt:lpstr>Architectural decomposition: MVC Pattern</vt:lpstr>
      <vt:lpstr>Presentazione standard di PowerPoint</vt:lpstr>
      <vt:lpstr>Convention over configuration</vt:lpstr>
      <vt:lpstr>Routing, dispatching  and auto loading</vt:lpstr>
      <vt:lpstr>Business decomposition: Namespaces, Sub Systems and Classes</vt:lpstr>
      <vt:lpstr>Logical and physical mappings</vt:lpstr>
      <vt:lpstr>Decomposition and separation between front end and back end technologies</vt:lpstr>
      <vt:lpstr>Templating</vt:lpstr>
      <vt:lpstr>Roles separation</vt:lpstr>
      <vt:lpstr>Hierarchical content decomposition </vt:lpstr>
      <vt:lpstr>A hierarchical MVC use case</vt:lpstr>
      <vt:lpstr>Component based decomposition and reuse</vt:lpstr>
      <vt:lpstr>Presentazione standard di PowerPoint</vt:lpstr>
      <vt:lpstr>Observation of content changing</vt:lpstr>
      <vt:lpstr>Presentazione standard di PowerPoint</vt:lpstr>
      <vt:lpstr>Thanks for your attention - Grazie per l’attenzione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2017-04-03T20:02:10Z</dcterms:created>
  <dcterms:modified xsi:type="dcterms:W3CDTF">2017-05-06T14:10:26Z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