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FA40B-BBA1-44EF-891D-D28FCD1FD0B1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DA81-CA0F-47FC-A77B-0842716DF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pall = </a:t>
            </a:r>
            <a:r>
              <a:rPr lang="en-US" sz="1200" b="1" dirty="0" err="1" smtClean="0"/>
              <a:t>picaneeg_example_group_continuousalpha_emotiv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227D7-5C61-409F-BCB9-918887F237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1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6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374E-0994-4330-B6C1-3C0528B86A37}" type="datetimeFigureOut">
              <a:rPr lang="en-US" smtClean="0"/>
              <a:t>7/29/2011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9C94-61D6-4797-B7A6-3CC0E741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oacres3\rcn\pican\MatlabCode\PupilToolkit\picanee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PICAN EEG Toolkit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</a:t>
            </a:r>
            <a:r>
              <a:rPr lang="en-US" dirty="0" err="1" smtClean="0"/>
              <a:t>Siegle</a:t>
            </a:r>
            <a:r>
              <a:rPr lang="en-US" dirty="0" smtClean="0"/>
              <a:t>, Ph.D.</a:t>
            </a:r>
          </a:p>
          <a:p>
            <a:r>
              <a:rPr lang="en-US" dirty="0" smtClean="0"/>
              <a:t>Josh </a:t>
            </a:r>
            <a:r>
              <a:rPr lang="en-US" dirty="0" err="1" smtClean="0"/>
              <a:t>Barback</a:t>
            </a:r>
            <a:r>
              <a:rPr lang="en-US" dirty="0" smtClean="0"/>
              <a:t>, B.S., M.F.A.</a:t>
            </a:r>
            <a:endParaRPr lang="en-US" dirty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7216539" y="304800"/>
            <a:ext cx="1736387" cy="1689370"/>
            <a:chOff x="1920" y="1296"/>
            <a:chExt cx="2016" cy="2016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064" y="1440"/>
              <a:ext cx="1728" cy="1728"/>
              <a:chOff x="0" y="1344"/>
              <a:chExt cx="2851" cy="2928"/>
            </a:xfrm>
          </p:grpSpPr>
          <p:sp>
            <p:nvSpPr>
              <p:cNvPr id="9" name="Oval 3"/>
              <p:cNvSpPr>
                <a:spLocks noChangeArrowheads="1"/>
              </p:cNvSpPr>
              <p:nvPr/>
            </p:nvSpPr>
            <p:spPr bwMode="auto">
              <a:xfrm>
                <a:off x="0" y="1392"/>
                <a:ext cx="2784" cy="283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" name="Picture 4" descr="C:\Greg\papers\pupfmri\docs\flyer\brainpictrans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344"/>
                <a:ext cx="2851" cy="2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920" y="1296"/>
              <a:ext cx="2016" cy="201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Circle">
                <a:avLst>
                  <a:gd name="adj" fmla="val 1086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Times New Roman"/>
                  <a:cs typeface="Times New Roman"/>
                </a:rPr>
                <a:t>Program in Cognitive Affective Neuroscience (PICAN)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5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514600"/>
            <a:ext cx="4800600" cy="411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7960"/>
            <a:ext cx="5181600" cy="186406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Loading data:</a:t>
            </a:r>
            <a:br>
              <a:rPr lang="en-US" u="sng" dirty="0" smtClean="0"/>
            </a:br>
            <a:r>
              <a:rPr lang="en-US" sz="3300" b="1" dirty="0" err="1" smtClean="0"/>
              <a:t>picaneeg_biosemi_procevents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effectLst/>
              </a:rPr>
              <a:t>Adds event codes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2514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picaneeg_biosemi_procevents</a:t>
            </a:r>
            <a:r>
              <a:rPr lang="en-US" dirty="0" smtClean="0"/>
              <a:t>(p);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796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94496" y="3124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: '2265_03flanker.bdf'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SampleRate</a:t>
            </a:r>
            <a:r>
              <a:rPr lang="en-US" dirty="0" smtClean="0"/>
              <a:t>: 512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ChanLabels</a:t>
            </a:r>
            <a:r>
              <a:rPr lang="en-US" dirty="0" smtClean="0"/>
              <a:t>: {128x1 cell}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EEGind</a:t>
            </a:r>
            <a:r>
              <a:rPr lang="en-US" dirty="0" smtClean="0"/>
              <a:t>: [128x612352 double]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freqlb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frequb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OtherData</a:t>
            </a:r>
            <a:r>
              <a:rPr lang="en-US" dirty="0" smtClean="0"/>
              <a:t>: [9x612352 double]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netname</a:t>
            </a:r>
            <a:r>
              <a:rPr lang="en-US" dirty="0" smtClean="0"/>
              <a:t>: '</a:t>
            </a:r>
            <a:r>
              <a:rPr lang="en-US" dirty="0" err="1" smtClean="0"/>
              <a:t>biosemi_bdf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chanlocs</a:t>
            </a:r>
            <a:r>
              <a:rPr lang="en-US" dirty="0" smtClean="0"/>
              <a:t>: [1x128 </a:t>
            </a:r>
            <a:r>
              <a:rPr lang="en-US" dirty="0" err="1" smtClean="0"/>
              <a:t>struct</a:t>
            </a:r>
            <a:r>
              <a:rPr lang="en-US" dirty="0" smtClean="0"/>
              <a:t>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EventTicks</a:t>
            </a:r>
            <a:r>
              <a:rPr lang="en-US" dirty="0" smtClean="0">
                <a:solidFill>
                  <a:srgbClr val="FF0000"/>
                </a:solidFill>
              </a:rPr>
              <a:t>: [1x1200 double]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EventCodes</a:t>
            </a:r>
            <a:r>
              <a:rPr lang="en-US" dirty="0" smtClean="0">
                <a:solidFill>
                  <a:srgbClr val="FF0000"/>
                </a:solidFill>
              </a:rPr>
              <a:t>: [1x1200 double]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3276600"/>
            <a:ext cx="5100369" cy="114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" y="2611945"/>
            <a:ext cx="2569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bar(</a:t>
            </a:r>
            <a:r>
              <a:rPr lang="en-US" dirty="0" err="1" smtClean="0"/>
              <a:t>p.EventTicks</a:t>
            </a:r>
            <a:r>
              <a:rPr lang="en-US" dirty="0" smtClean="0"/>
              <a:t>(1:200),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dirty="0" err="1" smtClean="0"/>
              <a:t>p.EventCodes</a:t>
            </a:r>
            <a:r>
              <a:rPr lang="en-US" dirty="0" smtClean="0"/>
              <a:t>(1:200))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0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514600"/>
            <a:ext cx="4800600" cy="4114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7960"/>
            <a:ext cx="5181600" cy="1864060"/>
          </a:xfrm>
        </p:spPr>
        <p:txBody>
          <a:bodyPr>
            <a:normAutofit/>
          </a:bodyPr>
          <a:lstStyle/>
          <a:p>
            <a:r>
              <a:rPr lang="en-US" u="sng" dirty="0" smtClean="0"/>
              <a:t>Processing data:</a:t>
            </a:r>
            <a:br>
              <a:rPr lang="en-US" u="sng" dirty="0" smtClean="0"/>
            </a:br>
            <a:r>
              <a:rPr lang="en-US" sz="3200" b="1" dirty="0" err="1" smtClean="0"/>
              <a:t>picaneeg_noisefilter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300" dirty="0" smtClean="0">
                <a:effectLst/>
              </a:rPr>
              <a:t>band-pass filters the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2514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picaneeg_noisefilter</a:t>
            </a:r>
            <a:r>
              <a:rPr lang="en-US" dirty="0" smtClean="0"/>
              <a:t>(p,.01,30)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7960"/>
            <a:ext cx="762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94496" y="31242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: '2265_03flanker.bdf'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SampleRate</a:t>
            </a:r>
            <a:r>
              <a:rPr lang="en-US" dirty="0" smtClean="0"/>
              <a:t>: 512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ChanLabels</a:t>
            </a:r>
            <a:r>
              <a:rPr lang="en-US" dirty="0" smtClean="0"/>
              <a:t>: {128x1 cell}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EEGind</a:t>
            </a:r>
            <a:r>
              <a:rPr lang="en-US" dirty="0" smtClean="0">
                <a:solidFill>
                  <a:srgbClr val="FF0000"/>
                </a:solidFill>
              </a:rPr>
              <a:t>: [128x612352 double]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freqlb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frequb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OtherData</a:t>
            </a:r>
            <a:r>
              <a:rPr lang="en-US" dirty="0" smtClean="0"/>
              <a:t>: [9x612352 double]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netname</a:t>
            </a:r>
            <a:r>
              <a:rPr lang="en-US" dirty="0" smtClean="0"/>
              <a:t>: '</a:t>
            </a:r>
            <a:r>
              <a:rPr lang="en-US" dirty="0" err="1" smtClean="0"/>
              <a:t>biosemi_bdf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chanlocs</a:t>
            </a:r>
            <a:r>
              <a:rPr lang="en-US" dirty="0" smtClean="0"/>
              <a:t>: [1x128 </a:t>
            </a:r>
            <a:r>
              <a:rPr lang="en-US" dirty="0" err="1" smtClean="0"/>
              <a:t>struct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EventTicks</a:t>
            </a:r>
            <a:r>
              <a:rPr lang="en-US" dirty="0" smtClean="0"/>
              <a:t>: [1x1200 double]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EventCodes</a:t>
            </a:r>
            <a:r>
              <a:rPr lang="en-US" dirty="0" smtClean="0"/>
              <a:t>: [1x1200 double]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2883932"/>
            <a:ext cx="35771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p.EEGind</a:t>
            </a:r>
            <a:r>
              <a:rPr lang="en-US" dirty="0" smtClean="0"/>
              <a:t>(1,1:1000))</a:t>
            </a:r>
          </a:p>
          <a:p>
            <a:r>
              <a:rPr lang="en-US" dirty="0" smtClean="0"/>
              <a:t>p=</a:t>
            </a:r>
            <a:r>
              <a:rPr lang="en-US" dirty="0" err="1" smtClean="0"/>
              <a:t>picaneeg_noisefilter</a:t>
            </a:r>
            <a:r>
              <a:rPr lang="en-US" dirty="0" smtClean="0"/>
              <a:t>(p,.01,30)</a:t>
            </a:r>
          </a:p>
          <a:p>
            <a:r>
              <a:rPr lang="en-US" dirty="0" smtClean="0"/>
              <a:t>hold on; plot(</a:t>
            </a:r>
            <a:r>
              <a:rPr lang="en-US" dirty="0" err="1" smtClean="0"/>
              <a:t>p.EEGind</a:t>
            </a:r>
            <a:r>
              <a:rPr lang="en-US" dirty="0" smtClean="0"/>
              <a:t>(1,1:1000),'r')</a:t>
            </a:r>
          </a:p>
          <a:p>
            <a:r>
              <a:rPr lang="en-US" dirty="0" smtClean="0"/>
              <a:t>legend('</a:t>
            </a:r>
            <a:r>
              <a:rPr lang="en-US" dirty="0" err="1" smtClean="0"/>
              <a:t>unfiltered','filtered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862414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picaneeg_noisefilter</a:t>
            </a:r>
            <a:r>
              <a:rPr lang="en-US" dirty="0" smtClean="0"/>
              <a:t>(</a:t>
            </a:r>
            <a:r>
              <a:rPr lang="en-US" dirty="0" err="1" smtClean="0"/>
              <a:t>p,minfilterfreq,maxfilterfreq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" y="4565176"/>
            <a:ext cx="4117706" cy="145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72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1600200"/>
            <a:ext cx="48006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7960"/>
            <a:ext cx="5181600" cy="1363640"/>
          </a:xfrm>
        </p:spPr>
        <p:txBody>
          <a:bodyPr>
            <a:normAutofit/>
          </a:bodyPr>
          <a:lstStyle/>
          <a:p>
            <a:r>
              <a:rPr lang="en-US" u="sng" dirty="0" smtClean="0"/>
              <a:t>Segmenting data:</a:t>
            </a:r>
            <a:br>
              <a:rPr lang="en-US" u="sng" dirty="0" smtClean="0"/>
            </a:br>
            <a:r>
              <a:rPr lang="en-US" sz="3200" b="1" dirty="0" smtClean="0"/>
              <a:t>Adding trial information</a:t>
            </a: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1690166"/>
            <a:ext cx="47244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p.TrialStarts</a:t>
            </a:r>
            <a:r>
              <a:rPr lang="en-US" dirty="0" smtClean="0"/>
              <a:t>=</a:t>
            </a:r>
            <a:r>
              <a:rPr lang="en-US" dirty="0" err="1" smtClean="0"/>
              <a:t>p.EventTicks</a:t>
            </a:r>
            <a:r>
              <a:rPr lang="en-US" dirty="0" smtClean="0"/>
              <a:t>(1:2:end);</a:t>
            </a:r>
          </a:p>
          <a:p>
            <a:r>
              <a:rPr lang="en-US" sz="1400" dirty="0" err="1" smtClean="0"/>
              <a:t>p.TrialEnds</a:t>
            </a:r>
            <a:r>
              <a:rPr lang="en-US" sz="1400" dirty="0" smtClean="0"/>
              <a:t>=[</a:t>
            </a:r>
            <a:r>
              <a:rPr lang="en-US" sz="1400" dirty="0" err="1" smtClean="0"/>
              <a:t>p.TrialStarts</a:t>
            </a:r>
            <a:r>
              <a:rPr lang="en-US" sz="1400" dirty="0" smtClean="0"/>
              <a:t>(2:end) size(p.OtherData,2)];</a:t>
            </a:r>
          </a:p>
          <a:p>
            <a:r>
              <a:rPr lang="en-US" dirty="0" err="1" smtClean="0"/>
              <a:t>p.TrialLengths</a:t>
            </a:r>
            <a:r>
              <a:rPr lang="en-US" dirty="0" smtClean="0"/>
              <a:t>=[</a:t>
            </a:r>
            <a:r>
              <a:rPr lang="en-US" dirty="0" err="1" smtClean="0"/>
              <a:t>p.TrialEnds-p.TrialStarts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p.TrialTypes</a:t>
            </a:r>
            <a:r>
              <a:rPr lang="en-US" dirty="0" smtClean="0"/>
              <a:t>=</a:t>
            </a:r>
            <a:r>
              <a:rPr lang="en-US" dirty="0" err="1" smtClean="0"/>
              <a:t>p.EventCodes</a:t>
            </a:r>
            <a:r>
              <a:rPr lang="en-US" dirty="0" smtClean="0"/>
              <a:t>(1:2:end);</a:t>
            </a:r>
          </a:p>
          <a:p>
            <a:r>
              <a:rPr lang="en-US" dirty="0" err="1" smtClean="0"/>
              <a:t>p.CondLabels</a:t>
            </a:r>
            <a:r>
              <a:rPr lang="en-US" dirty="0" smtClean="0"/>
              <a:t>={'</a:t>
            </a:r>
            <a:r>
              <a:rPr lang="en-US" dirty="0" err="1" smtClean="0"/>
              <a:t>Congruent','Incongruent</a:t>
            </a:r>
            <a:r>
              <a:rPr lang="en-US" dirty="0" smtClean="0"/>
              <a:t>'};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7700" y="366213"/>
            <a:ext cx="110489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61597" y="379041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fname</a:t>
            </a:r>
            <a:r>
              <a:rPr lang="en-US" sz="1200" dirty="0" smtClean="0"/>
              <a:t>: 'C:\</a:t>
            </a:r>
            <a:r>
              <a:rPr lang="en-US" sz="1200" dirty="0" err="1" smtClean="0"/>
              <a:t>greg</a:t>
            </a:r>
            <a:r>
              <a:rPr lang="en-US" sz="1200" dirty="0" smtClean="0"/>
              <a:t>\papers\</a:t>
            </a:r>
            <a:r>
              <a:rPr lang="en-US" sz="1200" dirty="0" err="1" smtClean="0"/>
              <a:t>cidar</a:t>
            </a:r>
            <a:r>
              <a:rPr lang="en-US" sz="1200" dirty="0" smtClean="0"/>
              <a:t>\data\</a:t>
            </a:r>
            <a:r>
              <a:rPr lang="en-US" sz="1200" dirty="0" err="1" smtClean="0"/>
              <a:t>erp</a:t>
            </a:r>
            <a:r>
              <a:rPr lang="en-US" sz="1200" dirty="0" smtClean="0"/>
              <a:t>\</a:t>
            </a:r>
            <a:r>
              <a:rPr lang="en-US" sz="1200" dirty="0" err="1" smtClean="0"/>
              <a:t>eeg</a:t>
            </a:r>
            <a:r>
              <a:rPr lang="en-US" sz="1200" dirty="0" smtClean="0"/>
              <a:t>\2265_03flanker.bdf'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SampleRate</a:t>
            </a:r>
            <a:r>
              <a:rPr lang="en-US" sz="1200" dirty="0" smtClean="0"/>
              <a:t>: 512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ChanLabels</a:t>
            </a:r>
            <a:r>
              <a:rPr lang="en-US" sz="1200" dirty="0" smtClean="0"/>
              <a:t>: {128x1 cell}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EEGind</a:t>
            </a:r>
            <a:r>
              <a:rPr lang="en-US" sz="1200" dirty="0" smtClean="0"/>
              <a:t>: [128x612352 double]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freqlb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frequb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OtherData</a:t>
            </a:r>
            <a:r>
              <a:rPr lang="en-US" sz="1200" dirty="0" smtClean="0"/>
              <a:t>: [9x612352 double]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netname</a:t>
            </a:r>
            <a:r>
              <a:rPr lang="en-US" sz="1200" dirty="0" smtClean="0"/>
              <a:t>: '</a:t>
            </a:r>
            <a:r>
              <a:rPr lang="en-US" sz="1200" dirty="0" err="1" smtClean="0"/>
              <a:t>biosemi_bdf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chanlocs</a:t>
            </a:r>
            <a:r>
              <a:rPr lang="en-US" sz="1200" dirty="0" smtClean="0"/>
              <a:t>: [1x128 </a:t>
            </a:r>
            <a:r>
              <a:rPr lang="en-US" sz="1200" dirty="0" err="1" smtClean="0"/>
              <a:t>struct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EventTicks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EventCodes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</a:t>
            </a:r>
            <a:r>
              <a:rPr lang="en-US" sz="1200" dirty="0" err="1" smtClean="0">
                <a:solidFill>
                  <a:srgbClr val="FF0000"/>
                </a:solidFill>
              </a:rPr>
              <a:t>TrialStarts</a:t>
            </a:r>
            <a:r>
              <a:rPr lang="en-US" sz="1200" dirty="0" smtClean="0">
                <a:solidFill>
                  <a:srgbClr val="FF0000"/>
                </a:solidFill>
              </a:rPr>
              <a:t>: [1x600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err="1" smtClean="0">
                <a:solidFill>
                  <a:srgbClr val="FF0000"/>
                </a:solidFill>
              </a:rPr>
              <a:t>TrialEnds</a:t>
            </a:r>
            <a:r>
              <a:rPr lang="en-US" sz="1200" dirty="0" smtClean="0">
                <a:solidFill>
                  <a:srgbClr val="FF0000"/>
                </a:solidFill>
              </a:rPr>
              <a:t>: [1x600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</a:rPr>
              <a:t>TrialLengths</a:t>
            </a:r>
            <a:r>
              <a:rPr lang="en-US" sz="1200" dirty="0" smtClean="0">
                <a:solidFill>
                  <a:srgbClr val="FF0000"/>
                </a:solidFill>
              </a:rPr>
              <a:t>: [1x600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</a:rPr>
              <a:t>TrialTypes</a:t>
            </a:r>
            <a:r>
              <a:rPr lang="en-US" sz="1200" dirty="0" smtClean="0">
                <a:solidFill>
                  <a:srgbClr val="FF0000"/>
                </a:solidFill>
              </a:rPr>
              <a:t>: [1x600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</a:rPr>
              <a:t>CondLabels</a:t>
            </a:r>
            <a:r>
              <a:rPr lang="en-US" sz="1200" dirty="0" smtClean="0">
                <a:solidFill>
                  <a:srgbClr val="FF0000"/>
                </a:solidFill>
              </a:rPr>
              <a:t>: {'Congruent'  'Incongruent'}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3790415"/>
            <a:ext cx="5029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09853" y="3244334"/>
            <a:ext cx="239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bar(</a:t>
            </a:r>
            <a:r>
              <a:rPr lang="en-US" dirty="0" err="1" smtClean="0"/>
              <a:t>p.TrialTypes</a:t>
            </a:r>
            <a:r>
              <a:rPr lang="en-US" dirty="0" smtClean="0"/>
              <a:t>(1:100))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24600" y="58674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0400" y="56388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trials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0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1600200"/>
            <a:ext cx="4800600" cy="5257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7960"/>
            <a:ext cx="5181600" cy="186406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Segmenting data:</a:t>
            </a:r>
            <a:br>
              <a:rPr lang="en-US" u="sng" dirty="0" smtClean="0"/>
            </a:br>
            <a:r>
              <a:rPr lang="en-US" sz="3200" b="1" dirty="0" err="1" smtClean="0"/>
              <a:t>picaneeg_segmenttrials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breaks data into trials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16901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picaneeg_segmenttrials</a:t>
            </a:r>
            <a:r>
              <a:rPr lang="en-US" dirty="0" smtClean="0"/>
              <a:t>(p)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7700" y="366213"/>
            <a:ext cx="110489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7284" y="2266921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fname</a:t>
            </a:r>
            <a:r>
              <a:rPr lang="en-US" sz="1200" dirty="0" smtClean="0"/>
              <a:t>: 'C:\</a:t>
            </a:r>
            <a:r>
              <a:rPr lang="en-US" sz="1200" dirty="0" err="1" smtClean="0"/>
              <a:t>greg</a:t>
            </a:r>
            <a:r>
              <a:rPr lang="en-US" sz="1200" dirty="0" smtClean="0"/>
              <a:t>\papers\</a:t>
            </a:r>
            <a:r>
              <a:rPr lang="en-US" sz="1200" dirty="0" err="1" smtClean="0"/>
              <a:t>cidar</a:t>
            </a:r>
            <a:r>
              <a:rPr lang="en-US" sz="1200" dirty="0" smtClean="0"/>
              <a:t>\data\</a:t>
            </a:r>
            <a:r>
              <a:rPr lang="en-US" sz="1200" dirty="0" err="1" smtClean="0"/>
              <a:t>erp</a:t>
            </a:r>
            <a:r>
              <a:rPr lang="en-US" sz="1200" dirty="0" smtClean="0"/>
              <a:t>\</a:t>
            </a:r>
            <a:r>
              <a:rPr lang="en-US" sz="1200" dirty="0" err="1" smtClean="0"/>
              <a:t>eeg</a:t>
            </a:r>
            <a:r>
              <a:rPr lang="en-US" sz="1200" dirty="0" smtClean="0"/>
              <a:t>\2265_03flanker.bdf'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SampleRate</a:t>
            </a:r>
            <a:r>
              <a:rPr lang="en-US" sz="1200" dirty="0" smtClean="0"/>
              <a:t>: 512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ChanLabels</a:t>
            </a:r>
            <a:r>
              <a:rPr lang="en-US" sz="1200" dirty="0" smtClean="0"/>
              <a:t>: {128x1 cell}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EEGind</a:t>
            </a:r>
            <a:r>
              <a:rPr lang="en-US" sz="1200" dirty="0" smtClean="0"/>
              <a:t>: [128x612352 double]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freqlb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frequb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OtherData</a:t>
            </a:r>
            <a:r>
              <a:rPr lang="en-US" sz="1200" dirty="0" smtClean="0"/>
              <a:t>: [9x612352 double]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netname</a:t>
            </a:r>
            <a:r>
              <a:rPr lang="en-US" sz="1200" dirty="0" smtClean="0"/>
              <a:t>: '</a:t>
            </a:r>
            <a:r>
              <a:rPr lang="en-US" sz="1200" dirty="0" err="1" smtClean="0"/>
              <a:t>biosemi_bdf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chanlocs</a:t>
            </a:r>
            <a:r>
              <a:rPr lang="en-US" sz="1200" dirty="0" smtClean="0"/>
              <a:t>: [1x128 </a:t>
            </a:r>
            <a:r>
              <a:rPr lang="en-US" sz="1200" dirty="0" err="1" smtClean="0"/>
              <a:t>struct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EventTicks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EventCodes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TrialStarts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TrialEnds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TrialLengths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TrialTypes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CondLabels</a:t>
            </a:r>
            <a:r>
              <a:rPr lang="en-US" sz="1200" dirty="0" smtClean="0"/>
              <a:t>: {'Congruent'  'Incongruent'}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</a:t>
            </a:r>
            <a:r>
              <a:rPr lang="en-US" sz="1200" dirty="0" err="1" smtClean="0">
                <a:solidFill>
                  <a:srgbClr val="FF0000"/>
                </a:solidFill>
              </a:rPr>
              <a:t>EEGTrialData</a:t>
            </a:r>
            <a:r>
              <a:rPr lang="en-US" sz="1200" dirty="0" smtClean="0">
                <a:solidFill>
                  <a:srgbClr val="FF0000"/>
                </a:solidFill>
              </a:rPr>
              <a:t>: [600x128x507 double]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9853" y="3244334"/>
            <a:ext cx="376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plot(squeeze(</a:t>
            </a:r>
            <a:r>
              <a:rPr lang="en-US" dirty="0" err="1" smtClean="0"/>
              <a:t>p.EEGTrialData</a:t>
            </a:r>
            <a:r>
              <a:rPr lang="en-US" dirty="0" smtClean="0"/>
              <a:t>(1:5,1,:))')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694" y="3718299"/>
            <a:ext cx="5029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943600" y="5498575"/>
            <a:ext cx="533400" cy="597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97935" y="6096000"/>
            <a:ext cx="313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Trials x channels x samples/trial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2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059498"/>
            <a:ext cx="4800600" cy="47985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312760"/>
            <a:ext cx="5181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Segmenting data:</a:t>
            </a:r>
            <a:br>
              <a:rPr lang="en-US" u="sng" dirty="0" smtClean="0"/>
            </a:br>
            <a:r>
              <a:rPr lang="en-US" b="1" dirty="0" err="1" smtClean="0"/>
              <a:t>picaneeg_dropbadtrials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Drops trials outside the </a:t>
            </a:r>
            <a:r>
              <a:rPr lang="en-US" sz="3200" dirty="0" err="1" smtClean="0"/>
              <a:t>Tukey</a:t>
            </a:r>
            <a:r>
              <a:rPr lang="en-US" sz="3200" dirty="0" smtClean="0"/>
              <a:t> Hinges</a:t>
            </a: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4305300" y="205949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picaneeg_dropbadtrials</a:t>
            </a:r>
            <a:r>
              <a:rPr lang="en-US" dirty="0" smtClean="0"/>
              <a:t>(p);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47700" y="366213"/>
            <a:ext cx="1104899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7284" y="2697784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fname</a:t>
            </a:r>
            <a:r>
              <a:rPr lang="en-US" sz="1200" dirty="0" smtClean="0"/>
              <a:t>: 'C:\</a:t>
            </a:r>
            <a:r>
              <a:rPr lang="en-US" sz="1200" dirty="0" err="1" smtClean="0"/>
              <a:t>greg</a:t>
            </a:r>
            <a:r>
              <a:rPr lang="en-US" sz="1200" dirty="0" smtClean="0"/>
              <a:t>\papers\</a:t>
            </a:r>
            <a:r>
              <a:rPr lang="en-US" sz="1200" dirty="0" err="1" smtClean="0"/>
              <a:t>cidar</a:t>
            </a:r>
            <a:r>
              <a:rPr lang="en-US" sz="1200" dirty="0" smtClean="0"/>
              <a:t>\data\</a:t>
            </a:r>
            <a:r>
              <a:rPr lang="en-US" sz="1200" dirty="0" err="1" smtClean="0"/>
              <a:t>erp</a:t>
            </a:r>
            <a:r>
              <a:rPr lang="en-US" sz="1200" dirty="0" smtClean="0"/>
              <a:t>\</a:t>
            </a:r>
            <a:r>
              <a:rPr lang="en-US" sz="1200" dirty="0" err="1" smtClean="0"/>
              <a:t>eeg</a:t>
            </a:r>
            <a:r>
              <a:rPr lang="en-US" sz="1200" dirty="0" smtClean="0"/>
              <a:t>\2265_03flanker.bdf'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SampleRate</a:t>
            </a:r>
            <a:r>
              <a:rPr lang="en-US" sz="1200" dirty="0" smtClean="0"/>
              <a:t>: 512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ChanLabels</a:t>
            </a:r>
            <a:r>
              <a:rPr lang="en-US" sz="1200" dirty="0" smtClean="0"/>
              <a:t>: {128x1 cell}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EEGind</a:t>
            </a:r>
            <a:r>
              <a:rPr lang="en-US" sz="1200" dirty="0" smtClean="0"/>
              <a:t>: [128x612352 double]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freqlb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frequb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OtherData</a:t>
            </a:r>
            <a:r>
              <a:rPr lang="en-US" sz="1200" dirty="0" smtClean="0"/>
              <a:t>: [9x612352 double]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netname</a:t>
            </a:r>
            <a:r>
              <a:rPr lang="en-US" sz="1200" dirty="0" smtClean="0"/>
              <a:t>: '</a:t>
            </a:r>
            <a:r>
              <a:rPr lang="en-US" sz="1200" dirty="0" err="1" smtClean="0"/>
              <a:t>biosemi_bdf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chanlocs</a:t>
            </a:r>
            <a:r>
              <a:rPr lang="en-US" sz="1200" dirty="0" smtClean="0"/>
              <a:t>: [1x128 </a:t>
            </a:r>
            <a:r>
              <a:rPr lang="en-US" sz="1200" dirty="0" err="1" smtClean="0"/>
              <a:t>struct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EventTicks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EventCodes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TrialStarts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TrialEnds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TrialLengths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TrialTypes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CondLabels</a:t>
            </a:r>
            <a:r>
              <a:rPr lang="en-US" sz="1200" dirty="0" smtClean="0"/>
              <a:t>: {'Congruent'  'Incongruent'}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EEGTrialData</a:t>
            </a:r>
            <a:r>
              <a:rPr lang="en-US" sz="1200" dirty="0" smtClean="0"/>
              <a:t>: [600x128x507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</a:rPr>
              <a:t>dropcutoff</a:t>
            </a:r>
            <a:r>
              <a:rPr lang="en-US" sz="1200" dirty="0" smtClean="0">
                <a:solidFill>
                  <a:srgbClr val="FF0000"/>
                </a:solidFill>
              </a:rPr>
              <a:t>: 125.4937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</a:rPr>
              <a:t>dropmatrix</a:t>
            </a:r>
            <a:r>
              <a:rPr lang="en-US" sz="1200" dirty="0" smtClean="0">
                <a:solidFill>
                  <a:srgbClr val="FF0000"/>
                </a:solidFill>
              </a:rPr>
              <a:t>: [600x128 logical]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265" y="2889913"/>
            <a:ext cx="435546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3311856" y="5208896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9343" y="5830669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</a:t>
            </a:r>
            <a:br>
              <a:rPr lang="en-US" dirty="0" smtClean="0"/>
            </a:br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5929438"/>
            <a:ext cx="170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Trials x channels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6553200" y="6114104"/>
            <a:ext cx="457200" cy="3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405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059498"/>
            <a:ext cx="4800600" cy="47985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312760"/>
            <a:ext cx="5181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Averaging data:</a:t>
            </a:r>
            <a:br>
              <a:rPr lang="en-US" u="sng" dirty="0" smtClean="0"/>
            </a:br>
            <a:r>
              <a:rPr lang="en-US" b="1" dirty="0" err="1" smtClean="0"/>
              <a:t>picaneeg_condmeans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gets condition-means and condition- and trial-related stats</a:t>
            </a: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4305300" y="205949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p=</a:t>
            </a:r>
            <a:r>
              <a:rPr lang="en-US" dirty="0" err="1" smtClean="0"/>
              <a:t>picaneeg_condmeans</a:t>
            </a:r>
            <a:r>
              <a:rPr lang="en-US" dirty="0" smtClean="0"/>
              <a:t>(p,100,300)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6972" y="692683"/>
            <a:ext cx="1899028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7284" y="23622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err="1" smtClean="0"/>
              <a:t>fname</a:t>
            </a:r>
            <a:r>
              <a:rPr lang="en-US" sz="1200" dirty="0" smtClean="0"/>
              <a:t>: 'C:\</a:t>
            </a:r>
            <a:r>
              <a:rPr lang="en-US" sz="1200" dirty="0" err="1" smtClean="0"/>
              <a:t>greg</a:t>
            </a:r>
            <a:r>
              <a:rPr lang="en-US" sz="1200" dirty="0" smtClean="0"/>
              <a:t>\papers\</a:t>
            </a:r>
            <a:r>
              <a:rPr lang="en-US" sz="1200" dirty="0" err="1" smtClean="0"/>
              <a:t>cidar</a:t>
            </a:r>
            <a:r>
              <a:rPr lang="en-US" sz="1200" dirty="0" smtClean="0"/>
              <a:t>\data\</a:t>
            </a:r>
            <a:r>
              <a:rPr lang="en-US" sz="1200" dirty="0" err="1" smtClean="0"/>
              <a:t>erp</a:t>
            </a:r>
            <a:r>
              <a:rPr lang="en-US" sz="1200" dirty="0" smtClean="0"/>
              <a:t>\</a:t>
            </a:r>
            <a:r>
              <a:rPr lang="en-US" sz="1200" dirty="0" err="1" smtClean="0"/>
              <a:t>eeg</a:t>
            </a:r>
            <a:r>
              <a:rPr lang="en-US" sz="1200" dirty="0" smtClean="0"/>
              <a:t>\2265_03flanker.bdf'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SampleRate</a:t>
            </a:r>
            <a:r>
              <a:rPr lang="en-US" sz="1200" dirty="0" smtClean="0"/>
              <a:t>: 512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ChanLabels</a:t>
            </a:r>
            <a:r>
              <a:rPr lang="en-US" sz="1200" dirty="0" smtClean="0"/>
              <a:t>: {128x1 cell}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EEGind</a:t>
            </a:r>
            <a:r>
              <a:rPr lang="en-US" sz="1200" dirty="0" smtClean="0"/>
              <a:t>: [128x612352 double]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freqlb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   </a:t>
            </a:r>
            <a:r>
              <a:rPr lang="en-US" sz="1200" dirty="0" err="1" smtClean="0"/>
              <a:t>frequb</a:t>
            </a:r>
            <a:r>
              <a:rPr lang="en-US" sz="1200" dirty="0" smtClean="0"/>
              <a:t>: 0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OtherData</a:t>
            </a:r>
            <a:r>
              <a:rPr lang="en-US" sz="1200" dirty="0" smtClean="0"/>
              <a:t>: [9x612352 double]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netname</a:t>
            </a:r>
            <a:r>
              <a:rPr lang="en-US" sz="1200" dirty="0" smtClean="0"/>
              <a:t>: '</a:t>
            </a:r>
            <a:r>
              <a:rPr lang="en-US" sz="1200" dirty="0" err="1" smtClean="0"/>
              <a:t>biosemi_bdf</a:t>
            </a:r>
            <a:r>
              <a:rPr lang="en-US" sz="1200" dirty="0" smtClean="0"/>
              <a:t>'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chanlocs</a:t>
            </a:r>
            <a:r>
              <a:rPr lang="en-US" sz="1200" dirty="0" smtClean="0"/>
              <a:t>: [1x128 </a:t>
            </a:r>
            <a:r>
              <a:rPr lang="en-US" sz="1200" dirty="0" err="1" smtClean="0"/>
              <a:t>struct</a:t>
            </a:r>
            <a:r>
              <a:rPr lang="en-US" sz="1200" dirty="0" smtClean="0"/>
              <a:t>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EventTicks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EventCodes</a:t>
            </a:r>
            <a:r>
              <a:rPr lang="en-US" sz="1200" dirty="0" smtClean="0"/>
              <a:t>: [1x1200 double]</a:t>
            </a:r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TrialStarts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TrialEnds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TrialLengths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TrialTypes</a:t>
            </a:r>
            <a:r>
              <a:rPr lang="en-US" sz="1200" dirty="0" smtClean="0"/>
              <a:t>: [1x600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CondLabels</a:t>
            </a:r>
            <a:r>
              <a:rPr lang="en-US" sz="1200" dirty="0" smtClean="0"/>
              <a:t>: {'Congruent'  'Incongruent'}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EEGTrialData</a:t>
            </a:r>
            <a:r>
              <a:rPr lang="en-US" sz="1200" dirty="0" smtClean="0"/>
              <a:t>: [600x128x507 double]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dropcutoff</a:t>
            </a:r>
            <a:r>
              <a:rPr lang="en-US" sz="1200" dirty="0" smtClean="0"/>
              <a:t>: 125.4937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dropmatrix</a:t>
            </a:r>
            <a:r>
              <a:rPr lang="en-US" sz="1200" dirty="0" smtClean="0"/>
              <a:t>: [600x128 logical]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>
                <a:solidFill>
                  <a:srgbClr val="FF0000"/>
                </a:solidFill>
              </a:rPr>
              <a:t>winstart</a:t>
            </a:r>
            <a:r>
              <a:rPr lang="en-US" sz="1200" dirty="0" smtClean="0">
                <a:solidFill>
                  <a:srgbClr val="FF0000"/>
                </a:solidFill>
              </a:rPr>
              <a:t>: 100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   </a:t>
            </a:r>
            <a:r>
              <a:rPr lang="en-US" sz="1200" dirty="0" err="1" smtClean="0">
                <a:solidFill>
                  <a:srgbClr val="FF0000"/>
                </a:solidFill>
              </a:rPr>
              <a:t>winend</a:t>
            </a:r>
            <a:r>
              <a:rPr lang="en-US" sz="1200" dirty="0" smtClean="0">
                <a:solidFill>
                  <a:srgbClr val="FF0000"/>
                </a:solidFill>
              </a:rPr>
              <a:t>: 300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</a:t>
            </a:r>
            <a:r>
              <a:rPr lang="en-US" sz="1200" dirty="0" err="1" smtClean="0">
                <a:solidFill>
                  <a:srgbClr val="FF0000"/>
                </a:solidFill>
              </a:rPr>
              <a:t>TrialStats</a:t>
            </a:r>
            <a:r>
              <a:rPr lang="en-US" sz="1200" dirty="0" smtClean="0">
                <a:solidFill>
                  <a:srgbClr val="FF0000"/>
                </a:solidFill>
              </a:rPr>
              <a:t>: [1x1 </a:t>
            </a:r>
            <a:r>
              <a:rPr lang="en-US" sz="1200" dirty="0" err="1" smtClean="0">
                <a:solidFill>
                  <a:srgbClr val="FF0000"/>
                </a:solidFill>
              </a:rPr>
              <a:t>struct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err="1" smtClean="0">
                <a:solidFill>
                  <a:srgbClr val="FF0000"/>
                </a:solidFill>
              </a:rPr>
              <a:t>CondMeans</a:t>
            </a:r>
            <a:r>
              <a:rPr lang="en-US" sz="1200" dirty="0" smtClean="0">
                <a:solidFill>
                  <a:srgbClr val="FF0000"/>
                </a:solidFill>
              </a:rPr>
              <a:t>: [2x128x507 double]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       </a:t>
            </a:r>
            <a:r>
              <a:rPr lang="en-US" sz="1200" dirty="0" err="1" smtClean="0">
                <a:solidFill>
                  <a:srgbClr val="FF0000"/>
                </a:solidFill>
              </a:rPr>
              <a:t>CondStats</a:t>
            </a:r>
            <a:r>
              <a:rPr lang="en-US" sz="1200" dirty="0" smtClean="0">
                <a:solidFill>
                  <a:srgbClr val="FF0000"/>
                </a:solidFill>
              </a:rPr>
              <a:t>: [1x1 </a:t>
            </a:r>
            <a:r>
              <a:rPr lang="en-US" sz="1200" dirty="0" err="1" smtClean="0">
                <a:solidFill>
                  <a:srgbClr val="FF0000"/>
                </a:solidFill>
              </a:rPr>
              <a:t>struct</a:t>
            </a:r>
            <a:r>
              <a:rPr lang="en-US" sz="1200" dirty="0" smtClean="0">
                <a:solidFill>
                  <a:srgbClr val="FF0000"/>
                </a:solidFill>
              </a:rPr>
              <a:t>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76200" y="2069068"/>
            <a:ext cx="4309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picaneeg_condmeans</a:t>
            </a:r>
            <a:r>
              <a:rPr lang="en-US" dirty="0" smtClean="0"/>
              <a:t>(</a:t>
            </a:r>
            <a:r>
              <a:rPr lang="en-US" dirty="0" err="1" smtClean="0"/>
              <a:t>p,winstart,winend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355" y="2590800"/>
            <a:ext cx="345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plot(squeeze(</a:t>
            </a:r>
            <a:r>
              <a:rPr lang="en-US" dirty="0" err="1" smtClean="0"/>
              <a:t>p.CondMeans</a:t>
            </a:r>
            <a:r>
              <a:rPr lang="en-US" dirty="0" smtClean="0"/>
              <a:t>(:,1,:))')</a:t>
            </a: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" y="3080266"/>
            <a:ext cx="29337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86961" y="5943600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x channels x samples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58000" y="6312932"/>
            <a:ext cx="99060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4658141"/>
            <a:ext cx="2962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&gt;&gt; </a:t>
            </a:r>
            <a:r>
              <a:rPr lang="fr-FR" dirty="0" err="1" smtClean="0"/>
              <a:t>p.CondStats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ans = </a:t>
            </a:r>
          </a:p>
          <a:p>
            <a:endParaRPr lang="fr-FR" dirty="0" smtClean="0"/>
          </a:p>
          <a:p>
            <a:r>
              <a:rPr lang="fr-FR" dirty="0" smtClean="0"/>
              <a:t>    </a:t>
            </a:r>
            <a:r>
              <a:rPr lang="fr-FR" dirty="0" err="1" smtClean="0"/>
              <a:t>CondMean</a:t>
            </a:r>
            <a:r>
              <a:rPr lang="fr-FR" dirty="0" smtClean="0"/>
              <a:t>: [2x128 double]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CondMax</a:t>
            </a:r>
            <a:r>
              <a:rPr lang="fr-FR" dirty="0" smtClean="0"/>
              <a:t>: [2x128 double]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CondMin</a:t>
            </a:r>
            <a:r>
              <a:rPr lang="fr-FR" dirty="0" smtClean="0"/>
              <a:t>: [2x128 double]</a:t>
            </a:r>
          </a:p>
          <a:p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209800" y="5105400"/>
            <a:ext cx="152400" cy="706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600" y="480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x channels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9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059498"/>
            <a:ext cx="5410200" cy="4646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312760"/>
            <a:ext cx="5181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Plotting data:</a:t>
            </a:r>
            <a:br>
              <a:rPr lang="en-US" u="sng" dirty="0" smtClean="0"/>
            </a:br>
            <a:r>
              <a:rPr lang="en-US" b="1" dirty="0" err="1" smtClean="0"/>
              <a:t>picaneeg_condtopo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topography of condition-related stats</a:t>
            </a:r>
            <a:endParaRPr lang="en-US" sz="3300" dirty="0"/>
          </a:p>
        </p:txBody>
      </p:sp>
      <p:sp>
        <p:nvSpPr>
          <p:cNvPr id="6" name="TextBox 5"/>
          <p:cNvSpPr txBox="1"/>
          <p:nvPr/>
        </p:nvSpPr>
        <p:spPr>
          <a:xfrm>
            <a:off x="4305300" y="205949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picaneeg_condtopo</a:t>
            </a:r>
            <a:r>
              <a:rPr lang="en-US" dirty="0" smtClean="0"/>
              <a:t>(</a:t>
            </a:r>
            <a:r>
              <a:rPr lang="en-US" dirty="0" err="1" smtClean="0"/>
              <a:t>p,’Min</a:t>
            </a:r>
            <a:r>
              <a:rPr lang="en-US" dirty="0" smtClean="0"/>
              <a:t>’);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360" y="1066800"/>
            <a:ext cx="1099640" cy="62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06" y="4594842"/>
            <a:ext cx="5212894" cy="196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428830"/>
            <a:ext cx="47434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278004" y="4306349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picaneeg_condtopo</a:t>
            </a:r>
            <a:r>
              <a:rPr lang="en-US" dirty="0" smtClean="0"/>
              <a:t>(</a:t>
            </a:r>
            <a:r>
              <a:rPr lang="en-US" dirty="0" err="1" smtClean="0"/>
              <a:t>p,'Mean</a:t>
            </a:r>
            <a:r>
              <a:rPr lang="en-US" dirty="0" smtClean="0"/>
              <a:t>');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8779" y="3844684"/>
            <a:ext cx="303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Note – must redo </a:t>
            </a:r>
            <a:r>
              <a:rPr lang="en-US" i="1" dirty="0" err="1" smtClean="0">
                <a:solidFill>
                  <a:srgbClr val="FF0000"/>
                </a:solidFill>
              </a:rPr>
              <a:t>Biosemi</a:t>
            </a:r>
            <a:r>
              <a:rPr lang="en-US" i="1" dirty="0" smtClean="0">
                <a:solidFill>
                  <a:srgbClr val="FF0000"/>
                </a:solidFill>
              </a:rPr>
              <a:t> electrode  placement…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9" y="5047627"/>
            <a:ext cx="2873982" cy="106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9226" y="4576741"/>
            <a:ext cx="3249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picaneeg_condtopo</a:t>
            </a:r>
            <a:r>
              <a:rPr lang="en-US" dirty="0" smtClean="0"/>
              <a:t>(p,'Mean',1);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059498"/>
            <a:ext cx="5410200" cy="4646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86200" y="312760"/>
            <a:ext cx="5181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Plotting data:</a:t>
            </a:r>
            <a:br>
              <a:rPr lang="en-US" u="sng" dirty="0" smtClean="0"/>
            </a:br>
            <a:r>
              <a:rPr lang="en-US" b="1" dirty="0" err="1" smtClean="0"/>
              <a:t>picaneeg_condtopo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topography of condition-related stats</a:t>
            </a:r>
            <a:endParaRPr lang="en-US" sz="3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360" y="1066800"/>
            <a:ext cx="1099640" cy="62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78004" y="2371411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picaneeg_condtopo</a:t>
            </a:r>
            <a:r>
              <a:rPr lang="en-US" dirty="0" smtClean="0"/>
              <a:t>(</a:t>
            </a:r>
            <a:r>
              <a:rPr lang="en-US" dirty="0" err="1" smtClean="0"/>
              <a:t>p,'Mean</a:t>
            </a:r>
            <a:r>
              <a:rPr lang="en-US" dirty="0" smtClean="0"/>
              <a:t>');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98" y="3444336"/>
            <a:ext cx="44577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3200400"/>
            <a:ext cx="303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Electrode placement is correct</a:t>
            </a:r>
            <a:br>
              <a:rPr lang="en-US" dirty="0" smtClean="0"/>
            </a:br>
            <a:r>
              <a:rPr lang="en-US" dirty="0" smtClean="0"/>
              <a:t>for the Emotive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4607" y="4648199"/>
            <a:ext cx="3073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Note: From</a:t>
            </a:r>
          </a:p>
          <a:p>
            <a:r>
              <a:rPr lang="en-US" sz="1000" dirty="0" smtClean="0"/>
              <a:t>p=</a:t>
            </a:r>
            <a:r>
              <a:rPr lang="en-US" sz="1000" dirty="0" err="1" smtClean="0"/>
              <a:t>picaneegexample_continuousalpha_emotiv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0718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657600" y="2059498"/>
            <a:ext cx="5410200" cy="4646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86200" y="312760"/>
            <a:ext cx="5181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Plotting data:</a:t>
            </a:r>
            <a:br>
              <a:rPr lang="en-US" u="sng" dirty="0" smtClean="0"/>
            </a:br>
            <a:r>
              <a:rPr lang="en-US" b="1" dirty="0" err="1" smtClean="0"/>
              <a:t>plottopo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topography of condition-related waveforms</a:t>
            </a:r>
            <a:endParaRPr lang="en-US" sz="3300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3360" y="1066800"/>
            <a:ext cx="1099640" cy="62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" y="4038600"/>
            <a:ext cx="192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– must redo</a:t>
            </a:r>
            <a:br>
              <a:rPr lang="en-US" i="1" dirty="0" smtClean="0"/>
            </a:br>
            <a:r>
              <a:rPr lang="en-US" i="1" dirty="0" err="1" smtClean="0"/>
              <a:t>Biosemi</a:t>
            </a:r>
            <a:r>
              <a:rPr lang="en-US" i="1" dirty="0" smtClean="0"/>
              <a:t> electrode </a:t>
            </a:r>
            <a:br>
              <a:rPr lang="en-US" i="1" dirty="0" smtClean="0"/>
            </a:br>
            <a:r>
              <a:rPr lang="en-US" i="1" dirty="0" smtClean="0"/>
              <a:t>placement…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3683758" y="2362200"/>
            <a:ext cx="5384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plottopo</a:t>
            </a:r>
            <a:r>
              <a:rPr lang="en-US" dirty="0" smtClean="0"/>
              <a:t>(squeeze(</a:t>
            </a:r>
            <a:r>
              <a:rPr lang="en-US" dirty="0" err="1" smtClean="0"/>
              <a:t>p.CondMeans</a:t>
            </a:r>
            <a:r>
              <a:rPr lang="en-US" dirty="0" smtClean="0"/>
              <a:t>(1,:,:)),</a:t>
            </a:r>
            <a:r>
              <a:rPr lang="en-US" dirty="0" err="1" smtClean="0"/>
              <a:t>p.chanlocs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72" y="3048000"/>
            <a:ext cx="562793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593180" y="5486400"/>
            <a:ext cx="26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Negative plotted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7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059498"/>
            <a:ext cx="5410200" cy="4646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4200" y="312760"/>
            <a:ext cx="5943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Plotting data:</a:t>
            </a:r>
            <a:br>
              <a:rPr lang="en-US" u="sng" dirty="0" smtClean="0"/>
            </a:br>
            <a:r>
              <a:rPr lang="en-US" b="1" dirty="0" err="1" smtClean="0"/>
              <a:t>picaneeg_plotcondmeans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condition-related waveforms</a:t>
            </a:r>
            <a:endParaRPr lang="en-US" sz="33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360" y="1066800"/>
            <a:ext cx="1099640" cy="62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76561" y="2286000"/>
            <a:ext cx="4572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picaneeg_plotcondmeans</a:t>
            </a:r>
            <a:r>
              <a:rPr lang="en-US" dirty="0" smtClean="0"/>
              <a:t>(p,{'</a:t>
            </a:r>
            <a:r>
              <a:rPr lang="en-US" dirty="0" err="1" smtClean="0"/>
              <a:t>Fz</a:t>
            </a:r>
            <a:r>
              <a:rPr lang="en-US" dirty="0" smtClean="0"/>
              <a:t>','</a:t>
            </a:r>
            <a:r>
              <a:rPr lang="en-US" dirty="0" err="1" smtClean="0"/>
              <a:t>Cz</a:t>
            </a:r>
            <a:r>
              <a:rPr lang="en-US" dirty="0" smtClean="0"/>
              <a:t>','</a:t>
            </a:r>
            <a:r>
              <a:rPr lang="en-US" dirty="0" err="1" smtClean="0"/>
              <a:t>Pz</a:t>
            </a:r>
            <a:r>
              <a:rPr lang="en-US" dirty="0" smtClean="0"/>
              <a:t>','Oz'});</a:t>
            </a:r>
            <a:endParaRPr lang="en-US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88207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4648200" y="342160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8056" y="5593307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0400" y="525040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02236" y="30522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" y="2526562"/>
            <a:ext cx="3339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picaneeg_plotcondmeans</a:t>
            </a:r>
            <a:r>
              <a:rPr lang="en-US" dirty="0" smtClean="0"/>
              <a:t>(p,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dirty="0" err="1" smtClean="0"/>
              <a:t>chanlist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 err="1" smtClean="0"/>
              <a:t>chanlist</a:t>
            </a:r>
            <a:r>
              <a:rPr lang="en-US" dirty="0" smtClean="0"/>
              <a:t> is not specified all channels are plotted…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958703"/>
            <a:ext cx="3556030" cy="1859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04800" y="6096000"/>
            <a:ext cx="2910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negative plotted up for</a:t>
            </a:r>
            <a:br>
              <a:rPr lang="en-US" dirty="0" smtClean="0"/>
            </a:br>
            <a:r>
              <a:rPr lang="en-US" dirty="0" smtClean="0"/>
              <a:t>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analyzing EEG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576316"/>
            <a:ext cx="22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the data</a:t>
            </a:r>
          </a:p>
          <a:p>
            <a:r>
              <a:rPr lang="en-US" dirty="0" smtClean="0"/>
              <a:t>(Electrodes x samples)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05000" y="1760982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4600" y="1371600"/>
            <a:ext cx="2297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Preprocess (</a:t>
            </a:r>
            <a:r>
              <a:rPr lang="en-US" dirty="0" smtClean="0">
                <a:sym typeface="Wingdings" pitchFamily="2" charset="2"/>
              </a:rPr>
              <a:t>mV,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rescale outliers, </a:t>
            </a:r>
            <a:r>
              <a:rPr lang="en-US" dirty="0" err="1" smtClean="0">
                <a:sym typeface="Wingdings" pitchFamily="2" charset="2"/>
              </a:rPr>
              <a:t>etc</a:t>
            </a:r>
            <a:r>
              <a:rPr lang="en-US" dirty="0" smtClean="0">
                <a:sym typeface="Wingdings" pitchFamily="2" charset="2"/>
              </a:rPr>
              <a:t>)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(may be done in BESA)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4811832" y="1556267"/>
            <a:ext cx="369768" cy="276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6579" y="1604032"/>
            <a:ext cx="330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Decompose into frequencies and extract those you want</a:t>
            </a:r>
          </a:p>
          <a:p>
            <a:r>
              <a:rPr lang="en-US" dirty="0" smtClean="0"/>
              <a:t>(Electrodes x samples)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371600"/>
            <a:ext cx="7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EEG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71800" y="2222647"/>
            <a:ext cx="0" cy="520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048000" y="2250363"/>
            <a:ext cx="2108579" cy="492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2743200"/>
            <a:ext cx="346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Break the data into trials</a:t>
            </a:r>
          </a:p>
          <a:p>
            <a:r>
              <a:rPr lang="en-US" dirty="0" smtClean="0"/>
              <a:t>(Trials x </a:t>
            </a:r>
            <a:r>
              <a:rPr lang="en-US" dirty="0" smtClean="0"/>
              <a:t>Electrodes x Samples/Trial)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971800" y="3368933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5664" y="3773269"/>
            <a:ext cx="403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across trials in a condition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sym typeface="Wingdings" pitchFamily="2" charset="2"/>
              </a:rPr>
              <a:t>Conditions x  Electrodes x Samples/Trial)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519036" y="4419600"/>
            <a:ext cx="69076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5029200"/>
            <a:ext cx="3444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 some parameter e.g., N200</a:t>
            </a:r>
          </a:p>
          <a:p>
            <a:r>
              <a:rPr lang="en-US" dirty="0" smtClean="0"/>
              <a:t>(Conditions x Electrodes)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6" y="5587621"/>
            <a:ext cx="1371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5" y="2089581"/>
            <a:ext cx="1834425" cy="149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05200"/>
            <a:ext cx="1975542" cy="115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6" idx="3"/>
          </p:cNvCxnSpPr>
          <p:nvPr/>
        </p:nvCxnSpPr>
        <p:spPr>
          <a:xfrm>
            <a:off x="7233342" y="4080284"/>
            <a:ext cx="539058" cy="16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48600" y="3773269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waveform analysis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8370" idx="3"/>
          </p:cNvCxnSpPr>
          <p:nvPr/>
        </p:nvCxnSpPr>
        <p:spPr>
          <a:xfrm>
            <a:off x="1932296" y="6197221"/>
            <a:ext cx="5840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32731" y="5715000"/>
            <a:ext cx="108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</a:t>
            </a:r>
            <a:br>
              <a:rPr lang="en-US" dirty="0" smtClean="0"/>
            </a:br>
            <a:r>
              <a:rPr lang="en-US" dirty="0" smtClean="0"/>
              <a:t>Topology 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059498"/>
            <a:ext cx="5410200" cy="46461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4200" y="312760"/>
            <a:ext cx="5943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Plotting data:</a:t>
            </a:r>
            <a:br>
              <a:rPr lang="en-US" u="sng" dirty="0" smtClean="0"/>
            </a:br>
            <a:r>
              <a:rPr lang="en-US" b="1" dirty="0" err="1" smtClean="0"/>
              <a:t>picaneeg_plotallcondtrials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all trials in a condition sorted by values at some time point</a:t>
            </a:r>
            <a:endParaRPr lang="en-US" sz="33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3360" y="1066800"/>
            <a:ext cx="1099640" cy="623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94048" y="2279175"/>
            <a:ext cx="392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picaneeg_plotallcondtrials</a:t>
            </a:r>
            <a:r>
              <a:rPr lang="en-US" dirty="0" smtClean="0"/>
              <a:t>(p,'Fz',0,200);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360" y="2325342"/>
            <a:ext cx="3233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picaneeg_plotallcondtrials</a:t>
            </a:r>
            <a:r>
              <a:rPr lang="en-US" dirty="0" smtClean="0"/>
              <a:t>(p,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channame,condnum,sorttime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70510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-76200" y="3048000"/>
            <a:ext cx="3742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% if </a:t>
            </a:r>
            <a:r>
              <a:rPr lang="en-US" sz="1200" dirty="0" err="1" smtClean="0">
                <a:solidFill>
                  <a:srgbClr val="FF0000"/>
                </a:solidFill>
              </a:rPr>
              <a:t>condnum</a:t>
            </a:r>
            <a:r>
              <a:rPr lang="en-US" sz="1200" dirty="0" smtClean="0">
                <a:solidFill>
                  <a:srgbClr val="FF0000"/>
                </a:solidFill>
              </a:rPr>
              <a:t> is 0, the mean of all conditions is plotted.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% otherwise trials in only one of the conditions is plotted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% </a:t>
            </a:r>
            <a:r>
              <a:rPr lang="en-US" sz="1200" dirty="0" err="1" smtClean="0">
                <a:solidFill>
                  <a:srgbClr val="FF0000"/>
                </a:solidFill>
              </a:rPr>
              <a:t>sorttime</a:t>
            </a:r>
            <a:r>
              <a:rPr lang="en-US" sz="1200" dirty="0" smtClean="0">
                <a:solidFill>
                  <a:srgbClr val="FF0000"/>
                </a:solidFill>
              </a:rPr>
              <a:t> is in </a:t>
            </a:r>
            <a:r>
              <a:rPr lang="en-US" sz="1200" dirty="0" err="1" smtClean="0">
                <a:solidFill>
                  <a:srgbClr val="FF0000"/>
                </a:solidFill>
              </a:rPr>
              <a:t>ms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438400" y="57150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1850" y="5367635"/>
            <a:ext cx="1826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only function</a:t>
            </a:r>
            <a:br>
              <a:rPr lang="en-US" dirty="0" smtClean="0"/>
            </a:br>
            <a:r>
              <a:rPr lang="en-US" dirty="0" smtClean="0"/>
              <a:t>where positive is</a:t>
            </a:r>
            <a:br>
              <a:rPr lang="en-US" dirty="0" smtClean="0"/>
            </a:br>
            <a:r>
              <a:rPr lang="en-US" dirty="0" smtClean="0"/>
              <a:t>plotted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1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Group analysis means aggregating either parameters or waveforms</a:t>
            </a:r>
          </a:p>
          <a:p>
            <a:r>
              <a:rPr lang="en-US" dirty="0" smtClean="0"/>
              <a:t>To aggregate parameters, you can</a:t>
            </a:r>
          </a:p>
          <a:p>
            <a:pPr lvl="1"/>
            <a:r>
              <a:rPr lang="en-US" dirty="0" smtClean="0"/>
              <a:t>save them out to a text file and analyze them elsewhere, e.g., SPSS</a:t>
            </a:r>
          </a:p>
          <a:p>
            <a:pPr lvl="1"/>
            <a:r>
              <a:rPr lang="en-US" dirty="0" smtClean="0"/>
              <a:t>Analyze whole scalps accounting for spatial multiple comparisons</a:t>
            </a:r>
          </a:p>
          <a:p>
            <a:r>
              <a:rPr lang="en-US" dirty="0" smtClean="0"/>
              <a:t>To aggregate waveforms </a:t>
            </a:r>
          </a:p>
          <a:p>
            <a:pPr lvl="1"/>
            <a:r>
              <a:rPr lang="en-US" dirty="0" smtClean="0"/>
              <a:t>But must account for spatial as well as temporal multiple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33846" y="1905000"/>
            <a:ext cx="6033954" cy="4876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68045" y="1927451"/>
            <a:ext cx="3026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picaneeg_writestats</a:t>
            </a:r>
            <a:r>
              <a:rPr lang="en-US" dirty="0" smtClean="0"/>
              <a:t>(</a:t>
            </a:r>
            <a:r>
              <a:rPr lang="en-US" dirty="0" err="1" smtClean="0"/>
              <a:t>p,’Mean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943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Group Topological Analysis:</a:t>
            </a:r>
            <a:br>
              <a:rPr lang="en-US" u="sng" dirty="0" smtClean="0"/>
            </a:br>
            <a:r>
              <a:rPr lang="en-US" b="1" dirty="0" err="1" smtClean="0"/>
              <a:t>picaneeg_writestats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writes statistics per participant for analysis off-line, e.g., in SPSS</a:t>
            </a:r>
            <a:endParaRPr lang="en-US" sz="33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61204" y="1281634"/>
            <a:ext cx="610596" cy="470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75" y="4549676"/>
            <a:ext cx="2962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&gt;&gt; </a:t>
            </a:r>
            <a:r>
              <a:rPr lang="fr-FR" dirty="0" err="1" smtClean="0"/>
              <a:t>p.CondStats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ans = </a:t>
            </a:r>
          </a:p>
          <a:p>
            <a:endParaRPr lang="fr-FR" dirty="0" smtClean="0"/>
          </a:p>
          <a:p>
            <a:r>
              <a:rPr lang="fr-FR" dirty="0" smtClean="0"/>
              <a:t>    </a:t>
            </a:r>
            <a:r>
              <a:rPr lang="fr-FR" dirty="0" err="1" smtClean="0"/>
              <a:t>CondMean</a:t>
            </a:r>
            <a:r>
              <a:rPr lang="fr-FR" dirty="0" smtClean="0"/>
              <a:t>: [2x128 double]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CondMax</a:t>
            </a:r>
            <a:r>
              <a:rPr lang="fr-FR" dirty="0" smtClean="0"/>
              <a:t>: [2x128 double]</a:t>
            </a:r>
          </a:p>
          <a:p>
            <a:r>
              <a:rPr lang="fr-FR" dirty="0" smtClean="0"/>
              <a:t>     </a:t>
            </a:r>
            <a:r>
              <a:rPr lang="fr-FR" dirty="0" err="1" smtClean="0"/>
              <a:t>CondMin</a:t>
            </a:r>
            <a:r>
              <a:rPr lang="fr-FR" dirty="0" smtClean="0"/>
              <a:t>: [2x128 double]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76175" y="4305448"/>
            <a:ext cx="0" cy="1398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52128" y="39361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x channels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4200" y="2296783"/>
            <a:ext cx="6690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Writes   a text file with 1 value per channel</a:t>
            </a:r>
          </a:p>
          <a:p>
            <a:r>
              <a:rPr lang="en-US" dirty="0"/>
              <a:t> </a:t>
            </a:r>
            <a:r>
              <a:rPr lang="en-US" dirty="0" smtClean="0"/>
              <a:t>  6ft7ft Day 4 Trial 01_EEGStats_Mean_9-13Hz_4-3500ms.txt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298752" y="2936081"/>
            <a:ext cx="5164591" cy="369331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fname</a:t>
            </a:r>
            <a:r>
              <a:rPr lang="en-US" dirty="0" smtClean="0"/>
              <a:t>	AF3_Alpha	F7_Alpha	F3_Alpha	FC5_Alpha	T7_Alpha	P7_Alpha	O1_Alpha	O2_Alpha	P8_Alpha	T8_Alpha	FC6_Alpha	F4_Alpha	F8_Alpha	AF4_Alpha</a:t>
            </a:r>
          </a:p>
          <a:p>
            <a:r>
              <a:rPr lang="en-US" dirty="0" smtClean="0"/>
              <a:t>6ft7ft Day 4 Trial 01.edf	2606.1100	4070.1027	1867.2047	2281.4342	1274.5297	1211.2688	1660.8302	1894.0319	1219.4233	1709.9656	2964.3286	2450.2248	5160.7156	2456.1600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8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276601" y="4228051"/>
            <a:ext cx="5791200" cy="20203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0200" y="2100055"/>
            <a:ext cx="7543800" cy="216714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4875" y="2060906"/>
            <a:ext cx="260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picaneeg_groupdiff</a:t>
            </a:r>
            <a:r>
              <a:rPr lang="en-US" dirty="0" smtClean="0"/>
              <a:t>(pall);</a:t>
            </a:r>
            <a:endParaRPr 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0238"/>
            <a:ext cx="7391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4200" y="160360"/>
            <a:ext cx="5943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Group Topological Analysis:</a:t>
            </a:r>
            <a:br>
              <a:rPr lang="en-US" u="sng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picaneeg_groupdiff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group differences in topology</a:t>
            </a:r>
            <a:endParaRPr lang="en-US" sz="33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1204" y="1281634"/>
            <a:ext cx="610596" cy="470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76199" y="4041100"/>
            <a:ext cx="3428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pall = 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GroupLabels</a:t>
            </a:r>
            <a:r>
              <a:rPr lang="en-US" sz="1400" dirty="0" smtClean="0"/>
              <a:t>: {'Music'  'No Music'}</a:t>
            </a:r>
          </a:p>
          <a:p>
            <a:r>
              <a:rPr lang="en-US" sz="1400" dirty="0" smtClean="0"/>
              <a:t>              </a:t>
            </a:r>
            <a:r>
              <a:rPr lang="en-US" sz="1400" dirty="0" err="1" smtClean="0"/>
              <a:t>SampleRate</a:t>
            </a:r>
            <a:r>
              <a:rPr lang="en-US" sz="1400" dirty="0" smtClean="0"/>
              <a:t>: 128</a:t>
            </a:r>
          </a:p>
          <a:p>
            <a:r>
              <a:rPr lang="en-US" sz="1400" dirty="0" smtClean="0"/>
              <a:t>              </a:t>
            </a:r>
            <a:r>
              <a:rPr lang="en-US" sz="1400" dirty="0" err="1" smtClean="0"/>
              <a:t>ChanLabels</a:t>
            </a:r>
            <a:r>
              <a:rPr lang="en-US" sz="1400" dirty="0" smtClean="0"/>
              <a:t>: {14x1 cell}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chanlocs</a:t>
            </a:r>
            <a:r>
              <a:rPr lang="en-US" sz="1400" dirty="0" smtClean="0"/>
              <a:t>: [1x14 </a:t>
            </a:r>
            <a:r>
              <a:rPr lang="en-US" sz="1400" dirty="0" err="1" smtClean="0"/>
              <a:t>struct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                 </a:t>
            </a:r>
            <a:r>
              <a:rPr lang="en-US" sz="1400" dirty="0" err="1" smtClean="0"/>
              <a:t>netname</a:t>
            </a:r>
            <a:r>
              <a:rPr lang="en-US" sz="1400" dirty="0" smtClean="0"/>
              <a:t>: '</a:t>
            </a:r>
            <a:r>
              <a:rPr lang="en-US" sz="1400" dirty="0" err="1" smtClean="0"/>
              <a:t>emotiv_edf</a:t>
            </a:r>
            <a:r>
              <a:rPr lang="en-US" sz="1400" dirty="0" smtClean="0"/>
              <a:t>'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winstart</a:t>
            </a:r>
            <a:r>
              <a:rPr lang="en-US" sz="1400" dirty="0" smtClean="0"/>
              <a:t>: 4</a:t>
            </a:r>
          </a:p>
          <a:p>
            <a:r>
              <a:rPr lang="en-US" sz="1400" dirty="0" smtClean="0"/>
              <a:t>                  </a:t>
            </a:r>
            <a:r>
              <a:rPr lang="en-US" sz="1400" dirty="0" err="1" smtClean="0"/>
              <a:t>winend</a:t>
            </a:r>
            <a:r>
              <a:rPr lang="en-US" sz="1400" dirty="0" smtClean="0"/>
              <a:t>: 3500</a:t>
            </a:r>
          </a:p>
          <a:p>
            <a:r>
              <a:rPr lang="en-US" sz="1400" dirty="0" smtClean="0"/>
              <a:t>              </a:t>
            </a:r>
            <a:r>
              <a:rPr lang="en-US" sz="1400" b="1" dirty="0" err="1" smtClean="0"/>
              <a:t>EEGsummary</a:t>
            </a:r>
            <a:r>
              <a:rPr lang="en-US" sz="1400" b="1" dirty="0" smtClean="0"/>
              <a:t>: [40x14 double]</a:t>
            </a:r>
          </a:p>
          <a:p>
            <a:r>
              <a:rPr lang="en-US" sz="1400" dirty="0" smtClean="0"/>
              <a:t>                     EEG: [4-D double]</a:t>
            </a:r>
          </a:p>
          <a:p>
            <a:r>
              <a:rPr lang="en-US" sz="1400" dirty="0" smtClean="0"/>
              <a:t>                   group: [1x40 double]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EEGsummary_grpdiff_t</a:t>
            </a:r>
            <a:r>
              <a:rPr lang="en-US" sz="1400" dirty="0" smtClean="0">
                <a:solidFill>
                  <a:srgbClr val="FF0000"/>
                </a:solidFill>
              </a:rPr>
              <a:t>: [1x14 double]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</a:rPr>
              <a:t>EEGsummary_grpdiff_p</a:t>
            </a:r>
            <a:r>
              <a:rPr lang="en-US" sz="1400" dirty="0" smtClean="0">
                <a:solidFill>
                  <a:srgbClr val="FF0000"/>
                </a:solidFill>
              </a:rPr>
              <a:t>: [1x14 double]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29" y="2686251"/>
            <a:ext cx="16309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</a:t>
            </a:r>
            <a:r>
              <a:rPr lang="en-US" sz="1400" b="1" dirty="0" smtClean="0"/>
              <a:t>all = </a:t>
            </a:r>
            <a:r>
              <a:rPr lang="en-US" sz="1400" b="1" dirty="0" err="1" smtClean="0"/>
              <a:t>picaneeg</a:t>
            </a:r>
            <a:r>
              <a:rPr lang="en-US" sz="1400" b="1" dirty="0" smtClean="0"/>
              <a:t>_</a:t>
            </a:r>
          </a:p>
          <a:p>
            <a:r>
              <a:rPr lang="en-US" sz="1400" b="1" dirty="0" smtClean="0"/>
              <a:t>example_</a:t>
            </a:r>
          </a:p>
          <a:p>
            <a:r>
              <a:rPr lang="en-US" sz="1400" b="1" dirty="0" smtClean="0"/>
              <a:t>group_</a:t>
            </a:r>
          </a:p>
          <a:p>
            <a:r>
              <a:rPr lang="en-US" sz="1400" b="1" dirty="0" err="1" smtClean="0"/>
              <a:t>continuousalpha</a:t>
            </a:r>
            <a:r>
              <a:rPr lang="en-US" sz="1400" b="1" dirty="0" smtClean="0"/>
              <a:t>_</a:t>
            </a:r>
          </a:p>
          <a:p>
            <a:r>
              <a:rPr lang="en-US" sz="1400" b="1" dirty="0" err="1" smtClean="0"/>
              <a:t>emotiv</a:t>
            </a:r>
            <a:endParaRPr lang="en-US" sz="1400" b="1" dirty="0" smtClean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09" y="4757512"/>
            <a:ext cx="5693391" cy="126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276600" y="4343400"/>
            <a:ext cx="5511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picaneeg_groupdiff</a:t>
            </a:r>
            <a:r>
              <a:rPr lang="en-US" dirty="0" smtClean="0"/>
              <a:t>(pall,1); </a:t>
            </a:r>
            <a:r>
              <a:rPr lang="en-US" dirty="0" smtClean="0">
                <a:solidFill>
                  <a:srgbClr val="FF0000"/>
                </a:solidFill>
              </a:rPr>
              <a:t>% the 1 says put it on a 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6096000"/>
            <a:ext cx="234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Yes, you can rotate it….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831075" y="1764268"/>
            <a:ext cx="7236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pall=</a:t>
            </a:r>
            <a:r>
              <a:rPr lang="en-US" dirty="0" err="1" smtClean="0"/>
              <a:t>picaneeg_groupdiff</a:t>
            </a:r>
            <a:r>
              <a:rPr lang="en-US" dirty="0" smtClean="0"/>
              <a:t>(</a:t>
            </a:r>
            <a:r>
              <a:rPr lang="en-US" dirty="0" err="1" smtClean="0"/>
              <a:t>pall,doaspaired,showhead,winstart,winend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92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how do we control type I error across electrodes?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priori</a:t>
            </a:r>
          </a:p>
          <a:p>
            <a:pPr lvl="1"/>
            <a:r>
              <a:rPr lang="en-US" dirty="0" smtClean="0"/>
              <a:t>Identification of electrodes of interest</a:t>
            </a:r>
          </a:p>
          <a:p>
            <a:r>
              <a:rPr lang="en-US" dirty="0" smtClean="0"/>
              <a:t>To claim localization: </a:t>
            </a:r>
          </a:p>
          <a:p>
            <a:pPr lvl="1"/>
            <a:r>
              <a:rPr lang="en-US" dirty="0" smtClean="0"/>
              <a:t>Cluster </a:t>
            </a:r>
            <a:r>
              <a:rPr lang="en-US" dirty="0" err="1" smtClean="0"/>
              <a:t>thresholding</a:t>
            </a:r>
            <a:r>
              <a:rPr lang="en-US" dirty="0" smtClean="0"/>
              <a:t> as in fMRI</a:t>
            </a:r>
          </a:p>
          <a:p>
            <a:r>
              <a:rPr lang="en-US" dirty="0" smtClean="0"/>
              <a:t>To not care about localization:</a:t>
            </a:r>
          </a:p>
          <a:p>
            <a:pPr lvl="1"/>
            <a:r>
              <a:rPr lang="en-US" dirty="0" smtClean="0"/>
              <a:t># electrodes necessary for you to say the groups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-76200"/>
            <a:ext cx="8229600" cy="611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Comparing waveforms</a:t>
            </a:r>
          </a:p>
        </p:txBody>
      </p:sp>
      <p:sp>
        <p:nvSpPr>
          <p:cNvPr id="6758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Comparing waveforms is not trivial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We have implemented functions for computing tests at every sample along the waveform.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Unless these comparisons are a-priori I recommend using these only in the context of a group x time or condition x time interaction done on a dimension-reduced dataset.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/>
              <a:t>Controlling type I error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/>
              <a:t>Guthrie &amp; Buchwald’s (1991) technique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2000"/>
              <a:t>Guthrie D, Buchwald JS (1991): Significance testing of difference potentials. </a:t>
            </a:r>
            <a:r>
              <a:rPr lang="en-US" sz="2000" i="1"/>
              <a:t>Psychophysiology</a:t>
            </a:r>
            <a:r>
              <a:rPr lang="en-US" sz="2000"/>
              <a:t> 28:240-244.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2400"/>
              <a:t>Blair &amp; Karniski’s (1993) technique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sz="2000"/>
              <a:t>Blair RC, Karniski W (1993): An alternative method for significance testing of waveform difference potentials. </a:t>
            </a:r>
            <a:r>
              <a:rPr lang="en-US" sz="2000" i="1"/>
              <a:t>Psychophysiology</a:t>
            </a:r>
            <a:r>
              <a:rPr lang="en-US" sz="2000"/>
              <a:t> 30:518-524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7067550" y="304800"/>
            <a:ext cx="1847850" cy="990600"/>
            <a:chOff x="4464" y="192"/>
            <a:chExt cx="1164" cy="624"/>
          </a:xfrm>
        </p:grpSpPr>
        <p:pic>
          <p:nvPicPr>
            <p:cNvPr id="67589" name="Picture 5" descr="pupiltoolkit-logo-notex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92"/>
              <a:ext cx="11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040" y="192"/>
              <a:ext cx="588" cy="57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23000"/>
                  </a:schemeClr>
                </a:gs>
                <a:gs pos="100000">
                  <a:schemeClr val="accent1">
                    <a:alpha val="24001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</a:t>
              </a:r>
              <a:b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Pupil </a:t>
              </a:r>
              <a:b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Toolkit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7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086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500" smtClean="0">
                <a:solidFill>
                  <a:schemeClr val="tx1"/>
                </a:solidFill>
              </a:rPr>
              <a:t>T-tests at every sample, marking intervals significantly long enough to care about via Guthrie &amp; Buchwald (1991)</a:t>
            </a:r>
          </a:p>
        </p:txBody>
      </p:sp>
      <p:sp>
        <p:nvSpPr>
          <p:cNvPr id="68611" name="Text Box 5"/>
          <p:cNvSpPr txBox="1">
            <a:spLocks noChangeArrowheads="1"/>
          </p:cNvSpPr>
          <p:nvPr/>
        </p:nvSpPr>
        <p:spPr bwMode="auto">
          <a:xfrm>
            <a:off x="3709988" y="526097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seconds</a:t>
            </a: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6629400" y="2857500"/>
            <a:ext cx="2227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Never Depressed (41)</a:t>
            </a:r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6637338" y="3162300"/>
            <a:ext cx="1543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Unmedicated</a:t>
            </a:r>
            <a:br>
              <a:rPr lang="en-US" sz="2000">
                <a:latin typeface="Times New Roman" pitchFamily="18" charset="0"/>
              </a:rPr>
            </a:br>
            <a:r>
              <a:rPr lang="en-US" sz="2000">
                <a:latin typeface="Times New Roman" pitchFamily="18" charset="0"/>
              </a:rPr>
              <a:t>Depressed (47)</a:t>
            </a:r>
          </a:p>
        </p:txBody>
      </p:sp>
      <p:sp>
        <p:nvSpPr>
          <p:cNvPr id="68614" name="Line 8"/>
          <p:cNvSpPr>
            <a:spLocks noChangeShapeType="1"/>
          </p:cNvSpPr>
          <p:nvPr/>
        </p:nvSpPr>
        <p:spPr bwMode="auto">
          <a:xfrm flipV="1">
            <a:off x="3192463" y="4838700"/>
            <a:ext cx="0" cy="914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2582863" y="5721350"/>
            <a:ext cx="5937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Times New Roman" pitchFamily="18" charset="0"/>
              </a:rPr>
              <a:t>Regions of significant differences. Yellow is p&lt;threshold you</a:t>
            </a:r>
            <a:br>
              <a:rPr lang="en-US" sz="1600">
                <a:latin typeface="Times New Roman" pitchFamily="18" charset="0"/>
              </a:rPr>
            </a:br>
            <a:r>
              <a:rPr lang="en-US" sz="1600">
                <a:latin typeface="Times New Roman" pitchFamily="18" charset="0"/>
              </a:rPr>
              <a:t>pass as an argument (p&lt;0.1 by default) and red is less than p&lt;.05. The</a:t>
            </a:r>
            <a:br>
              <a:rPr lang="en-US" sz="1600">
                <a:latin typeface="Times New Roman" pitchFamily="18" charset="0"/>
              </a:rPr>
            </a:br>
            <a:r>
              <a:rPr lang="en-US" sz="1600">
                <a:latin typeface="Times New Roman" pitchFamily="18" charset="0"/>
              </a:rPr>
              <a:t>black line is intervals longer than the patch length you pass in.</a:t>
            </a:r>
          </a:p>
        </p:txBody>
      </p:sp>
      <p:sp>
        <p:nvSpPr>
          <p:cNvPr id="68616" name="Line 10"/>
          <p:cNvSpPr>
            <a:spLocks noChangeShapeType="1"/>
          </p:cNvSpPr>
          <p:nvPr/>
        </p:nvSpPr>
        <p:spPr bwMode="auto">
          <a:xfrm>
            <a:off x="957263" y="4973638"/>
            <a:ext cx="7035800" cy="1587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7" name="Line 11"/>
          <p:cNvSpPr>
            <a:spLocks noChangeShapeType="1"/>
          </p:cNvSpPr>
          <p:nvPr/>
        </p:nvSpPr>
        <p:spPr bwMode="auto">
          <a:xfrm flipV="1">
            <a:off x="957263" y="2949575"/>
            <a:ext cx="3175" cy="2024063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12"/>
          <p:cNvSpPr>
            <a:spLocks noChangeShapeType="1"/>
          </p:cNvSpPr>
          <p:nvPr/>
        </p:nvSpPr>
        <p:spPr bwMode="auto">
          <a:xfrm flipV="1">
            <a:off x="2254250" y="4902200"/>
            <a:ext cx="3175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Rectangle 13"/>
          <p:cNvSpPr>
            <a:spLocks noChangeArrowheads="1"/>
          </p:cNvSpPr>
          <p:nvPr/>
        </p:nvSpPr>
        <p:spPr bwMode="auto">
          <a:xfrm>
            <a:off x="2206625" y="5016500"/>
            <a:ext cx="114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5</a:t>
            </a:r>
          </a:p>
        </p:txBody>
      </p:sp>
      <p:sp>
        <p:nvSpPr>
          <p:cNvPr id="68620" name="Line 14"/>
          <p:cNvSpPr>
            <a:spLocks noChangeShapeType="1"/>
          </p:cNvSpPr>
          <p:nvPr/>
        </p:nvSpPr>
        <p:spPr bwMode="auto">
          <a:xfrm flipV="1">
            <a:off x="3552825" y="4902200"/>
            <a:ext cx="3175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1" name="Rectangle 15"/>
          <p:cNvSpPr>
            <a:spLocks noChangeArrowheads="1"/>
          </p:cNvSpPr>
          <p:nvPr/>
        </p:nvSpPr>
        <p:spPr bwMode="auto">
          <a:xfrm>
            <a:off x="3438525" y="5016500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10</a:t>
            </a:r>
          </a:p>
        </p:txBody>
      </p:sp>
      <p:sp>
        <p:nvSpPr>
          <p:cNvPr id="68622" name="Line 16"/>
          <p:cNvSpPr>
            <a:spLocks noChangeShapeType="1"/>
          </p:cNvSpPr>
          <p:nvPr/>
        </p:nvSpPr>
        <p:spPr bwMode="auto">
          <a:xfrm flipV="1">
            <a:off x="4848225" y="4902200"/>
            <a:ext cx="1588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Rectangle 17"/>
          <p:cNvSpPr>
            <a:spLocks noChangeArrowheads="1"/>
          </p:cNvSpPr>
          <p:nvPr/>
        </p:nvSpPr>
        <p:spPr bwMode="auto">
          <a:xfrm>
            <a:off x="4735513" y="5016500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15</a:t>
            </a:r>
          </a:p>
        </p:txBody>
      </p:sp>
      <p:sp>
        <p:nvSpPr>
          <p:cNvPr id="68624" name="Line 18"/>
          <p:cNvSpPr>
            <a:spLocks noChangeShapeType="1"/>
          </p:cNvSpPr>
          <p:nvPr/>
        </p:nvSpPr>
        <p:spPr bwMode="auto">
          <a:xfrm flipV="1">
            <a:off x="6162675" y="4902200"/>
            <a:ext cx="4763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5" name="Rectangle 19"/>
          <p:cNvSpPr>
            <a:spLocks noChangeArrowheads="1"/>
          </p:cNvSpPr>
          <p:nvPr/>
        </p:nvSpPr>
        <p:spPr bwMode="auto">
          <a:xfrm>
            <a:off x="6046788" y="5016500"/>
            <a:ext cx="22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20</a:t>
            </a:r>
          </a:p>
        </p:txBody>
      </p:sp>
      <p:sp>
        <p:nvSpPr>
          <p:cNvPr id="68626" name="Line 20"/>
          <p:cNvSpPr>
            <a:spLocks noChangeShapeType="1"/>
          </p:cNvSpPr>
          <p:nvPr/>
        </p:nvSpPr>
        <p:spPr bwMode="auto">
          <a:xfrm flipV="1">
            <a:off x="7456488" y="4902200"/>
            <a:ext cx="3175" cy="714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7" name="Rectangle 21"/>
          <p:cNvSpPr>
            <a:spLocks noChangeArrowheads="1"/>
          </p:cNvSpPr>
          <p:nvPr/>
        </p:nvSpPr>
        <p:spPr bwMode="auto">
          <a:xfrm>
            <a:off x="7346950" y="5016500"/>
            <a:ext cx="230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25</a:t>
            </a:r>
          </a:p>
        </p:txBody>
      </p:sp>
      <p:sp>
        <p:nvSpPr>
          <p:cNvPr id="68628" name="Line 22"/>
          <p:cNvSpPr>
            <a:spLocks noChangeShapeType="1"/>
          </p:cNvSpPr>
          <p:nvPr/>
        </p:nvSpPr>
        <p:spPr bwMode="auto">
          <a:xfrm>
            <a:off x="957263" y="4706938"/>
            <a:ext cx="65087" cy="1587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Rectangle 23"/>
          <p:cNvSpPr>
            <a:spLocks noChangeArrowheads="1"/>
          </p:cNvSpPr>
          <p:nvPr/>
        </p:nvSpPr>
        <p:spPr bwMode="auto">
          <a:xfrm>
            <a:off x="779463" y="458946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68630" name="Line 24"/>
          <p:cNvSpPr>
            <a:spLocks noChangeShapeType="1"/>
          </p:cNvSpPr>
          <p:nvPr/>
        </p:nvSpPr>
        <p:spPr bwMode="auto">
          <a:xfrm>
            <a:off x="957263" y="4152900"/>
            <a:ext cx="65087" cy="3175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Rectangle 25"/>
          <p:cNvSpPr>
            <a:spLocks noChangeArrowheads="1"/>
          </p:cNvSpPr>
          <p:nvPr/>
        </p:nvSpPr>
        <p:spPr bwMode="auto">
          <a:xfrm>
            <a:off x="601663" y="4040188"/>
            <a:ext cx="285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0.1</a:t>
            </a:r>
          </a:p>
        </p:txBody>
      </p:sp>
      <p:sp>
        <p:nvSpPr>
          <p:cNvPr id="68632" name="Line 26"/>
          <p:cNvSpPr>
            <a:spLocks noChangeShapeType="1"/>
          </p:cNvSpPr>
          <p:nvPr/>
        </p:nvSpPr>
        <p:spPr bwMode="auto">
          <a:xfrm>
            <a:off x="957263" y="3598863"/>
            <a:ext cx="65087" cy="4762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Rectangle 27"/>
          <p:cNvSpPr>
            <a:spLocks noChangeArrowheads="1"/>
          </p:cNvSpPr>
          <p:nvPr/>
        </p:nvSpPr>
        <p:spPr bwMode="auto">
          <a:xfrm>
            <a:off x="601663" y="3487738"/>
            <a:ext cx="285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0.2</a:t>
            </a:r>
          </a:p>
        </p:txBody>
      </p:sp>
      <p:sp>
        <p:nvSpPr>
          <p:cNvPr id="68634" name="Line 28"/>
          <p:cNvSpPr>
            <a:spLocks noChangeShapeType="1"/>
          </p:cNvSpPr>
          <p:nvPr/>
        </p:nvSpPr>
        <p:spPr bwMode="auto">
          <a:xfrm>
            <a:off x="957263" y="3049588"/>
            <a:ext cx="65087" cy="3175"/>
          </a:xfrm>
          <a:prstGeom prst="line">
            <a:avLst/>
          </a:prstGeom>
          <a:noFill/>
          <a:ln w="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Rectangle 29"/>
          <p:cNvSpPr>
            <a:spLocks noChangeArrowheads="1"/>
          </p:cNvSpPr>
          <p:nvPr/>
        </p:nvSpPr>
        <p:spPr bwMode="auto">
          <a:xfrm>
            <a:off x="601663" y="29337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latin typeface="Times New Roman" pitchFamily="18" charset="0"/>
              </a:rPr>
              <a:t>0.3</a:t>
            </a:r>
          </a:p>
        </p:txBody>
      </p:sp>
      <p:sp>
        <p:nvSpPr>
          <p:cNvPr id="68636" name="Freeform 30"/>
          <p:cNvSpPr>
            <a:spLocks/>
          </p:cNvSpPr>
          <p:nvPr/>
        </p:nvSpPr>
        <p:spPr bwMode="auto">
          <a:xfrm>
            <a:off x="957263" y="4706938"/>
            <a:ext cx="7035800" cy="138112"/>
          </a:xfrm>
          <a:custGeom>
            <a:avLst/>
            <a:gdLst>
              <a:gd name="T0" fmla="*/ 2147483647 w 2022"/>
              <a:gd name="T1" fmla="*/ 0 h 46"/>
              <a:gd name="T2" fmla="*/ 2147483647 w 2022"/>
              <a:gd name="T3" fmla="*/ 2147483647 h 46"/>
              <a:gd name="T4" fmla="*/ 2147483647 w 2022"/>
              <a:gd name="T5" fmla="*/ 0 h 46"/>
              <a:gd name="T6" fmla="*/ 2147483647 w 2022"/>
              <a:gd name="T7" fmla="*/ 0 h 46"/>
              <a:gd name="T8" fmla="*/ 2147483647 w 2022"/>
              <a:gd name="T9" fmla="*/ 0 h 46"/>
              <a:gd name="T10" fmla="*/ 2147483647 w 2022"/>
              <a:gd name="T11" fmla="*/ 0 h 46"/>
              <a:gd name="T12" fmla="*/ 2147483647 w 2022"/>
              <a:gd name="T13" fmla="*/ 0 h 46"/>
              <a:gd name="T14" fmla="*/ 2147483647 w 2022"/>
              <a:gd name="T15" fmla="*/ 0 h 46"/>
              <a:gd name="T16" fmla="*/ 2147483647 w 2022"/>
              <a:gd name="T17" fmla="*/ 0 h 46"/>
              <a:gd name="T18" fmla="*/ 2147483647 w 2022"/>
              <a:gd name="T19" fmla="*/ 0 h 46"/>
              <a:gd name="T20" fmla="*/ 2147483647 w 2022"/>
              <a:gd name="T21" fmla="*/ 0 h 46"/>
              <a:gd name="T22" fmla="*/ 2147483647 w 2022"/>
              <a:gd name="T23" fmla="*/ 0 h 46"/>
              <a:gd name="T24" fmla="*/ 2147483647 w 2022"/>
              <a:gd name="T25" fmla="*/ 2147483647 h 46"/>
              <a:gd name="T26" fmla="*/ 2147483647 w 2022"/>
              <a:gd name="T27" fmla="*/ 2147483647 h 46"/>
              <a:gd name="T28" fmla="*/ 2147483647 w 2022"/>
              <a:gd name="T29" fmla="*/ 0 h 46"/>
              <a:gd name="T30" fmla="*/ 2147483647 w 2022"/>
              <a:gd name="T31" fmla="*/ 0 h 46"/>
              <a:gd name="T32" fmla="*/ 2147483647 w 2022"/>
              <a:gd name="T33" fmla="*/ 2147483647 h 46"/>
              <a:gd name="T34" fmla="*/ 2147483647 w 2022"/>
              <a:gd name="T35" fmla="*/ 2147483647 h 46"/>
              <a:gd name="T36" fmla="*/ 2147483647 w 2022"/>
              <a:gd name="T37" fmla="*/ 2147483647 h 46"/>
              <a:gd name="T38" fmla="*/ 2147483647 w 2022"/>
              <a:gd name="T39" fmla="*/ 2147483647 h 46"/>
              <a:gd name="T40" fmla="*/ 2147483647 w 2022"/>
              <a:gd name="T41" fmla="*/ 2147483647 h 46"/>
              <a:gd name="T42" fmla="*/ 2147483647 w 2022"/>
              <a:gd name="T43" fmla="*/ 2147483647 h 46"/>
              <a:gd name="T44" fmla="*/ 2147483647 w 2022"/>
              <a:gd name="T45" fmla="*/ 2147483647 h 46"/>
              <a:gd name="T46" fmla="*/ 2147483647 w 2022"/>
              <a:gd name="T47" fmla="*/ 2147483647 h 46"/>
              <a:gd name="T48" fmla="*/ 2147483647 w 2022"/>
              <a:gd name="T49" fmla="*/ 2147483647 h 46"/>
              <a:gd name="T50" fmla="*/ 2147483647 w 2022"/>
              <a:gd name="T51" fmla="*/ 2147483647 h 46"/>
              <a:gd name="T52" fmla="*/ 2147483647 w 2022"/>
              <a:gd name="T53" fmla="*/ 2147483647 h 46"/>
              <a:gd name="T54" fmla="*/ 2147483647 w 2022"/>
              <a:gd name="T55" fmla="*/ 0 h 46"/>
              <a:gd name="T56" fmla="*/ 2147483647 w 2022"/>
              <a:gd name="T57" fmla="*/ 0 h 46"/>
              <a:gd name="T58" fmla="*/ 2147483647 w 2022"/>
              <a:gd name="T59" fmla="*/ 0 h 46"/>
              <a:gd name="T60" fmla="*/ 2147483647 w 2022"/>
              <a:gd name="T61" fmla="*/ 0 h 46"/>
              <a:gd name="T62" fmla="*/ 2147483647 w 2022"/>
              <a:gd name="T63" fmla="*/ 0 h 46"/>
              <a:gd name="T64" fmla="*/ 2147483647 w 2022"/>
              <a:gd name="T65" fmla="*/ 0 h 46"/>
              <a:gd name="T66" fmla="*/ 2147483647 w 2022"/>
              <a:gd name="T67" fmla="*/ 0 h 46"/>
              <a:gd name="T68" fmla="*/ 2147483647 w 2022"/>
              <a:gd name="T69" fmla="*/ 2147483647 h 46"/>
              <a:gd name="T70" fmla="*/ 2147483647 w 2022"/>
              <a:gd name="T71" fmla="*/ 2147483647 h 46"/>
              <a:gd name="T72" fmla="*/ 2147483647 w 2022"/>
              <a:gd name="T73" fmla="*/ 2147483647 h 46"/>
              <a:gd name="T74" fmla="*/ 2147483647 w 2022"/>
              <a:gd name="T75" fmla="*/ 2147483647 h 46"/>
              <a:gd name="T76" fmla="*/ 2147483647 w 2022"/>
              <a:gd name="T77" fmla="*/ 2147483647 h 46"/>
              <a:gd name="T78" fmla="*/ 2147483647 w 2022"/>
              <a:gd name="T79" fmla="*/ 0 h 46"/>
              <a:gd name="T80" fmla="*/ 2147483647 w 2022"/>
              <a:gd name="T81" fmla="*/ 0 h 46"/>
              <a:gd name="T82" fmla="*/ 2147483647 w 2022"/>
              <a:gd name="T83" fmla="*/ 0 h 46"/>
              <a:gd name="T84" fmla="*/ 2147483647 w 2022"/>
              <a:gd name="T85" fmla="*/ 0 h 46"/>
              <a:gd name="T86" fmla="*/ 2147483647 w 2022"/>
              <a:gd name="T87" fmla="*/ 2147483647 h 46"/>
              <a:gd name="T88" fmla="*/ 2147483647 w 2022"/>
              <a:gd name="T89" fmla="*/ 2147483647 h 46"/>
              <a:gd name="T90" fmla="*/ 2147483647 w 2022"/>
              <a:gd name="T91" fmla="*/ 2147483647 h 46"/>
              <a:gd name="T92" fmla="*/ 2147483647 w 2022"/>
              <a:gd name="T93" fmla="*/ 2147483647 h 46"/>
              <a:gd name="T94" fmla="*/ 2147483647 w 2022"/>
              <a:gd name="T95" fmla="*/ 2147483647 h 46"/>
              <a:gd name="T96" fmla="*/ 2147483647 w 2022"/>
              <a:gd name="T97" fmla="*/ 2147483647 h 46"/>
              <a:gd name="T98" fmla="*/ 2147483647 w 2022"/>
              <a:gd name="T99" fmla="*/ 2147483647 h 46"/>
              <a:gd name="T100" fmla="*/ 2147483647 w 2022"/>
              <a:gd name="T101" fmla="*/ 2147483647 h 46"/>
              <a:gd name="T102" fmla="*/ 2147483647 w 2022"/>
              <a:gd name="T103" fmla="*/ 2147483647 h 46"/>
              <a:gd name="T104" fmla="*/ 2147483647 w 2022"/>
              <a:gd name="T105" fmla="*/ 2147483647 h 46"/>
              <a:gd name="T106" fmla="*/ 2147483647 w 2022"/>
              <a:gd name="T107" fmla="*/ 2147483647 h 46"/>
              <a:gd name="T108" fmla="*/ 2147483647 w 2022"/>
              <a:gd name="T109" fmla="*/ 2147483647 h 46"/>
              <a:gd name="T110" fmla="*/ 2147483647 w 2022"/>
              <a:gd name="T111" fmla="*/ 0 h 46"/>
              <a:gd name="T112" fmla="*/ 2147483647 w 2022"/>
              <a:gd name="T113" fmla="*/ 0 h 46"/>
              <a:gd name="T114" fmla="*/ 2147483647 w 2022"/>
              <a:gd name="T115" fmla="*/ 0 h 46"/>
              <a:gd name="T116" fmla="*/ 2147483647 w 2022"/>
              <a:gd name="T117" fmla="*/ 0 h 46"/>
              <a:gd name="T118" fmla="*/ 2147483647 w 2022"/>
              <a:gd name="T119" fmla="*/ 0 h 46"/>
              <a:gd name="T120" fmla="*/ 2147483647 w 2022"/>
              <a:gd name="T121" fmla="*/ 0 h 46"/>
              <a:gd name="T122" fmla="*/ 2147483647 w 2022"/>
              <a:gd name="T123" fmla="*/ 0 h 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22" h="46">
                <a:moveTo>
                  <a:pt x="0" y="0"/>
                </a:moveTo>
                <a:lnTo>
                  <a:pt x="0" y="0"/>
                </a:lnTo>
                <a:lnTo>
                  <a:pt x="5" y="0"/>
                </a:lnTo>
                <a:lnTo>
                  <a:pt x="9" y="46"/>
                </a:lnTo>
                <a:lnTo>
                  <a:pt x="9" y="0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8" y="0"/>
                </a:lnTo>
                <a:lnTo>
                  <a:pt x="33" y="0"/>
                </a:lnTo>
                <a:lnTo>
                  <a:pt x="37" y="0"/>
                </a:lnTo>
                <a:lnTo>
                  <a:pt x="42" y="0"/>
                </a:lnTo>
                <a:lnTo>
                  <a:pt x="47" y="0"/>
                </a:lnTo>
                <a:lnTo>
                  <a:pt x="47" y="46"/>
                </a:lnTo>
                <a:lnTo>
                  <a:pt x="51" y="46"/>
                </a:lnTo>
                <a:lnTo>
                  <a:pt x="56" y="46"/>
                </a:lnTo>
                <a:lnTo>
                  <a:pt x="61" y="46"/>
                </a:lnTo>
                <a:lnTo>
                  <a:pt x="65" y="46"/>
                </a:lnTo>
                <a:lnTo>
                  <a:pt x="70" y="46"/>
                </a:lnTo>
                <a:lnTo>
                  <a:pt x="75" y="46"/>
                </a:lnTo>
                <a:lnTo>
                  <a:pt x="79" y="46"/>
                </a:lnTo>
                <a:lnTo>
                  <a:pt x="84" y="46"/>
                </a:lnTo>
                <a:lnTo>
                  <a:pt x="89" y="46"/>
                </a:lnTo>
                <a:lnTo>
                  <a:pt x="89" y="0"/>
                </a:lnTo>
                <a:lnTo>
                  <a:pt x="93" y="0"/>
                </a:lnTo>
                <a:lnTo>
                  <a:pt x="98" y="0"/>
                </a:lnTo>
                <a:lnTo>
                  <a:pt x="103" y="0"/>
                </a:lnTo>
                <a:lnTo>
                  <a:pt x="107" y="0"/>
                </a:lnTo>
                <a:lnTo>
                  <a:pt x="112" y="0"/>
                </a:lnTo>
                <a:lnTo>
                  <a:pt x="117" y="0"/>
                </a:lnTo>
                <a:lnTo>
                  <a:pt x="121" y="0"/>
                </a:lnTo>
                <a:lnTo>
                  <a:pt x="126" y="0"/>
                </a:lnTo>
                <a:lnTo>
                  <a:pt x="131" y="0"/>
                </a:lnTo>
                <a:lnTo>
                  <a:pt x="135" y="0"/>
                </a:lnTo>
                <a:lnTo>
                  <a:pt x="140" y="0"/>
                </a:lnTo>
                <a:lnTo>
                  <a:pt x="145" y="0"/>
                </a:lnTo>
                <a:lnTo>
                  <a:pt x="149" y="0"/>
                </a:lnTo>
                <a:lnTo>
                  <a:pt x="154" y="0"/>
                </a:lnTo>
                <a:lnTo>
                  <a:pt x="159" y="0"/>
                </a:lnTo>
                <a:lnTo>
                  <a:pt x="163" y="0"/>
                </a:lnTo>
                <a:lnTo>
                  <a:pt x="168" y="0"/>
                </a:lnTo>
                <a:lnTo>
                  <a:pt x="172" y="0"/>
                </a:lnTo>
                <a:lnTo>
                  <a:pt x="177" y="0"/>
                </a:lnTo>
                <a:lnTo>
                  <a:pt x="182" y="0"/>
                </a:lnTo>
                <a:lnTo>
                  <a:pt x="186" y="0"/>
                </a:lnTo>
                <a:lnTo>
                  <a:pt x="191" y="0"/>
                </a:lnTo>
                <a:lnTo>
                  <a:pt x="196" y="0"/>
                </a:lnTo>
                <a:lnTo>
                  <a:pt x="200" y="0"/>
                </a:lnTo>
                <a:lnTo>
                  <a:pt x="205" y="0"/>
                </a:lnTo>
                <a:lnTo>
                  <a:pt x="210" y="0"/>
                </a:lnTo>
                <a:lnTo>
                  <a:pt x="214" y="0"/>
                </a:lnTo>
                <a:lnTo>
                  <a:pt x="219" y="0"/>
                </a:lnTo>
                <a:lnTo>
                  <a:pt x="224" y="0"/>
                </a:lnTo>
                <a:lnTo>
                  <a:pt x="228" y="0"/>
                </a:lnTo>
                <a:lnTo>
                  <a:pt x="233" y="0"/>
                </a:lnTo>
                <a:lnTo>
                  <a:pt x="238" y="0"/>
                </a:lnTo>
                <a:lnTo>
                  <a:pt x="242" y="0"/>
                </a:lnTo>
                <a:lnTo>
                  <a:pt x="247" y="0"/>
                </a:lnTo>
                <a:lnTo>
                  <a:pt x="252" y="0"/>
                </a:lnTo>
                <a:lnTo>
                  <a:pt x="256" y="0"/>
                </a:lnTo>
                <a:lnTo>
                  <a:pt x="261" y="0"/>
                </a:lnTo>
                <a:lnTo>
                  <a:pt x="266" y="0"/>
                </a:lnTo>
                <a:lnTo>
                  <a:pt x="270" y="0"/>
                </a:lnTo>
                <a:lnTo>
                  <a:pt x="275" y="0"/>
                </a:lnTo>
                <a:lnTo>
                  <a:pt x="280" y="0"/>
                </a:lnTo>
                <a:lnTo>
                  <a:pt x="284" y="0"/>
                </a:lnTo>
                <a:lnTo>
                  <a:pt x="289" y="0"/>
                </a:lnTo>
                <a:lnTo>
                  <a:pt x="294" y="0"/>
                </a:lnTo>
                <a:lnTo>
                  <a:pt x="298" y="0"/>
                </a:lnTo>
                <a:lnTo>
                  <a:pt x="303" y="0"/>
                </a:lnTo>
                <a:lnTo>
                  <a:pt x="308" y="0"/>
                </a:lnTo>
                <a:lnTo>
                  <a:pt x="312" y="0"/>
                </a:lnTo>
                <a:lnTo>
                  <a:pt x="317" y="0"/>
                </a:lnTo>
                <a:lnTo>
                  <a:pt x="322" y="0"/>
                </a:lnTo>
                <a:lnTo>
                  <a:pt x="326" y="0"/>
                </a:lnTo>
                <a:lnTo>
                  <a:pt x="331" y="0"/>
                </a:lnTo>
                <a:lnTo>
                  <a:pt x="336" y="0"/>
                </a:lnTo>
                <a:lnTo>
                  <a:pt x="340" y="0"/>
                </a:lnTo>
                <a:lnTo>
                  <a:pt x="345" y="0"/>
                </a:lnTo>
                <a:lnTo>
                  <a:pt x="350" y="0"/>
                </a:lnTo>
                <a:lnTo>
                  <a:pt x="354" y="0"/>
                </a:lnTo>
                <a:lnTo>
                  <a:pt x="359" y="0"/>
                </a:lnTo>
                <a:lnTo>
                  <a:pt x="363" y="0"/>
                </a:lnTo>
                <a:lnTo>
                  <a:pt x="368" y="0"/>
                </a:lnTo>
                <a:lnTo>
                  <a:pt x="373" y="0"/>
                </a:lnTo>
                <a:lnTo>
                  <a:pt x="377" y="0"/>
                </a:lnTo>
                <a:lnTo>
                  <a:pt x="382" y="0"/>
                </a:lnTo>
                <a:lnTo>
                  <a:pt x="387" y="0"/>
                </a:lnTo>
                <a:lnTo>
                  <a:pt x="387" y="46"/>
                </a:lnTo>
                <a:lnTo>
                  <a:pt x="391" y="46"/>
                </a:lnTo>
                <a:lnTo>
                  <a:pt x="396" y="46"/>
                </a:lnTo>
                <a:lnTo>
                  <a:pt x="396" y="0"/>
                </a:lnTo>
                <a:lnTo>
                  <a:pt x="401" y="0"/>
                </a:lnTo>
                <a:lnTo>
                  <a:pt x="401" y="46"/>
                </a:lnTo>
                <a:lnTo>
                  <a:pt x="405" y="46"/>
                </a:lnTo>
                <a:lnTo>
                  <a:pt x="410" y="46"/>
                </a:lnTo>
                <a:lnTo>
                  <a:pt x="415" y="46"/>
                </a:lnTo>
                <a:lnTo>
                  <a:pt x="419" y="46"/>
                </a:lnTo>
                <a:lnTo>
                  <a:pt x="424" y="46"/>
                </a:lnTo>
                <a:lnTo>
                  <a:pt x="429" y="46"/>
                </a:lnTo>
                <a:lnTo>
                  <a:pt x="433" y="46"/>
                </a:lnTo>
                <a:lnTo>
                  <a:pt x="438" y="46"/>
                </a:lnTo>
                <a:lnTo>
                  <a:pt x="443" y="46"/>
                </a:lnTo>
                <a:lnTo>
                  <a:pt x="447" y="46"/>
                </a:lnTo>
                <a:lnTo>
                  <a:pt x="452" y="46"/>
                </a:lnTo>
                <a:lnTo>
                  <a:pt x="457" y="46"/>
                </a:lnTo>
                <a:lnTo>
                  <a:pt x="461" y="46"/>
                </a:lnTo>
                <a:lnTo>
                  <a:pt x="466" y="46"/>
                </a:lnTo>
                <a:lnTo>
                  <a:pt x="471" y="46"/>
                </a:lnTo>
                <a:lnTo>
                  <a:pt x="471" y="0"/>
                </a:lnTo>
                <a:lnTo>
                  <a:pt x="475" y="0"/>
                </a:lnTo>
                <a:lnTo>
                  <a:pt x="480" y="0"/>
                </a:lnTo>
                <a:lnTo>
                  <a:pt x="485" y="0"/>
                </a:lnTo>
                <a:lnTo>
                  <a:pt x="489" y="0"/>
                </a:lnTo>
                <a:lnTo>
                  <a:pt x="494" y="0"/>
                </a:lnTo>
                <a:lnTo>
                  <a:pt x="499" y="0"/>
                </a:lnTo>
                <a:lnTo>
                  <a:pt x="503" y="0"/>
                </a:lnTo>
                <a:lnTo>
                  <a:pt x="508" y="0"/>
                </a:lnTo>
                <a:lnTo>
                  <a:pt x="513" y="0"/>
                </a:lnTo>
                <a:lnTo>
                  <a:pt x="517" y="0"/>
                </a:lnTo>
                <a:lnTo>
                  <a:pt x="522" y="0"/>
                </a:lnTo>
                <a:lnTo>
                  <a:pt x="522" y="46"/>
                </a:lnTo>
                <a:lnTo>
                  <a:pt x="527" y="46"/>
                </a:lnTo>
                <a:lnTo>
                  <a:pt x="531" y="46"/>
                </a:lnTo>
                <a:lnTo>
                  <a:pt x="536" y="46"/>
                </a:lnTo>
                <a:lnTo>
                  <a:pt x="541" y="46"/>
                </a:lnTo>
                <a:lnTo>
                  <a:pt x="545" y="46"/>
                </a:lnTo>
                <a:lnTo>
                  <a:pt x="550" y="46"/>
                </a:lnTo>
                <a:lnTo>
                  <a:pt x="555" y="46"/>
                </a:lnTo>
                <a:lnTo>
                  <a:pt x="559" y="46"/>
                </a:lnTo>
                <a:lnTo>
                  <a:pt x="564" y="46"/>
                </a:lnTo>
                <a:lnTo>
                  <a:pt x="568" y="46"/>
                </a:lnTo>
                <a:lnTo>
                  <a:pt x="573" y="46"/>
                </a:lnTo>
                <a:lnTo>
                  <a:pt x="578" y="46"/>
                </a:lnTo>
                <a:lnTo>
                  <a:pt x="582" y="46"/>
                </a:lnTo>
                <a:lnTo>
                  <a:pt x="587" y="46"/>
                </a:lnTo>
                <a:lnTo>
                  <a:pt x="592" y="46"/>
                </a:lnTo>
                <a:lnTo>
                  <a:pt x="596" y="46"/>
                </a:lnTo>
                <a:lnTo>
                  <a:pt x="601" y="46"/>
                </a:lnTo>
                <a:lnTo>
                  <a:pt x="606" y="46"/>
                </a:lnTo>
                <a:lnTo>
                  <a:pt x="610" y="46"/>
                </a:lnTo>
                <a:lnTo>
                  <a:pt x="615" y="46"/>
                </a:lnTo>
                <a:lnTo>
                  <a:pt x="620" y="46"/>
                </a:lnTo>
                <a:lnTo>
                  <a:pt x="624" y="46"/>
                </a:lnTo>
                <a:lnTo>
                  <a:pt x="629" y="46"/>
                </a:lnTo>
                <a:lnTo>
                  <a:pt x="634" y="46"/>
                </a:lnTo>
                <a:lnTo>
                  <a:pt x="638" y="46"/>
                </a:lnTo>
                <a:lnTo>
                  <a:pt x="643" y="46"/>
                </a:lnTo>
                <a:lnTo>
                  <a:pt x="648" y="46"/>
                </a:lnTo>
                <a:lnTo>
                  <a:pt x="652" y="46"/>
                </a:lnTo>
                <a:lnTo>
                  <a:pt x="657" y="46"/>
                </a:lnTo>
                <a:lnTo>
                  <a:pt x="662" y="46"/>
                </a:lnTo>
                <a:lnTo>
                  <a:pt x="666" y="46"/>
                </a:lnTo>
                <a:lnTo>
                  <a:pt x="671" y="46"/>
                </a:lnTo>
                <a:lnTo>
                  <a:pt x="676" y="46"/>
                </a:lnTo>
                <a:lnTo>
                  <a:pt x="680" y="46"/>
                </a:lnTo>
                <a:lnTo>
                  <a:pt x="685" y="46"/>
                </a:lnTo>
                <a:lnTo>
                  <a:pt x="690" y="46"/>
                </a:lnTo>
                <a:lnTo>
                  <a:pt x="694" y="46"/>
                </a:lnTo>
                <a:lnTo>
                  <a:pt x="699" y="46"/>
                </a:lnTo>
                <a:lnTo>
                  <a:pt x="704" y="46"/>
                </a:lnTo>
                <a:lnTo>
                  <a:pt x="708" y="46"/>
                </a:lnTo>
                <a:lnTo>
                  <a:pt x="713" y="46"/>
                </a:lnTo>
                <a:lnTo>
                  <a:pt x="718" y="46"/>
                </a:lnTo>
                <a:lnTo>
                  <a:pt x="722" y="46"/>
                </a:lnTo>
                <a:lnTo>
                  <a:pt x="727" y="46"/>
                </a:lnTo>
                <a:lnTo>
                  <a:pt x="732" y="46"/>
                </a:lnTo>
                <a:lnTo>
                  <a:pt x="736" y="46"/>
                </a:lnTo>
                <a:lnTo>
                  <a:pt x="741" y="46"/>
                </a:lnTo>
                <a:lnTo>
                  <a:pt x="746" y="46"/>
                </a:lnTo>
                <a:lnTo>
                  <a:pt x="750" y="46"/>
                </a:lnTo>
                <a:lnTo>
                  <a:pt x="755" y="46"/>
                </a:lnTo>
                <a:lnTo>
                  <a:pt x="760" y="46"/>
                </a:lnTo>
                <a:lnTo>
                  <a:pt x="764" y="46"/>
                </a:lnTo>
                <a:lnTo>
                  <a:pt x="769" y="46"/>
                </a:lnTo>
                <a:lnTo>
                  <a:pt x="773" y="46"/>
                </a:lnTo>
                <a:lnTo>
                  <a:pt x="778" y="46"/>
                </a:lnTo>
                <a:lnTo>
                  <a:pt x="783" y="46"/>
                </a:lnTo>
                <a:lnTo>
                  <a:pt x="787" y="46"/>
                </a:lnTo>
                <a:lnTo>
                  <a:pt x="792" y="46"/>
                </a:lnTo>
                <a:lnTo>
                  <a:pt x="792" y="0"/>
                </a:lnTo>
                <a:lnTo>
                  <a:pt x="797" y="0"/>
                </a:lnTo>
                <a:lnTo>
                  <a:pt x="797" y="46"/>
                </a:lnTo>
                <a:lnTo>
                  <a:pt x="801" y="46"/>
                </a:lnTo>
                <a:lnTo>
                  <a:pt x="806" y="46"/>
                </a:lnTo>
                <a:lnTo>
                  <a:pt x="811" y="46"/>
                </a:lnTo>
                <a:lnTo>
                  <a:pt x="815" y="46"/>
                </a:lnTo>
                <a:lnTo>
                  <a:pt x="820" y="46"/>
                </a:lnTo>
                <a:lnTo>
                  <a:pt x="825" y="46"/>
                </a:lnTo>
                <a:lnTo>
                  <a:pt x="829" y="46"/>
                </a:lnTo>
                <a:lnTo>
                  <a:pt x="834" y="46"/>
                </a:lnTo>
                <a:lnTo>
                  <a:pt x="839" y="46"/>
                </a:lnTo>
                <a:lnTo>
                  <a:pt x="843" y="46"/>
                </a:lnTo>
                <a:lnTo>
                  <a:pt x="848" y="46"/>
                </a:lnTo>
                <a:lnTo>
                  <a:pt x="853" y="46"/>
                </a:lnTo>
                <a:lnTo>
                  <a:pt x="857" y="46"/>
                </a:lnTo>
                <a:lnTo>
                  <a:pt x="862" y="46"/>
                </a:lnTo>
                <a:lnTo>
                  <a:pt x="867" y="46"/>
                </a:lnTo>
                <a:lnTo>
                  <a:pt x="871" y="46"/>
                </a:lnTo>
                <a:lnTo>
                  <a:pt x="876" y="46"/>
                </a:lnTo>
                <a:lnTo>
                  <a:pt x="876" y="0"/>
                </a:lnTo>
                <a:lnTo>
                  <a:pt x="881" y="0"/>
                </a:lnTo>
                <a:lnTo>
                  <a:pt x="885" y="0"/>
                </a:lnTo>
                <a:lnTo>
                  <a:pt x="890" y="0"/>
                </a:lnTo>
                <a:lnTo>
                  <a:pt x="895" y="0"/>
                </a:lnTo>
                <a:lnTo>
                  <a:pt x="899" y="0"/>
                </a:lnTo>
                <a:lnTo>
                  <a:pt x="904" y="0"/>
                </a:lnTo>
                <a:lnTo>
                  <a:pt x="909" y="0"/>
                </a:lnTo>
                <a:lnTo>
                  <a:pt x="913" y="0"/>
                </a:lnTo>
                <a:lnTo>
                  <a:pt x="918" y="0"/>
                </a:lnTo>
                <a:lnTo>
                  <a:pt x="923" y="0"/>
                </a:lnTo>
                <a:lnTo>
                  <a:pt x="927" y="0"/>
                </a:lnTo>
                <a:lnTo>
                  <a:pt x="932" y="0"/>
                </a:lnTo>
                <a:lnTo>
                  <a:pt x="937" y="0"/>
                </a:lnTo>
                <a:lnTo>
                  <a:pt x="941" y="0"/>
                </a:lnTo>
                <a:lnTo>
                  <a:pt x="946" y="0"/>
                </a:lnTo>
                <a:lnTo>
                  <a:pt x="951" y="0"/>
                </a:lnTo>
                <a:lnTo>
                  <a:pt x="955" y="0"/>
                </a:lnTo>
                <a:lnTo>
                  <a:pt x="960" y="0"/>
                </a:lnTo>
                <a:lnTo>
                  <a:pt x="965" y="0"/>
                </a:lnTo>
                <a:lnTo>
                  <a:pt x="969" y="0"/>
                </a:lnTo>
                <a:lnTo>
                  <a:pt x="974" y="0"/>
                </a:lnTo>
                <a:lnTo>
                  <a:pt x="978" y="0"/>
                </a:lnTo>
                <a:lnTo>
                  <a:pt x="983" y="0"/>
                </a:lnTo>
                <a:lnTo>
                  <a:pt x="988" y="0"/>
                </a:lnTo>
                <a:lnTo>
                  <a:pt x="992" y="0"/>
                </a:lnTo>
                <a:lnTo>
                  <a:pt x="997" y="0"/>
                </a:lnTo>
                <a:lnTo>
                  <a:pt x="1002" y="0"/>
                </a:lnTo>
                <a:lnTo>
                  <a:pt x="1006" y="0"/>
                </a:lnTo>
                <a:lnTo>
                  <a:pt x="1011" y="0"/>
                </a:lnTo>
                <a:lnTo>
                  <a:pt x="1016" y="0"/>
                </a:lnTo>
                <a:lnTo>
                  <a:pt x="1020" y="0"/>
                </a:lnTo>
                <a:lnTo>
                  <a:pt x="1025" y="0"/>
                </a:lnTo>
                <a:lnTo>
                  <a:pt x="1030" y="0"/>
                </a:lnTo>
                <a:lnTo>
                  <a:pt x="1034" y="0"/>
                </a:lnTo>
                <a:lnTo>
                  <a:pt x="1039" y="0"/>
                </a:lnTo>
                <a:lnTo>
                  <a:pt x="1044" y="0"/>
                </a:lnTo>
                <a:lnTo>
                  <a:pt x="1048" y="0"/>
                </a:lnTo>
                <a:lnTo>
                  <a:pt x="1053" y="0"/>
                </a:lnTo>
                <a:lnTo>
                  <a:pt x="1058" y="0"/>
                </a:lnTo>
                <a:lnTo>
                  <a:pt x="1062" y="0"/>
                </a:lnTo>
                <a:lnTo>
                  <a:pt x="1067" y="0"/>
                </a:lnTo>
                <a:lnTo>
                  <a:pt x="1072" y="0"/>
                </a:lnTo>
                <a:lnTo>
                  <a:pt x="1076" y="0"/>
                </a:lnTo>
                <a:lnTo>
                  <a:pt x="1081" y="0"/>
                </a:lnTo>
                <a:lnTo>
                  <a:pt x="1086" y="0"/>
                </a:lnTo>
                <a:lnTo>
                  <a:pt x="1090" y="0"/>
                </a:lnTo>
                <a:lnTo>
                  <a:pt x="1095" y="0"/>
                </a:lnTo>
                <a:lnTo>
                  <a:pt x="1100" y="0"/>
                </a:lnTo>
                <a:lnTo>
                  <a:pt x="1104" y="0"/>
                </a:lnTo>
                <a:lnTo>
                  <a:pt x="1109" y="0"/>
                </a:lnTo>
                <a:lnTo>
                  <a:pt x="1114" y="0"/>
                </a:lnTo>
                <a:lnTo>
                  <a:pt x="1118" y="0"/>
                </a:lnTo>
                <a:lnTo>
                  <a:pt x="1118" y="46"/>
                </a:lnTo>
                <a:lnTo>
                  <a:pt x="1123" y="46"/>
                </a:lnTo>
                <a:lnTo>
                  <a:pt x="1128" y="46"/>
                </a:lnTo>
                <a:lnTo>
                  <a:pt x="1132" y="46"/>
                </a:lnTo>
                <a:lnTo>
                  <a:pt x="1137" y="46"/>
                </a:lnTo>
                <a:lnTo>
                  <a:pt x="1142" y="46"/>
                </a:lnTo>
                <a:lnTo>
                  <a:pt x="1146" y="46"/>
                </a:lnTo>
                <a:lnTo>
                  <a:pt x="1151" y="46"/>
                </a:lnTo>
                <a:lnTo>
                  <a:pt x="1156" y="46"/>
                </a:lnTo>
                <a:lnTo>
                  <a:pt x="1160" y="46"/>
                </a:lnTo>
                <a:lnTo>
                  <a:pt x="1165" y="46"/>
                </a:lnTo>
                <a:lnTo>
                  <a:pt x="1169" y="46"/>
                </a:lnTo>
                <a:lnTo>
                  <a:pt x="1174" y="46"/>
                </a:lnTo>
                <a:lnTo>
                  <a:pt x="1179" y="46"/>
                </a:lnTo>
                <a:lnTo>
                  <a:pt x="1183" y="46"/>
                </a:lnTo>
                <a:lnTo>
                  <a:pt x="1188" y="46"/>
                </a:lnTo>
                <a:lnTo>
                  <a:pt x="1193" y="46"/>
                </a:lnTo>
                <a:lnTo>
                  <a:pt x="1197" y="46"/>
                </a:lnTo>
                <a:lnTo>
                  <a:pt x="1202" y="46"/>
                </a:lnTo>
                <a:lnTo>
                  <a:pt x="1207" y="46"/>
                </a:lnTo>
                <a:lnTo>
                  <a:pt x="1211" y="46"/>
                </a:lnTo>
                <a:lnTo>
                  <a:pt x="1216" y="46"/>
                </a:lnTo>
                <a:lnTo>
                  <a:pt x="1221" y="46"/>
                </a:lnTo>
                <a:lnTo>
                  <a:pt x="1225" y="46"/>
                </a:lnTo>
                <a:lnTo>
                  <a:pt x="1230" y="46"/>
                </a:lnTo>
                <a:lnTo>
                  <a:pt x="1235" y="46"/>
                </a:lnTo>
                <a:lnTo>
                  <a:pt x="1239" y="46"/>
                </a:lnTo>
                <a:lnTo>
                  <a:pt x="1244" y="46"/>
                </a:lnTo>
                <a:lnTo>
                  <a:pt x="1249" y="46"/>
                </a:lnTo>
                <a:lnTo>
                  <a:pt x="1253" y="46"/>
                </a:lnTo>
                <a:lnTo>
                  <a:pt x="1258" y="46"/>
                </a:lnTo>
                <a:lnTo>
                  <a:pt x="1263" y="46"/>
                </a:lnTo>
                <a:lnTo>
                  <a:pt x="1267" y="46"/>
                </a:lnTo>
                <a:lnTo>
                  <a:pt x="1272" y="46"/>
                </a:lnTo>
                <a:lnTo>
                  <a:pt x="1277" y="0"/>
                </a:lnTo>
                <a:lnTo>
                  <a:pt x="1281" y="0"/>
                </a:lnTo>
                <a:lnTo>
                  <a:pt x="1286" y="0"/>
                </a:lnTo>
                <a:lnTo>
                  <a:pt x="1291" y="0"/>
                </a:lnTo>
                <a:lnTo>
                  <a:pt x="1295" y="0"/>
                </a:lnTo>
                <a:lnTo>
                  <a:pt x="1300" y="0"/>
                </a:lnTo>
                <a:lnTo>
                  <a:pt x="1305" y="0"/>
                </a:lnTo>
                <a:lnTo>
                  <a:pt x="1309" y="0"/>
                </a:lnTo>
                <a:lnTo>
                  <a:pt x="1314" y="0"/>
                </a:lnTo>
                <a:lnTo>
                  <a:pt x="1319" y="0"/>
                </a:lnTo>
                <a:lnTo>
                  <a:pt x="1323" y="0"/>
                </a:lnTo>
                <a:lnTo>
                  <a:pt x="1328" y="0"/>
                </a:lnTo>
                <a:lnTo>
                  <a:pt x="1333" y="0"/>
                </a:lnTo>
                <a:lnTo>
                  <a:pt x="1337" y="0"/>
                </a:lnTo>
                <a:lnTo>
                  <a:pt x="1342" y="0"/>
                </a:lnTo>
                <a:lnTo>
                  <a:pt x="1347" y="0"/>
                </a:lnTo>
                <a:lnTo>
                  <a:pt x="1351" y="0"/>
                </a:lnTo>
                <a:lnTo>
                  <a:pt x="1356" y="0"/>
                </a:lnTo>
                <a:lnTo>
                  <a:pt x="1361" y="0"/>
                </a:lnTo>
                <a:lnTo>
                  <a:pt x="1365" y="0"/>
                </a:lnTo>
                <a:lnTo>
                  <a:pt x="1370" y="0"/>
                </a:lnTo>
                <a:lnTo>
                  <a:pt x="1374" y="0"/>
                </a:lnTo>
                <a:lnTo>
                  <a:pt x="1379" y="0"/>
                </a:lnTo>
                <a:lnTo>
                  <a:pt x="1384" y="0"/>
                </a:lnTo>
                <a:lnTo>
                  <a:pt x="1388" y="0"/>
                </a:lnTo>
                <a:lnTo>
                  <a:pt x="1393" y="0"/>
                </a:lnTo>
                <a:lnTo>
                  <a:pt x="1398" y="46"/>
                </a:lnTo>
                <a:lnTo>
                  <a:pt x="1402" y="46"/>
                </a:lnTo>
                <a:lnTo>
                  <a:pt x="1407" y="46"/>
                </a:lnTo>
                <a:lnTo>
                  <a:pt x="1412" y="46"/>
                </a:lnTo>
                <a:lnTo>
                  <a:pt x="1416" y="46"/>
                </a:lnTo>
                <a:lnTo>
                  <a:pt x="1421" y="46"/>
                </a:lnTo>
                <a:lnTo>
                  <a:pt x="1426" y="46"/>
                </a:lnTo>
                <a:lnTo>
                  <a:pt x="1430" y="46"/>
                </a:lnTo>
                <a:lnTo>
                  <a:pt x="1435" y="46"/>
                </a:lnTo>
                <a:lnTo>
                  <a:pt x="1440" y="46"/>
                </a:lnTo>
                <a:lnTo>
                  <a:pt x="1444" y="46"/>
                </a:lnTo>
                <a:lnTo>
                  <a:pt x="1449" y="46"/>
                </a:lnTo>
                <a:lnTo>
                  <a:pt x="1454" y="46"/>
                </a:lnTo>
                <a:lnTo>
                  <a:pt x="1458" y="46"/>
                </a:lnTo>
                <a:lnTo>
                  <a:pt x="1463" y="46"/>
                </a:lnTo>
                <a:lnTo>
                  <a:pt x="1468" y="46"/>
                </a:lnTo>
                <a:lnTo>
                  <a:pt x="1472" y="46"/>
                </a:lnTo>
                <a:lnTo>
                  <a:pt x="1477" y="46"/>
                </a:lnTo>
                <a:lnTo>
                  <a:pt x="1482" y="46"/>
                </a:lnTo>
                <a:lnTo>
                  <a:pt x="1486" y="46"/>
                </a:lnTo>
                <a:lnTo>
                  <a:pt x="1491" y="46"/>
                </a:lnTo>
                <a:lnTo>
                  <a:pt x="1496" y="46"/>
                </a:lnTo>
                <a:lnTo>
                  <a:pt x="1500" y="46"/>
                </a:lnTo>
                <a:lnTo>
                  <a:pt x="1505" y="46"/>
                </a:lnTo>
                <a:lnTo>
                  <a:pt x="1510" y="46"/>
                </a:lnTo>
                <a:lnTo>
                  <a:pt x="1514" y="46"/>
                </a:lnTo>
                <a:lnTo>
                  <a:pt x="1519" y="46"/>
                </a:lnTo>
                <a:lnTo>
                  <a:pt x="1524" y="46"/>
                </a:lnTo>
                <a:lnTo>
                  <a:pt x="1528" y="46"/>
                </a:lnTo>
                <a:lnTo>
                  <a:pt x="1533" y="46"/>
                </a:lnTo>
                <a:lnTo>
                  <a:pt x="1538" y="46"/>
                </a:lnTo>
                <a:lnTo>
                  <a:pt x="1542" y="46"/>
                </a:lnTo>
                <a:lnTo>
                  <a:pt x="1547" y="46"/>
                </a:lnTo>
                <a:lnTo>
                  <a:pt x="1552" y="46"/>
                </a:lnTo>
                <a:lnTo>
                  <a:pt x="1556" y="46"/>
                </a:lnTo>
                <a:lnTo>
                  <a:pt x="1561" y="46"/>
                </a:lnTo>
                <a:lnTo>
                  <a:pt x="1566" y="46"/>
                </a:lnTo>
                <a:lnTo>
                  <a:pt x="1570" y="46"/>
                </a:lnTo>
                <a:lnTo>
                  <a:pt x="1575" y="46"/>
                </a:lnTo>
                <a:lnTo>
                  <a:pt x="1579" y="46"/>
                </a:lnTo>
                <a:lnTo>
                  <a:pt x="1584" y="46"/>
                </a:lnTo>
                <a:lnTo>
                  <a:pt x="1589" y="46"/>
                </a:lnTo>
                <a:lnTo>
                  <a:pt x="1593" y="46"/>
                </a:lnTo>
                <a:lnTo>
                  <a:pt x="1598" y="46"/>
                </a:lnTo>
                <a:lnTo>
                  <a:pt x="1603" y="46"/>
                </a:lnTo>
                <a:lnTo>
                  <a:pt x="1607" y="46"/>
                </a:lnTo>
                <a:lnTo>
                  <a:pt x="1612" y="46"/>
                </a:lnTo>
                <a:lnTo>
                  <a:pt x="1617" y="46"/>
                </a:lnTo>
                <a:lnTo>
                  <a:pt x="1621" y="46"/>
                </a:lnTo>
                <a:lnTo>
                  <a:pt x="1626" y="46"/>
                </a:lnTo>
                <a:lnTo>
                  <a:pt x="1631" y="46"/>
                </a:lnTo>
                <a:lnTo>
                  <a:pt x="1635" y="46"/>
                </a:lnTo>
                <a:lnTo>
                  <a:pt x="1640" y="46"/>
                </a:lnTo>
                <a:lnTo>
                  <a:pt x="1645" y="46"/>
                </a:lnTo>
                <a:lnTo>
                  <a:pt x="1649" y="46"/>
                </a:lnTo>
                <a:lnTo>
                  <a:pt x="1654" y="46"/>
                </a:lnTo>
                <a:lnTo>
                  <a:pt x="1659" y="46"/>
                </a:lnTo>
                <a:lnTo>
                  <a:pt x="1663" y="46"/>
                </a:lnTo>
                <a:lnTo>
                  <a:pt x="1668" y="46"/>
                </a:lnTo>
                <a:lnTo>
                  <a:pt x="1673" y="46"/>
                </a:lnTo>
                <a:lnTo>
                  <a:pt x="1677" y="46"/>
                </a:lnTo>
                <a:lnTo>
                  <a:pt x="1682" y="46"/>
                </a:lnTo>
                <a:lnTo>
                  <a:pt x="1687" y="46"/>
                </a:lnTo>
                <a:lnTo>
                  <a:pt x="1691" y="46"/>
                </a:lnTo>
                <a:lnTo>
                  <a:pt x="1696" y="46"/>
                </a:lnTo>
                <a:lnTo>
                  <a:pt x="1701" y="46"/>
                </a:lnTo>
                <a:lnTo>
                  <a:pt x="1705" y="46"/>
                </a:lnTo>
                <a:lnTo>
                  <a:pt x="1710" y="46"/>
                </a:lnTo>
                <a:lnTo>
                  <a:pt x="1715" y="46"/>
                </a:lnTo>
                <a:lnTo>
                  <a:pt x="1719" y="46"/>
                </a:lnTo>
                <a:lnTo>
                  <a:pt x="1724" y="46"/>
                </a:lnTo>
                <a:lnTo>
                  <a:pt x="1729" y="46"/>
                </a:lnTo>
                <a:lnTo>
                  <a:pt x="1733" y="46"/>
                </a:lnTo>
                <a:lnTo>
                  <a:pt x="1738" y="46"/>
                </a:lnTo>
                <a:lnTo>
                  <a:pt x="1743" y="46"/>
                </a:lnTo>
                <a:lnTo>
                  <a:pt x="1747" y="46"/>
                </a:lnTo>
                <a:lnTo>
                  <a:pt x="1752" y="46"/>
                </a:lnTo>
                <a:lnTo>
                  <a:pt x="1757" y="46"/>
                </a:lnTo>
                <a:lnTo>
                  <a:pt x="1761" y="46"/>
                </a:lnTo>
                <a:lnTo>
                  <a:pt x="1766" y="46"/>
                </a:lnTo>
                <a:lnTo>
                  <a:pt x="1770" y="46"/>
                </a:lnTo>
                <a:lnTo>
                  <a:pt x="1775" y="46"/>
                </a:lnTo>
                <a:lnTo>
                  <a:pt x="1780" y="46"/>
                </a:lnTo>
                <a:lnTo>
                  <a:pt x="1784" y="46"/>
                </a:lnTo>
                <a:lnTo>
                  <a:pt x="1789" y="46"/>
                </a:lnTo>
                <a:lnTo>
                  <a:pt x="1794" y="46"/>
                </a:lnTo>
                <a:lnTo>
                  <a:pt x="1798" y="46"/>
                </a:lnTo>
                <a:lnTo>
                  <a:pt x="1798" y="0"/>
                </a:lnTo>
                <a:lnTo>
                  <a:pt x="1803" y="0"/>
                </a:lnTo>
                <a:lnTo>
                  <a:pt x="1808" y="0"/>
                </a:lnTo>
                <a:lnTo>
                  <a:pt x="1812" y="0"/>
                </a:lnTo>
                <a:lnTo>
                  <a:pt x="1817" y="0"/>
                </a:lnTo>
                <a:lnTo>
                  <a:pt x="1822" y="0"/>
                </a:lnTo>
                <a:lnTo>
                  <a:pt x="1826" y="0"/>
                </a:lnTo>
                <a:lnTo>
                  <a:pt x="1831" y="0"/>
                </a:lnTo>
                <a:lnTo>
                  <a:pt x="1836" y="0"/>
                </a:lnTo>
                <a:lnTo>
                  <a:pt x="1840" y="0"/>
                </a:lnTo>
                <a:lnTo>
                  <a:pt x="1845" y="0"/>
                </a:lnTo>
                <a:lnTo>
                  <a:pt x="1850" y="0"/>
                </a:lnTo>
                <a:lnTo>
                  <a:pt x="1854" y="0"/>
                </a:lnTo>
                <a:lnTo>
                  <a:pt x="1859" y="0"/>
                </a:lnTo>
                <a:lnTo>
                  <a:pt x="1864" y="0"/>
                </a:lnTo>
                <a:lnTo>
                  <a:pt x="1868" y="0"/>
                </a:lnTo>
                <a:lnTo>
                  <a:pt x="1873" y="0"/>
                </a:lnTo>
                <a:lnTo>
                  <a:pt x="1878" y="0"/>
                </a:lnTo>
                <a:lnTo>
                  <a:pt x="1882" y="0"/>
                </a:lnTo>
                <a:lnTo>
                  <a:pt x="1887" y="0"/>
                </a:lnTo>
                <a:lnTo>
                  <a:pt x="1892" y="0"/>
                </a:lnTo>
                <a:lnTo>
                  <a:pt x="1896" y="0"/>
                </a:lnTo>
                <a:lnTo>
                  <a:pt x="1901" y="0"/>
                </a:lnTo>
                <a:lnTo>
                  <a:pt x="1906" y="0"/>
                </a:lnTo>
                <a:lnTo>
                  <a:pt x="1910" y="0"/>
                </a:lnTo>
                <a:lnTo>
                  <a:pt x="1915" y="0"/>
                </a:lnTo>
                <a:lnTo>
                  <a:pt x="1920" y="0"/>
                </a:lnTo>
                <a:lnTo>
                  <a:pt x="1924" y="0"/>
                </a:lnTo>
                <a:lnTo>
                  <a:pt x="1929" y="0"/>
                </a:lnTo>
                <a:lnTo>
                  <a:pt x="1934" y="0"/>
                </a:lnTo>
                <a:lnTo>
                  <a:pt x="1938" y="0"/>
                </a:lnTo>
                <a:lnTo>
                  <a:pt x="1943" y="0"/>
                </a:lnTo>
                <a:lnTo>
                  <a:pt x="1948" y="0"/>
                </a:lnTo>
                <a:lnTo>
                  <a:pt x="1952" y="0"/>
                </a:lnTo>
                <a:lnTo>
                  <a:pt x="1957" y="0"/>
                </a:lnTo>
                <a:lnTo>
                  <a:pt x="1962" y="0"/>
                </a:lnTo>
                <a:lnTo>
                  <a:pt x="1966" y="0"/>
                </a:lnTo>
                <a:lnTo>
                  <a:pt x="1971" y="0"/>
                </a:lnTo>
                <a:lnTo>
                  <a:pt x="1975" y="0"/>
                </a:lnTo>
                <a:lnTo>
                  <a:pt x="1980" y="0"/>
                </a:lnTo>
                <a:lnTo>
                  <a:pt x="1985" y="0"/>
                </a:lnTo>
                <a:lnTo>
                  <a:pt x="1989" y="0"/>
                </a:lnTo>
                <a:lnTo>
                  <a:pt x="1994" y="0"/>
                </a:lnTo>
                <a:lnTo>
                  <a:pt x="1999" y="0"/>
                </a:lnTo>
                <a:lnTo>
                  <a:pt x="2003" y="0"/>
                </a:lnTo>
                <a:lnTo>
                  <a:pt x="2008" y="0"/>
                </a:lnTo>
                <a:lnTo>
                  <a:pt x="2013" y="0"/>
                </a:lnTo>
                <a:lnTo>
                  <a:pt x="2017" y="0"/>
                </a:lnTo>
                <a:lnTo>
                  <a:pt x="2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Freeform 31"/>
          <p:cNvSpPr>
            <a:spLocks/>
          </p:cNvSpPr>
          <p:nvPr/>
        </p:nvSpPr>
        <p:spPr bwMode="auto">
          <a:xfrm>
            <a:off x="957263" y="4706938"/>
            <a:ext cx="7035800" cy="138112"/>
          </a:xfrm>
          <a:custGeom>
            <a:avLst/>
            <a:gdLst>
              <a:gd name="T0" fmla="*/ 2147483647 w 2022"/>
              <a:gd name="T1" fmla="*/ 0 h 46"/>
              <a:gd name="T2" fmla="*/ 2147483647 w 2022"/>
              <a:gd name="T3" fmla="*/ 2147483647 h 46"/>
              <a:gd name="T4" fmla="*/ 2147483647 w 2022"/>
              <a:gd name="T5" fmla="*/ 0 h 46"/>
              <a:gd name="T6" fmla="*/ 2147483647 w 2022"/>
              <a:gd name="T7" fmla="*/ 0 h 46"/>
              <a:gd name="T8" fmla="*/ 2147483647 w 2022"/>
              <a:gd name="T9" fmla="*/ 0 h 46"/>
              <a:gd name="T10" fmla="*/ 2147483647 w 2022"/>
              <a:gd name="T11" fmla="*/ 0 h 46"/>
              <a:gd name="T12" fmla="*/ 2147483647 w 2022"/>
              <a:gd name="T13" fmla="*/ 0 h 46"/>
              <a:gd name="T14" fmla="*/ 2147483647 w 2022"/>
              <a:gd name="T15" fmla="*/ 0 h 46"/>
              <a:gd name="T16" fmla="*/ 2147483647 w 2022"/>
              <a:gd name="T17" fmla="*/ 0 h 46"/>
              <a:gd name="T18" fmla="*/ 2147483647 w 2022"/>
              <a:gd name="T19" fmla="*/ 0 h 46"/>
              <a:gd name="T20" fmla="*/ 2147483647 w 2022"/>
              <a:gd name="T21" fmla="*/ 0 h 46"/>
              <a:gd name="T22" fmla="*/ 2147483647 w 2022"/>
              <a:gd name="T23" fmla="*/ 0 h 46"/>
              <a:gd name="T24" fmla="*/ 2147483647 w 2022"/>
              <a:gd name="T25" fmla="*/ 0 h 46"/>
              <a:gd name="T26" fmla="*/ 2147483647 w 2022"/>
              <a:gd name="T27" fmla="*/ 0 h 46"/>
              <a:gd name="T28" fmla="*/ 2147483647 w 2022"/>
              <a:gd name="T29" fmla="*/ 0 h 46"/>
              <a:gd name="T30" fmla="*/ 2147483647 w 2022"/>
              <a:gd name="T31" fmla="*/ 0 h 46"/>
              <a:gd name="T32" fmla="*/ 2147483647 w 2022"/>
              <a:gd name="T33" fmla="*/ 0 h 46"/>
              <a:gd name="T34" fmla="*/ 2147483647 w 2022"/>
              <a:gd name="T35" fmla="*/ 0 h 46"/>
              <a:gd name="T36" fmla="*/ 2147483647 w 2022"/>
              <a:gd name="T37" fmla="*/ 0 h 46"/>
              <a:gd name="T38" fmla="*/ 2147483647 w 2022"/>
              <a:gd name="T39" fmla="*/ 2147483647 h 46"/>
              <a:gd name="T40" fmla="*/ 2147483647 w 2022"/>
              <a:gd name="T41" fmla="*/ 2147483647 h 46"/>
              <a:gd name="T42" fmla="*/ 2147483647 w 2022"/>
              <a:gd name="T43" fmla="*/ 0 h 46"/>
              <a:gd name="T44" fmla="*/ 2147483647 w 2022"/>
              <a:gd name="T45" fmla="*/ 2147483647 h 46"/>
              <a:gd name="T46" fmla="*/ 2147483647 w 2022"/>
              <a:gd name="T47" fmla="*/ 2147483647 h 46"/>
              <a:gd name="T48" fmla="*/ 2147483647 w 2022"/>
              <a:gd name="T49" fmla="*/ 0 h 46"/>
              <a:gd name="T50" fmla="*/ 2147483647 w 2022"/>
              <a:gd name="T51" fmla="*/ 2147483647 h 46"/>
              <a:gd name="T52" fmla="*/ 2147483647 w 2022"/>
              <a:gd name="T53" fmla="*/ 0 h 46"/>
              <a:gd name="T54" fmla="*/ 2147483647 w 2022"/>
              <a:gd name="T55" fmla="*/ 0 h 46"/>
              <a:gd name="T56" fmla="*/ 2147483647 w 2022"/>
              <a:gd name="T57" fmla="*/ 0 h 46"/>
              <a:gd name="T58" fmla="*/ 2147483647 w 2022"/>
              <a:gd name="T59" fmla="*/ 0 h 46"/>
              <a:gd name="T60" fmla="*/ 2147483647 w 2022"/>
              <a:gd name="T61" fmla="*/ 0 h 46"/>
              <a:gd name="T62" fmla="*/ 2147483647 w 2022"/>
              <a:gd name="T63" fmla="*/ 0 h 46"/>
              <a:gd name="T64" fmla="*/ 2147483647 w 2022"/>
              <a:gd name="T65" fmla="*/ 0 h 46"/>
              <a:gd name="T66" fmla="*/ 2147483647 w 2022"/>
              <a:gd name="T67" fmla="*/ 0 h 46"/>
              <a:gd name="T68" fmla="*/ 2147483647 w 2022"/>
              <a:gd name="T69" fmla="*/ 0 h 46"/>
              <a:gd name="T70" fmla="*/ 2147483647 w 2022"/>
              <a:gd name="T71" fmla="*/ 0 h 46"/>
              <a:gd name="T72" fmla="*/ 2147483647 w 2022"/>
              <a:gd name="T73" fmla="*/ 0 h 46"/>
              <a:gd name="T74" fmla="*/ 2147483647 w 2022"/>
              <a:gd name="T75" fmla="*/ 0 h 46"/>
              <a:gd name="T76" fmla="*/ 2147483647 w 2022"/>
              <a:gd name="T77" fmla="*/ 0 h 46"/>
              <a:gd name="T78" fmla="*/ 2147483647 w 2022"/>
              <a:gd name="T79" fmla="*/ 0 h 46"/>
              <a:gd name="T80" fmla="*/ 2147483647 w 2022"/>
              <a:gd name="T81" fmla="*/ 0 h 46"/>
              <a:gd name="T82" fmla="*/ 2147483647 w 2022"/>
              <a:gd name="T83" fmla="*/ 0 h 46"/>
              <a:gd name="T84" fmla="*/ 2147483647 w 2022"/>
              <a:gd name="T85" fmla="*/ 0 h 46"/>
              <a:gd name="T86" fmla="*/ 2147483647 w 2022"/>
              <a:gd name="T87" fmla="*/ 0 h 46"/>
              <a:gd name="T88" fmla="*/ 2147483647 w 2022"/>
              <a:gd name="T89" fmla="*/ 2147483647 h 46"/>
              <a:gd name="T90" fmla="*/ 2147483647 w 2022"/>
              <a:gd name="T91" fmla="*/ 2147483647 h 46"/>
              <a:gd name="T92" fmla="*/ 2147483647 w 2022"/>
              <a:gd name="T93" fmla="*/ 2147483647 h 46"/>
              <a:gd name="T94" fmla="*/ 2147483647 w 2022"/>
              <a:gd name="T95" fmla="*/ 2147483647 h 46"/>
              <a:gd name="T96" fmla="*/ 2147483647 w 2022"/>
              <a:gd name="T97" fmla="*/ 2147483647 h 46"/>
              <a:gd name="T98" fmla="*/ 2147483647 w 2022"/>
              <a:gd name="T99" fmla="*/ 2147483647 h 46"/>
              <a:gd name="T100" fmla="*/ 2147483647 w 2022"/>
              <a:gd name="T101" fmla="*/ 2147483647 h 46"/>
              <a:gd name="T102" fmla="*/ 2147483647 w 2022"/>
              <a:gd name="T103" fmla="*/ 2147483647 h 46"/>
              <a:gd name="T104" fmla="*/ 2147483647 w 2022"/>
              <a:gd name="T105" fmla="*/ 2147483647 h 46"/>
              <a:gd name="T106" fmla="*/ 2147483647 w 2022"/>
              <a:gd name="T107" fmla="*/ 2147483647 h 46"/>
              <a:gd name="T108" fmla="*/ 2147483647 w 2022"/>
              <a:gd name="T109" fmla="*/ 2147483647 h 46"/>
              <a:gd name="T110" fmla="*/ 2147483647 w 2022"/>
              <a:gd name="T111" fmla="*/ 0 h 46"/>
              <a:gd name="T112" fmla="*/ 2147483647 w 2022"/>
              <a:gd name="T113" fmla="*/ 0 h 46"/>
              <a:gd name="T114" fmla="*/ 2147483647 w 2022"/>
              <a:gd name="T115" fmla="*/ 0 h 46"/>
              <a:gd name="T116" fmla="*/ 2147483647 w 2022"/>
              <a:gd name="T117" fmla="*/ 0 h 46"/>
              <a:gd name="T118" fmla="*/ 2147483647 w 2022"/>
              <a:gd name="T119" fmla="*/ 0 h 46"/>
              <a:gd name="T120" fmla="*/ 2147483647 w 2022"/>
              <a:gd name="T121" fmla="*/ 0 h 46"/>
              <a:gd name="T122" fmla="*/ 2147483647 w 2022"/>
              <a:gd name="T123" fmla="*/ 0 h 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22" h="46">
                <a:moveTo>
                  <a:pt x="0" y="0"/>
                </a:moveTo>
                <a:lnTo>
                  <a:pt x="0" y="0"/>
                </a:lnTo>
                <a:lnTo>
                  <a:pt x="5" y="0"/>
                </a:lnTo>
                <a:lnTo>
                  <a:pt x="9" y="0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8" y="0"/>
                </a:lnTo>
                <a:lnTo>
                  <a:pt x="33" y="0"/>
                </a:lnTo>
                <a:lnTo>
                  <a:pt x="37" y="0"/>
                </a:lnTo>
                <a:lnTo>
                  <a:pt x="42" y="0"/>
                </a:lnTo>
                <a:lnTo>
                  <a:pt x="47" y="0"/>
                </a:lnTo>
                <a:lnTo>
                  <a:pt x="51" y="0"/>
                </a:lnTo>
                <a:lnTo>
                  <a:pt x="56" y="0"/>
                </a:lnTo>
                <a:lnTo>
                  <a:pt x="56" y="46"/>
                </a:lnTo>
                <a:lnTo>
                  <a:pt x="61" y="46"/>
                </a:lnTo>
                <a:lnTo>
                  <a:pt x="65" y="46"/>
                </a:lnTo>
                <a:lnTo>
                  <a:pt x="65" y="0"/>
                </a:lnTo>
                <a:lnTo>
                  <a:pt x="70" y="0"/>
                </a:lnTo>
                <a:lnTo>
                  <a:pt x="75" y="0"/>
                </a:lnTo>
                <a:lnTo>
                  <a:pt x="79" y="0"/>
                </a:lnTo>
                <a:lnTo>
                  <a:pt x="84" y="0"/>
                </a:lnTo>
                <a:lnTo>
                  <a:pt x="89" y="0"/>
                </a:lnTo>
                <a:lnTo>
                  <a:pt x="93" y="0"/>
                </a:lnTo>
                <a:lnTo>
                  <a:pt x="98" y="0"/>
                </a:lnTo>
                <a:lnTo>
                  <a:pt x="103" y="0"/>
                </a:lnTo>
                <a:lnTo>
                  <a:pt x="107" y="0"/>
                </a:lnTo>
                <a:lnTo>
                  <a:pt x="112" y="0"/>
                </a:lnTo>
                <a:lnTo>
                  <a:pt x="117" y="0"/>
                </a:lnTo>
                <a:lnTo>
                  <a:pt x="121" y="0"/>
                </a:lnTo>
                <a:lnTo>
                  <a:pt x="126" y="0"/>
                </a:lnTo>
                <a:lnTo>
                  <a:pt x="131" y="0"/>
                </a:lnTo>
                <a:lnTo>
                  <a:pt x="135" y="0"/>
                </a:lnTo>
                <a:lnTo>
                  <a:pt x="140" y="0"/>
                </a:lnTo>
                <a:lnTo>
                  <a:pt x="145" y="0"/>
                </a:lnTo>
                <a:lnTo>
                  <a:pt x="149" y="0"/>
                </a:lnTo>
                <a:lnTo>
                  <a:pt x="154" y="0"/>
                </a:lnTo>
                <a:lnTo>
                  <a:pt x="159" y="0"/>
                </a:lnTo>
                <a:lnTo>
                  <a:pt x="163" y="0"/>
                </a:lnTo>
                <a:lnTo>
                  <a:pt x="168" y="0"/>
                </a:lnTo>
                <a:lnTo>
                  <a:pt x="172" y="0"/>
                </a:lnTo>
                <a:lnTo>
                  <a:pt x="177" y="0"/>
                </a:lnTo>
                <a:lnTo>
                  <a:pt x="182" y="0"/>
                </a:lnTo>
                <a:lnTo>
                  <a:pt x="186" y="0"/>
                </a:lnTo>
                <a:lnTo>
                  <a:pt x="191" y="0"/>
                </a:lnTo>
                <a:lnTo>
                  <a:pt x="196" y="0"/>
                </a:lnTo>
                <a:lnTo>
                  <a:pt x="200" y="0"/>
                </a:lnTo>
                <a:lnTo>
                  <a:pt x="205" y="0"/>
                </a:lnTo>
                <a:lnTo>
                  <a:pt x="210" y="0"/>
                </a:lnTo>
                <a:lnTo>
                  <a:pt x="214" y="0"/>
                </a:lnTo>
                <a:lnTo>
                  <a:pt x="219" y="0"/>
                </a:lnTo>
                <a:lnTo>
                  <a:pt x="224" y="0"/>
                </a:lnTo>
                <a:lnTo>
                  <a:pt x="228" y="0"/>
                </a:lnTo>
                <a:lnTo>
                  <a:pt x="233" y="0"/>
                </a:lnTo>
                <a:lnTo>
                  <a:pt x="238" y="0"/>
                </a:lnTo>
                <a:lnTo>
                  <a:pt x="242" y="0"/>
                </a:lnTo>
                <a:lnTo>
                  <a:pt x="247" y="0"/>
                </a:lnTo>
                <a:lnTo>
                  <a:pt x="252" y="0"/>
                </a:lnTo>
                <a:lnTo>
                  <a:pt x="256" y="0"/>
                </a:lnTo>
                <a:lnTo>
                  <a:pt x="261" y="0"/>
                </a:lnTo>
                <a:lnTo>
                  <a:pt x="266" y="0"/>
                </a:lnTo>
                <a:lnTo>
                  <a:pt x="270" y="0"/>
                </a:lnTo>
                <a:lnTo>
                  <a:pt x="275" y="0"/>
                </a:lnTo>
                <a:lnTo>
                  <a:pt x="280" y="0"/>
                </a:lnTo>
                <a:lnTo>
                  <a:pt x="284" y="0"/>
                </a:lnTo>
                <a:lnTo>
                  <a:pt x="289" y="0"/>
                </a:lnTo>
                <a:lnTo>
                  <a:pt x="294" y="0"/>
                </a:lnTo>
                <a:lnTo>
                  <a:pt x="298" y="0"/>
                </a:lnTo>
                <a:lnTo>
                  <a:pt x="303" y="0"/>
                </a:lnTo>
                <a:lnTo>
                  <a:pt x="308" y="0"/>
                </a:lnTo>
                <a:lnTo>
                  <a:pt x="312" y="0"/>
                </a:lnTo>
                <a:lnTo>
                  <a:pt x="317" y="0"/>
                </a:lnTo>
                <a:lnTo>
                  <a:pt x="322" y="0"/>
                </a:lnTo>
                <a:lnTo>
                  <a:pt x="326" y="0"/>
                </a:lnTo>
                <a:lnTo>
                  <a:pt x="331" y="0"/>
                </a:lnTo>
                <a:lnTo>
                  <a:pt x="336" y="0"/>
                </a:lnTo>
                <a:lnTo>
                  <a:pt x="340" y="0"/>
                </a:lnTo>
                <a:lnTo>
                  <a:pt x="345" y="0"/>
                </a:lnTo>
                <a:lnTo>
                  <a:pt x="350" y="0"/>
                </a:lnTo>
                <a:lnTo>
                  <a:pt x="354" y="0"/>
                </a:lnTo>
                <a:lnTo>
                  <a:pt x="359" y="0"/>
                </a:lnTo>
                <a:lnTo>
                  <a:pt x="363" y="0"/>
                </a:lnTo>
                <a:lnTo>
                  <a:pt x="368" y="0"/>
                </a:lnTo>
                <a:lnTo>
                  <a:pt x="373" y="0"/>
                </a:lnTo>
                <a:lnTo>
                  <a:pt x="377" y="0"/>
                </a:lnTo>
                <a:lnTo>
                  <a:pt x="382" y="0"/>
                </a:lnTo>
                <a:lnTo>
                  <a:pt x="387" y="0"/>
                </a:lnTo>
                <a:lnTo>
                  <a:pt x="391" y="0"/>
                </a:lnTo>
                <a:lnTo>
                  <a:pt x="396" y="0"/>
                </a:lnTo>
                <a:lnTo>
                  <a:pt x="401" y="0"/>
                </a:lnTo>
                <a:lnTo>
                  <a:pt x="405" y="0"/>
                </a:lnTo>
                <a:lnTo>
                  <a:pt x="410" y="0"/>
                </a:lnTo>
                <a:lnTo>
                  <a:pt x="415" y="0"/>
                </a:lnTo>
                <a:lnTo>
                  <a:pt x="419" y="0"/>
                </a:lnTo>
                <a:lnTo>
                  <a:pt x="424" y="0"/>
                </a:lnTo>
                <a:lnTo>
                  <a:pt x="429" y="0"/>
                </a:lnTo>
                <a:lnTo>
                  <a:pt x="433" y="0"/>
                </a:lnTo>
                <a:lnTo>
                  <a:pt x="438" y="0"/>
                </a:lnTo>
                <a:lnTo>
                  <a:pt x="443" y="0"/>
                </a:lnTo>
                <a:lnTo>
                  <a:pt x="447" y="0"/>
                </a:lnTo>
                <a:lnTo>
                  <a:pt x="452" y="0"/>
                </a:lnTo>
                <a:lnTo>
                  <a:pt x="457" y="0"/>
                </a:lnTo>
                <a:lnTo>
                  <a:pt x="461" y="0"/>
                </a:lnTo>
                <a:lnTo>
                  <a:pt x="466" y="0"/>
                </a:lnTo>
                <a:lnTo>
                  <a:pt x="471" y="0"/>
                </a:lnTo>
                <a:lnTo>
                  <a:pt x="475" y="0"/>
                </a:lnTo>
                <a:lnTo>
                  <a:pt x="480" y="0"/>
                </a:lnTo>
                <a:lnTo>
                  <a:pt x="485" y="0"/>
                </a:lnTo>
                <a:lnTo>
                  <a:pt x="489" y="0"/>
                </a:lnTo>
                <a:lnTo>
                  <a:pt x="494" y="0"/>
                </a:lnTo>
                <a:lnTo>
                  <a:pt x="499" y="0"/>
                </a:lnTo>
                <a:lnTo>
                  <a:pt x="503" y="0"/>
                </a:lnTo>
                <a:lnTo>
                  <a:pt x="508" y="0"/>
                </a:lnTo>
                <a:lnTo>
                  <a:pt x="513" y="0"/>
                </a:lnTo>
                <a:lnTo>
                  <a:pt x="517" y="0"/>
                </a:lnTo>
                <a:lnTo>
                  <a:pt x="522" y="0"/>
                </a:lnTo>
                <a:lnTo>
                  <a:pt x="527" y="0"/>
                </a:lnTo>
                <a:lnTo>
                  <a:pt x="531" y="0"/>
                </a:lnTo>
                <a:lnTo>
                  <a:pt x="536" y="0"/>
                </a:lnTo>
                <a:lnTo>
                  <a:pt x="541" y="0"/>
                </a:lnTo>
                <a:lnTo>
                  <a:pt x="545" y="0"/>
                </a:lnTo>
                <a:lnTo>
                  <a:pt x="550" y="0"/>
                </a:lnTo>
                <a:lnTo>
                  <a:pt x="555" y="0"/>
                </a:lnTo>
                <a:lnTo>
                  <a:pt x="559" y="0"/>
                </a:lnTo>
                <a:lnTo>
                  <a:pt x="564" y="0"/>
                </a:lnTo>
                <a:lnTo>
                  <a:pt x="568" y="0"/>
                </a:lnTo>
                <a:lnTo>
                  <a:pt x="573" y="0"/>
                </a:lnTo>
                <a:lnTo>
                  <a:pt x="578" y="0"/>
                </a:lnTo>
                <a:lnTo>
                  <a:pt x="582" y="0"/>
                </a:lnTo>
                <a:lnTo>
                  <a:pt x="587" y="0"/>
                </a:lnTo>
                <a:lnTo>
                  <a:pt x="592" y="0"/>
                </a:lnTo>
                <a:lnTo>
                  <a:pt x="596" y="0"/>
                </a:lnTo>
                <a:lnTo>
                  <a:pt x="601" y="0"/>
                </a:lnTo>
                <a:lnTo>
                  <a:pt x="606" y="0"/>
                </a:lnTo>
                <a:lnTo>
                  <a:pt x="610" y="0"/>
                </a:lnTo>
                <a:lnTo>
                  <a:pt x="615" y="46"/>
                </a:lnTo>
                <a:lnTo>
                  <a:pt x="620" y="46"/>
                </a:lnTo>
                <a:lnTo>
                  <a:pt x="624" y="46"/>
                </a:lnTo>
                <a:lnTo>
                  <a:pt x="629" y="46"/>
                </a:lnTo>
                <a:lnTo>
                  <a:pt x="634" y="46"/>
                </a:lnTo>
                <a:lnTo>
                  <a:pt x="638" y="46"/>
                </a:lnTo>
                <a:lnTo>
                  <a:pt x="643" y="46"/>
                </a:lnTo>
                <a:lnTo>
                  <a:pt x="648" y="46"/>
                </a:lnTo>
                <a:lnTo>
                  <a:pt x="652" y="46"/>
                </a:lnTo>
                <a:lnTo>
                  <a:pt x="657" y="46"/>
                </a:lnTo>
                <a:lnTo>
                  <a:pt x="662" y="46"/>
                </a:lnTo>
                <a:lnTo>
                  <a:pt x="666" y="46"/>
                </a:lnTo>
                <a:lnTo>
                  <a:pt x="671" y="46"/>
                </a:lnTo>
                <a:lnTo>
                  <a:pt x="676" y="46"/>
                </a:lnTo>
                <a:lnTo>
                  <a:pt x="680" y="46"/>
                </a:lnTo>
                <a:lnTo>
                  <a:pt x="685" y="46"/>
                </a:lnTo>
                <a:lnTo>
                  <a:pt x="690" y="46"/>
                </a:lnTo>
                <a:lnTo>
                  <a:pt x="694" y="46"/>
                </a:lnTo>
                <a:lnTo>
                  <a:pt x="699" y="0"/>
                </a:lnTo>
                <a:lnTo>
                  <a:pt x="704" y="0"/>
                </a:lnTo>
                <a:lnTo>
                  <a:pt x="708" y="0"/>
                </a:lnTo>
                <a:lnTo>
                  <a:pt x="713" y="0"/>
                </a:lnTo>
                <a:lnTo>
                  <a:pt x="718" y="0"/>
                </a:lnTo>
                <a:lnTo>
                  <a:pt x="722" y="0"/>
                </a:lnTo>
                <a:lnTo>
                  <a:pt x="727" y="0"/>
                </a:lnTo>
                <a:lnTo>
                  <a:pt x="727" y="46"/>
                </a:lnTo>
                <a:lnTo>
                  <a:pt x="732" y="46"/>
                </a:lnTo>
                <a:lnTo>
                  <a:pt x="736" y="46"/>
                </a:lnTo>
                <a:lnTo>
                  <a:pt x="741" y="46"/>
                </a:lnTo>
                <a:lnTo>
                  <a:pt x="746" y="46"/>
                </a:lnTo>
                <a:lnTo>
                  <a:pt x="750" y="46"/>
                </a:lnTo>
                <a:lnTo>
                  <a:pt x="755" y="46"/>
                </a:lnTo>
                <a:lnTo>
                  <a:pt x="760" y="46"/>
                </a:lnTo>
                <a:lnTo>
                  <a:pt x="764" y="46"/>
                </a:lnTo>
                <a:lnTo>
                  <a:pt x="769" y="46"/>
                </a:lnTo>
                <a:lnTo>
                  <a:pt x="773" y="46"/>
                </a:lnTo>
                <a:lnTo>
                  <a:pt x="778" y="46"/>
                </a:lnTo>
                <a:lnTo>
                  <a:pt x="783" y="0"/>
                </a:lnTo>
                <a:lnTo>
                  <a:pt x="787" y="0"/>
                </a:lnTo>
                <a:lnTo>
                  <a:pt x="792" y="0"/>
                </a:lnTo>
                <a:lnTo>
                  <a:pt x="797" y="0"/>
                </a:lnTo>
                <a:lnTo>
                  <a:pt x="801" y="0"/>
                </a:lnTo>
                <a:lnTo>
                  <a:pt x="806" y="0"/>
                </a:lnTo>
                <a:lnTo>
                  <a:pt x="811" y="0"/>
                </a:lnTo>
                <a:lnTo>
                  <a:pt x="815" y="0"/>
                </a:lnTo>
                <a:lnTo>
                  <a:pt x="820" y="0"/>
                </a:lnTo>
                <a:lnTo>
                  <a:pt x="825" y="0"/>
                </a:lnTo>
                <a:lnTo>
                  <a:pt x="829" y="0"/>
                </a:lnTo>
                <a:lnTo>
                  <a:pt x="829" y="46"/>
                </a:lnTo>
                <a:lnTo>
                  <a:pt x="834" y="46"/>
                </a:lnTo>
                <a:lnTo>
                  <a:pt x="839" y="46"/>
                </a:lnTo>
                <a:lnTo>
                  <a:pt x="843" y="46"/>
                </a:lnTo>
                <a:lnTo>
                  <a:pt x="848" y="46"/>
                </a:lnTo>
                <a:lnTo>
                  <a:pt x="853" y="46"/>
                </a:lnTo>
                <a:lnTo>
                  <a:pt x="857" y="46"/>
                </a:lnTo>
                <a:lnTo>
                  <a:pt x="862" y="46"/>
                </a:lnTo>
                <a:lnTo>
                  <a:pt x="862" y="0"/>
                </a:lnTo>
                <a:lnTo>
                  <a:pt x="867" y="0"/>
                </a:lnTo>
                <a:lnTo>
                  <a:pt x="871" y="0"/>
                </a:lnTo>
                <a:lnTo>
                  <a:pt x="876" y="0"/>
                </a:lnTo>
                <a:lnTo>
                  <a:pt x="881" y="0"/>
                </a:lnTo>
                <a:lnTo>
                  <a:pt x="885" y="0"/>
                </a:lnTo>
                <a:lnTo>
                  <a:pt x="890" y="0"/>
                </a:lnTo>
                <a:lnTo>
                  <a:pt x="895" y="0"/>
                </a:lnTo>
                <a:lnTo>
                  <a:pt x="899" y="0"/>
                </a:lnTo>
                <a:lnTo>
                  <a:pt x="904" y="0"/>
                </a:lnTo>
                <a:lnTo>
                  <a:pt x="909" y="0"/>
                </a:lnTo>
                <a:lnTo>
                  <a:pt x="913" y="0"/>
                </a:lnTo>
                <a:lnTo>
                  <a:pt x="918" y="0"/>
                </a:lnTo>
                <a:lnTo>
                  <a:pt x="923" y="0"/>
                </a:lnTo>
                <a:lnTo>
                  <a:pt x="927" y="0"/>
                </a:lnTo>
                <a:lnTo>
                  <a:pt x="932" y="0"/>
                </a:lnTo>
                <a:lnTo>
                  <a:pt x="937" y="0"/>
                </a:lnTo>
                <a:lnTo>
                  <a:pt x="941" y="0"/>
                </a:lnTo>
                <a:lnTo>
                  <a:pt x="946" y="0"/>
                </a:lnTo>
                <a:lnTo>
                  <a:pt x="951" y="0"/>
                </a:lnTo>
                <a:lnTo>
                  <a:pt x="955" y="0"/>
                </a:lnTo>
                <a:lnTo>
                  <a:pt x="960" y="0"/>
                </a:lnTo>
                <a:lnTo>
                  <a:pt x="965" y="0"/>
                </a:lnTo>
                <a:lnTo>
                  <a:pt x="969" y="0"/>
                </a:lnTo>
                <a:lnTo>
                  <a:pt x="974" y="0"/>
                </a:lnTo>
                <a:lnTo>
                  <a:pt x="978" y="0"/>
                </a:lnTo>
                <a:lnTo>
                  <a:pt x="983" y="0"/>
                </a:lnTo>
                <a:lnTo>
                  <a:pt x="988" y="0"/>
                </a:lnTo>
                <a:lnTo>
                  <a:pt x="992" y="0"/>
                </a:lnTo>
                <a:lnTo>
                  <a:pt x="997" y="0"/>
                </a:lnTo>
                <a:lnTo>
                  <a:pt x="1002" y="0"/>
                </a:lnTo>
                <a:lnTo>
                  <a:pt x="1006" y="0"/>
                </a:lnTo>
                <a:lnTo>
                  <a:pt x="1011" y="0"/>
                </a:lnTo>
                <a:lnTo>
                  <a:pt x="1016" y="0"/>
                </a:lnTo>
                <a:lnTo>
                  <a:pt x="1020" y="0"/>
                </a:lnTo>
                <a:lnTo>
                  <a:pt x="1025" y="0"/>
                </a:lnTo>
                <a:lnTo>
                  <a:pt x="1030" y="0"/>
                </a:lnTo>
                <a:lnTo>
                  <a:pt x="1034" y="0"/>
                </a:lnTo>
                <a:lnTo>
                  <a:pt x="1039" y="0"/>
                </a:lnTo>
                <a:lnTo>
                  <a:pt x="1044" y="0"/>
                </a:lnTo>
                <a:lnTo>
                  <a:pt x="1048" y="0"/>
                </a:lnTo>
                <a:lnTo>
                  <a:pt x="1053" y="0"/>
                </a:lnTo>
                <a:lnTo>
                  <a:pt x="1058" y="0"/>
                </a:lnTo>
                <a:lnTo>
                  <a:pt x="1062" y="0"/>
                </a:lnTo>
                <a:lnTo>
                  <a:pt x="1067" y="0"/>
                </a:lnTo>
                <a:lnTo>
                  <a:pt x="1072" y="0"/>
                </a:lnTo>
                <a:lnTo>
                  <a:pt x="1076" y="0"/>
                </a:lnTo>
                <a:lnTo>
                  <a:pt x="1081" y="0"/>
                </a:lnTo>
                <a:lnTo>
                  <a:pt x="1086" y="0"/>
                </a:lnTo>
                <a:lnTo>
                  <a:pt x="1090" y="0"/>
                </a:lnTo>
                <a:lnTo>
                  <a:pt x="1095" y="0"/>
                </a:lnTo>
                <a:lnTo>
                  <a:pt x="1100" y="0"/>
                </a:lnTo>
                <a:lnTo>
                  <a:pt x="1104" y="0"/>
                </a:lnTo>
                <a:lnTo>
                  <a:pt x="1109" y="0"/>
                </a:lnTo>
                <a:lnTo>
                  <a:pt x="1114" y="0"/>
                </a:lnTo>
                <a:lnTo>
                  <a:pt x="1118" y="0"/>
                </a:lnTo>
                <a:lnTo>
                  <a:pt x="1123" y="0"/>
                </a:lnTo>
                <a:lnTo>
                  <a:pt x="1128" y="0"/>
                </a:lnTo>
                <a:lnTo>
                  <a:pt x="1132" y="0"/>
                </a:lnTo>
                <a:lnTo>
                  <a:pt x="1137" y="0"/>
                </a:lnTo>
                <a:lnTo>
                  <a:pt x="1142" y="0"/>
                </a:lnTo>
                <a:lnTo>
                  <a:pt x="1146" y="0"/>
                </a:lnTo>
                <a:lnTo>
                  <a:pt x="1151" y="0"/>
                </a:lnTo>
                <a:lnTo>
                  <a:pt x="1156" y="0"/>
                </a:lnTo>
                <a:lnTo>
                  <a:pt x="1160" y="0"/>
                </a:lnTo>
                <a:lnTo>
                  <a:pt x="1165" y="0"/>
                </a:lnTo>
                <a:lnTo>
                  <a:pt x="1169" y="0"/>
                </a:lnTo>
                <a:lnTo>
                  <a:pt x="1174" y="0"/>
                </a:lnTo>
                <a:lnTo>
                  <a:pt x="1179" y="0"/>
                </a:lnTo>
                <a:lnTo>
                  <a:pt x="1183" y="0"/>
                </a:lnTo>
                <a:lnTo>
                  <a:pt x="1188" y="0"/>
                </a:lnTo>
                <a:lnTo>
                  <a:pt x="1193" y="0"/>
                </a:lnTo>
                <a:lnTo>
                  <a:pt x="1197" y="0"/>
                </a:lnTo>
                <a:lnTo>
                  <a:pt x="1202" y="0"/>
                </a:lnTo>
                <a:lnTo>
                  <a:pt x="1207" y="0"/>
                </a:lnTo>
                <a:lnTo>
                  <a:pt x="1211" y="0"/>
                </a:lnTo>
                <a:lnTo>
                  <a:pt x="1216" y="0"/>
                </a:lnTo>
                <a:lnTo>
                  <a:pt x="1221" y="0"/>
                </a:lnTo>
                <a:lnTo>
                  <a:pt x="1225" y="0"/>
                </a:lnTo>
                <a:lnTo>
                  <a:pt x="1230" y="0"/>
                </a:lnTo>
                <a:lnTo>
                  <a:pt x="1235" y="0"/>
                </a:lnTo>
                <a:lnTo>
                  <a:pt x="1239" y="0"/>
                </a:lnTo>
                <a:lnTo>
                  <a:pt x="1244" y="0"/>
                </a:lnTo>
                <a:lnTo>
                  <a:pt x="1249" y="0"/>
                </a:lnTo>
                <a:lnTo>
                  <a:pt x="1253" y="0"/>
                </a:lnTo>
                <a:lnTo>
                  <a:pt x="1258" y="0"/>
                </a:lnTo>
                <a:lnTo>
                  <a:pt x="1263" y="0"/>
                </a:lnTo>
                <a:lnTo>
                  <a:pt x="1267" y="0"/>
                </a:lnTo>
                <a:lnTo>
                  <a:pt x="1272" y="0"/>
                </a:lnTo>
                <a:lnTo>
                  <a:pt x="1277" y="0"/>
                </a:lnTo>
                <a:lnTo>
                  <a:pt x="1281" y="0"/>
                </a:lnTo>
                <a:lnTo>
                  <a:pt x="1286" y="0"/>
                </a:lnTo>
                <a:lnTo>
                  <a:pt x="1291" y="0"/>
                </a:lnTo>
                <a:lnTo>
                  <a:pt x="1295" y="0"/>
                </a:lnTo>
                <a:lnTo>
                  <a:pt x="1300" y="0"/>
                </a:lnTo>
                <a:lnTo>
                  <a:pt x="1305" y="0"/>
                </a:lnTo>
                <a:lnTo>
                  <a:pt x="1309" y="0"/>
                </a:lnTo>
                <a:lnTo>
                  <a:pt x="1314" y="0"/>
                </a:lnTo>
                <a:lnTo>
                  <a:pt x="1319" y="0"/>
                </a:lnTo>
                <a:lnTo>
                  <a:pt x="1323" y="0"/>
                </a:lnTo>
                <a:lnTo>
                  <a:pt x="1328" y="0"/>
                </a:lnTo>
                <a:lnTo>
                  <a:pt x="1333" y="0"/>
                </a:lnTo>
                <a:lnTo>
                  <a:pt x="1337" y="0"/>
                </a:lnTo>
                <a:lnTo>
                  <a:pt x="1342" y="0"/>
                </a:lnTo>
                <a:lnTo>
                  <a:pt x="1347" y="0"/>
                </a:lnTo>
                <a:lnTo>
                  <a:pt x="1351" y="0"/>
                </a:lnTo>
                <a:lnTo>
                  <a:pt x="1356" y="0"/>
                </a:lnTo>
                <a:lnTo>
                  <a:pt x="1361" y="0"/>
                </a:lnTo>
                <a:lnTo>
                  <a:pt x="1365" y="0"/>
                </a:lnTo>
                <a:lnTo>
                  <a:pt x="1370" y="0"/>
                </a:lnTo>
                <a:lnTo>
                  <a:pt x="1374" y="0"/>
                </a:lnTo>
                <a:lnTo>
                  <a:pt x="1379" y="0"/>
                </a:lnTo>
                <a:lnTo>
                  <a:pt x="1384" y="0"/>
                </a:lnTo>
                <a:lnTo>
                  <a:pt x="1388" y="0"/>
                </a:lnTo>
                <a:lnTo>
                  <a:pt x="1393" y="0"/>
                </a:lnTo>
                <a:lnTo>
                  <a:pt x="1398" y="0"/>
                </a:lnTo>
                <a:lnTo>
                  <a:pt x="1402" y="0"/>
                </a:lnTo>
                <a:lnTo>
                  <a:pt x="1407" y="0"/>
                </a:lnTo>
                <a:lnTo>
                  <a:pt x="1412" y="0"/>
                </a:lnTo>
                <a:lnTo>
                  <a:pt x="1416" y="0"/>
                </a:lnTo>
                <a:lnTo>
                  <a:pt x="1421" y="0"/>
                </a:lnTo>
                <a:lnTo>
                  <a:pt x="1426" y="0"/>
                </a:lnTo>
                <a:lnTo>
                  <a:pt x="1430" y="0"/>
                </a:lnTo>
                <a:lnTo>
                  <a:pt x="1435" y="0"/>
                </a:lnTo>
                <a:lnTo>
                  <a:pt x="1435" y="46"/>
                </a:lnTo>
                <a:lnTo>
                  <a:pt x="1440" y="46"/>
                </a:lnTo>
                <a:lnTo>
                  <a:pt x="1444" y="46"/>
                </a:lnTo>
                <a:lnTo>
                  <a:pt x="1449" y="46"/>
                </a:lnTo>
                <a:lnTo>
                  <a:pt x="1454" y="46"/>
                </a:lnTo>
                <a:lnTo>
                  <a:pt x="1458" y="46"/>
                </a:lnTo>
                <a:lnTo>
                  <a:pt x="1463" y="46"/>
                </a:lnTo>
                <a:lnTo>
                  <a:pt x="1468" y="46"/>
                </a:lnTo>
                <a:lnTo>
                  <a:pt x="1472" y="46"/>
                </a:lnTo>
                <a:lnTo>
                  <a:pt x="1477" y="46"/>
                </a:lnTo>
                <a:lnTo>
                  <a:pt x="1482" y="46"/>
                </a:lnTo>
                <a:lnTo>
                  <a:pt x="1486" y="46"/>
                </a:lnTo>
                <a:lnTo>
                  <a:pt x="1491" y="46"/>
                </a:lnTo>
                <a:lnTo>
                  <a:pt x="1496" y="46"/>
                </a:lnTo>
                <a:lnTo>
                  <a:pt x="1500" y="46"/>
                </a:lnTo>
                <a:lnTo>
                  <a:pt x="1505" y="46"/>
                </a:lnTo>
                <a:lnTo>
                  <a:pt x="1510" y="46"/>
                </a:lnTo>
                <a:lnTo>
                  <a:pt x="1514" y="46"/>
                </a:lnTo>
                <a:lnTo>
                  <a:pt x="1519" y="46"/>
                </a:lnTo>
                <a:lnTo>
                  <a:pt x="1524" y="46"/>
                </a:lnTo>
                <a:lnTo>
                  <a:pt x="1528" y="46"/>
                </a:lnTo>
                <a:lnTo>
                  <a:pt x="1533" y="46"/>
                </a:lnTo>
                <a:lnTo>
                  <a:pt x="1538" y="46"/>
                </a:lnTo>
                <a:lnTo>
                  <a:pt x="1542" y="46"/>
                </a:lnTo>
                <a:lnTo>
                  <a:pt x="1547" y="46"/>
                </a:lnTo>
                <a:lnTo>
                  <a:pt x="1552" y="46"/>
                </a:lnTo>
                <a:lnTo>
                  <a:pt x="1556" y="46"/>
                </a:lnTo>
                <a:lnTo>
                  <a:pt x="1561" y="46"/>
                </a:lnTo>
                <a:lnTo>
                  <a:pt x="1566" y="46"/>
                </a:lnTo>
                <a:lnTo>
                  <a:pt x="1570" y="46"/>
                </a:lnTo>
                <a:lnTo>
                  <a:pt x="1575" y="46"/>
                </a:lnTo>
                <a:lnTo>
                  <a:pt x="1579" y="46"/>
                </a:lnTo>
                <a:lnTo>
                  <a:pt x="1584" y="46"/>
                </a:lnTo>
                <a:lnTo>
                  <a:pt x="1589" y="46"/>
                </a:lnTo>
                <a:lnTo>
                  <a:pt x="1593" y="46"/>
                </a:lnTo>
                <a:lnTo>
                  <a:pt x="1598" y="46"/>
                </a:lnTo>
                <a:lnTo>
                  <a:pt x="1603" y="46"/>
                </a:lnTo>
                <a:lnTo>
                  <a:pt x="1607" y="46"/>
                </a:lnTo>
                <a:lnTo>
                  <a:pt x="1612" y="46"/>
                </a:lnTo>
                <a:lnTo>
                  <a:pt x="1617" y="46"/>
                </a:lnTo>
                <a:lnTo>
                  <a:pt x="1621" y="46"/>
                </a:lnTo>
                <a:lnTo>
                  <a:pt x="1626" y="46"/>
                </a:lnTo>
                <a:lnTo>
                  <a:pt x="1631" y="46"/>
                </a:lnTo>
                <a:lnTo>
                  <a:pt x="1635" y="46"/>
                </a:lnTo>
                <a:lnTo>
                  <a:pt x="1640" y="46"/>
                </a:lnTo>
                <a:lnTo>
                  <a:pt x="1645" y="46"/>
                </a:lnTo>
                <a:lnTo>
                  <a:pt x="1649" y="46"/>
                </a:lnTo>
                <a:lnTo>
                  <a:pt x="1654" y="46"/>
                </a:lnTo>
                <a:lnTo>
                  <a:pt x="1659" y="46"/>
                </a:lnTo>
                <a:lnTo>
                  <a:pt x="1663" y="46"/>
                </a:lnTo>
                <a:lnTo>
                  <a:pt x="1668" y="46"/>
                </a:lnTo>
                <a:lnTo>
                  <a:pt x="1673" y="46"/>
                </a:lnTo>
                <a:lnTo>
                  <a:pt x="1677" y="46"/>
                </a:lnTo>
                <a:lnTo>
                  <a:pt x="1682" y="46"/>
                </a:lnTo>
                <a:lnTo>
                  <a:pt x="1687" y="46"/>
                </a:lnTo>
                <a:lnTo>
                  <a:pt x="1691" y="46"/>
                </a:lnTo>
                <a:lnTo>
                  <a:pt x="1696" y="46"/>
                </a:lnTo>
                <a:lnTo>
                  <a:pt x="1701" y="46"/>
                </a:lnTo>
                <a:lnTo>
                  <a:pt x="1705" y="46"/>
                </a:lnTo>
                <a:lnTo>
                  <a:pt x="1710" y="46"/>
                </a:lnTo>
                <a:lnTo>
                  <a:pt x="1715" y="46"/>
                </a:lnTo>
                <a:lnTo>
                  <a:pt x="1719" y="46"/>
                </a:lnTo>
                <a:lnTo>
                  <a:pt x="1724" y="46"/>
                </a:lnTo>
                <a:lnTo>
                  <a:pt x="1729" y="46"/>
                </a:lnTo>
                <a:lnTo>
                  <a:pt x="1733" y="46"/>
                </a:lnTo>
                <a:lnTo>
                  <a:pt x="1738" y="46"/>
                </a:lnTo>
                <a:lnTo>
                  <a:pt x="1743" y="46"/>
                </a:lnTo>
                <a:lnTo>
                  <a:pt x="1747" y="46"/>
                </a:lnTo>
                <a:lnTo>
                  <a:pt x="1752" y="46"/>
                </a:lnTo>
                <a:lnTo>
                  <a:pt x="1757" y="46"/>
                </a:lnTo>
                <a:lnTo>
                  <a:pt x="1761" y="46"/>
                </a:lnTo>
                <a:lnTo>
                  <a:pt x="1766" y="46"/>
                </a:lnTo>
                <a:lnTo>
                  <a:pt x="1770" y="46"/>
                </a:lnTo>
                <a:lnTo>
                  <a:pt x="1775" y="46"/>
                </a:lnTo>
                <a:lnTo>
                  <a:pt x="1780" y="46"/>
                </a:lnTo>
                <a:lnTo>
                  <a:pt x="1784" y="46"/>
                </a:lnTo>
                <a:lnTo>
                  <a:pt x="1789" y="46"/>
                </a:lnTo>
                <a:lnTo>
                  <a:pt x="1789" y="0"/>
                </a:lnTo>
                <a:lnTo>
                  <a:pt x="1794" y="0"/>
                </a:lnTo>
                <a:lnTo>
                  <a:pt x="1798" y="0"/>
                </a:lnTo>
                <a:lnTo>
                  <a:pt x="1803" y="0"/>
                </a:lnTo>
                <a:lnTo>
                  <a:pt x="1808" y="0"/>
                </a:lnTo>
                <a:lnTo>
                  <a:pt x="1812" y="0"/>
                </a:lnTo>
                <a:lnTo>
                  <a:pt x="1817" y="0"/>
                </a:lnTo>
                <a:lnTo>
                  <a:pt x="1822" y="0"/>
                </a:lnTo>
                <a:lnTo>
                  <a:pt x="1826" y="0"/>
                </a:lnTo>
                <a:lnTo>
                  <a:pt x="1831" y="0"/>
                </a:lnTo>
                <a:lnTo>
                  <a:pt x="1836" y="0"/>
                </a:lnTo>
                <a:lnTo>
                  <a:pt x="1840" y="0"/>
                </a:lnTo>
                <a:lnTo>
                  <a:pt x="1845" y="0"/>
                </a:lnTo>
                <a:lnTo>
                  <a:pt x="1850" y="0"/>
                </a:lnTo>
                <a:lnTo>
                  <a:pt x="1854" y="0"/>
                </a:lnTo>
                <a:lnTo>
                  <a:pt x="1859" y="0"/>
                </a:lnTo>
                <a:lnTo>
                  <a:pt x="1864" y="0"/>
                </a:lnTo>
                <a:lnTo>
                  <a:pt x="1868" y="0"/>
                </a:lnTo>
                <a:lnTo>
                  <a:pt x="1873" y="0"/>
                </a:lnTo>
                <a:lnTo>
                  <a:pt x="1878" y="0"/>
                </a:lnTo>
                <a:lnTo>
                  <a:pt x="1882" y="0"/>
                </a:lnTo>
                <a:lnTo>
                  <a:pt x="1887" y="0"/>
                </a:lnTo>
                <a:lnTo>
                  <a:pt x="1892" y="0"/>
                </a:lnTo>
                <a:lnTo>
                  <a:pt x="1896" y="0"/>
                </a:lnTo>
                <a:lnTo>
                  <a:pt x="1901" y="0"/>
                </a:lnTo>
                <a:lnTo>
                  <a:pt x="1906" y="0"/>
                </a:lnTo>
                <a:lnTo>
                  <a:pt x="1910" y="0"/>
                </a:lnTo>
                <a:lnTo>
                  <a:pt x="1915" y="0"/>
                </a:lnTo>
                <a:lnTo>
                  <a:pt x="1920" y="0"/>
                </a:lnTo>
                <a:lnTo>
                  <a:pt x="1924" y="0"/>
                </a:lnTo>
                <a:lnTo>
                  <a:pt x="1929" y="0"/>
                </a:lnTo>
                <a:lnTo>
                  <a:pt x="1934" y="0"/>
                </a:lnTo>
                <a:lnTo>
                  <a:pt x="1938" y="0"/>
                </a:lnTo>
                <a:lnTo>
                  <a:pt x="1943" y="0"/>
                </a:lnTo>
                <a:lnTo>
                  <a:pt x="1948" y="0"/>
                </a:lnTo>
                <a:lnTo>
                  <a:pt x="1952" y="0"/>
                </a:lnTo>
                <a:lnTo>
                  <a:pt x="1957" y="0"/>
                </a:lnTo>
                <a:lnTo>
                  <a:pt x="1962" y="0"/>
                </a:lnTo>
                <a:lnTo>
                  <a:pt x="1966" y="0"/>
                </a:lnTo>
                <a:lnTo>
                  <a:pt x="1971" y="0"/>
                </a:lnTo>
                <a:lnTo>
                  <a:pt x="1975" y="0"/>
                </a:lnTo>
                <a:lnTo>
                  <a:pt x="1980" y="0"/>
                </a:lnTo>
                <a:lnTo>
                  <a:pt x="1985" y="0"/>
                </a:lnTo>
                <a:lnTo>
                  <a:pt x="1989" y="0"/>
                </a:lnTo>
                <a:lnTo>
                  <a:pt x="1994" y="0"/>
                </a:lnTo>
                <a:lnTo>
                  <a:pt x="1999" y="0"/>
                </a:lnTo>
                <a:lnTo>
                  <a:pt x="2003" y="0"/>
                </a:lnTo>
                <a:lnTo>
                  <a:pt x="2008" y="0"/>
                </a:lnTo>
                <a:lnTo>
                  <a:pt x="2013" y="0"/>
                </a:lnTo>
                <a:lnTo>
                  <a:pt x="2017" y="0"/>
                </a:lnTo>
                <a:lnTo>
                  <a:pt x="202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38" name="Group 32"/>
          <p:cNvGrpSpPr>
            <a:grpSpLocks/>
          </p:cNvGrpSpPr>
          <p:nvPr/>
        </p:nvGrpSpPr>
        <p:grpSpPr bwMode="auto">
          <a:xfrm>
            <a:off x="957263" y="2949575"/>
            <a:ext cx="7035800" cy="2024063"/>
            <a:chOff x="868" y="1463"/>
            <a:chExt cx="3884" cy="1106"/>
          </a:xfrm>
        </p:grpSpPr>
        <p:sp>
          <p:nvSpPr>
            <p:cNvPr id="68661" name="Freeform 33"/>
            <p:cNvSpPr>
              <a:spLocks/>
            </p:cNvSpPr>
            <p:nvPr/>
          </p:nvSpPr>
          <p:spPr bwMode="auto">
            <a:xfrm>
              <a:off x="868" y="1463"/>
              <a:ext cx="680" cy="1074"/>
            </a:xfrm>
            <a:custGeom>
              <a:avLst/>
              <a:gdLst>
                <a:gd name="T0" fmla="*/ 63 w 354"/>
                <a:gd name="T1" fmla="*/ 2643 h 647"/>
                <a:gd name="T2" fmla="*/ 133 w 354"/>
                <a:gd name="T3" fmla="*/ 2726 h 647"/>
                <a:gd name="T4" fmla="*/ 200 w 354"/>
                <a:gd name="T5" fmla="*/ 2814 h 647"/>
                <a:gd name="T6" fmla="*/ 300 w 354"/>
                <a:gd name="T7" fmla="*/ 2897 h 647"/>
                <a:gd name="T8" fmla="*/ 361 w 354"/>
                <a:gd name="T9" fmla="*/ 2960 h 647"/>
                <a:gd name="T10" fmla="*/ 461 w 354"/>
                <a:gd name="T11" fmla="*/ 2918 h 647"/>
                <a:gd name="T12" fmla="*/ 532 w 354"/>
                <a:gd name="T13" fmla="*/ 2832 h 647"/>
                <a:gd name="T14" fmla="*/ 561 w 354"/>
                <a:gd name="T15" fmla="*/ 2751 h 647"/>
                <a:gd name="T16" fmla="*/ 661 w 354"/>
                <a:gd name="T17" fmla="*/ 2663 h 647"/>
                <a:gd name="T18" fmla="*/ 693 w 354"/>
                <a:gd name="T19" fmla="*/ 2663 h 647"/>
                <a:gd name="T20" fmla="*/ 793 w 354"/>
                <a:gd name="T21" fmla="*/ 2643 h 647"/>
                <a:gd name="T22" fmla="*/ 893 w 354"/>
                <a:gd name="T23" fmla="*/ 2580 h 647"/>
                <a:gd name="T24" fmla="*/ 930 w 354"/>
                <a:gd name="T25" fmla="*/ 2493 h 647"/>
                <a:gd name="T26" fmla="*/ 993 w 354"/>
                <a:gd name="T27" fmla="*/ 2427 h 647"/>
                <a:gd name="T28" fmla="*/ 1030 w 354"/>
                <a:gd name="T29" fmla="*/ 2259 h 647"/>
                <a:gd name="T30" fmla="*/ 1093 w 354"/>
                <a:gd name="T31" fmla="*/ 2150 h 647"/>
                <a:gd name="T32" fmla="*/ 1126 w 354"/>
                <a:gd name="T33" fmla="*/ 2004 h 647"/>
                <a:gd name="T34" fmla="*/ 1191 w 354"/>
                <a:gd name="T35" fmla="*/ 1876 h 647"/>
                <a:gd name="T36" fmla="*/ 1218 w 354"/>
                <a:gd name="T37" fmla="*/ 1725 h 647"/>
                <a:gd name="T38" fmla="*/ 1291 w 354"/>
                <a:gd name="T39" fmla="*/ 1595 h 647"/>
                <a:gd name="T40" fmla="*/ 1318 w 354"/>
                <a:gd name="T41" fmla="*/ 1406 h 647"/>
                <a:gd name="T42" fmla="*/ 1387 w 354"/>
                <a:gd name="T43" fmla="*/ 1257 h 647"/>
                <a:gd name="T44" fmla="*/ 1418 w 354"/>
                <a:gd name="T45" fmla="*/ 1041 h 647"/>
                <a:gd name="T46" fmla="*/ 1487 w 354"/>
                <a:gd name="T47" fmla="*/ 895 h 647"/>
                <a:gd name="T48" fmla="*/ 1516 w 354"/>
                <a:gd name="T49" fmla="*/ 659 h 647"/>
                <a:gd name="T50" fmla="*/ 1587 w 354"/>
                <a:gd name="T51" fmla="*/ 466 h 647"/>
                <a:gd name="T52" fmla="*/ 1615 w 354"/>
                <a:gd name="T53" fmla="*/ 297 h 647"/>
                <a:gd name="T54" fmla="*/ 1687 w 354"/>
                <a:gd name="T55" fmla="*/ 193 h 647"/>
                <a:gd name="T56" fmla="*/ 1715 w 354"/>
                <a:gd name="T57" fmla="*/ 105 h 647"/>
                <a:gd name="T58" fmla="*/ 1786 w 354"/>
                <a:gd name="T59" fmla="*/ 22 h 647"/>
                <a:gd name="T60" fmla="*/ 1886 w 354"/>
                <a:gd name="T61" fmla="*/ 0 h 647"/>
                <a:gd name="T62" fmla="*/ 1984 w 354"/>
                <a:gd name="T63" fmla="*/ 88 h 647"/>
                <a:gd name="T64" fmla="*/ 2015 w 354"/>
                <a:gd name="T65" fmla="*/ 168 h 647"/>
                <a:gd name="T66" fmla="*/ 2084 w 354"/>
                <a:gd name="T67" fmla="*/ 234 h 647"/>
                <a:gd name="T68" fmla="*/ 2111 w 354"/>
                <a:gd name="T69" fmla="*/ 320 h 647"/>
                <a:gd name="T70" fmla="*/ 2184 w 354"/>
                <a:gd name="T71" fmla="*/ 383 h 647"/>
                <a:gd name="T72" fmla="*/ 2211 w 354"/>
                <a:gd name="T73" fmla="*/ 466 h 647"/>
                <a:gd name="T74" fmla="*/ 2284 w 354"/>
                <a:gd name="T75" fmla="*/ 554 h 647"/>
                <a:gd name="T76" fmla="*/ 2309 w 354"/>
                <a:gd name="T77" fmla="*/ 639 h 647"/>
                <a:gd name="T78" fmla="*/ 2380 w 354"/>
                <a:gd name="T79" fmla="*/ 722 h 647"/>
                <a:gd name="T80" fmla="*/ 2409 w 354"/>
                <a:gd name="T81" fmla="*/ 832 h 647"/>
                <a:gd name="T82" fmla="*/ 2480 w 354"/>
                <a:gd name="T83" fmla="*/ 915 h 6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54" h="647">
                  <a:moveTo>
                    <a:pt x="0" y="568"/>
                  </a:moveTo>
                  <a:lnTo>
                    <a:pt x="5" y="573"/>
                  </a:lnTo>
                  <a:lnTo>
                    <a:pt x="9" y="578"/>
                  </a:lnTo>
                  <a:lnTo>
                    <a:pt x="14" y="582"/>
                  </a:lnTo>
                  <a:lnTo>
                    <a:pt x="19" y="587"/>
                  </a:lnTo>
                  <a:lnTo>
                    <a:pt x="19" y="596"/>
                  </a:lnTo>
                  <a:lnTo>
                    <a:pt x="23" y="601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28" y="619"/>
                  </a:lnTo>
                  <a:lnTo>
                    <a:pt x="33" y="624"/>
                  </a:lnTo>
                  <a:lnTo>
                    <a:pt x="42" y="633"/>
                  </a:lnTo>
                  <a:lnTo>
                    <a:pt x="42" y="638"/>
                  </a:lnTo>
                  <a:lnTo>
                    <a:pt x="47" y="643"/>
                  </a:lnTo>
                  <a:lnTo>
                    <a:pt x="51" y="647"/>
                  </a:lnTo>
                  <a:lnTo>
                    <a:pt x="56" y="647"/>
                  </a:lnTo>
                  <a:lnTo>
                    <a:pt x="61" y="643"/>
                  </a:lnTo>
                  <a:lnTo>
                    <a:pt x="65" y="638"/>
                  </a:lnTo>
                  <a:lnTo>
                    <a:pt x="70" y="633"/>
                  </a:lnTo>
                  <a:lnTo>
                    <a:pt x="70" y="624"/>
                  </a:lnTo>
                  <a:lnTo>
                    <a:pt x="75" y="619"/>
                  </a:lnTo>
                  <a:lnTo>
                    <a:pt x="75" y="615"/>
                  </a:lnTo>
                  <a:lnTo>
                    <a:pt x="79" y="610"/>
                  </a:lnTo>
                  <a:lnTo>
                    <a:pt x="79" y="601"/>
                  </a:lnTo>
                  <a:lnTo>
                    <a:pt x="84" y="596"/>
                  </a:lnTo>
                  <a:lnTo>
                    <a:pt x="84" y="591"/>
                  </a:lnTo>
                  <a:lnTo>
                    <a:pt x="93" y="582"/>
                  </a:lnTo>
                  <a:lnTo>
                    <a:pt x="89" y="582"/>
                  </a:lnTo>
                  <a:lnTo>
                    <a:pt x="93" y="582"/>
                  </a:lnTo>
                  <a:lnTo>
                    <a:pt x="98" y="582"/>
                  </a:lnTo>
                  <a:lnTo>
                    <a:pt x="103" y="582"/>
                  </a:lnTo>
                  <a:lnTo>
                    <a:pt x="107" y="582"/>
                  </a:lnTo>
                  <a:lnTo>
                    <a:pt x="112" y="578"/>
                  </a:lnTo>
                  <a:lnTo>
                    <a:pt x="117" y="573"/>
                  </a:lnTo>
                  <a:lnTo>
                    <a:pt x="121" y="568"/>
                  </a:lnTo>
                  <a:lnTo>
                    <a:pt x="126" y="564"/>
                  </a:lnTo>
                  <a:lnTo>
                    <a:pt x="126" y="559"/>
                  </a:lnTo>
                  <a:lnTo>
                    <a:pt x="131" y="554"/>
                  </a:lnTo>
                  <a:lnTo>
                    <a:pt x="131" y="545"/>
                  </a:lnTo>
                  <a:lnTo>
                    <a:pt x="135" y="540"/>
                  </a:lnTo>
                  <a:lnTo>
                    <a:pt x="135" y="536"/>
                  </a:lnTo>
                  <a:lnTo>
                    <a:pt x="140" y="531"/>
                  </a:lnTo>
                  <a:lnTo>
                    <a:pt x="140" y="517"/>
                  </a:lnTo>
                  <a:lnTo>
                    <a:pt x="145" y="512"/>
                  </a:lnTo>
                  <a:lnTo>
                    <a:pt x="145" y="494"/>
                  </a:lnTo>
                  <a:lnTo>
                    <a:pt x="149" y="489"/>
                  </a:lnTo>
                  <a:lnTo>
                    <a:pt x="149" y="475"/>
                  </a:lnTo>
                  <a:lnTo>
                    <a:pt x="154" y="470"/>
                  </a:lnTo>
                  <a:lnTo>
                    <a:pt x="154" y="461"/>
                  </a:lnTo>
                  <a:lnTo>
                    <a:pt x="159" y="452"/>
                  </a:lnTo>
                  <a:lnTo>
                    <a:pt x="159" y="438"/>
                  </a:lnTo>
                  <a:lnTo>
                    <a:pt x="163" y="433"/>
                  </a:lnTo>
                  <a:lnTo>
                    <a:pt x="163" y="419"/>
                  </a:lnTo>
                  <a:lnTo>
                    <a:pt x="168" y="410"/>
                  </a:lnTo>
                  <a:lnTo>
                    <a:pt x="168" y="396"/>
                  </a:lnTo>
                  <a:lnTo>
                    <a:pt x="172" y="391"/>
                  </a:lnTo>
                  <a:lnTo>
                    <a:pt x="172" y="377"/>
                  </a:lnTo>
                  <a:lnTo>
                    <a:pt x="177" y="373"/>
                  </a:lnTo>
                  <a:lnTo>
                    <a:pt x="177" y="354"/>
                  </a:lnTo>
                  <a:lnTo>
                    <a:pt x="182" y="349"/>
                  </a:lnTo>
                  <a:lnTo>
                    <a:pt x="182" y="331"/>
                  </a:lnTo>
                  <a:lnTo>
                    <a:pt x="186" y="326"/>
                  </a:lnTo>
                  <a:lnTo>
                    <a:pt x="186" y="307"/>
                  </a:lnTo>
                  <a:lnTo>
                    <a:pt x="191" y="303"/>
                  </a:lnTo>
                  <a:lnTo>
                    <a:pt x="191" y="284"/>
                  </a:lnTo>
                  <a:lnTo>
                    <a:pt x="196" y="275"/>
                  </a:lnTo>
                  <a:lnTo>
                    <a:pt x="196" y="261"/>
                  </a:lnTo>
                  <a:lnTo>
                    <a:pt x="200" y="252"/>
                  </a:lnTo>
                  <a:lnTo>
                    <a:pt x="200" y="228"/>
                  </a:lnTo>
                  <a:lnTo>
                    <a:pt x="205" y="224"/>
                  </a:lnTo>
                  <a:lnTo>
                    <a:pt x="205" y="205"/>
                  </a:lnTo>
                  <a:lnTo>
                    <a:pt x="210" y="196"/>
                  </a:lnTo>
                  <a:lnTo>
                    <a:pt x="210" y="172"/>
                  </a:lnTo>
                  <a:lnTo>
                    <a:pt x="214" y="168"/>
                  </a:lnTo>
                  <a:lnTo>
                    <a:pt x="214" y="144"/>
                  </a:lnTo>
                  <a:lnTo>
                    <a:pt x="219" y="135"/>
                  </a:lnTo>
                  <a:lnTo>
                    <a:pt x="219" y="112"/>
                  </a:lnTo>
                  <a:lnTo>
                    <a:pt x="224" y="102"/>
                  </a:lnTo>
                  <a:lnTo>
                    <a:pt x="224" y="89"/>
                  </a:lnTo>
                  <a:lnTo>
                    <a:pt x="228" y="84"/>
                  </a:lnTo>
                  <a:lnTo>
                    <a:pt x="228" y="65"/>
                  </a:lnTo>
                  <a:lnTo>
                    <a:pt x="233" y="61"/>
                  </a:lnTo>
                  <a:lnTo>
                    <a:pt x="233" y="47"/>
                  </a:lnTo>
                  <a:lnTo>
                    <a:pt x="238" y="42"/>
                  </a:lnTo>
                  <a:lnTo>
                    <a:pt x="238" y="37"/>
                  </a:lnTo>
                  <a:lnTo>
                    <a:pt x="242" y="33"/>
                  </a:lnTo>
                  <a:lnTo>
                    <a:pt x="242" y="23"/>
                  </a:lnTo>
                  <a:lnTo>
                    <a:pt x="247" y="19"/>
                  </a:lnTo>
                  <a:lnTo>
                    <a:pt x="247" y="9"/>
                  </a:lnTo>
                  <a:lnTo>
                    <a:pt x="252" y="5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6" y="0"/>
                  </a:lnTo>
                  <a:lnTo>
                    <a:pt x="275" y="9"/>
                  </a:lnTo>
                  <a:lnTo>
                    <a:pt x="275" y="14"/>
                  </a:lnTo>
                  <a:lnTo>
                    <a:pt x="280" y="19"/>
                  </a:lnTo>
                  <a:lnTo>
                    <a:pt x="280" y="23"/>
                  </a:lnTo>
                  <a:lnTo>
                    <a:pt x="284" y="28"/>
                  </a:lnTo>
                  <a:lnTo>
                    <a:pt x="284" y="37"/>
                  </a:lnTo>
                  <a:lnTo>
                    <a:pt x="289" y="42"/>
                  </a:lnTo>
                  <a:lnTo>
                    <a:pt x="289" y="47"/>
                  </a:lnTo>
                  <a:lnTo>
                    <a:pt x="294" y="51"/>
                  </a:lnTo>
                  <a:lnTo>
                    <a:pt x="294" y="56"/>
                  </a:lnTo>
                  <a:lnTo>
                    <a:pt x="298" y="61"/>
                  </a:lnTo>
                  <a:lnTo>
                    <a:pt x="298" y="70"/>
                  </a:lnTo>
                  <a:lnTo>
                    <a:pt x="303" y="75"/>
                  </a:lnTo>
                  <a:lnTo>
                    <a:pt x="303" y="79"/>
                  </a:lnTo>
                  <a:lnTo>
                    <a:pt x="308" y="84"/>
                  </a:lnTo>
                  <a:lnTo>
                    <a:pt x="308" y="89"/>
                  </a:lnTo>
                  <a:lnTo>
                    <a:pt x="312" y="93"/>
                  </a:lnTo>
                  <a:lnTo>
                    <a:pt x="312" y="102"/>
                  </a:lnTo>
                  <a:lnTo>
                    <a:pt x="317" y="107"/>
                  </a:lnTo>
                  <a:lnTo>
                    <a:pt x="317" y="116"/>
                  </a:lnTo>
                  <a:lnTo>
                    <a:pt x="322" y="121"/>
                  </a:lnTo>
                  <a:lnTo>
                    <a:pt x="322" y="130"/>
                  </a:lnTo>
                  <a:lnTo>
                    <a:pt x="326" y="135"/>
                  </a:lnTo>
                  <a:lnTo>
                    <a:pt x="326" y="140"/>
                  </a:lnTo>
                  <a:lnTo>
                    <a:pt x="331" y="144"/>
                  </a:lnTo>
                  <a:lnTo>
                    <a:pt x="331" y="154"/>
                  </a:lnTo>
                  <a:lnTo>
                    <a:pt x="336" y="158"/>
                  </a:lnTo>
                  <a:lnTo>
                    <a:pt x="336" y="168"/>
                  </a:lnTo>
                  <a:lnTo>
                    <a:pt x="340" y="172"/>
                  </a:lnTo>
                  <a:lnTo>
                    <a:pt x="340" y="182"/>
                  </a:lnTo>
                  <a:lnTo>
                    <a:pt x="345" y="186"/>
                  </a:lnTo>
                  <a:lnTo>
                    <a:pt x="345" y="196"/>
                  </a:lnTo>
                  <a:lnTo>
                    <a:pt x="350" y="200"/>
                  </a:lnTo>
                  <a:lnTo>
                    <a:pt x="350" y="210"/>
                  </a:lnTo>
                  <a:lnTo>
                    <a:pt x="354" y="214"/>
                  </a:lnTo>
                </a:path>
              </a:pathLst>
            </a:custGeom>
            <a:noFill/>
            <a:ln w="57150" cmpd="sng">
              <a:solidFill>
                <a:srgbClr val="FF66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2" name="Freeform 34"/>
            <p:cNvSpPr>
              <a:spLocks/>
            </p:cNvSpPr>
            <p:nvPr/>
          </p:nvSpPr>
          <p:spPr bwMode="auto">
            <a:xfrm>
              <a:off x="1548" y="1818"/>
              <a:ext cx="1012" cy="751"/>
            </a:xfrm>
            <a:custGeom>
              <a:avLst/>
              <a:gdLst>
                <a:gd name="T0" fmla="*/ 36 w 527"/>
                <a:gd name="T1" fmla="*/ 47 h 452"/>
                <a:gd name="T2" fmla="*/ 63 w 527"/>
                <a:gd name="T3" fmla="*/ 151 h 452"/>
                <a:gd name="T4" fmla="*/ 133 w 527"/>
                <a:gd name="T5" fmla="*/ 234 h 452"/>
                <a:gd name="T6" fmla="*/ 200 w 527"/>
                <a:gd name="T7" fmla="*/ 346 h 452"/>
                <a:gd name="T8" fmla="*/ 300 w 527"/>
                <a:gd name="T9" fmla="*/ 450 h 452"/>
                <a:gd name="T10" fmla="*/ 361 w 527"/>
                <a:gd name="T11" fmla="*/ 513 h 452"/>
                <a:gd name="T12" fmla="*/ 432 w 527"/>
                <a:gd name="T13" fmla="*/ 601 h 452"/>
                <a:gd name="T14" fmla="*/ 532 w 527"/>
                <a:gd name="T15" fmla="*/ 706 h 452"/>
                <a:gd name="T16" fmla="*/ 661 w 527"/>
                <a:gd name="T17" fmla="*/ 793 h 452"/>
                <a:gd name="T18" fmla="*/ 693 w 527"/>
                <a:gd name="T19" fmla="*/ 811 h 452"/>
                <a:gd name="T20" fmla="*/ 793 w 527"/>
                <a:gd name="T21" fmla="*/ 876 h 452"/>
                <a:gd name="T22" fmla="*/ 893 w 527"/>
                <a:gd name="T23" fmla="*/ 942 h 452"/>
                <a:gd name="T24" fmla="*/ 993 w 527"/>
                <a:gd name="T25" fmla="*/ 1005 h 452"/>
                <a:gd name="T26" fmla="*/ 1091 w 527"/>
                <a:gd name="T27" fmla="*/ 1047 h 452"/>
                <a:gd name="T28" fmla="*/ 1191 w 527"/>
                <a:gd name="T29" fmla="*/ 1110 h 452"/>
                <a:gd name="T30" fmla="*/ 1287 w 527"/>
                <a:gd name="T31" fmla="*/ 1173 h 452"/>
                <a:gd name="T32" fmla="*/ 1386 w 527"/>
                <a:gd name="T33" fmla="*/ 1220 h 452"/>
                <a:gd name="T34" fmla="*/ 1486 w 527"/>
                <a:gd name="T35" fmla="*/ 1284 h 452"/>
                <a:gd name="T36" fmla="*/ 1586 w 527"/>
                <a:gd name="T37" fmla="*/ 1303 h 452"/>
                <a:gd name="T38" fmla="*/ 1686 w 527"/>
                <a:gd name="T39" fmla="*/ 1347 h 452"/>
                <a:gd name="T40" fmla="*/ 1784 w 527"/>
                <a:gd name="T41" fmla="*/ 1366 h 452"/>
                <a:gd name="T42" fmla="*/ 1884 w 527"/>
                <a:gd name="T43" fmla="*/ 1414 h 452"/>
                <a:gd name="T44" fmla="*/ 1984 w 527"/>
                <a:gd name="T45" fmla="*/ 1455 h 452"/>
                <a:gd name="T46" fmla="*/ 2084 w 527"/>
                <a:gd name="T47" fmla="*/ 1497 h 452"/>
                <a:gd name="T48" fmla="*/ 2180 w 527"/>
                <a:gd name="T49" fmla="*/ 1519 h 452"/>
                <a:gd name="T50" fmla="*/ 2279 w 527"/>
                <a:gd name="T51" fmla="*/ 1540 h 452"/>
                <a:gd name="T52" fmla="*/ 2379 w 527"/>
                <a:gd name="T53" fmla="*/ 1560 h 452"/>
                <a:gd name="T54" fmla="*/ 2477 w 527"/>
                <a:gd name="T55" fmla="*/ 1582 h 452"/>
                <a:gd name="T56" fmla="*/ 2577 w 527"/>
                <a:gd name="T57" fmla="*/ 1607 h 452"/>
                <a:gd name="T58" fmla="*/ 2677 w 527"/>
                <a:gd name="T59" fmla="*/ 1645 h 452"/>
                <a:gd name="T60" fmla="*/ 2777 w 527"/>
                <a:gd name="T61" fmla="*/ 1670 h 452"/>
                <a:gd name="T62" fmla="*/ 2877 w 527"/>
                <a:gd name="T63" fmla="*/ 1686 h 452"/>
                <a:gd name="T64" fmla="*/ 2969 w 527"/>
                <a:gd name="T65" fmla="*/ 1711 h 452"/>
                <a:gd name="T66" fmla="*/ 3065 w 527"/>
                <a:gd name="T67" fmla="*/ 1753 h 452"/>
                <a:gd name="T68" fmla="*/ 3165 w 527"/>
                <a:gd name="T69" fmla="*/ 1774 h 452"/>
                <a:gd name="T70" fmla="*/ 3301 w 527"/>
                <a:gd name="T71" fmla="*/ 1879 h 452"/>
                <a:gd name="T72" fmla="*/ 3334 w 527"/>
                <a:gd name="T73" fmla="*/ 1944 h 452"/>
                <a:gd name="T74" fmla="*/ 3434 w 527"/>
                <a:gd name="T75" fmla="*/ 2032 h 452"/>
                <a:gd name="T76" fmla="*/ 3499 w 527"/>
                <a:gd name="T77" fmla="*/ 2050 h 452"/>
                <a:gd name="T78" fmla="*/ 3599 w 527"/>
                <a:gd name="T79" fmla="*/ 1969 h 452"/>
                <a:gd name="T80" fmla="*/ 3631 w 527"/>
                <a:gd name="T81" fmla="*/ 1879 h 452"/>
                <a:gd name="T82" fmla="*/ 3731 w 527"/>
                <a:gd name="T83" fmla="*/ 1794 h 45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27" h="452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9"/>
                  </a:lnTo>
                  <a:lnTo>
                    <a:pt x="9" y="24"/>
                  </a:lnTo>
                  <a:lnTo>
                    <a:pt x="9" y="33"/>
                  </a:lnTo>
                  <a:lnTo>
                    <a:pt x="14" y="38"/>
                  </a:lnTo>
                  <a:lnTo>
                    <a:pt x="14" y="47"/>
                  </a:lnTo>
                  <a:lnTo>
                    <a:pt x="19" y="51"/>
                  </a:lnTo>
                  <a:lnTo>
                    <a:pt x="19" y="56"/>
                  </a:lnTo>
                  <a:lnTo>
                    <a:pt x="28" y="65"/>
                  </a:lnTo>
                  <a:lnTo>
                    <a:pt x="28" y="75"/>
                  </a:lnTo>
                  <a:lnTo>
                    <a:pt x="37" y="84"/>
                  </a:lnTo>
                  <a:lnTo>
                    <a:pt x="37" y="93"/>
                  </a:lnTo>
                  <a:lnTo>
                    <a:pt x="42" y="98"/>
                  </a:lnTo>
                  <a:lnTo>
                    <a:pt x="47" y="103"/>
                  </a:lnTo>
                  <a:lnTo>
                    <a:pt x="47" y="107"/>
                  </a:lnTo>
                  <a:lnTo>
                    <a:pt x="51" y="112"/>
                  </a:lnTo>
                  <a:lnTo>
                    <a:pt x="51" y="117"/>
                  </a:lnTo>
                  <a:lnTo>
                    <a:pt x="61" y="126"/>
                  </a:lnTo>
                  <a:lnTo>
                    <a:pt x="61" y="131"/>
                  </a:lnTo>
                  <a:lnTo>
                    <a:pt x="70" y="140"/>
                  </a:lnTo>
                  <a:lnTo>
                    <a:pt x="70" y="149"/>
                  </a:lnTo>
                  <a:lnTo>
                    <a:pt x="75" y="154"/>
                  </a:lnTo>
                  <a:lnTo>
                    <a:pt x="79" y="159"/>
                  </a:lnTo>
                  <a:lnTo>
                    <a:pt x="84" y="163"/>
                  </a:lnTo>
                  <a:lnTo>
                    <a:pt x="93" y="173"/>
                  </a:lnTo>
                  <a:lnTo>
                    <a:pt x="89" y="173"/>
                  </a:lnTo>
                  <a:lnTo>
                    <a:pt x="93" y="173"/>
                  </a:lnTo>
                  <a:lnTo>
                    <a:pt x="98" y="177"/>
                  </a:lnTo>
                  <a:lnTo>
                    <a:pt x="107" y="187"/>
                  </a:lnTo>
                  <a:lnTo>
                    <a:pt x="107" y="191"/>
                  </a:lnTo>
                  <a:lnTo>
                    <a:pt x="112" y="191"/>
                  </a:lnTo>
                  <a:lnTo>
                    <a:pt x="117" y="196"/>
                  </a:lnTo>
                  <a:lnTo>
                    <a:pt x="121" y="201"/>
                  </a:lnTo>
                  <a:lnTo>
                    <a:pt x="126" y="205"/>
                  </a:lnTo>
                  <a:lnTo>
                    <a:pt x="131" y="210"/>
                  </a:lnTo>
                  <a:lnTo>
                    <a:pt x="135" y="214"/>
                  </a:lnTo>
                  <a:lnTo>
                    <a:pt x="140" y="219"/>
                  </a:lnTo>
                  <a:lnTo>
                    <a:pt x="145" y="219"/>
                  </a:lnTo>
                  <a:lnTo>
                    <a:pt x="149" y="224"/>
                  </a:lnTo>
                  <a:lnTo>
                    <a:pt x="154" y="228"/>
                  </a:lnTo>
                  <a:lnTo>
                    <a:pt x="159" y="233"/>
                  </a:lnTo>
                  <a:lnTo>
                    <a:pt x="163" y="238"/>
                  </a:lnTo>
                  <a:lnTo>
                    <a:pt x="168" y="242"/>
                  </a:lnTo>
                  <a:lnTo>
                    <a:pt x="173" y="247"/>
                  </a:lnTo>
                  <a:lnTo>
                    <a:pt x="177" y="252"/>
                  </a:lnTo>
                  <a:lnTo>
                    <a:pt x="182" y="256"/>
                  </a:lnTo>
                  <a:lnTo>
                    <a:pt x="187" y="261"/>
                  </a:lnTo>
                  <a:lnTo>
                    <a:pt x="191" y="266"/>
                  </a:lnTo>
                  <a:lnTo>
                    <a:pt x="196" y="266"/>
                  </a:lnTo>
                  <a:lnTo>
                    <a:pt x="201" y="270"/>
                  </a:lnTo>
                  <a:lnTo>
                    <a:pt x="205" y="275"/>
                  </a:lnTo>
                  <a:lnTo>
                    <a:pt x="210" y="280"/>
                  </a:lnTo>
                  <a:lnTo>
                    <a:pt x="214" y="280"/>
                  </a:lnTo>
                  <a:lnTo>
                    <a:pt x="219" y="280"/>
                  </a:lnTo>
                  <a:lnTo>
                    <a:pt x="224" y="284"/>
                  </a:lnTo>
                  <a:lnTo>
                    <a:pt x="228" y="289"/>
                  </a:lnTo>
                  <a:lnTo>
                    <a:pt x="233" y="289"/>
                  </a:lnTo>
                  <a:lnTo>
                    <a:pt x="238" y="294"/>
                  </a:lnTo>
                  <a:lnTo>
                    <a:pt x="242" y="294"/>
                  </a:lnTo>
                  <a:lnTo>
                    <a:pt x="247" y="298"/>
                  </a:lnTo>
                  <a:lnTo>
                    <a:pt x="252" y="298"/>
                  </a:lnTo>
                  <a:lnTo>
                    <a:pt x="256" y="303"/>
                  </a:lnTo>
                  <a:lnTo>
                    <a:pt x="261" y="308"/>
                  </a:lnTo>
                  <a:lnTo>
                    <a:pt x="266" y="308"/>
                  </a:lnTo>
                  <a:lnTo>
                    <a:pt x="270" y="312"/>
                  </a:lnTo>
                  <a:lnTo>
                    <a:pt x="275" y="317"/>
                  </a:lnTo>
                  <a:lnTo>
                    <a:pt x="280" y="317"/>
                  </a:lnTo>
                  <a:lnTo>
                    <a:pt x="284" y="317"/>
                  </a:lnTo>
                  <a:lnTo>
                    <a:pt x="289" y="322"/>
                  </a:lnTo>
                  <a:lnTo>
                    <a:pt x="294" y="326"/>
                  </a:lnTo>
                  <a:lnTo>
                    <a:pt x="298" y="326"/>
                  </a:lnTo>
                  <a:lnTo>
                    <a:pt x="303" y="326"/>
                  </a:lnTo>
                  <a:lnTo>
                    <a:pt x="308" y="331"/>
                  </a:lnTo>
                  <a:lnTo>
                    <a:pt x="312" y="336"/>
                  </a:lnTo>
                  <a:lnTo>
                    <a:pt x="317" y="336"/>
                  </a:lnTo>
                  <a:lnTo>
                    <a:pt x="322" y="336"/>
                  </a:lnTo>
                  <a:lnTo>
                    <a:pt x="326" y="340"/>
                  </a:lnTo>
                  <a:lnTo>
                    <a:pt x="331" y="340"/>
                  </a:lnTo>
                  <a:lnTo>
                    <a:pt x="336" y="340"/>
                  </a:lnTo>
                  <a:lnTo>
                    <a:pt x="340" y="340"/>
                  </a:lnTo>
                  <a:lnTo>
                    <a:pt x="345" y="340"/>
                  </a:lnTo>
                  <a:lnTo>
                    <a:pt x="350" y="345"/>
                  </a:lnTo>
                  <a:lnTo>
                    <a:pt x="354" y="345"/>
                  </a:lnTo>
                  <a:lnTo>
                    <a:pt x="359" y="345"/>
                  </a:lnTo>
                  <a:lnTo>
                    <a:pt x="364" y="350"/>
                  </a:lnTo>
                  <a:lnTo>
                    <a:pt x="368" y="350"/>
                  </a:lnTo>
                  <a:lnTo>
                    <a:pt x="373" y="354"/>
                  </a:lnTo>
                  <a:lnTo>
                    <a:pt x="378" y="359"/>
                  </a:lnTo>
                  <a:lnTo>
                    <a:pt x="382" y="359"/>
                  </a:lnTo>
                  <a:lnTo>
                    <a:pt x="387" y="364"/>
                  </a:lnTo>
                  <a:lnTo>
                    <a:pt x="392" y="364"/>
                  </a:lnTo>
                  <a:lnTo>
                    <a:pt x="396" y="364"/>
                  </a:lnTo>
                  <a:lnTo>
                    <a:pt x="401" y="368"/>
                  </a:lnTo>
                  <a:lnTo>
                    <a:pt x="406" y="368"/>
                  </a:lnTo>
                  <a:lnTo>
                    <a:pt x="410" y="368"/>
                  </a:lnTo>
                  <a:lnTo>
                    <a:pt x="415" y="373"/>
                  </a:lnTo>
                  <a:lnTo>
                    <a:pt x="419" y="373"/>
                  </a:lnTo>
                  <a:lnTo>
                    <a:pt x="424" y="377"/>
                  </a:lnTo>
                  <a:lnTo>
                    <a:pt x="429" y="382"/>
                  </a:lnTo>
                  <a:lnTo>
                    <a:pt x="433" y="382"/>
                  </a:lnTo>
                  <a:lnTo>
                    <a:pt x="438" y="382"/>
                  </a:lnTo>
                  <a:lnTo>
                    <a:pt x="443" y="382"/>
                  </a:lnTo>
                  <a:lnTo>
                    <a:pt x="447" y="387"/>
                  </a:lnTo>
                  <a:lnTo>
                    <a:pt x="457" y="396"/>
                  </a:lnTo>
                  <a:lnTo>
                    <a:pt x="457" y="401"/>
                  </a:lnTo>
                  <a:lnTo>
                    <a:pt x="466" y="410"/>
                  </a:lnTo>
                  <a:lnTo>
                    <a:pt x="466" y="415"/>
                  </a:lnTo>
                  <a:lnTo>
                    <a:pt x="471" y="419"/>
                  </a:lnTo>
                  <a:lnTo>
                    <a:pt x="471" y="424"/>
                  </a:lnTo>
                  <a:lnTo>
                    <a:pt x="475" y="429"/>
                  </a:lnTo>
                  <a:lnTo>
                    <a:pt x="475" y="433"/>
                  </a:lnTo>
                  <a:lnTo>
                    <a:pt x="485" y="443"/>
                  </a:lnTo>
                  <a:lnTo>
                    <a:pt x="485" y="447"/>
                  </a:lnTo>
                  <a:lnTo>
                    <a:pt x="489" y="452"/>
                  </a:lnTo>
                  <a:lnTo>
                    <a:pt x="494" y="447"/>
                  </a:lnTo>
                  <a:lnTo>
                    <a:pt x="503" y="438"/>
                  </a:lnTo>
                  <a:lnTo>
                    <a:pt x="503" y="433"/>
                  </a:lnTo>
                  <a:lnTo>
                    <a:pt x="508" y="429"/>
                  </a:lnTo>
                  <a:lnTo>
                    <a:pt x="508" y="424"/>
                  </a:lnTo>
                  <a:lnTo>
                    <a:pt x="513" y="419"/>
                  </a:lnTo>
                  <a:lnTo>
                    <a:pt x="513" y="410"/>
                  </a:lnTo>
                  <a:lnTo>
                    <a:pt x="517" y="405"/>
                  </a:lnTo>
                  <a:lnTo>
                    <a:pt x="517" y="401"/>
                  </a:lnTo>
                  <a:lnTo>
                    <a:pt x="527" y="391"/>
                  </a:lnTo>
                  <a:lnTo>
                    <a:pt x="522" y="391"/>
                  </a:lnTo>
                  <a:lnTo>
                    <a:pt x="527" y="391"/>
                  </a:lnTo>
                </a:path>
              </a:pathLst>
            </a:custGeom>
            <a:noFill/>
            <a:ln w="57150" cmpd="sng">
              <a:solidFill>
                <a:srgbClr val="FF66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3" name="Freeform 35"/>
            <p:cNvSpPr>
              <a:spLocks/>
            </p:cNvSpPr>
            <p:nvPr/>
          </p:nvSpPr>
          <p:spPr bwMode="auto">
            <a:xfrm>
              <a:off x="2560" y="2205"/>
              <a:ext cx="1055" cy="271"/>
            </a:xfrm>
            <a:custGeom>
              <a:avLst/>
              <a:gdLst>
                <a:gd name="T0" fmla="*/ 63 w 549"/>
                <a:gd name="T1" fmla="*/ 727 h 163"/>
                <a:gd name="T2" fmla="*/ 129 w 549"/>
                <a:gd name="T3" fmla="*/ 727 h 163"/>
                <a:gd name="T4" fmla="*/ 225 w 549"/>
                <a:gd name="T5" fmla="*/ 750 h 163"/>
                <a:gd name="T6" fmla="*/ 325 w 549"/>
                <a:gd name="T7" fmla="*/ 660 h 163"/>
                <a:gd name="T8" fmla="*/ 461 w 549"/>
                <a:gd name="T9" fmla="*/ 539 h 163"/>
                <a:gd name="T10" fmla="*/ 525 w 549"/>
                <a:gd name="T11" fmla="*/ 472 h 163"/>
                <a:gd name="T12" fmla="*/ 661 w 549"/>
                <a:gd name="T13" fmla="*/ 514 h 163"/>
                <a:gd name="T14" fmla="*/ 686 w 549"/>
                <a:gd name="T15" fmla="*/ 577 h 163"/>
                <a:gd name="T16" fmla="*/ 761 w 549"/>
                <a:gd name="T17" fmla="*/ 643 h 163"/>
                <a:gd name="T18" fmla="*/ 861 w 549"/>
                <a:gd name="T19" fmla="*/ 618 h 163"/>
                <a:gd name="T20" fmla="*/ 922 w 549"/>
                <a:gd name="T21" fmla="*/ 539 h 163"/>
                <a:gd name="T22" fmla="*/ 986 w 549"/>
                <a:gd name="T23" fmla="*/ 451 h 163"/>
                <a:gd name="T24" fmla="*/ 1057 w 549"/>
                <a:gd name="T25" fmla="*/ 362 h 163"/>
                <a:gd name="T26" fmla="*/ 1122 w 549"/>
                <a:gd name="T27" fmla="*/ 279 h 163"/>
                <a:gd name="T28" fmla="*/ 1186 w 549"/>
                <a:gd name="T29" fmla="*/ 151 h 163"/>
                <a:gd name="T30" fmla="*/ 1286 w 549"/>
                <a:gd name="T31" fmla="*/ 88 h 163"/>
                <a:gd name="T32" fmla="*/ 1386 w 549"/>
                <a:gd name="T33" fmla="*/ 63 h 163"/>
                <a:gd name="T34" fmla="*/ 1485 w 549"/>
                <a:gd name="T35" fmla="*/ 63 h 163"/>
                <a:gd name="T36" fmla="*/ 1583 w 549"/>
                <a:gd name="T37" fmla="*/ 42 h 163"/>
                <a:gd name="T38" fmla="*/ 1680 w 549"/>
                <a:gd name="T39" fmla="*/ 22 h 163"/>
                <a:gd name="T40" fmla="*/ 1779 w 549"/>
                <a:gd name="T41" fmla="*/ 0 h 163"/>
                <a:gd name="T42" fmla="*/ 1879 w 549"/>
                <a:gd name="T43" fmla="*/ 0 h 163"/>
                <a:gd name="T44" fmla="*/ 1979 w 549"/>
                <a:gd name="T45" fmla="*/ 42 h 163"/>
                <a:gd name="T46" fmla="*/ 2079 w 549"/>
                <a:gd name="T47" fmla="*/ 130 h 163"/>
                <a:gd name="T48" fmla="*/ 2179 w 549"/>
                <a:gd name="T49" fmla="*/ 216 h 163"/>
                <a:gd name="T50" fmla="*/ 2279 w 549"/>
                <a:gd name="T51" fmla="*/ 299 h 163"/>
                <a:gd name="T52" fmla="*/ 2341 w 549"/>
                <a:gd name="T53" fmla="*/ 362 h 163"/>
                <a:gd name="T54" fmla="*/ 2441 w 549"/>
                <a:gd name="T55" fmla="*/ 387 h 163"/>
                <a:gd name="T56" fmla="*/ 2540 w 549"/>
                <a:gd name="T57" fmla="*/ 409 h 163"/>
                <a:gd name="T58" fmla="*/ 2640 w 549"/>
                <a:gd name="T59" fmla="*/ 409 h 163"/>
                <a:gd name="T60" fmla="*/ 2740 w 549"/>
                <a:gd name="T61" fmla="*/ 429 h 163"/>
                <a:gd name="T62" fmla="*/ 2840 w 549"/>
                <a:gd name="T63" fmla="*/ 429 h 163"/>
                <a:gd name="T64" fmla="*/ 2940 w 549"/>
                <a:gd name="T65" fmla="*/ 451 h 163"/>
                <a:gd name="T66" fmla="*/ 3036 w 549"/>
                <a:gd name="T67" fmla="*/ 472 h 163"/>
                <a:gd name="T68" fmla="*/ 3136 w 549"/>
                <a:gd name="T69" fmla="*/ 492 h 163"/>
                <a:gd name="T70" fmla="*/ 3234 w 549"/>
                <a:gd name="T71" fmla="*/ 514 h 163"/>
                <a:gd name="T72" fmla="*/ 3334 w 549"/>
                <a:gd name="T73" fmla="*/ 514 h 163"/>
                <a:gd name="T74" fmla="*/ 3434 w 549"/>
                <a:gd name="T75" fmla="*/ 539 h 163"/>
                <a:gd name="T76" fmla="*/ 3534 w 549"/>
                <a:gd name="T77" fmla="*/ 577 h 163"/>
                <a:gd name="T78" fmla="*/ 3634 w 549"/>
                <a:gd name="T79" fmla="*/ 618 h 163"/>
                <a:gd name="T80" fmla="*/ 3734 w 549"/>
                <a:gd name="T81" fmla="*/ 660 h 163"/>
                <a:gd name="T82" fmla="*/ 3834 w 549"/>
                <a:gd name="T83" fmla="*/ 727 h 16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49" h="163">
                  <a:moveTo>
                    <a:pt x="0" y="158"/>
                  </a:moveTo>
                  <a:lnTo>
                    <a:pt x="4" y="154"/>
                  </a:lnTo>
                  <a:lnTo>
                    <a:pt x="9" y="158"/>
                  </a:lnTo>
                  <a:lnTo>
                    <a:pt x="9" y="154"/>
                  </a:lnTo>
                  <a:lnTo>
                    <a:pt x="14" y="158"/>
                  </a:lnTo>
                  <a:lnTo>
                    <a:pt x="18" y="158"/>
                  </a:lnTo>
                  <a:lnTo>
                    <a:pt x="23" y="163"/>
                  </a:lnTo>
                  <a:lnTo>
                    <a:pt x="28" y="163"/>
                  </a:lnTo>
                  <a:lnTo>
                    <a:pt x="32" y="163"/>
                  </a:lnTo>
                  <a:lnTo>
                    <a:pt x="37" y="158"/>
                  </a:lnTo>
                  <a:lnTo>
                    <a:pt x="46" y="149"/>
                  </a:lnTo>
                  <a:lnTo>
                    <a:pt x="46" y="144"/>
                  </a:lnTo>
                  <a:lnTo>
                    <a:pt x="56" y="135"/>
                  </a:lnTo>
                  <a:lnTo>
                    <a:pt x="56" y="126"/>
                  </a:lnTo>
                  <a:lnTo>
                    <a:pt x="65" y="117"/>
                  </a:lnTo>
                  <a:lnTo>
                    <a:pt x="65" y="112"/>
                  </a:lnTo>
                  <a:lnTo>
                    <a:pt x="70" y="107"/>
                  </a:lnTo>
                  <a:lnTo>
                    <a:pt x="74" y="103"/>
                  </a:lnTo>
                  <a:lnTo>
                    <a:pt x="79" y="103"/>
                  </a:lnTo>
                  <a:lnTo>
                    <a:pt x="84" y="103"/>
                  </a:lnTo>
                  <a:lnTo>
                    <a:pt x="93" y="112"/>
                  </a:lnTo>
                  <a:lnTo>
                    <a:pt x="93" y="117"/>
                  </a:lnTo>
                  <a:lnTo>
                    <a:pt x="97" y="121"/>
                  </a:lnTo>
                  <a:lnTo>
                    <a:pt x="97" y="126"/>
                  </a:lnTo>
                  <a:lnTo>
                    <a:pt x="102" y="131"/>
                  </a:lnTo>
                  <a:lnTo>
                    <a:pt x="111" y="140"/>
                  </a:lnTo>
                  <a:lnTo>
                    <a:pt x="107" y="140"/>
                  </a:lnTo>
                  <a:lnTo>
                    <a:pt x="111" y="140"/>
                  </a:lnTo>
                  <a:lnTo>
                    <a:pt x="116" y="140"/>
                  </a:lnTo>
                  <a:lnTo>
                    <a:pt x="121" y="135"/>
                  </a:lnTo>
                  <a:lnTo>
                    <a:pt x="125" y="131"/>
                  </a:lnTo>
                  <a:lnTo>
                    <a:pt x="130" y="126"/>
                  </a:lnTo>
                  <a:lnTo>
                    <a:pt x="130" y="117"/>
                  </a:lnTo>
                  <a:lnTo>
                    <a:pt x="135" y="112"/>
                  </a:lnTo>
                  <a:lnTo>
                    <a:pt x="139" y="107"/>
                  </a:lnTo>
                  <a:lnTo>
                    <a:pt x="139" y="98"/>
                  </a:lnTo>
                  <a:lnTo>
                    <a:pt x="144" y="93"/>
                  </a:lnTo>
                  <a:lnTo>
                    <a:pt x="144" y="84"/>
                  </a:lnTo>
                  <a:lnTo>
                    <a:pt x="149" y="79"/>
                  </a:lnTo>
                  <a:lnTo>
                    <a:pt x="149" y="70"/>
                  </a:lnTo>
                  <a:lnTo>
                    <a:pt x="153" y="65"/>
                  </a:lnTo>
                  <a:lnTo>
                    <a:pt x="158" y="61"/>
                  </a:lnTo>
                  <a:lnTo>
                    <a:pt x="158" y="51"/>
                  </a:lnTo>
                  <a:lnTo>
                    <a:pt x="167" y="42"/>
                  </a:lnTo>
                  <a:lnTo>
                    <a:pt x="167" y="33"/>
                  </a:lnTo>
                  <a:lnTo>
                    <a:pt x="172" y="28"/>
                  </a:lnTo>
                  <a:lnTo>
                    <a:pt x="177" y="23"/>
                  </a:lnTo>
                  <a:lnTo>
                    <a:pt x="181" y="19"/>
                  </a:lnTo>
                  <a:lnTo>
                    <a:pt x="186" y="19"/>
                  </a:lnTo>
                  <a:lnTo>
                    <a:pt x="191" y="14"/>
                  </a:lnTo>
                  <a:lnTo>
                    <a:pt x="195" y="14"/>
                  </a:lnTo>
                  <a:lnTo>
                    <a:pt x="200" y="14"/>
                  </a:lnTo>
                  <a:lnTo>
                    <a:pt x="205" y="14"/>
                  </a:lnTo>
                  <a:lnTo>
                    <a:pt x="209" y="14"/>
                  </a:lnTo>
                  <a:lnTo>
                    <a:pt x="214" y="14"/>
                  </a:lnTo>
                  <a:lnTo>
                    <a:pt x="219" y="9"/>
                  </a:lnTo>
                  <a:lnTo>
                    <a:pt x="223" y="9"/>
                  </a:lnTo>
                  <a:lnTo>
                    <a:pt x="228" y="9"/>
                  </a:lnTo>
                  <a:lnTo>
                    <a:pt x="233" y="9"/>
                  </a:lnTo>
                  <a:lnTo>
                    <a:pt x="237" y="5"/>
                  </a:lnTo>
                  <a:lnTo>
                    <a:pt x="242" y="5"/>
                  </a:lnTo>
                  <a:lnTo>
                    <a:pt x="247" y="5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5" y="0"/>
                  </a:lnTo>
                  <a:lnTo>
                    <a:pt x="270" y="5"/>
                  </a:lnTo>
                  <a:lnTo>
                    <a:pt x="275" y="5"/>
                  </a:lnTo>
                  <a:lnTo>
                    <a:pt x="279" y="9"/>
                  </a:lnTo>
                  <a:lnTo>
                    <a:pt x="284" y="14"/>
                  </a:lnTo>
                  <a:lnTo>
                    <a:pt x="293" y="23"/>
                  </a:lnTo>
                  <a:lnTo>
                    <a:pt x="293" y="28"/>
                  </a:lnTo>
                  <a:lnTo>
                    <a:pt x="302" y="37"/>
                  </a:lnTo>
                  <a:lnTo>
                    <a:pt x="302" y="42"/>
                  </a:lnTo>
                  <a:lnTo>
                    <a:pt x="307" y="47"/>
                  </a:lnTo>
                  <a:lnTo>
                    <a:pt x="316" y="56"/>
                  </a:lnTo>
                  <a:lnTo>
                    <a:pt x="316" y="61"/>
                  </a:lnTo>
                  <a:lnTo>
                    <a:pt x="321" y="65"/>
                  </a:lnTo>
                  <a:lnTo>
                    <a:pt x="326" y="70"/>
                  </a:lnTo>
                  <a:lnTo>
                    <a:pt x="335" y="79"/>
                  </a:lnTo>
                  <a:lnTo>
                    <a:pt x="330" y="79"/>
                  </a:lnTo>
                  <a:lnTo>
                    <a:pt x="335" y="79"/>
                  </a:lnTo>
                  <a:lnTo>
                    <a:pt x="340" y="84"/>
                  </a:lnTo>
                  <a:lnTo>
                    <a:pt x="344" y="84"/>
                  </a:lnTo>
                  <a:lnTo>
                    <a:pt x="349" y="89"/>
                  </a:lnTo>
                  <a:lnTo>
                    <a:pt x="354" y="89"/>
                  </a:lnTo>
                  <a:lnTo>
                    <a:pt x="358" y="89"/>
                  </a:lnTo>
                  <a:lnTo>
                    <a:pt x="363" y="89"/>
                  </a:lnTo>
                  <a:lnTo>
                    <a:pt x="368" y="89"/>
                  </a:lnTo>
                  <a:lnTo>
                    <a:pt x="372" y="89"/>
                  </a:lnTo>
                  <a:lnTo>
                    <a:pt x="377" y="89"/>
                  </a:lnTo>
                  <a:lnTo>
                    <a:pt x="382" y="93"/>
                  </a:lnTo>
                  <a:lnTo>
                    <a:pt x="386" y="93"/>
                  </a:lnTo>
                  <a:lnTo>
                    <a:pt x="391" y="93"/>
                  </a:lnTo>
                  <a:lnTo>
                    <a:pt x="396" y="93"/>
                  </a:lnTo>
                  <a:lnTo>
                    <a:pt x="400" y="93"/>
                  </a:lnTo>
                  <a:lnTo>
                    <a:pt x="405" y="98"/>
                  </a:lnTo>
                  <a:lnTo>
                    <a:pt x="410" y="98"/>
                  </a:lnTo>
                  <a:lnTo>
                    <a:pt x="414" y="98"/>
                  </a:lnTo>
                  <a:lnTo>
                    <a:pt x="419" y="98"/>
                  </a:lnTo>
                  <a:lnTo>
                    <a:pt x="424" y="98"/>
                  </a:lnTo>
                  <a:lnTo>
                    <a:pt x="428" y="103"/>
                  </a:lnTo>
                  <a:lnTo>
                    <a:pt x="433" y="103"/>
                  </a:lnTo>
                  <a:lnTo>
                    <a:pt x="438" y="107"/>
                  </a:lnTo>
                  <a:lnTo>
                    <a:pt x="442" y="107"/>
                  </a:lnTo>
                  <a:lnTo>
                    <a:pt x="447" y="107"/>
                  </a:lnTo>
                  <a:lnTo>
                    <a:pt x="452" y="107"/>
                  </a:lnTo>
                  <a:lnTo>
                    <a:pt x="456" y="112"/>
                  </a:lnTo>
                  <a:lnTo>
                    <a:pt x="461" y="112"/>
                  </a:lnTo>
                  <a:lnTo>
                    <a:pt x="466" y="112"/>
                  </a:lnTo>
                  <a:lnTo>
                    <a:pt x="470" y="112"/>
                  </a:lnTo>
                  <a:lnTo>
                    <a:pt x="475" y="117"/>
                  </a:lnTo>
                  <a:lnTo>
                    <a:pt x="480" y="117"/>
                  </a:lnTo>
                  <a:lnTo>
                    <a:pt x="484" y="117"/>
                  </a:lnTo>
                  <a:lnTo>
                    <a:pt x="489" y="121"/>
                  </a:lnTo>
                  <a:lnTo>
                    <a:pt x="493" y="121"/>
                  </a:lnTo>
                  <a:lnTo>
                    <a:pt x="498" y="126"/>
                  </a:lnTo>
                  <a:lnTo>
                    <a:pt x="503" y="131"/>
                  </a:lnTo>
                  <a:lnTo>
                    <a:pt x="507" y="131"/>
                  </a:lnTo>
                  <a:lnTo>
                    <a:pt x="512" y="135"/>
                  </a:lnTo>
                  <a:lnTo>
                    <a:pt x="517" y="140"/>
                  </a:lnTo>
                  <a:lnTo>
                    <a:pt x="521" y="144"/>
                  </a:lnTo>
                  <a:lnTo>
                    <a:pt x="526" y="144"/>
                  </a:lnTo>
                  <a:lnTo>
                    <a:pt x="531" y="149"/>
                  </a:lnTo>
                  <a:lnTo>
                    <a:pt x="535" y="154"/>
                  </a:lnTo>
                  <a:lnTo>
                    <a:pt x="540" y="158"/>
                  </a:lnTo>
                  <a:lnTo>
                    <a:pt x="545" y="158"/>
                  </a:lnTo>
                  <a:lnTo>
                    <a:pt x="549" y="158"/>
                  </a:lnTo>
                </a:path>
              </a:pathLst>
            </a:custGeom>
            <a:noFill/>
            <a:ln w="57150" cmpd="sng">
              <a:solidFill>
                <a:srgbClr val="FF66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4" name="Freeform 36"/>
            <p:cNvSpPr>
              <a:spLocks/>
            </p:cNvSpPr>
            <p:nvPr/>
          </p:nvSpPr>
          <p:spPr bwMode="auto">
            <a:xfrm>
              <a:off x="3615" y="2144"/>
              <a:ext cx="968" cy="347"/>
            </a:xfrm>
            <a:custGeom>
              <a:avLst/>
              <a:gdLst>
                <a:gd name="T0" fmla="*/ 69 w 504"/>
                <a:gd name="T1" fmla="*/ 915 h 209"/>
                <a:gd name="T2" fmla="*/ 169 w 504"/>
                <a:gd name="T3" fmla="*/ 936 h 209"/>
                <a:gd name="T4" fmla="*/ 269 w 504"/>
                <a:gd name="T5" fmla="*/ 936 h 209"/>
                <a:gd name="T6" fmla="*/ 369 w 504"/>
                <a:gd name="T7" fmla="*/ 893 h 209"/>
                <a:gd name="T8" fmla="*/ 432 w 504"/>
                <a:gd name="T9" fmla="*/ 830 h 209"/>
                <a:gd name="T10" fmla="*/ 494 w 504"/>
                <a:gd name="T11" fmla="*/ 747 h 209"/>
                <a:gd name="T12" fmla="*/ 532 w 504"/>
                <a:gd name="T13" fmla="*/ 659 h 209"/>
                <a:gd name="T14" fmla="*/ 593 w 504"/>
                <a:gd name="T15" fmla="*/ 576 h 209"/>
                <a:gd name="T16" fmla="*/ 630 w 504"/>
                <a:gd name="T17" fmla="*/ 467 h 209"/>
                <a:gd name="T18" fmla="*/ 693 w 504"/>
                <a:gd name="T19" fmla="*/ 384 h 209"/>
                <a:gd name="T20" fmla="*/ 730 w 504"/>
                <a:gd name="T21" fmla="*/ 234 h 209"/>
                <a:gd name="T22" fmla="*/ 793 w 504"/>
                <a:gd name="T23" fmla="*/ 146 h 209"/>
                <a:gd name="T24" fmla="*/ 830 w 504"/>
                <a:gd name="T25" fmla="*/ 63 h 209"/>
                <a:gd name="T26" fmla="*/ 930 w 504"/>
                <a:gd name="T27" fmla="*/ 0 h 209"/>
                <a:gd name="T28" fmla="*/ 1026 w 504"/>
                <a:gd name="T29" fmla="*/ 42 h 209"/>
                <a:gd name="T30" fmla="*/ 1093 w 504"/>
                <a:gd name="T31" fmla="*/ 105 h 209"/>
                <a:gd name="T32" fmla="*/ 1154 w 504"/>
                <a:gd name="T33" fmla="*/ 209 h 209"/>
                <a:gd name="T34" fmla="*/ 1254 w 504"/>
                <a:gd name="T35" fmla="*/ 297 h 209"/>
                <a:gd name="T36" fmla="*/ 1291 w 504"/>
                <a:gd name="T37" fmla="*/ 384 h 209"/>
                <a:gd name="T38" fmla="*/ 1387 w 504"/>
                <a:gd name="T39" fmla="*/ 467 h 209"/>
                <a:gd name="T40" fmla="*/ 1423 w 504"/>
                <a:gd name="T41" fmla="*/ 555 h 209"/>
                <a:gd name="T42" fmla="*/ 1523 w 504"/>
                <a:gd name="T43" fmla="*/ 639 h 209"/>
                <a:gd name="T44" fmla="*/ 1623 w 504"/>
                <a:gd name="T45" fmla="*/ 706 h 209"/>
                <a:gd name="T46" fmla="*/ 1723 w 504"/>
                <a:gd name="T47" fmla="*/ 747 h 209"/>
                <a:gd name="T48" fmla="*/ 1823 w 504"/>
                <a:gd name="T49" fmla="*/ 769 h 209"/>
                <a:gd name="T50" fmla="*/ 1919 w 504"/>
                <a:gd name="T51" fmla="*/ 810 h 209"/>
                <a:gd name="T52" fmla="*/ 2019 w 504"/>
                <a:gd name="T53" fmla="*/ 810 h 209"/>
                <a:gd name="T54" fmla="*/ 2117 w 504"/>
                <a:gd name="T55" fmla="*/ 810 h 209"/>
                <a:gd name="T56" fmla="*/ 2216 w 504"/>
                <a:gd name="T57" fmla="*/ 852 h 209"/>
                <a:gd name="T58" fmla="*/ 2316 w 504"/>
                <a:gd name="T59" fmla="*/ 873 h 209"/>
                <a:gd name="T60" fmla="*/ 2408 w 504"/>
                <a:gd name="T61" fmla="*/ 852 h 209"/>
                <a:gd name="T62" fmla="*/ 2508 w 504"/>
                <a:gd name="T63" fmla="*/ 852 h 209"/>
                <a:gd name="T64" fmla="*/ 2608 w 504"/>
                <a:gd name="T65" fmla="*/ 810 h 209"/>
                <a:gd name="T66" fmla="*/ 2708 w 504"/>
                <a:gd name="T67" fmla="*/ 810 h 209"/>
                <a:gd name="T68" fmla="*/ 2808 w 504"/>
                <a:gd name="T69" fmla="*/ 810 h 209"/>
                <a:gd name="T70" fmla="*/ 2904 w 504"/>
                <a:gd name="T71" fmla="*/ 789 h 209"/>
                <a:gd name="T72" fmla="*/ 3002 w 504"/>
                <a:gd name="T73" fmla="*/ 769 h 209"/>
                <a:gd name="T74" fmla="*/ 3102 w 504"/>
                <a:gd name="T75" fmla="*/ 769 h 209"/>
                <a:gd name="T76" fmla="*/ 3202 w 504"/>
                <a:gd name="T77" fmla="*/ 789 h 209"/>
                <a:gd name="T78" fmla="*/ 3302 w 504"/>
                <a:gd name="T79" fmla="*/ 789 h 209"/>
                <a:gd name="T80" fmla="*/ 3401 w 504"/>
                <a:gd name="T81" fmla="*/ 789 h 209"/>
                <a:gd name="T82" fmla="*/ 3501 w 504"/>
                <a:gd name="T83" fmla="*/ 789 h 2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4" h="209">
                  <a:moveTo>
                    <a:pt x="0" y="195"/>
                  </a:moveTo>
                  <a:lnTo>
                    <a:pt x="5" y="200"/>
                  </a:lnTo>
                  <a:lnTo>
                    <a:pt x="10" y="200"/>
                  </a:lnTo>
                  <a:lnTo>
                    <a:pt x="14" y="205"/>
                  </a:lnTo>
                  <a:lnTo>
                    <a:pt x="19" y="205"/>
                  </a:lnTo>
                  <a:lnTo>
                    <a:pt x="24" y="205"/>
                  </a:lnTo>
                  <a:lnTo>
                    <a:pt x="28" y="209"/>
                  </a:lnTo>
                  <a:lnTo>
                    <a:pt x="33" y="209"/>
                  </a:lnTo>
                  <a:lnTo>
                    <a:pt x="38" y="205"/>
                  </a:lnTo>
                  <a:lnTo>
                    <a:pt x="42" y="205"/>
                  </a:lnTo>
                  <a:lnTo>
                    <a:pt x="47" y="200"/>
                  </a:lnTo>
                  <a:lnTo>
                    <a:pt x="52" y="195"/>
                  </a:lnTo>
                  <a:lnTo>
                    <a:pt x="56" y="191"/>
                  </a:lnTo>
                  <a:lnTo>
                    <a:pt x="61" y="186"/>
                  </a:lnTo>
                  <a:lnTo>
                    <a:pt x="61" y="181"/>
                  </a:lnTo>
                  <a:lnTo>
                    <a:pt x="66" y="177"/>
                  </a:lnTo>
                  <a:lnTo>
                    <a:pt x="66" y="168"/>
                  </a:lnTo>
                  <a:lnTo>
                    <a:pt x="70" y="163"/>
                  </a:lnTo>
                  <a:lnTo>
                    <a:pt x="70" y="158"/>
                  </a:lnTo>
                  <a:lnTo>
                    <a:pt x="75" y="154"/>
                  </a:lnTo>
                  <a:lnTo>
                    <a:pt x="75" y="144"/>
                  </a:lnTo>
                  <a:lnTo>
                    <a:pt x="80" y="140"/>
                  </a:lnTo>
                  <a:lnTo>
                    <a:pt x="80" y="130"/>
                  </a:lnTo>
                  <a:lnTo>
                    <a:pt x="84" y="126"/>
                  </a:lnTo>
                  <a:lnTo>
                    <a:pt x="84" y="116"/>
                  </a:lnTo>
                  <a:lnTo>
                    <a:pt x="89" y="112"/>
                  </a:lnTo>
                  <a:lnTo>
                    <a:pt x="89" y="102"/>
                  </a:lnTo>
                  <a:lnTo>
                    <a:pt x="94" y="98"/>
                  </a:lnTo>
                  <a:lnTo>
                    <a:pt x="94" y="88"/>
                  </a:lnTo>
                  <a:lnTo>
                    <a:pt x="98" y="84"/>
                  </a:lnTo>
                  <a:lnTo>
                    <a:pt x="98" y="70"/>
                  </a:lnTo>
                  <a:lnTo>
                    <a:pt x="103" y="65"/>
                  </a:lnTo>
                  <a:lnTo>
                    <a:pt x="103" y="51"/>
                  </a:lnTo>
                  <a:lnTo>
                    <a:pt x="108" y="46"/>
                  </a:lnTo>
                  <a:lnTo>
                    <a:pt x="108" y="37"/>
                  </a:lnTo>
                  <a:lnTo>
                    <a:pt x="112" y="32"/>
                  </a:lnTo>
                  <a:lnTo>
                    <a:pt x="112" y="23"/>
                  </a:lnTo>
                  <a:lnTo>
                    <a:pt x="117" y="18"/>
                  </a:lnTo>
                  <a:lnTo>
                    <a:pt x="117" y="14"/>
                  </a:lnTo>
                  <a:lnTo>
                    <a:pt x="122" y="9"/>
                  </a:lnTo>
                  <a:lnTo>
                    <a:pt x="126" y="5"/>
                  </a:lnTo>
                  <a:lnTo>
                    <a:pt x="131" y="0"/>
                  </a:lnTo>
                  <a:lnTo>
                    <a:pt x="136" y="0"/>
                  </a:lnTo>
                  <a:lnTo>
                    <a:pt x="140" y="5"/>
                  </a:lnTo>
                  <a:lnTo>
                    <a:pt x="145" y="9"/>
                  </a:lnTo>
                  <a:lnTo>
                    <a:pt x="149" y="14"/>
                  </a:lnTo>
                  <a:lnTo>
                    <a:pt x="149" y="18"/>
                  </a:lnTo>
                  <a:lnTo>
                    <a:pt x="154" y="23"/>
                  </a:lnTo>
                  <a:lnTo>
                    <a:pt x="154" y="28"/>
                  </a:lnTo>
                  <a:lnTo>
                    <a:pt x="163" y="37"/>
                  </a:lnTo>
                  <a:lnTo>
                    <a:pt x="163" y="46"/>
                  </a:lnTo>
                  <a:lnTo>
                    <a:pt x="173" y="56"/>
                  </a:lnTo>
                  <a:lnTo>
                    <a:pt x="173" y="60"/>
                  </a:lnTo>
                  <a:lnTo>
                    <a:pt x="177" y="65"/>
                  </a:lnTo>
                  <a:lnTo>
                    <a:pt x="177" y="70"/>
                  </a:lnTo>
                  <a:lnTo>
                    <a:pt x="182" y="74"/>
                  </a:lnTo>
                  <a:lnTo>
                    <a:pt x="182" y="84"/>
                  </a:lnTo>
                  <a:lnTo>
                    <a:pt x="187" y="88"/>
                  </a:lnTo>
                  <a:lnTo>
                    <a:pt x="187" y="93"/>
                  </a:lnTo>
                  <a:lnTo>
                    <a:pt x="196" y="102"/>
                  </a:lnTo>
                  <a:lnTo>
                    <a:pt x="196" y="112"/>
                  </a:lnTo>
                  <a:lnTo>
                    <a:pt x="201" y="116"/>
                  </a:lnTo>
                  <a:lnTo>
                    <a:pt x="201" y="121"/>
                  </a:lnTo>
                  <a:lnTo>
                    <a:pt x="210" y="130"/>
                  </a:lnTo>
                  <a:lnTo>
                    <a:pt x="210" y="135"/>
                  </a:lnTo>
                  <a:lnTo>
                    <a:pt x="215" y="140"/>
                  </a:lnTo>
                  <a:lnTo>
                    <a:pt x="224" y="149"/>
                  </a:lnTo>
                  <a:lnTo>
                    <a:pt x="224" y="154"/>
                  </a:lnTo>
                  <a:lnTo>
                    <a:pt x="229" y="154"/>
                  </a:lnTo>
                  <a:lnTo>
                    <a:pt x="233" y="158"/>
                  </a:lnTo>
                  <a:lnTo>
                    <a:pt x="238" y="163"/>
                  </a:lnTo>
                  <a:lnTo>
                    <a:pt x="243" y="163"/>
                  </a:lnTo>
                  <a:lnTo>
                    <a:pt x="247" y="163"/>
                  </a:lnTo>
                  <a:lnTo>
                    <a:pt x="252" y="168"/>
                  </a:lnTo>
                  <a:lnTo>
                    <a:pt x="257" y="168"/>
                  </a:lnTo>
                  <a:lnTo>
                    <a:pt x="261" y="172"/>
                  </a:lnTo>
                  <a:lnTo>
                    <a:pt x="266" y="177"/>
                  </a:lnTo>
                  <a:lnTo>
                    <a:pt x="271" y="177"/>
                  </a:lnTo>
                  <a:lnTo>
                    <a:pt x="275" y="181"/>
                  </a:lnTo>
                  <a:lnTo>
                    <a:pt x="280" y="177"/>
                  </a:lnTo>
                  <a:lnTo>
                    <a:pt x="285" y="177"/>
                  </a:lnTo>
                  <a:lnTo>
                    <a:pt x="289" y="177"/>
                  </a:lnTo>
                  <a:lnTo>
                    <a:pt x="294" y="177"/>
                  </a:lnTo>
                  <a:lnTo>
                    <a:pt x="299" y="177"/>
                  </a:lnTo>
                  <a:lnTo>
                    <a:pt x="303" y="181"/>
                  </a:lnTo>
                  <a:lnTo>
                    <a:pt x="308" y="181"/>
                  </a:lnTo>
                  <a:lnTo>
                    <a:pt x="313" y="186"/>
                  </a:lnTo>
                  <a:lnTo>
                    <a:pt x="317" y="186"/>
                  </a:lnTo>
                  <a:lnTo>
                    <a:pt x="322" y="186"/>
                  </a:lnTo>
                  <a:lnTo>
                    <a:pt x="327" y="191"/>
                  </a:lnTo>
                  <a:lnTo>
                    <a:pt x="331" y="191"/>
                  </a:lnTo>
                  <a:lnTo>
                    <a:pt x="336" y="191"/>
                  </a:lnTo>
                  <a:lnTo>
                    <a:pt x="340" y="186"/>
                  </a:lnTo>
                  <a:lnTo>
                    <a:pt x="345" y="186"/>
                  </a:lnTo>
                  <a:lnTo>
                    <a:pt x="350" y="186"/>
                  </a:lnTo>
                  <a:lnTo>
                    <a:pt x="354" y="186"/>
                  </a:lnTo>
                  <a:lnTo>
                    <a:pt x="359" y="181"/>
                  </a:lnTo>
                  <a:lnTo>
                    <a:pt x="364" y="181"/>
                  </a:lnTo>
                  <a:lnTo>
                    <a:pt x="368" y="177"/>
                  </a:lnTo>
                  <a:lnTo>
                    <a:pt x="373" y="177"/>
                  </a:lnTo>
                  <a:lnTo>
                    <a:pt x="378" y="177"/>
                  </a:lnTo>
                  <a:lnTo>
                    <a:pt x="382" y="177"/>
                  </a:lnTo>
                  <a:lnTo>
                    <a:pt x="387" y="177"/>
                  </a:lnTo>
                  <a:lnTo>
                    <a:pt x="392" y="177"/>
                  </a:lnTo>
                  <a:lnTo>
                    <a:pt x="396" y="177"/>
                  </a:lnTo>
                  <a:lnTo>
                    <a:pt x="401" y="177"/>
                  </a:lnTo>
                  <a:lnTo>
                    <a:pt x="406" y="172"/>
                  </a:lnTo>
                  <a:lnTo>
                    <a:pt x="410" y="172"/>
                  </a:lnTo>
                  <a:lnTo>
                    <a:pt x="415" y="172"/>
                  </a:lnTo>
                  <a:lnTo>
                    <a:pt x="420" y="172"/>
                  </a:lnTo>
                  <a:lnTo>
                    <a:pt x="424" y="168"/>
                  </a:lnTo>
                  <a:lnTo>
                    <a:pt x="429" y="168"/>
                  </a:lnTo>
                  <a:lnTo>
                    <a:pt x="434" y="168"/>
                  </a:lnTo>
                  <a:lnTo>
                    <a:pt x="438" y="168"/>
                  </a:lnTo>
                  <a:lnTo>
                    <a:pt x="443" y="172"/>
                  </a:lnTo>
                  <a:lnTo>
                    <a:pt x="448" y="172"/>
                  </a:lnTo>
                  <a:lnTo>
                    <a:pt x="452" y="172"/>
                  </a:lnTo>
                  <a:lnTo>
                    <a:pt x="457" y="172"/>
                  </a:lnTo>
                  <a:lnTo>
                    <a:pt x="462" y="172"/>
                  </a:lnTo>
                  <a:lnTo>
                    <a:pt x="466" y="172"/>
                  </a:lnTo>
                  <a:lnTo>
                    <a:pt x="471" y="172"/>
                  </a:lnTo>
                  <a:lnTo>
                    <a:pt x="476" y="172"/>
                  </a:lnTo>
                  <a:lnTo>
                    <a:pt x="480" y="172"/>
                  </a:lnTo>
                  <a:lnTo>
                    <a:pt x="485" y="172"/>
                  </a:lnTo>
                  <a:lnTo>
                    <a:pt x="490" y="172"/>
                  </a:lnTo>
                  <a:lnTo>
                    <a:pt x="494" y="172"/>
                  </a:lnTo>
                  <a:lnTo>
                    <a:pt x="499" y="172"/>
                  </a:lnTo>
                  <a:lnTo>
                    <a:pt x="504" y="172"/>
                  </a:lnTo>
                </a:path>
              </a:pathLst>
            </a:custGeom>
            <a:noFill/>
            <a:ln w="57150" cmpd="sng">
              <a:solidFill>
                <a:srgbClr val="FF66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5" name="Freeform 37"/>
            <p:cNvSpPr>
              <a:spLocks/>
            </p:cNvSpPr>
            <p:nvPr/>
          </p:nvSpPr>
          <p:spPr bwMode="auto">
            <a:xfrm>
              <a:off x="4583" y="2399"/>
              <a:ext cx="169" cy="38"/>
            </a:xfrm>
            <a:custGeom>
              <a:avLst/>
              <a:gdLst>
                <a:gd name="T0" fmla="*/ 0 w 88"/>
                <a:gd name="T1" fmla="*/ 83 h 23"/>
                <a:gd name="T2" fmla="*/ 29 w 88"/>
                <a:gd name="T3" fmla="*/ 83 h 23"/>
                <a:gd name="T4" fmla="*/ 63 w 88"/>
                <a:gd name="T5" fmla="*/ 83 h 23"/>
                <a:gd name="T6" fmla="*/ 100 w 88"/>
                <a:gd name="T7" fmla="*/ 104 h 23"/>
                <a:gd name="T8" fmla="*/ 129 w 88"/>
                <a:gd name="T9" fmla="*/ 104 h 23"/>
                <a:gd name="T10" fmla="*/ 163 w 88"/>
                <a:gd name="T11" fmla="*/ 83 h 23"/>
                <a:gd name="T12" fmla="*/ 200 w 88"/>
                <a:gd name="T13" fmla="*/ 83 h 23"/>
                <a:gd name="T14" fmla="*/ 225 w 88"/>
                <a:gd name="T15" fmla="*/ 63 h 23"/>
                <a:gd name="T16" fmla="*/ 261 w 88"/>
                <a:gd name="T17" fmla="*/ 41 h 23"/>
                <a:gd name="T18" fmla="*/ 292 w 88"/>
                <a:gd name="T19" fmla="*/ 41 h 23"/>
                <a:gd name="T20" fmla="*/ 325 w 88"/>
                <a:gd name="T21" fmla="*/ 41 h 23"/>
                <a:gd name="T22" fmla="*/ 361 w 88"/>
                <a:gd name="T23" fmla="*/ 41 h 23"/>
                <a:gd name="T24" fmla="*/ 392 w 88"/>
                <a:gd name="T25" fmla="*/ 20 h 23"/>
                <a:gd name="T26" fmla="*/ 424 w 88"/>
                <a:gd name="T27" fmla="*/ 20 h 23"/>
                <a:gd name="T28" fmla="*/ 461 w 88"/>
                <a:gd name="T29" fmla="*/ 20 h 23"/>
                <a:gd name="T30" fmla="*/ 490 w 88"/>
                <a:gd name="T31" fmla="*/ 20 h 23"/>
                <a:gd name="T32" fmla="*/ 524 w 88"/>
                <a:gd name="T33" fmla="*/ 20 h 23"/>
                <a:gd name="T34" fmla="*/ 561 w 88"/>
                <a:gd name="T35" fmla="*/ 0 h 23"/>
                <a:gd name="T36" fmla="*/ 561 w 88"/>
                <a:gd name="T37" fmla="*/ 20 h 23"/>
                <a:gd name="T38" fmla="*/ 561 w 88"/>
                <a:gd name="T39" fmla="*/ 0 h 23"/>
                <a:gd name="T40" fmla="*/ 586 w 88"/>
                <a:gd name="T41" fmla="*/ 0 h 23"/>
                <a:gd name="T42" fmla="*/ 624 w 88"/>
                <a:gd name="T43" fmla="*/ 0 h 2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8" h="23">
                  <a:moveTo>
                    <a:pt x="0" y="18"/>
                  </a:moveTo>
                  <a:lnTo>
                    <a:pt x="4" y="18"/>
                  </a:lnTo>
                  <a:lnTo>
                    <a:pt x="9" y="18"/>
                  </a:lnTo>
                  <a:lnTo>
                    <a:pt x="14" y="23"/>
                  </a:lnTo>
                  <a:lnTo>
                    <a:pt x="18" y="23"/>
                  </a:lnTo>
                  <a:lnTo>
                    <a:pt x="23" y="18"/>
                  </a:lnTo>
                  <a:lnTo>
                    <a:pt x="28" y="18"/>
                  </a:lnTo>
                  <a:lnTo>
                    <a:pt x="32" y="14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46" y="9"/>
                  </a:lnTo>
                  <a:lnTo>
                    <a:pt x="51" y="9"/>
                  </a:lnTo>
                  <a:lnTo>
                    <a:pt x="55" y="4"/>
                  </a:lnTo>
                  <a:lnTo>
                    <a:pt x="60" y="4"/>
                  </a:lnTo>
                  <a:lnTo>
                    <a:pt x="65" y="4"/>
                  </a:lnTo>
                  <a:lnTo>
                    <a:pt x="69" y="4"/>
                  </a:lnTo>
                  <a:lnTo>
                    <a:pt x="74" y="4"/>
                  </a:lnTo>
                  <a:lnTo>
                    <a:pt x="79" y="0"/>
                  </a:lnTo>
                  <a:lnTo>
                    <a:pt x="79" y="4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8" y="0"/>
                  </a:lnTo>
                </a:path>
              </a:pathLst>
            </a:custGeom>
            <a:noFill/>
            <a:ln w="57150" cmpd="sng">
              <a:solidFill>
                <a:srgbClr val="FF66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39" name="Freeform 38"/>
          <p:cNvSpPr>
            <a:spLocks/>
          </p:cNvSpPr>
          <p:nvPr/>
        </p:nvSpPr>
        <p:spPr bwMode="auto">
          <a:xfrm>
            <a:off x="957263" y="4706938"/>
            <a:ext cx="2058987" cy="1587"/>
          </a:xfrm>
          <a:custGeom>
            <a:avLst/>
            <a:gdLst>
              <a:gd name="T0" fmla="*/ 2147483647 w 592"/>
              <a:gd name="T1" fmla="*/ 0 h 1587"/>
              <a:gd name="T2" fmla="*/ 2147483647 w 592"/>
              <a:gd name="T3" fmla="*/ 0 h 1587"/>
              <a:gd name="T4" fmla="*/ 2147483647 w 592"/>
              <a:gd name="T5" fmla="*/ 0 h 1587"/>
              <a:gd name="T6" fmla="*/ 2147483647 w 592"/>
              <a:gd name="T7" fmla="*/ 0 h 1587"/>
              <a:gd name="T8" fmla="*/ 2147483647 w 592"/>
              <a:gd name="T9" fmla="*/ 0 h 1587"/>
              <a:gd name="T10" fmla="*/ 2147483647 w 592"/>
              <a:gd name="T11" fmla="*/ 0 h 1587"/>
              <a:gd name="T12" fmla="*/ 2147483647 w 592"/>
              <a:gd name="T13" fmla="*/ 0 h 1587"/>
              <a:gd name="T14" fmla="*/ 2147483647 w 592"/>
              <a:gd name="T15" fmla="*/ 0 h 1587"/>
              <a:gd name="T16" fmla="*/ 2147483647 w 592"/>
              <a:gd name="T17" fmla="*/ 0 h 1587"/>
              <a:gd name="T18" fmla="*/ 2147483647 w 592"/>
              <a:gd name="T19" fmla="*/ 0 h 1587"/>
              <a:gd name="T20" fmla="*/ 2147483647 w 592"/>
              <a:gd name="T21" fmla="*/ 0 h 1587"/>
              <a:gd name="T22" fmla="*/ 2147483647 w 592"/>
              <a:gd name="T23" fmla="*/ 0 h 1587"/>
              <a:gd name="T24" fmla="*/ 2147483647 w 592"/>
              <a:gd name="T25" fmla="*/ 0 h 1587"/>
              <a:gd name="T26" fmla="*/ 2147483647 w 592"/>
              <a:gd name="T27" fmla="*/ 0 h 1587"/>
              <a:gd name="T28" fmla="*/ 2147483647 w 592"/>
              <a:gd name="T29" fmla="*/ 0 h 1587"/>
              <a:gd name="T30" fmla="*/ 2147483647 w 592"/>
              <a:gd name="T31" fmla="*/ 0 h 1587"/>
              <a:gd name="T32" fmla="*/ 2147483647 w 592"/>
              <a:gd name="T33" fmla="*/ 0 h 1587"/>
              <a:gd name="T34" fmla="*/ 2147483647 w 592"/>
              <a:gd name="T35" fmla="*/ 0 h 1587"/>
              <a:gd name="T36" fmla="*/ 2147483647 w 592"/>
              <a:gd name="T37" fmla="*/ 0 h 1587"/>
              <a:gd name="T38" fmla="*/ 2147483647 w 592"/>
              <a:gd name="T39" fmla="*/ 0 h 1587"/>
              <a:gd name="T40" fmla="*/ 2147483647 w 592"/>
              <a:gd name="T41" fmla="*/ 0 h 1587"/>
              <a:gd name="T42" fmla="*/ 2147483647 w 592"/>
              <a:gd name="T43" fmla="*/ 0 h 1587"/>
              <a:gd name="T44" fmla="*/ 2147483647 w 592"/>
              <a:gd name="T45" fmla="*/ 0 h 1587"/>
              <a:gd name="T46" fmla="*/ 2147483647 w 592"/>
              <a:gd name="T47" fmla="*/ 0 h 1587"/>
              <a:gd name="T48" fmla="*/ 2147483647 w 592"/>
              <a:gd name="T49" fmla="*/ 0 h 1587"/>
              <a:gd name="T50" fmla="*/ 2147483647 w 592"/>
              <a:gd name="T51" fmla="*/ 0 h 1587"/>
              <a:gd name="T52" fmla="*/ 2147483647 w 592"/>
              <a:gd name="T53" fmla="*/ 0 h 1587"/>
              <a:gd name="T54" fmla="*/ 2147483647 w 592"/>
              <a:gd name="T55" fmla="*/ 0 h 1587"/>
              <a:gd name="T56" fmla="*/ 2147483647 w 592"/>
              <a:gd name="T57" fmla="*/ 0 h 1587"/>
              <a:gd name="T58" fmla="*/ 2147483647 w 592"/>
              <a:gd name="T59" fmla="*/ 0 h 1587"/>
              <a:gd name="T60" fmla="*/ 2147483647 w 592"/>
              <a:gd name="T61" fmla="*/ 0 h 1587"/>
              <a:gd name="T62" fmla="*/ 2147483647 w 592"/>
              <a:gd name="T63" fmla="*/ 0 h 1587"/>
              <a:gd name="T64" fmla="*/ 2147483647 w 592"/>
              <a:gd name="T65" fmla="*/ 0 h 1587"/>
              <a:gd name="T66" fmla="*/ 2147483647 w 592"/>
              <a:gd name="T67" fmla="*/ 0 h 1587"/>
              <a:gd name="T68" fmla="*/ 2147483647 w 592"/>
              <a:gd name="T69" fmla="*/ 0 h 1587"/>
              <a:gd name="T70" fmla="*/ 2147483647 w 592"/>
              <a:gd name="T71" fmla="*/ 0 h 1587"/>
              <a:gd name="T72" fmla="*/ 2147483647 w 592"/>
              <a:gd name="T73" fmla="*/ 0 h 1587"/>
              <a:gd name="T74" fmla="*/ 2147483647 w 592"/>
              <a:gd name="T75" fmla="*/ 0 h 1587"/>
              <a:gd name="T76" fmla="*/ 2147483647 w 592"/>
              <a:gd name="T77" fmla="*/ 0 h 1587"/>
              <a:gd name="T78" fmla="*/ 2147483647 w 592"/>
              <a:gd name="T79" fmla="*/ 0 h 1587"/>
              <a:gd name="T80" fmla="*/ 2147483647 w 592"/>
              <a:gd name="T81" fmla="*/ 0 h 1587"/>
              <a:gd name="T82" fmla="*/ 2147483647 w 592"/>
              <a:gd name="T83" fmla="*/ 0 h 158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2" h="1587">
                <a:moveTo>
                  <a:pt x="0" y="0"/>
                </a:moveTo>
                <a:lnTo>
                  <a:pt x="5" y="0"/>
                </a:lnTo>
                <a:lnTo>
                  <a:pt x="9" y="0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8" y="0"/>
                </a:lnTo>
                <a:lnTo>
                  <a:pt x="33" y="0"/>
                </a:lnTo>
                <a:lnTo>
                  <a:pt x="37" y="0"/>
                </a:lnTo>
                <a:lnTo>
                  <a:pt x="42" y="0"/>
                </a:lnTo>
                <a:lnTo>
                  <a:pt x="47" y="0"/>
                </a:lnTo>
                <a:lnTo>
                  <a:pt x="51" y="0"/>
                </a:lnTo>
                <a:lnTo>
                  <a:pt x="56" y="0"/>
                </a:lnTo>
                <a:lnTo>
                  <a:pt x="61" y="0"/>
                </a:lnTo>
                <a:lnTo>
                  <a:pt x="65" y="0"/>
                </a:lnTo>
                <a:lnTo>
                  <a:pt x="70" y="0"/>
                </a:lnTo>
                <a:lnTo>
                  <a:pt x="75" y="0"/>
                </a:lnTo>
                <a:lnTo>
                  <a:pt x="79" y="0"/>
                </a:lnTo>
                <a:lnTo>
                  <a:pt x="84" y="0"/>
                </a:lnTo>
                <a:lnTo>
                  <a:pt x="89" y="0"/>
                </a:lnTo>
                <a:lnTo>
                  <a:pt x="93" y="0"/>
                </a:lnTo>
                <a:lnTo>
                  <a:pt x="98" y="0"/>
                </a:lnTo>
                <a:lnTo>
                  <a:pt x="103" y="0"/>
                </a:lnTo>
                <a:lnTo>
                  <a:pt x="107" y="0"/>
                </a:lnTo>
                <a:lnTo>
                  <a:pt x="112" y="0"/>
                </a:lnTo>
                <a:lnTo>
                  <a:pt x="117" y="0"/>
                </a:lnTo>
                <a:lnTo>
                  <a:pt x="121" y="0"/>
                </a:lnTo>
                <a:lnTo>
                  <a:pt x="126" y="0"/>
                </a:lnTo>
                <a:lnTo>
                  <a:pt x="131" y="0"/>
                </a:lnTo>
                <a:lnTo>
                  <a:pt x="135" y="0"/>
                </a:lnTo>
                <a:lnTo>
                  <a:pt x="140" y="0"/>
                </a:lnTo>
                <a:lnTo>
                  <a:pt x="145" y="0"/>
                </a:lnTo>
                <a:lnTo>
                  <a:pt x="149" y="0"/>
                </a:lnTo>
                <a:lnTo>
                  <a:pt x="154" y="0"/>
                </a:lnTo>
                <a:lnTo>
                  <a:pt x="159" y="0"/>
                </a:lnTo>
                <a:lnTo>
                  <a:pt x="163" y="0"/>
                </a:lnTo>
                <a:lnTo>
                  <a:pt x="168" y="0"/>
                </a:lnTo>
                <a:lnTo>
                  <a:pt x="172" y="0"/>
                </a:lnTo>
                <a:lnTo>
                  <a:pt x="177" y="0"/>
                </a:lnTo>
                <a:lnTo>
                  <a:pt x="182" y="0"/>
                </a:lnTo>
                <a:lnTo>
                  <a:pt x="186" y="0"/>
                </a:lnTo>
                <a:lnTo>
                  <a:pt x="191" y="0"/>
                </a:lnTo>
                <a:lnTo>
                  <a:pt x="196" y="0"/>
                </a:lnTo>
                <a:lnTo>
                  <a:pt x="200" y="0"/>
                </a:lnTo>
                <a:lnTo>
                  <a:pt x="205" y="0"/>
                </a:lnTo>
                <a:lnTo>
                  <a:pt x="210" y="0"/>
                </a:lnTo>
                <a:lnTo>
                  <a:pt x="214" y="0"/>
                </a:lnTo>
                <a:lnTo>
                  <a:pt x="219" y="0"/>
                </a:lnTo>
                <a:lnTo>
                  <a:pt x="224" y="0"/>
                </a:lnTo>
                <a:lnTo>
                  <a:pt x="228" y="0"/>
                </a:lnTo>
                <a:lnTo>
                  <a:pt x="233" y="0"/>
                </a:lnTo>
                <a:lnTo>
                  <a:pt x="238" y="0"/>
                </a:lnTo>
                <a:lnTo>
                  <a:pt x="242" y="0"/>
                </a:lnTo>
                <a:lnTo>
                  <a:pt x="247" y="0"/>
                </a:lnTo>
                <a:lnTo>
                  <a:pt x="252" y="0"/>
                </a:lnTo>
                <a:lnTo>
                  <a:pt x="256" y="0"/>
                </a:lnTo>
                <a:lnTo>
                  <a:pt x="261" y="0"/>
                </a:lnTo>
                <a:lnTo>
                  <a:pt x="266" y="0"/>
                </a:lnTo>
                <a:lnTo>
                  <a:pt x="270" y="0"/>
                </a:lnTo>
                <a:lnTo>
                  <a:pt x="275" y="0"/>
                </a:lnTo>
                <a:lnTo>
                  <a:pt x="280" y="0"/>
                </a:lnTo>
                <a:lnTo>
                  <a:pt x="284" y="0"/>
                </a:lnTo>
                <a:lnTo>
                  <a:pt x="289" y="0"/>
                </a:lnTo>
                <a:lnTo>
                  <a:pt x="294" y="0"/>
                </a:lnTo>
                <a:lnTo>
                  <a:pt x="298" y="0"/>
                </a:lnTo>
                <a:lnTo>
                  <a:pt x="303" y="0"/>
                </a:lnTo>
                <a:lnTo>
                  <a:pt x="308" y="0"/>
                </a:lnTo>
                <a:lnTo>
                  <a:pt x="312" y="0"/>
                </a:lnTo>
                <a:lnTo>
                  <a:pt x="317" y="0"/>
                </a:lnTo>
                <a:lnTo>
                  <a:pt x="322" y="0"/>
                </a:lnTo>
                <a:lnTo>
                  <a:pt x="326" y="0"/>
                </a:lnTo>
                <a:lnTo>
                  <a:pt x="331" y="0"/>
                </a:lnTo>
                <a:lnTo>
                  <a:pt x="336" y="0"/>
                </a:lnTo>
                <a:lnTo>
                  <a:pt x="340" y="0"/>
                </a:lnTo>
                <a:lnTo>
                  <a:pt x="345" y="0"/>
                </a:lnTo>
                <a:lnTo>
                  <a:pt x="350" y="0"/>
                </a:lnTo>
                <a:lnTo>
                  <a:pt x="354" y="0"/>
                </a:lnTo>
                <a:lnTo>
                  <a:pt x="359" y="0"/>
                </a:lnTo>
                <a:lnTo>
                  <a:pt x="363" y="0"/>
                </a:lnTo>
                <a:lnTo>
                  <a:pt x="368" y="0"/>
                </a:lnTo>
                <a:lnTo>
                  <a:pt x="373" y="0"/>
                </a:lnTo>
                <a:lnTo>
                  <a:pt x="377" y="0"/>
                </a:lnTo>
                <a:lnTo>
                  <a:pt x="382" y="0"/>
                </a:lnTo>
                <a:lnTo>
                  <a:pt x="387" y="0"/>
                </a:lnTo>
                <a:lnTo>
                  <a:pt x="391" y="0"/>
                </a:lnTo>
                <a:lnTo>
                  <a:pt x="396" y="0"/>
                </a:lnTo>
                <a:lnTo>
                  <a:pt x="401" y="0"/>
                </a:lnTo>
                <a:lnTo>
                  <a:pt x="405" y="0"/>
                </a:lnTo>
                <a:lnTo>
                  <a:pt x="410" y="0"/>
                </a:lnTo>
                <a:lnTo>
                  <a:pt x="415" y="0"/>
                </a:lnTo>
                <a:lnTo>
                  <a:pt x="419" y="0"/>
                </a:lnTo>
                <a:lnTo>
                  <a:pt x="424" y="0"/>
                </a:lnTo>
                <a:lnTo>
                  <a:pt x="429" y="0"/>
                </a:lnTo>
                <a:lnTo>
                  <a:pt x="433" y="0"/>
                </a:lnTo>
                <a:lnTo>
                  <a:pt x="438" y="0"/>
                </a:lnTo>
                <a:lnTo>
                  <a:pt x="443" y="0"/>
                </a:lnTo>
                <a:lnTo>
                  <a:pt x="447" y="0"/>
                </a:lnTo>
                <a:lnTo>
                  <a:pt x="452" y="0"/>
                </a:lnTo>
                <a:lnTo>
                  <a:pt x="457" y="0"/>
                </a:lnTo>
                <a:lnTo>
                  <a:pt x="461" y="0"/>
                </a:lnTo>
                <a:lnTo>
                  <a:pt x="466" y="0"/>
                </a:lnTo>
                <a:lnTo>
                  <a:pt x="471" y="0"/>
                </a:lnTo>
                <a:lnTo>
                  <a:pt x="475" y="0"/>
                </a:lnTo>
                <a:lnTo>
                  <a:pt x="480" y="0"/>
                </a:lnTo>
                <a:lnTo>
                  <a:pt x="485" y="0"/>
                </a:lnTo>
                <a:lnTo>
                  <a:pt x="489" y="0"/>
                </a:lnTo>
                <a:lnTo>
                  <a:pt x="494" y="0"/>
                </a:lnTo>
                <a:lnTo>
                  <a:pt x="499" y="0"/>
                </a:lnTo>
                <a:lnTo>
                  <a:pt x="503" y="0"/>
                </a:lnTo>
                <a:lnTo>
                  <a:pt x="508" y="0"/>
                </a:lnTo>
                <a:lnTo>
                  <a:pt x="513" y="0"/>
                </a:lnTo>
                <a:lnTo>
                  <a:pt x="517" y="0"/>
                </a:lnTo>
                <a:lnTo>
                  <a:pt x="522" y="0"/>
                </a:lnTo>
                <a:lnTo>
                  <a:pt x="527" y="0"/>
                </a:lnTo>
                <a:lnTo>
                  <a:pt x="531" y="0"/>
                </a:lnTo>
                <a:lnTo>
                  <a:pt x="536" y="0"/>
                </a:lnTo>
                <a:lnTo>
                  <a:pt x="541" y="0"/>
                </a:lnTo>
                <a:lnTo>
                  <a:pt x="545" y="0"/>
                </a:lnTo>
                <a:lnTo>
                  <a:pt x="550" y="0"/>
                </a:lnTo>
                <a:lnTo>
                  <a:pt x="555" y="0"/>
                </a:lnTo>
                <a:lnTo>
                  <a:pt x="559" y="0"/>
                </a:lnTo>
                <a:lnTo>
                  <a:pt x="564" y="0"/>
                </a:lnTo>
                <a:lnTo>
                  <a:pt x="568" y="0"/>
                </a:lnTo>
                <a:lnTo>
                  <a:pt x="573" y="0"/>
                </a:lnTo>
                <a:lnTo>
                  <a:pt x="578" y="0"/>
                </a:lnTo>
                <a:lnTo>
                  <a:pt x="582" y="0"/>
                </a:lnTo>
                <a:lnTo>
                  <a:pt x="587" y="0"/>
                </a:lnTo>
                <a:lnTo>
                  <a:pt x="592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0" name="Freeform 39"/>
          <p:cNvSpPr>
            <a:spLocks/>
          </p:cNvSpPr>
          <p:nvPr/>
        </p:nvSpPr>
        <p:spPr bwMode="auto">
          <a:xfrm>
            <a:off x="3016250" y="4706938"/>
            <a:ext cx="2055813" cy="1587"/>
          </a:xfrm>
          <a:custGeom>
            <a:avLst/>
            <a:gdLst>
              <a:gd name="T0" fmla="*/ 2147483647 w 591"/>
              <a:gd name="T1" fmla="*/ 0 h 1587"/>
              <a:gd name="T2" fmla="*/ 2147483647 w 591"/>
              <a:gd name="T3" fmla="*/ 0 h 1587"/>
              <a:gd name="T4" fmla="*/ 2147483647 w 591"/>
              <a:gd name="T5" fmla="*/ 0 h 1587"/>
              <a:gd name="T6" fmla="*/ 2147483647 w 591"/>
              <a:gd name="T7" fmla="*/ 0 h 1587"/>
              <a:gd name="T8" fmla="*/ 2147483647 w 591"/>
              <a:gd name="T9" fmla="*/ 0 h 1587"/>
              <a:gd name="T10" fmla="*/ 2147483647 w 591"/>
              <a:gd name="T11" fmla="*/ 0 h 1587"/>
              <a:gd name="T12" fmla="*/ 2147483647 w 591"/>
              <a:gd name="T13" fmla="*/ 0 h 1587"/>
              <a:gd name="T14" fmla="*/ 2147483647 w 591"/>
              <a:gd name="T15" fmla="*/ 0 h 1587"/>
              <a:gd name="T16" fmla="*/ 2147483647 w 591"/>
              <a:gd name="T17" fmla="*/ 0 h 1587"/>
              <a:gd name="T18" fmla="*/ 2147483647 w 591"/>
              <a:gd name="T19" fmla="*/ 0 h 1587"/>
              <a:gd name="T20" fmla="*/ 2147483647 w 591"/>
              <a:gd name="T21" fmla="*/ 0 h 1587"/>
              <a:gd name="T22" fmla="*/ 2147483647 w 591"/>
              <a:gd name="T23" fmla="*/ 0 h 1587"/>
              <a:gd name="T24" fmla="*/ 2147483647 w 591"/>
              <a:gd name="T25" fmla="*/ 0 h 1587"/>
              <a:gd name="T26" fmla="*/ 2147483647 w 591"/>
              <a:gd name="T27" fmla="*/ 0 h 1587"/>
              <a:gd name="T28" fmla="*/ 2147483647 w 591"/>
              <a:gd name="T29" fmla="*/ 0 h 1587"/>
              <a:gd name="T30" fmla="*/ 2147483647 w 591"/>
              <a:gd name="T31" fmla="*/ 0 h 1587"/>
              <a:gd name="T32" fmla="*/ 2147483647 w 591"/>
              <a:gd name="T33" fmla="*/ 0 h 1587"/>
              <a:gd name="T34" fmla="*/ 2147483647 w 591"/>
              <a:gd name="T35" fmla="*/ 0 h 1587"/>
              <a:gd name="T36" fmla="*/ 2147483647 w 591"/>
              <a:gd name="T37" fmla="*/ 0 h 1587"/>
              <a:gd name="T38" fmla="*/ 2147483647 w 591"/>
              <a:gd name="T39" fmla="*/ 0 h 1587"/>
              <a:gd name="T40" fmla="*/ 2147483647 w 591"/>
              <a:gd name="T41" fmla="*/ 0 h 1587"/>
              <a:gd name="T42" fmla="*/ 2147483647 w 591"/>
              <a:gd name="T43" fmla="*/ 0 h 1587"/>
              <a:gd name="T44" fmla="*/ 2147483647 w 591"/>
              <a:gd name="T45" fmla="*/ 0 h 1587"/>
              <a:gd name="T46" fmla="*/ 2147483647 w 591"/>
              <a:gd name="T47" fmla="*/ 0 h 1587"/>
              <a:gd name="T48" fmla="*/ 2147483647 w 591"/>
              <a:gd name="T49" fmla="*/ 0 h 1587"/>
              <a:gd name="T50" fmla="*/ 2147483647 w 591"/>
              <a:gd name="T51" fmla="*/ 0 h 1587"/>
              <a:gd name="T52" fmla="*/ 2147483647 w 591"/>
              <a:gd name="T53" fmla="*/ 0 h 1587"/>
              <a:gd name="T54" fmla="*/ 2147483647 w 591"/>
              <a:gd name="T55" fmla="*/ 0 h 1587"/>
              <a:gd name="T56" fmla="*/ 2147483647 w 591"/>
              <a:gd name="T57" fmla="*/ 0 h 1587"/>
              <a:gd name="T58" fmla="*/ 2147483647 w 591"/>
              <a:gd name="T59" fmla="*/ 0 h 1587"/>
              <a:gd name="T60" fmla="*/ 2147483647 w 591"/>
              <a:gd name="T61" fmla="*/ 0 h 1587"/>
              <a:gd name="T62" fmla="*/ 2147483647 w 591"/>
              <a:gd name="T63" fmla="*/ 0 h 1587"/>
              <a:gd name="T64" fmla="*/ 2147483647 w 591"/>
              <a:gd name="T65" fmla="*/ 0 h 1587"/>
              <a:gd name="T66" fmla="*/ 2147483647 w 591"/>
              <a:gd name="T67" fmla="*/ 0 h 1587"/>
              <a:gd name="T68" fmla="*/ 2147483647 w 591"/>
              <a:gd name="T69" fmla="*/ 0 h 1587"/>
              <a:gd name="T70" fmla="*/ 2147483647 w 591"/>
              <a:gd name="T71" fmla="*/ 0 h 1587"/>
              <a:gd name="T72" fmla="*/ 2147483647 w 591"/>
              <a:gd name="T73" fmla="*/ 0 h 1587"/>
              <a:gd name="T74" fmla="*/ 2147483647 w 591"/>
              <a:gd name="T75" fmla="*/ 0 h 1587"/>
              <a:gd name="T76" fmla="*/ 2147483647 w 591"/>
              <a:gd name="T77" fmla="*/ 0 h 1587"/>
              <a:gd name="T78" fmla="*/ 2147483647 w 591"/>
              <a:gd name="T79" fmla="*/ 0 h 1587"/>
              <a:gd name="T80" fmla="*/ 2147483647 w 591"/>
              <a:gd name="T81" fmla="*/ 0 h 1587"/>
              <a:gd name="T82" fmla="*/ 2147483647 w 591"/>
              <a:gd name="T83" fmla="*/ 0 h 158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1" h="1587">
                <a:moveTo>
                  <a:pt x="0" y="0"/>
                </a:moveTo>
                <a:lnTo>
                  <a:pt x="4" y="0"/>
                </a:lnTo>
                <a:lnTo>
                  <a:pt x="9" y="0"/>
                </a:lnTo>
                <a:lnTo>
                  <a:pt x="14" y="0"/>
                </a:lnTo>
                <a:lnTo>
                  <a:pt x="18" y="0"/>
                </a:lnTo>
                <a:lnTo>
                  <a:pt x="23" y="0"/>
                </a:lnTo>
                <a:lnTo>
                  <a:pt x="28" y="0"/>
                </a:lnTo>
                <a:lnTo>
                  <a:pt x="32" y="0"/>
                </a:lnTo>
                <a:lnTo>
                  <a:pt x="37" y="0"/>
                </a:lnTo>
                <a:lnTo>
                  <a:pt x="42" y="0"/>
                </a:lnTo>
                <a:lnTo>
                  <a:pt x="46" y="0"/>
                </a:lnTo>
                <a:lnTo>
                  <a:pt x="51" y="0"/>
                </a:lnTo>
                <a:lnTo>
                  <a:pt x="56" y="0"/>
                </a:lnTo>
                <a:lnTo>
                  <a:pt x="60" y="0"/>
                </a:lnTo>
                <a:lnTo>
                  <a:pt x="65" y="0"/>
                </a:lnTo>
                <a:lnTo>
                  <a:pt x="70" y="0"/>
                </a:lnTo>
                <a:lnTo>
                  <a:pt x="74" y="0"/>
                </a:lnTo>
                <a:lnTo>
                  <a:pt x="79" y="0"/>
                </a:lnTo>
                <a:lnTo>
                  <a:pt x="84" y="0"/>
                </a:lnTo>
                <a:lnTo>
                  <a:pt x="88" y="0"/>
                </a:lnTo>
                <a:lnTo>
                  <a:pt x="93" y="0"/>
                </a:lnTo>
                <a:lnTo>
                  <a:pt x="98" y="0"/>
                </a:lnTo>
                <a:lnTo>
                  <a:pt x="102" y="0"/>
                </a:lnTo>
                <a:lnTo>
                  <a:pt x="107" y="0"/>
                </a:lnTo>
                <a:lnTo>
                  <a:pt x="112" y="0"/>
                </a:lnTo>
                <a:lnTo>
                  <a:pt x="116" y="0"/>
                </a:lnTo>
                <a:lnTo>
                  <a:pt x="121" y="0"/>
                </a:lnTo>
                <a:lnTo>
                  <a:pt x="126" y="0"/>
                </a:lnTo>
                <a:lnTo>
                  <a:pt x="130" y="0"/>
                </a:lnTo>
                <a:lnTo>
                  <a:pt x="135" y="0"/>
                </a:lnTo>
                <a:lnTo>
                  <a:pt x="140" y="0"/>
                </a:lnTo>
                <a:lnTo>
                  <a:pt x="144" y="0"/>
                </a:lnTo>
                <a:lnTo>
                  <a:pt x="149" y="0"/>
                </a:lnTo>
                <a:lnTo>
                  <a:pt x="154" y="0"/>
                </a:lnTo>
                <a:lnTo>
                  <a:pt x="158" y="0"/>
                </a:lnTo>
                <a:lnTo>
                  <a:pt x="163" y="0"/>
                </a:lnTo>
                <a:lnTo>
                  <a:pt x="168" y="0"/>
                </a:lnTo>
                <a:lnTo>
                  <a:pt x="172" y="0"/>
                </a:lnTo>
                <a:lnTo>
                  <a:pt x="177" y="0"/>
                </a:lnTo>
                <a:lnTo>
                  <a:pt x="181" y="0"/>
                </a:lnTo>
                <a:lnTo>
                  <a:pt x="186" y="0"/>
                </a:lnTo>
                <a:lnTo>
                  <a:pt x="191" y="0"/>
                </a:lnTo>
                <a:lnTo>
                  <a:pt x="195" y="0"/>
                </a:lnTo>
                <a:lnTo>
                  <a:pt x="200" y="0"/>
                </a:lnTo>
                <a:lnTo>
                  <a:pt x="205" y="0"/>
                </a:lnTo>
                <a:lnTo>
                  <a:pt x="209" y="0"/>
                </a:lnTo>
                <a:lnTo>
                  <a:pt x="214" y="0"/>
                </a:lnTo>
                <a:lnTo>
                  <a:pt x="219" y="0"/>
                </a:lnTo>
                <a:lnTo>
                  <a:pt x="223" y="0"/>
                </a:lnTo>
                <a:lnTo>
                  <a:pt x="228" y="0"/>
                </a:lnTo>
                <a:lnTo>
                  <a:pt x="233" y="0"/>
                </a:lnTo>
                <a:lnTo>
                  <a:pt x="237" y="0"/>
                </a:lnTo>
                <a:lnTo>
                  <a:pt x="242" y="0"/>
                </a:lnTo>
                <a:lnTo>
                  <a:pt x="247" y="0"/>
                </a:lnTo>
                <a:lnTo>
                  <a:pt x="251" y="0"/>
                </a:lnTo>
                <a:lnTo>
                  <a:pt x="256" y="0"/>
                </a:lnTo>
                <a:lnTo>
                  <a:pt x="261" y="0"/>
                </a:lnTo>
                <a:lnTo>
                  <a:pt x="265" y="0"/>
                </a:lnTo>
                <a:lnTo>
                  <a:pt x="270" y="0"/>
                </a:lnTo>
                <a:lnTo>
                  <a:pt x="275" y="0"/>
                </a:lnTo>
                <a:lnTo>
                  <a:pt x="279" y="0"/>
                </a:lnTo>
                <a:lnTo>
                  <a:pt x="284" y="0"/>
                </a:lnTo>
                <a:lnTo>
                  <a:pt x="289" y="0"/>
                </a:lnTo>
                <a:lnTo>
                  <a:pt x="293" y="0"/>
                </a:lnTo>
                <a:lnTo>
                  <a:pt x="298" y="0"/>
                </a:lnTo>
                <a:lnTo>
                  <a:pt x="303" y="0"/>
                </a:lnTo>
                <a:lnTo>
                  <a:pt x="307" y="0"/>
                </a:lnTo>
                <a:lnTo>
                  <a:pt x="312" y="0"/>
                </a:lnTo>
                <a:lnTo>
                  <a:pt x="317" y="0"/>
                </a:lnTo>
                <a:lnTo>
                  <a:pt x="321" y="0"/>
                </a:lnTo>
                <a:lnTo>
                  <a:pt x="326" y="0"/>
                </a:lnTo>
                <a:lnTo>
                  <a:pt x="331" y="0"/>
                </a:lnTo>
                <a:lnTo>
                  <a:pt x="335" y="0"/>
                </a:lnTo>
                <a:lnTo>
                  <a:pt x="340" y="0"/>
                </a:lnTo>
                <a:lnTo>
                  <a:pt x="345" y="0"/>
                </a:lnTo>
                <a:lnTo>
                  <a:pt x="349" y="0"/>
                </a:lnTo>
                <a:lnTo>
                  <a:pt x="354" y="0"/>
                </a:lnTo>
                <a:lnTo>
                  <a:pt x="359" y="0"/>
                </a:lnTo>
                <a:lnTo>
                  <a:pt x="363" y="0"/>
                </a:lnTo>
                <a:lnTo>
                  <a:pt x="368" y="0"/>
                </a:lnTo>
                <a:lnTo>
                  <a:pt x="373" y="0"/>
                </a:lnTo>
                <a:lnTo>
                  <a:pt x="377" y="0"/>
                </a:lnTo>
                <a:lnTo>
                  <a:pt x="382" y="0"/>
                </a:lnTo>
                <a:lnTo>
                  <a:pt x="386" y="0"/>
                </a:lnTo>
                <a:lnTo>
                  <a:pt x="391" y="0"/>
                </a:lnTo>
                <a:lnTo>
                  <a:pt x="396" y="0"/>
                </a:lnTo>
                <a:lnTo>
                  <a:pt x="400" y="0"/>
                </a:lnTo>
                <a:lnTo>
                  <a:pt x="405" y="0"/>
                </a:lnTo>
                <a:lnTo>
                  <a:pt x="410" y="0"/>
                </a:lnTo>
                <a:lnTo>
                  <a:pt x="414" y="0"/>
                </a:lnTo>
                <a:lnTo>
                  <a:pt x="419" y="0"/>
                </a:lnTo>
                <a:lnTo>
                  <a:pt x="424" y="0"/>
                </a:lnTo>
                <a:lnTo>
                  <a:pt x="428" y="0"/>
                </a:lnTo>
                <a:lnTo>
                  <a:pt x="433" y="0"/>
                </a:lnTo>
                <a:lnTo>
                  <a:pt x="438" y="0"/>
                </a:lnTo>
                <a:lnTo>
                  <a:pt x="442" y="0"/>
                </a:lnTo>
                <a:lnTo>
                  <a:pt x="447" y="0"/>
                </a:lnTo>
                <a:lnTo>
                  <a:pt x="452" y="0"/>
                </a:lnTo>
                <a:lnTo>
                  <a:pt x="456" y="0"/>
                </a:lnTo>
                <a:lnTo>
                  <a:pt x="461" y="0"/>
                </a:lnTo>
                <a:lnTo>
                  <a:pt x="466" y="0"/>
                </a:lnTo>
                <a:lnTo>
                  <a:pt x="470" y="0"/>
                </a:lnTo>
                <a:lnTo>
                  <a:pt x="475" y="0"/>
                </a:lnTo>
                <a:lnTo>
                  <a:pt x="480" y="0"/>
                </a:lnTo>
                <a:lnTo>
                  <a:pt x="484" y="0"/>
                </a:lnTo>
                <a:lnTo>
                  <a:pt x="489" y="0"/>
                </a:lnTo>
                <a:lnTo>
                  <a:pt x="494" y="0"/>
                </a:lnTo>
                <a:lnTo>
                  <a:pt x="498" y="0"/>
                </a:lnTo>
                <a:lnTo>
                  <a:pt x="503" y="0"/>
                </a:lnTo>
                <a:lnTo>
                  <a:pt x="508" y="0"/>
                </a:lnTo>
                <a:lnTo>
                  <a:pt x="512" y="0"/>
                </a:lnTo>
                <a:lnTo>
                  <a:pt x="517" y="0"/>
                </a:lnTo>
                <a:lnTo>
                  <a:pt x="522" y="0"/>
                </a:lnTo>
                <a:lnTo>
                  <a:pt x="526" y="0"/>
                </a:lnTo>
                <a:lnTo>
                  <a:pt x="531" y="0"/>
                </a:lnTo>
                <a:lnTo>
                  <a:pt x="536" y="0"/>
                </a:lnTo>
                <a:lnTo>
                  <a:pt x="540" y="0"/>
                </a:lnTo>
                <a:lnTo>
                  <a:pt x="545" y="0"/>
                </a:lnTo>
                <a:lnTo>
                  <a:pt x="550" y="0"/>
                </a:lnTo>
                <a:lnTo>
                  <a:pt x="554" y="0"/>
                </a:lnTo>
                <a:lnTo>
                  <a:pt x="559" y="0"/>
                </a:lnTo>
                <a:lnTo>
                  <a:pt x="564" y="0"/>
                </a:lnTo>
                <a:lnTo>
                  <a:pt x="568" y="0"/>
                </a:lnTo>
                <a:lnTo>
                  <a:pt x="573" y="0"/>
                </a:lnTo>
                <a:lnTo>
                  <a:pt x="577" y="0"/>
                </a:lnTo>
                <a:lnTo>
                  <a:pt x="582" y="0"/>
                </a:lnTo>
                <a:lnTo>
                  <a:pt x="587" y="0"/>
                </a:lnTo>
                <a:lnTo>
                  <a:pt x="591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1" name="Freeform 40"/>
          <p:cNvSpPr>
            <a:spLocks/>
          </p:cNvSpPr>
          <p:nvPr/>
        </p:nvSpPr>
        <p:spPr bwMode="auto">
          <a:xfrm>
            <a:off x="5072063" y="4706938"/>
            <a:ext cx="2062162" cy="1587"/>
          </a:xfrm>
          <a:custGeom>
            <a:avLst/>
            <a:gdLst>
              <a:gd name="T0" fmla="*/ 2147483647 w 592"/>
              <a:gd name="T1" fmla="*/ 0 h 1587"/>
              <a:gd name="T2" fmla="*/ 2147483647 w 592"/>
              <a:gd name="T3" fmla="*/ 0 h 1587"/>
              <a:gd name="T4" fmla="*/ 2147483647 w 592"/>
              <a:gd name="T5" fmla="*/ 0 h 1587"/>
              <a:gd name="T6" fmla="*/ 2147483647 w 592"/>
              <a:gd name="T7" fmla="*/ 0 h 1587"/>
              <a:gd name="T8" fmla="*/ 2147483647 w 592"/>
              <a:gd name="T9" fmla="*/ 0 h 1587"/>
              <a:gd name="T10" fmla="*/ 2147483647 w 592"/>
              <a:gd name="T11" fmla="*/ 0 h 1587"/>
              <a:gd name="T12" fmla="*/ 2147483647 w 592"/>
              <a:gd name="T13" fmla="*/ 0 h 1587"/>
              <a:gd name="T14" fmla="*/ 2147483647 w 592"/>
              <a:gd name="T15" fmla="*/ 0 h 1587"/>
              <a:gd name="T16" fmla="*/ 2147483647 w 592"/>
              <a:gd name="T17" fmla="*/ 0 h 1587"/>
              <a:gd name="T18" fmla="*/ 2147483647 w 592"/>
              <a:gd name="T19" fmla="*/ 0 h 1587"/>
              <a:gd name="T20" fmla="*/ 2147483647 w 592"/>
              <a:gd name="T21" fmla="*/ 0 h 1587"/>
              <a:gd name="T22" fmla="*/ 2147483647 w 592"/>
              <a:gd name="T23" fmla="*/ 0 h 1587"/>
              <a:gd name="T24" fmla="*/ 2147483647 w 592"/>
              <a:gd name="T25" fmla="*/ 0 h 1587"/>
              <a:gd name="T26" fmla="*/ 2147483647 w 592"/>
              <a:gd name="T27" fmla="*/ 0 h 1587"/>
              <a:gd name="T28" fmla="*/ 2147483647 w 592"/>
              <a:gd name="T29" fmla="*/ 0 h 1587"/>
              <a:gd name="T30" fmla="*/ 2147483647 w 592"/>
              <a:gd name="T31" fmla="*/ 0 h 1587"/>
              <a:gd name="T32" fmla="*/ 2147483647 w 592"/>
              <a:gd name="T33" fmla="*/ 0 h 1587"/>
              <a:gd name="T34" fmla="*/ 2147483647 w 592"/>
              <a:gd name="T35" fmla="*/ 0 h 1587"/>
              <a:gd name="T36" fmla="*/ 2147483647 w 592"/>
              <a:gd name="T37" fmla="*/ 0 h 1587"/>
              <a:gd name="T38" fmla="*/ 2147483647 w 592"/>
              <a:gd name="T39" fmla="*/ 0 h 1587"/>
              <a:gd name="T40" fmla="*/ 2147483647 w 592"/>
              <a:gd name="T41" fmla="*/ 0 h 1587"/>
              <a:gd name="T42" fmla="*/ 2147483647 w 592"/>
              <a:gd name="T43" fmla="*/ 0 h 1587"/>
              <a:gd name="T44" fmla="*/ 2147483647 w 592"/>
              <a:gd name="T45" fmla="*/ 0 h 1587"/>
              <a:gd name="T46" fmla="*/ 2147483647 w 592"/>
              <a:gd name="T47" fmla="*/ 0 h 1587"/>
              <a:gd name="T48" fmla="*/ 2147483647 w 592"/>
              <a:gd name="T49" fmla="*/ 0 h 1587"/>
              <a:gd name="T50" fmla="*/ 2147483647 w 592"/>
              <a:gd name="T51" fmla="*/ 0 h 1587"/>
              <a:gd name="T52" fmla="*/ 2147483647 w 592"/>
              <a:gd name="T53" fmla="*/ 0 h 1587"/>
              <a:gd name="T54" fmla="*/ 2147483647 w 592"/>
              <a:gd name="T55" fmla="*/ 0 h 1587"/>
              <a:gd name="T56" fmla="*/ 2147483647 w 592"/>
              <a:gd name="T57" fmla="*/ 0 h 1587"/>
              <a:gd name="T58" fmla="*/ 2147483647 w 592"/>
              <a:gd name="T59" fmla="*/ 0 h 1587"/>
              <a:gd name="T60" fmla="*/ 2147483647 w 592"/>
              <a:gd name="T61" fmla="*/ 0 h 1587"/>
              <a:gd name="T62" fmla="*/ 2147483647 w 592"/>
              <a:gd name="T63" fmla="*/ 0 h 1587"/>
              <a:gd name="T64" fmla="*/ 2147483647 w 592"/>
              <a:gd name="T65" fmla="*/ 0 h 1587"/>
              <a:gd name="T66" fmla="*/ 2147483647 w 592"/>
              <a:gd name="T67" fmla="*/ 0 h 1587"/>
              <a:gd name="T68" fmla="*/ 2147483647 w 592"/>
              <a:gd name="T69" fmla="*/ 0 h 1587"/>
              <a:gd name="T70" fmla="*/ 2147483647 w 592"/>
              <a:gd name="T71" fmla="*/ 0 h 1587"/>
              <a:gd name="T72" fmla="*/ 2147483647 w 592"/>
              <a:gd name="T73" fmla="*/ 0 h 1587"/>
              <a:gd name="T74" fmla="*/ 2147483647 w 592"/>
              <a:gd name="T75" fmla="*/ 0 h 1587"/>
              <a:gd name="T76" fmla="*/ 2147483647 w 592"/>
              <a:gd name="T77" fmla="*/ 0 h 1587"/>
              <a:gd name="T78" fmla="*/ 2147483647 w 592"/>
              <a:gd name="T79" fmla="*/ 0 h 1587"/>
              <a:gd name="T80" fmla="*/ 2147483647 w 592"/>
              <a:gd name="T81" fmla="*/ 0 h 1587"/>
              <a:gd name="T82" fmla="*/ 2147483647 w 592"/>
              <a:gd name="T83" fmla="*/ 0 h 158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2" h="1587">
                <a:moveTo>
                  <a:pt x="0" y="0"/>
                </a:moveTo>
                <a:lnTo>
                  <a:pt x="5" y="0"/>
                </a:lnTo>
                <a:lnTo>
                  <a:pt x="10" y="0"/>
                </a:lnTo>
                <a:lnTo>
                  <a:pt x="14" y="0"/>
                </a:lnTo>
                <a:lnTo>
                  <a:pt x="19" y="0"/>
                </a:lnTo>
                <a:lnTo>
                  <a:pt x="24" y="0"/>
                </a:lnTo>
                <a:lnTo>
                  <a:pt x="28" y="0"/>
                </a:lnTo>
                <a:lnTo>
                  <a:pt x="33" y="0"/>
                </a:lnTo>
                <a:lnTo>
                  <a:pt x="38" y="0"/>
                </a:lnTo>
                <a:lnTo>
                  <a:pt x="42" y="0"/>
                </a:lnTo>
                <a:lnTo>
                  <a:pt x="47" y="0"/>
                </a:lnTo>
                <a:lnTo>
                  <a:pt x="52" y="0"/>
                </a:lnTo>
                <a:lnTo>
                  <a:pt x="56" y="0"/>
                </a:lnTo>
                <a:lnTo>
                  <a:pt x="61" y="0"/>
                </a:lnTo>
                <a:lnTo>
                  <a:pt x="66" y="0"/>
                </a:lnTo>
                <a:lnTo>
                  <a:pt x="70" y="0"/>
                </a:lnTo>
                <a:lnTo>
                  <a:pt x="75" y="0"/>
                </a:lnTo>
                <a:lnTo>
                  <a:pt x="80" y="0"/>
                </a:lnTo>
                <a:lnTo>
                  <a:pt x="84" y="0"/>
                </a:lnTo>
                <a:lnTo>
                  <a:pt x="89" y="0"/>
                </a:lnTo>
                <a:lnTo>
                  <a:pt x="94" y="0"/>
                </a:lnTo>
                <a:lnTo>
                  <a:pt x="98" y="0"/>
                </a:lnTo>
                <a:lnTo>
                  <a:pt x="103" y="0"/>
                </a:lnTo>
                <a:lnTo>
                  <a:pt x="108" y="0"/>
                </a:lnTo>
                <a:lnTo>
                  <a:pt x="112" y="0"/>
                </a:lnTo>
                <a:lnTo>
                  <a:pt x="117" y="0"/>
                </a:lnTo>
                <a:lnTo>
                  <a:pt x="122" y="0"/>
                </a:lnTo>
                <a:lnTo>
                  <a:pt x="126" y="0"/>
                </a:lnTo>
                <a:lnTo>
                  <a:pt x="131" y="0"/>
                </a:lnTo>
                <a:lnTo>
                  <a:pt x="136" y="0"/>
                </a:lnTo>
                <a:lnTo>
                  <a:pt x="140" y="0"/>
                </a:lnTo>
                <a:lnTo>
                  <a:pt x="145" y="0"/>
                </a:lnTo>
                <a:lnTo>
                  <a:pt x="150" y="0"/>
                </a:lnTo>
                <a:lnTo>
                  <a:pt x="154" y="0"/>
                </a:lnTo>
                <a:lnTo>
                  <a:pt x="159" y="0"/>
                </a:lnTo>
                <a:lnTo>
                  <a:pt x="164" y="0"/>
                </a:lnTo>
                <a:lnTo>
                  <a:pt x="168" y="0"/>
                </a:lnTo>
                <a:lnTo>
                  <a:pt x="173" y="0"/>
                </a:lnTo>
                <a:lnTo>
                  <a:pt x="178" y="0"/>
                </a:lnTo>
                <a:lnTo>
                  <a:pt x="182" y="0"/>
                </a:lnTo>
                <a:lnTo>
                  <a:pt x="187" y="0"/>
                </a:lnTo>
                <a:lnTo>
                  <a:pt x="191" y="0"/>
                </a:lnTo>
                <a:lnTo>
                  <a:pt x="196" y="0"/>
                </a:lnTo>
                <a:lnTo>
                  <a:pt x="201" y="0"/>
                </a:lnTo>
                <a:lnTo>
                  <a:pt x="205" y="0"/>
                </a:lnTo>
                <a:lnTo>
                  <a:pt x="210" y="0"/>
                </a:lnTo>
                <a:lnTo>
                  <a:pt x="215" y="0"/>
                </a:lnTo>
                <a:lnTo>
                  <a:pt x="219" y="0"/>
                </a:lnTo>
                <a:lnTo>
                  <a:pt x="224" y="0"/>
                </a:lnTo>
                <a:lnTo>
                  <a:pt x="229" y="0"/>
                </a:lnTo>
                <a:lnTo>
                  <a:pt x="233" y="0"/>
                </a:lnTo>
                <a:lnTo>
                  <a:pt x="238" y="0"/>
                </a:lnTo>
                <a:lnTo>
                  <a:pt x="243" y="0"/>
                </a:lnTo>
                <a:lnTo>
                  <a:pt x="247" y="0"/>
                </a:lnTo>
                <a:lnTo>
                  <a:pt x="252" y="0"/>
                </a:lnTo>
                <a:lnTo>
                  <a:pt x="257" y="0"/>
                </a:lnTo>
                <a:lnTo>
                  <a:pt x="261" y="0"/>
                </a:lnTo>
                <a:lnTo>
                  <a:pt x="266" y="0"/>
                </a:lnTo>
                <a:lnTo>
                  <a:pt x="271" y="0"/>
                </a:lnTo>
                <a:lnTo>
                  <a:pt x="275" y="0"/>
                </a:lnTo>
                <a:lnTo>
                  <a:pt x="280" y="0"/>
                </a:lnTo>
                <a:lnTo>
                  <a:pt x="285" y="0"/>
                </a:lnTo>
                <a:lnTo>
                  <a:pt x="289" y="0"/>
                </a:lnTo>
                <a:lnTo>
                  <a:pt x="294" y="0"/>
                </a:lnTo>
                <a:lnTo>
                  <a:pt x="299" y="0"/>
                </a:lnTo>
                <a:lnTo>
                  <a:pt x="303" y="0"/>
                </a:lnTo>
                <a:lnTo>
                  <a:pt x="308" y="0"/>
                </a:lnTo>
                <a:lnTo>
                  <a:pt x="313" y="0"/>
                </a:lnTo>
                <a:lnTo>
                  <a:pt x="317" y="0"/>
                </a:lnTo>
                <a:lnTo>
                  <a:pt x="322" y="0"/>
                </a:lnTo>
                <a:lnTo>
                  <a:pt x="327" y="0"/>
                </a:lnTo>
                <a:lnTo>
                  <a:pt x="331" y="0"/>
                </a:lnTo>
                <a:lnTo>
                  <a:pt x="336" y="0"/>
                </a:lnTo>
                <a:lnTo>
                  <a:pt x="341" y="0"/>
                </a:lnTo>
                <a:lnTo>
                  <a:pt x="345" y="0"/>
                </a:lnTo>
                <a:lnTo>
                  <a:pt x="350" y="0"/>
                </a:lnTo>
                <a:lnTo>
                  <a:pt x="355" y="0"/>
                </a:lnTo>
                <a:lnTo>
                  <a:pt x="359" y="0"/>
                </a:lnTo>
                <a:lnTo>
                  <a:pt x="364" y="0"/>
                </a:lnTo>
                <a:lnTo>
                  <a:pt x="369" y="0"/>
                </a:lnTo>
                <a:lnTo>
                  <a:pt x="373" y="0"/>
                </a:lnTo>
                <a:lnTo>
                  <a:pt x="378" y="0"/>
                </a:lnTo>
                <a:lnTo>
                  <a:pt x="383" y="0"/>
                </a:lnTo>
                <a:lnTo>
                  <a:pt x="387" y="0"/>
                </a:lnTo>
                <a:lnTo>
                  <a:pt x="392" y="0"/>
                </a:lnTo>
                <a:lnTo>
                  <a:pt x="396" y="0"/>
                </a:lnTo>
                <a:lnTo>
                  <a:pt x="401" y="0"/>
                </a:lnTo>
                <a:lnTo>
                  <a:pt x="406" y="0"/>
                </a:lnTo>
                <a:lnTo>
                  <a:pt x="410" y="0"/>
                </a:lnTo>
                <a:lnTo>
                  <a:pt x="415" y="0"/>
                </a:lnTo>
                <a:lnTo>
                  <a:pt x="420" y="0"/>
                </a:lnTo>
                <a:lnTo>
                  <a:pt x="424" y="0"/>
                </a:lnTo>
                <a:lnTo>
                  <a:pt x="429" y="0"/>
                </a:lnTo>
                <a:lnTo>
                  <a:pt x="434" y="0"/>
                </a:lnTo>
                <a:lnTo>
                  <a:pt x="438" y="0"/>
                </a:lnTo>
                <a:lnTo>
                  <a:pt x="443" y="0"/>
                </a:lnTo>
                <a:lnTo>
                  <a:pt x="448" y="0"/>
                </a:lnTo>
                <a:lnTo>
                  <a:pt x="452" y="0"/>
                </a:lnTo>
                <a:lnTo>
                  <a:pt x="457" y="0"/>
                </a:lnTo>
                <a:lnTo>
                  <a:pt x="462" y="0"/>
                </a:lnTo>
                <a:lnTo>
                  <a:pt x="466" y="0"/>
                </a:lnTo>
                <a:lnTo>
                  <a:pt x="471" y="0"/>
                </a:lnTo>
                <a:lnTo>
                  <a:pt x="476" y="0"/>
                </a:lnTo>
                <a:lnTo>
                  <a:pt x="480" y="0"/>
                </a:lnTo>
                <a:lnTo>
                  <a:pt x="485" y="0"/>
                </a:lnTo>
                <a:lnTo>
                  <a:pt x="490" y="0"/>
                </a:lnTo>
                <a:lnTo>
                  <a:pt x="494" y="0"/>
                </a:lnTo>
                <a:lnTo>
                  <a:pt x="499" y="0"/>
                </a:lnTo>
                <a:lnTo>
                  <a:pt x="504" y="0"/>
                </a:lnTo>
                <a:lnTo>
                  <a:pt x="508" y="0"/>
                </a:lnTo>
                <a:lnTo>
                  <a:pt x="513" y="0"/>
                </a:lnTo>
                <a:lnTo>
                  <a:pt x="518" y="0"/>
                </a:lnTo>
                <a:lnTo>
                  <a:pt x="522" y="0"/>
                </a:lnTo>
                <a:lnTo>
                  <a:pt x="527" y="0"/>
                </a:lnTo>
                <a:lnTo>
                  <a:pt x="532" y="0"/>
                </a:lnTo>
                <a:lnTo>
                  <a:pt x="536" y="0"/>
                </a:lnTo>
                <a:lnTo>
                  <a:pt x="541" y="0"/>
                </a:lnTo>
                <a:lnTo>
                  <a:pt x="546" y="0"/>
                </a:lnTo>
                <a:lnTo>
                  <a:pt x="550" y="0"/>
                </a:lnTo>
                <a:lnTo>
                  <a:pt x="555" y="0"/>
                </a:lnTo>
                <a:lnTo>
                  <a:pt x="560" y="0"/>
                </a:lnTo>
                <a:lnTo>
                  <a:pt x="564" y="0"/>
                </a:lnTo>
                <a:lnTo>
                  <a:pt x="569" y="0"/>
                </a:lnTo>
                <a:lnTo>
                  <a:pt x="574" y="0"/>
                </a:lnTo>
                <a:lnTo>
                  <a:pt x="578" y="0"/>
                </a:lnTo>
                <a:lnTo>
                  <a:pt x="583" y="0"/>
                </a:lnTo>
                <a:lnTo>
                  <a:pt x="587" y="0"/>
                </a:lnTo>
                <a:lnTo>
                  <a:pt x="592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2" name="Freeform 41"/>
          <p:cNvSpPr>
            <a:spLocks/>
          </p:cNvSpPr>
          <p:nvPr/>
        </p:nvSpPr>
        <p:spPr bwMode="auto">
          <a:xfrm>
            <a:off x="7134225" y="4706938"/>
            <a:ext cx="858838" cy="1587"/>
          </a:xfrm>
          <a:custGeom>
            <a:avLst/>
            <a:gdLst>
              <a:gd name="T0" fmla="*/ 0 w 247"/>
              <a:gd name="T1" fmla="*/ 0 h 1587"/>
              <a:gd name="T2" fmla="*/ 2147483647 w 247"/>
              <a:gd name="T3" fmla="*/ 0 h 1587"/>
              <a:gd name="T4" fmla="*/ 2147483647 w 247"/>
              <a:gd name="T5" fmla="*/ 0 h 1587"/>
              <a:gd name="T6" fmla="*/ 2147483647 w 247"/>
              <a:gd name="T7" fmla="*/ 0 h 1587"/>
              <a:gd name="T8" fmla="*/ 2147483647 w 247"/>
              <a:gd name="T9" fmla="*/ 0 h 1587"/>
              <a:gd name="T10" fmla="*/ 2147483647 w 247"/>
              <a:gd name="T11" fmla="*/ 0 h 1587"/>
              <a:gd name="T12" fmla="*/ 2147483647 w 247"/>
              <a:gd name="T13" fmla="*/ 0 h 1587"/>
              <a:gd name="T14" fmla="*/ 2147483647 w 247"/>
              <a:gd name="T15" fmla="*/ 0 h 1587"/>
              <a:gd name="T16" fmla="*/ 2147483647 w 247"/>
              <a:gd name="T17" fmla="*/ 0 h 1587"/>
              <a:gd name="T18" fmla="*/ 2147483647 w 247"/>
              <a:gd name="T19" fmla="*/ 0 h 1587"/>
              <a:gd name="T20" fmla="*/ 2147483647 w 247"/>
              <a:gd name="T21" fmla="*/ 0 h 1587"/>
              <a:gd name="T22" fmla="*/ 2147483647 w 247"/>
              <a:gd name="T23" fmla="*/ 0 h 1587"/>
              <a:gd name="T24" fmla="*/ 2147483647 w 247"/>
              <a:gd name="T25" fmla="*/ 0 h 1587"/>
              <a:gd name="T26" fmla="*/ 2147483647 w 247"/>
              <a:gd name="T27" fmla="*/ 0 h 1587"/>
              <a:gd name="T28" fmla="*/ 2147483647 w 247"/>
              <a:gd name="T29" fmla="*/ 0 h 1587"/>
              <a:gd name="T30" fmla="*/ 2147483647 w 247"/>
              <a:gd name="T31" fmla="*/ 0 h 1587"/>
              <a:gd name="T32" fmla="*/ 2147483647 w 247"/>
              <a:gd name="T33" fmla="*/ 0 h 1587"/>
              <a:gd name="T34" fmla="*/ 2147483647 w 247"/>
              <a:gd name="T35" fmla="*/ 0 h 1587"/>
              <a:gd name="T36" fmla="*/ 2147483647 w 247"/>
              <a:gd name="T37" fmla="*/ 0 h 1587"/>
              <a:gd name="T38" fmla="*/ 2147483647 w 247"/>
              <a:gd name="T39" fmla="*/ 0 h 1587"/>
              <a:gd name="T40" fmla="*/ 2147483647 w 247"/>
              <a:gd name="T41" fmla="*/ 0 h 1587"/>
              <a:gd name="T42" fmla="*/ 2147483647 w 247"/>
              <a:gd name="T43" fmla="*/ 0 h 1587"/>
              <a:gd name="T44" fmla="*/ 2147483647 w 247"/>
              <a:gd name="T45" fmla="*/ 0 h 1587"/>
              <a:gd name="T46" fmla="*/ 2147483647 w 247"/>
              <a:gd name="T47" fmla="*/ 0 h 1587"/>
              <a:gd name="T48" fmla="*/ 2147483647 w 247"/>
              <a:gd name="T49" fmla="*/ 0 h 1587"/>
              <a:gd name="T50" fmla="*/ 2147483647 w 247"/>
              <a:gd name="T51" fmla="*/ 0 h 1587"/>
              <a:gd name="T52" fmla="*/ 2147483647 w 247"/>
              <a:gd name="T53" fmla="*/ 0 h 1587"/>
              <a:gd name="T54" fmla="*/ 2147483647 w 247"/>
              <a:gd name="T55" fmla="*/ 0 h 1587"/>
              <a:gd name="T56" fmla="*/ 2147483647 w 247"/>
              <a:gd name="T57" fmla="*/ 0 h 1587"/>
              <a:gd name="T58" fmla="*/ 2147483647 w 247"/>
              <a:gd name="T59" fmla="*/ 0 h 1587"/>
              <a:gd name="T60" fmla="*/ 2147483647 w 247"/>
              <a:gd name="T61" fmla="*/ 0 h 1587"/>
              <a:gd name="T62" fmla="*/ 2147483647 w 247"/>
              <a:gd name="T63" fmla="*/ 0 h 1587"/>
              <a:gd name="T64" fmla="*/ 2147483647 w 247"/>
              <a:gd name="T65" fmla="*/ 0 h 1587"/>
              <a:gd name="T66" fmla="*/ 2147483647 w 247"/>
              <a:gd name="T67" fmla="*/ 0 h 1587"/>
              <a:gd name="T68" fmla="*/ 2147483647 w 247"/>
              <a:gd name="T69" fmla="*/ 0 h 1587"/>
              <a:gd name="T70" fmla="*/ 2147483647 w 247"/>
              <a:gd name="T71" fmla="*/ 0 h 1587"/>
              <a:gd name="T72" fmla="*/ 2147483647 w 247"/>
              <a:gd name="T73" fmla="*/ 0 h 1587"/>
              <a:gd name="T74" fmla="*/ 2147483647 w 247"/>
              <a:gd name="T75" fmla="*/ 0 h 1587"/>
              <a:gd name="T76" fmla="*/ 2147483647 w 247"/>
              <a:gd name="T77" fmla="*/ 0 h 1587"/>
              <a:gd name="T78" fmla="*/ 2147483647 w 247"/>
              <a:gd name="T79" fmla="*/ 0 h 1587"/>
              <a:gd name="T80" fmla="*/ 2147483647 w 247"/>
              <a:gd name="T81" fmla="*/ 0 h 1587"/>
              <a:gd name="T82" fmla="*/ 2147483647 w 247"/>
              <a:gd name="T83" fmla="*/ 0 h 1587"/>
              <a:gd name="T84" fmla="*/ 2147483647 w 247"/>
              <a:gd name="T85" fmla="*/ 0 h 1587"/>
              <a:gd name="T86" fmla="*/ 2147483647 w 247"/>
              <a:gd name="T87" fmla="*/ 0 h 1587"/>
              <a:gd name="T88" fmla="*/ 2147483647 w 247"/>
              <a:gd name="T89" fmla="*/ 0 h 1587"/>
              <a:gd name="T90" fmla="*/ 2147483647 w 247"/>
              <a:gd name="T91" fmla="*/ 0 h 1587"/>
              <a:gd name="T92" fmla="*/ 2147483647 w 247"/>
              <a:gd name="T93" fmla="*/ 0 h 1587"/>
              <a:gd name="T94" fmla="*/ 2147483647 w 247"/>
              <a:gd name="T95" fmla="*/ 0 h 1587"/>
              <a:gd name="T96" fmla="*/ 2147483647 w 247"/>
              <a:gd name="T97" fmla="*/ 0 h 1587"/>
              <a:gd name="T98" fmla="*/ 2147483647 w 247"/>
              <a:gd name="T99" fmla="*/ 0 h 1587"/>
              <a:gd name="T100" fmla="*/ 2147483647 w 247"/>
              <a:gd name="T101" fmla="*/ 0 h 1587"/>
              <a:gd name="T102" fmla="*/ 2147483647 w 247"/>
              <a:gd name="T103" fmla="*/ 0 h 1587"/>
              <a:gd name="T104" fmla="*/ 2147483647 w 247"/>
              <a:gd name="T105" fmla="*/ 0 h 1587"/>
              <a:gd name="T106" fmla="*/ 2147483647 w 247"/>
              <a:gd name="T107" fmla="*/ 0 h 158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47" h="1587">
                <a:moveTo>
                  <a:pt x="0" y="0"/>
                </a:moveTo>
                <a:lnTo>
                  <a:pt x="5" y="0"/>
                </a:lnTo>
                <a:lnTo>
                  <a:pt x="9" y="0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8" y="0"/>
                </a:lnTo>
                <a:lnTo>
                  <a:pt x="33" y="0"/>
                </a:lnTo>
                <a:lnTo>
                  <a:pt x="37" y="0"/>
                </a:lnTo>
                <a:lnTo>
                  <a:pt x="42" y="0"/>
                </a:lnTo>
                <a:lnTo>
                  <a:pt x="47" y="0"/>
                </a:lnTo>
                <a:lnTo>
                  <a:pt x="51" y="0"/>
                </a:lnTo>
                <a:lnTo>
                  <a:pt x="56" y="0"/>
                </a:lnTo>
                <a:lnTo>
                  <a:pt x="61" y="0"/>
                </a:lnTo>
                <a:lnTo>
                  <a:pt x="65" y="0"/>
                </a:lnTo>
                <a:lnTo>
                  <a:pt x="70" y="0"/>
                </a:lnTo>
                <a:lnTo>
                  <a:pt x="75" y="0"/>
                </a:lnTo>
                <a:lnTo>
                  <a:pt x="79" y="0"/>
                </a:lnTo>
                <a:lnTo>
                  <a:pt x="84" y="0"/>
                </a:lnTo>
                <a:lnTo>
                  <a:pt x="89" y="0"/>
                </a:lnTo>
                <a:lnTo>
                  <a:pt x="93" y="0"/>
                </a:lnTo>
                <a:lnTo>
                  <a:pt x="98" y="0"/>
                </a:lnTo>
                <a:lnTo>
                  <a:pt x="103" y="0"/>
                </a:lnTo>
                <a:lnTo>
                  <a:pt x="107" y="0"/>
                </a:lnTo>
                <a:lnTo>
                  <a:pt x="112" y="0"/>
                </a:lnTo>
                <a:lnTo>
                  <a:pt x="117" y="0"/>
                </a:lnTo>
                <a:lnTo>
                  <a:pt x="121" y="0"/>
                </a:lnTo>
                <a:lnTo>
                  <a:pt x="126" y="0"/>
                </a:lnTo>
                <a:lnTo>
                  <a:pt x="131" y="0"/>
                </a:lnTo>
                <a:lnTo>
                  <a:pt x="135" y="0"/>
                </a:lnTo>
                <a:lnTo>
                  <a:pt x="140" y="0"/>
                </a:lnTo>
                <a:lnTo>
                  <a:pt x="145" y="0"/>
                </a:lnTo>
                <a:lnTo>
                  <a:pt x="149" y="0"/>
                </a:lnTo>
                <a:lnTo>
                  <a:pt x="154" y="0"/>
                </a:lnTo>
                <a:lnTo>
                  <a:pt x="159" y="0"/>
                </a:lnTo>
                <a:lnTo>
                  <a:pt x="163" y="0"/>
                </a:lnTo>
                <a:lnTo>
                  <a:pt x="168" y="0"/>
                </a:lnTo>
                <a:lnTo>
                  <a:pt x="173" y="0"/>
                </a:lnTo>
                <a:lnTo>
                  <a:pt x="177" y="0"/>
                </a:lnTo>
                <a:lnTo>
                  <a:pt x="182" y="0"/>
                </a:lnTo>
                <a:lnTo>
                  <a:pt x="187" y="0"/>
                </a:lnTo>
                <a:lnTo>
                  <a:pt x="191" y="0"/>
                </a:lnTo>
                <a:lnTo>
                  <a:pt x="196" y="0"/>
                </a:lnTo>
                <a:lnTo>
                  <a:pt x="200" y="0"/>
                </a:lnTo>
                <a:lnTo>
                  <a:pt x="205" y="0"/>
                </a:lnTo>
                <a:lnTo>
                  <a:pt x="210" y="0"/>
                </a:lnTo>
                <a:lnTo>
                  <a:pt x="214" y="0"/>
                </a:lnTo>
                <a:lnTo>
                  <a:pt x="219" y="0"/>
                </a:lnTo>
                <a:lnTo>
                  <a:pt x="224" y="0"/>
                </a:lnTo>
                <a:lnTo>
                  <a:pt x="228" y="0"/>
                </a:lnTo>
                <a:lnTo>
                  <a:pt x="233" y="0"/>
                </a:lnTo>
                <a:lnTo>
                  <a:pt x="238" y="0"/>
                </a:lnTo>
                <a:lnTo>
                  <a:pt x="242" y="0"/>
                </a:lnTo>
                <a:lnTo>
                  <a:pt x="247" y="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3" name="Line 42"/>
          <p:cNvSpPr>
            <a:spLocks noChangeShapeType="1"/>
          </p:cNvSpPr>
          <p:nvPr/>
        </p:nvSpPr>
        <p:spPr bwMode="auto">
          <a:xfrm>
            <a:off x="2351088" y="4845050"/>
            <a:ext cx="24447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4" name="Line 43"/>
          <p:cNvSpPr>
            <a:spLocks noChangeShapeType="1"/>
          </p:cNvSpPr>
          <p:nvPr/>
        </p:nvSpPr>
        <p:spPr bwMode="auto">
          <a:xfrm>
            <a:off x="2773363" y="4845050"/>
            <a:ext cx="938212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5" name="Line 44"/>
          <p:cNvSpPr>
            <a:spLocks noChangeShapeType="1"/>
          </p:cNvSpPr>
          <p:nvPr/>
        </p:nvSpPr>
        <p:spPr bwMode="auto">
          <a:xfrm>
            <a:off x="3730625" y="4845050"/>
            <a:ext cx="274638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6" name="Line 45"/>
          <p:cNvSpPr>
            <a:spLocks noChangeShapeType="1"/>
          </p:cNvSpPr>
          <p:nvPr/>
        </p:nvSpPr>
        <p:spPr bwMode="auto">
          <a:xfrm>
            <a:off x="4848225" y="4845050"/>
            <a:ext cx="55245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7" name="Line 46"/>
          <p:cNvSpPr>
            <a:spLocks noChangeShapeType="1"/>
          </p:cNvSpPr>
          <p:nvPr/>
        </p:nvSpPr>
        <p:spPr bwMode="auto">
          <a:xfrm>
            <a:off x="5821363" y="4845050"/>
            <a:ext cx="1392237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8" name="Line 47"/>
          <p:cNvSpPr>
            <a:spLocks noChangeShapeType="1"/>
          </p:cNvSpPr>
          <p:nvPr/>
        </p:nvSpPr>
        <p:spPr bwMode="auto">
          <a:xfrm>
            <a:off x="957263" y="5978525"/>
            <a:ext cx="65087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49" name="Line 48"/>
          <p:cNvSpPr>
            <a:spLocks noChangeShapeType="1"/>
          </p:cNvSpPr>
          <p:nvPr/>
        </p:nvSpPr>
        <p:spPr bwMode="auto">
          <a:xfrm>
            <a:off x="3840163" y="3043238"/>
            <a:ext cx="0" cy="189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50" name="Group 49"/>
          <p:cNvGrpSpPr>
            <a:grpSpLocks/>
          </p:cNvGrpSpPr>
          <p:nvPr/>
        </p:nvGrpSpPr>
        <p:grpSpPr bwMode="auto">
          <a:xfrm>
            <a:off x="957263" y="2978150"/>
            <a:ext cx="7035800" cy="1852613"/>
            <a:chOff x="868" y="1478"/>
            <a:chExt cx="3884" cy="1013"/>
          </a:xfrm>
        </p:grpSpPr>
        <p:sp>
          <p:nvSpPr>
            <p:cNvPr id="68657" name="Freeform 50"/>
            <p:cNvSpPr>
              <a:spLocks/>
            </p:cNvSpPr>
            <p:nvPr/>
          </p:nvSpPr>
          <p:spPr bwMode="auto">
            <a:xfrm>
              <a:off x="868" y="1478"/>
              <a:ext cx="814" cy="1013"/>
            </a:xfrm>
            <a:custGeom>
              <a:avLst/>
              <a:gdLst>
                <a:gd name="T0" fmla="*/ 63 w 424"/>
                <a:gd name="T1" fmla="*/ 2606 h 610"/>
                <a:gd name="T2" fmla="*/ 161 w 424"/>
                <a:gd name="T3" fmla="*/ 2667 h 610"/>
                <a:gd name="T4" fmla="*/ 200 w 424"/>
                <a:gd name="T5" fmla="*/ 2752 h 610"/>
                <a:gd name="T6" fmla="*/ 299 w 424"/>
                <a:gd name="T7" fmla="*/ 2793 h 610"/>
                <a:gd name="T8" fmla="*/ 397 w 424"/>
                <a:gd name="T9" fmla="*/ 2752 h 610"/>
                <a:gd name="T10" fmla="*/ 530 w 424"/>
                <a:gd name="T11" fmla="*/ 2647 h 610"/>
                <a:gd name="T12" fmla="*/ 561 w 424"/>
                <a:gd name="T13" fmla="*/ 2518 h 610"/>
                <a:gd name="T14" fmla="*/ 660 w 424"/>
                <a:gd name="T15" fmla="*/ 2454 h 610"/>
                <a:gd name="T16" fmla="*/ 756 w 424"/>
                <a:gd name="T17" fmla="*/ 2476 h 610"/>
                <a:gd name="T18" fmla="*/ 893 w 424"/>
                <a:gd name="T19" fmla="*/ 2391 h 610"/>
                <a:gd name="T20" fmla="*/ 925 w 424"/>
                <a:gd name="T21" fmla="*/ 2287 h 610"/>
                <a:gd name="T22" fmla="*/ 1025 w 424"/>
                <a:gd name="T23" fmla="*/ 2157 h 610"/>
                <a:gd name="T24" fmla="*/ 1054 w 424"/>
                <a:gd name="T25" fmla="*/ 2046 h 610"/>
                <a:gd name="T26" fmla="*/ 1125 w 424"/>
                <a:gd name="T27" fmla="*/ 1963 h 610"/>
                <a:gd name="T28" fmla="*/ 1154 w 424"/>
                <a:gd name="T29" fmla="*/ 1815 h 610"/>
                <a:gd name="T30" fmla="*/ 1217 w 424"/>
                <a:gd name="T31" fmla="*/ 1707 h 610"/>
                <a:gd name="T32" fmla="*/ 1254 w 424"/>
                <a:gd name="T33" fmla="*/ 1581 h 610"/>
                <a:gd name="T34" fmla="*/ 1315 w 424"/>
                <a:gd name="T35" fmla="*/ 1451 h 610"/>
                <a:gd name="T36" fmla="*/ 1353 w 424"/>
                <a:gd name="T37" fmla="*/ 1282 h 610"/>
                <a:gd name="T38" fmla="*/ 1415 w 424"/>
                <a:gd name="T39" fmla="*/ 1114 h 610"/>
                <a:gd name="T40" fmla="*/ 1451 w 424"/>
                <a:gd name="T41" fmla="*/ 922 h 610"/>
                <a:gd name="T42" fmla="*/ 1515 w 424"/>
                <a:gd name="T43" fmla="*/ 747 h 610"/>
                <a:gd name="T44" fmla="*/ 1547 w 424"/>
                <a:gd name="T45" fmla="*/ 513 h 610"/>
                <a:gd name="T46" fmla="*/ 1615 w 424"/>
                <a:gd name="T47" fmla="*/ 409 h 610"/>
                <a:gd name="T48" fmla="*/ 1647 w 424"/>
                <a:gd name="T49" fmla="*/ 237 h 610"/>
                <a:gd name="T50" fmla="*/ 1714 w 424"/>
                <a:gd name="T51" fmla="*/ 151 h 610"/>
                <a:gd name="T52" fmla="*/ 1747 w 424"/>
                <a:gd name="T53" fmla="*/ 46 h 610"/>
                <a:gd name="T54" fmla="*/ 1847 w 424"/>
                <a:gd name="T55" fmla="*/ 0 h 610"/>
                <a:gd name="T56" fmla="*/ 1947 w 424"/>
                <a:gd name="T57" fmla="*/ 22 h 610"/>
                <a:gd name="T58" fmla="*/ 2045 w 424"/>
                <a:gd name="T59" fmla="*/ 110 h 610"/>
                <a:gd name="T60" fmla="*/ 2179 w 424"/>
                <a:gd name="T61" fmla="*/ 216 h 610"/>
                <a:gd name="T62" fmla="*/ 2277 w 424"/>
                <a:gd name="T63" fmla="*/ 304 h 610"/>
                <a:gd name="T64" fmla="*/ 2340 w 424"/>
                <a:gd name="T65" fmla="*/ 384 h 610"/>
                <a:gd name="T66" fmla="*/ 2377 w 424"/>
                <a:gd name="T67" fmla="*/ 450 h 610"/>
                <a:gd name="T68" fmla="*/ 2477 w 424"/>
                <a:gd name="T69" fmla="*/ 555 h 610"/>
                <a:gd name="T70" fmla="*/ 2505 w 424"/>
                <a:gd name="T71" fmla="*/ 639 h 610"/>
                <a:gd name="T72" fmla="*/ 2569 w 424"/>
                <a:gd name="T73" fmla="*/ 706 h 610"/>
                <a:gd name="T74" fmla="*/ 2601 w 424"/>
                <a:gd name="T75" fmla="*/ 769 h 610"/>
                <a:gd name="T76" fmla="*/ 2701 w 424"/>
                <a:gd name="T77" fmla="*/ 857 h 610"/>
                <a:gd name="T78" fmla="*/ 2768 w 424"/>
                <a:gd name="T79" fmla="*/ 985 h 610"/>
                <a:gd name="T80" fmla="*/ 2837 w 424"/>
                <a:gd name="T81" fmla="*/ 1048 h 610"/>
                <a:gd name="T82" fmla="*/ 2937 w 424"/>
                <a:gd name="T83" fmla="*/ 1131 h 6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4" h="610">
                  <a:moveTo>
                    <a:pt x="0" y="564"/>
                  </a:moveTo>
                  <a:lnTo>
                    <a:pt x="5" y="569"/>
                  </a:lnTo>
                  <a:lnTo>
                    <a:pt x="9" y="569"/>
                  </a:lnTo>
                  <a:lnTo>
                    <a:pt x="14" y="573"/>
                  </a:lnTo>
                  <a:lnTo>
                    <a:pt x="19" y="578"/>
                  </a:lnTo>
                  <a:lnTo>
                    <a:pt x="23" y="582"/>
                  </a:lnTo>
                  <a:lnTo>
                    <a:pt x="23" y="587"/>
                  </a:lnTo>
                  <a:lnTo>
                    <a:pt x="28" y="592"/>
                  </a:lnTo>
                  <a:lnTo>
                    <a:pt x="28" y="601"/>
                  </a:lnTo>
                  <a:lnTo>
                    <a:pt x="33" y="606"/>
                  </a:lnTo>
                  <a:lnTo>
                    <a:pt x="37" y="610"/>
                  </a:lnTo>
                  <a:lnTo>
                    <a:pt x="42" y="610"/>
                  </a:lnTo>
                  <a:lnTo>
                    <a:pt x="47" y="606"/>
                  </a:lnTo>
                  <a:lnTo>
                    <a:pt x="51" y="601"/>
                  </a:lnTo>
                  <a:lnTo>
                    <a:pt x="56" y="601"/>
                  </a:lnTo>
                  <a:lnTo>
                    <a:pt x="65" y="592"/>
                  </a:lnTo>
                  <a:lnTo>
                    <a:pt x="65" y="587"/>
                  </a:lnTo>
                  <a:lnTo>
                    <a:pt x="75" y="578"/>
                  </a:lnTo>
                  <a:lnTo>
                    <a:pt x="75" y="564"/>
                  </a:lnTo>
                  <a:lnTo>
                    <a:pt x="79" y="559"/>
                  </a:lnTo>
                  <a:lnTo>
                    <a:pt x="79" y="550"/>
                  </a:lnTo>
                  <a:lnTo>
                    <a:pt x="89" y="541"/>
                  </a:lnTo>
                  <a:lnTo>
                    <a:pt x="89" y="536"/>
                  </a:lnTo>
                  <a:lnTo>
                    <a:pt x="93" y="536"/>
                  </a:lnTo>
                  <a:lnTo>
                    <a:pt x="98" y="536"/>
                  </a:lnTo>
                  <a:lnTo>
                    <a:pt x="103" y="541"/>
                  </a:lnTo>
                  <a:lnTo>
                    <a:pt x="107" y="541"/>
                  </a:lnTo>
                  <a:lnTo>
                    <a:pt x="112" y="536"/>
                  </a:lnTo>
                  <a:lnTo>
                    <a:pt x="117" y="531"/>
                  </a:lnTo>
                  <a:lnTo>
                    <a:pt x="126" y="522"/>
                  </a:lnTo>
                  <a:lnTo>
                    <a:pt x="126" y="513"/>
                  </a:lnTo>
                  <a:lnTo>
                    <a:pt x="131" y="508"/>
                  </a:lnTo>
                  <a:lnTo>
                    <a:pt x="131" y="499"/>
                  </a:lnTo>
                  <a:lnTo>
                    <a:pt x="140" y="489"/>
                  </a:lnTo>
                  <a:lnTo>
                    <a:pt x="140" y="475"/>
                  </a:lnTo>
                  <a:lnTo>
                    <a:pt x="145" y="471"/>
                  </a:lnTo>
                  <a:lnTo>
                    <a:pt x="145" y="461"/>
                  </a:lnTo>
                  <a:lnTo>
                    <a:pt x="149" y="457"/>
                  </a:lnTo>
                  <a:lnTo>
                    <a:pt x="149" y="447"/>
                  </a:lnTo>
                  <a:lnTo>
                    <a:pt x="154" y="443"/>
                  </a:lnTo>
                  <a:lnTo>
                    <a:pt x="154" y="433"/>
                  </a:lnTo>
                  <a:lnTo>
                    <a:pt x="159" y="429"/>
                  </a:lnTo>
                  <a:lnTo>
                    <a:pt x="159" y="415"/>
                  </a:lnTo>
                  <a:lnTo>
                    <a:pt x="163" y="410"/>
                  </a:lnTo>
                  <a:lnTo>
                    <a:pt x="163" y="396"/>
                  </a:lnTo>
                  <a:lnTo>
                    <a:pt x="168" y="392"/>
                  </a:lnTo>
                  <a:lnTo>
                    <a:pt x="168" y="378"/>
                  </a:lnTo>
                  <a:lnTo>
                    <a:pt x="172" y="373"/>
                  </a:lnTo>
                  <a:lnTo>
                    <a:pt x="172" y="364"/>
                  </a:lnTo>
                  <a:lnTo>
                    <a:pt x="177" y="359"/>
                  </a:lnTo>
                  <a:lnTo>
                    <a:pt x="177" y="345"/>
                  </a:lnTo>
                  <a:lnTo>
                    <a:pt x="182" y="340"/>
                  </a:lnTo>
                  <a:lnTo>
                    <a:pt x="182" y="326"/>
                  </a:lnTo>
                  <a:lnTo>
                    <a:pt x="186" y="317"/>
                  </a:lnTo>
                  <a:lnTo>
                    <a:pt x="186" y="308"/>
                  </a:lnTo>
                  <a:lnTo>
                    <a:pt x="191" y="298"/>
                  </a:lnTo>
                  <a:lnTo>
                    <a:pt x="191" y="280"/>
                  </a:lnTo>
                  <a:lnTo>
                    <a:pt x="196" y="270"/>
                  </a:lnTo>
                  <a:lnTo>
                    <a:pt x="196" y="252"/>
                  </a:lnTo>
                  <a:lnTo>
                    <a:pt x="200" y="243"/>
                  </a:lnTo>
                  <a:lnTo>
                    <a:pt x="200" y="219"/>
                  </a:lnTo>
                  <a:lnTo>
                    <a:pt x="205" y="215"/>
                  </a:lnTo>
                  <a:lnTo>
                    <a:pt x="205" y="201"/>
                  </a:lnTo>
                  <a:lnTo>
                    <a:pt x="210" y="191"/>
                  </a:lnTo>
                  <a:lnTo>
                    <a:pt x="210" y="168"/>
                  </a:lnTo>
                  <a:lnTo>
                    <a:pt x="214" y="163"/>
                  </a:lnTo>
                  <a:lnTo>
                    <a:pt x="214" y="140"/>
                  </a:lnTo>
                  <a:lnTo>
                    <a:pt x="219" y="135"/>
                  </a:lnTo>
                  <a:lnTo>
                    <a:pt x="219" y="112"/>
                  </a:lnTo>
                  <a:lnTo>
                    <a:pt x="224" y="107"/>
                  </a:lnTo>
                  <a:lnTo>
                    <a:pt x="224" y="93"/>
                  </a:lnTo>
                  <a:lnTo>
                    <a:pt x="228" y="89"/>
                  </a:lnTo>
                  <a:lnTo>
                    <a:pt x="228" y="70"/>
                  </a:lnTo>
                  <a:lnTo>
                    <a:pt x="233" y="66"/>
                  </a:lnTo>
                  <a:lnTo>
                    <a:pt x="233" y="52"/>
                  </a:lnTo>
                  <a:lnTo>
                    <a:pt x="238" y="47"/>
                  </a:lnTo>
                  <a:lnTo>
                    <a:pt x="238" y="38"/>
                  </a:lnTo>
                  <a:lnTo>
                    <a:pt x="242" y="33"/>
                  </a:lnTo>
                  <a:lnTo>
                    <a:pt x="242" y="24"/>
                  </a:lnTo>
                  <a:lnTo>
                    <a:pt x="247" y="19"/>
                  </a:lnTo>
                  <a:lnTo>
                    <a:pt x="247" y="10"/>
                  </a:lnTo>
                  <a:lnTo>
                    <a:pt x="252" y="5"/>
                  </a:lnTo>
                  <a:lnTo>
                    <a:pt x="256" y="0"/>
                  </a:lnTo>
                  <a:lnTo>
                    <a:pt x="261" y="0"/>
                  </a:lnTo>
                  <a:lnTo>
                    <a:pt x="266" y="0"/>
                  </a:lnTo>
                  <a:lnTo>
                    <a:pt x="270" y="0"/>
                  </a:lnTo>
                  <a:lnTo>
                    <a:pt x="275" y="5"/>
                  </a:lnTo>
                  <a:lnTo>
                    <a:pt x="280" y="10"/>
                  </a:lnTo>
                  <a:lnTo>
                    <a:pt x="289" y="19"/>
                  </a:lnTo>
                  <a:lnTo>
                    <a:pt x="289" y="24"/>
                  </a:lnTo>
                  <a:lnTo>
                    <a:pt x="298" y="33"/>
                  </a:lnTo>
                  <a:lnTo>
                    <a:pt x="298" y="38"/>
                  </a:lnTo>
                  <a:lnTo>
                    <a:pt x="308" y="47"/>
                  </a:lnTo>
                  <a:lnTo>
                    <a:pt x="308" y="52"/>
                  </a:lnTo>
                  <a:lnTo>
                    <a:pt x="312" y="56"/>
                  </a:lnTo>
                  <a:lnTo>
                    <a:pt x="322" y="66"/>
                  </a:lnTo>
                  <a:lnTo>
                    <a:pt x="322" y="75"/>
                  </a:lnTo>
                  <a:lnTo>
                    <a:pt x="326" y="80"/>
                  </a:lnTo>
                  <a:lnTo>
                    <a:pt x="331" y="84"/>
                  </a:lnTo>
                  <a:lnTo>
                    <a:pt x="331" y="89"/>
                  </a:lnTo>
                  <a:lnTo>
                    <a:pt x="336" y="93"/>
                  </a:lnTo>
                  <a:lnTo>
                    <a:pt x="336" y="98"/>
                  </a:lnTo>
                  <a:lnTo>
                    <a:pt x="340" y="103"/>
                  </a:lnTo>
                  <a:lnTo>
                    <a:pt x="340" y="112"/>
                  </a:lnTo>
                  <a:lnTo>
                    <a:pt x="350" y="121"/>
                  </a:lnTo>
                  <a:lnTo>
                    <a:pt x="350" y="131"/>
                  </a:lnTo>
                  <a:lnTo>
                    <a:pt x="354" y="135"/>
                  </a:lnTo>
                  <a:lnTo>
                    <a:pt x="354" y="140"/>
                  </a:lnTo>
                  <a:lnTo>
                    <a:pt x="359" y="145"/>
                  </a:lnTo>
                  <a:lnTo>
                    <a:pt x="359" y="149"/>
                  </a:lnTo>
                  <a:lnTo>
                    <a:pt x="363" y="154"/>
                  </a:lnTo>
                  <a:lnTo>
                    <a:pt x="363" y="159"/>
                  </a:lnTo>
                  <a:lnTo>
                    <a:pt x="368" y="163"/>
                  </a:lnTo>
                  <a:lnTo>
                    <a:pt x="368" y="168"/>
                  </a:lnTo>
                  <a:lnTo>
                    <a:pt x="373" y="173"/>
                  </a:lnTo>
                  <a:lnTo>
                    <a:pt x="373" y="177"/>
                  </a:lnTo>
                  <a:lnTo>
                    <a:pt x="382" y="187"/>
                  </a:lnTo>
                  <a:lnTo>
                    <a:pt x="382" y="196"/>
                  </a:lnTo>
                  <a:lnTo>
                    <a:pt x="391" y="205"/>
                  </a:lnTo>
                  <a:lnTo>
                    <a:pt x="391" y="215"/>
                  </a:lnTo>
                  <a:lnTo>
                    <a:pt x="396" y="219"/>
                  </a:lnTo>
                  <a:lnTo>
                    <a:pt x="401" y="224"/>
                  </a:lnTo>
                  <a:lnTo>
                    <a:pt x="401" y="229"/>
                  </a:lnTo>
                  <a:lnTo>
                    <a:pt x="405" y="233"/>
                  </a:lnTo>
                  <a:lnTo>
                    <a:pt x="405" y="238"/>
                  </a:lnTo>
                  <a:lnTo>
                    <a:pt x="415" y="247"/>
                  </a:lnTo>
                  <a:lnTo>
                    <a:pt x="415" y="252"/>
                  </a:lnTo>
                  <a:lnTo>
                    <a:pt x="424" y="261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Freeform 51"/>
            <p:cNvSpPr>
              <a:spLocks/>
            </p:cNvSpPr>
            <p:nvPr/>
          </p:nvSpPr>
          <p:spPr bwMode="auto">
            <a:xfrm>
              <a:off x="1682" y="1911"/>
              <a:ext cx="1101" cy="518"/>
            </a:xfrm>
            <a:custGeom>
              <a:avLst/>
              <a:gdLst>
                <a:gd name="T0" fmla="*/ 63 w 573"/>
                <a:gd name="T1" fmla="*/ 63 h 312"/>
                <a:gd name="T2" fmla="*/ 136 w 573"/>
                <a:gd name="T3" fmla="*/ 168 h 312"/>
                <a:gd name="T4" fmla="*/ 261 w 573"/>
                <a:gd name="T5" fmla="*/ 256 h 312"/>
                <a:gd name="T6" fmla="*/ 332 w 573"/>
                <a:gd name="T7" fmla="*/ 320 h 312"/>
                <a:gd name="T8" fmla="*/ 432 w 573"/>
                <a:gd name="T9" fmla="*/ 408 h 312"/>
                <a:gd name="T10" fmla="*/ 532 w 573"/>
                <a:gd name="T11" fmla="*/ 491 h 312"/>
                <a:gd name="T12" fmla="*/ 632 w 573"/>
                <a:gd name="T13" fmla="*/ 535 h 312"/>
                <a:gd name="T14" fmla="*/ 730 w 573"/>
                <a:gd name="T15" fmla="*/ 576 h 312"/>
                <a:gd name="T16" fmla="*/ 830 w 573"/>
                <a:gd name="T17" fmla="*/ 618 h 312"/>
                <a:gd name="T18" fmla="*/ 930 w 573"/>
                <a:gd name="T19" fmla="*/ 664 h 312"/>
                <a:gd name="T20" fmla="*/ 1022 w 573"/>
                <a:gd name="T21" fmla="*/ 706 h 312"/>
                <a:gd name="T22" fmla="*/ 1122 w 573"/>
                <a:gd name="T23" fmla="*/ 747 h 312"/>
                <a:gd name="T24" fmla="*/ 1218 w 573"/>
                <a:gd name="T25" fmla="*/ 769 h 312"/>
                <a:gd name="T26" fmla="*/ 1318 w 573"/>
                <a:gd name="T27" fmla="*/ 810 h 312"/>
                <a:gd name="T28" fmla="*/ 1418 w 573"/>
                <a:gd name="T29" fmla="*/ 852 h 312"/>
                <a:gd name="T30" fmla="*/ 1518 w 573"/>
                <a:gd name="T31" fmla="*/ 852 h 312"/>
                <a:gd name="T32" fmla="*/ 1618 w 573"/>
                <a:gd name="T33" fmla="*/ 873 h 312"/>
                <a:gd name="T34" fmla="*/ 1716 w 573"/>
                <a:gd name="T35" fmla="*/ 915 h 312"/>
                <a:gd name="T36" fmla="*/ 1816 w 573"/>
                <a:gd name="T37" fmla="*/ 936 h 312"/>
                <a:gd name="T38" fmla="*/ 1916 w 573"/>
                <a:gd name="T39" fmla="*/ 978 h 312"/>
                <a:gd name="T40" fmla="*/ 2016 w 573"/>
                <a:gd name="T41" fmla="*/ 1026 h 312"/>
                <a:gd name="T42" fmla="*/ 2116 w 573"/>
                <a:gd name="T43" fmla="*/ 1044 h 312"/>
                <a:gd name="T44" fmla="*/ 2212 w 573"/>
                <a:gd name="T45" fmla="*/ 1068 h 312"/>
                <a:gd name="T46" fmla="*/ 2312 w 573"/>
                <a:gd name="T47" fmla="*/ 1068 h 312"/>
                <a:gd name="T48" fmla="*/ 2411 w 573"/>
                <a:gd name="T49" fmla="*/ 1089 h 312"/>
                <a:gd name="T50" fmla="*/ 2548 w 573"/>
                <a:gd name="T51" fmla="*/ 1152 h 312"/>
                <a:gd name="T52" fmla="*/ 2609 w 573"/>
                <a:gd name="T53" fmla="*/ 1219 h 312"/>
                <a:gd name="T54" fmla="*/ 2673 w 573"/>
                <a:gd name="T55" fmla="*/ 1235 h 312"/>
                <a:gd name="T56" fmla="*/ 2773 w 573"/>
                <a:gd name="T57" fmla="*/ 1302 h 312"/>
                <a:gd name="T58" fmla="*/ 2809 w 573"/>
                <a:gd name="T59" fmla="*/ 1386 h 312"/>
                <a:gd name="T60" fmla="*/ 2909 w 573"/>
                <a:gd name="T61" fmla="*/ 1428 h 312"/>
                <a:gd name="T62" fmla="*/ 3009 w 573"/>
                <a:gd name="T63" fmla="*/ 1408 h 312"/>
                <a:gd name="T64" fmla="*/ 3109 w 573"/>
                <a:gd name="T65" fmla="*/ 1345 h 312"/>
                <a:gd name="T66" fmla="*/ 3209 w 573"/>
                <a:gd name="T67" fmla="*/ 1260 h 312"/>
                <a:gd name="T68" fmla="*/ 3305 w 573"/>
                <a:gd name="T69" fmla="*/ 1302 h 312"/>
                <a:gd name="T70" fmla="*/ 3405 w 573"/>
                <a:gd name="T71" fmla="*/ 1323 h 312"/>
                <a:gd name="T72" fmla="*/ 3503 w 573"/>
                <a:gd name="T73" fmla="*/ 1302 h 312"/>
                <a:gd name="T74" fmla="*/ 3603 w 573"/>
                <a:gd name="T75" fmla="*/ 1235 h 312"/>
                <a:gd name="T76" fmla="*/ 3703 w 573"/>
                <a:gd name="T77" fmla="*/ 1172 h 312"/>
                <a:gd name="T78" fmla="*/ 3803 w 573"/>
                <a:gd name="T79" fmla="*/ 1172 h 312"/>
                <a:gd name="T80" fmla="*/ 3866 w 573"/>
                <a:gd name="T81" fmla="*/ 1235 h 312"/>
                <a:gd name="T82" fmla="*/ 3966 w 573"/>
                <a:gd name="T83" fmla="*/ 1235 h 31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73" h="312">
                  <a:moveTo>
                    <a:pt x="0" y="0"/>
                  </a:moveTo>
                  <a:lnTo>
                    <a:pt x="0" y="5"/>
                  </a:lnTo>
                  <a:lnTo>
                    <a:pt x="9" y="14"/>
                  </a:lnTo>
                  <a:lnTo>
                    <a:pt x="9" y="19"/>
                  </a:lnTo>
                  <a:lnTo>
                    <a:pt x="19" y="28"/>
                  </a:lnTo>
                  <a:lnTo>
                    <a:pt x="19" y="37"/>
                  </a:lnTo>
                  <a:lnTo>
                    <a:pt x="23" y="42"/>
                  </a:lnTo>
                  <a:lnTo>
                    <a:pt x="28" y="47"/>
                  </a:lnTo>
                  <a:lnTo>
                    <a:pt x="37" y="56"/>
                  </a:lnTo>
                  <a:lnTo>
                    <a:pt x="37" y="61"/>
                  </a:lnTo>
                  <a:lnTo>
                    <a:pt x="42" y="65"/>
                  </a:lnTo>
                  <a:lnTo>
                    <a:pt x="47" y="70"/>
                  </a:lnTo>
                  <a:lnTo>
                    <a:pt x="56" y="79"/>
                  </a:lnTo>
                  <a:lnTo>
                    <a:pt x="56" y="84"/>
                  </a:lnTo>
                  <a:lnTo>
                    <a:pt x="61" y="89"/>
                  </a:lnTo>
                  <a:lnTo>
                    <a:pt x="65" y="93"/>
                  </a:lnTo>
                  <a:lnTo>
                    <a:pt x="75" y="103"/>
                  </a:lnTo>
                  <a:lnTo>
                    <a:pt x="75" y="107"/>
                  </a:lnTo>
                  <a:lnTo>
                    <a:pt x="79" y="112"/>
                  </a:lnTo>
                  <a:lnTo>
                    <a:pt x="84" y="112"/>
                  </a:lnTo>
                  <a:lnTo>
                    <a:pt x="89" y="117"/>
                  </a:lnTo>
                  <a:lnTo>
                    <a:pt x="93" y="121"/>
                  </a:lnTo>
                  <a:lnTo>
                    <a:pt x="98" y="121"/>
                  </a:lnTo>
                  <a:lnTo>
                    <a:pt x="103" y="126"/>
                  </a:lnTo>
                  <a:lnTo>
                    <a:pt x="107" y="126"/>
                  </a:lnTo>
                  <a:lnTo>
                    <a:pt x="112" y="131"/>
                  </a:lnTo>
                  <a:lnTo>
                    <a:pt x="117" y="135"/>
                  </a:lnTo>
                  <a:lnTo>
                    <a:pt x="121" y="140"/>
                  </a:lnTo>
                  <a:lnTo>
                    <a:pt x="126" y="140"/>
                  </a:lnTo>
                  <a:lnTo>
                    <a:pt x="131" y="145"/>
                  </a:lnTo>
                  <a:lnTo>
                    <a:pt x="135" y="149"/>
                  </a:lnTo>
                  <a:lnTo>
                    <a:pt x="140" y="154"/>
                  </a:lnTo>
                  <a:lnTo>
                    <a:pt x="144" y="154"/>
                  </a:lnTo>
                  <a:lnTo>
                    <a:pt x="149" y="158"/>
                  </a:lnTo>
                  <a:lnTo>
                    <a:pt x="154" y="158"/>
                  </a:lnTo>
                  <a:lnTo>
                    <a:pt x="158" y="163"/>
                  </a:lnTo>
                  <a:lnTo>
                    <a:pt x="163" y="163"/>
                  </a:lnTo>
                  <a:lnTo>
                    <a:pt x="168" y="168"/>
                  </a:lnTo>
                  <a:lnTo>
                    <a:pt x="172" y="168"/>
                  </a:lnTo>
                  <a:lnTo>
                    <a:pt x="177" y="172"/>
                  </a:lnTo>
                  <a:lnTo>
                    <a:pt x="182" y="172"/>
                  </a:lnTo>
                  <a:lnTo>
                    <a:pt x="186" y="177"/>
                  </a:lnTo>
                  <a:lnTo>
                    <a:pt x="191" y="182"/>
                  </a:lnTo>
                  <a:lnTo>
                    <a:pt x="196" y="182"/>
                  </a:lnTo>
                  <a:lnTo>
                    <a:pt x="200" y="186"/>
                  </a:lnTo>
                  <a:lnTo>
                    <a:pt x="205" y="186"/>
                  </a:lnTo>
                  <a:lnTo>
                    <a:pt x="210" y="186"/>
                  </a:lnTo>
                  <a:lnTo>
                    <a:pt x="214" y="186"/>
                  </a:lnTo>
                  <a:lnTo>
                    <a:pt x="219" y="191"/>
                  </a:lnTo>
                  <a:lnTo>
                    <a:pt x="224" y="191"/>
                  </a:lnTo>
                  <a:lnTo>
                    <a:pt x="228" y="191"/>
                  </a:lnTo>
                  <a:lnTo>
                    <a:pt x="233" y="196"/>
                  </a:lnTo>
                  <a:lnTo>
                    <a:pt x="238" y="196"/>
                  </a:lnTo>
                  <a:lnTo>
                    <a:pt x="242" y="200"/>
                  </a:lnTo>
                  <a:lnTo>
                    <a:pt x="247" y="200"/>
                  </a:lnTo>
                  <a:lnTo>
                    <a:pt x="252" y="205"/>
                  </a:lnTo>
                  <a:lnTo>
                    <a:pt x="256" y="205"/>
                  </a:lnTo>
                  <a:lnTo>
                    <a:pt x="261" y="210"/>
                  </a:lnTo>
                  <a:lnTo>
                    <a:pt x="266" y="210"/>
                  </a:lnTo>
                  <a:lnTo>
                    <a:pt x="270" y="214"/>
                  </a:lnTo>
                  <a:lnTo>
                    <a:pt x="275" y="219"/>
                  </a:lnTo>
                  <a:lnTo>
                    <a:pt x="280" y="219"/>
                  </a:lnTo>
                  <a:lnTo>
                    <a:pt x="284" y="224"/>
                  </a:lnTo>
                  <a:lnTo>
                    <a:pt x="289" y="224"/>
                  </a:lnTo>
                  <a:lnTo>
                    <a:pt x="294" y="228"/>
                  </a:lnTo>
                  <a:lnTo>
                    <a:pt x="298" y="228"/>
                  </a:lnTo>
                  <a:lnTo>
                    <a:pt x="303" y="228"/>
                  </a:lnTo>
                  <a:lnTo>
                    <a:pt x="308" y="228"/>
                  </a:lnTo>
                  <a:lnTo>
                    <a:pt x="312" y="233"/>
                  </a:lnTo>
                  <a:lnTo>
                    <a:pt x="317" y="233"/>
                  </a:lnTo>
                  <a:lnTo>
                    <a:pt x="322" y="233"/>
                  </a:lnTo>
                  <a:lnTo>
                    <a:pt x="326" y="233"/>
                  </a:lnTo>
                  <a:lnTo>
                    <a:pt x="331" y="233"/>
                  </a:lnTo>
                  <a:lnTo>
                    <a:pt x="336" y="238"/>
                  </a:lnTo>
                  <a:lnTo>
                    <a:pt x="340" y="238"/>
                  </a:lnTo>
                  <a:lnTo>
                    <a:pt x="345" y="242"/>
                  </a:lnTo>
                  <a:lnTo>
                    <a:pt x="349" y="242"/>
                  </a:lnTo>
                  <a:lnTo>
                    <a:pt x="359" y="252"/>
                  </a:lnTo>
                  <a:lnTo>
                    <a:pt x="359" y="261"/>
                  </a:lnTo>
                  <a:lnTo>
                    <a:pt x="363" y="266"/>
                  </a:lnTo>
                  <a:lnTo>
                    <a:pt x="368" y="266"/>
                  </a:lnTo>
                  <a:lnTo>
                    <a:pt x="373" y="270"/>
                  </a:lnTo>
                  <a:lnTo>
                    <a:pt x="373" y="266"/>
                  </a:lnTo>
                  <a:lnTo>
                    <a:pt x="377" y="270"/>
                  </a:lnTo>
                  <a:lnTo>
                    <a:pt x="382" y="275"/>
                  </a:lnTo>
                  <a:lnTo>
                    <a:pt x="387" y="280"/>
                  </a:lnTo>
                  <a:lnTo>
                    <a:pt x="391" y="284"/>
                  </a:lnTo>
                  <a:lnTo>
                    <a:pt x="391" y="289"/>
                  </a:lnTo>
                  <a:lnTo>
                    <a:pt x="396" y="294"/>
                  </a:lnTo>
                  <a:lnTo>
                    <a:pt x="396" y="303"/>
                  </a:lnTo>
                  <a:lnTo>
                    <a:pt x="401" y="308"/>
                  </a:lnTo>
                  <a:lnTo>
                    <a:pt x="405" y="312"/>
                  </a:lnTo>
                  <a:lnTo>
                    <a:pt x="410" y="312"/>
                  </a:lnTo>
                  <a:lnTo>
                    <a:pt x="415" y="312"/>
                  </a:lnTo>
                  <a:lnTo>
                    <a:pt x="419" y="312"/>
                  </a:lnTo>
                  <a:lnTo>
                    <a:pt x="424" y="308"/>
                  </a:lnTo>
                  <a:lnTo>
                    <a:pt x="429" y="303"/>
                  </a:lnTo>
                  <a:lnTo>
                    <a:pt x="433" y="298"/>
                  </a:lnTo>
                  <a:lnTo>
                    <a:pt x="438" y="294"/>
                  </a:lnTo>
                  <a:lnTo>
                    <a:pt x="443" y="289"/>
                  </a:lnTo>
                  <a:lnTo>
                    <a:pt x="452" y="280"/>
                  </a:lnTo>
                  <a:lnTo>
                    <a:pt x="452" y="275"/>
                  </a:lnTo>
                  <a:lnTo>
                    <a:pt x="457" y="275"/>
                  </a:lnTo>
                  <a:lnTo>
                    <a:pt x="461" y="280"/>
                  </a:lnTo>
                  <a:lnTo>
                    <a:pt x="466" y="284"/>
                  </a:lnTo>
                  <a:lnTo>
                    <a:pt x="471" y="289"/>
                  </a:lnTo>
                  <a:lnTo>
                    <a:pt x="475" y="289"/>
                  </a:lnTo>
                  <a:lnTo>
                    <a:pt x="480" y="289"/>
                  </a:lnTo>
                  <a:lnTo>
                    <a:pt x="485" y="289"/>
                  </a:lnTo>
                  <a:lnTo>
                    <a:pt x="489" y="284"/>
                  </a:lnTo>
                  <a:lnTo>
                    <a:pt x="494" y="284"/>
                  </a:lnTo>
                  <a:lnTo>
                    <a:pt x="503" y="275"/>
                  </a:lnTo>
                  <a:lnTo>
                    <a:pt x="503" y="270"/>
                  </a:lnTo>
                  <a:lnTo>
                    <a:pt x="508" y="270"/>
                  </a:lnTo>
                  <a:lnTo>
                    <a:pt x="513" y="266"/>
                  </a:lnTo>
                  <a:lnTo>
                    <a:pt x="517" y="261"/>
                  </a:lnTo>
                  <a:lnTo>
                    <a:pt x="522" y="256"/>
                  </a:lnTo>
                  <a:lnTo>
                    <a:pt x="527" y="256"/>
                  </a:lnTo>
                  <a:lnTo>
                    <a:pt x="531" y="256"/>
                  </a:lnTo>
                  <a:lnTo>
                    <a:pt x="536" y="256"/>
                  </a:lnTo>
                  <a:lnTo>
                    <a:pt x="541" y="261"/>
                  </a:lnTo>
                  <a:lnTo>
                    <a:pt x="550" y="270"/>
                  </a:lnTo>
                  <a:lnTo>
                    <a:pt x="545" y="270"/>
                  </a:lnTo>
                  <a:lnTo>
                    <a:pt x="550" y="270"/>
                  </a:lnTo>
                  <a:lnTo>
                    <a:pt x="554" y="275"/>
                  </a:lnTo>
                  <a:lnTo>
                    <a:pt x="559" y="270"/>
                  </a:lnTo>
                  <a:lnTo>
                    <a:pt x="564" y="270"/>
                  </a:lnTo>
                  <a:lnTo>
                    <a:pt x="573" y="261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Freeform 52"/>
            <p:cNvSpPr>
              <a:spLocks/>
            </p:cNvSpPr>
            <p:nvPr/>
          </p:nvSpPr>
          <p:spPr bwMode="auto">
            <a:xfrm>
              <a:off x="2783" y="2012"/>
              <a:ext cx="1030" cy="332"/>
            </a:xfrm>
            <a:custGeom>
              <a:avLst/>
              <a:gdLst>
                <a:gd name="T0" fmla="*/ 63 w 536"/>
                <a:gd name="T1" fmla="*/ 827 h 200"/>
                <a:gd name="T2" fmla="*/ 100 w 536"/>
                <a:gd name="T3" fmla="*/ 722 h 200"/>
                <a:gd name="T4" fmla="*/ 163 w 536"/>
                <a:gd name="T5" fmla="*/ 659 h 200"/>
                <a:gd name="T6" fmla="*/ 200 w 536"/>
                <a:gd name="T7" fmla="*/ 573 h 200"/>
                <a:gd name="T8" fmla="*/ 300 w 536"/>
                <a:gd name="T9" fmla="*/ 490 h 200"/>
                <a:gd name="T10" fmla="*/ 361 w 536"/>
                <a:gd name="T11" fmla="*/ 402 h 200"/>
                <a:gd name="T12" fmla="*/ 461 w 536"/>
                <a:gd name="T13" fmla="*/ 360 h 200"/>
                <a:gd name="T14" fmla="*/ 561 w 536"/>
                <a:gd name="T15" fmla="*/ 320 h 200"/>
                <a:gd name="T16" fmla="*/ 661 w 536"/>
                <a:gd name="T17" fmla="*/ 276 h 200"/>
                <a:gd name="T18" fmla="*/ 761 w 536"/>
                <a:gd name="T19" fmla="*/ 193 h 200"/>
                <a:gd name="T20" fmla="*/ 861 w 536"/>
                <a:gd name="T21" fmla="*/ 126 h 200"/>
                <a:gd name="T22" fmla="*/ 957 w 536"/>
                <a:gd name="T23" fmla="*/ 42 h 200"/>
                <a:gd name="T24" fmla="*/ 1057 w 536"/>
                <a:gd name="T25" fmla="*/ 42 h 200"/>
                <a:gd name="T26" fmla="*/ 1155 w 536"/>
                <a:gd name="T27" fmla="*/ 83 h 200"/>
                <a:gd name="T28" fmla="*/ 1293 w 536"/>
                <a:gd name="T29" fmla="*/ 168 h 200"/>
                <a:gd name="T30" fmla="*/ 1355 w 536"/>
                <a:gd name="T31" fmla="*/ 256 h 200"/>
                <a:gd name="T32" fmla="*/ 1455 w 536"/>
                <a:gd name="T33" fmla="*/ 339 h 200"/>
                <a:gd name="T34" fmla="*/ 1555 w 536"/>
                <a:gd name="T35" fmla="*/ 402 h 200"/>
                <a:gd name="T36" fmla="*/ 1655 w 536"/>
                <a:gd name="T37" fmla="*/ 443 h 200"/>
                <a:gd name="T38" fmla="*/ 1754 w 536"/>
                <a:gd name="T39" fmla="*/ 466 h 200"/>
                <a:gd name="T40" fmla="*/ 1854 w 536"/>
                <a:gd name="T41" fmla="*/ 490 h 200"/>
                <a:gd name="T42" fmla="*/ 1950 w 536"/>
                <a:gd name="T43" fmla="*/ 531 h 200"/>
                <a:gd name="T44" fmla="*/ 2050 w 536"/>
                <a:gd name="T45" fmla="*/ 554 h 200"/>
                <a:gd name="T46" fmla="*/ 2148 w 536"/>
                <a:gd name="T47" fmla="*/ 573 h 200"/>
                <a:gd name="T48" fmla="*/ 2248 w 536"/>
                <a:gd name="T49" fmla="*/ 596 h 200"/>
                <a:gd name="T50" fmla="*/ 2348 w 536"/>
                <a:gd name="T51" fmla="*/ 636 h 200"/>
                <a:gd name="T52" fmla="*/ 2448 w 536"/>
                <a:gd name="T53" fmla="*/ 659 h 200"/>
                <a:gd name="T54" fmla="*/ 2548 w 536"/>
                <a:gd name="T55" fmla="*/ 681 h 200"/>
                <a:gd name="T56" fmla="*/ 2648 w 536"/>
                <a:gd name="T57" fmla="*/ 701 h 200"/>
                <a:gd name="T58" fmla="*/ 2748 w 536"/>
                <a:gd name="T59" fmla="*/ 722 h 200"/>
                <a:gd name="T60" fmla="*/ 2848 w 536"/>
                <a:gd name="T61" fmla="*/ 747 h 200"/>
                <a:gd name="T62" fmla="*/ 2944 w 536"/>
                <a:gd name="T63" fmla="*/ 747 h 200"/>
                <a:gd name="T64" fmla="*/ 3042 w 536"/>
                <a:gd name="T65" fmla="*/ 764 h 200"/>
                <a:gd name="T66" fmla="*/ 3142 w 536"/>
                <a:gd name="T67" fmla="*/ 764 h 200"/>
                <a:gd name="T68" fmla="*/ 3242 w 536"/>
                <a:gd name="T69" fmla="*/ 789 h 200"/>
                <a:gd name="T70" fmla="*/ 3342 w 536"/>
                <a:gd name="T71" fmla="*/ 764 h 200"/>
                <a:gd name="T72" fmla="*/ 3442 w 536"/>
                <a:gd name="T73" fmla="*/ 681 h 200"/>
                <a:gd name="T74" fmla="*/ 3570 w 536"/>
                <a:gd name="T75" fmla="*/ 573 h 200"/>
                <a:gd name="T76" fmla="*/ 3605 w 536"/>
                <a:gd name="T77" fmla="*/ 490 h 200"/>
                <a:gd name="T78" fmla="*/ 3666 w 536"/>
                <a:gd name="T79" fmla="*/ 360 h 200"/>
                <a:gd name="T80" fmla="*/ 3703 w 536"/>
                <a:gd name="T81" fmla="*/ 209 h 200"/>
                <a:gd name="T82" fmla="*/ 3766 w 536"/>
                <a:gd name="T83" fmla="*/ 105 h 20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36" h="200">
                  <a:moveTo>
                    <a:pt x="0" y="200"/>
                  </a:moveTo>
                  <a:lnTo>
                    <a:pt x="0" y="191"/>
                  </a:lnTo>
                  <a:lnTo>
                    <a:pt x="9" y="181"/>
                  </a:lnTo>
                  <a:lnTo>
                    <a:pt x="9" y="172"/>
                  </a:lnTo>
                  <a:lnTo>
                    <a:pt x="14" y="167"/>
                  </a:lnTo>
                  <a:lnTo>
                    <a:pt x="14" y="158"/>
                  </a:lnTo>
                  <a:lnTo>
                    <a:pt x="19" y="153"/>
                  </a:lnTo>
                  <a:lnTo>
                    <a:pt x="19" y="149"/>
                  </a:lnTo>
                  <a:lnTo>
                    <a:pt x="23" y="144"/>
                  </a:lnTo>
                  <a:lnTo>
                    <a:pt x="23" y="135"/>
                  </a:lnTo>
                  <a:lnTo>
                    <a:pt x="28" y="130"/>
                  </a:lnTo>
                  <a:lnTo>
                    <a:pt x="28" y="125"/>
                  </a:lnTo>
                  <a:lnTo>
                    <a:pt x="33" y="121"/>
                  </a:lnTo>
                  <a:lnTo>
                    <a:pt x="33" y="116"/>
                  </a:lnTo>
                  <a:lnTo>
                    <a:pt x="42" y="107"/>
                  </a:lnTo>
                  <a:lnTo>
                    <a:pt x="42" y="102"/>
                  </a:lnTo>
                  <a:lnTo>
                    <a:pt x="51" y="93"/>
                  </a:lnTo>
                  <a:lnTo>
                    <a:pt x="51" y="88"/>
                  </a:lnTo>
                  <a:lnTo>
                    <a:pt x="56" y="84"/>
                  </a:lnTo>
                  <a:lnTo>
                    <a:pt x="61" y="84"/>
                  </a:lnTo>
                  <a:lnTo>
                    <a:pt x="65" y="79"/>
                  </a:lnTo>
                  <a:lnTo>
                    <a:pt x="70" y="74"/>
                  </a:lnTo>
                  <a:lnTo>
                    <a:pt x="75" y="74"/>
                  </a:lnTo>
                  <a:lnTo>
                    <a:pt x="79" y="70"/>
                  </a:lnTo>
                  <a:lnTo>
                    <a:pt x="84" y="65"/>
                  </a:lnTo>
                  <a:lnTo>
                    <a:pt x="89" y="65"/>
                  </a:lnTo>
                  <a:lnTo>
                    <a:pt x="93" y="60"/>
                  </a:lnTo>
                  <a:lnTo>
                    <a:pt x="98" y="56"/>
                  </a:lnTo>
                  <a:lnTo>
                    <a:pt x="107" y="46"/>
                  </a:lnTo>
                  <a:lnTo>
                    <a:pt x="107" y="42"/>
                  </a:lnTo>
                  <a:lnTo>
                    <a:pt x="112" y="37"/>
                  </a:lnTo>
                  <a:lnTo>
                    <a:pt x="117" y="32"/>
                  </a:lnTo>
                  <a:lnTo>
                    <a:pt x="121" y="28"/>
                  </a:lnTo>
                  <a:lnTo>
                    <a:pt x="131" y="18"/>
                  </a:lnTo>
                  <a:lnTo>
                    <a:pt x="131" y="14"/>
                  </a:lnTo>
                  <a:lnTo>
                    <a:pt x="135" y="9"/>
                  </a:lnTo>
                  <a:lnTo>
                    <a:pt x="140" y="9"/>
                  </a:lnTo>
                  <a:lnTo>
                    <a:pt x="145" y="9"/>
                  </a:lnTo>
                  <a:lnTo>
                    <a:pt x="149" y="9"/>
                  </a:lnTo>
                  <a:lnTo>
                    <a:pt x="154" y="9"/>
                  </a:lnTo>
                  <a:lnTo>
                    <a:pt x="159" y="14"/>
                  </a:lnTo>
                  <a:lnTo>
                    <a:pt x="163" y="18"/>
                  </a:lnTo>
                  <a:lnTo>
                    <a:pt x="168" y="23"/>
                  </a:lnTo>
                  <a:lnTo>
                    <a:pt x="172" y="28"/>
                  </a:lnTo>
                  <a:lnTo>
                    <a:pt x="182" y="37"/>
                  </a:lnTo>
                  <a:lnTo>
                    <a:pt x="182" y="42"/>
                  </a:lnTo>
                  <a:lnTo>
                    <a:pt x="191" y="51"/>
                  </a:lnTo>
                  <a:lnTo>
                    <a:pt x="191" y="56"/>
                  </a:lnTo>
                  <a:lnTo>
                    <a:pt x="196" y="60"/>
                  </a:lnTo>
                  <a:lnTo>
                    <a:pt x="205" y="70"/>
                  </a:lnTo>
                  <a:lnTo>
                    <a:pt x="205" y="74"/>
                  </a:lnTo>
                  <a:lnTo>
                    <a:pt x="210" y="79"/>
                  </a:lnTo>
                  <a:lnTo>
                    <a:pt x="214" y="84"/>
                  </a:lnTo>
                  <a:lnTo>
                    <a:pt x="219" y="88"/>
                  </a:lnTo>
                  <a:lnTo>
                    <a:pt x="224" y="93"/>
                  </a:lnTo>
                  <a:lnTo>
                    <a:pt x="228" y="93"/>
                  </a:lnTo>
                  <a:lnTo>
                    <a:pt x="233" y="97"/>
                  </a:lnTo>
                  <a:lnTo>
                    <a:pt x="238" y="97"/>
                  </a:lnTo>
                  <a:lnTo>
                    <a:pt x="242" y="102"/>
                  </a:lnTo>
                  <a:lnTo>
                    <a:pt x="247" y="102"/>
                  </a:lnTo>
                  <a:lnTo>
                    <a:pt x="252" y="107"/>
                  </a:lnTo>
                  <a:lnTo>
                    <a:pt x="256" y="107"/>
                  </a:lnTo>
                  <a:lnTo>
                    <a:pt x="261" y="107"/>
                  </a:lnTo>
                  <a:lnTo>
                    <a:pt x="266" y="111"/>
                  </a:lnTo>
                  <a:lnTo>
                    <a:pt x="270" y="111"/>
                  </a:lnTo>
                  <a:lnTo>
                    <a:pt x="275" y="116"/>
                  </a:lnTo>
                  <a:lnTo>
                    <a:pt x="280" y="116"/>
                  </a:lnTo>
                  <a:lnTo>
                    <a:pt x="284" y="121"/>
                  </a:lnTo>
                  <a:lnTo>
                    <a:pt x="289" y="121"/>
                  </a:lnTo>
                  <a:lnTo>
                    <a:pt x="294" y="121"/>
                  </a:lnTo>
                  <a:lnTo>
                    <a:pt x="298" y="125"/>
                  </a:lnTo>
                  <a:lnTo>
                    <a:pt x="303" y="125"/>
                  </a:lnTo>
                  <a:lnTo>
                    <a:pt x="308" y="125"/>
                  </a:lnTo>
                  <a:lnTo>
                    <a:pt x="312" y="130"/>
                  </a:lnTo>
                  <a:lnTo>
                    <a:pt x="317" y="130"/>
                  </a:lnTo>
                  <a:lnTo>
                    <a:pt x="322" y="135"/>
                  </a:lnTo>
                  <a:lnTo>
                    <a:pt x="326" y="135"/>
                  </a:lnTo>
                  <a:lnTo>
                    <a:pt x="331" y="139"/>
                  </a:lnTo>
                  <a:lnTo>
                    <a:pt x="336" y="139"/>
                  </a:lnTo>
                  <a:lnTo>
                    <a:pt x="340" y="144"/>
                  </a:lnTo>
                  <a:lnTo>
                    <a:pt x="345" y="144"/>
                  </a:lnTo>
                  <a:lnTo>
                    <a:pt x="350" y="149"/>
                  </a:lnTo>
                  <a:lnTo>
                    <a:pt x="354" y="149"/>
                  </a:lnTo>
                  <a:lnTo>
                    <a:pt x="359" y="149"/>
                  </a:lnTo>
                  <a:lnTo>
                    <a:pt x="364" y="149"/>
                  </a:lnTo>
                  <a:lnTo>
                    <a:pt x="368" y="153"/>
                  </a:lnTo>
                  <a:lnTo>
                    <a:pt x="373" y="153"/>
                  </a:lnTo>
                  <a:lnTo>
                    <a:pt x="377" y="158"/>
                  </a:lnTo>
                  <a:lnTo>
                    <a:pt x="382" y="158"/>
                  </a:lnTo>
                  <a:lnTo>
                    <a:pt x="387" y="158"/>
                  </a:lnTo>
                  <a:lnTo>
                    <a:pt x="391" y="163"/>
                  </a:lnTo>
                  <a:lnTo>
                    <a:pt x="396" y="163"/>
                  </a:lnTo>
                  <a:lnTo>
                    <a:pt x="401" y="163"/>
                  </a:lnTo>
                  <a:lnTo>
                    <a:pt x="405" y="163"/>
                  </a:lnTo>
                  <a:lnTo>
                    <a:pt x="410" y="163"/>
                  </a:lnTo>
                  <a:lnTo>
                    <a:pt x="415" y="163"/>
                  </a:lnTo>
                  <a:lnTo>
                    <a:pt x="419" y="167"/>
                  </a:lnTo>
                  <a:lnTo>
                    <a:pt x="424" y="167"/>
                  </a:lnTo>
                  <a:lnTo>
                    <a:pt x="429" y="167"/>
                  </a:lnTo>
                  <a:lnTo>
                    <a:pt x="433" y="167"/>
                  </a:lnTo>
                  <a:lnTo>
                    <a:pt x="438" y="167"/>
                  </a:lnTo>
                  <a:lnTo>
                    <a:pt x="443" y="167"/>
                  </a:lnTo>
                  <a:lnTo>
                    <a:pt x="447" y="172"/>
                  </a:lnTo>
                  <a:lnTo>
                    <a:pt x="452" y="172"/>
                  </a:lnTo>
                  <a:lnTo>
                    <a:pt x="457" y="172"/>
                  </a:lnTo>
                  <a:lnTo>
                    <a:pt x="461" y="172"/>
                  </a:lnTo>
                  <a:lnTo>
                    <a:pt x="466" y="172"/>
                  </a:lnTo>
                  <a:lnTo>
                    <a:pt x="471" y="167"/>
                  </a:lnTo>
                  <a:lnTo>
                    <a:pt x="475" y="163"/>
                  </a:lnTo>
                  <a:lnTo>
                    <a:pt x="485" y="153"/>
                  </a:lnTo>
                  <a:lnTo>
                    <a:pt x="485" y="149"/>
                  </a:lnTo>
                  <a:lnTo>
                    <a:pt x="494" y="139"/>
                  </a:lnTo>
                  <a:lnTo>
                    <a:pt x="494" y="135"/>
                  </a:lnTo>
                  <a:lnTo>
                    <a:pt x="503" y="125"/>
                  </a:lnTo>
                  <a:lnTo>
                    <a:pt x="503" y="116"/>
                  </a:lnTo>
                  <a:lnTo>
                    <a:pt x="508" y="111"/>
                  </a:lnTo>
                  <a:lnTo>
                    <a:pt x="508" y="107"/>
                  </a:lnTo>
                  <a:lnTo>
                    <a:pt x="513" y="102"/>
                  </a:lnTo>
                  <a:lnTo>
                    <a:pt x="513" y="84"/>
                  </a:lnTo>
                  <a:lnTo>
                    <a:pt x="517" y="79"/>
                  </a:lnTo>
                  <a:lnTo>
                    <a:pt x="517" y="65"/>
                  </a:lnTo>
                  <a:lnTo>
                    <a:pt x="522" y="60"/>
                  </a:lnTo>
                  <a:lnTo>
                    <a:pt x="522" y="46"/>
                  </a:lnTo>
                  <a:lnTo>
                    <a:pt x="527" y="42"/>
                  </a:lnTo>
                  <a:lnTo>
                    <a:pt x="527" y="28"/>
                  </a:lnTo>
                  <a:lnTo>
                    <a:pt x="531" y="23"/>
                  </a:lnTo>
                  <a:lnTo>
                    <a:pt x="531" y="4"/>
                  </a:lnTo>
                  <a:lnTo>
                    <a:pt x="536" y="0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Freeform 53"/>
            <p:cNvSpPr>
              <a:spLocks/>
            </p:cNvSpPr>
            <p:nvPr/>
          </p:nvSpPr>
          <p:spPr bwMode="auto">
            <a:xfrm>
              <a:off x="3813" y="1903"/>
              <a:ext cx="939" cy="503"/>
            </a:xfrm>
            <a:custGeom>
              <a:avLst/>
              <a:gdLst>
                <a:gd name="T0" fmla="*/ 0 w 489"/>
                <a:gd name="T1" fmla="*/ 256 h 303"/>
                <a:gd name="T2" fmla="*/ 36 w 489"/>
                <a:gd name="T3" fmla="*/ 193 h 303"/>
                <a:gd name="T4" fmla="*/ 63 w 489"/>
                <a:gd name="T5" fmla="*/ 126 h 303"/>
                <a:gd name="T6" fmla="*/ 100 w 489"/>
                <a:gd name="T7" fmla="*/ 63 h 303"/>
                <a:gd name="T8" fmla="*/ 161 w 489"/>
                <a:gd name="T9" fmla="*/ 22 h 303"/>
                <a:gd name="T10" fmla="*/ 232 w 489"/>
                <a:gd name="T11" fmla="*/ 22 h 303"/>
                <a:gd name="T12" fmla="*/ 300 w 489"/>
                <a:gd name="T13" fmla="*/ 46 h 303"/>
                <a:gd name="T14" fmla="*/ 361 w 489"/>
                <a:gd name="T15" fmla="*/ 126 h 303"/>
                <a:gd name="T16" fmla="*/ 461 w 489"/>
                <a:gd name="T17" fmla="*/ 193 h 303"/>
                <a:gd name="T18" fmla="*/ 524 w 489"/>
                <a:gd name="T19" fmla="*/ 279 h 303"/>
                <a:gd name="T20" fmla="*/ 561 w 489"/>
                <a:gd name="T21" fmla="*/ 345 h 303"/>
                <a:gd name="T22" fmla="*/ 593 w 489"/>
                <a:gd name="T23" fmla="*/ 408 h 303"/>
                <a:gd name="T24" fmla="*/ 624 w 489"/>
                <a:gd name="T25" fmla="*/ 450 h 303"/>
                <a:gd name="T26" fmla="*/ 661 w 489"/>
                <a:gd name="T27" fmla="*/ 493 h 303"/>
                <a:gd name="T28" fmla="*/ 693 w 489"/>
                <a:gd name="T29" fmla="*/ 559 h 303"/>
                <a:gd name="T30" fmla="*/ 722 w 489"/>
                <a:gd name="T31" fmla="*/ 623 h 303"/>
                <a:gd name="T32" fmla="*/ 793 w 489"/>
                <a:gd name="T33" fmla="*/ 686 h 303"/>
                <a:gd name="T34" fmla="*/ 855 w 489"/>
                <a:gd name="T35" fmla="*/ 769 h 303"/>
                <a:gd name="T36" fmla="*/ 893 w 489"/>
                <a:gd name="T37" fmla="*/ 832 h 303"/>
                <a:gd name="T38" fmla="*/ 954 w 489"/>
                <a:gd name="T39" fmla="*/ 896 h 303"/>
                <a:gd name="T40" fmla="*/ 1054 w 489"/>
                <a:gd name="T41" fmla="*/ 961 h 303"/>
                <a:gd name="T42" fmla="*/ 1118 w 489"/>
                <a:gd name="T43" fmla="*/ 1026 h 303"/>
                <a:gd name="T44" fmla="*/ 1118 w 489"/>
                <a:gd name="T45" fmla="*/ 1026 h 303"/>
                <a:gd name="T46" fmla="*/ 1191 w 489"/>
                <a:gd name="T47" fmla="*/ 1066 h 303"/>
                <a:gd name="T48" fmla="*/ 1254 w 489"/>
                <a:gd name="T49" fmla="*/ 1111 h 303"/>
                <a:gd name="T50" fmla="*/ 1317 w 489"/>
                <a:gd name="T51" fmla="*/ 1131 h 303"/>
                <a:gd name="T52" fmla="*/ 1386 w 489"/>
                <a:gd name="T53" fmla="*/ 1131 h 303"/>
                <a:gd name="T54" fmla="*/ 1454 w 489"/>
                <a:gd name="T55" fmla="*/ 1152 h 303"/>
                <a:gd name="T56" fmla="*/ 1515 w 489"/>
                <a:gd name="T57" fmla="*/ 1177 h 303"/>
                <a:gd name="T58" fmla="*/ 1586 w 489"/>
                <a:gd name="T59" fmla="*/ 1218 h 303"/>
                <a:gd name="T60" fmla="*/ 1648 w 489"/>
                <a:gd name="T61" fmla="*/ 1240 h 303"/>
                <a:gd name="T62" fmla="*/ 1715 w 489"/>
                <a:gd name="T63" fmla="*/ 1240 h 303"/>
                <a:gd name="T64" fmla="*/ 1778 w 489"/>
                <a:gd name="T65" fmla="*/ 1260 h 303"/>
                <a:gd name="T66" fmla="*/ 1847 w 489"/>
                <a:gd name="T67" fmla="*/ 1282 h 303"/>
                <a:gd name="T68" fmla="*/ 1911 w 489"/>
                <a:gd name="T69" fmla="*/ 1303 h 303"/>
                <a:gd name="T70" fmla="*/ 1976 w 489"/>
                <a:gd name="T71" fmla="*/ 1323 h 303"/>
                <a:gd name="T72" fmla="*/ 2047 w 489"/>
                <a:gd name="T73" fmla="*/ 1345 h 303"/>
                <a:gd name="T74" fmla="*/ 2108 w 489"/>
                <a:gd name="T75" fmla="*/ 1366 h 303"/>
                <a:gd name="T76" fmla="*/ 2176 w 489"/>
                <a:gd name="T77" fmla="*/ 1366 h 303"/>
                <a:gd name="T78" fmla="*/ 2245 w 489"/>
                <a:gd name="T79" fmla="*/ 1366 h 303"/>
                <a:gd name="T80" fmla="*/ 2308 w 489"/>
                <a:gd name="T81" fmla="*/ 1366 h 303"/>
                <a:gd name="T82" fmla="*/ 2372 w 489"/>
                <a:gd name="T83" fmla="*/ 1366 h 303"/>
                <a:gd name="T84" fmla="*/ 2441 w 489"/>
                <a:gd name="T85" fmla="*/ 1366 h 303"/>
                <a:gd name="T86" fmla="*/ 2508 w 489"/>
                <a:gd name="T87" fmla="*/ 1386 h 303"/>
                <a:gd name="T88" fmla="*/ 2569 w 489"/>
                <a:gd name="T89" fmla="*/ 1386 h 303"/>
                <a:gd name="T90" fmla="*/ 2640 w 489"/>
                <a:gd name="T91" fmla="*/ 1386 h 303"/>
                <a:gd name="T92" fmla="*/ 2706 w 489"/>
                <a:gd name="T93" fmla="*/ 1386 h 303"/>
                <a:gd name="T94" fmla="*/ 2769 w 489"/>
                <a:gd name="T95" fmla="*/ 1386 h 303"/>
                <a:gd name="T96" fmla="*/ 2840 w 489"/>
                <a:gd name="T97" fmla="*/ 1386 h 303"/>
                <a:gd name="T98" fmla="*/ 2901 w 489"/>
                <a:gd name="T99" fmla="*/ 1386 h 303"/>
                <a:gd name="T100" fmla="*/ 2969 w 489"/>
                <a:gd name="T101" fmla="*/ 1386 h 303"/>
                <a:gd name="T102" fmla="*/ 3038 w 489"/>
                <a:gd name="T103" fmla="*/ 1366 h 303"/>
                <a:gd name="T104" fmla="*/ 3101 w 489"/>
                <a:gd name="T105" fmla="*/ 1345 h 303"/>
                <a:gd name="T106" fmla="*/ 3130 w 489"/>
                <a:gd name="T107" fmla="*/ 1345 h 303"/>
                <a:gd name="T108" fmla="*/ 3230 w 489"/>
                <a:gd name="T109" fmla="*/ 1345 h 303"/>
                <a:gd name="T110" fmla="*/ 3230 w 489"/>
                <a:gd name="T111" fmla="*/ 1345 h 303"/>
                <a:gd name="T112" fmla="*/ 3301 w 489"/>
                <a:gd name="T113" fmla="*/ 1345 h 303"/>
                <a:gd name="T114" fmla="*/ 3362 w 489"/>
                <a:gd name="T115" fmla="*/ 1345 h 303"/>
                <a:gd name="T116" fmla="*/ 3399 w 489"/>
                <a:gd name="T117" fmla="*/ 1345 h 303"/>
                <a:gd name="T118" fmla="*/ 3462 w 489"/>
                <a:gd name="T119" fmla="*/ 1345 h 3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89" h="303">
                  <a:moveTo>
                    <a:pt x="0" y="66"/>
                  </a:moveTo>
                  <a:lnTo>
                    <a:pt x="0" y="56"/>
                  </a:lnTo>
                  <a:lnTo>
                    <a:pt x="5" y="52"/>
                  </a:lnTo>
                  <a:lnTo>
                    <a:pt x="5" y="42"/>
                  </a:lnTo>
                  <a:lnTo>
                    <a:pt x="9" y="38"/>
                  </a:lnTo>
                  <a:lnTo>
                    <a:pt x="9" y="28"/>
                  </a:lnTo>
                  <a:lnTo>
                    <a:pt x="14" y="24"/>
                  </a:lnTo>
                  <a:lnTo>
                    <a:pt x="14" y="14"/>
                  </a:lnTo>
                  <a:lnTo>
                    <a:pt x="19" y="10"/>
                  </a:lnTo>
                  <a:lnTo>
                    <a:pt x="23" y="5"/>
                  </a:lnTo>
                  <a:lnTo>
                    <a:pt x="28" y="0"/>
                  </a:lnTo>
                  <a:lnTo>
                    <a:pt x="33" y="5"/>
                  </a:lnTo>
                  <a:lnTo>
                    <a:pt x="37" y="5"/>
                  </a:lnTo>
                  <a:lnTo>
                    <a:pt x="42" y="10"/>
                  </a:lnTo>
                  <a:lnTo>
                    <a:pt x="51" y="19"/>
                  </a:lnTo>
                  <a:lnTo>
                    <a:pt x="51" y="28"/>
                  </a:lnTo>
                  <a:lnTo>
                    <a:pt x="56" y="33"/>
                  </a:lnTo>
                  <a:lnTo>
                    <a:pt x="65" y="42"/>
                  </a:lnTo>
                  <a:lnTo>
                    <a:pt x="65" y="52"/>
                  </a:lnTo>
                  <a:lnTo>
                    <a:pt x="74" y="61"/>
                  </a:lnTo>
                  <a:lnTo>
                    <a:pt x="74" y="70"/>
                  </a:lnTo>
                  <a:lnTo>
                    <a:pt x="79" y="75"/>
                  </a:lnTo>
                  <a:lnTo>
                    <a:pt x="79" y="84"/>
                  </a:lnTo>
                  <a:lnTo>
                    <a:pt x="84" y="89"/>
                  </a:lnTo>
                  <a:lnTo>
                    <a:pt x="84" y="94"/>
                  </a:lnTo>
                  <a:lnTo>
                    <a:pt x="88" y="98"/>
                  </a:lnTo>
                  <a:lnTo>
                    <a:pt x="88" y="103"/>
                  </a:lnTo>
                  <a:lnTo>
                    <a:pt x="93" y="108"/>
                  </a:lnTo>
                  <a:lnTo>
                    <a:pt x="93" y="117"/>
                  </a:lnTo>
                  <a:lnTo>
                    <a:pt x="98" y="122"/>
                  </a:lnTo>
                  <a:lnTo>
                    <a:pt x="98" y="131"/>
                  </a:lnTo>
                  <a:lnTo>
                    <a:pt x="102" y="136"/>
                  </a:lnTo>
                  <a:lnTo>
                    <a:pt x="102" y="140"/>
                  </a:lnTo>
                  <a:lnTo>
                    <a:pt x="112" y="150"/>
                  </a:lnTo>
                  <a:lnTo>
                    <a:pt x="112" y="159"/>
                  </a:lnTo>
                  <a:lnTo>
                    <a:pt x="121" y="168"/>
                  </a:lnTo>
                  <a:lnTo>
                    <a:pt x="121" y="177"/>
                  </a:lnTo>
                  <a:lnTo>
                    <a:pt x="126" y="182"/>
                  </a:lnTo>
                  <a:lnTo>
                    <a:pt x="135" y="191"/>
                  </a:lnTo>
                  <a:lnTo>
                    <a:pt x="135" y="196"/>
                  </a:lnTo>
                  <a:lnTo>
                    <a:pt x="140" y="201"/>
                  </a:lnTo>
                  <a:lnTo>
                    <a:pt x="149" y="210"/>
                  </a:lnTo>
                  <a:lnTo>
                    <a:pt x="149" y="215"/>
                  </a:lnTo>
                  <a:lnTo>
                    <a:pt x="158" y="224"/>
                  </a:lnTo>
                  <a:lnTo>
                    <a:pt x="154" y="224"/>
                  </a:lnTo>
                  <a:lnTo>
                    <a:pt x="158" y="224"/>
                  </a:lnTo>
                  <a:lnTo>
                    <a:pt x="163" y="229"/>
                  </a:lnTo>
                  <a:lnTo>
                    <a:pt x="168" y="233"/>
                  </a:lnTo>
                  <a:lnTo>
                    <a:pt x="172" y="238"/>
                  </a:lnTo>
                  <a:lnTo>
                    <a:pt x="177" y="243"/>
                  </a:lnTo>
                  <a:lnTo>
                    <a:pt x="182" y="243"/>
                  </a:lnTo>
                  <a:lnTo>
                    <a:pt x="186" y="247"/>
                  </a:lnTo>
                  <a:lnTo>
                    <a:pt x="191" y="247"/>
                  </a:lnTo>
                  <a:lnTo>
                    <a:pt x="196" y="247"/>
                  </a:lnTo>
                  <a:lnTo>
                    <a:pt x="200" y="252"/>
                  </a:lnTo>
                  <a:lnTo>
                    <a:pt x="205" y="252"/>
                  </a:lnTo>
                  <a:lnTo>
                    <a:pt x="210" y="252"/>
                  </a:lnTo>
                  <a:lnTo>
                    <a:pt x="214" y="257"/>
                  </a:lnTo>
                  <a:lnTo>
                    <a:pt x="219" y="261"/>
                  </a:lnTo>
                  <a:lnTo>
                    <a:pt x="224" y="266"/>
                  </a:lnTo>
                  <a:lnTo>
                    <a:pt x="228" y="266"/>
                  </a:lnTo>
                  <a:lnTo>
                    <a:pt x="233" y="271"/>
                  </a:lnTo>
                  <a:lnTo>
                    <a:pt x="237" y="271"/>
                  </a:lnTo>
                  <a:lnTo>
                    <a:pt x="242" y="271"/>
                  </a:lnTo>
                  <a:lnTo>
                    <a:pt x="247" y="275"/>
                  </a:lnTo>
                  <a:lnTo>
                    <a:pt x="251" y="275"/>
                  </a:lnTo>
                  <a:lnTo>
                    <a:pt x="256" y="280"/>
                  </a:lnTo>
                  <a:lnTo>
                    <a:pt x="261" y="280"/>
                  </a:lnTo>
                  <a:lnTo>
                    <a:pt x="265" y="285"/>
                  </a:lnTo>
                  <a:lnTo>
                    <a:pt x="270" y="285"/>
                  </a:lnTo>
                  <a:lnTo>
                    <a:pt x="275" y="289"/>
                  </a:lnTo>
                  <a:lnTo>
                    <a:pt x="279" y="289"/>
                  </a:lnTo>
                  <a:lnTo>
                    <a:pt x="284" y="289"/>
                  </a:lnTo>
                  <a:lnTo>
                    <a:pt x="289" y="294"/>
                  </a:lnTo>
                  <a:lnTo>
                    <a:pt x="293" y="294"/>
                  </a:lnTo>
                  <a:lnTo>
                    <a:pt x="298" y="299"/>
                  </a:lnTo>
                  <a:lnTo>
                    <a:pt x="303" y="299"/>
                  </a:lnTo>
                  <a:lnTo>
                    <a:pt x="307" y="299"/>
                  </a:lnTo>
                  <a:lnTo>
                    <a:pt x="312" y="299"/>
                  </a:lnTo>
                  <a:lnTo>
                    <a:pt x="317" y="299"/>
                  </a:lnTo>
                  <a:lnTo>
                    <a:pt x="321" y="299"/>
                  </a:lnTo>
                  <a:lnTo>
                    <a:pt x="326" y="299"/>
                  </a:lnTo>
                  <a:lnTo>
                    <a:pt x="331" y="299"/>
                  </a:lnTo>
                  <a:lnTo>
                    <a:pt x="335" y="299"/>
                  </a:lnTo>
                  <a:lnTo>
                    <a:pt x="340" y="299"/>
                  </a:lnTo>
                  <a:lnTo>
                    <a:pt x="345" y="299"/>
                  </a:lnTo>
                  <a:lnTo>
                    <a:pt x="349" y="299"/>
                  </a:lnTo>
                  <a:lnTo>
                    <a:pt x="354" y="303"/>
                  </a:lnTo>
                  <a:lnTo>
                    <a:pt x="359" y="303"/>
                  </a:lnTo>
                  <a:lnTo>
                    <a:pt x="363" y="303"/>
                  </a:lnTo>
                  <a:lnTo>
                    <a:pt x="368" y="303"/>
                  </a:lnTo>
                  <a:lnTo>
                    <a:pt x="373" y="303"/>
                  </a:lnTo>
                  <a:lnTo>
                    <a:pt x="377" y="303"/>
                  </a:lnTo>
                  <a:lnTo>
                    <a:pt x="382" y="303"/>
                  </a:lnTo>
                  <a:lnTo>
                    <a:pt x="387" y="303"/>
                  </a:lnTo>
                  <a:lnTo>
                    <a:pt x="391" y="303"/>
                  </a:lnTo>
                  <a:lnTo>
                    <a:pt x="396" y="303"/>
                  </a:lnTo>
                  <a:lnTo>
                    <a:pt x="401" y="303"/>
                  </a:lnTo>
                  <a:lnTo>
                    <a:pt x="405" y="303"/>
                  </a:lnTo>
                  <a:lnTo>
                    <a:pt x="410" y="303"/>
                  </a:lnTo>
                  <a:lnTo>
                    <a:pt x="415" y="303"/>
                  </a:lnTo>
                  <a:lnTo>
                    <a:pt x="419" y="303"/>
                  </a:lnTo>
                  <a:lnTo>
                    <a:pt x="424" y="299"/>
                  </a:lnTo>
                  <a:lnTo>
                    <a:pt x="429" y="299"/>
                  </a:lnTo>
                  <a:lnTo>
                    <a:pt x="433" y="294"/>
                  </a:lnTo>
                  <a:lnTo>
                    <a:pt x="438" y="294"/>
                  </a:lnTo>
                  <a:lnTo>
                    <a:pt x="447" y="294"/>
                  </a:lnTo>
                  <a:lnTo>
                    <a:pt x="442" y="294"/>
                  </a:lnTo>
                  <a:lnTo>
                    <a:pt x="447" y="294"/>
                  </a:lnTo>
                  <a:lnTo>
                    <a:pt x="456" y="294"/>
                  </a:lnTo>
                  <a:lnTo>
                    <a:pt x="452" y="294"/>
                  </a:lnTo>
                  <a:lnTo>
                    <a:pt x="456" y="294"/>
                  </a:lnTo>
                  <a:lnTo>
                    <a:pt x="461" y="294"/>
                  </a:lnTo>
                  <a:lnTo>
                    <a:pt x="466" y="294"/>
                  </a:lnTo>
                  <a:lnTo>
                    <a:pt x="470" y="294"/>
                  </a:lnTo>
                  <a:lnTo>
                    <a:pt x="475" y="294"/>
                  </a:lnTo>
                  <a:lnTo>
                    <a:pt x="484" y="294"/>
                  </a:lnTo>
                  <a:lnTo>
                    <a:pt x="480" y="294"/>
                  </a:lnTo>
                  <a:lnTo>
                    <a:pt x="484" y="294"/>
                  </a:lnTo>
                  <a:lnTo>
                    <a:pt x="489" y="294"/>
                  </a:lnTo>
                </a:path>
              </a:pathLst>
            </a:custGeom>
            <a:noFill/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51" name="Text Box 54"/>
          <p:cNvSpPr txBox="1">
            <a:spLocks noChangeArrowheads="1"/>
          </p:cNvSpPr>
          <p:nvPr/>
        </p:nvSpPr>
        <p:spPr bwMode="auto">
          <a:xfrm>
            <a:off x="52388" y="3584575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mm</a:t>
            </a:r>
          </a:p>
        </p:txBody>
      </p:sp>
      <p:sp>
        <p:nvSpPr>
          <p:cNvPr id="68652" name="Text Box 55"/>
          <p:cNvSpPr txBox="1">
            <a:spLocks noChangeArrowheads="1"/>
          </p:cNvSpPr>
          <p:nvPr/>
        </p:nvSpPr>
        <p:spPr bwMode="auto">
          <a:xfrm>
            <a:off x="914400" y="2035175"/>
            <a:ext cx="2719388" cy="822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itchFamily="18" charset="0"/>
              </a:rPr>
              <a:t>What’s the emotion?</a:t>
            </a:r>
          </a:p>
          <a:p>
            <a:pPr algn="ctr" eaLnBrk="1" hangingPunct="1"/>
            <a:r>
              <a:rPr lang="en-US" sz="2400" b="1">
                <a:latin typeface="Times New Roman" pitchFamily="18" charset="0"/>
              </a:rPr>
              <a:t>UGLY</a:t>
            </a:r>
          </a:p>
        </p:txBody>
      </p:sp>
      <p:pic>
        <p:nvPicPr>
          <p:cNvPr id="68653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2120900"/>
            <a:ext cx="17589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8654" name="Group 57"/>
          <p:cNvGrpSpPr>
            <a:grpSpLocks/>
          </p:cNvGrpSpPr>
          <p:nvPr/>
        </p:nvGrpSpPr>
        <p:grpSpPr bwMode="auto">
          <a:xfrm>
            <a:off x="7086600" y="304800"/>
            <a:ext cx="1847850" cy="990600"/>
            <a:chOff x="4464" y="192"/>
            <a:chExt cx="1164" cy="624"/>
          </a:xfrm>
        </p:grpSpPr>
        <p:pic>
          <p:nvPicPr>
            <p:cNvPr id="68655" name="Picture 58" descr="pupiltoolkit-logo-no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92"/>
              <a:ext cx="112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23" name="Text Box 59"/>
            <p:cNvSpPr txBox="1">
              <a:spLocks noChangeArrowheads="1"/>
            </p:cNvSpPr>
            <p:nvPr/>
          </p:nvSpPr>
          <p:spPr bwMode="auto">
            <a:xfrm>
              <a:off x="5040" y="192"/>
              <a:ext cx="588" cy="577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4001"/>
                  </a:schemeClr>
                </a:gs>
                <a:gs pos="50000">
                  <a:schemeClr val="accent1">
                    <a:gamma/>
                    <a:shade val="46275"/>
                    <a:invGamma/>
                    <a:alpha val="23000"/>
                  </a:schemeClr>
                </a:gs>
                <a:gs pos="100000">
                  <a:schemeClr val="accent1">
                    <a:alpha val="24001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The </a:t>
              </a:r>
              <a:b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Pupil </a:t>
              </a:r>
              <a:b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Toolkit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41637" y="1905000"/>
            <a:ext cx="6426163" cy="4876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24200" y="228600"/>
            <a:ext cx="5943600" cy="128744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Group Waveform Analysis:</a:t>
            </a:r>
            <a:br>
              <a:rPr lang="en-US" u="sng" dirty="0" smtClean="0"/>
            </a:br>
            <a:r>
              <a:rPr lang="en-US" sz="3900" b="1" dirty="0" err="1" smtClean="0"/>
              <a:t>picaneeg_groupdiffwaveform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sz="3200" dirty="0" smtClean="0"/>
              <a:t>plots condition-related waveforms with group differences highlighted</a:t>
            </a:r>
            <a:endParaRPr lang="en-US" sz="33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6339" y="672034"/>
            <a:ext cx="610596" cy="470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6056" y="2057400"/>
            <a:ext cx="5113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picaneeg_groupdiffwaveform</a:t>
            </a:r>
            <a:r>
              <a:rPr lang="en-US" dirty="0" smtClean="0"/>
              <a:t>(pall,{'F3','F4','T7','T8'})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667000"/>
            <a:ext cx="62769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52400" y="1828800"/>
            <a:ext cx="2489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Can use regions of significant differences to remake topographic plots, e.g.,</a:t>
            </a:r>
          </a:p>
          <a:p>
            <a:r>
              <a:rPr lang="en-US" dirty="0" err="1" smtClean="0"/>
              <a:t>picaneeg_groupdiff</a:t>
            </a:r>
            <a:r>
              <a:rPr lang="en-US" dirty="0" smtClean="0"/>
              <a:t>(pall,0,0,300,1000)</a:t>
            </a:r>
            <a:r>
              <a:rPr lang="en-US" dirty="0" smtClean="0"/>
              <a:t>  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09800" y="3733800"/>
            <a:ext cx="759717" cy="283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14400" y="3583126"/>
            <a:ext cx="0" cy="55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635"/>
            <a:ext cx="2522310" cy="68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0" y="5181600"/>
            <a:ext cx="2555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Ngrp1=20, Ngrp2=20</a:t>
            </a:r>
          </a:p>
          <a:p>
            <a:r>
              <a:rPr lang="en-US" sz="800" dirty="0" smtClean="0"/>
              <a:t>0.05 to 0.45s: t(38)=-3.67, p=0.00, D=-1314.87, d=-1.16</a:t>
            </a:r>
          </a:p>
          <a:p>
            <a:r>
              <a:rPr lang="en-US" sz="800" dirty="0" smtClean="0"/>
              <a:t>0.70 to 0.90s: t(38)=-2.35, p=0.02, D=-1364.89, d=-0.74</a:t>
            </a:r>
          </a:p>
          <a:p>
            <a:r>
              <a:rPr lang="en-US" sz="800" dirty="0" smtClean="0"/>
              <a:t>1.11 to 2.08s: t(38)=-3.52, p=0.00, D=-1876.14, d=-1.11</a:t>
            </a:r>
          </a:p>
          <a:p>
            <a:r>
              <a:rPr lang="en-US" sz="800" dirty="0" smtClean="0"/>
              <a:t>3.00 to 3.13s: t(38)=-2.06, p=0.05, D=-2218.12, d=-0.65</a:t>
            </a:r>
          </a:p>
          <a:p>
            <a:r>
              <a:rPr lang="en-US" sz="800" dirty="0" smtClean="0"/>
              <a:t>16.07 to 16.31s: t(38)=-2.01, p=0.05, D=-2358.83, d=-0.64</a:t>
            </a:r>
          </a:p>
          <a:p>
            <a:r>
              <a:rPr lang="en-US" sz="800" dirty="0" smtClean="0"/>
              <a:t>19.45 to 19.78s: t(38)=-2.35, p=0.02, D=-2033.34, d=-0.74</a:t>
            </a:r>
          </a:p>
          <a:p>
            <a:r>
              <a:rPr lang="en-US" sz="800" dirty="0" smtClean="0"/>
              <a:t>19.83 to 20.05s: t(38)=-2.24, p=0.03, D=-1734.89, d=-0.71</a:t>
            </a:r>
          </a:p>
          <a:p>
            <a:r>
              <a:rPr lang="en-US" sz="800" dirty="0" smtClean="0"/>
              <a:t>25.10 to 25.26s: t(38)=-2.39, p=0.02, D=-1647.15, d=-0.76</a:t>
            </a:r>
          </a:p>
          <a:p>
            <a:r>
              <a:rPr lang="en-US" sz="800" dirty="0" smtClean="0"/>
              <a:t>32.70 to 32.84s: t(38)=-2.11, p=0.04, D=-1803.47, d=-0.67</a:t>
            </a:r>
          </a:p>
          <a:p>
            <a:endParaRPr lang="en-US" sz="800" dirty="0"/>
          </a:p>
        </p:txBody>
      </p:sp>
      <p:cxnSp>
        <p:nvCxnSpPr>
          <p:cNvPr id="27" name="Elbow Connector 26"/>
          <p:cNvCxnSpPr/>
          <p:nvPr/>
        </p:nvCxnSpPr>
        <p:spPr>
          <a:xfrm rot="10800000" flipV="1">
            <a:off x="2641637" y="5791199"/>
            <a:ext cx="3606766" cy="533401"/>
          </a:xfrm>
          <a:prstGeom prst="bentConnector3">
            <a:avLst>
              <a:gd name="adj1" fmla="val 167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57" name="TextBox 74756"/>
          <p:cNvSpPr txBox="1"/>
          <p:nvPr/>
        </p:nvSpPr>
        <p:spPr>
          <a:xfrm>
            <a:off x="3464030" y="633626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 too…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PICAN EEG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\\oacres3\rcn\pican\MatlabCode\PupilToolkit\picaneeg</a:t>
            </a:r>
            <a:endParaRPr lang="en-US" dirty="0"/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Oaclresi</a:t>
            </a:r>
            <a:r>
              <a:rPr lang="en-US" dirty="0" smtClean="0"/>
              <a:t>:  /data/</a:t>
            </a:r>
            <a:r>
              <a:rPr lang="en-US" dirty="0" err="1" smtClean="0"/>
              <a:t>Siegle</a:t>
            </a:r>
            <a:r>
              <a:rPr lang="en-US" dirty="0" smtClean="0"/>
              <a:t>/</a:t>
            </a:r>
            <a:r>
              <a:rPr lang="en-US" dirty="0" err="1" smtClean="0"/>
              <a:t>matlab</a:t>
            </a:r>
            <a:r>
              <a:rPr lang="en-US" dirty="0" smtClean="0"/>
              <a:t>/</a:t>
            </a:r>
            <a:r>
              <a:rPr lang="en-US" dirty="0" err="1" smtClean="0"/>
              <a:t>picaneeg</a:t>
            </a:r>
            <a:endParaRPr lang="en-US" dirty="0" smtClean="0"/>
          </a:p>
          <a:p>
            <a:r>
              <a:rPr lang="en-US" dirty="0" smtClean="0"/>
              <a:t>Inherits from and needs to operate: </a:t>
            </a:r>
          </a:p>
          <a:p>
            <a:pPr lvl="1"/>
            <a:r>
              <a:rPr lang="en-US" dirty="0" smtClean="0"/>
              <a:t>the Pupil </a:t>
            </a:r>
            <a:r>
              <a:rPr lang="en-US" dirty="0"/>
              <a:t>T</a:t>
            </a:r>
            <a:r>
              <a:rPr lang="en-US" dirty="0" smtClean="0"/>
              <a:t>oolkit </a:t>
            </a:r>
          </a:p>
          <a:p>
            <a:pPr lvl="2"/>
            <a:r>
              <a:rPr lang="en-US" dirty="0" smtClean="0"/>
              <a:t>\\oacres3\rcn\pican\MatlabCode\PupilToolkit</a:t>
            </a:r>
          </a:p>
          <a:p>
            <a:pPr lvl="1"/>
            <a:r>
              <a:rPr lang="en-US" dirty="0" err="1" smtClean="0"/>
              <a:t>EEGlab</a:t>
            </a:r>
            <a:r>
              <a:rPr lang="en-US" dirty="0" smtClean="0"/>
              <a:t>, an Open Source </a:t>
            </a:r>
            <a:r>
              <a:rPr lang="en-US" dirty="0" err="1" smtClean="0"/>
              <a:t>Matlab</a:t>
            </a:r>
            <a:r>
              <a:rPr lang="en-US" dirty="0" smtClean="0"/>
              <a:t> Toolbox for Electrophysiological Research</a:t>
            </a:r>
          </a:p>
          <a:p>
            <a:pPr lvl="2"/>
            <a:r>
              <a:rPr lang="en-US" i="1" dirty="0" smtClean="0"/>
              <a:t>sccn.ucsd.edu/</a:t>
            </a:r>
            <a:r>
              <a:rPr lang="en-US" b="1" i="1" dirty="0" err="1" smtClean="0"/>
              <a:t>eeglab</a:t>
            </a:r>
            <a:r>
              <a:rPr lang="en-US" i="1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7058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for single subject analysis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84363" y="1431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0067"/>
              </p:ext>
            </p:extLst>
          </p:nvPr>
        </p:nvGraphicFramePr>
        <p:xfrm>
          <a:off x="76200" y="1143000"/>
          <a:ext cx="8991600" cy="510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538"/>
                <a:gridCol w="2680414"/>
                <a:gridCol w="4966648"/>
              </a:tblGrid>
              <a:tr h="1616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Explanation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616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Reading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picaneeg_loadraw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Loads data from any net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picaneeg_addnetdata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Adds electrode placement information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picaneeg_biosemi_procevents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Extracts events from the </a:t>
                      </a:r>
                      <a:r>
                        <a:rPr lang="en-US" sz="1600" dirty="0" err="1">
                          <a:effectLst/>
                        </a:rPr>
                        <a:t>biosemi</a:t>
                      </a:r>
                      <a:r>
                        <a:rPr lang="en-US" sz="1600" dirty="0">
                          <a:effectLst/>
                        </a:rPr>
                        <a:t> system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Processing data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picaneeg_noisefilter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Filters data – most useful for ERP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picaneeg_indivalphafreq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Finds an individually tailored alpha range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616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picaneeg_segmenttrials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Breaks data up into trials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616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picaneeg_dropbadtrials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Rejects trials outside 75 mV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48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picaneeg_condmeans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gets the trial and condition related averages within some time window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picaneeg_getmontageavg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gets the condition related averages for certain electrodes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48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Plotting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picaneeg_plottimeseries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Shows complete time-series for all electrodes, stacked vertically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picaneeg_animtopo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Animates a topographic map over time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3232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picaneeg_condtopo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show the condition means on a topographic scalp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48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picaneeg_plotcondmeans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shows condition-related means for all conditions for all or just some electrodes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  <a:tr h="1616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picaneeg_plotallcondtrials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shows all trials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0616" marR="6061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1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Subject Analyses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icaneegexample_continuousalpha_emotiv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continuous alpha from the EMOTIV system</a:t>
            </a:r>
          </a:p>
          <a:p>
            <a:pPr lvl="1"/>
            <a:r>
              <a:rPr lang="en-US" dirty="0" smtClean="0"/>
              <a:t>picaneegexample_N2flanker_biosemi</a:t>
            </a:r>
          </a:p>
          <a:p>
            <a:pPr lvl="2"/>
            <a:r>
              <a:rPr lang="en-US" dirty="0" smtClean="0"/>
              <a:t>N2 from the BIOSEMI system</a:t>
            </a:r>
          </a:p>
          <a:p>
            <a:r>
              <a:rPr lang="en-US" dirty="0" smtClean="0"/>
              <a:t>Group analysis</a:t>
            </a:r>
          </a:p>
          <a:p>
            <a:pPr lvl="1"/>
            <a:r>
              <a:rPr lang="en-US" dirty="0" err="1" smtClean="0"/>
              <a:t>picaneegexample_group_continuousalpha_emotiv</a:t>
            </a:r>
            <a:endParaRPr lang="en-US" dirty="0" smtClean="0"/>
          </a:p>
          <a:p>
            <a:pPr lvl="2"/>
            <a:r>
              <a:rPr lang="en-US" dirty="0" smtClean="0"/>
              <a:t>Continuous alpha over many participants – average </a:t>
            </a:r>
            <a:r>
              <a:rPr lang="en-US" dirty="0" err="1" smtClean="0"/>
              <a:t>topomaps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Biosemi</a:t>
            </a:r>
            <a:r>
              <a:rPr lang="en-US" dirty="0" smtClean="0"/>
              <a:t> N2 Flanker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094" y="1524000"/>
            <a:ext cx="5027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function p=picaneegexample_N2flanker_biosemi(</a:t>
            </a:r>
            <a:r>
              <a:rPr lang="en-US" sz="800" dirty="0" err="1" smtClean="0"/>
              <a:t>fname,graphics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% example of working with PICAN </a:t>
            </a:r>
            <a:r>
              <a:rPr lang="en-US" sz="800" dirty="0" err="1" smtClean="0"/>
              <a:t>eeg</a:t>
            </a:r>
            <a:r>
              <a:rPr lang="en-US" sz="800" dirty="0" smtClean="0"/>
              <a:t> functions</a:t>
            </a:r>
          </a:p>
          <a:p>
            <a:r>
              <a:rPr lang="en-US" sz="800" dirty="0" smtClean="0"/>
              <a:t>% for N2 from a flanker task for the </a:t>
            </a:r>
            <a:r>
              <a:rPr lang="en-US" sz="800" dirty="0" err="1" smtClean="0"/>
              <a:t>BioSemi</a:t>
            </a:r>
            <a:r>
              <a:rPr lang="en-US" sz="800" dirty="0" smtClean="0"/>
              <a:t> system</a:t>
            </a:r>
          </a:p>
          <a:p>
            <a:r>
              <a:rPr lang="en-US" sz="800" dirty="0" smtClean="0"/>
              <a:t>% usage: p=</a:t>
            </a:r>
            <a:r>
              <a:rPr lang="en-US" sz="800" dirty="0" err="1" smtClean="0"/>
              <a:t>picaneegexample_alphatrials_emotiv</a:t>
            </a:r>
            <a:r>
              <a:rPr lang="en-US" sz="800" dirty="0" smtClean="0"/>
              <a:t>;</a:t>
            </a:r>
          </a:p>
          <a:p>
            <a:endParaRPr lang="en-US" sz="800" dirty="0" smtClean="0"/>
          </a:p>
          <a:p>
            <a:r>
              <a:rPr lang="en-US" sz="800" dirty="0" smtClean="0"/>
              <a:t>if </a:t>
            </a:r>
            <a:r>
              <a:rPr lang="en-US" sz="800" dirty="0" err="1" smtClean="0"/>
              <a:t>nargin</a:t>
            </a:r>
            <a:r>
              <a:rPr lang="en-US" sz="800" dirty="0" smtClean="0"/>
              <a:t>&lt;1, </a:t>
            </a:r>
            <a:r>
              <a:rPr lang="en-US" sz="800" dirty="0" err="1" smtClean="0"/>
              <a:t>fname</a:t>
            </a:r>
            <a:r>
              <a:rPr lang="en-US" sz="800" dirty="0" smtClean="0"/>
              <a:t>='C:\</a:t>
            </a:r>
            <a:r>
              <a:rPr lang="en-US" sz="800" dirty="0" err="1" smtClean="0"/>
              <a:t>greg</a:t>
            </a:r>
            <a:r>
              <a:rPr lang="en-US" sz="800" dirty="0" smtClean="0"/>
              <a:t>\papers\</a:t>
            </a:r>
            <a:r>
              <a:rPr lang="en-US" sz="800" dirty="0" err="1" smtClean="0"/>
              <a:t>cidar</a:t>
            </a:r>
            <a:r>
              <a:rPr lang="en-US" sz="800" dirty="0" smtClean="0"/>
              <a:t>\data\</a:t>
            </a:r>
            <a:r>
              <a:rPr lang="en-US" sz="800" dirty="0" err="1" smtClean="0"/>
              <a:t>erp</a:t>
            </a:r>
            <a:r>
              <a:rPr lang="en-US" sz="800" dirty="0" smtClean="0"/>
              <a:t>\</a:t>
            </a:r>
            <a:r>
              <a:rPr lang="en-US" sz="800" dirty="0" err="1" smtClean="0"/>
              <a:t>eeg</a:t>
            </a:r>
            <a:r>
              <a:rPr lang="en-US" sz="800" dirty="0" smtClean="0"/>
              <a:t>\2265_03flanker.bdf'; end</a:t>
            </a:r>
          </a:p>
          <a:p>
            <a:r>
              <a:rPr lang="en-US" sz="800" dirty="0" smtClean="0"/>
              <a:t>if </a:t>
            </a:r>
            <a:r>
              <a:rPr lang="en-US" sz="800" dirty="0" err="1" smtClean="0"/>
              <a:t>nargin</a:t>
            </a:r>
            <a:r>
              <a:rPr lang="en-US" sz="800" dirty="0" smtClean="0"/>
              <a:t>&lt;2, graphics=1; end</a:t>
            </a:r>
          </a:p>
          <a:p>
            <a:endParaRPr lang="en-US" sz="800" dirty="0" smtClean="0"/>
          </a:p>
          <a:p>
            <a:r>
              <a:rPr lang="en-US" sz="800" dirty="0" err="1" smtClean="0"/>
              <a:t>minfilterfreq</a:t>
            </a:r>
            <a:r>
              <a:rPr lang="en-US" sz="800" dirty="0" smtClean="0"/>
              <a:t>=.01; </a:t>
            </a:r>
            <a:r>
              <a:rPr lang="en-US" sz="800" dirty="0" err="1" smtClean="0"/>
              <a:t>maxfilterfreq</a:t>
            </a:r>
            <a:r>
              <a:rPr lang="en-US" sz="800" dirty="0" smtClean="0"/>
              <a:t>=30; % </a:t>
            </a:r>
            <a:r>
              <a:rPr lang="en-US" sz="800" dirty="0" err="1" smtClean="0"/>
              <a:t>hz</a:t>
            </a:r>
            <a:r>
              <a:rPr lang="en-US" sz="800" dirty="0" smtClean="0"/>
              <a:t> filters for ERP analyses</a:t>
            </a:r>
          </a:p>
          <a:p>
            <a:r>
              <a:rPr lang="en-US" sz="800" dirty="0" err="1" smtClean="0"/>
              <a:t>starttime</a:t>
            </a:r>
            <a:r>
              <a:rPr lang="en-US" sz="800" dirty="0" smtClean="0"/>
              <a:t>=100; </a:t>
            </a:r>
            <a:r>
              <a:rPr lang="en-US" sz="800" dirty="0" err="1" smtClean="0"/>
              <a:t>endtime</a:t>
            </a:r>
            <a:r>
              <a:rPr lang="en-US" sz="800" dirty="0" smtClean="0"/>
              <a:t>=300; </a:t>
            </a:r>
            <a:r>
              <a:rPr lang="en-US" sz="800" dirty="0" err="1" smtClean="0"/>
              <a:t>peaktime</a:t>
            </a:r>
            <a:r>
              <a:rPr lang="en-US" sz="800" dirty="0" smtClean="0"/>
              <a:t>=200; % time offsets for N2</a:t>
            </a:r>
          </a:p>
          <a:p>
            <a:endParaRPr lang="en-US" sz="800" dirty="0" smtClean="0"/>
          </a:p>
          <a:p>
            <a:r>
              <a:rPr lang="en-US" sz="800" dirty="0" smtClean="0"/>
              <a:t>%%%%%%%%%%%%%%%%%%%%%%%%%%%%%%%%%%%%%%%%%%%%%%%%%%%%%%%%</a:t>
            </a:r>
          </a:p>
          <a:p>
            <a:r>
              <a:rPr lang="en-US" sz="800" dirty="0" smtClean="0"/>
              <a:t>%% Loading the data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picanproceeg</a:t>
            </a:r>
            <a:r>
              <a:rPr lang="en-US" sz="800" dirty="0" smtClean="0"/>
              <a:t>(fname,0,0); % 0,0 means no frequency data processed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picaneegaddnetdata</a:t>
            </a:r>
            <a:r>
              <a:rPr lang="en-US" sz="800" dirty="0" smtClean="0"/>
              <a:t>(p); % add electrode placement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biosemi_procevents</a:t>
            </a:r>
            <a:r>
              <a:rPr lang="en-US" sz="800" dirty="0" smtClean="0"/>
              <a:t>(p); % find event codes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picaneegnoisefilter</a:t>
            </a:r>
            <a:r>
              <a:rPr lang="en-US" sz="800" dirty="0" smtClean="0"/>
              <a:t>(</a:t>
            </a:r>
            <a:r>
              <a:rPr lang="en-US" sz="800" dirty="0" err="1" smtClean="0"/>
              <a:t>p,minfilterfreq,maxfilterfreq</a:t>
            </a:r>
            <a:r>
              <a:rPr lang="en-US" sz="800" dirty="0" smtClean="0"/>
              <a:t>); % filter from .01 to 30Hz - only for ERP analyses</a:t>
            </a:r>
          </a:p>
          <a:p>
            <a:endParaRPr lang="en-US" sz="800" dirty="0" smtClean="0"/>
          </a:p>
          <a:p>
            <a:r>
              <a:rPr lang="en-US" sz="800" dirty="0" smtClean="0"/>
              <a:t>%%%%%%%%%%%%%%%%%%%%%%%%%%%%%%%%%%%%%%%%%%%%%%%%%%%%%%%%</a:t>
            </a:r>
          </a:p>
          <a:p>
            <a:r>
              <a:rPr lang="en-US" sz="800" dirty="0" smtClean="0"/>
              <a:t>%% Design Specific Code - MODIFY THIS</a:t>
            </a:r>
          </a:p>
          <a:p>
            <a:r>
              <a:rPr lang="en-US" sz="800" dirty="0" smtClean="0"/>
              <a:t>% suppose every 2 seconds represents a new window of interest</a:t>
            </a:r>
          </a:p>
          <a:p>
            <a:endParaRPr lang="en-US" sz="800" dirty="0" smtClean="0"/>
          </a:p>
          <a:p>
            <a:r>
              <a:rPr lang="en-US" sz="800" dirty="0" err="1" smtClean="0"/>
              <a:t>p.TrialStarts</a:t>
            </a:r>
            <a:r>
              <a:rPr lang="en-US" sz="800" dirty="0" smtClean="0"/>
              <a:t>=</a:t>
            </a:r>
            <a:r>
              <a:rPr lang="en-US" sz="800" dirty="0" err="1" smtClean="0"/>
              <a:t>p.EventTicks</a:t>
            </a:r>
            <a:r>
              <a:rPr lang="en-US" sz="800" dirty="0" smtClean="0"/>
              <a:t>(1:2:end);</a:t>
            </a:r>
          </a:p>
          <a:p>
            <a:r>
              <a:rPr lang="en-US" sz="800" dirty="0" err="1" smtClean="0"/>
              <a:t>p.TrialEnds</a:t>
            </a:r>
            <a:r>
              <a:rPr lang="en-US" sz="800" dirty="0" smtClean="0"/>
              <a:t>=[</a:t>
            </a:r>
            <a:r>
              <a:rPr lang="en-US" sz="800" dirty="0" err="1" smtClean="0"/>
              <a:t>p.TrialStarts</a:t>
            </a:r>
            <a:r>
              <a:rPr lang="en-US" sz="800" dirty="0" smtClean="0"/>
              <a:t>(2:end) size(p.OtherData,2)];</a:t>
            </a:r>
          </a:p>
          <a:p>
            <a:r>
              <a:rPr lang="en-US" sz="800" dirty="0" err="1" smtClean="0"/>
              <a:t>p.TrialLengths</a:t>
            </a:r>
            <a:r>
              <a:rPr lang="en-US" sz="800" dirty="0" smtClean="0"/>
              <a:t>=[</a:t>
            </a:r>
            <a:r>
              <a:rPr lang="en-US" sz="800" dirty="0" err="1" smtClean="0"/>
              <a:t>p.TrialEnds-p.TrialStarts</a:t>
            </a:r>
            <a:r>
              <a:rPr lang="en-US" sz="800" dirty="0" smtClean="0"/>
              <a:t>];</a:t>
            </a:r>
          </a:p>
          <a:p>
            <a:r>
              <a:rPr lang="en-US" sz="800" dirty="0" err="1" smtClean="0"/>
              <a:t>p.TrialTypes</a:t>
            </a:r>
            <a:r>
              <a:rPr lang="en-US" sz="800" dirty="0" smtClean="0"/>
              <a:t>=</a:t>
            </a:r>
            <a:r>
              <a:rPr lang="en-US" sz="800" dirty="0" err="1" smtClean="0"/>
              <a:t>p.EventCodes</a:t>
            </a:r>
            <a:r>
              <a:rPr lang="en-US" sz="800" dirty="0" smtClean="0"/>
              <a:t>(1:2:end);</a:t>
            </a:r>
          </a:p>
          <a:p>
            <a:r>
              <a:rPr lang="en-US" sz="800" dirty="0" err="1" smtClean="0"/>
              <a:t>p.CondLabels</a:t>
            </a:r>
            <a:r>
              <a:rPr lang="en-US" sz="800" dirty="0" smtClean="0"/>
              <a:t>={'</a:t>
            </a:r>
            <a:r>
              <a:rPr lang="en-US" sz="800" dirty="0" err="1" smtClean="0"/>
              <a:t>Congruent','Incongruent</a:t>
            </a:r>
            <a:r>
              <a:rPr lang="en-US" sz="800" dirty="0" smtClean="0"/>
              <a:t>'};</a:t>
            </a:r>
          </a:p>
          <a:p>
            <a:endParaRPr lang="en-US" sz="800" dirty="0" smtClean="0"/>
          </a:p>
          <a:p>
            <a:r>
              <a:rPr lang="en-US" sz="800" dirty="0" smtClean="0"/>
              <a:t>%%%%%%%%%%%%%%%%%%%%%%%%%%%%%%%%%%%%%%%%%%%%%%%%%%%%%%%%</a:t>
            </a:r>
          </a:p>
          <a:p>
            <a:r>
              <a:rPr lang="en-US" sz="800" dirty="0" smtClean="0"/>
              <a:t>%% Segmenting the data into trials and getting Condition-Related averages and stats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picansegmenteegtrials</a:t>
            </a:r>
            <a:r>
              <a:rPr lang="en-US" sz="800" dirty="0" smtClean="0"/>
              <a:t>(p); % breaks the data into trials </a:t>
            </a:r>
          </a:p>
          <a:p>
            <a:r>
              <a:rPr lang="en-US" sz="800" dirty="0" smtClean="0"/>
              <a:t>%</a:t>
            </a:r>
            <a:r>
              <a:rPr lang="en-US" sz="800" dirty="0" err="1" smtClean="0"/>
              <a:t>pcolor</a:t>
            </a:r>
            <a:r>
              <a:rPr lang="en-US" sz="800" dirty="0" smtClean="0"/>
              <a:t>(</a:t>
            </a:r>
            <a:r>
              <a:rPr lang="en-US" sz="800" dirty="0" err="1" smtClean="0"/>
              <a:t>p.EEGind</a:t>
            </a:r>
            <a:r>
              <a:rPr lang="en-US" sz="800" dirty="0" smtClean="0"/>
              <a:t>); shading flat % shows all electrodes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picaneegdropbadtrials</a:t>
            </a:r>
            <a:r>
              <a:rPr lang="en-US" sz="800" dirty="0" smtClean="0"/>
              <a:t>(p); % drops bad trials</a:t>
            </a:r>
          </a:p>
          <a:p>
            <a:r>
              <a:rPr lang="en-US" sz="800" dirty="0" smtClean="0"/>
              <a:t>p=</a:t>
            </a:r>
            <a:r>
              <a:rPr lang="en-US" sz="800" dirty="0" err="1" smtClean="0"/>
              <a:t>picangeteegtimewin</a:t>
            </a:r>
            <a:r>
              <a:rPr lang="en-US" sz="800" dirty="0" smtClean="0"/>
              <a:t>(</a:t>
            </a:r>
            <a:r>
              <a:rPr lang="en-US" sz="800" dirty="0" err="1" smtClean="0"/>
              <a:t>p,starttime,endtime</a:t>
            </a:r>
            <a:r>
              <a:rPr lang="en-US" sz="800" dirty="0" smtClean="0"/>
              <a:t>); % gets the trial and condition related averages between 100 and 300ms</a:t>
            </a:r>
          </a:p>
          <a:p>
            <a:r>
              <a:rPr lang="en-US" sz="800" dirty="0" err="1" smtClean="0"/>
              <a:t>p.selectedtrialavg</a:t>
            </a:r>
            <a:r>
              <a:rPr lang="en-US" sz="800" dirty="0" smtClean="0"/>
              <a:t>=</a:t>
            </a:r>
            <a:r>
              <a:rPr lang="en-US" sz="800" dirty="0" err="1" smtClean="0"/>
              <a:t>picangetmontavg</a:t>
            </a:r>
            <a:r>
              <a:rPr lang="en-US" sz="800" dirty="0" smtClean="0"/>
              <a:t>(p,[3 12],'Min'); % gets the condition related averages for certain electrodes, here F3 and F4</a:t>
            </a:r>
          </a:p>
          <a:p>
            <a:endParaRPr lang="en-US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073373" y="1676400"/>
            <a:ext cx="40565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%%%%%%%%%%%%%%%%%%%%%%%%%%%%%%%%%%%%%%%%%%%%%%%%%%%%%%%%</a:t>
            </a:r>
          </a:p>
          <a:p>
            <a:r>
              <a:rPr lang="en-US" sz="800" dirty="0" smtClean="0"/>
              <a:t>%% Plotting functions</a:t>
            </a:r>
          </a:p>
          <a:p>
            <a:r>
              <a:rPr lang="en-US" sz="800" dirty="0" smtClean="0"/>
              <a:t>if graphics</a:t>
            </a:r>
          </a:p>
          <a:p>
            <a:r>
              <a:rPr lang="en-US" sz="800" dirty="0" smtClean="0"/>
              <a:t>  %figure(1); </a:t>
            </a:r>
            <a:r>
              <a:rPr lang="en-US" sz="800" dirty="0" err="1" smtClean="0"/>
              <a:t>picanploteegtimeseries</a:t>
            </a:r>
            <a:r>
              <a:rPr lang="en-US" sz="800" dirty="0" smtClean="0"/>
              <a:t>(p); % shows time-</a:t>
            </a:r>
            <a:r>
              <a:rPr lang="en-US" sz="800" dirty="0" err="1" smtClean="0"/>
              <a:t>seriesp.selectedtrialavg</a:t>
            </a:r>
            <a:r>
              <a:rPr lang="en-US" sz="800" dirty="0" smtClean="0"/>
              <a:t>=</a:t>
            </a:r>
            <a:r>
              <a:rPr lang="en-US" sz="800" dirty="0" err="1" smtClean="0"/>
              <a:t>picangetmontavg</a:t>
            </a:r>
            <a:r>
              <a:rPr lang="en-US" sz="800" dirty="0" smtClean="0"/>
              <a:t>(p,[3 12],'Mean'); % gets the condition related averages for certain electrodes, here F3 and F4</a:t>
            </a:r>
          </a:p>
          <a:p>
            <a:r>
              <a:rPr lang="en-US" sz="800" dirty="0" smtClean="0"/>
              <a:t>  %figure(2); </a:t>
            </a:r>
            <a:r>
              <a:rPr lang="en-US" sz="800" dirty="0" err="1" smtClean="0"/>
              <a:t>picananimtopo</a:t>
            </a:r>
            <a:r>
              <a:rPr lang="en-US" sz="800" dirty="0" smtClean="0"/>
              <a:t>(p); % animate time series</a:t>
            </a:r>
          </a:p>
          <a:p>
            <a:r>
              <a:rPr lang="en-US" sz="800" dirty="0" smtClean="0"/>
              <a:t>  figure(3);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picaneegcondtopo</a:t>
            </a:r>
            <a:r>
              <a:rPr lang="en-US" sz="800" dirty="0" smtClean="0"/>
              <a:t>(p); % show the condition means on a topographic scalp</a:t>
            </a:r>
          </a:p>
          <a:p>
            <a:r>
              <a:rPr lang="en-US" sz="800" dirty="0" smtClean="0"/>
              <a:t>  figure(4);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picanploteegcondmeans</a:t>
            </a:r>
            <a:r>
              <a:rPr lang="en-US" sz="800" dirty="0" smtClean="0"/>
              <a:t>(p); % shows condition-related means for all conditions</a:t>
            </a:r>
          </a:p>
          <a:p>
            <a:endParaRPr lang="en-US" sz="800" dirty="0" smtClean="0"/>
          </a:p>
          <a:p>
            <a:r>
              <a:rPr lang="en-US" sz="800" dirty="0" smtClean="0"/>
              <a:t>  % alternately can show just one condition using </a:t>
            </a:r>
            <a:r>
              <a:rPr lang="en-US" sz="800" dirty="0" err="1" smtClean="0"/>
              <a:t>eeglab</a:t>
            </a:r>
            <a:r>
              <a:rPr lang="en-US" sz="800" dirty="0" smtClean="0"/>
              <a:t> native functions</a:t>
            </a:r>
          </a:p>
          <a:p>
            <a:r>
              <a:rPr lang="en-US" sz="800" dirty="0" smtClean="0"/>
              <a:t>  figure(5);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plottopo</a:t>
            </a:r>
            <a:r>
              <a:rPr lang="en-US" sz="800" dirty="0" smtClean="0"/>
              <a:t>(squeeze(</a:t>
            </a:r>
            <a:r>
              <a:rPr lang="en-US" sz="800" dirty="0" err="1" smtClean="0"/>
              <a:t>p.CondMeans</a:t>
            </a:r>
            <a:r>
              <a:rPr lang="en-US" sz="800" dirty="0" smtClean="0"/>
              <a:t>(1,:,:)),</a:t>
            </a:r>
            <a:r>
              <a:rPr lang="en-US" sz="800" dirty="0" err="1" smtClean="0"/>
              <a:t>p.chanlocs</a:t>
            </a:r>
            <a:r>
              <a:rPr lang="en-US" sz="800" dirty="0" smtClean="0"/>
              <a:t>); % condition 1</a:t>
            </a:r>
          </a:p>
          <a:p>
            <a:r>
              <a:rPr lang="en-US" sz="800" dirty="0" smtClean="0"/>
              <a:t>  figure(6);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plottopo</a:t>
            </a:r>
            <a:r>
              <a:rPr lang="en-US" sz="800" dirty="0" smtClean="0"/>
              <a:t>(squeeze(</a:t>
            </a:r>
            <a:r>
              <a:rPr lang="en-US" sz="800" dirty="0" err="1" smtClean="0"/>
              <a:t>p.CondMeans</a:t>
            </a:r>
            <a:r>
              <a:rPr lang="en-US" sz="800" dirty="0" smtClean="0"/>
              <a:t>(2,:,:)),</a:t>
            </a:r>
            <a:r>
              <a:rPr lang="en-US" sz="800" dirty="0" err="1" smtClean="0"/>
              <a:t>p.chanlocs</a:t>
            </a:r>
            <a:r>
              <a:rPr lang="en-US" sz="800" dirty="0" smtClean="0"/>
              <a:t>); % condition 2</a:t>
            </a:r>
          </a:p>
          <a:p>
            <a:endParaRPr lang="en-US" sz="800" dirty="0" smtClean="0"/>
          </a:p>
          <a:p>
            <a:r>
              <a:rPr lang="en-US" sz="800" dirty="0" smtClean="0"/>
              <a:t>  figure(7);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picanploteegcondmeans</a:t>
            </a:r>
            <a:r>
              <a:rPr lang="en-US" sz="800" dirty="0" smtClean="0"/>
              <a:t>(p,{'</a:t>
            </a:r>
            <a:r>
              <a:rPr lang="en-US" sz="800" dirty="0" err="1" smtClean="0"/>
              <a:t>Fz</a:t>
            </a:r>
            <a:r>
              <a:rPr lang="en-US" sz="800" dirty="0" smtClean="0"/>
              <a:t>','</a:t>
            </a:r>
            <a:r>
              <a:rPr lang="en-US" sz="800" dirty="0" err="1" smtClean="0"/>
              <a:t>Cz</a:t>
            </a:r>
            <a:r>
              <a:rPr lang="en-US" sz="800" dirty="0" smtClean="0"/>
              <a:t>','</a:t>
            </a:r>
            <a:r>
              <a:rPr lang="en-US" sz="800" dirty="0" err="1" smtClean="0"/>
              <a:t>Pz</a:t>
            </a:r>
            <a:r>
              <a:rPr lang="en-US" sz="800" dirty="0" smtClean="0"/>
              <a:t>','Oz'});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condnum</a:t>
            </a:r>
            <a:r>
              <a:rPr lang="en-US" sz="800" dirty="0" smtClean="0"/>
              <a:t>=0; </a:t>
            </a:r>
            <a:r>
              <a:rPr lang="en-US" sz="800" dirty="0" err="1" smtClean="0"/>
              <a:t>sorttime</a:t>
            </a:r>
            <a:r>
              <a:rPr lang="en-US" sz="800" dirty="0" smtClean="0"/>
              <a:t>=</a:t>
            </a:r>
            <a:r>
              <a:rPr lang="en-US" sz="800" dirty="0" err="1" smtClean="0"/>
              <a:t>peaktime</a:t>
            </a:r>
            <a:r>
              <a:rPr lang="en-US" sz="800" dirty="0" smtClean="0"/>
              <a:t>; % </a:t>
            </a:r>
            <a:r>
              <a:rPr lang="en-US" sz="800" dirty="0" err="1" smtClean="0"/>
              <a:t>sorttime</a:t>
            </a:r>
            <a:r>
              <a:rPr lang="en-US" sz="800" dirty="0" smtClean="0"/>
              <a:t> in </a:t>
            </a:r>
            <a:r>
              <a:rPr lang="en-US" sz="800" dirty="0" err="1" smtClean="0"/>
              <a:t>ms</a:t>
            </a:r>
            <a:endParaRPr lang="en-US" sz="800" dirty="0" smtClean="0"/>
          </a:p>
          <a:p>
            <a:r>
              <a:rPr lang="en-US" sz="800" dirty="0" smtClean="0"/>
              <a:t>  figure(8); </a:t>
            </a:r>
            <a:r>
              <a:rPr lang="en-US" sz="800" dirty="0" err="1" smtClean="0"/>
              <a:t>clf</a:t>
            </a:r>
            <a:r>
              <a:rPr lang="en-US" sz="800" dirty="0" smtClean="0"/>
              <a:t>; </a:t>
            </a:r>
            <a:r>
              <a:rPr lang="en-US" sz="800" dirty="0" err="1" smtClean="0"/>
              <a:t>picaneegplotallcondtrials</a:t>
            </a:r>
            <a:r>
              <a:rPr lang="en-US" sz="800" dirty="0" smtClean="0"/>
              <a:t>(p,'</a:t>
            </a:r>
            <a:r>
              <a:rPr lang="en-US" sz="800" dirty="0" err="1" smtClean="0"/>
              <a:t>Fz</a:t>
            </a:r>
            <a:r>
              <a:rPr lang="en-US" sz="800" dirty="0" smtClean="0"/>
              <a:t>',</a:t>
            </a:r>
            <a:r>
              <a:rPr lang="en-US" sz="800" dirty="0" err="1" smtClean="0"/>
              <a:t>condnum,sorttime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smtClean="0"/>
              <a:t>end</a:t>
            </a:r>
          </a:p>
          <a:p>
            <a:endParaRPr lang="en-US" sz="800" dirty="0" smtClean="0"/>
          </a:p>
          <a:p>
            <a:r>
              <a:rPr lang="en-US" sz="800" dirty="0" smtClean="0"/>
              <a:t>%%%%%%%%%%%%%%%%%%%%%%%%%%%%%%%%%%%%%%%%%%%%%%%%%%%%%%%%%</a:t>
            </a:r>
          </a:p>
          <a:p>
            <a:r>
              <a:rPr lang="en-US" sz="800" dirty="0" smtClean="0"/>
              <a:t>%% writing output</a:t>
            </a:r>
          </a:p>
          <a:p>
            <a:r>
              <a:rPr lang="en-US" sz="800" dirty="0" err="1" smtClean="0"/>
              <a:t>picanwriteeegstats</a:t>
            </a:r>
            <a:r>
              <a:rPr lang="en-US" sz="800" dirty="0" smtClean="0"/>
              <a:t>(</a:t>
            </a:r>
            <a:r>
              <a:rPr lang="en-US" sz="800" dirty="0" err="1" smtClean="0"/>
              <a:t>p,'Min</a:t>
            </a:r>
            <a:r>
              <a:rPr lang="en-US" sz="800" dirty="0" smtClean="0"/>
              <a:t>');</a:t>
            </a:r>
          </a:p>
          <a:p>
            <a:endParaRPr lang="en-US" sz="800" dirty="0" smtClean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4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67200" y="3581400"/>
            <a:ext cx="4800600" cy="3276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24400" y="1031540"/>
            <a:ext cx="4343400" cy="186406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Loading data: </a:t>
            </a:r>
            <a:r>
              <a:rPr lang="en-US" b="1" dirty="0" err="1" smtClean="0"/>
              <a:t>picaneeg_loadraw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sz="3300" dirty="0" smtClean="0">
                <a:effectLst/>
              </a:rPr>
              <a:t>Loads data from any net</a:t>
            </a:r>
            <a:br>
              <a:rPr lang="en-US" sz="3300" dirty="0" smtClean="0">
                <a:effectLst/>
              </a:rPr>
            </a:br>
            <a:r>
              <a:rPr lang="en-US" sz="3300" dirty="0" smtClean="0">
                <a:effectLst/>
              </a:rPr>
              <a:t>- minimal outlier rescaling</a:t>
            </a:r>
            <a:br>
              <a:rPr lang="en-US" sz="3300" dirty="0" smtClean="0">
                <a:effectLst/>
              </a:rPr>
            </a:br>
            <a:r>
              <a:rPr lang="en-US" sz="3300" dirty="0" smtClean="0">
                <a:effectLst/>
              </a:rPr>
              <a:t>- </a:t>
            </a:r>
            <a:r>
              <a:rPr lang="en-US" sz="3300" dirty="0" smtClean="0"/>
              <a:t>conversion to frequency domain if requested</a:t>
            </a:r>
            <a:r>
              <a:rPr lang="en-US" dirty="0" smtClean="0">
                <a:effectLst/>
                <a:latin typeface="Times New Roman"/>
                <a:ea typeface="Times New Roman"/>
              </a:rPr>
              <a:t/>
            </a:r>
            <a:br>
              <a:rPr lang="en-US" dirty="0" smtClean="0">
                <a:effectLst/>
                <a:latin typeface="Times New Roman"/>
                <a:ea typeface="Times New Roman"/>
              </a:rPr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7960"/>
            <a:ext cx="2667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41148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fname</a:t>
            </a:r>
            <a:r>
              <a:rPr lang="en-US" dirty="0" smtClean="0"/>
              <a:t>: 'Heaven Day 1 Trial 01.edf'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SampleRate</a:t>
            </a:r>
            <a:r>
              <a:rPr lang="en-US" dirty="0" smtClean="0"/>
              <a:t>: 128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ChanLabels</a:t>
            </a:r>
            <a:r>
              <a:rPr lang="en-US" dirty="0" smtClean="0"/>
              <a:t>: {14x1 cell}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EEGind</a:t>
            </a:r>
            <a:r>
              <a:rPr lang="en-US" dirty="0" smtClean="0"/>
              <a:t>: [14x4608 double]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freqlb</a:t>
            </a:r>
            <a:r>
              <a:rPr lang="en-US" dirty="0" smtClean="0"/>
              <a:t>: 8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frequb</a:t>
            </a:r>
            <a:r>
              <a:rPr lang="en-US" dirty="0" smtClean="0"/>
              <a:t>: 12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OtherData</a:t>
            </a:r>
            <a:r>
              <a:rPr lang="en-US" dirty="0" smtClean="0"/>
              <a:t>: [2x4608 double]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netname</a:t>
            </a:r>
            <a:r>
              <a:rPr lang="en-US" dirty="0" smtClean="0"/>
              <a:t>: '</a:t>
            </a:r>
            <a:r>
              <a:rPr lang="en-US" dirty="0" err="1" smtClean="0"/>
              <a:t>emotiv_edf</a:t>
            </a:r>
            <a:r>
              <a:rPr lang="en-US" dirty="0" smtClean="0"/>
              <a:t>'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3761" y="3768930"/>
            <a:ext cx="340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picaneeg_loadraw</a:t>
            </a:r>
            <a:r>
              <a:rPr lang="en-US" dirty="0" smtClean="0"/>
              <a:t>(fname,8,12);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32" y="2705993"/>
            <a:ext cx="45344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unction p=</a:t>
            </a:r>
            <a:r>
              <a:rPr lang="en-US" sz="1200" b="1" dirty="0" err="1" smtClean="0"/>
              <a:t>picaneeg_loadraw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fname,freqlb,frequb,enet,makesmall</a:t>
            </a:r>
            <a:r>
              <a:rPr lang="en-US" sz="1200" b="1" dirty="0" smtClean="0"/>
              <a:t>, </a:t>
            </a:r>
            <a:br>
              <a:rPr lang="en-US" sz="1200" b="1" dirty="0" smtClean="0"/>
            </a:br>
            <a:r>
              <a:rPr lang="en-US" sz="1200" b="1" dirty="0" smtClean="0"/>
              <a:t>     </a:t>
            </a:r>
            <a:r>
              <a:rPr lang="en-US" sz="1200" b="1" dirty="0" err="1" smtClean="0"/>
              <a:t>absorrel,graphics,dorescaleoutliers</a:t>
            </a:r>
            <a:r>
              <a:rPr lang="en-US" sz="1200" b="1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freqlb</a:t>
            </a:r>
            <a:r>
              <a:rPr lang="en-US" sz="1100" dirty="0" smtClean="0">
                <a:solidFill>
                  <a:srgbClr val="FF0000"/>
                </a:solidFill>
              </a:rPr>
              <a:t> and </a:t>
            </a:r>
            <a:r>
              <a:rPr lang="en-US" sz="1100" dirty="0" err="1" smtClean="0">
                <a:solidFill>
                  <a:srgbClr val="FF0000"/>
                </a:solidFill>
              </a:rPr>
              <a:t>frequb</a:t>
            </a:r>
            <a:r>
              <a:rPr lang="en-US" sz="1100" dirty="0" smtClean="0">
                <a:solidFill>
                  <a:srgbClr val="FF0000"/>
                </a:solidFill>
              </a:rPr>
              <a:t> are the frequency band to examine with wavelet power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note - this is NOT a band-pass filter. Rather, a running power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   estimate is returned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for ERP use </a:t>
            </a:r>
            <a:r>
              <a:rPr lang="en-US" sz="1100" dirty="0" err="1" smtClean="0">
                <a:solidFill>
                  <a:srgbClr val="FF0000"/>
                </a:solidFill>
              </a:rPr>
              <a:t>freqlb</a:t>
            </a:r>
            <a:r>
              <a:rPr lang="en-US" sz="1100" dirty="0" smtClean="0">
                <a:solidFill>
                  <a:srgbClr val="FF0000"/>
                </a:solidFill>
              </a:rPr>
              <a:t>=0, </a:t>
            </a:r>
            <a:r>
              <a:rPr lang="en-US" sz="1100" dirty="0" err="1" smtClean="0">
                <a:solidFill>
                  <a:srgbClr val="FF0000"/>
                </a:solidFill>
              </a:rPr>
              <a:t>frequb</a:t>
            </a:r>
            <a:r>
              <a:rPr lang="en-US" sz="1100" dirty="0" smtClean="0">
                <a:solidFill>
                  <a:srgbClr val="FF0000"/>
                </a:solidFill>
              </a:rPr>
              <a:t>=0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enet</a:t>
            </a:r>
            <a:r>
              <a:rPr lang="en-US" sz="1100" dirty="0" smtClean="0">
                <a:solidFill>
                  <a:srgbClr val="FF0000"/>
                </a:solidFill>
              </a:rPr>
              <a:t> is one of: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biosemi_bdf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besa_dat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emotiv_edf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makesmall</a:t>
            </a:r>
            <a:r>
              <a:rPr lang="en-US" sz="1100" dirty="0" smtClean="0">
                <a:solidFill>
                  <a:srgbClr val="FF0000"/>
                </a:solidFill>
              </a:rPr>
              <a:t> means save only the data used by </a:t>
            </a:r>
            <a:r>
              <a:rPr lang="en-US" sz="1100" dirty="0" err="1" smtClean="0">
                <a:solidFill>
                  <a:srgbClr val="FF0000"/>
                </a:solidFill>
              </a:rPr>
              <a:t>pican</a:t>
            </a:r>
            <a:r>
              <a:rPr lang="en-US" sz="1100" dirty="0" smtClean="0">
                <a:solidFill>
                  <a:srgbClr val="FF0000"/>
                </a:solidFill>
              </a:rPr>
              <a:t> routines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useful because </a:t>
            </a:r>
            <a:r>
              <a:rPr lang="en-US" sz="1100" dirty="0" err="1" smtClean="0">
                <a:solidFill>
                  <a:srgbClr val="FF0000"/>
                </a:solidFill>
              </a:rPr>
              <a:t>eeg</a:t>
            </a:r>
            <a:r>
              <a:rPr lang="en-US" sz="1100" dirty="0" smtClean="0">
                <a:solidFill>
                  <a:srgbClr val="FF0000"/>
                </a:solidFill>
              </a:rPr>
              <a:t> is so big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absorrel</a:t>
            </a:r>
            <a:r>
              <a:rPr lang="en-US" sz="1100" dirty="0" smtClean="0">
                <a:solidFill>
                  <a:srgbClr val="FF0000"/>
                </a:solidFill>
              </a:rPr>
              <a:t> is one of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'abs'  - absolute power  transformed as log(x)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'</a:t>
            </a:r>
            <a:r>
              <a:rPr lang="en-US" sz="1100" dirty="0" err="1" smtClean="0">
                <a:solidFill>
                  <a:srgbClr val="FF0000"/>
                </a:solidFill>
              </a:rPr>
              <a:t>rel</a:t>
            </a:r>
            <a:r>
              <a:rPr lang="en-US" sz="1100" dirty="0" smtClean="0">
                <a:solidFill>
                  <a:srgbClr val="FF0000"/>
                </a:solidFill>
              </a:rPr>
              <a:t>'  - relative power  transformed as log(x+1)/log(x-1)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graphics is whether plots are produced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1=make plots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0=no plots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dorescaleoutliers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1=</a:t>
            </a:r>
            <a:r>
              <a:rPr lang="en-US" sz="1100" dirty="0" err="1" smtClean="0">
                <a:solidFill>
                  <a:srgbClr val="FF0000"/>
                </a:solidFill>
              </a:rPr>
              <a:t>Windsorize</a:t>
            </a:r>
            <a:r>
              <a:rPr lang="en-US" sz="1100" dirty="0" smtClean="0">
                <a:solidFill>
                  <a:srgbClr val="FF0000"/>
                </a:solidFill>
              </a:rPr>
              <a:t> outliers outside </a:t>
            </a:r>
            <a:r>
              <a:rPr lang="en-US" sz="1100" dirty="0" err="1" smtClean="0">
                <a:solidFill>
                  <a:srgbClr val="FF0000"/>
                </a:solidFill>
              </a:rPr>
              <a:t>Tukey</a:t>
            </a:r>
            <a:r>
              <a:rPr lang="en-US" sz="1100" dirty="0" smtClean="0">
                <a:solidFill>
                  <a:srgbClr val="FF0000"/>
                </a:solidFill>
              </a:rPr>
              <a:t> hinges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0=don't </a:t>
            </a:r>
            <a:r>
              <a:rPr lang="en-US" sz="1100" dirty="0" err="1" smtClean="0">
                <a:solidFill>
                  <a:srgbClr val="FF0000"/>
                </a:solidFill>
              </a:rPr>
              <a:t>Windsorize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2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3581400"/>
            <a:ext cx="4800600" cy="3276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4400" y="1031540"/>
            <a:ext cx="4343400" cy="186406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Loading data: </a:t>
            </a:r>
            <a:r>
              <a:rPr lang="en-US" b="1" dirty="0" err="1" smtClean="0"/>
              <a:t>picaneeg_loadraw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- </a:t>
            </a:r>
            <a:r>
              <a:rPr lang="en-US" sz="3300" dirty="0" smtClean="0">
                <a:effectLst/>
              </a:rPr>
              <a:t>Loads data from any net</a:t>
            </a:r>
            <a:br>
              <a:rPr lang="en-US" sz="3300" dirty="0" smtClean="0">
                <a:effectLst/>
              </a:rPr>
            </a:br>
            <a:r>
              <a:rPr lang="en-US" sz="3300" dirty="0" smtClean="0">
                <a:effectLst/>
              </a:rPr>
              <a:t>- minimal outlier rescaling</a:t>
            </a:r>
            <a:br>
              <a:rPr lang="en-US" sz="3300" dirty="0" smtClean="0">
                <a:effectLst/>
              </a:rPr>
            </a:br>
            <a:r>
              <a:rPr lang="en-US" sz="3300" dirty="0" smtClean="0">
                <a:effectLst/>
              </a:rPr>
              <a:t>- </a:t>
            </a:r>
            <a:r>
              <a:rPr lang="en-US" sz="3300" dirty="0" smtClean="0"/>
              <a:t>conversion to frequency domain if requested</a:t>
            </a:r>
            <a:r>
              <a:rPr lang="en-US" dirty="0" smtClean="0">
                <a:effectLst/>
                <a:latin typeface="Times New Roman"/>
                <a:ea typeface="Times New Roman"/>
              </a:rPr>
              <a:t/>
            </a:r>
            <a:br>
              <a:rPr lang="en-US" dirty="0" smtClean="0">
                <a:effectLst/>
                <a:latin typeface="Times New Roman"/>
                <a:ea typeface="Times New Roman"/>
              </a:rPr>
            </a:b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0"/>
            <a:ext cx="2667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09247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 =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fname</a:t>
            </a:r>
            <a:r>
              <a:rPr lang="en-US" dirty="0" smtClean="0"/>
              <a:t>: '2265_03flanker.bdf'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SampleRate</a:t>
            </a:r>
            <a:r>
              <a:rPr lang="en-US" dirty="0" smtClean="0"/>
              <a:t>: 512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ChanLabels</a:t>
            </a:r>
            <a:r>
              <a:rPr lang="en-US" dirty="0" smtClean="0"/>
              <a:t>: {128x1 cell}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EEGind</a:t>
            </a:r>
            <a:r>
              <a:rPr lang="en-US" dirty="0" smtClean="0"/>
              <a:t>: [128x612352 double]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freqlb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frequb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OtherData</a:t>
            </a:r>
            <a:r>
              <a:rPr lang="en-US" dirty="0" smtClean="0"/>
              <a:t>: [9x612352 double]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netname</a:t>
            </a:r>
            <a:r>
              <a:rPr lang="en-US" dirty="0" smtClean="0"/>
              <a:t>: '</a:t>
            </a:r>
            <a:r>
              <a:rPr lang="en-US" dirty="0" err="1" smtClean="0"/>
              <a:t>biosemi_bdf</a:t>
            </a:r>
            <a:r>
              <a:rPr lang="en-US" dirty="0" smtClean="0"/>
              <a:t>'</a:t>
            </a:r>
          </a:p>
        </p:txBody>
      </p:sp>
      <p:sp>
        <p:nvSpPr>
          <p:cNvPr id="9" name="Rectangle 8"/>
          <p:cNvSpPr/>
          <p:nvPr/>
        </p:nvSpPr>
        <p:spPr>
          <a:xfrm>
            <a:off x="4503761" y="3746606"/>
            <a:ext cx="3292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picaneeg_loadraw</a:t>
            </a:r>
            <a:r>
              <a:rPr lang="en-US" dirty="0" smtClean="0"/>
              <a:t>(fname,0,0);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32" y="2705993"/>
            <a:ext cx="45344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</a:t>
            </a:r>
            <a:r>
              <a:rPr lang="en-US" sz="1200" b="1" dirty="0" smtClean="0"/>
              <a:t>unction p=</a:t>
            </a:r>
            <a:r>
              <a:rPr lang="en-US" sz="1200" b="1" dirty="0" err="1" smtClean="0"/>
              <a:t>picaneeg_loadraw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fname,freqlb,frequb,enet,makesmall</a:t>
            </a:r>
            <a:r>
              <a:rPr lang="en-US" sz="1200" b="1" dirty="0" smtClean="0"/>
              <a:t>, </a:t>
            </a:r>
            <a:br>
              <a:rPr lang="en-US" sz="1200" b="1" dirty="0" smtClean="0"/>
            </a:br>
            <a:r>
              <a:rPr lang="en-US" sz="1200" b="1" dirty="0" smtClean="0"/>
              <a:t>     </a:t>
            </a:r>
            <a:r>
              <a:rPr lang="en-US" sz="1200" b="1" dirty="0" err="1" smtClean="0"/>
              <a:t>absorrel,graphics,dorescaleoutliers</a:t>
            </a:r>
            <a:r>
              <a:rPr lang="en-US" sz="1200" b="1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freqlb</a:t>
            </a:r>
            <a:r>
              <a:rPr lang="en-US" sz="1100" dirty="0" smtClean="0">
                <a:solidFill>
                  <a:srgbClr val="FF0000"/>
                </a:solidFill>
              </a:rPr>
              <a:t> and </a:t>
            </a:r>
            <a:r>
              <a:rPr lang="en-US" sz="1100" dirty="0" err="1" smtClean="0">
                <a:solidFill>
                  <a:srgbClr val="FF0000"/>
                </a:solidFill>
              </a:rPr>
              <a:t>frequb</a:t>
            </a:r>
            <a:r>
              <a:rPr lang="en-US" sz="1100" dirty="0" smtClean="0">
                <a:solidFill>
                  <a:srgbClr val="FF0000"/>
                </a:solidFill>
              </a:rPr>
              <a:t> are the frequency band to examine with wavelet power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note - this is NOT a band-pass filter. Rather, a running power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   estimate is returned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for ERP use </a:t>
            </a:r>
            <a:r>
              <a:rPr lang="en-US" sz="1100" dirty="0" err="1" smtClean="0">
                <a:solidFill>
                  <a:srgbClr val="FF0000"/>
                </a:solidFill>
              </a:rPr>
              <a:t>freqlb</a:t>
            </a:r>
            <a:r>
              <a:rPr lang="en-US" sz="1100" dirty="0" smtClean="0">
                <a:solidFill>
                  <a:srgbClr val="FF0000"/>
                </a:solidFill>
              </a:rPr>
              <a:t>=0, </a:t>
            </a:r>
            <a:r>
              <a:rPr lang="en-US" sz="1100" dirty="0" err="1" smtClean="0">
                <a:solidFill>
                  <a:srgbClr val="FF0000"/>
                </a:solidFill>
              </a:rPr>
              <a:t>frequb</a:t>
            </a:r>
            <a:r>
              <a:rPr lang="en-US" sz="1100" dirty="0" smtClean="0">
                <a:solidFill>
                  <a:srgbClr val="FF0000"/>
                </a:solidFill>
              </a:rPr>
              <a:t>=0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enet</a:t>
            </a:r>
            <a:r>
              <a:rPr lang="en-US" sz="1100" dirty="0" smtClean="0">
                <a:solidFill>
                  <a:srgbClr val="FF0000"/>
                </a:solidFill>
              </a:rPr>
              <a:t> is one of: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biosemi_bdf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besa_dat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 </a:t>
            </a:r>
            <a:r>
              <a:rPr lang="en-US" sz="1100" dirty="0" err="1" smtClean="0">
                <a:solidFill>
                  <a:srgbClr val="FF0000"/>
                </a:solidFill>
              </a:rPr>
              <a:t>emotiv_edf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makesmall</a:t>
            </a:r>
            <a:r>
              <a:rPr lang="en-US" sz="1100" dirty="0" smtClean="0">
                <a:solidFill>
                  <a:srgbClr val="FF0000"/>
                </a:solidFill>
              </a:rPr>
              <a:t> means save only the data used by </a:t>
            </a:r>
            <a:r>
              <a:rPr lang="en-US" sz="1100" dirty="0" err="1" smtClean="0">
                <a:solidFill>
                  <a:srgbClr val="FF0000"/>
                </a:solidFill>
              </a:rPr>
              <a:t>pican</a:t>
            </a:r>
            <a:r>
              <a:rPr lang="en-US" sz="1100" dirty="0" smtClean="0">
                <a:solidFill>
                  <a:srgbClr val="FF0000"/>
                </a:solidFill>
              </a:rPr>
              <a:t> routines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useful because </a:t>
            </a:r>
            <a:r>
              <a:rPr lang="en-US" sz="1100" dirty="0" err="1" smtClean="0">
                <a:solidFill>
                  <a:srgbClr val="FF0000"/>
                </a:solidFill>
              </a:rPr>
              <a:t>eeg</a:t>
            </a:r>
            <a:r>
              <a:rPr lang="en-US" sz="1100" dirty="0" smtClean="0">
                <a:solidFill>
                  <a:srgbClr val="FF0000"/>
                </a:solidFill>
              </a:rPr>
              <a:t> is so big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absorrel</a:t>
            </a:r>
            <a:r>
              <a:rPr lang="en-US" sz="1100" dirty="0" smtClean="0">
                <a:solidFill>
                  <a:srgbClr val="FF0000"/>
                </a:solidFill>
              </a:rPr>
              <a:t> is one of 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'abs'  - absolute power  transformed as log(x)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 '</a:t>
            </a:r>
            <a:r>
              <a:rPr lang="en-US" sz="1100" dirty="0" err="1" smtClean="0">
                <a:solidFill>
                  <a:srgbClr val="FF0000"/>
                </a:solidFill>
              </a:rPr>
              <a:t>rel</a:t>
            </a:r>
            <a:r>
              <a:rPr lang="en-US" sz="1100" dirty="0" smtClean="0">
                <a:solidFill>
                  <a:srgbClr val="FF0000"/>
                </a:solidFill>
              </a:rPr>
              <a:t>'  - relative power  transformed as log(x+1)/log(x-1)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graphics is whether plots are produced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1=make plots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0=no plots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</a:t>
            </a:r>
            <a:r>
              <a:rPr lang="en-US" sz="1100" dirty="0" err="1" smtClean="0">
                <a:solidFill>
                  <a:srgbClr val="FF0000"/>
                </a:solidFill>
              </a:rPr>
              <a:t>dorescaleoutliers</a:t>
            </a:r>
            <a:endParaRPr lang="en-US" sz="1100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%  1=</a:t>
            </a:r>
            <a:r>
              <a:rPr lang="en-US" sz="1100" dirty="0" err="1" smtClean="0">
                <a:solidFill>
                  <a:srgbClr val="FF0000"/>
                </a:solidFill>
              </a:rPr>
              <a:t>Windsorize</a:t>
            </a:r>
            <a:r>
              <a:rPr lang="en-US" sz="1100" dirty="0" smtClean="0">
                <a:solidFill>
                  <a:srgbClr val="FF0000"/>
                </a:solidFill>
              </a:rPr>
              <a:t> outliers outside </a:t>
            </a:r>
            <a:r>
              <a:rPr lang="en-US" sz="1100" dirty="0" err="1" smtClean="0">
                <a:solidFill>
                  <a:srgbClr val="FF0000"/>
                </a:solidFill>
              </a:rPr>
              <a:t>Tukey</a:t>
            </a:r>
            <a:r>
              <a:rPr lang="en-US" sz="1100" dirty="0" smtClean="0">
                <a:solidFill>
                  <a:srgbClr val="FF0000"/>
                </a:solidFill>
              </a:rPr>
              <a:t> hinges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%  0=don't </a:t>
            </a:r>
            <a:r>
              <a:rPr lang="en-US" sz="1100" dirty="0" err="1" smtClean="0">
                <a:solidFill>
                  <a:srgbClr val="FF0000"/>
                </a:solidFill>
              </a:rPr>
              <a:t>Windsorize</a:t>
            </a:r>
            <a:endParaRPr lang="en-US" sz="1100" dirty="0" smtClean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7467600" y="4485270"/>
            <a:ext cx="547527" cy="734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9082" y="411593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Channels x samples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95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267200" y="3352800"/>
            <a:ext cx="4800600" cy="3276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183940"/>
            <a:ext cx="4800600" cy="186406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Loading data: </a:t>
            </a:r>
            <a:r>
              <a:rPr lang="en-US" b="1" dirty="0" err="1" smtClean="0">
                <a:effectLst/>
              </a:rPr>
              <a:t>picaneeg_addnetdata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>
                <a:effectLst/>
              </a:rPr>
              <a:t>Adds electrode placement information</a:t>
            </a:r>
            <a:r>
              <a:rPr lang="en-US" dirty="0" smtClean="0">
                <a:effectLst/>
                <a:latin typeface="Times New Roman"/>
                <a:ea typeface="Times New Roman"/>
              </a:rPr>
              <a:t/>
            </a:r>
            <a:br>
              <a:rPr lang="en-US" dirty="0" smtClean="0">
                <a:effectLst/>
                <a:latin typeface="Times New Roman"/>
                <a:ea typeface="Times New Roman"/>
              </a:rPr>
            </a:br>
            <a:r>
              <a:rPr lang="en-US" dirty="0" smtClean="0">
                <a:effectLst/>
                <a:latin typeface="Times New Roman"/>
                <a:ea typeface="Times New Roman"/>
              </a:rPr>
              <a:t/>
            </a:r>
            <a:br>
              <a:rPr lang="en-US" dirty="0" smtClean="0">
                <a:effectLst/>
                <a:latin typeface="Times New Roman"/>
                <a:ea typeface="Times New Roman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34290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p=</a:t>
            </a:r>
            <a:r>
              <a:rPr lang="en-US" dirty="0" err="1" smtClean="0"/>
              <a:t>picaneeg_addnetdata</a:t>
            </a:r>
            <a:r>
              <a:rPr lang="en-US" dirty="0" smtClean="0"/>
              <a:t>(p)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19400" cy="1690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7960"/>
            <a:ext cx="685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381547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fname</a:t>
            </a:r>
            <a:r>
              <a:rPr lang="en-US" dirty="0" smtClean="0"/>
              <a:t>: ‘2265_03flanker.bdf'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SampleRate</a:t>
            </a:r>
            <a:r>
              <a:rPr lang="en-US" dirty="0" smtClean="0"/>
              <a:t>: 512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ChanLabels</a:t>
            </a:r>
            <a:r>
              <a:rPr lang="en-US" dirty="0" smtClean="0"/>
              <a:t>: {128x1 cell}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EEGind</a:t>
            </a:r>
            <a:r>
              <a:rPr lang="en-US" dirty="0" smtClean="0"/>
              <a:t>: [128x612352 double]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freqlb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frequb</a:t>
            </a:r>
            <a:r>
              <a:rPr lang="en-US" dirty="0" smtClean="0"/>
              <a:t>: 0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OtherData</a:t>
            </a:r>
            <a:r>
              <a:rPr lang="en-US" dirty="0" smtClean="0"/>
              <a:t>: [9x612352 double]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netname</a:t>
            </a:r>
            <a:r>
              <a:rPr lang="en-US" dirty="0" smtClean="0"/>
              <a:t>: '</a:t>
            </a:r>
            <a:r>
              <a:rPr lang="en-US" dirty="0" err="1" smtClean="0"/>
              <a:t>biosemi_bdf</a:t>
            </a:r>
            <a:r>
              <a:rPr lang="en-US" dirty="0" smtClean="0"/>
              <a:t>'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chanlocs</a:t>
            </a:r>
            <a:r>
              <a:rPr lang="en-US" dirty="0" smtClean="0">
                <a:solidFill>
                  <a:srgbClr val="FF0000"/>
                </a:solidFill>
              </a:rPr>
              <a:t>: [1x128 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2600363"/>
            <a:ext cx="2958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p.chanlocs</a:t>
            </a:r>
            <a:r>
              <a:rPr lang="en-US" dirty="0" smtClean="0"/>
              <a:t>(1)</a:t>
            </a:r>
          </a:p>
          <a:p>
            <a:endParaRPr lang="en-US" dirty="0" smtClean="0"/>
          </a:p>
          <a:p>
            <a:r>
              <a:rPr lang="en-US" dirty="0" err="1" smtClean="0"/>
              <a:t>ans</a:t>
            </a:r>
            <a:r>
              <a:rPr lang="en-US" dirty="0" smtClean="0"/>
              <a:t> = </a:t>
            </a:r>
          </a:p>
          <a:p>
            <a:r>
              <a:rPr lang="en-US" dirty="0" smtClean="0"/>
              <a:t>           </a:t>
            </a:r>
          </a:p>
          <a:p>
            <a:r>
              <a:rPr lang="en-US" dirty="0" smtClean="0"/>
              <a:t>             theta: -39.9930</a:t>
            </a:r>
          </a:p>
          <a:p>
            <a:r>
              <a:rPr lang="en-US" dirty="0" smtClean="0"/>
              <a:t>            radius: 0.6107</a:t>
            </a:r>
          </a:p>
          <a:p>
            <a:r>
              <a:rPr lang="en-US" dirty="0" smtClean="0"/>
              <a:t>            labels: 'A1'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sph_theta</a:t>
            </a:r>
            <a:r>
              <a:rPr lang="en-US" dirty="0" smtClean="0"/>
              <a:t>: 39.9930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sph_phi</a:t>
            </a:r>
            <a:r>
              <a:rPr lang="en-US" dirty="0" smtClean="0"/>
              <a:t>: -19.9206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sph_theta_besa</a:t>
            </a:r>
            <a:r>
              <a:rPr lang="en-US" dirty="0" smtClean="0"/>
              <a:t>: -109.9206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sph_phi_besa</a:t>
            </a:r>
            <a:r>
              <a:rPr lang="en-US" dirty="0" smtClean="0"/>
              <a:t>: -50.0070</a:t>
            </a:r>
          </a:p>
          <a:p>
            <a:r>
              <a:rPr lang="en-US" dirty="0" smtClean="0"/>
              <a:t>                 X: 0.7203</a:t>
            </a:r>
          </a:p>
          <a:p>
            <a:r>
              <a:rPr lang="en-US" dirty="0" smtClean="0"/>
              <a:t>                 Y: 0.6042</a:t>
            </a:r>
          </a:p>
          <a:p>
            <a:r>
              <a:rPr lang="en-US" dirty="0" smtClean="0"/>
              <a:t>                 Z: -0.3407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Microsoft Office PowerPoint</Application>
  <PresentationFormat>On-screen Show (4:3)</PresentationFormat>
  <Paragraphs>491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PICAN EEG Toolkit</vt:lpstr>
      <vt:lpstr>On analyzing EEG</vt:lpstr>
      <vt:lpstr>The PICAN EEG Toolkit</vt:lpstr>
      <vt:lpstr>Functions for single subject analysis</vt:lpstr>
      <vt:lpstr>Examples</vt:lpstr>
      <vt:lpstr>Biosemi N2 Flanker example</vt:lpstr>
      <vt:lpstr>Loading data: picaneeg_loadraw - Loads data from any net - minimal outlier rescaling - conversion to frequency domain if requested </vt:lpstr>
      <vt:lpstr>Loading data: picaneeg_loadraw - Loads data from any net - minimal outlier rescaling - conversion to frequency domain if requested </vt:lpstr>
      <vt:lpstr>Loading data: picaneeg_addnetdata Adds electrode placement information  </vt:lpstr>
      <vt:lpstr>Loading data: picaneeg_biosemi_procevents Adds event codes</vt:lpstr>
      <vt:lpstr>Processing data: picaneeg_noisefilter band-pass filters the data</vt:lpstr>
      <vt:lpstr>Segmenting data: Adding trial information</vt:lpstr>
      <vt:lpstr>Segmenting data: picaneeg_segmenttrials breaks data into trials </vt:lpstr>
      <vt:lpstr>Segmenting data: picaneeg_dropbadtrials Drops trials outside the Tukey Hinges</vt:lpstr>
      <vt:lpstr>Averaging data: picaneeg_condmeans gets condition-means and condition- and trial-related stats</vt:lpstr>
      <vt:lpstr>Plotting data: picaneeg_condtopo plots topography of condition-related stats</vt:lpstr>
      <vt:lpstr>Plotting data: picaneeg_condtopo plots topography of condition-related stats</vt:lpstr>
      <vt:lpstr>Plotting data: plottopo plots topography of condition-related waveforms</vt:lpstr>
      <vt:lpstr>Plotting data: picaneeg_plotcondmeans plots condition-related waveforms</vt:lpstr>
      <vt:lpstr>Plotting data: picaneeg_plotallcondtrials plots all trials in a condition sorted by values at some time point</vt:lpstr>
      <vt:lpstr>Group Analysis</vt:lpstr>
      <vt:lpstr>Group Topological Analysis: picaneeg_writestats writes statistics per participant for analysis off-line, e.g., in SPSS</vt:lpstr>
      <vt:lpstr>Group Topological Analysis:  picaneeg_groupdiff plots group differences in topology</vt:lpstr>
      <vt:lpstr>But how do we control type I error across electrodes?</vt:lpstr>
      <vt:lpstr>Comparing waveforms</vt:lpstr>
      <vt:lpstr>T-tests at every sample, marking intervals significantly long enough to care about via Guthrie &amp; Buchwald (1991)</vt:lpstr>
      <vt:lpstr>Group Waveform Analysis: picaneeg_groupdiffwaveform plots condition-related waveforms with group differences highlighted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PICAN EEG Toolkit</dc:title>
  <dc:creator>Greg</dc:creator>
  <cp:lastModifiedBy>Greg</cp:lastModifiedBy>
  <cp:revision>1</cp:revision>
  <dcterms:created xsi:type="dcterms:W3CDTF">2011-07-29T23:30:53Z</dcterms:created>
  <dcterms:modified xsi:type="dcterms:W3CDTF">2011-07-29T23:31:23Z</dcterms:modified>
</cp:coreProperties>
</file>