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F16"/>
    <a:srgbClr val="E6354F"/>
    <a:srgbClr val="F48293"/>
    <a:srgbClr val="A32638"/>
    <a:srgbClr val="7D9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97CD-39F9-41B9-8010-0C98967E6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30E39D-4F09-47AA-A75F-12400012A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FA7C8-9F10-450B-AAE7-A1CA4C02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6ADEFC-7D2A-4384-8E12-35B08896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76DFA-0E5A-4CDD-AC6F-8CF8D20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6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C0345-E53B-4EFD-BACA-8098497B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DDA7C5-F804-4DFC-A7D9-9C481B5A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34325-4C7D-4D0D-B550-DC5FF86A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22738-DB1E-479D-8D74-3B164E09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AC1B-8ACC-4CC1-B9F1-799A1807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2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FD970F-FB32-4BA0-AAB8-67BAC578D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71ACAD-D040-4F8B-8468-5BFDCC3C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BB4C0-2B11-4195-A17F-9FD1F2DB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9E0E8-A2A0-4C05-91E3-F4A13753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E51FA-350D-4F48-8608-6F35ECBD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3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B11D5-B272-4B35-97B3-A75B117C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9568C-CEB5-4799-A0B3-49F9BE3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00FA0-C49A-4569-B134-29DD213F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ED817-9969-4D99-BEBB-697265A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DFFE0-3883-4530-923A-79762336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0136-B618-47D0-BE30-D6DACCB1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759B6-4039-4E4D-AB80-EBFA6C3A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9EDC8-09F8-4687-8BBA-10B4A4A9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C9DDA-F67B-48E3-B31F-ECA89C2B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40346E-4531-4A3F-BE49-263A4967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2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DC66C-9173-457F-BA6D-35F7A8F9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664F7-FB21-4F5C-A71E-6ADAE193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F0D05-03EF-4F5E-AE2A-B1E05079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D3459-0659-4FD9-9C86-483E90E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E2E5B2-98A9-47AB-9014-8961FB65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0CD15D-F5A8-4930-B258-5E06A068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2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311F-CFA9-4544-A554-3444AE4B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2DC50-9469-4263-93F0-CAED480C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2F0307-F9E9-4692-BFC3-142BEC2C6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728A2D-87D6-4803-9C99-981EA70F3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6D0446-2DEF-45AC-B4F0-C14D63D6A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003F59-6B0F-4DFE-BF63-2C57CE2C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15E3B-5E57-4E6E-A73C-4B96182B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0236E9-ACC5-4A2A-A8F6-01FD6A4B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2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6545-0B3C-460C-912A-B9526E9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C3E258-F939-4DC0-A152-06ABB4A0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BD2CAD-6C3B-4432-B771-F665231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03AC6-9FA6-4AE3-87D2-B593F70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2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D3D690-825B-4BF0-8CB6-11B61AD6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F27DB6-E25B-41CD-A0BB-A71E32BA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7F02A6-9825-4FBF-BED2-489A838B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09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AF1DF-6C9B-47E3-9326-155759E1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9BC31-B4E2-4D11-85EF-66E7AC67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2F33E9-4F7A-46B2-8BA9-C8848C5F6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07707-F7A5-46B5-8A18-DA360613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047249-883B-400B-98FE-123FBBF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49EA04-A02C-48A7-B006-E63702AD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94BCA-1C29-4FCB-89DE-94F38E6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5971F1-DC67-44F2-A2AD-CEA5769C9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48D30F-88A1-468F-B183-367FF16A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6FEE27-DAB5-4080-B6E0-F8EF28F5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F941D0-4CF9-41F6-A164-0C04BEFB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2FD192-29AB-498C-BEE5-916550CF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90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92C5C1-F2CA-457E-88F3-396803BE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0E126-3BF7-4AF8-85E2-21E25845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4C6B1-BD17-48D8-A15E-919E3A82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A010-A1FB-4218-B9CD-4D5AF1434370}" type="datetimeFigureOut">
              <a:rPr lang="de-DE" smtClean="0"/>
              <a:t>29.10.2021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6941F-44AC-4F37-BE35-2D06F5F60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C1273-EE4C-44E5-94D8-30554BCD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BAA3BB2-35E8-4FE4-BF0E-3F09395DAFA9}"/>
              </a:ext>
            </a:extLst>
          </p:cNvPr>
          <p:cNvSpPr/>
          <p:nvPr/>
        </p:nvSpPr>
        <p:spPr>
          <a:xfrm>
            <a:off x="2656517" y="1641233"/>
            <a:ext cx="2147144" cy="669954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konstruktiv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C0E298-C74A-4E1A-96A2-591B0E05E966}"/>
              </a:ext>
            </a:extLst>
          </p:cNvPr>
          <p:cNvSpPr txBox="1"/>
          <p:nvPr/>
        </p:nvSpPr>
        <p:spPr>
          <a:xfrm>
            <a:off x="4577377" y="191675"/>
            <a:ext cx="3372374" cy="58588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4925">
            <a:solidFill>
              <a:srgbClr val="A3263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 sz="14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</a:rPr>
              <a:t>Software-Qualitätssicherung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B8787DE-FAC7-4A7C-B3E6-FFDC03DBB8B2}"/>
              </a:ext>
            </a:extLst>
          </p:cNvPr>
          <p:cNvSpPr/>
          <p:nvPr/>
        </p:nvSpPr>
        <p:spPr>
          <a:xfrm>
            <a:off x="5189992" y="1641233"/>
            <a:ext cx="2147144" cy="669954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analytisch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105768-1A17-445C-84EC-E94E0DC7C951}"/>
              </a:ext>
            </a:extLst>
          </p:cNvPr>
          <p:cNvSpPr/>
          <p:nvPr/>
        </p:nvSpPr>
        <p:spPr>
          <a:xfrm>
            <a:off x="7723467" y="1641233"/>
            <a:ext cx="2147144" cy="669954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organisatorisch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7012F56-EAFE-416A-82D2-62522FC9F326}"/>
              </a:ext>
            </a:extLst>
          </p:cNvPr>
          <p:cNvCxnSpPr>
            <a:cxnSpLocks/>
          </p:cNvCxnSpPr>
          <p:nvPr/>
        </p:nvCxnSpPr>
        <p:spPr>
          <a:xfrm>
            <a:off x="7465175" y="906011"/>
            <a:ext cx="1238558" cy="612396"/>
          </a:xfrm>
          <a:prstGeom prst="straightConnector1">
            <a:avLst/>
          </a:prstGeom>
          <a:ln w="44450">
            <a:solidFill>
              <a:srgbClr val="A32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5389031-DFA5-4099-B2F5-9EEB18DA23C2}"/>
              </a:ext>
            </a:extLst>
          </p:cNvPr>
          <p:cNvCxnSpPr>
            <a:cxnSpLocks/>
          </p:cNvCxnSpPr>
          <p:nvPr/>
        </p:nvCxnSpPr>
        <p:spPr>
          <a:xfrm>
            <a:off x="6191076" y="906011"/>
            <a:ext cx="0" cy="612396"/>
          </a:xfrm>
          <a:prstGeom prst="straightConnector1">
            <a:avLst/>
          </a:prstGeom>
          <a:ln w="44450">
            <a:solidFill>
              <a:srgbClr val="A32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F81E039-573D-4A88-81CC-5A3408CE8938}"/>
              </a:ext>
            </a:extLst>
          </p:cNvPr>
          <p:cNvCxnSpPr>
            <a:cxnSpLocks/>
          </p:cNvCxnSpPr>
          <p:nvPr/>
        </p:nvCxnSpPr>
        <p:spPr>
          <a:xfrm flipH="1">
            <a:off x="3806889" y="906011"/>
            <a:ext cx="1238400" cy="612000"/>
          </a:xfrm>
          <a:prstGeom prst="straightConnector1">
            <a:avLst/>
          </a:prstGeom>
          <a:ln w="44450">
            <a:solidFill>
              <a:srgbClr val="A326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CC33C3B-8D99-405C-9750-490463FBC09C}"/>
              </a:ext>
            </a:extLst>
          </p:cNvPr>
          <p:cNvCxnSpPr>
            <a:cxnSpLocks/>
          </p:cNvCxnSpPr>
          <p:nvPr/>
        </p:nvCxnSpPr>
        <p:spPr>
          <a:xfrm>
            <a:off x="3655028" y="2429742"/>
            <a:ext cx="0" cy="322787"/>
          </a:xfrm>
          <a:prstGeom prst="straightConnector1">
            <a:avLst/>
          </a:prstGeom>
          <a:ln w="44450">
            <a:solidFill>
              <a:srgbClr val="7D9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BC9C9C52-C6E4-42BF-AF48-0C647B1B2861}"/>
              </a:ext>
            </a:extLst>
          </p:cNvPr>
          <p:cNvSpPr/>
          <p:nvPr/>
        </p:nvSpPr>
        <p:spPr>
          <a:xfrm>
            <a:off x="2656517" y="2818425"/>
            <a:ext cx="2147142" cy="422622"/>
          </a:xfrm>
          <a:prstGeom prst="rect">
            <a:avLst/>
          </a:prstGeom>
          <a:solidFill>
            <a:srgbClr val="7D9A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Bsp.: Coding Guidelines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9A2E75-F9E2-424D-A6A1-FC09F0337714}"/>
              </a:ext>
            </a:extLst>
          </p:cNvPr>
          <p:cNvSpPr/>
          <p:nvPr/>
        </p:nvSpPr>
        <p:spPr>
          <a:xfrm>
            <a:off x="3824326" y="3687627"/>
            <a:ext cx="2147144" cy="669954"/>
          </a:xfrm>
          <a:prstGeom prst="rect">
            <a:avLst/>
          </a:prstGeom>
          <a:solidFill>
            <a:srgbClr val="F482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nichtmechanisch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A4A0DED-0353-44E2-89B2-F680D654A1E4}"/>
              </a:ext>
            </a:extLst>
          </p:cNvPr>
          <p:cNvCxnSpPr>
            <a:cxnSpLocks/>
          </p:cNvCxnSpPr>
          <p:nvPr/>
        </p:nvCxnSpPr>
        <p:spPr>
          <a:xfrm flipH="1">
            <a:off x="5045289" y="2488977"/>
            <a:ext cx="933340" cy="1112639"/>
          </a:xfrm>
          <a:prstGeom prst="straightConnector1">
            <a:avLst/>
          </a:prstGeom>
          <a:ln w="44450">
            <a:solidFill>
              <a:srgbClr val="F482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149BC7B3-0CF5-4590-87F3-916947B20572}"/>
              </a:ext>
            </a:extLst>
          </p:cNvPr>
          <p:cNvSpPr/>
          <p:nvPr/>
        </p:nvSpPr>
        <p:spPr>
          <a:xfrm>
            <a:off x="6213100" y="3687627"/>
            <a:ext cx="2147144" cy="669954"/>
          </a:xfrm>
          <a:prstGeom prst="rect">
            <a:avLst/>
          </a:prstGeom>
          <a:solidFill>
            <a:srgbClr val="F482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mechanisch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5111C45-E0CA-47E4-AC1B-69B4F7F2D50B}"/>
              </a:ext>
            </a:extLst>
          </p:cNvPr>
          <p:cNvCxnSpPr>
            <a:cxnSpLocks/>
          </p:cNvCxnSpPr>
          <p:nvPr/>
        </p:nvCxnSpPr>
        <p:spPr>
          <a:xfrm>
            <a:off x="6379375" y="2488977"/>
            <a:ext cx="932400" cy="1112400"/>
          </a:xfrm>
          <a:prstGeom prst="straightConnector1">
            <a:avLst/>
          </a:prstGeom>
          <a:ln w="44450">
            <a:solidFill>
              <a:srgbClr val="F482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7E1DAE9-DFE3-46F5-A814-296AFCAE5E35}"/>
              </a:ext>
            </a:extLst>
          </p:cNvPr>
          <p:cNvCxnSpPr>
            <a:cxnSpLocks/>
          </p:cNvCxnSpPr>
          <p:nvPr/>
        </p:nvCxnSpPr>
        <p:spPr>
          <a:xfrm>
            <a:off x="4865438" y="4417512"/>
            <a:ext cx="0" cy="322787"/>
          </a:xfrm>
          <a:prstGeom prst="straightConnector1">
            <a:avLst/>
          </a:prstGeom>
          <a:ln w="44450">
            <a:solidFill>
              <a:srgbClr val="7D9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0ADA47-29F3-4CFE-8B1A-2C46AC45B553}"/>
              </a:ext>
            </a:extLst>
          </p:cNvPr>
          <p:cNvSpPr/>
          <p:nvPr/>
        </p:nvSpPr>
        <p:spPr>
          <a:xfrm>
            <a:off x="3866927" y="4806195"/>
            <a:ext cx="2147142" cy="669954"/>
          </a:xfrm>
          <a:prstGeom prst="rect">
            <a:avLst/>
          </a:prstGeom>
          <a:solidFill>
            <a:srgbClr val="7D9A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Bsp.: Code Reviews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90BE43A-85E0-4235-8A7E-69ECB0AC7D72}"/>
              </a:ext>
            </a:extLst>
          </p:cNvPr>
          <p:cNvCxnSpPr>
            <a:cxnSpLocks/>
          </p:cNvCxnSpPr>
          <p:nvPr/>
        </p:nvCxnSpPr>
        <p:spPr>
          <a:xfrm>
            <a:off x="7236715" y="4417512"/>
            <a:ext cx="0" cy="322787"/>
          </a:xfrm>
          <a:prstGeom prst="straightConnector1">
            <a:avLst/>
          </a:prstGeom>
          <a:ln w="44450">
            <a:solidFill>
              <a:srgbClr val="7D9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CF271B53-095F-4056-B4B1-97FE8286A4FF}"/>
              </a:ext>
            </a:extLst>
          </p:cNvPr>
          <p:cNvSpPr/>
          <p:nvPr/>
        </p:nvSpPr>
        <p:spPr>
          <a:xfrm>
            <a:off x="6238204" y="4806195"/>
            <a:ext cx="2147142" cy="669954"/>
          </a:xfrm>
          <a:prstGeom prst="rect">
            <a:avLst/>
          </a:prstGeom>
          <a:solidFill>
            <a:srgbClr val="7D9A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Bsp.: statische Analysen, </a:t>
            </a:r>
            <a:r>
              <a:rPr lang="de-DE" sz="1400" b="1" dirty="0"/>
              <a:t>Softwaretests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05AED2F-D8F9-480E-B271-FB82C15F619A}"/>
              </a:ext>
            </a:extLst>
          </p:cNvPr>
          <p:cNvCxnSpPr>
            <a:cxnSpLocks/>
          </p:cNvCxnSpPr>
          <p:nvPr/>
        </p:nvCxnSpPr>
        <p:spPr>
          <a:xfrm>
            <a:off x="8721980" y="2429742"/>
            <a:ext cx="0" cy="322787"/>
          </a:xfrm>
          <a:prstGeom prst="straightConnector1">
            <a:avLst/>
          </a:prstGeom>
          <a:ln w="44450">
            <a:solidFill>
              <a:srgbClr val="7D9A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634B723-6746-461B-A3F4-70628546BB02}"/>
              </a:ext>
            </a:extLst>
          </p:cNvPr>
          <p:cNvSpPr/>
          <p:nvPr/>
        </p:nvSpPr>
        <p:spPr>
          <a:xfrm>
            <a:off x="7723469" y="2818425"/>
            <a:ext cx="2147142" cy="422622"/>
          </a:xfrm>
          <a:prstGeom prst="rect">
            <a:avLst/>
          </a:prstGeom>
          <a:solidFill>
            <a:srgbClr val="7D9A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Bsp.: Projektmanagement</a:t>
            </a:r>
          </a:p>
        </p:txBody>
      </p:sp>
    </p:spTree>
    <p:extLst>
      <p:ext uri="{BB962C8B-B14F-4D97-AF65-F5344CB8AC3E}">
        <p14:creationId xmlns:p14="http://schemas.microsoft.com/office/powerpoint/2010/main" val="17106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F930111-98EE-4FB0-BFBD-7F5D28CB6DCF}"/>
              </a:ext>
            </a:extLst>
          </p:cNvPr>
          <p:cNvGrpSpPr/>
          <p:nvPr/>
        </p:nvGrpSpPr>
        <p:grpSpPr>
          <a:xfrm>
            <a:off x="649434" y="1237671"/>
            <a:ext cx="10893131" cy="4214546"/>
            <a:chOff x="649434" y="1237671"/>
            <a:chExt cx="10893131" cy="421454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2CABF50-FF5A-4D2F-AADE-2CFBB3723EFC}"/>
                </a:ext>
              </a:extLst>
            </p:cNvPr>
            <p:cNvSpPr/>
            <p:nvPr/>
          </p:nvSpPr>
          <p:spPr>
            <a:xfrm>
              <a:off x="9090218" y="3209392"/>
              <a:ext cx="2452347" cy="1151406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Fehlverhalten</a:t>
              </a:r>
            </a:p>
            <a:p>
              <a:pPr algn="ctr"/>
              <a:r>
                <a:rPr lang="de-DE" sz="2000" dirty="0">
                  <a:sym typeface="Wingdings" panose="05000000000000000000" pitchFamily="2" charset="2"/>
                </a:rPr>
                <a:t> </a:t>
              </a:r>
              <a:r>
                <a:rPr lang="de-DE" sz="2000" dirty="0" err="1">
                  <a:sym typeface="Wingdings" panose="05000000000000000000" pitchFamily="2" charset="2"/>
                </a:rPr>
                <a:t>F</a:t>
              </a:r>
              <a:r>
                <a:rPr lang="de-DE" sz="2000" dirty="0" err="1"/>
                <a:t>ailure</a:t>
              </a:r>
              <a:endParaRPr lang="de-DE" sz="2000" dirty="0"/>
            </a:p>
          </p:txBody>
        </p: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46B6644C-055C-46D6-BE54-9FFCBBD25E28}"/>
                </a:ext>
              </a:extLst>
            </p:cNvPr>
            <p:cNvSpPr/>
            <p:nvPr/>
          </p:nvSpPr>
          <p:spPr>
            <a:xfrm>
              <a:off x="7615981" y="3472660"/>
              <a:ext cx="1180429" cy="624869"/>
            </a:xfrm>
            <a:prstGeom prst="rightArrow">
              <a:avLst>
                <a:gd name="adj1" fmla="val 50000"/>
                <a:gd name="adj2" fmla="val 58597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C965714-DF48-4BB1-9D95-6866E4DE69D5}"/>
                </a:ext>
              </a:extLst>
            </p:cNvPr>
            <p:cNvSpPr/>
            <p:nvPr/>
          </p:nvSpPr>
          <p:spPr>
            <a:xfrm>
              <a:off x="4869826" y="3209391"/>
              <a:ext cx="2452347" cy="1151406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Codefehler</a:t>
              </a:r>
            </a:p>
            <a:p>
              <a:pPr algn="ctr"/>
              <a:r>
                <a:rPr lang="de-DE" sz="2000" dirty="0">
                  <a:sym typeface="Wingdings" panose="05000000000000000000" pitchFamily="2" charset="2"/>
                </a:rPr>
                <a:t> </a:t>
              </a:r>
              <a:r>
                <a:rPr lang="de-DE" sz="2000" dirty="0" err="1">
                  <a:sym typeface="Wingdings" panose="05000000000000000000" pitchFamily="2" charset="2"/>
                </a:rPr>
                <a:t>Defect</a:t>
              </a:r>
              <a:endParaRPr lang="de-DE" sz="2000" dirty="0"/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05B5184A-A99A-49D6-93D3-CA4825549328}"/>
                </a:ext>
              </a:extLst>
            </p:cNvPr>
            <p:cNvSpPr/>
            <p:nvPr/>
          </p:nvSpPr>
          <p:spPr>
            <a:xfrm>
              <a:off x="3395589" y="3472660"/>
              <a:ext cx="1180429" cy="624869"/>
            </a:xfrm>
            <a:prstGeom prst="rightArrow">
              <a:avLst>
                <a:gd name="adj1" fmla="val 50000"/>
                <a:gd name="adj2" fmla="val 58597"/>
              </a:avLst>
            </a:prstGeom>
            <a:gradFill>
              <a:gsLst>
                <a:gs pos="0">
                  <a:srgbClr val="F48293"/>
                </a:gs>
                <a:gs pos="100000">
                  <a:srgbClr val="E6354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5D625AD-4478-433E-9539-6EE57716F036}"/>
                </a:ext>
              </a:extLst>
            </p:cNvPr>
            <p:cNvSpPr/>
            <p:nvPr/>
          </p:nvSpPr>
          <p:spPr>
            <a:xfrm>
              <a:off x="649434" y="3209391"/>
              <a:ext cx="2452347" cy="1151406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Denkfehler</a:t>
              </a:r>
            </a:p>
            <a:p>
              <a:pPr algn="ctr"/>
              <a:r>
                <a:rPr lang="de-DE" sz="2000" dirty="0">
                  <a:sym typeface="Wingdings" panose="05000000000000000000" pitchFamily="2" charset="2"/>
                </a:rPr>
                <a:t> Error</a:t>
              </a:r>
              <a:endParaRPr lang="de-DE" sz="20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1F9286F-E619-48C6-B312-2A34F8BE063C}"/>
                </a:ext>
              </a:extLst>
            </p:cNvPr>
            <p:cNvSpPr txBox="1"/>
            <p:nvPr/>
          </p:nvSpPr>
          <p:spPr>
            <a:xfrm>
              <a:off x="7454243" y="2916448"/>
              <a:ext cx="1503904" cy="58588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Führt zu</a:t>
              </a:r>
            </a:p>
          </p:txBody>
        </p:sp>
        <p:sp>
          <p:nvSpPr>
            <p:cNvPr id="16" name="Pfeil: gebogen 15">
              <a:extLst>
                <a:ext uri="{FF2B5EF4-FFF2-40B4-BE49-F238E27FC236}">
                  <a16:creationId xmlns:a16="http://schemas.microsoft.com/office/drawing/2014/main" id="{7FB27D5F-5261-4B27-86AE-E483B284711A}"/>
                </a:ext>
              </a:extLst>
            </p:cNvPr>
            <p:cNvSpPr/>
            <p:nvPr/>
          </p:nvSpPr>
          <p:spPr>
            <a:xfrm>
              <a:off x="1984417" y="1237671"/>
              <a:ext cx="8395518" cy="4214546"/>
            </a:xfrm>
            <a:prstGeom prst="circularArrow">
              <a:avLst>
                <a:gd name="adj1" fmla="val 4367"/>
                <a:gd name="adj2" fmla="val 350606"/>
                <a:gd name="adj3" fmla="val 20903350"/>
                <a:gd name="adj4" fmla="val 11027511"/>
                <a:gd name="adj5" fmla="val 7339"/>
              </a:avLst>
            </a:prstGeom>
            <a:gradFill>
              <a:gsLst>
                <a:gs pos="0">
                  <a:srgbClr val="F48293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BFE907B-74C3-43C6-B477-372B594D717E}"/>
                </a:ext>
              </a:extLst>
            </p:cNvPr>
            <p:cNvSpPr txBox="1"/>
            <p:nvPr/>
          </p:nvSpPr>
          <p:spPr>
            <a:xfrm>
              <a:off x="3183709" y="2886775"/>
              <a:ext cx="1503904" cy="58588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Kann dazu führen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B001826-CF60-4196-ABBB-8E23AA6394CE}"/>
                </a:ext>
              </a:extLst>
            </p:cNvPr>
            <p:cNvSpPr txBox="1"/>
            <p:nvPr/>
          </p:nvSpPr>
          <p:spPr>
            <a:xfrm>
              <a:off x="5430224" y="1724547"/>
              <a:ext cx="1503904" cy="58588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Kann dazu führen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7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9191033-B743-425E-B889-0FD035092F4C}"/>
              </a:ext>
            </a:extLst>
          </p:cNvPr>
          <p:cNvGrpSpPr/>
          <p:nvPr/>
        </p:nvGrpSpPr>
        <p:grpSpPr>
          <a:xfrm>
            <a:off x="1434826" y="556826"/>
            <a:ext cx="8990602" cy="5395723"/>
            <a:chOff x="1434826" y="556826"/>
            <a:chExt cx="8990602" cy="539572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9343ABB-4B25-4AB0-847B-F0B78EC20970}"/>
                </a:ext>
              </a:extLst>
            </p:cNvPr>
            <p:cNvSpPr/>
            <p:nvPr/>
          </p:nvSpPr>
          <p:spPr>
            <a:xfrm>
              <a:off x="1434826" y="1572451"/>
              <a:ext cx="2147144" cy="772720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Anforderungsanalyse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954674-AEFC-4EA7-BE34-1BB4647BE279}"/>
                </a:ext>
              </a:extLst>
            </p:cNvPr>
            <p:cNvSpPr/>
            <p:nvPr/>
          </p:nvSpPr>
          <p:spPr>
            <a:xfrm>
              <a:off x="1979891" y="2774911"/>
              <a:ext cx="2147144" cy="772720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Systemarchitektur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2441F59-4C3D-4C1D-8474-090A40D12148}"/>
                </a:ext>
              </a:extLst>
            </p:cNvPr>
            <p:cNvSpPr/>
            <p:nvPr/>
          </p:nvSpPr>
          <p:spPr>
            <a:xfrm>
              <a:off x="2523086" y="3977371"/>
              <a:ext cx="2147144" cy="772720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Systementwurf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81EE2C5-3A27-4423-9C11-1548FFBA6A3C}"/>
                </a:ext>
              </a:extLst>
            </p:cNvPr>
            <p:cNvSpPr/>
            <p:nvPr/>
          </p:nvSpPr>
          <p:spPr>
            <a:xfrm>
              <a:off x="3066686" y="5179830"/>
              <a:ext cx="2147144" cy="772719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Software-Design &amp; Implementierung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6672B41-DDCB-41F9-B526-22B86B6D7A2B}"/>
                </a:ext>
              </a:extLst>
            </p:cNvPr>
            <p:cNvSpPr/>
            <p:nvPr/>
          </p:nvSpPr>
          <p:spPr>
            <a:xfrm>
              <a:off x="6353150" y="5179831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Unit-/Modultests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2AAE401-CD02-4286-9244-0F34891109B4}"/>
                </a:ext>
              </a:extLst>
            </p:cNvPr>
            <p:cNvSpPr/>
            <p:nvPr/>
          </p:nvSpPr>
          <p:spPr>
            <a:xfrm>
              <a:off x="6726540" y="3977370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Integrationstests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0782C7-1ED9-4A11-BBFE-0B05172A54B7}"/>
                </a:ext>
              </a:extLst>
            </p:cNvPr>
            <p:cNvSpPr/>
            <p:nvPr/>
          </p:nvSpPr>
          <p:spPr>
            <a:xfrm>
              <a:off x="7489938" y="2774911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Systemtests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A83F28B-7C87-4096-8EA5-0A4169F47E0D}"/>
                </a:ext>
              </a:extLst>
            </p:cNvPr>
            <p:cNvSpPr/>
            <p:nvPr/>
          </p:nvSpPr>
          <p:spPr>
            <a:xfrm>
              <a:off x="8278284" y="1572450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Abnahmetests</a:t>
              </a:r>
            </a:p>
          </p:txBody>
        </p:sp>
        <p:sp>
          <p:nvSpPr>
            <p:cNvPr id="15" name="Pfeil: nach rechts 14">
              <a:extLst>
                <a:ext uri="{FF2B5EF4-FFF2-40B4-BE49-F238E27FC236}">
                  <a16:creationId xmlns:a16="http://schemas.microsoft.com/office/drawing/2014/main" id="{E97BDDBE-5558-45E2-9052-9ABA47F87FB2}"/>
                </a:ext>
              </a:extLst>
            </p:cNvPr>
            <p:cNvSpPr/>
            <p:nvPr/>
          </p:nvSpPr>
          <p:spPr>
            <a:xfrm>
              <a:off x="5387301" y="5483753"/>
              <a:ext cx="792378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D19268A-53A5-4F76-B95B-88DB448468BB}"/>
                </a:ext>
              </a:extLst>
            </p:cNvPr>
            <p:cNvSpPr txBox="1"/>
            <p:nvPr/>
          </p:nvSpPr>
          <p:spPr>
            <a:xfrm>
              <a:off x="2348861" y="556826"/>
              <a:ext cx="3129709" cy="5858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4925">
              <a:solidFill>
                <a:srgbClr val="E635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Entwicklung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E3489F9-47E8-4144-B565-0745BF4423AD}"/>
                </a:ext>
              </a:extLst>
            </p:cNvPr>
            <p:cNvSpPr txBox="1"/>
            <p:nvPr/>
          </p:nvSpPr>
          <p:spPr>
            <a:xfrm>
              <a:off x="6096000" y="556826"/>
              <a:ext cx="3129709" cy="5858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4925">
              <a:solidFill>
                <a:srgbClr val="400F1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Tests</a:t>
              </a:r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4FE45D26-EAFA-4CED-93D2-CADB20E35F21}"/>
                </a:ext>
              </a:extLst>
            </p:cNvPr>
            <p:cNvSpPr/>
            <p:nvPr/>
          </p:nvSpPr>
          <p:spPr>
            <a:xfrm>
              <a:off x="4907901" y="4189040"/>
              <a:ext cx="1623527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BD92E634-F234-4344-93E4-2D37F3070D64}"/>
                </a:ext>
              </a:extLst>
            </p:cNvPr>
            <p:cNvSpPr/>
            <p:nvPr/>
          </p:nvSpPr>
          <p:spPr>
            <a:xfrm>
              <a:off x="4394719" y="3004174"/>
              <a:ext cx="2855168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: nach rechts 22">
              <a:extLst>
                <a:ext uri="{FF2B5EF4-FFF2-40B4-BE49-F238E27FC236}">
                  <a16:creationId xmlns:a16="http://schemas.microsoft.com/office/drawing/2014/main" id="{54D8A382-2FB1-4F22-98AA-69187928DC4C}"/>
                </a:ext>
              </a:extLst>
            </p:cNvPr>
            <p:cNvSpPr/>
            <p:nvPr/>
          </p:nvSpPr>
          <p:spPr>
            <a:xfrm>
              <a:off x="3913716" y="1848569"/>
              <a:ext cx="4073287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13D1B62-7AE2-414B-AA72-43D2E4363F2E}"/>
                </a:ext>
              </a:extLst>
            </p:cNvPr>
            <p:cNvSpPr txBox="1"/>
            <p:nvPr/>
          </p:nvSpPr>
          <p:spPr>
            <a:xfrm>
              <a:off x="5079526" y="1468752"/>
              <a:ext cx="1280276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Testplanung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9D24F55-0462-4012-8454-600862AED5A2}"/>
                </a:ext>
              </a:extLst>
            </p:cNvPr>
            <p:cNvSpPr txBox="1"/>
            <p:nvPr/>
          </p:nvSpPr>
          <p:spPr>
            <a:xfrm>
              <a:off x="5079526" y="2683205"/>
              <a:ext cx="1280276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Testplanung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1135F6F-513F-4916-8599-F159D17C1034}"/>
                </a:ext>
              </a:extLst>
            </p:cNvPr>
            <p:cNvSpPr txBox="1"/>
            <p:nvPr/>
          </p:nvSpPr>
          <p:spPr>
            <a:xfrm>
              <a:off x="5079526" y="4915073"/>
              <a:ext cx="1280276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Test- </a:t>
              </a:r>
              <a:r>
                <a:rPr lang="de-DE" sz="1600" b="0" dirty="0" err="1">
                  <a:solidFill>
                    <a:schemeClr val="tx1"/>
                  </a:solidFill>
                </a:rPr>
                <a:t>planung</a:t>
              </a:r>
              <a:endParaRPr lang="de-DE" sz="16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D3D960B-E5B0-40ED-AEB2-F020CAF4BD62}"/>
                </a:ext>
              </a:extLst>
            </p:cNvPr>
            <p:cNvSpPr txBox="1"/>
            <p:nvPr/>
          </p:nvSpPr>
          <p:spPr>
            <a:xfrm>
              <a:off x="4955839" y="3787916"/>
              <a:ext cx="1527650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Testplanung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83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Sindlinger</dc:creator>
  <cp:lastModifiedBy>Johannes Sindlinger</cp:lastModifiedBy>
  <cp:revision>4</cp:revision>
  <dcterms:created xsi:type="dcterms:W3CDTF">2021-10-06T15:40:57Z</dcterms:created>
  <dcterms:modified xsi:type="dcterms:W3CDTF">2021-10-29T14:20:26Z</dcterms:modified>
</cp:coreProperties>
</file>