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473" r:id="rId3"/>
    <p:sldId id="474" r:id="rId4"/>
    <p:sldId id="475" r:id="rId5"/>
    <p:sldId id="476" r:id="rId6"/>
    <p:sldId id="477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FFFFFF"/>
    <a:srgbClr val="7D9AAA"/>
    <a:srgbClr val="E6354F"/>
    <a:srgbClr val="F48293"/>
    <a:srgbClr val="7D9AA9"/>
    <a:srgbClr val="7D91AA"/>
    <a:srgbClr val="56AA1C"/>
    <a:srgbClr val="BD6005"/>
    <a:srgbClr val="BD4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7333" autoAdjust="0"/>
  </p:normalViewPr>
  <p:slideViewPr>
    <p:cSldViewPr showGuides="1">
      <p:cViewPr>
        <p:scale>
          <a:sx n="100" d="100"/>
          <a:sy n="100" d="100"/>
        </p:scale>
        <p:origin x="1782" y="-43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Erläuterung der Problemstellung: Eingabemaske zur Ermittlung der Rentenhöhe, usw. </a:t>
            </a:r>
            <a:r>
              <a:rPr lang="de-DE" dirty="0">
                <a:sym typeface="Wingdings" panose="05000000000000000000" pitchFamily="2" charset="2"/>
              </a:rPr>
              <a:t> Prüfung der Plausibilität, also ob bestimmte Eingaben Sinn machen  Fokus auf die verschiedenen Kombinationsmöglichkeiten bei der Eingabe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Informatikarbeit bei Prof. Reichert  allgemeiner Teil zum Softwaretesten + anschließend ausführliche Erläuterungen zum Combinatorial Testing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Verwandte Arbeiten? Ein, zwei Paper, aber noch unklar, ob das so viel hergibt, um es schließlich als eigenen Punkt zu betrachten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Anwendungsfall: Erläuterung, Implementierung und Ergebnisse (evtl. Vergleich mit anderen Teststrategien, v.a. Random Testing)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1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Softwaretesten ist NUR Teil der gesamten Qualitätssicherung im Softwareentwicklungsprozess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Qualitätssicherung: Beinhaltet alle qualitätsrelevanten Aktivitäten und Prozesse zur Optimierung der Softwarequalität </a:t>
            </a:r>
            <a:r>
              <a:rPr lang="de-DE" dirty="0">
                <a:sym typeface="Wingdings" panose="05000000000000000000" pitchFamily="2" charset="2"/>
              </a:rPr>
              <a:t> Softwarequalität = Prozess- (Projektmanagement) und Produktqualität (Anforderungen beim tatsächlichen Endprodukt erfüllt?)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Qualitätssicherung besteht aus mehreren Teilen (siehe Bild)  Softwaretesten ein Teil der mechanischen, automatisierten Methoden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Konkrete Aufgaben des Softwaretestens: </a:t>
            </a:r>
            <a:r>
              <a:rPr lang="de-DE" b="1" dirty="0">
                <a:sym typeface="Wingdings" panose="05000000000000000000" pitchFamily="2" charset="2"/>
              </a:rPr>
              <a:t>Prüfung gegen die zuvor definierten Anforderungen, Aufdecken von Fehler vor der tatsächlichen Nutzung</a:t>
            </a:r>
            <a:r>
              <a:rPr lang="de-DE" dirty="0">
                <a:sym typeface="Wingdings" panose="05000000000000000000" pitchFamily="2" charset="2"/>
              </a:rPr>
              <a:t> anhand </a:t>
            </a:r>
            <a:r>
              <a:rPr lang="de-DE" b="1" dirty="0">
                <a:sym typeface="Wingdings" panose="05000000000000000000" pitchFamily="2" charset="2"/>
              </a:rPr>
              <a:t>konkreter, künstlicher Testfälle</a:t>
            </a:r>
            <a:r>
              <a:rPr lang="de-DE" b="0" dirty="0">
                <a:sym typeface="Wingdings" panose="05000000000000000000" pitchFamily="2" charset="2"/>
              </a:rPr>
              <a:t>, </a:t>
            </a:r>
            <a:r>
              <a:rPr lang="de-DE" b="1" dirty="0">
                <a:sym typeface="Wingdings" panose="05000000000000000000" pitchFamily="2" charset="2"/>
              </a:rPr>
              <a:t>Schaffung von Vertrauen bei Stakeholdern</a:t>
            </a:r>
            <a:r>
              <a:rPr lang="de-DE" b="0" dirty="0">
                <a:sym typeface="Wingdings" panose="05000000000000000000" pitchFamily="2" charset="2"/>
              </a:rPr>
              <a:t>, (evtl. </a:t>
            </a:r>
            <a:r>
              <a:rPr lang="de-DE" b="1" dirty="0">
                <a:sym typeface="Wingdings" panose="05000000000000000000" pitchFamily="2" charset="2"/>
              </a:rPr>
              <a:t>Messung von Qualität anhand Software-Metriken</a:t>
            </a:r>
            <a:r>
              <a:rPr lang="de-DE" b="0" dirty="0">
                <a:sym typeface="Wingdings" panose="05000000000000000000" pitchFamily="2" charset="2"/>
              </a:rPr>
              <a:t>)</a:t>
            </a:r>
            <a:endParaRPr lang="de-DE" b="1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Fehlerbegriffe: Fehlverhalten = unerwartetes Ergebnis (</a:t>
            </a:r>
            <a:r>
              <a:rPr lang="de-DE" b="0" dirty="0" err="1">
                <a:sym typeface="Wingdings" panose="05000000000000000000" pitchFamily="2" charset="2"/>
              </a:rPr>
              <a:t>failure</a:t>
            </a:r>
            <a:r>
              <a:rPr lang="de-DE" b="0" dirty="0">
                <a:sym typeface="Wingdings" panose="05000000000000000000" pitchFamily="2" charset="2"/>
              </a:rPr>
              <a:t>), Codefehler = fehlerhafte Codezeilen in einem Programm (</a:t>
            </a:r>
            <a:r>
              <a:rPr lang="de-DE" b="0" dirty="0" err="1">
                <a:sym typeface="Wingdings" panose="05000000000000000000" pitchFamily="2" charset="2"/>
              </a:rPr>
              <a:t>defect</a:t>
            </a:r>
            <a:r>
              <a:rPr lang="de-DE" b="0" dirty="0">
                <a:sym typeface="Wingdings" panose="05000000000000000000" pitchFamily="2" charset="2"/>
              </a:rPr>
              <a:t>), Denkfehler = Auslöser des Codefehlers (</a:t>
            </a:r>
            <a:r>
              <a:rPr lang="de-DE" b="0" dirty="0" err="1">
                <a:sym typeface="Wingdings" panose="05000000000000000000" pitchFamily="2" charset="2"/>
              </a:rPr>
              <a:t>error</a:t>
            </a:r>
            <a:r>
              <a:rPr lang="de-DE" b="0" dirty="0">
                <a:sym typeface="Wingdings" panose="05000000000000000000" pitchFamily="2" charset="2"/>
              </a:rPr>
              <a:t>/</a:t>
            </a:r>
            <a:r>
              <a:rPr lang="de-DE" b="0" dirty="0" err="1">
                <a:sym typeface="Wingdings" panose="05000000000000000000" pitchFamily="2" charset="2"/>
              </a:rPr>
              <a:t>mistake</a:t>
            </a:r>
            <a:r>
              <a:rPr lang="de-DE" b="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0" dirty="0">
                <a:sym typeface="Wingdings" panose="05000000000000000000" pitchFamily="2" charset="2"/>
              </a:rPr>
              <a:t>Kernaufgabe: Testfälle erzeugen und gegen erwartetes Verhalten der Software testen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0" dirty="0">
                <a:sym typeface="Wingdings" panose="05000000000000000000" pitchFamily="2" charset="2"/>
              </a:rPr>
              <a:t>Problem: Vollständiges Testen unmöglich  Beispiel: Java Compiler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0" dirty="0">
                <a:sym typeface="Wingdings" panose="05000000000000000000" pitchFamily="2" charset="2"/>
              </a:rPr>
              <a:t>Lösung: Systematisches Vorgehen um mit möglichst wenig Aufwand, möglichst viele Fehler aufdecken zu können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dirty="0">
                <a:sym typeface="Wingdings" panose="05000000000000000000" pitchFamily="2" charset="2"/>
              </a:rPr>
              <a:t> Drei verschiedene Herangehensweise wie man an das Erzeugen solcher Testfälle herantreten kann…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8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Stufenbasiertes Testen: Wasserfallmodell/V-Modell als Grundlage (Erkenntnisse aus vorherigen Phasen sind essentiell für die nächste Phase) </a:t>
            </a:r>
            <a:r>
              <a:rPr lang="de-DE" dirty="0">
                <a:sym typeface="Wingdings" panose="05000000000000000000" pitchFamily="2" charset="2"/>
              </a:rPr>
              <a:t> Testfallgenerierung aus jeder Phase heraus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White-Box vs. Black Box: Bekannteste Ansatz  Struktur der Software bekannt vs. Nicht bekannt (nur auf Basis der Anforderungen/Spezifikation) der Softwareeinheit  Codestruktur bekannt vs. Nur Kommentare im Code bekannt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Abdeckungsbasiertes Testen: Hintergrund Vertrauen durch Tests generieren  </a:t>
            </a:r>
            <a:r>
              <a:rPr lang="de-DE" dirty="0" err="1">
                <a:sym typeface="Wingdings" panose="05000000000000000000" pitchFamily="2" charset="2"/>
              </a:rPr>
              <a:t>Testgüte</a:t>
            </a:r>
            <a:r>
              <a:rPr lang="de-DE" dirty="0">
                <a:sym typeface="Wingdings" panose="05000000000000000000" pitchFamily="2" charset="2"/>
              </a:rPr>
              <a:t> sollte quantifizierbar sein, deswegen muss eine Metrik existieren, die dies messen kann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	-&gt; Unterteilung in Graph-basiert (Anweisungsabläufe als Graph, Zustandsmaschinen, Datenflüsse als Graph), Logische Abdeckung(Prädikatenlogik im Code als Grundlage), Abdeckung der Eingabewerte (vor allem Combinatorial Testing), Syntax basiert (Umwandlung von Programmcode in Automaten/Grammatik  Prüfung der Grammatikregeln)</a:t>
            </a:r>
          </a:p>
          <a:p>
            <a:pPr marL="0" indent="0">
              <a:buFontTx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Beispiele: Äquivalenzklassen, Grenzwertanalyse, Zustandsbasiertes Testen, (Adaptive) Random Testing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Combinatorial Testing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43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080692-5F6C-4EED-B8D5-87B5CA6B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4AF9D9D-2145-4AF2-A24E-FC83CCA9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3FBCC77-9602-4370-A9B8-38C0F93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3DD2A4B-CFA5-4CB1-89E3-311AA94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DF2B-DB74-434F-B1A2-80645259F2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 err="1">
                <a:solidFill>
                  <a:srgbClr val="A32638"/>
                </a:solidFill>
              </a:rPr>
              <a:t>GitOps</a:t>
            </a:r>
            <a:r>
              <a:rPr lang="de-DE" sz="1000" dirty="0">
                <a:solidFill>
                  <a:srgbClr val="A32638"/>
                </a:solidFill>
              </a:rPr>
              <a:t> | Johannes Gabriel Sindlinger | 19.07.2021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Johannes Gabriel Sindlinger | 18.07.2021</a:t>
            </a:r>
          </a:p>
        </p:txBody>
      </p:sp>
      <p:pic>
        <p:nvPicPr>
          <p:cNvPr id="3" name="Grafik 2" descr="Ein Bild, das Text, Person, drinnen, Personen enthält.&#10;&#10;Automatisch generierte Beschreibung">
            <a:extLst>
              <a:ext uri="{FF2B5EF4-FFF2-40B4-BE49-F238E27FC236}">
                <a16:creationId xmlns:a16="http://schemas.microsoft.com/office/drawing/2014/main" id="{A75D71D4-CC1B-4AD9-8520-D4FD8B45F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63" b="16926"/>
          <a:stretch/>
        </p:blipFill>
        <p:spPr>
          <a:xfrm>
            <a:off x="0" y="1221861"/>
            <a:ext cx="9144000" cy="4176437"/>
          </a:xfrm>
          <a:prstGeom prst="rect">
            <a:avLst/>
          </a:prstGeom>
        </p:spPr>
      </p:pic>
      <p:sp>
        <p:nvSpPr>
          <p:cNvPr id="6" name="Text Box 32">
            <a:extLst>
              <a:ext uri="{FF2B5EF4-FFF2-40B4-BE49-F238E27FC236}">
                <a16:creationId xmlns:a16="http://schemas.microsoft.com/office/drawing/2014/main" id="{F98C0720-8FE0-4F83-8238-DF74BB1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785374"/>
            <a:ext cx="5122912" cy="84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Softwaretests im Allgemeinen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Im Rahmen der Bachelorarbeit: Kombinatorisches Testen mit ACTS am Beispiel von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EasyWeb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3D1554-603D-43B3-8403-C5B3FE0C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AutoNum type="arabicPeriod"/>
            </a:pPr>
            <a:r>
              <a:rPr lang="de-DE" sz="1600" b="1" dirty="0"/>
              <a:t>Einleitung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de-DE" sz="1600" b="1" dirty="0"/>
              <a:t>Methodik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2.1 Einführung ins Softwaretesten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2.1.1 Testfall-Design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2.1.2 Beispiele für Teststrategien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2.2 Combinatorial Testing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2.2.1 Einführung in Combinatorial Testing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2.2.2 Maße für Testabdeckung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2.2.3 Algorithmen zur Testfall-Erzeugung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	2.2.4 Combinatorial Testing Tools</a:t>
            </a:r>
          </a:p>
          <a:p>
            <a:pPr>
              <a:lnSpc>
                <a:spcPct val="100000"/>
              </a:lnSpc>
              <a:buFont typeface="+mj-lt"/>
              <a:buAutoNum type="arabicPeriod" startAt="3"/>
            </a:pPr>
            <a:r>
              <a:rPr lang="de-DE" sz="1600" b="1" dirty="0"/>
              <a:t>Verwandte Arbeiten</a:t>
            </a:r>
          </a:p>
          <a:p>
            <a:pPr>
              <a:lnSpc>
                <a:spcPct val="100000"/>
              </a:lnSpc>
              <a:buFont typeface="+mj-lt"/>
              <a:buAutoNum type="arabicPeriod" startAt="3"/>
            </a:pPr>
            <a:r>
              <a:rPr lang="de-DE" sz="1600" b="1" dirty="0"/>
              <a:t>Anwendungsfall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4.1 Versicherungstechnische Grundlagen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4.2 Implementierung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4.3 Ergebnisse</a:t>
            </a:r>
          </a:p>
          <a:p>
            <a:pPr>
              <a:lnSpc>
                <a:spcPct val="100000"/>
              </a:lnSpc>
              <a:buFont typeface="+mj-lt"/>
              <a:buAutoNum type="arabicPeriod" startAt="5"/>
            </a:pPr>
            <a:r>
              <a:rPr lang="de-DE" sz="1600" b="1" dirty="0"/>
              <a:t>Diskussion</a:t>
            </a:r>
          </a:p>
          <a:p>
            <a:pPr>
              <a:lnSpc>
                <a:spcPct val="100000"/>
              </a:lnSpc>
              <a:buFont typeface="+mj-lt"/>
              <a:buAutoNum type="arabicPeriod" startAt="5"/>
            </a:pPr>
            <a:r>
              <a:rPr lang="de-DE" sz="1600" b="1" dirty="0"/>
              <a:t>Fazit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</a:t>
            </a:r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</a:t>
            </a:r>
          </a:p>
          <a:p>
            <a:pPr>
              <a:lnSpc>
                <a:spcPct val="100000"/>
              </a:lnSpc>
              <a:buAutoNum type="arabicPeriod"/>
            </a:pPr>
            <a:endParaRPr lang="de-DE" sz="1600" dirty="0"/>
          </a:p>
          <a:p>
            <a:pPr>
              <a:buAutoNum type="arabicPeriod"/>
            </a:pP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09076B-92B6-42B7-9B48-37FE4227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Arbeit</a:t>
            </a:r>
          </a:p>
        </p:txBody>
      </p:sp>
    </p:spTree>
    <p:extLst>
      <p:ext uri="{BB962C8B-B14F-4D97-AF65-F5344CB8AC3E}">
        <p14:creationId xmlns:p14="http://schemas.microsoft.com/office/powerpoint/2010/main" val="4184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9698161-415B-4F6E-B309-21467DE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zum Softwaretesten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717208A-6E34-4EBB-8A7F-733AB320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66" y="1988840"/>
            <a:ext cx="5466467" cy="40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5BDBB1-723D-4540-9AD5-52F2CB5E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752600"/>
            <a:ext cx="4338439" cy="36576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Stufenbasiertes Testen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 Testfälle ergeben sich aus Prozessstadium </a:t>
            </a:r>
            <a:endParaRPr lang="de-D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White Box- &amp; Black-Box-Tests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 Spezifikationsbasiert vs. Strukturbasiert</a:t>
            </a:r>
            <a:endParaRPr lang="de-D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Abdeckungsbasiertes Testen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 Quantifizierbare Metrik als Testbasis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F02771-9480-4A59-A523-F14AFFB6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Testfall-Design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10196AD-3535-4907-BBF1-D82CC5DF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04864"/>
            <a:ext cx="40666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D673EC-A978-446E-B193-1E862E27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Combinatorial Testing - Erläuterung</a:t>
            </a:r>
          </a:p>
        </p:txBody>
      </p:sp>
      <p:pic>
        <p:nvPicPr>
          <p:cNvPr id="10" name="Grafik 9" descr="Ein Bild, das Text, Elektronik, Tastatur enthält.&#10;&#10;Automatisch generierte Beschreibung">
            <a:extLst>
              <a:ext uri="{FF2B5EF4-FFF2-40B4-BE49-F238E27FC236}">
                <a16:creationId xmlns:a16="http://schemas.microsoft.com/office/drawing/2014/main" id="{C1262417-80AC-47EA-87A3-3D329EDE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75" y="1631546"/>
            <a:ext cx="3165450" cy="4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04389DF-7254-4B96-B57A-A0F9587F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918C284-D260-497E-92F0-B7392A55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06" b="10755"/>
          <a:stretch/>
        </p:blipFill>
        <p:spPr>
          <a:xfrm>
            <a:off x="302895" y="2060847"/>
            <a:ext cx="4301773" cy="37193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6259A9-C3AB-46D7-8BA4-BD8220923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0" b="17451"/>
          <a:stretch/>
        </p:blipFill>
        <p:spPr>
          <a:xfrm>
            <a:off x="4308826" y="1716837"/>
            <a:ext cx="4301774" cy="44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Bildschirmpräsentation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Times</vt:lpstr>
      <vt:lpstr>Wingdings</vt:lpstr>
      <vt:lpstr>Leere Präsentation</vt:lpstr>
      <vt:lpstr>PowerPoint-Präsentation</vt:lpstr>
      <vt:lpstr>Gliederung der Arbeit</vt:lpstr>
      <vt:lpstr>Allgemeines zum Softwaretesten</vt:lpstr>
      <vt:lpstr>Testfall-Design</vt:lpstr>
      <vt:lpstr>Combinatorial Testing - Erläuterung</vt:lpstr>
      <vt:lpstr>Literaturverzeichnis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Gabriel</dc:creator>
  <cp:lastModifiedBy>Johannes Sindlinger</cp:lastModifiedBy>
  <cp:revision>31</cp:revision>
  <dcterms:modified xsi:type="dcterms:W3CDTF">2021-10-18T14:46:56Z</dcterms:modified>
</cp:coreProperties>
</file>