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F16"/>
    <a:srgbClr val="7D9AA9"/>
    <a:srgbClr val="E6354F"/>
    <a:srgbClr val="F48293"/>
    <a:srgbClr val="A32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\Dropbox\02_Uni\Bachelorarbeit_21\Ergebnis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\Dropbox\02_Uni\Bachelorarbeit_21\Ergebnis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\Dropbox\02_Uni\Bachelorarbeit_21\Ergebnis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03898393594213"/>
          <c:y val="3.6255468066491686E-2"/>
          <c:w val="0.85338851332194343"/>
          <c:h val="0.7278908368498137"/>
        </c:manualLayout>
      </c:layout>
      <c:lineChart>
        <c:grouping val="standard"/>
        <c:varyColors val="0"/>
        <c:ser>
          <c:idx val="0"/>
          <c:order val="0"/>
          <c:tx>
            <c:v>Basis-System</c:v>
          </c:tx>
          <c:spPr>
            <a:ln w="44450" cap="rnd">
              <a:solidFill>
                <a:srgbClr val="A3263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22225">
                <a:solidFill>
                  <a:srgbClr val="A32638"/>
                </a:solidFill>
              </a:ln>
              <a:effectLst/>
            </c:spPr>
          </c:marker>
          <c:cat>
            <c:numRef>
              <c:f>'IPOG-Complex'!$A$3:$A$7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'IPOG-Complex'!$B$3:$B$7</c:f>
              <c:numCache>
                <c:formatCode>General</c:formatCode>
                <c:ptCount val="5"/>
                <c:pt idx="0">
                  <c:v>49</c:v>
                </c:pt>
                <c:pt idx="1">
                  <c:v>144</c:v>
                </c:pt>
                <c:pt idx="2">
                  <c:v>271</c:v>
                </c:pt>
                <c:pt idx="3">
                  <c:v>447</c:v>
                </c:pt>
                <c:pt idx="4">
                  <c:v>458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79D-4E3F-B492-C88FF34F5826}"/>
            </c:ext>
          </c:extLst>
        </c:ser>
        <c:ser>
          <c:idx val="1"/>
          <c:order val="1"/>
          <c:tx>
            <c:v>Erweitertes System</c:v>
          </c:tx>
          <c:spPr>
            <a:ln w="44450" cap="rnd">
              <a:solidFill>
                <a:srgbClr val="400F1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22225">
                <a:solidFill>
                  <a:srgbClr val="400F16"/>
                </a:solidFill>
              </a:ln>
              <a:effectLst/>
            </c:spPr>
          </c:marker>
          <c:cat>
            <c:numRef>
              <c:f>'IPOG-Complex'!$A$3:$A$7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'IPOG-Complex'!$E$3:$E$7</c:f>
              <c:numCache>
                <c:formatCode>General</c:formatCode>
                <c:ptCount val="5"/>
                <c:pt idx="0">
                  <c:v>67</c:v>
                </c:pt>
                <c:pt idx="1">
                  <c:v>214</c:v>
                </c:pt>
                <c:pt idx="2">
                  <c:v>559</c:v>
                </c:pt>
                <c:pt idx="3">
                  <c:v>1339</c:v>
                </c:pt>
                <c:pt idx="4">
                  <c:v>2630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79D-4E3F-B492-C88FF34F5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638712"/>
        <c:axId val="674641008"/>
      </c:lineChart>
      <c:catAx>
        <c:axId val="674638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0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Interaktionsparameter t  </a:t>
                </a:r>
              </a:p>
            </c:rich>
          </c:tx>
          <c:layout>
            <c:manualLayout>
              <c:xMode val="edge"/>
              <c:yMode val="edge"/>
              <c:x val="0.44681692626849595"/>
              <c:y val="0.84919310472125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0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4641008"/>
        <c:crosses val="autoZero"/>
        <c:auto val="1"/>
        <c:lblAlgn val="ctr"/>
        <c:lblOffset val="100"/>
        <c:noMultiLvlLbl val="0"/>
      </c:catAx>
      <c:valAx>
        <c:axId val="67464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an Testfälle</a:t>
                </a:r>
              </a:p>
            </c:rich>
          </c:tx>
          <c:layout>
            <c:manualLayout>
              <c:xMode val="edge"/>
              <c:yMode val="edge"/>
              <c:x val="1.6045685337367763E-2"/>
              <c:y val="0.25832534226532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463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88919070705682"/>
          <c:y val="0.91232785438698394"/>
          <c:w val="0.45051553599468191"/>
          <c:h val="5.7940870598722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03898393594213"/>
          <c:y val="3.6255468066491686E-2"/>
          <c:w val="0.85338851332194343"/>
          <c:h val="0.7278908368498137"/>
        </c:manualLayout>
      </c:layout>
      <c:lineChart>
        <c:grouping val="standard"/>
        <c:varyColors val="0"/>
        <c:ser>
          <c:idx val="0"/>
          <c:order val="0"/>
          <c:tx>
            <c:v>Basis-System</c:v>
          </c:tx>
          <c:spPr>
            <a:ln w="44450" cap="rnd">
              <a:solidFill>
                <a:srgbClr val="A3263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22225">
                <a:solidFill>
                  <a:srgbClr val="A32638"/>
                </a:solidFill>
              </a:ln>
              <a:effectLst/>
            </c:spPr>
          </c:marker>
          <c:cat>
            <c:numRef>
              <c:f>'IPOG-Complex'!$A$3:$A$7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'IPOG-Complex'!$C$3:$C$7</c:f>
              <c:numCache>
                <c:formatCode>General</c:formatCode>
                <c:ptCount val="5"/>
                <c:pt idx="0">
                  <c:v>0.125</c:v>
                </c:pt>
                <c:pt idx="1">
                  <c:v>0.109</c:v>
                </c:pt>
                <c:pt idx="2">
                  <c:v>0.11</c:v>
                </c:pt>
                <c:pt idx="3">
                  <c:v>0.16700000000000001</c:v>
                </c:pt>
                <c:pt idx="4">
                  <c:v>0.14000000000000001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B93-43CD-B48F-3525CCE280E0}"/>
            </c:ext>
          </c:extLst>
        </c:ser>
        <c:ser>
          <c:idx val="1"/>
          <c:order val="1"/>
          <c:tx>
            <c:v>Erweitertes System</c:v>
          </c:tx>
          <c:spPr>
            <a:ln w="44450" cap="rnd">
              <a:solidFill>
                <a:srgbClr val="400F1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22225">
                <a:solidFill>
                  <a:srgbClr val="400F16"/>
                </a:solidFill>
              </a:ln>
              <a:effectLst/>
            </c:spPr>
          </c:marker>
          <c:cat>
            <c:numRef>
              <c:f>'IPOG-Complex'!$A$3:$A$7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'IPOG-Complex'!$F$3:$F$7</c:f>
              <c:numCache>
                <c:formatCode>General</c:formatCode>
                <c:ptCount val="5"/>
                <c:pt idx="0">
                  <c:v>0.187</c:v>
                </c:pt>
                <c:pt idx="1">
                  <c:v>0.15</c:v>
                </c:pt>
                <c:pt idx="2">
                  <c:v>0.24299999999999999</c:v>
                </c:pt>
                <c:pt idx="3">
                  <c:v>0.45600000000000002</c:v>
                </c:pt>
                <c:pt idx="4">
                  <c:v>0.91900000000000004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CB93-43CD-B48F-3525CCE28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638712"/>
        <c:axId val="674641008"/>
      </c:lineChart>
      <c:catAx>
        <c:axId val="674638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0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Interaktionsparameter t  </a:t>
                </a:r>
              </a:p>
            </c:rich>
          </c:tx>
          <c:layout>
            <c:manualLayout>
              <c:xMode val="edge"/>
              <c:yMode val="edge"/>
              <c:x val="0.44681692626849595"/>
              <c:y val="0.84919310472125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0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4641008"/>
        <c:crosses val="autoZero"/>
        <c:auto val="1"/>
        <c:lblAlgn val="ctr"/>
        <c:lblOffset val="100"/>
        <c:noMultiLvlLbl val="0"/>
      </c:catAx>
      <c:valAx>
        <c:axId val="67464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Ausführungszeit</a:t>
                </a:r>
                <a:r>
                  <a:rPr lang="de-DE" baseline="0" dirty="0"/>
                  <a:t> in s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1.6045685337367763E-2"/>
              <c:y val="0.25832534226532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463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88919070705682"/>
          <c:y val="0.91232785438698394"/>
          <c:w val="0.45051553599468191"/>
          <c:h val="5.7940870598722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66507841117953E-2"/>
          <c:y val="3.218179256339658E-2"/>
          <c:w val="0.88817107066953216"/>
          <c:h val="0.7584651058141445"/>
        </c:manualLayout>
      </c:layout>
      <c:lineChart>
        <c:grouping val="standard"/>
        <c:varyColors val="0"/>
        <c:ser>
          <c:idx val="0"/>
          <c:order val="0"/>
          <c:tx>
            <c:strRef>
              <c:f>'Vergleich Algorithmen'!$B$2</c:f>
              <c:strCache>
                <c:ptCount val="1"/>
                <c:pt idx="0">
                  <c:v>IPOG</c:v>
                </c:pt>
              </c:strCache>
            </c:strRef>
          </c:tx>
          <c:spPr>
            <a:ln w="44450" cap="rnd">
              <a:solidFill>
                <a:srgbClr val="A32638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rgbClr val="A32638"/>
                </a:solidFill>
              </a:ln>
              <a:effectLst/>
            </c:spPr>
          </c:marker>
          <c:cat>
            <c:numRef>
              <c:f>'Vergleich Algorithmen'!$A$3:$A$7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'Vergleich Algorithmen'!$B$3:$B$7</c:f>
              <c:numCache>
                <c:formatCode>General</c:formatCode>
                <c:ptCount val="5"/>
                <c:pt idx="0">
                  <c:v>49</c:v>
                </c:pt>
                <c:pt idx="1">
                  <c:v>144</c:v>
                </c:pt>
                <c:pt idx="2">
                  <c:v>271</c:v>
                </c:pt>
                <c:pt idx="3">
                  <c:v>447</c:v>
                </c:pt>
                <c:pt idx="4">
                  <c:v>458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2BB-4A71-A326-1165F79903C5}"/>
            </c:ext>
          </c:extLst>
        </c:ser>
        <c:ser>
          <c:idx val="1"/>
          <c:order val="1"/>
          <c:tx>
            <c:strRef>
              <c:f>'Vergleich Algorithmen'!$C$2</c:f>
              <c:strCache>
                <c:ptCount val="1"/>
                <c:pt idx="0">
                  <c:v>IPOG-F</c:v>
                </c:pt>
              </c:strCache>
            </c:strRef>
          </c:tx>
          <c:spPr>
            <a:ln w="44450" cap="rnd">
              <a:solidFill>
                <a:srgbClr val="E6354F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19050">
                <a:solidFill>
                  <a:srgbClr val="E6354F"/>
                </a:solidFill>
              </a:ln>
              <a:effectLst/>
            </c:spPr>
          </c:marker>
          <c:cat>
            <c:numRef>
              <c:f>'Vergleich Algorithmen'!$A$3:$A$7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'Vergleich Algorithmen'!$C$3:$C$7</c:f>
              <c:numCache>
                <c:formatCode>General</c:formatCode>
                <c:ptCount val="5"/>
                <c:pt idx="0">
                  <c:v>63</c:v>
                </c:pt>
                <c:pt idx="1">
                  <c:v>191</c:v>
                </c:pt>
                <c:pt idx="2">
                  <c:v>408</c:v>
                </c:pt>
                <c:pt idx="3">
                  <c:v>718</c:v>
                </c:pt>
                <c:pt idx="4">
                  <c:v>848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2BB-4A71-A326-1165F79903C5}"/>
            </c:ext>
          </c:extLst>
        </c:ser>
        <c:ser>
          <c:idx val="2"/>
          <c:order val="2"/>
          <c:tx>
            <c:strRef>
              <c:f>'Vergleich Algorithmen'!$D$2</c:f>
              <c:strCache>
                <c:ptCount val="1"/>
                <c:pt idx="0">
                  <c:v>PICT</c:v>
                </c:pt>
              </c:strCache>
            </c:strRef>
          </c:tx>
          <c:spPr>
            <a:ln w="44450" cap="rnd">
              <a:solidFill>
                <a:srgbClr val="400F1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solidFill>
                  <a:srgbClr val="400F16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19050">
                  <a:solidFill>
                    <a:srgbClr val="400F16"/>
                  </a:solidFill>
                </a:ln>
                <a:effectLst/>
              </c:spPr>
            </c:marker>
            <c:bubble3D val="0"/>
            <c:spPr>
              <a:ln w="44450" cap="sq">
                <a:solidFill>
                  <a:srgbClr val="400F16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BB-4A71-A326-1165F79903C5}"/>
              </c:ext>
            </c:extLst>
          </c:dPt>
          <c:cat>
            <c:numRef>
              <c:f>'Vergleich Algorithmen'!$A$3:$A$7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'Vergleich Algorithmen'!$D$3:$D$7</c:f>
              <c:numCache>
                <c:formatCode>General</c:formatCode>
                <c:ptCount val="5"/>
                <c:pt idx="0">
                  <c:v>51</c:v>
                </c:pt>
                <c:pt idx="1">
                  <c:v>148</c:v>
                </c:pt>
                <c:pt idx="2">
                  <c:v>280</c:v>
                </c:pt>
                <c:pt idx="3">
                  <c:v>445</c:v>
                </c:pt>
                <c:pt idx="4">
                  <c:v>458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2BB-4A71-A326-1165F79903C5}"/>
            </c:ext>
          </c:extLst>
        </c:ser>
        <c:ser>
          <c:idx val="3"/>
          <c:order val="3"/>
          <c:tx>
            <c:strRef>
              <c:f>'Vergleich Algorithmen'!$E$2</c:f>
              <c:strCache>
                <c:ptCount val="1"/>
                <c:pt idx="0">
                  <c:v>Minimum CASA</c:v>
                </c:pt>
              </c:strCache>
            </c:strRef>
          </c:tx>
          <c:spPr>
            <a:ln w="44450" cap="rnd">
              <a:solidFill>
                <a:srgbClr val="F4829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19050">
                <a:solidFill>
                  <a:srgbClr val="F48293"/>
                </a:solidFill>
              </a:ln>
              <a:effectLst/>
            </c:spPr>
          </c:marker>
          <c:cat>
            <c:numRef>
              <c:f>'Vergleich Algorithmen'!$A$3:$A$7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'Vergleich Algorithmen'!$E$3:$E$7</c:f>
              <c:numCache>
                <c:formatCode>General</c:formatCode>
                <c:ptCount val="5"/>
                <c:pt idx="0">
                  <c:v>45</c:v>
                </c:pt>
                <c:pt idx="1">
                  <c:v>136</c:v>
                </c:pt>
                <c:pt idx="2">
                  <c:v>251</c:v>
                </c:pt>
                <c:pt idx="3">
                  <c:v>451</c:v>
                </c:pt>
                <c:pt idx="4">
                  <c:v>519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2BB-4A71-A326-1165F7990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239968"/>
        <c:axId val="731238656"/>
      </c:lineChart>
      <c:catAx>
        <c:axId val="73123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Interaktionsparameter 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1238656"/>
        <c:crosses val="autoZero"/>
        <c:auto val="1"/>
        <c:lblAlgn val="ctr"/>
        <c:lblOffset val="100"/>
        <c:noMultiLvlLbl val="0"/>
      </c:catAx>
      <c:valAx>
        <c:axId val="73123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an Testfälle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1239968"/>
        <c:crosses val="autoZero"/>
        <c:crossBetween val="between"/>
      </c:valAx>
      <c:spPr>
        <a:noFill/>
        <a:ln cap="sq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6779035433071"/>
          <c:y val="2.9918059183190258E-2"/>
          <c:w val="0.86686970964566934"/>
          <c:h val="0.74027394560322679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Medizinische Geräte</c:v>
                </c:pt>
              </c:strCache>
            </c:strRef>
          </c:tx>
          <c:spPr>
            <a:ln w="44450" cap="rnd">
              <a:solidFill>
                <a:srgbClr val="A3263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19050">
                <a:solidFill>
                  <a:srgbClr val="A32638"/>
                </a:solidFill>
              </a:ln>
              <a:effectLst/>
            </c:spPr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66</c:v>
                </c:pt>
                <c:pt idx="1">
                  <c:v>97</c:v>
                </c:pt>
                <c:pt idx="2">
                  <c:v>99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7D-4A36-8D86-0CD0B01D1ED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Browser</c:v>
                </c:pt>
              </c:strCache>
            </c:strRef>
          </c:tx>
          <c:spPr>
            <a:ln w="44450" cap="rnd">
              <a:solidFill>
                <a:srgbClr val="F4829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19050">
                <a:solidFill>
                  <a:srgbClr val="F48293"/>
                </a:solidFill>
              </a:ln>
              <a:effectLst/>
            </c:spPr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29</c:v>
                </c:pt>
                <c:pt idx="1">
                  <c:v>76</c:v>
                </c:pt>
                <c:pt idx="2">
                  <c:v>95</c:v>
                </c:pt>
                <c:pt idx="3">
                  <c:v>97</c:v>
                </c:pt>
                <c:pt idx="4">
                  <c:v>99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7D-4A36-8D86-0CD0B01D1ED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Server</c:v>
                </c:pt>
              </c:strCache>
            </c:strRef>
          </c:tx>
          <c:spPr>
            <a:ln w="47625" cap="rnd">
              <a:solidFill>
                <a:srgbClr val="E635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solidFill>
                  <a:srgbClr val="E6354F"/>
                </a:solidFill>
              </a:ln>
              <a:effectLst/>
            </c:spPr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42</c:v>
                </c:pt>
                <c:pt idx="1">
                  <c:v>70</c:v>
                </c:pt>
                <c:pt idx="2">
                  <c:v>89</c:v>
                </c:pt>
                <c:pt idx="3">
                  <c:v>96</c:v>
                </c:pt>
                <c:pt idx="4">
                  <c:v>96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36-8D86-0CD0B01D1ED0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NASA GSFC</c:v>
                </c:pt>
              </c:strCache>
            </c:strRef>
          </c:tx>
          <c:spPr>
            <a:ln w="44450" cap="rnd">
              <a:solidFill>
                <a:srgbClr val="400F1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D9AA9"/>
              </a:solidFill>
              <a:ln w="19050">
                <a:solidFill>
                  <a:srgbClr val="400F16"/>
                </a:solidFill>
              </a:ln>
              <a:effectLst/>
            </c:spPr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68</c:v>
                </c:pt>
                <c:pt idx="1">
                  <c:v>93</c:v>
                </c:pt>
                <c:pt idx="2">
                  <c:v>98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7D-4A36-8D86-0CD0B01D1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9079160"/>
        <c:axId val="689080472"/>
      </c:lineChart>
      <c:catAx>
        <c:axId val="689079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interagierender Parameter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9080472"/>
        <c:crosses val="autoZero"/>
        <c:auto val="1"/>
        <c:lblAlgn val="ctr"/>
        <c:lblOffset val="100"/>
        <c:noMultiLvlLbl val="0"/>
      </c:catAx>
      <c:valAx>
        <c:axId val="689080472"/>
        <c:scaling>
          <c:orientation val="minMax"/>
          <c:max val="1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Anteil entdeckter Fehler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9079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97CD-39F9-41B9-8010-0C98967E6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30E39D-4F09-47AA-A75F-12400012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FA7C8-9F10-450B-AAE7-A1CA4C0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6ADEFC-7D2A-4384-8E12-35B08896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76DFA-0E5A-4CDD-AC6F-8CF8D20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6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C0345-E53B-4EFD-BACA-8098497B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DDA7C5-F804-4DFC-A7D9-9C481B5A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34325-4C7D-4D0D-B550-DC5FF86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22738-DB1E-479D-8D74-3B164E0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AC1B-8ACC-4CC1-B9F1-799A1807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FD970F-FB32-4BA0-AAB8-67BAC578D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71ACAD-D040-4F8B-8468-5BFDCC3C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BB4C0-2B11-4195-A17F-9FD1F2DB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9E0E8-A2A0-4C05-91E3-F4A13753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E51FA-350D-4F48-8608-6F35ECB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11D5-B272-4B35-97B3-A75B117C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9568C-CEB5-4799-A0B3-49F9BE3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00FA0-C49A-4569-B134-29DD213F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ED817-9969-4D99-BEBB-697265A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DFFE0-3883-4530-923A-79762336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0136-B618-47D0-BE30-D6DACCB1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759B6-4039-4E4D-AB80-EBFA6C3A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9EDC8-09F8-4687-8BBA-10B4A4A9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C9DDA-F67B-48E3-B31F-ECA89C2B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0346E-4531-4A3F-BE49-263A4967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DC66C-9173-457F-BA6D-35F7A8F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664F7-FB21-4F5C-A71E-6ADAE193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F0D05-03EF-4F5E-AE2A-B1E05079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D3459-0659-4FD9-9C86-483E90E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E2E5B2-98A9-47AB-9014-8961FB65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0CD15D-F5A8-4930-B258-5E06A068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2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311F-CFA9-4544-A554-3444AE4B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2DC50-9469-4263-93F0-CAED480C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2F0307-F9E9-4692-BFC3-142BEC2C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728A2D-87D6-4803-9C99-981EA70F3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6D0446-2DEF-45AC-B4F0-C14D63D6A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003F59-6B0F-4DFE-BF63-2C57CE2C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15E3B-5E57-4E6E-A73C-4B96182B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0236E9-ACC5-4A2A-A8F6-01FD6A4B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2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6545-0B3C-460C-912A-B9526E9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C3E258-F939-4DC0-A152-06ABB4A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BD2CAD-6C3B-4432-B771-F665231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03AC6-9FA6-4AE3-87D2-B593F70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2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D3D690-825B-4BF0-8CB6-11B61AD6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F27DB6-E25B-41CD-A0BB-A71E32BA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F02A6-9825-4FBF-BED2-489A838B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0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AF1DF-6C9B-47E3-9326-155759E1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9BC31-B4E2-4D11-85EF-66E7AC67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F33E9-4F7A-46B2-8BA9-C8848C5F6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07707-F7A5-46B5-8A18-DA36061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047249-883B-400B-98FE-123FBBF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49EA04-A02C-48A7-B006-E63702AD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94BCA-1C29-4FCB-89DE-94F38E6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5971F1-DC67-44F2-A2AD-CEA5769C9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48D30F-88A1-468F-B183-367FF16A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6FEE27-DAB5-4080-B6E0-F8EF28F5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F941D0-4CF9-41F6-A164-0C04BEF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2FD192-29AB-498C-BEE5-916550CF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9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92C5C1-F2CA-457E-88F3-396803BE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0E126-3BF7-4AF8-85E2-21E25845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C6B1-BD17-48D8-A15E-919E3A82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A010-A1FB-4218-B9CD-4D5AF1434370}" type="datetimeFigureOut">
              <a:rPr lang="de-DE" smtClean="0"/>
              <a:t>22.01.2022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6941F-44AC-4F37-BE35-2D06F5F60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C1273-EE4C-44E5-94D8-30554BCD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108A081-E099-4AB5-B5F7-DF367885DFD6}"/>
              </a:ext>
            </a:extLst>
          </p:cNvPr>
          <p:cNvGrpSpPr/>
          <p:nvPr/>
        </p:nvGrpSpPr>
        <p:grpSpPr>
          <a:xfrm>
            <a:off x="2656517" y="191675"/>
            <a:ext cx="7214094" cy="5284474"/>
            <a:chOff x="2656517" y="191675"/>
            <a:chExt cx="7214094" cy="528447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BAA3BB2-35E8-4FE4-BF0E-3F09395DAFA9}"/>
                </a:ext>
              </a:extLst>
            </p:cNvPr>
            <p:cNvSpPr/>
            <p:nvPr/>
          </p:nvSpPr>
          <p:spPr>
            <a:xfrm>
              <a:off x="2656517" y="1641233"/>
              <a:ext cx="2147144" cy="669954"/>
            </a:xfrm>
            <a:prstGeom prst="rect">
              <a:avLst/>
            </a:prstGeom>
            <a:solidFill>
              <a:srgbClr val="A326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konstruktiv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EC0E298-C74A-4E1A-96A2-591B0E05E966}"/>
                </a:ext>
              </a:extLst>
            </p:cNvPr>
            <p:cNvSpPr txBox="1"/>
            <p:nvPr/>
          </p:nvSpPr>
          <p:spPr>
            <a:xfrm>
              <a:off x="4577377" y="191675"/>
              <a:ext cx="3372374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A3263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Software-Qualitätssicherung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8787DE-FAC7-4A7C-B3E6-FFDC03DBB8B2}"/>
                </a:ext>
              </a:extLst>
            </p:cNvPr>
            <p:cNvSpPr/>
            <p:nvPr/>
          </p:nvSpPr>
          <p:spPr>
            <a:xfrm>
              <a:off x="5189992" y="1641233"/>
              <a:ext cx="2147144" cy="669954"/>
            </a:xfrm>
            <a:prstGeom prst="rect">
              <a:avLst/>
            </a:prstGeom>
            <a:solidFill>
              <a:srgbClr val="A326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analytisch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C105768-1A17-445C-84EC-E94E0DC7C951}"/>
                </a:ext>
              </a:extLst>
            </p:cNvPr>
            <p:cNvSpPr/>
            <p:nvPr/>
          </p:nvSpPr>
          <p:spPr>
            <a:xfrm>
              <a:off x="7723467" y="1641233"/>
              <a:ext cx="2147144" cy="669954"/>
            </a:xfrm>
            <a:prstGeom prst="rect">
              <a:avLst/>
            </a:prstGeom>
            <a:solidFill>
              <a:srgbClr val="A326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organisatorisch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7012F56-EAFE-416A-82D2-62522FC9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465175" y="906011"/>
              <a:ext cx="1238558" cy="612396"/>
            </a:xfrm>
            <a:prstGeom prst="straightConnector1">
              <a:avLst/>
            </a:prstGeom>
            <a:ln w="44450">
              <a:solidFill>
                <a:srgbClr val="A326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65389031-DFA5-4099-B2F5-9EEB18DA23C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76" y="906011"/>
              <a:ext cx="0" cy="612396"/>
            </a:xfrm>
            <a:prstGeom prst="straightConnector1">
              <a:avLst/>
            </a:prstGeom>
            <a:ln w="44450">
              <a:solidFill>
                <a:srgbClr val="A326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F81E039-573D-4A88-81CC-5A3408CE8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6889" y="906011"/>
              <a:ext cx="1238400" cy="612000"/>
            </a:xfrm>
            <a:prstGeom prst="straightConnector1">
              <a:avLst/>
            </a:prstGeom>
            <a:ln w="44450">
              <a:solidFill>
                <a:srgbClr val="A326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CC33C3B-8D99-405C-9750-490463FBC09C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8" y="242974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C9C9C52-C6E4-42BF-AF48-0C647B1B2861}"/>
                </a:ext>
              </a:extLst>
            </p:cNvPr>
            <p:cNvSpPr/>
            <p:nvPr/>
          </p:nvSpPr>
          <p:spPr>
            <a:xfrm>
              <a:off x="2656517" y="2818425"/>
              <a:ext cx="2147142" cy="422622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Coding Guidelines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79A2E75-F9E2-424D-A6A1-FC09F0337714}"/>
                </a:ext>
              </a:extLst>
            </p:cNvPr>
            <p:cNvSpPr/>
            <p:nvPr/>
          </p:nvSpPr>
          <p:spPr>
            <a:xfrm>
              <a:off x="3824326" y="3687627"/>
              <a:ext cx="2147144" cy="669954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nichtmechanisch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CA4A0DED-0353-44E2-89B2-F680D654A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5289" y="2488977"/>
              <a:ext cx="933340" cy="1112639"/>
            </a:xfrm>
            <a:prstGeom prst="straightConnector1">
              <a:avLst/>
            </a:prstGeom>
            <a:ln w="44450">
              <a:solidFill>
                <a:srgbClr val="F482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49BC7B3-0CF5-4590-87F3-916947B20572}"/>
                </a:ext>
              </a:extLst>
            </p:cNvPr>
            <p:cNvSpPr/>
            <p:nvPr/>
          </p:nvSpPr>
          <p:spPr>
            <a:xfrm>
              <a:off x="6213100" y="3687627"/>
              <a:ext cx="2147144" cy="669954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mechanisch</a:t>
              </a: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05111C45-E0CA-47E4-AC1B-69B4F7F2D50B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75" y="2488977"/>
              <a:ext cx="932400" cy="1112400"/>
            </a:xfrm>
            <a:prstGeom prst="straightConnector1">
              <a:avLst/>
            </a:prstGeom>
            <a:ln w="44450">
              <a:solidFill>
                <a:srgbClr val="F482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7E1DAE9-DFE3-46F5-A814-296AFCAE5E35}"/>
                </a:ext>
              </a:extLst>
            </p:cNvPr>
            <p:cNvCxnSpPr>
              <a:cxnSpLocks/>
            </p:cNvCxnSpPr>
            <p:nvPr/>
          </p:nvCxnSpPr>
          <p:spPr>
            <a:xfrm>
              <a:off x="4865438" y="441751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00ADA47-29F3-4CFE-8B1A-2C46AC45B553}"/>
                </a:ext>
              </a:extLst>
            </p:cNvPr>
            <p:cNvSpPr/>
            <p:nvPr/>
          </p:nvSpPr>
          <p:spPr>
            <a:xfrm>
              <a:off x="3866927" y="4806195"/>
              <a:ext cx="2147142" cy="669954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Code Reviews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90BE43A-85E0-4235-8A7E-69ECB0AC7D72}"/>
                </a:ext>
              </a:extLst>
            </p:cNvPr>
            <p:cNvCxnSpPr>
              <a:cxnSpLocks/>
            </p:cNvCxnSpPr>
            <p:nvPr/>
          </p:nvCxnSpPr>
          <p:spPr>
            <a:xfrm>
              <a:off x="7236715" y="441751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CF271B53-095F-4056-B4B1-97FE8286A4FF}"/>
                </a:ext>
              </a:extLst>
            </p:cNvPr>
            <p:cNvSpPr/>
            <p:nvPr/>
          </p:nvSpPr>
          <p:spPr>
            <a:xfrm>
              <a:off x="6238204" y="4806195"/>
              <a:ext cx="2147142" cy="669954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statische Analysen, </a:t>
              </a:r>
              <a:r>
                <a:rPr lang="de-DE" sz="1400" b="1" dirty="0"/>
                <a:t>dynamische Softwaretests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505AED2F-D8F9-480E-B271-FB82C15F619A}"/>
                </a:ext>
              </a:extLst>
            </p:cNvPr>
            <p:cNvCxnSpPr>
              <a:cxnSpLocks/>
            </p:cNvCxnSpPr>
            <p:nvPr/>
          </p:nvCxnSpPr>
          <p:spPr>
            <a:xfrm>
              <a:off x="8721980" y="242974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634B723-6746-461B-A3F4-70628546BB02}"/>
                </a:ext>
              </a:extLst>
            </p:cNvPr>
            <p:cNvSpPr/>
            <p:nvPr/>
          </p:nvSpPr>
          <p:spPr>
            <a:xfrm>
              <a:off x="7723469" y="2818425"/>
              <a:ext cx="2147142" cy="422622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Projektmanagement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6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F930111-98EE-4FB0-BFBD-7F5D28CB6DCF}"/>
              </a:ext>
            </a:extLst>
          </p:cNvPr>
          <p:cNvGrpSpPr/>
          <p:nvPr/>
        </p:nvGrpSpPr>
        <p:grpSpPr>
          <a:xfrm>
            <a:off x="649434" y="1237671"/>
            <a:ext cx="10893131" cy="4214546"/>
            <a:chOff x="649434" y="1237671"/>
            <a:chExt cx="10893131" cy="421454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2CABF50-FF5A-4D2F-AADE-2CFBB3723EFC}"/>
                </a:ext>
              </a:extLst>
            </p:cNvPr>
            <p:cNvSpPr/>
            <p:nvPr/>
          </p:nvSpPr>
          <p:spPr>
            <a:xfrm>
              <a:off x="9090218" y="3209392"/>
              <a:ext cx="2452347" cy="1151406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Fehlverhalten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</a:t>
              </a:r>
              <a:r>
                <a:rPr lang="de-DE" sz="2000" dirty="0" err="1">
                  <a:sym typeface="Wingdings" panose="05000000000000000000" pitchFamily="2" charset="2"/>
                </a:rPr>
                <a:t>F</a:t>
              </a:r>
              <a:r>
                <a:rPr lang="de-DE" sz="2000" dirty="0" err="1"/>
                <a:t>ailure</a:t>
              </a:r>
              <a:endParaRPr lang="de-DE" sz="2000" dirty="0"/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46B6644C-055C-46D6-BE54-9FFCBBD25E28}"/>
                </a:ext>
              </a:extLst>
            </p:cNvPr>
            <p:cNvSpPr/>
            <p:nvPr/>
          </p:nvSpPr>
          <p:spPr>
            <a:xfrm>
              <a:off x="7615981" y="3472660"/>
              <a:ext cx="1180429" cy="624869"/>
            </a:xfrm>
            <a:prstGeom prst="rightArrow">
              <a:avLst>
                <a:gd name="adj1" fmla="val 50000"/>
                <a:gd name="adj2" fmla="val 58597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C965714-DF48-4BB1-9D95-6866E4DE69D5}"/>
                </a:ext>
              </a:extLst>
            </p:cNvPr>
            <p:cNvSpPr/>
            <p:nvPr/>
          </p:nvSpPr>
          <p:spPr>
            <a:xfrm>
              <a:off x="4869826" y="3209391"/>
              <a:ext cx="2452347" cy="1151406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Codefehler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</a:t>
              </a:r>
              <a:r>
                <a:rPr lang="de-DE" sz="2000" dirty="0" err="1">
                  <a:sym typeface="Wingdings" panose="05000000000000000000" pitchFamily="2" charset="2"/>
                </a:rPr>
                <a:t>Defect</a:t>
              </a:r>
              <a:endParaRPr lang="de-DE" sz="2000" dirty="0"/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05B5184A-A99A-49D6-93D3-CA4825549328}"/>
                </a:ext>
              </a:extLst>
            </p:cNvPr>
            <p:cNvSpPr/>
            <p:nvPr/>
          </p:nvSpPr>
          <p:spPr>
            <a:xfrm>
              <a:off x="3395589" y="3472660"/>
              <a:ext cx="1180429" cy="624869"/>
            </a:xfrm>
            <a:prstGeom prst="rightArrow">
              <a:avLst>
                <a:gd name="adj1" fmla="val 50000"/>
                <a:gd name="adj2" fmla="val 58597"/>
              </a:avLst>
            </a:prstGeom>
            <a:gradFill>
              <a:gsLst>
                <a:gs pos="0">
                  <a:srgbClr val="F48293"/>
                </a:gs>
                <a:gs pos="100000">
                  <a:srgbClr val="E6354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5D625AD-4478-433E-9539-6EE57716F036}"/>
                </a:ext>
              </a:extLst>
            </p:cNvPr>
            <p:cNvSpPr/>
            <p:nvPr/>
          </p:nvSpPr>
          <p:spPr>
            <a:xfrm>
              <a:off x="649434" y="3209391"/>
              <a:ext cx="2452347" cy="1151406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Denkfehler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Error</a:t>
              </a:r>
              <a:endParaRPr lang="de-DE" sz="20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1F9286F-E619-48C6-B312-2A34F8BE063C}"/>
                </a:ext>
              </a:extLst>
            </p:cNvPr>
            <p:cNvSpPr txBox="1"/>
            <p:nvPr/>
          </p:nvSpPr>
          <p:spPr>
            <a:xfrm>
              <a:off x="7454243" y="2916448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Führt zu</a:t>
              </a: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7FB27D5F-5261-4B27-86AE-E483B284711A}"/>
                </a:ext>
              </a:extLst>
            </p:cNvPr>
            <p:cNvSpPr/>
            <p:nvPr/>
          </p:nvSpPr>
          <p:spPr>
            <a:xfrm>
              <a:off x="1984417" y="1237671"/>
              <a:ext cx="8395518" cy="4214546"/>
            </a:xfrm>
            <a:prstGeom prst="circularArrow">
              <a:avLst>
                <a:gd name="adj1" fmla="val 4367"/>
                <a:gd name="adj2" fmla="val 350606"/>
                <a:gd name="adj3" fmla="val 20903350"/>
                <a:gd name="adj4" fmla="val 11027511"/>
                <a:gd name="adj5" fmla="val 7339"/>
              </a:avLst>
            </a:prstGeom>
            <a:gradFill>
              <a:gsLst>
                <a:gs pos="0">
                  <a:srgbClr val="F48293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BFE907B-74C3-43C6-B477-372B594D717E}"/>
                </a:ext>
              </a:extLst>
            </p:cNvPr>
            <p:cNvSpPr txBox="1"/>
            <p:nvPr/>
          </p:nvSpPr>
          <p:spPr>
            <a:xfrm>
              <a:off x="3183709" y="2886775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Kann dazu führen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B001826-CF60-4196-ABBB-8E23AA6394CE}"/>
                </a:ext>
              </a:extLst>
            </p:cNvPr>
            <p:cNvSpPr txBox="1"/>
            <p:nvPr/>
          </p:nvSpPr>
          <p:spPr>
            <a:xfrm>
              <a:off x="5430224" y="1724547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Kann dazu führen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7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9191033-B743-425E-B889-0FD035092F4C}"/>
              </a:ext>
            </a:extLst>
          </p:cNvPr>
          <p:cNvGrpSpPr/>
          <p:nvPr/>
        </p:nvGrpSpPr>
        <p:grpSpPr>
          <a:xfrm>
            <a:off x="1434826" y="556826"/>
            <a:ext cx="8990602" cy="5395723"/>
            <a:chOff x="1434826" y="556826"/>
            <a:chExt cx="8990602" cy="539572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9343ABB-4B25-4AB0-847B-F0B78EC20970}"/>
                </a:ext>
              </a:extLst>
            </p:cNvPr>
            <p:cNvSpPr/>
            <p:nvPr/>
          </p:nvSpPr>
          <p:spPr>
            <a:xfrm>
              <a:off x="1434826" y="157245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Anforderungsanalyse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954674-AEFC-4EA7-BE34-1BB4647BE279}"/>
                </a:ext>
              </a:extLst>
            </p:cNvPr>
            <p:cNvSpPr/>
            <p:nvPr/>
          </p:nvSpPr>
          <p:spPr>
            <a:xfrm>
              <a:off x="1979891" y="277491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Systemarchitektur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2441F59-4C3D-4C1D-8474-090A40D12148}"/>
                </a:ext>
              </a:extLst>
            </p:cNvPr>
            <p:cNvSpPr/>
            <p:nvPr/>
          </p:nvSpPr>
          <p:spPr>
            <a:xfrm>
              <a:off x="2523086" y="397737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Systementwurf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81EE2C5-3A27-4423-9C11-1548FFBA6A3C}"/>
                </a:ext>
              </a:extLst>
            </p:cNvPr>
            <p:cNvSpPr/>
            <p:nvPr/>
          </p:nvSpPr>
          <p:spPr>
            <a:xfrm>
              <a:off x="3066686" y="5179830"/>
              <a:ext cx="2147144" cy="772719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Software-Design &amp; Implementierung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672B41-DDCB-41F9-B526-22B86B6D7A2B}"/>
                </a:ext>
              </a:extLst>
            </p:cNvPr>
            <p:cNvSpPr/>
            <p:nvPr/>
          </p:nvSpPr>
          <p:spPr>
            <a:xfrm>
              <a:off x="6353150" y="5179831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Unit-/Modultests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2AAE401-CD02-4286-9244-0F34891109B4}"/>
                </a:ext>
              </a:extLst>
            </p:cNvPr>
            <p:cNvSpPr/>
            <p:nvPr/>
          </p:nvSpPr>
          <p:spPr>
            <a:xfrm>
              <a:off x="6726540" y="3977370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Integrationstests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0782C7-1ED9-4A11-BBFE-0B05172A54B7}"/>
                </a:ext>
              </a:extLst>
            </p:cNvPr>
            <p:cNvSpPr/>
            <p:nvPr/>
          </p:nvSpPr>
          <p:spPr>
            <a:xfrm>
              <a:off x="7489938" y="2774911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Systemtests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A83F28B-7C87-4096-8EA5-0A4169F47E0D}"/>
                </a:ext>
              </a:extLst>
            </p:cNvPr>
            <p:cNvSpPr/>
            <p:nvPr/>
          </p:nvSpPr>
          <p:spPr>
            <a:xfrm>
              <a:off x="8278284" y="1572450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Abnahmetests</a:t>
              </a:r>
            </a:p>
          </p:txBody>
        </p:sp>
        <p:sp>
          <p:nvSpPr>
            <p:cNvPr id="15" name="Pfeil: nach rechts 14">
              <a:extLst>
                <a:ext uri="{FF2B5EF4-FFF2-40B4-BE49-F238E27FC236}">
                  <a16:creationId xmlns:a16="http://schemas.microsoft.com/office/drawing/2014/main" id="{E97BDDBE-5558-45E2-9052-9ABA47F87FB2}"/>
                </a:ext>
              </a:extLst>
            </p:cNvPr>
            <p:cNvSpPr/>
            <p:nvPr/>
          </p:nvSpPr>
          <p:spPr>
            <a:xfrm>
              <a:off x="5387301" y="5483753"/>
              <a:ext cx="792378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D19268A-53A5-4F76-B95B-88DB448468BB}"/>
                </a:ext>
              </a:extLst>
            </p:cNvPr>
            <p:cNvSpPr txBox="1"/>
            <p:nvPr/>
          </p:nvSpPr>
          <p:spPr>
            <a:xfrm>
              <a:off x="2348861" y="556826"/>
              <a:ext cx="3129709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E635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Entwicklung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E3489F9-47E8-4144-B565-0745BF4423AD}"/>
                </a:ext>
              </a:extLst>
            </p:cNvPr>
            <p:cNvSpPr txBox="1"/>
            <p:nvPr/>
          </p:nvSpPr>
          <p:spPr>
            <a:xfrm>
              <a:off x="6096000" y="556826"/>
              <a:ext cx="3129709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400F1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Tests</a:t>
              </a:r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4FE45D26-EAFA-4CED-93D2-CADB20E35F21}"/>
                </a:ext>
              </a:extLst>
            </p:cNvPr>
            <p:cNvSpPr/>
            <p:nvPr/>
          </p:nvSpPr>
          <p:spPr>
            <a:xfrm>
              <a:off x="4907901" y="4189040"/>
              <a:ext cx="1623527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BD92E634-F234-4344-93E4-2D37F3070D64}"/>
                </a:ext>
              </a:extLst>
            </p:cNvPr>
            <p:cNvSpPr/>
            <p:nvPr/>
          </p:nvSpPr>
          <p:spPr>
            <a:xfrm>
              <a:off x="4394719" y="3004174"/>
              <a:ext cx="2855168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54D8A382-2FB1-4F22-98AA-69187928DC4C}"/>
                </a:ext>
              </a:extLst>
            </p:cNvPr>
            <p:cNvSpPr/>
            <p:nvPr/>
          </p:nvSpPr>
          <p:spPr>
            <a:xfrm>
              <a:off x="3913716" y="1848569"/>
              <a:ext cx="4073287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13D1B62-7AE2-414B-AA72-43D2E4363F2E}"/>
                </a:ext>
              </a:extLst>
            </p:cNvPr>
            <p:cNvSpPr txBox="1"/>
            <p:nvPr/>
          </p:nvSpPr>
          <p:spPr>
            <a:xfrm>
              <a:off x="5079526" y="1468752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9D24F55-0462-4012-8454-600862AED5A2}"/>
                </a:ext>
              </a:extLst>
            </p:cNvPr>
            <p:cNvSpPr txBox="1"/>
            <p:nvPr/>
          </p:nvSpPr>
          <p:spPr>
            <a:xfrm>
              <a:off x="5079526" y="2683205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1135F6F-513F-4916-8599-F159D17C1034}"/>
                </a:ext>
              </a:extLst>
            </p:cNvPr>
            <p:cNvSpPr txBox="1"/>
            <p:nvPr/>
          </p:nvSpPr>
          <p:spPr>
            <a:xfrm>
              <a:off x="5079526" y="4915073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Test- </a:t>
              </a:r>
              <a:r>
                <a:rPr lang="de-DE" sz="1600" b="0" dirty="0" err="1">
                  <a:solidFill>
                    <a:schemeClr val="tx1"/>
                  </a:solidFill>
                </a:rPr>
                <a:t>planung</a:t>
              </a:r>
              <a:endParaRPr lang="de-DE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D3D960B-E5B0-40ED-AEB2-F020CAF4BD62}"/>
                </a:ext>
              </a:extLst>
            </p:cNvPr>
            <p:cNvSpPr txBox="1"/>
            <p:nvPr/>
          </p:nvSpPr>
          <p:spPr>
            <a:xfrm>
              <a:off x="4955839" y="3787916"/>
              <a:ext cx="1527650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83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31C2324-5306-4665-B4F9-AEC017A52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109132"/>
              </p:ext>
            </p:extLst>
          </p:nvPr>
        </p:nvGraphicFramePr>
        <p:xfrm>
          <a:off x="1733550" y="652462"/>
          <a:ext cx="8724900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671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4E47F76-BA80-4637-AD44-E26E16EAC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112652"/>
              </p:ext>
            </p:extLst>
          </p:nvPr>
        </p:nvGraphicFramePr>
        <p:xfrm>
          <a:off x="1733550" y="652462"/>
          <a:ext cx="8724900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266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DE0BAC4-9C71-4549-9101-0A9ED1D12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627196"/>
              </p:ext>
            </p:extLst>
          </p:nvPr>
        </p:nvGraphicFramePr>
        <p:xfrm>
          <a:off x="1352548" y="695324"/>
          <a:ext cx="9676235" cy="5826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9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9BA499F-EEB7-48F1-8E6C-DF1C4F6CD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6434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611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5B04BF-4C4D-413C-BBC2-194151DDBE0E}"/>
              </a:ext>
            </a:extLst>
          </p:cNvPr>
          <p:cNvSpPr/>
          <p:nvPr/>
        </p:nvSpPr>
        <p:spPr>
          <a:xfrm>
            <a:off x="1324948" y="1054360"/>
            <a:ext cx="8649476" cy="4960136"/>
          </a:xfrm>
          <a:prstGeom prst="rightArrow">
            <a:avLst>
              <a:gd name="adj1" fmla="val 37378"/>
              <a:gd name="adj2" fmla="val 63330"/>
            </a:avLst>
          </a:prstGeom>
          <a:solidFill>
            <a:srgbClr val="7D9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0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B199EF-1EA4-4BF0-9036-C3825617D76F}"/>
              </a:ext>
            </a:extLst>
          </p:cNvPr>
          <p:cNvGrpSpPr/>
          <p:nvPr/>
        </p:nvGrpSpPr>
        <p:grpSpPr>
          <a:xfrm>
            <a:off x="587829" y="1017037"/>
            <a:ext cx="9955762" cy="5090323"/>
            <a:chOff x="587829" y="1017037"/>
            <a:chExt cx="9955762" cy="509032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80EC9CC-1EC6-4EEE-9B90-A6588F6E5157}"/>
                </a:ext>
              </a:extLst>
            </p:cNvPr>
            <p:cNvSpPr/>
            <p:nvPr/>
          </p:nvSpPr>
          <p:spPr>
            <a:xfrm>
              <a:off x="1190463" y="1483563"/>
              <a:ext cx="2452347" cy="718627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/>
                <a:t>ACTS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F72C985-BBC9-41F2-9884-0D90BEA9196C}"/>
                </a:ext>
              </a:extLst>
            </p:cNvPr>
            <p:cNvSpPr/>
            <p:nvPr/>
          </p:nvSpPr>
          <p:spPr>
            <a:xfrm>
              <a:off x="8119825" y="3490144"/>
              <a:ext cx="1711212" cy="588168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CASA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13FE02-4F47-44D8-B837-03727F44DFEC}"/>
                </a:ext>
              </a:extLst>
            </p:cNvPr>
            <p:cNvSpPr/>
            <p:nvPr/>
          </p:nvSpPr>
          <p:spPr>
            <a:xfrm>
              <a:off x="815614" y="2780769"/>
              <a:ext cx="1567550" cy="588168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IPOG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7C0C571-3E64-469F-A05B-12EF9459C0F4}"/>
                </a:ext>
              </a:extLst>
            </p:cNvPr>
            <p:cNvSpPr/>
            <p:nvPr/>
          </p:nvSpPr>
          <p:spPr>
            <a:xfrm>
              <a:off x="4670474" y="1483563"/>
              <a:ext cx="2452347" cy="750021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/>
                <a:t>PICT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0716EF-A8B1-472D-81E5-6A75E1806808}"/>
                </a:ext>
              </a:extLst>
            </p:cNvPr>
            <p:cNvSpPr/>
            <p:nvPr/>
          </p:nvSpPr>
          <p:spPr>
            <a:xfrm>
              <a:off x="7749257" y="1452168"/>
              <a:ext cx="2452347" cy="750022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/>
                <a:t>CASA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4838533-5A83-4F6E-B778-9133FB931DD2}"/>
                </a:ext>
              </a:extLst>
            </p:cNvPr>
            <p:cNvSpPr/>
            <p:nvPr/>
          </p:nvSpPr>
          <p:spPr>
            <a:xfrm>
              <a:off x="815022" y="3494562"/>
              <a:ext cx="1567550" cy="588168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i="1" dirty="0"/>
                <a:t>IPOG-D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2276C61-1F75-4054-A310-92C64A42D07A}"/>
                </a:ext>
              </a:extLst>
            </p:cNvPr>
            <p:cNvSpPr/>
            <p:nvPr/>
          </p:nvSpPr>
          <p:spPr>
            <a:xfrm>
              <a:off x="815023" y="4244920"/>
              <a:ext cx="1567550" cy="588168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IPOG-F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647D654-F0BB-4707-A29D-80EBD6990BCB}"/>
                </a:ext>
              </a:extLst>
            </p:cNvPr>
            <p:cNvSpPr/>
            <p:nvPr/>
          </p:nvSpPr>
          <p:spPr>
            <a:xfrm>
              <a:off x="2581463" y="2780769"/>
              <a:ext cx="1567550" cy="588168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i="1" dirty="0"/>
                <a:t>IPOG-F2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27E86BA-3B47-4ECA-9FBC-DF56A088D868}"/>
                </a:ext>
              </a:extLst>
            </p:cNvPr>
            <p:cNvSpPr/>
            <p:nvPr/>
          </p:nvSpPr>
          <p:spPr>
            <a:xfrm>
              <a:off x="2581463" y="4244920"/>
              <a:ext cx="1567550" cy="58816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i="1" dirty="0"/>
                <a:t>Base Choice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9EA633D-9916-43D2-AF62-E7104EE7F36B}"/>
                </a:ext>
              </a:extLst>
            </p:cNvPr>
            <p:cNvSpPr/>
            <p:nvPr/>
          </p:nvSpPr>
          <p:spPr>
            <a:xfrm>
              <a:off x="2581463" y="3512844"/>
              <a:ext cx="1567550" cy="588168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i="1" dirty="0" err="1"/>
                <a:t>PaintBall</a:t>
              </a:r>
              <a:endParaRPr lang="de-DE" sz="2000" i="1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522ED69-9D44-4F5B-838D-D8E79C6AD83E}"/>
                </a:ext>
              </a:extLst>
            </p:cNvPr>
            <p:cNvSpPr/>
            <p:nvPr/>
          </p:nvSpPr>
          <p:spPr>
            <a:xfrm>
              <a:off x="5050372" y="3490144"/>
              <a:ext cx="1711212" cy="588168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AETG (mod.)</a:t>
              </a:r>
            </a:p>
          </p:txBody>
        </p:sp>
        <p:sp>
          <p:nvSpPr>
            <p:cNvPr id="15" name="Pfeil: nach rechts 14">
              <a:extLst>
                <a:ext uri="{FF2B5EF4-FFF2-40B4-BE49-F238E27FC236}">
                  <a16:creationId xmlns:a16="http://schemas.microsoft.com/office/drawing/2014/main" id="{DE2590C0-EF9A-4056-8F19-3B8F842E35F3}"/>
                </a:ext>
              </a:extLst>
            </p:cNvPr>
            <p:cNvSpPr/>
            <p:nvPr/>
          </p:nvSpPr>
          <p:spPr>
            <a:xfrm rot="16200000">
              <a:off x="2267711" y="2256469"/>
              <a:ext cx="429208" cy="457201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7D9AA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: nach rechts 15">
              <a:extLst>
                <a:ext uri="{FF2B5EF4-FFF2-40B4-BE49-F238E27FC236}">
                  <a16:creationId xmlns:a16="http://schemas.microsoft.com/office/drawing/2014/main" id="{94F9AEBA-8803-49C7-AA2D-B0003A666466}"/>
                </a:ext>
              </a:extLst>
            </p:cNvPr>
            <p:cNvSpPr/>
            <p:nvPr/>
          </p:nvSpPr>
          <p:spPr>
            <a:xfrm rot="16200000">
              <a:off x="5437389" y="2623340"/>
              <a:ext cx="1031829" cy="457201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7D9AA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6BD22C62-08C4-4B26-AF4D-698EE75044CC}"/>
                </a:ext>
              </a:extLst>
            </p:cNvPr>
            <p:cNvSpPr/>
            <p:nvPr/>
          </p:nvSpPr>
          <p:spPr>
            <a:xfrm rot="16200000">
              <a:off x="8502119" y="2623340"/>
              <a:ext cx="1031829" cy="457201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7D9AA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30054C7-3D33-4DEB-928D-C272A5C7BE75}"/>
                </a:ext>
              </a:extLst>
            </p:cNvPr>
            <p:cNvSpPr/>
            <p:nvPr/>
          </p:nvSpPr>
          <p:spPr>
            <a:xfrm>
              <a:off x="587829" y="1017037"/>
              <a:ext cx="9955762" cy="4133461"/>
            </a:xfrm>
            <a:prstGeom prst="rect">
              <a:avLst/>
            </a:prstGeom>
            <a:noFill/>
            <a:ln w="38100">
              <a:solidFill>
                <a:srgbClr val="7D9AA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1481F84C-35DB-4810-9089-6AC0C9D495F8}"/>
                </a:ext>
              </a:extLst>
            </p:cNvPr>
            <p:cNvCxnSpPr>
              <a:cxnSpLocks/>
            </p:cNvCxnSpPr>
            <p:nvPr/>
          </p:nvCxnSpPr>
          <p:spPr>
            <a:xfrm>
              <a:off x="4413380" y="1045029"/>
              <a:ext cx="0" cy="4105469"/>
            </a:xfrm>
            <a:prstGeom prst="line">
              <a:avLst/>
            </a:prstGeom>
            <a:ln w="44450">
              <a:solidFill>
                <a:srgbClr val="7D9AA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96C593E-D8A8-4154-814D-C57ECE0E33E1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07" y="1017037"/>
              <a:ext cx="0" cy="4133461"/>
            </a:xfrm>
            <a:prstGeom prst="line">
              <a:avLst/>
            </a:prstGeom>
            <a:ln w="44450">
              <a:solidFill>
                <a:srgbClr val="7D9AA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793F62F-7E9F-4CFB-9E1D-DEB210854218}"/>
                </a:ext>
              </a:extLst>
            </p:cNvPr>
            <p:cNvGrpSpPr/>
            <p:nvPr/>
          </p:nvGrpSpPr>
          <p:grpSpPr>
            <a:xfrm>
              <a:off x="842967" y="5132669"/>
              <a:ext cx="3476991" cy="719259"/>
              <a:chOff x="872784" y="5401391"/>
              <a:chExt cx="3476991" cy="719259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299297F-26C0-484E-B53C-87FA085E599C}"/>
                  </a:ext>
                </a:extLst>
              </p:cNvPr>
              <p:cNvSpPr/>
              <p:nvPr/>
            </p:nvSpPr>
            <p:spPr>
              <a:xfrm>
                <a:off x="872784" y="5681079"/>
                <a:ext cx="190906" cy="159884"/>
              </a:xfrm>
              <a:prstGeom prst="rect">
                <a:avLst/>
              </a:prstGeom>
              <a:solidFill>
                <a:srgbClr val="F4829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0E850B4-93B6-4461-94F4-5472D9A6DC4A}"/>
                  </a:ext>
                </a:extLst>
              </p:cNvPr>
              <p:cNvSpPr/>
              <p:nvPr/>
            </p:nvSpPr>
            <p:spPr>
              <a:xfrm>
                <a:off x="1033554" y="5401391"/>
                <a:ext cx="3316221" cy="719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tx1"/>
                    </a:solidFill>
                  </a:rPr>
                  <a:t>= Parameter-basierte Algorithmen</a:t>
                </a:r>
                <a:r>
                  <a:rPr lang="de-DE" sz="1400" dirty="0"/>
                  <a:t>-F</a:t>
                </a: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392E7FB-E913-45FB-991A-1A34833C6BD5}"/>
                </a:ext>
              </a:extLst>
            </p:cNvPr>
            <p:cNvGrpSpPr/>
            <p:nvPr/>
          </p:nvGrpSpPr>
          <p:grpSpPr>
            <a:xfrm>
              <a:off x="842967" y="5388101"/>
              <a:ext cx="3476991" cy="719259"/>
              <a:chOff x="872784" y="5401391"/>
              <a:chExt cx="3476991" cy="719259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87F3001-6537-4FBA-99EF-11CFD0A75D3D}"/>
                  </a:ext>
                </a:extLst>
              </p:cNvPr>
              <p:cNvSpPr/>
              <p:nvPr/>
            </p:nvSpPr>
            <p:spPr>
              <a:xfrm>
                <a:off x="872784" y="5681079"/>
                <a:ext cx="190906" cy="159884"/>
              </a:xfrm>
              <a:prstGeom prst="rect">
                <a:avLst/>
              </a:prstGeom>
              <a:solidFill>
                <a:srgbClr val="E6354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FA981CB7-E5D3-46B6-8E53-9A40367C6DF9}"/>
                  </a:ext>
                </a:extLst>
              </p:cNvPr>
              <p:cNvSpPr/>
              <p:nvPr/>
            </p:nvSpPr>
            <p:spPr>
              <a:xfrm>
                <a:off x="1033554" y="5401391"/>
                <a:ext cx="3316221" cy="719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tx1"/>
                    </a:solidFill>
                  </a:rPr>
                  <a:t>= Test-basierte Algorithmen</a:t>
                </a:r>
                <a:r>
                  <a:rPr lang="de-DE" sz="1400" dirty="0"/>
                  <a:t>-F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36CE73A-7ABE-427E-BC67-C3FC7D5170E8}"/>
                </a:ext>
              </a:extLst>
            </p:cNvPr>
            <p:cNvGrpSpPr/>
            <p:nvPr/>
          </p:nvGrpSpPr>
          <p:grpSpPr>
            <a:xfrm>
              <a:off x="3758738" y="5150498"/>
              <a:ext cx="3509571" cy="719259"/>
              <a:chOff x="872784" y="5420302"/>
              <a:chExt cx="3509571" cy="719259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AC26EB4B-CF7D-45E1-BCE4-EFDBA69DE627}"/>
                  </a:ext>
                </a:extLst>
              </p:cNvPr>
              <p:cNvSpPr/>
              <p:nvPr/>
            </p:nvSpPr>
            <p:spPr>
              <a:xfrm>
                <a:off x="872784" y="5681079"/>
                <a:ext cx="190906" cy="159884"/>
              </a:xfrm>
              <a:prstGeom prst="rect">
                <a:avLst/>
              </a:prstGeom>
              <a:solidFill>
                <a:srgbClr val="7D9AA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66694946-DAC3-49C7-B30C-8F7BAA62ABDC}"/>
                  </a:ext>
                </a:extLst>
              </p:cNvPr>
              <p:cNvSpPr/>
              <p:nvPr/>
            </p:nvSpPr>
            <p:spPr>
              <a:xfrm>
                <a:off x="1066134" y="5420302"/>
                <a:ext cx="3316221" cy="719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tx1"/>
                    </a:solidFill>
                  </a:rPr>
                  <a:t>= Tools</a:t>
                </a:r>
                <a:endParaRPr lang="de-DE" sz="1400" dirty="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310FC01-05F4-40A2-B079-CE5702ABE797}"/>
                </a:ext>
              </a:extLst>
            </p:cNvPr>
            <p:cNvGrpSpPr/>
            <p:nvPr/>
          </p:nvGrpSpPr>
          <p:grpSpPr>
            <a:xfrm>
              <a:off x="3758739" y="5387019"/>
              <a:ext cx="4181609" cy="719259"/>
              <a:chOff x="872785" y="5401391"/>
              <a:chExt cx="3476990" cy="719259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FD93886-EC19-4AF6-BC63-5CB11C85289E}"/>
                  </a:ext>
                </a:extLst>
              </p:cNvPr>
              <p:cNvSpPr/>
              <p:nvPr/>
            </p:nvSpPr>
            <p:spPr>
              <a:xfrm>
                <a:off x="872785" y="5681079"/>
                <a:ext cx="158738" cy="159884"/>
              </a:xfrm>
              <a:prstGeom prst="rect">
                <a:avLst/>
              </a:prstGeom>
              <a:solidFill>
                <a:srgbClr val="400F1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E5EF276-DC25-44D0-BEDC-405AC1D39A26}"/>
                  </a:ext>
                </a:extLst>
              </p:cNvPr>
              <p:cNvSpPr/>
              <p:nvPr/>
            </p:nvSpPr>
            <p:spPr>
              <a:xfrm>
                <a:off x="1033554" y="5401391"/>
                <a:ext cx="3316221" cy="719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tx1"/>
                    </a:solidFill>
                  </a:rPr>
                  <a:t>= Sonstige Algorithmen (keine t-fache Abdeckung)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758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Sindlinger</dc:creator>
  <cp:lastModifiedBy>Johannes Sindlinger</cp:lastModifiedBy>
  <cp:revision>11</cp:revision>
  <dcterms:created xsi:type="dcterms:W3CDTF">2021-10-06T15:40:57Z</dcterms:created>
  <dcterms:modified xsi:type="dcterms:W3CDTF">2022-01-22T23:45:57Z</dcterms:modified>
</cp:coreProperties>
</file>