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9" r:id="rId2"/>
    <p:sldId id="473" r:id="rId3"/>
    <p:sldId id="474" r:id="rId4"/>
    <p:sldId id="475" r:id="rId5"/>
    <p:sldId id="476" r:id="rId6"/>
    <p:sldId id="477" r:id="rId7"/>
    <p:sldId id="479" r:id="rId8"/>
    <p:sldId id="480" r:id="rId9"/>
    <p:sldId id="481" r:id="rId10"/>
    <p:sldId id="485" r:id="rId11"/>
    <p:sldId id="488" r:id="rId12"/>
    <p:sldId id="482" r:id="rId13"/>
    <p:sldId id="483" r:id="rId14"/>
    <p:sldId id="478" r:id="rId15"/>
    <p:sldId id="484" r:id="rId16"/>
    <p:sldId id="486" r:id="rId17"/>
    <p:sldId id="487" r:id="rId1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AA9"/>
    <a:srgbClr val="7D91AA"/>
    <a:srgbClr val="7D9AAA"/>
    <a:srgbClr val="A32638"/>
    <a:srgbClr val="FFFFFF"/>
    <a:srgbClr val="E6354F"/>
    <a:srgbClr val="F48293"/>
    <a:srgbClr val="56AA1C"/>
    <a:srgbClr val="BD6005"/>
    <a:srgbClr val="BD4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6" autoAdjust="0"/>
    <p:restoredTop sz="96283" autoAdjust="0"/>
  </p:normalViewPr>
  <p:slideViewPr>
    <p:cSldViewPr showGuides="1">
      <p:cViewPr varScale="1">
        <p:scale>
          <a:sx n="107" d="100"/>
          <a:sy n="107" d="100"/>
        </p:scale>
        <p:origin x="1602" y="114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-3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0BD71836-CABB-0745-8C0B-61899546528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5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D52A6-DD4D-6E4A-BAC4-303300E514B9}" type="slidenum">
              <a:rPr lang="de-DE"/>
              <a:pPr/>
              <a:t>1</a:t>
            </a:fld>
            <a:endParaRPr 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Erläuterung der Problemstellung: Eingabemaske zur Ermittlung der Rentenhöhe, usw. </a:t>
            </a:r>
            <a:r>
              <a:rPr lang="de-DE" dirty="0">
                <a:sym typeface="Wingdings" panose="05000000000000000000" pitchFamily="2" charset="2"/>
              </a:rPr>
              <a:t> Prüfung der Plausibilität, also ob bestimmte Eingaben Sinn machen  Fokus auf die verschiedenen Kombinationsmöglichkeiten bei der Eingabe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Informatikarbeit bei Prof. Reichert  allgemeiner Teil zum Softwaretesten + anschließend ausführliche Erläuterungen zum Combinatorial Testing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Verwandte Arbeiten? Ein, zwei Paper, aber noch unklar, ob das so viel hergibt, um es schließlich als eigenen Punkt zu betrachten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Anwendungsfall: Erläuterung, Implementierung und Ergebnisse (evtl. Vergleich mit anderen Teststrategien, v.a. Random Testing)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71836-CABB-0745-8C0B-61899546528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71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Grundlage: Simples Modell mit ACTS </a:t>
            </a:r>
            <a:r>
              <a:rPr lang="de-DE" dirty="0">
                <a:sym typeface="Wingdings" panose="05000000000000000000" pitchFamily="2" charset="2"/>
              </a:rPr>
              <a:t> alles ausgehend von diesem verglichen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71836-CABB-0745-8C0B-618995465281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60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Annahmen für Beiträge: Jährliche Beiträge, Beitrag ist entweder Arbeitgeber- / Arbeitnehmerfinanziert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71836-CABB-0745-8C0B-61899546528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83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Annahmen für Beiträge: Jährliche Beiträge, Beitrag ist entweder Arbeitgeber- / Arbeitnehmerfinanziert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71836-CABB-0745-8C0B-618995465281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560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71836-CABB-0745-8C0B-618995465281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7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IPOG-F:</a:t>
            </a:r>
            <a:r>
              <a:rPr lang="de-DE" baseline="0" dirty="0"/>
              <a:t> Probleme mit </a:t>
            </a:r>
            <a:r>
              <a:rPr lang="de-DE" baseline="0" dirty="0" err="1"/>
              <a:t>Constraints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71836-CABB-0745-8C0B-618995465281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363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IPOG-F:</a:t>
            </a:r>
            <a:r>
              <a:rPr lang="de-DE" baseline="0" dirty="0"/>
              <a:t> Probleme mit </a:t>
            </a:r>
            <a:r>
              <a:rPr lang="de-DE" baseline="0" dirty="0" err="1"/>
              <a:t>Constraints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71836-CABB-0745-8C0B-618995465281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38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34BF5620-C6CF-3247-857D-42C26D4182B0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F2C85-F370-644D-A253-0F496ECD0F0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7810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6DFB6-E52D-BD4F-BB67-12B71D9B7E7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1582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0080692-5F6C-4EED-B8D5-87B5CA6B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C2DA05F-EA34-430D-98E3-D53684C1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6C4D7B2-E580-455A-BE0E-60D38087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4DA3B15-0D30-45F0-8C9E-C2A1B9B9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DF2B-DB74-434F-B1A2-80645259F2E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0026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42417-3164-0943-9017-67C589CC03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20539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C0EA9-C867-2B4F-9729-3D626009CA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4556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BE13E-CC3E-F447-B6A4-1E032E252A8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777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A51BA-B64E-1F45-9983-568272F2EB2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01880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4511A-F5F3-134A-8DAC-EFD658B557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47765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661A6-7BCD-0C49-97D7-5D7681B7A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68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4AFFE-FA04-6B46-B9B8-B5440A8B971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13743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fld id="{1D4EDF2B-DB74-434F-B1A2-80645259F2E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62739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de-DE" sz="1000" dirty="0">
                <a:solidFill>
                  <a:srgbClr val="A32638"/>
                </a:solidFill>
              </a:rPr>
              <a:t>Kombinatorische Testmethoden zur Analyse </a:t>
            </a:r>
            <a:r>
              <a:rPr lang="de-DE" sz="1000" dirty="0" err="1">
                <a:solidFill>
                  <a:srgbClr val="A32638"/>
                </a:solidFill>
              </a:rPr>
              <a:t>aktuarieller</a:t>
            </a:r>
            <a:r>
              <a:rPr lang="de-DE" sz="1000" dirty="0">
                <a:solidFill>
                  <a:srgbClr val="A32638"/>
                </a:solidFill>
              </a:rPr>
              <a:t> Software | Johannes Gabriel Sindlinger | 15.12.2021</a:t>
            </a:r>
            <a:endParaRPr lang="de-DE" sz="1000" b="1" dirty="0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56245CFA-C84C-D944-97F0-C05CA76EE8D4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l-h.de/appserver/easyweb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28600" y="6203950"/>
            <a:ext cx="2895600" cy="14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>
                <a:solidFill>
                  <a:srgbClr val="323232"/>
                </a:solidFill>
                <a:latin typeface="Arial" charset="0"/>
              </a:rPr>
              <a:t>Johannes Gabriel Sindlinger | 18.07.2021</a:t>
            </a:r>
          </a:p>
        </p:txBody>
      </p:sp>
      <p:pic>
        <p:nvPicPr>
          <p:cNvPr id="3" name="Grafik 2" descr="Ein Bild, das Text, Person, drinnen, Personen enthält.&#10;&#10;Automatisch generierte Beschreibung">
            <a:extLst>
              <a:ext uri="{FF2B5EF4-FFF2-40B4-BE49-F238E27FC236}">
                <a16:creationId xmlns:a16="http://schemas.microsoft.com/office/drawing/2014/main" id="{A75D71D4-CC1B-4AD9-8520-D4FD8B45FD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63" b="16926"/>
          <a:stretch/>
        </p:blipFill>
        <p:spPr>
          <a:xfrm>
            <a:off x="0" y="1221861"/>
            <a:ext cx="9144000" cy="4176437"/>
          </a:xfrm>
          <a:prstGeom prst="rect">
            <a:avLst/>
          </a:prstGeom>
        </p:spPr>
      </p:pic>
      <p:sp>
        <p:nvSpPr>
          <p:cNvPr id="6" name="Text Box 32">
            <a:extLst>
              <a:ext uri="{FF2B5EF4-FFF2-40B4-BE49-F238E27FC236}">
                <a16:creationId xmlns:a16="http://schemas.microsoft.com/office/drawing/2014/main" id="{F98C0720-8FE0-4F83-8238-DF74BB18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5663253"/>
            <a:ext cx="5122912" cy="86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de-DE" sz="2000" dirty="0">
                <a:solidFill>
                  <a:srgbClr val="A32638"/>
                </a:solidFill>
                <a:latin typeface="Arial" charset="0"/>
              </a:rPr>
              <a:t>Kombinatorische Testmethoden zur Analyse </a:t>
            </a:r>
            <a:r>
              <a:rPr lang="de-DE" sz="2000" dirty="0" err="1">
                <a:solidFill>
                  <a:srgbClr val="A32638"/>
                </a:solidFill>
                <a:latin typeface="Arial" charset="0"/>
              </a:rPr>
              <a:t>aktuarieller</a:t>
            </a:r>
            <a:r>
              <a:rPr lang="de-DE" sz="2000" dirty="0">
                <a:solidFill>
                  <a:srgbClr val="A32638"/>
                </a:solidFill>
                <a:latin typeface="Arial" charset="0"/>
              </a:rPr>
              <a:t> Software</a:t>
            </a:r>
          </a:p>
          <a:p>
            <a:pPr>
              <a:lnSpc>
                <a:spcPts val="2200"/>
              </a:lnSpc>
            </a:pPr>
            <a:r>
              <a:rPr lang="de-DE" sz="1400" dirty="0">
                <a:solidFill>
                  <a:srgbClr val="A32638"/>
                </a:solidFill>
                <a:latin typeface="Arial" charset="0"/>
              </a:rPr>
              <a:t>Anwendungsfall: Beratungscockpit Easy Web</a:t>
            </a:r>
            <a:endParaRPr lang="de-DE" sz="2000" b="1" dirty="0">
              <a:solidFill>
                <a:srgbClr val="A32638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76EC52-B12A-4E29-9798-2D7A3B3B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Testmenge mit ACTS</a:t>
            </a:r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0DBE98D-46BF-4A2F-B5A5-48863F59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7694375" cy="37099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613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00B602-4C0F-445B-AF8E-4A38FF7A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Combinatorial Testing / Random Testing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AF76F07-D9DD-4420-94D4-814556810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79499"/>
              </p:ext>
            </p:extLst>
          </p:nvPr>
        </p:nvGraphicFramePr>
        <p:xfrm>
          <a:off x="809625" y="1988840"/>
          <a:ext cx="7543800" cy="3086943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49091021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89808839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26758129"/>
                    </a:ext>
                  </a:extLst>
                </a:gridCol>
                <a:gridCol w="779155">
                  <a:extLst>
                    <a:ext uri="{9D8B030D-6E8A-4147-A177-3AD203B41FA5}">
                      <a16:colId xmlns:a16="http://schemas.microsoft.com/office/drawing/2014/main" val="2704193640"/>
                    </a:ext>
                  </a:extLst>
                </a:gridCol>
                <a:gridCol w="729605">
                  <a:extLst>
                    <a:ext uri="{9D8B030D-6E8A-4147-A177-3AD203B41FA5}">
                      <a16:colId xmlns:a16="http://schemas.microsoft.com/office/drawing/2014/main" val="251964419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74414672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742048443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413225613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701794136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325148018"/>
                    </a:ext>
                  </a:extLst>
                </a:gridCol>
              </a:tblGrid>
              <a:tr h="425264">
                <a:tc>
                  <a:txBody>
                    <a:bodyPr/>
                    <a:lstStyle/>
                    <a:p>
                      <a:pPr algn="ctr" fontAlgn="ctr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t=2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t=3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67532"/>
                  </a:ext>
                </a:extLst>
              </a:tr>
              <a:tr h="96062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Ø Ausführungszeit in s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Ø Anzahl benötigter Iterationen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9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Ø Anteil nicht erfolgreicher Iterationen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Ø t-Abdeckung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Ø Variablen-Wert-Abdeckung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Ø (0,75-t)-Vollständigkeit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Ø t-Abdeckung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Ø Variablen-Wert-Abdeckung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Ø (0,75-t)-Vollständigkeit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9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62617"/>
                  </a:ext>
                </a:extLst>
              </a:tr>
              <a:tr h="42526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50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3,72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2.487,45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97,8%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39,0%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78,0%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74,5%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9,0%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60,1%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42,4%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12847"/>
                  </a:ext>
                </a:extLst>
              </a:tr>
              <a:tr h="42526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100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7,15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4.742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97,6%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64,8%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>
                          <a:effectLst/>
                        </a:rPr>
                        <a:t>88,0%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91,4%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25,4%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77,0%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u="none" strike="noStrike" dirty="0">
                          <a:effectLst/>
                        </a:rPr>
                        <a:t>79,0%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7" marR="6287" marT="62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077900"/>
                  </a:ext>
                </a:extLst>
              </a:tr>
              <a:tr h="42526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311,77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11.626,1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97,7%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80,0%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94,5%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98,1%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48,1%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89,0%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93,0%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40303"/>
                  </a:ext>
                </a:extLst>
              </a:tr>
              <a:tr h="42526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668,45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21.798,45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97,8%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88,6%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97,4%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100,0%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69,6%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94,5%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de-DE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99,3%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91576"/>
                  </a:ext>
                </a:extLst>
              </a:tr>
            </a:tbl>
          </a:graphicData>
        </a:graphic>
      </p:graphicFrame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6358690E-B672-4D57-AF9E-7916AFD5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5492998"/>
            <a:ext cx="7543800" cy="685056"/>
          </a:xfrm>
        </p:spPr>
        <p:txBody>
          <a:bodyPr/>
          <a:lstStyle/>
          <a:p>
            <a:pPr marL="0" indent="0" algn="ctr"/>
            <a:r>
              <a:rPr lang="de-DE" b="1" i="1" dirty="0">
                <a:sym typeface="Wingdings" panose="05000000000000000000" pitchFamily="2" charset="2"/>
              </a:rPr>
              <a:t> </a:t>
            </a:r>
            <a:r>
              <a:rPr lang="de-DE" b="1" i="1" dirty="0" err="1">
                <a:sym typeface="Wingdings" panose="05000000000000000000" pitchFamily="2" charset="2"/>
              </a:rPr>
              <a:t>Constraints</a:t>
            </a:r>
            <a:r>
              <a:rPr lang="de-DE" b="1" i="1" dirty="0">
                <a:sym typeface="Wingdings" panose="05000000000000000000" pitchFamily="2" charset="2"/>
              </a:rPr>
              <a:t> erhöhen Komplexität für Random Testing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0078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F64C7C7-4055-4939-9EEA-D265B81E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Komplexeres Testsystem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85B9A6D-6645-45A7-910C-C15B3516E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752762"/>
              </p:ext>
            </p:extLst>
          </p:nvPr>
        </p:nvGraphicFramePr>
        <p:xfrm>
          <a:off x="929692" y="1772816"/>
          <a:ext cx="7379534" cy="3181752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3316986">
                  <a:extLst>
                    <a:ext uri="{9D8B030D-6E8A-4147-A177-3AD203B41FA5}">
                      <a16:colId xmlns:a16="http://schemas.microsoft.com/office/drawing/2014/main" val="187600610"/>
                    </a:ext>
                  </a:extLst>
                </a:gridCol>
                <a:gridCol w="4062548">
                  <a:extLst>
                    <a:ext uri="{9D8B030D-6E8A-4147-A177-3AD203B41FA5}">
                      <a16:colId xmlns:a16="http://schemas.microsoft.com/office/drawing/2014/main" val="1361529164"/>
                    </a:ext>
                  </a:extLst>
                </a:gridCol>
              </a:tblGrid>
              <a:tr h="532416"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b="1" u="none" strike="noStrike" dirty="0">
                          <a:effectLst/>
                        </a:rPr>
                        <a:t> Parameter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7D9AA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b="1" u="none" strike="noStrike" dirty="0">
                          <a:effectLst/>
                        </a:rPr>
                        <a:t> Mögliche Werte</a:t>
                      </a:r>
                    </a:p>
                  </a:txBody>
                  <a:tcPr marL="6350" marR="6350" marT="6350" marB="0" anchor="ctr">
                    <a:solidFill>
                      <a:srgbClr val="7D9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1867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u="none" strike="noStrike" dirty="0">
                          <a:effectLst/>
                        </a:rPr>
                        <a:t> Durchführungsweg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u="none" strike="noStrike" dirty="0">
                          <a:effectLst/>
                        </a:rPr>
                        <a:t> Direktversicherung, Direktzusage, Pensionskasse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8191157"/>
                  </a:ext>
                </a:extLst>
              </a:tr>
              <a:tr h="291488"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u="none" strike="noStrike" dirty="0">
                          <a:effectLst/>
                        </a:rPr>
                        <a:t> Art der Rückdeckung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u="none" strike="noStrike" dirty="0">
                          <a:effectLst/>
                        </a:rPr>
                        <a:t> keine, Rückdeckungsversicherung, Unterstützungskasse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5350816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u="none" strike="noStrike" dirty="0">
                          <a:effectLst/>
                        </a:rPr>
                        <a:t> Tarif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u="none" strike="noStrike" dirty="0">
                          <a:effectLst/>
                        </a:rPr>
                        <a:t> </a:t>
                      </a:r>
                      <a:r>
                        <a:rPr lang="de-DE" sz="1200" u="none" strike="noStrike" dirty="0" err="1">
                          <a:effectLst/>
                        </a:rPr>
                        <a:t>AREven</a:t>
                      </a:r>
                      <a:r>
                        <a:rPr lang="de-DE" sz="1200" u="none" strike="noStrike" dirty="0">
                          <a:effectLst/>
                        </a:rPr>
                        <a:t>, </a:t>
                      </a:r>
                      <a:r>
                        <a:rPr lang="de-DE" sz="1200" u="none" strike="noStrike" dirty="0" err="1">
                          <a:effectLst/>
                        </a:rPr>
                        <a:t>AROdd</a:t>
                      </a:r>
                      <a:r>
                        <a:rPr lang="de-DE" sz="1200" u="none" strike="noStrike" dirty="0">
                          <a:effectLst/>
                        </a:rPr>
                        <a:t>, FR20, HR20, PK10, </a:t>
                      </a:r>
                      <a:r>
                        <a:rPr lang="de-DE" sz="1200" u="none" strike="noStrike" dirty="0" err="1">
                          <a:effectLst/>
                        </a:rPr>
                        <a:t>RVx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2781419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Finanzierungsart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AG-finanziert, AN-finanziert, Misch-finanziert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800433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AN-Beitrag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0, 299, 599, 600, 1.500, 125.001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02855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AG-Beitrag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0, 24, 299, 599, 600, 1.500, 125.001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833750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i="1" u="none" strike="noStrike" dirty="0">
                          <a:effectLst/>
                        </a:rPr>
                        <a:t> Zuzahlung zu Beginn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i="1" u="none" strike="noStrike" dirty="0">
                          <a:effectLst/>
                        </a:rPr>
                        <a:t> 0, 99, 299, 2.000,  5.001, 1.000.001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9446187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i="1" u="none" strike="noStrike" dirty="0">
                          <a:effectLst/>
                        </a:rPr>
                        <a:t> Bereits genutzter Beitrag nach § 40 b EStG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i="1" u="none" strike="noStrike" dirty="0">
                          <a:effectLst/>
                        </a:rPr>
                        <a:t> 0, 2.148, 2.149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3304827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i="1" u="none" strike="noStrike" dirty="0">
                          <a:effectLst/>
                        </a:rPr>
                        <a:t> Bereits genutzter Beitrag nach § 3 Nr. 63 EStG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i="1" u="none" strike="noStrike" dirty="0">
                          <a:effectLst/>
                        </a:rPr>
                        <a:t> 0, 2.000, 4.068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1440796"/>
                  </a:ext>
                </a:extLst>
              </a:tr>
            </a:tbl>
          </a:graphicData>
        </a:graphic>
      </p:graphicFrame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3DBBD147-3C3C-47A7-8ABE-98E27FB4074A}"/>
              </a:ext>
            </a:extLst>
          </p:cNvPr>
          <p:cNvSpPr txBox="1">
            <a:spLocks/>
          </p:cNvSpPr>
          <p:nvPr/>
        </p:nvSpPr>
        <p:spPr bwMode="auto">
          <a:xfrm>
            <a:off x="809624" y="5301207"/>
            <a:ext cx="8010847" cy="81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lang="de-DE" sz="1500" b="1" kern="0" dirty="0"/>
              <a:t>+ 32 Bedingungen inkl. </a:t>
            </a:r>
            <a:r>
              <a:rPr lang="de-DE" sz="1500" b="1" kern="0"/>
              <a:t>Bedingugen</a:t>
            </a:r>
            <a:r>
              <a:rPr lang="de-DE" sz="1500" b="1" kern="0" dirty="0"/>
              <a:t> für Finanzierungsart, AN- &amp; AG-Beiträge</a:t>
            </a:r>
          </a:p>
        </p:txBody>
      </p:sp>
    </p:spTree>
    <p:extLst>
      <p:ext uri="{BB962C8B-B14F-4D97-AF65-F5344CB8AC3E}">
        <p14:creationId xmlns:p14="http://schemas.microsoft.com/office/powerpoint/2010/main" val="156163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CF06876-8F40-4B7C-9B94-910929B9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692696"/>
            <a:ext cx="7800975" cy="657225"/>
          </a:xfrm>
        </p:spPr>
        <p:txBody>
          <a:bodyPr/>
          <a:lstStyle/>
          <a:p>
            <a:r>
              <a:rPr lang="de-DE" dirty="0"/>
              <a:t>Vergleich einfaches Modell / komplexes Modell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0A1460-1D82-4165-893A-86FDF3CD5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614"/>
          <a:stretch/>
        </p:blipFill>
        <p:spPr>
          <a:xfrm>
            <a:off x="1657148" y="4404359"/>
            <a:ext cx="6149308" cy="192414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D3E7D75-0D94-4C48-8FC2-16D046D643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547"/>
          <a:stretch/>
        </p:blipFill>
        <p:spPr>
          <a:xfrm>
            <a:off x="1657148" y="1484784"/>
            <a:ext cx="6105928" cy="201529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0" name="Pfeil: nach links und rechts 9">
            <a:extLst>
              <a:ext uri="{FF2B5EF4-FFF2-40B4-BE49-F238E27FC236}">
                <a16:creationId xmlns:a16="http://schemas.microsoft.com/office/drawing/2014/main" id="{03246F84-A3B4-401A-98C1-73AE7866C46C}"/>
              </a:ext>
            </a:extLst>
          </p:cNvPr>
          <p:cNvSpPr/>
          <p:nvPr/>
        </p:nvSpPr>
        <p:spPr bwMode="auto">
          <a:xfrm rot="5400000">
            <a:off x="4465593" y="3544463"/>
            <a:ext cx="734379" cy="850034"/>
          </a:xfrm>
          <a:prstGeom prst="leftRightArrow">
            <a:avLst>
              <a:gd name="adj1" fmla="val 46932"/>
              <a:gd name="adj2" fmla="val 32409"/>
            </a:avLst>
          </a:prstGeom>
          <a:solidFill>
            <a:srgbClr val="A326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DF1CB4-5BA0-4329-BA03-1A4CFC08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einfaches Modell / komplexes Modell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5B401083-7EC4-470E-8961-F0609E323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60193"/>
              </p:ext>
            </p:extLst>
          </p:nvPr>
        </p:nvGraphicFramePr>
        <p:xfrm>
          <a:off x="778795" y="2072788"/>
          <a:ext cx="7609629" cy="3411824"/>
        </p:xfrm>
        <a:graphic>
          <a:graphicData uri="http://schemas.openxmlformats.org/drawingml/2006/table">
            <a:tbl>
              <a:tblPr firstRow="1" firstCol="1">
                <a:tableStyleId>{17292A2E-F333-43FB-9621-5CBBE7FDCDCB}</a:tableStyleId>
              </a:tblPr>
              <a:tblGrid>
                <a:gridCol w="585334">
                  <a:extLst>
                    <a:ext uri="{9D8B030D-6E8A-4147-A177-3AD203B41FA5}">
                      <a16:colId xmlns:a16="http://schemas.microsoft.com/office/drawing/2014/main" val="1799854510"/>
                    </a:ext>
                  </a:extLst>
                </a:gridCol>
                <a:gridCol w="944352">
                  <a:extLst>
                    <a:ext uri="{9D8B030D-6E8A-4147-A177-3AD203B41FA5}">
                      <a16:colId xmlns:a16="http://schemas.microsoft.com/office/drawing/2014/main" val="4202361145"/>
                    </a:ext>
                  </a:extLst>
                </a:gridCol>
                <a:gridCol w="967375">
                  <a:extLst>
                    <a:ext uri="{9D8B030D-6E8A-4147-A177-3AD203B41FA5}">
                      <a16:colId xmlns:a16="http://schemas.microsoft.com/office/drawing/2014/main" val="319280172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12555808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816099336"/>
                    </a:ext>
                  </a:extLst>
                </a:gridCol>
                <a:gridCol w="964291">
                  <a:extLst>
                    <a:ext uri="{9D8B030D-6E8A-4147-A177-3AD203B41FA5}">
                      <a16:colId xmlns:a16="http://schemas.microsoft.com/office/drawing/2014/main" val="4068519229"/>
                    </a:ext>
                  </a:extLst>
                </a:gridCol>
                <a:gridCol w="1627997">
                  <a:extLst>
                    <a:ext uri="{9D8B030D-6E8A-4147-A177-3AD203B41FA5}">
                      <a16:colId xmlns:a16="http://schemas.microsoft.com/office/drawing/2014/main" val="3537012921"/>
                    </a:ext>
                  </a:extLst>
                </a:gridCol>
              </a:tblGrid>
              <a:tr h="56412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9AA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Einfaches Modell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9A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Komplexes Modell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9A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2746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t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Anzahl an Testfälle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Ausführungs-zeit in s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Anzahl an Variablen-Wert-Kombinationen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Anzahl an Testfälle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Ausführungs-zeit in s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Anzahl an Variablen-Wert-Kombinationen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596746"/>
                  </a:ext>
                </a:extLst>
              </a:tr>
              <a:tr h="42552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2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49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0,125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293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67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0,187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522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441345"/>
                  </a:ext>
                </a:extLst>
              </a:tr>
              <a:tr h="42552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3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144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0,109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1.214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214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0,15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3.253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606718"/>
                  </a:ext>
                </a:extLst>
              </a:tr>
              <a:tr h="42552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4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271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0,11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2.617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559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0,243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11.723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442837"/>
                  </a:ext>
                </a:extLst>
              </a:tr>
              <a:tr h="42552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5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447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0,167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3.081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1339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0,456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26.318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323311"/>
                  </a:ext>
                </a:extLst>
              </a:tr>
              <a:tr h="42552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6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458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0,14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1.873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2630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>
                          <a:effectLst/>
                          <a:latin typeface="+mj-lt"/>
                        </a:rPr>
                        <a:t>0,919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de-DE" sz="1200" u="none" strike="noStrike" dirty="0">
                          <a:effectLst/>
                          <a:latin typeface="+mj-lt"/>
                        </a:rPr>
                        <a:t>37.196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588" marR="5588" marT="5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375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37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AA4DB64-1C08-4B8A-B936-1449E7D1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908720"/>
            <a:ext cx="7800975" cy="657225"/>
          </a:xfrm>
        </p:spPr>
        <p:txBody>
          <a:bodyPr/>
          <a:lstStyle/>
          <a:p>
            <a:r>
              <a:rPr lang="de-DE" dirty="0"/>
              <a:t>T-fach-Abdeckung für jeden Durchführungsweg</a:t>
            </a:r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AB873F5-0F5B-41EB-B670-5081DEC3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377951" cy="43924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491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B3FBA33-1D16-4381-9FE4-61D439C3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Greedy</a:t>
            </a:r>
            <a:r>
              <a:rPr lang="de-DE" b="1" dirty="0"/>
              <a:t>-Algorithmen: </a:t>
            </a:r>
          </a:p>
          <a:p>
            <a:pPr marL="685800" lvl="1" indent="-285750">
              <a:buFont typeface="Symbol" panose="05050102010706020507" pitchFamily="18" charset="2"/>
              <a:buChar char="-"/>
            </a:pPr>
            <a:r>
              <a:rPr lang="de-DE" sz="1600" i="1" dirty="0"/>
              <a:t>IPOG (via ACTS), IPOG-F (via ACTS): </a:t>
            </a:r>
          </a:p>
          <a:p>
            <a:pPr marL="400050" lvl="1" indent="0">
              <a:buNone/>
            </a:pPr>
            <a:r>
              <a:rPr lang="de-DE" sz="1600" dirty="0"/>
              <a:t>	</a:t>
            </a:r>
            <a:r>
              <a:rPr lang="de-DE" sz="1600" dirty="0">
                <a:sym typeface="Wingdings" panose="05000000000000000000" pitchFamily="2" charset="2"/>
              </a:rPr>
              <a:t> Berechne zunächst vollständige Kombinatorik für t Parameter </a:t>
            </a:r>
          </a:p>
          <a:p>
            <a:pPr marL="400050" lvl="1" indent="0">
              <a:buNone/>
            </a:pPr>
            <a:r>
              <a:rPr lang="de-DE" sz="1600" dirty="0">
                <a:sym typeface="Wingdings" panose="05000000000000000000" pitchFamily="2" charset="2"/>
              </a:rPr>
              <a:t>	 Erweitere „horizontal“ und „vertikal“</a:t>
            </a:r>
          </a:p>
          <a:p>
            <a:pPr marL="400050" lvl="1" indent="0">
              <a:buNone/>
            </a:pPr>
            <a:r>
              <a:rPr lang="de-DE" sz="1600" dirty="0">
                <a:sym typeface="Wingdings" panose="05000000000000000000" pitchFamily="2" charset="2"/>
              </a:rPr>
              <a:t>	 IPOG-F optimiert horizontalen Erweiterungsschritt</a:t>
            </a:r>
            <a:endParaRPr lang="de-DE" sz="1600" dirty="0"/>
          </a:p>
          <a:p>
            <a:pPr marL="685800" lvl="1" indent="-285750">
              <a:buFont typeface="Symbol" panose="05050102010706020507" pitchFamily="18" charset="2"/>
              <a:buChar char="-"/>
            </a:pPr>
            <a:r>
              <a:rPr lang="de-DE" sz="1600" i="1" dirty="0"/>
              <a:t>PICT</a:t>
            </a:r>
          </a:p>
          <a:p>
            <a:pPr marL="400050" lvl="1" indent="0">
              <a:buNone/>
            </a:pPr>
            <a:r>
              <a:rPr lang="de-DE" sz="1600" dirty="0"/>
              <a:t>	</a:t>
            </a:r>
            <a:r>
              <a:rPr lang="de-DE" sz="1600" dirty="0">
                <a:sym typeface="Wingdings" panose="05000000000000000000" pitchFamily="2" charset="2"/>
              </a:rPr>
              <a:t> Ordne Parameter und suche Kombination mit maximaler	 	„Abdeckungserweiterung“</a:t>
            </a:r>
          </a:p>
          <a:p>
            <a:pPr marL="400050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Simulated</a:t>
            </a:r>
            <a:r>
              <a:rPr lang="de-DE" b="1" dirty="0"/>
              <a:t> </a:t>
            </a:r>
            <a:r>
              <a:rPr lang="de-DE" b="1" dirty="0" err="1"/>
              <a:t>Annealing</a:t>
            </a:r>
            <a:r>
              <a:rPr lang="de-DE" b="1" dirty="0"/>
              <a:t>: </a:t>
            </a:r>
            <a:r>
              <a:rPr lang="de-DE" i="1" dirty="0"/>
              <a:t>CASA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Annäherung an </a:t>
            </a:r>
            <a:r>
              <a:rPr lang="de-DE" dirty="0" err="1">
                <a:sym typeface="Wingdings" panose="05000000000000000000" pitchFamily="2" charset="2"/>
              </a:rPr>
              <a:t>Optimalwert</a:t>
            </a:r>
            <a:r>
              <a:rPr lang="de-DE" dirty="0">
                <a:sym typeface="Wingdings" panose="05000000000000000000" pitchFamily="2" charset="2"/>
              </a:rPr>
              <a:t> der Anzahl an Testfälle durch Binärsuche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Pro Iteration wird </a:t>
            </a:r>
            <a:r>
              <a:rPr lang="de-DE" dirty="0" err="1">
                <a:sym typeface="Wingdings" panose="05000000000000000000" pitchFamily="2" charset="2"/>
              </a:rPr>
              <a:t>Simulated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Annealing</a:t>
            </a:r>
            <a:r>
              <a:rPr lang="de-DE" dirty="0">
                <a:sym typeface="Wingdings" panose="05000000000000000000" pitchFamily="2" charset="2"/>
              </a:rPr>
              <a:t> basierend auf der Anzahl nicht abgedeckter Kombinationen durchgeführt</a:t>
            </a:r>
            <a:endParaRPr lang="de-DE" dirty="0"/>
          </a:p>
          <a:p>
            <a:pPr marL="0" indent="0"/>
            <a:endParaRPr lang="de-DE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BD5CAE-7120-4013-BF08-3204DA3C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verschiedener Tools / Algorithmen</a:t>
            </a:r>
          </a:p>
        </p:txBody>
      </p:sp>
    </p:spTree>
    <p:extLst>
      <p:ext uri="{BB962C8B-B14F-4D97-AF65-F5344CB8AC3E}">
        <p14:creationId xmlns:p14="http://schemas.microsoft.com/office/powerpoint/2010/main" val="75548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ABD5CAE-7120-4013-BF08-3204DA3C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verschiedener Tools / Algorithmen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A6ED29E-AA24-42FD-9AF7-CC117B50E58F}"/>
              </a:ext>
            </a:extLst>
          </p:cNvPr>
          <p:cNvGrpSpPr/>
          <p:nvPr/>
        </p:nvGrpSpPr>
        <p:grpSpPr>
          <a:xfrm>
            <a:off x="525709" y="1999964"/>
            <a:ext cx="4034132" cy="1861084"/>
            <a:chOff x="525709" y="1999964"/>
            <a:chExt cx="4034132" cy="1861084"/>
          </a:xfrm>
        </p:grpSpPr>
        <p:pic>
          <p:nvPicPr>
            <p:cNvPr id="13" name="Grafik 12" descr="Ein Bild, das Tisch enthält.&#10;&#10;Automatisch generierte Beschreibung">
              <a:extLst>
                <a:ext uri="{FF2B5EF4-FFF2-40B4-BE49-F238E27FC236}">
                  <a16:creationId xmlns:a16="http://schemas.microsoft.com/office/drawing/2014/main" id="{7882E65D-25E1-42D5-AC7E-4F47E71BC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709" y="1999964"/>
              <a:ext cx="4034132" cy="14401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93FC8EA-AB88-4669-912E-1E15F85E3726}"/>
                </a:ext>
              </a:extLst>
            </p:cNvPr>
            <p:cNvSpPr txBox="1"/>
            <p:nvPr/>
          </p:nvSpPr>
          <p:spPr>
            <a:xfrm>
              <a:off x="1714683" y="3584049"/>
              <a:ext cx="1656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Ergebnisse IPOG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D18FA70-1F93-417F-A2E2-0D6672DC7A34}"/>
              </a:ext>
            </a:extLst>
          </p:cNvPr>
          <p:cNvGrpSpPr/>
          <p:nvPr/>
        </p:nvGrpSpPr>
        <p:grpSpPr>
          <a:xfrm>
            <a:off x="4788024" y="1999964"/>
            <a:ext cx="4045961" cy="1868499"/>
            <a:chOff x="4788024" y="1999964"/>
            <a:chExt cx="4045961" cy="1868499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81F80BE-37BB-47D5-973C-3282A7E05A4A}"/>
                </a:ext>
              </a:extLst>
            </p:cNvPr>
            <p:cNvSpPr txBox="1"/>
            <p:nvPr/>
          </p:nvSpPr>
          <p:spPr>
            <a:xfrm>
              <a:off x="5982912" y="3591464"/>
              <a:ext cx="1656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Ergebnisse IPOG-F</a:t>
              </a:r>
            </a:p>
          </p:txBody>
        </p:sp>
        <p:pic>
          <p:nvPicPr>
            <p:cNvPr id="16" name="Grafik 15" descr="Ein Bild, das Tisch enthält.&#10;&#10;Automatisch generierte Beschreibung">
              <a:extLst>
                <a:ext uri="{FF2B5EF4-FFF2-40B4-BE49-F238E27FC236}">
                  <a16:creationId xmlns:a16="http://schemas.microsoft.com/office/drawing/2014/main" id="{411BF2F3-43B4-403F-873F-AD2720063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8024" y="1999964"/>
              <a:ext cx="4045961" cy="1440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</p:pic>
      </p:grpSp>
      <p:pic>
        <p:nvPicPr>
          <p:cNvPr id="22" name="Grafik 21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25ED729-9C65-400F-9895-365E9F48C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77" y="4149080"/>
            <a:ext cx="4034135" cy="14401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B28BB8F1-C58A-4B7C-A311-F02B533DDA67}"/>
              </a:ext>
            </a:extLst>
          </p:cNvPr>
          <p:cNvSpPr txBox="1"/>
          <p:nvPr/>
        </p:nvSpPr>
        <p:spPr>
          <a:xfrm>
            <a:off x="1714683" y="574058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Ergebnisse PICT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F5EB789-F472-49C3-8515-5CBE7FCB3DC5}"/>
              </a:ext>
            </a:extLst>
          </p:cNvPr>
          <p:cNvSpPr txBox="1"/>
          <p:nvPr/>
        </p:nvSpPr>
        <p:spPr>
          <a:xfrm>
            <a:off x="5652120" y="4725144"/>
            <a:ext cx="2466015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Ergebnisse CASA – </a:t>
            </a:r>
          </a:p>
          <a:p>
            <a:pPr algn="ctr"/>
            <a:r>
              <a:rPr lang="de-DE" sz="1200" dirty="0"/>
              <a:t>Noch ausstehend</a:t>
            </a:r>
          </a:p>
        </p:txBody>
      </p:sp>
    </p:spTree>
    <p:extLst>
      <p:ext uri="{BB962C8B-B14F-4D97-AF65-F5344CB8AC3E}">
        <p14:creationId xmlns:p14="http://schemas.microsoft.com/office/powerpoint/2010/main" val="7047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43D1554-603D-43B3-8403-C5B3FE0C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3573016"/>
            <a:ext cx="7543800" cy="1837184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endParaRPr lang="de-DE" b="1" dirty="0"/>
          </a:p>
          <a:p>
            <a:pPr marL="0" indent="0" algn="ctr">
              <a:lnSpc>
                <a:spcPct val="150000"/>
              </a:lnSpc>
            </a:pPr>
            <a:r>
              <a:rPr lang="de-DE" sz="2000" b="1" dirty="0"/>
              <a:t>Können Testfälle bei komplexen Systemen effizient mittels kombinatorischer Methoden erzeugt werden?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409076B-92B6-42B7-9B48-37FE4227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980728"/>
            <a:ext cx="7662862" cy="657225"/>
          </a:xfrm>
        </p:spPr>
        <p:txBody>
          <a:bodyPr/>
          <a:lstStyle/>
          <a:p>
            <a:r>
              <a:rPr lang="de-DE" dirty="0"/>
              <a:t>Ziel der Arbeit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51A42E9-F5A9-4D1C-969F-BECACE2FB9C5}"/>
              </a:ext>
            </a:extLst>
          </p:cNvPr>
          <p:cNvSpPr txBox="1"/>
          <p:nvPr/>
        </p:nvSpPr>
        <p:spPr>
          <a:xfrm>
            <a:off x="899592" y="2138267"/>
            <a:ext cx="7662862" cy="12211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700" i="1" dirty="0"/>
              <a:t>Komplexe Systeme wie im Falle von Easy Web werden meist erfahrungsbasiert getestet. Die Folge: Eine hohe Anzahl an Testfällen mit Redundanzen </a:t>
            </a:r>
          </a:p>
        </p:txBody>
      </p:sp>
    </p:spTree>
    <p:extLst>
      <p:ext uri="{BB962C8B-B14F-4D97-AF65-F5344CB8AC3E}">
        <p14:creationId xmlns:p14="http://schemas.microsoft.com/office/powerpoint/2010/main" val="4184288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931FCCE-1EA4-4984-A34D-2DA37A1F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683543"/>
            <a:ext cx="7800975" cy="657225"/>
          </a:xfrm>
        </p:spPr>
        <p:txBody>
          <a:bodyPr/>
          <a:lstStyle/>
          <a:p>
            <a:r>
              <a:rPr lang="de-DE" dirty="0"/>
              <a:t>Anwendungsfall: Easy Web</a:t>
            </a:r>
          </a:p>
        </p:txBody>
      </p:sp>
      <p:pic>
        <p:nvPicPr>
          <p:cNvPr id="5" name="Grafik 4">
            <a:hlinkClick r:id="rId2"/>
            <a:extLst>
              <a:ext uri="{FF2B5EF4-FFF2-40B4-BE49-F238E27FC236}">
                <a16:creationId xmlns:a16="http://schemas.microsoft.com/office/drawing/2014/main" id="{CB7E916C-0B2F-4751-A1A9-402A4FD9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51" y="1395221"/>
            <a:ext cx="6971697" cy="476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7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3B144CE-8545-4218-868F-651142A1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764704"/>
            <a:ext cx="6480720" cy="567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34F6AC5-AA81-4B10-8305-AC97B31216C6}"/>
              </a:ext>
            </a:extLst>
          </p:cNvPr>
          <p:cNvGrpSpPr/>
          <p:nvPr/>
        </p:nvGrpSpPr>
        <p:grpSpPr>
          <a:xfrm>
            <a:off x="1957852" y="620688"/>
            <a:ext cx="5228295" cy="5855691"/>
            <a:chOff x="1957852" y="620688"/>
            <a:chExt cx="5228295" cy="5855691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6FE6CF35-FFC4-4373-BAAD-D35B4BA0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7852" y="620688"/>
              <a:ext cx="5228295" cy="5855691"/>
            </a:xfrm>
            <a:prstGeom prst="rect">
              <a:avLst/>
            </a:prstGeom>
          </p:spPr>
        </p:pic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9BD6047-1C41-4132-8743-69AB08822B41}"/>
                </a:ext>
              </a:extLst>
            </p:cNvPr>
            <p:cNvSpPr/>
            <p:nvPr/>
          </p:nvSpPr>
          <p:spPr bwMode="auto">
            <a:xfrm>
              <a:off x="2987824" y="2412000"/>
              <a:ext cx="3168352" cy="126000"/>
            </a:xfrm>
            <a:prstGeom prst="rect">
              <a:avLst/>
            </a:prstGeom>
            <a:noFill/>
            <a:ln w="34925" cap="flat" cmpd="sng" algn="ctr">
              <a:solidFill>
                <a:srgbClr val="A3263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C4243DF-1B7D-4484-91F8-F91897A0F360}"/>
                </a:ext>
              </a:extLst>
            </p:cNvPr>
            <p:cNvSpPr/>
            <p:nvPr/>
          </p:nvSpPr>
          <p:spPr bwMode="auto">
            <a:xfrm>
              <a:off x="2978943" y="3303000"/>
              <a:ext cx="3168352" cy="115200"/>
            </a:xfrm>
            <a:prstGeom prst="rect">
              <a:avLst/>
            </a:prstGeom>
            <a:noFill/>
            <a:ln w="34925" cap="flat" cmpd="sng" algn="ctr">
              <a:solidFill>
                <a:srgbClr val="A3263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806192B-DD81-4F8C-85FB-A752A8229D65}"/>
                </a:ext>
              </a:extLst>
            </p:cNvPr>
            <p:cNvSpPr/>
            <p:nvPr/>
          </p:nvSpPr>
          <p:spPr bwMode="auto">
            <a:xfrm>
              <a:off x="2969815" y="3998689"/>
              <a:ext cx="3168352" cy="115200"/>
            </a:xfrm>
            <a:prstGeom prst="rect">
              <a:avLst/>
            </a:prstGeom>
            <a:noFill/>
            <a:ln w="34925" cap="flat" cmpd="sng" algn="ctr">
              <a:solidFill>
                <a:srgbClr val="A3263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A865BBE2-06B5-4F65-ADEE-D0BD0A624B9C}"/>
                </a:ext>
              </a:extLst>
            </p:cNvPr>
            <p:cNvSpPr/>
            <p:nvPr/>
          </p:nvSpPr>
          <p:spPr bwMode="auto">
            <a:xfrm>
              <a:off x="2969815" y="5381999"/>
              <a:ext cx="3168352" cy="511200"/>
            </a:xfrm>
            <a:prstGeom prst="rect">
              <a:avLst/>
            </a:prstGeom>
            <a:noFill/>
            <a:ln w="34925" cap="flat" cmpd="sng" algn="ctr">
              <a:solidFill>
                <a:srgbClr val="A32638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45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BB04195-1FF2-48E9-A891-F80BE9CA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Erstellung einer allgemeinen Testmenge mittels Combinatorial Testing unter Berücksichtigung der Testbedingungen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Vergleich Combinatorial Testing / Random Testing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Vergleich zwischen komplexerem Modell (Trennung von AN-/AG-/Mischfinanzierung) und einfachem Modell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Einbezug der vollständigen Kombinatorik für Durchführungsweg: Erstellung einer vollständigen kombinatorischen Testmenge für jeden Durchführungsweg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Vergleich verschiedener Combinatorial Testing Tools / Algorithmen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A39B43D-44DB-454E-AE6F-2E1910E0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Ansätze</a:t>
            </a:r>
          </a:p>
        </p:txBody>
      </p:sp>
    </p:spTree>
    <p:extLst>
      <p:ext uri="{BB962C8B-B14F-4D97-AF65-F5344CB8AC3E}">
        <p14:creationId xmlns:p14="http://schemas.microsoft.com/office/powerpoint/2010/main" val="40607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F64C7C7-4055-4939-9EEA-D265B81E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Testsystem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85B9A6D-6645-45A7-910C-C15B3516E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828939"/>
              </p:ext>
            </p:extLst>
          </p:nvPr>
        </p:nvGraphicFramePr>
        <p:xfrm>
          <a:off x="929692" y="1772816"/>
          <a:ext cx="7560840" cy="259229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3498292">
                  <a:extLst>
                    <a:ext uri="{9D8B030D-6E8A-4147-A177-3AD203B41FA5}">
                      <a16:colId xmlns:a16="http://schemas.microsoft.com/office/drawing/2014/main" val="187600610"/>
                    </a:ext>
                  </a:extLst>
                </a:gridCol>
                <a:gridCol w="4062548">
                  <a:extLst>
                    <a:ext uri="{9D8B030D-6E8A-4147-A177-3AD203B41FA5}">
                      <a16:colId xmlns:a16="http://schemas.microsoft.com/office/drawing/2014/main" val="1361529164"/>
                    </a:ext>
                  </a:extLst>
                </a:gridCol>
              </a:tblGrid>
              <a:tr h="532416"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b="1" u="none" strike="noStrike" dirty="0">
                          <a:effectLst/>
                        </a:rPr>
                        <a:t> Parameter</a:t>
                      </a:r>
                      <a:endParaRPr lang="de-D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7D9AA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b="1" u="none" strike="noStrike" dirty="0">
                          <a:effectLst/>
                        </a:rPr>
                        <a:t> Mögliche Werte</a:t>
                      </a:r>
                    </a:p>
                  </a:txBody>
                  <a:tcPr marL="6350" marR="6350" marT="6350" marB="0" anchor="ctr">
                    <a:solidFill>
                      <a:srgbClr val="7D9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1867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u="none" strike="noStrike" dirty="0">
                          <a:effectLst/>
                        </a:rPr>
                        <a:t> Durchführungsweg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u="none" strike="noStrike" dirty="0">
                          <a:effectLst/>
                        </a:rPr>
                        <a:t> Direktversicherung, Direktzusage, Pensionskasse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8191157"/>
                  </a:ext>
                </a:extLst>
              </a:tr>
              <a:tr h="291488"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u="none" strike="noStrike" dirty="0">
                          <a:effectLst/>
                        </a:rPr>
                        <a:t> Art der Rückdeckung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u="none" strike="noStrike" dirty="0">
                          <a:effectLst/>
                        </a:rPr>
                        <a:t> keine, Rückdeckungsversicherung, Unterstützungskasse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5350816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u="none" strike="noStrike" dirty="0">
                          <a:effectLst/>
                        </a:rPr>
                        <a:t> Tarif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u="none" strike="noStrike" dirty="0">
                          <a:effectLst/>
                        </a:rPr>
                        <a:t> </a:t>
                      </a:r>
                      <a:r>
                        <a:rPr lang="de-DE" sz="1200" u="none" strike="noStrike" dirty="0" err="1">
                          <a:effectLst/>
                        </a:rPr>
                        <a:t>AREven</a:t>
                      </a:r>
                      <a:r>
                        <a:rPr lang="de-DE" sz="1200" u="none" strike="noStrike" dirty="0">
                          <a:effectLst/>
                        </a:rPr>
                        <a:t>, </a:t>
                      </a:r>
                      <a:r>
                        <a:rPr lang="de-DE" sz="1200" u="none" strike="noStrike" dirty="0" err="1">
                          <a:effectLst/>
                        </a:rPr>
                        <a:t>AROdd</a:t>
                      </a:r>
                      <a:r>
                        <a:rPr lang="de-DE" sz="1200" u="none" strike="noStrike" dirty="0">
                          <a:effectLst/>
                        </a:rPr>
                        <a:t>, FR20, HR20, PK10, </a:t>
                      </a:r>
                      <a:r>
                        <a:rPr lang="de-DE" sz="1200" u="none" strike="noStrike" dirty="0" err="1">
                          <a:effectLst/>
                        </a:rPr>
                        <a:t>RVx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2781419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i="1" u="none" strike="noStrike" dirty="0">
                          <a:effectLst/>
                        </a:rPr>
                        <a:t> Beitrag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i="1" u="none" strike="noStrike" dirty="0">
                          <a:effectLst/>
                        </a:rPr>
                        <a:t> 0, 24, 299, 599, 600, 5.000, 125.001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8833750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i="1" u="none" strike="noStrike" dirty="0">
                          <a:effectLst/>
                        </a:rPr>
                        <a:t> Zuzahlung zu Beginn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i="1" u="none" strike="noStrike" dirty="0">
                          <a:effectLst/>
                        </a:rPr>
                        <a:t> 0, 99, 299, 2.000,  5.001, 1.000.001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9446187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i="1" u="none" strike="noStrike" dirty="0">
                          <a:effectLst/>
                        </a:rPr>
                        <a:t> Bereits genutzter Beitrag nach § 40 b EStG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i="1" u="none" strike="noStrike" dirty="0">
                          <a:effectLst/>
                        </a:rPr>
                        <a:t> 0, 2.148, 2.149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3304827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i="1" u="none" strike="noStrike" dirty="0">
                          <a:effectLst/>
                        </a:rPr>
                        <a:t> Bereits genutzter Beitrag nach § 3 Nr. 63 EStG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de-DE" sz="1200" i="1" u="none" strike="noStrike" dirty="0">
                          <a:effectLst/>
                        </a:rPr>
                        <a:t> 0, 2.000, 4.068</a:t>
                      </a:r>
                      <a:endParaRPr lang="de-DE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1440796"/>
                  </a:ext>
                </a:extLst>
              </a:tr>
            </a:tbl>
          </a:graphicData>
        </a:graphic>
      </p:graphicFrame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3DBBD147-3C3C-47A7-8ABE-98E27FB4074A}"/>
              </a:ext>
            </a:extLst>
          </p:cNvPr>
          <p:cNvSpPr txBox="1">
            <a:spLocks/>
          </p:cNvSpPr>
          <p:nvPr/>
        </p:nvSpPr>
        <p:spPr bwMode="auto">
          <a:xfrm>
            <a:off x="809624" y="4566297"/>
            <a:ext cx="8010847" cy="1549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lang="de-DE" sz="1500" b="1" kern="0" dirty="0"/>
              <a:t>+ 25 Bedingungen wie bspw.: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Tarif = "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AROdd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+mj-lt"/>
              </a:rPr>
              <a:t>" =&gt; Durchführungsweg = "Direktzusage" &amp;&amp; Art der Rückdeckung = "Rückdeckungsversicherung"</a:t>
            </a:r>
            <a:r>
              <a:rPr lang="de-DE" sz="1200" dirty="0">
                <a:latin typeface="+mj-lt"/>
              </a:rPr>
              <a:t> 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latin typeface="+mj-lt"/>
              </a:rPr>
              <a:t>Durchführungsweg = "Pensionskasse" &lt;=&gt; Tarif = "PK10" &amp;&amp; Art der Rückdeckung = "keine" </a:t>
            </a:r>
          </a:p>
          <a:p>
            <a:pPr marL="171450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000000"/>
                </a:solidFill>
                <a:latin typeface="+mj-lt"/>
              </a:rPr>
              <a:t>Durchführungsweg = "Direktversicherung" =&gt; Beitrag = 0 || Beitrag = 599 || Beitrag = 600</a:t>
            </a:r>
          </a:p>
        </p:txBody>
      </p:sp>
    </p:spTree>
    <p:extLst>
      <p:ext uri="{BB962C8B-B14F-4D97-AF65-F5344CB8AC3E}">
        <p14:creationId xmlns:p14="http://schemas.microsoft.com/office/powerpoint/2010/main" val="1122241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351221C-3C61-4BDD-8340-2FC25EAD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620688"/>
            <a:ext cx="7800975" cy="657225"/>
          </a:xfrm>
        </p:spPr>
        <p:txBody>
          <a:bodyPr/>
          <a:lstStyle/>
          <a:p>
            <a:r>
              <a:rPr lang="de-DE" dirty="0"/>
              <a:t>Wie kommen die Werte zustande?</a:t>
            </a:r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A8EA57F-DC92-4215-BAA5-C9540C011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63695"/>
            <a:ext cx="5185150" cy="52586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855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7993296-FA48-412F-8BB5-FCA1CA3A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620688"/>
            <a:ext cx="7800975" cy="657225"/>
          </a:xfrm>
        </p:spPr>
        <p:txBody>
          <a:bodyPr/>
          <a:lstStyle/>
          <a:p>
            <a:r>
              <a:rPr lang="de-DE" dirty="0"/>
              <a:t>Äquivalenzklassen</a:t>
            </a:r>
          </a:p>
        </p:txBody>
      </p:sp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5F2F6B6-F931-4F6C-ACD4-E6B5155E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628800"/>
            <a:ext cx="6731000" cy="38544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163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Microsoft Office PowerPoint</Application>
  <PresentationFormat>Bildschirmpräsentation (4:3)</PresentationFormat>
  <Paragraphs>196</Paragraphs>
  <Slides>17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Times</vt:lpstr>
      <vt:lpstr>Wingdings</vt:lpstr>
      <vt:lpstr>Leere Präsentation</vt:lpstr>
      <vt:lpstr>PowerPoint-Präsentation</vt:lpstr>
      <vt:lpstr>Ziel der Arbeit</vt:lpstr>
      <vt:lpstr>Anwendungsfall: Easy Web</vt:lpstr>
      <vt:lpstr>PowerPoint-Präsentation</vt:lpstr>
      <vt:lpstr>PowerPoint-Präsentation</vt:lpstr>
      <vt:lpstr>Verschiedene Ansätze</vt:lpstr>
      <vt:lpstr>Testsystem</vt:lpstr>
      <vt:lpstr>Wie kommen die Werte zustande?</vt:lpstr>
      <vt:lpstr>Äquivalenzklassen</vt:lpstr>
      <vt:lpstr>Allgemeine Testmenge mit ACTS</vt:lpstr>
      <vt:lpstr>Vergleich Combinatorial Testing / Random Testing</vt:lpstr>
      <vt:lpstr>Komplexeres Testsystem</vt:lpstr>
      <vt:lpstr>Vergleich einfaches Modell / komplexes Modell</vt:lpstr>
      <vt:lpstr>Vergleich einfaches Modell / komplexes Modell</vt:lpstr>
      <vt:lpstr>T-fach-Abdeckung für jeden Durchführungsweg</vt:lpstr>
      <vt:lpstr>Vergleich verschiedener Tools / Algorithmen</vt:lpstr>
      <vt:lpstr>Vergleich verschiedener Tools / Algorithmen</vt:lpstr>
    </vt:vector>
  </TitlesOfParts>
  <Company>kiz Abt. Medien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Gabriel</dc:creator>
  <cp:lastModifiedBy>Johannes Sindlinger</cp:lastModifiedBy>
  <cp:revision>37</cp:revision>
  <dcterms:modified xsi:type="dcterms:W3CDTF">2022-01-02T10:44:32Z</dcterms:modified>
</cp:coreProperties>
</file>