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3" r:id="rId3"/>
    <p:sldMasterId id="2147483698" r:id="rId4"/>
  </p:sldMasterIdLst>
  <p:notesMasterIdLst>
    <p:notesMasterId r:id="rId36"/>
  </p:notesMasterIdLst>
  <p:sldIdLst>
    <p:sldId id="258" r:id="rId5"/>
    <p:sldId id="257" r:id="rId6"/>
    <p:sldId id="260" r:id="rId7"/>
    <p:sldId id="281" r:id="rId8"/>
    <p:sldId id="280" r:id="rId9"/>
    <p:sldId id="279" r:id="rId10"/>
    <p:sldId id="265" r:id="rId11"/>
    <p:sldId id="263" r:id="rId12"/>
    <p:sldId id="262" r:id="rId13"/>
    <p:sldId id="283" r:id="rId14"/>
    <p:sldId id="284" r:id="rId15"/>
    <p:sldId id="266" r:id="rId16"/>
    <p:sldId id="267" r:id="rId17"/>
    <p:sldId id="268" r:id="rId18"/>
    <p:sldId id="282" r:id="rId19"/>
    <p:sldId id="269" r:id="rId20"/>
    <p:sldId id="270" r:id="rId21"/>
    <p:sldId id="271" r:id="rId22"/>
    <p:sldId id="278" r:id="rId23"/>
    <p:sldId id="285" r:id="rId24"/>
    <p:sldId id="290" r:id="rId25"/>
    <p:sldId id="286" r:id="rId26"/>
    <p:sldId id="287" r:id="rId27"/>
    <p:sldId id="288" r:id="rId28"/>
    <p:sldId id="289" r:id="rId29"/>
    <p:sldId id="272" r:id="rId30"/>
    <p:sldId id="273" r:id="rId31"/>
    <p:sldId id="275" r:id="rId32"/>
    <p:sldId id="277" r:id="rId33"/>
    <p:sldId id="274" r:id="rId34"/>
    <p:sldId id="261" r:id="rId35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5B5B"/>
    <a:srgbClr val="820000"/>
    <a:srgbClr val="FFCC29"/>
    <a:srgbClr val="CCCC00"/>
    <a:srgbClr val="584300"/>
    <a:srgbClr val="FF5353"/>
    <a:srgbClr val="826300"/>
    <a:srgbClr val="C80000"/>
    <a:srgbClr val="46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111" d="100"/>
          <a:sy n="111" d="100"/>
        </p:scale>
        <p:origin x="1866" y="96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91D251-53F1-1631-6D3D-B27988B0F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E40090-D161-647B-E086-0C4D9F760E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05C38E-1450-4C3B-AE46-0409AF13E5C7}" type="datetimeFigureOut">
              <a:rPr lang="de-DE" altLang="de-DE"/>
              <a:pPr>
                <a:defRPr/>
              </a:pPr>
              <a:t>13.06.2023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2CD0CCF-22A3-7599-C4DB-241571E02E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290E075-9FAD-60EB-F29E-1167588F56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1EA6185-5693-66EA-A79A-F636681916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D1F450E-4A14-CA2E-AD60-A0515411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EFA750B-0E5C-49B1-8D31-802248DD88A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384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955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947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374861FD-883D-D7C1-4438-1C9A0F7267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F400231-609B-1161-65DC-8EF9355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6C455-E1D5-4239-AD3C-A8992A6F1BE1}" type="datetime1">
              <a:rPr lang="de-DE" altLang="de-DE"/>
              <a:pPr>
                <a:defRPr/>
              </a:pPr>
              <a:t>13.06.2023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481DFC-42CE-5557-3D63-95F50149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BCAFE39-1851-EFC7-2E4D-FB641EB2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C46949-0213-45F1-9461-C9A414216D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41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1276-2316-A753-1CFD-79235A1A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060450"/>
            <a:ext cx="6481763" cy="22558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806DCE-9CA6-AB41-4E05-ABA37CF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403600"/>
            <a:ext cx="6481763" cy="1565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5AEEF-6C32-835E-D15B-0A99BDC5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89350-DD6E-DE6A-E9BB-6F16693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774D5-1768-9DFE-3BC2-60141D79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0435-69A5-0D3E-EE9C-361A1C2F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D34B8-E912-FA86-E33B-B91C6FF7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BA5CB-9FB9-2791-1192-BC2D5FA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21236-2CCA-FE76-B5AF-FC4AFD58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D7460-3A86-7F52-0B06-2AD2ABA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8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3543D-9D4B-6A8E-7CE9-6781BF7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1616075"/>
            <a:ext cx="7453312" cy="26955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D7221A-AF7A-571F-7AD8-851B3558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3" y="4337050"/>
            <a:ext cx="7453312" cy="1417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A37EA-F4D1-025F-F460-DDF86F4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32897-ED9D-C356-A823-1BB246DF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A4652-5CC3-9C24-7DE9-BA932A3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B9DF-76EC-8A61-41FE-133C52F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D1E92-D5D4-8962-3098-F09DB3B8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25" y="1725613"/>
            <a:ext cx="364966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152E1B-1699-5B46-3343-1D2343B9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788" y="1725613"/>
            <a:ext cx="3651250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53084-1012-9522-41F1-4C232D6A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0316E7-6592-F0FA-8F00-277DE15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914AA-DAC3-0230-038E-61C133F8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6F64-59FF-F184-5DFD-4FA217B3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344488"/>
            <a:ext cx="7453312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3FE01-CC2D-BF20-D826-E770A79F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313" y="1589088"/>
            <a:ext cx="3656012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F8ABB-74FF-9DE7-37D4-FC6D9526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13" y="2366963"/>
            <a:ext cx="3656012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3A518-CCA6-ED82-9BC7-A5960682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5150" y="1589088"/>
            <a:ext cx="367347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6BE5E0-632D-8EE7-0738-4CCB812F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5150" y="2366963"/>
            <a:ext cx="367347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E45887-3E02-BDE2-6ECC-444D1E5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78D134-7BC4-4D50-E6EF-8812DB1C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E0CFCD-9B4C-1575-FE37-7CBBFFC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0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7C544-71F2-87E7-74A3-770B97E4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82183B-787E-3C7F-D261-849081A8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0FAEAB-6027-7A27-8953-564B14A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CBB6AF-88F5-77F4-180C-9CB3C657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6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CA74DB-4212-C31E-44B8-E9F640B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1B0CF-DF86-78E2-FCD4-0318B962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E0759-8DAF-CD8A-162C-48465F9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32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BFA9-EA69-6814-7B52-C7AFE68F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E7F95-CD1A-F314-65AC-25421F36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16FE4-22E2-0A27-7B3E-7EFC3A22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716C7-2282-6651-DE4F-5F45C35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74AB2-F341-AB7E-2485-18AB70D8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6CC13-2F1E-A57C-2F76-4B24927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3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1836-A10B-1E14-1091-E9AD1E6C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25DBE-844C-C010-F3F9-83AC0FF70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C2544-1ED1-4C69-BC25-C19AC2AC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95F67-61FC-479B-71D8-AB8F9F4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A2913-9D81-9EDE-F152-7BB106C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BBC2FE-D7E6-0B89-B0F4-98F3531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5247F-8809-392C-7B56-D42BABD2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9CEC28-8053-0A1D-2932-708AC1CE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9621D-AF56-5003-CD03-C2F789F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FAF0C-4110-7F43-FB68-E0818A70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39886-53A1-103D-7403-85830D2A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484177" y="899827"/>
            <a:ext cx="6300700" cy="948978"/>
          </a:xfrm>
        </p:spPr>
        <p:txBody>
          <a:bodyPr wrap="square"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82C7C-5069-0549-B38F-6905D31713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r="45833"/>
          <a:stretch/>
        </p:blipFill>
        <p:spPr bwMode="auto">
          <a:xfrm>
            <a:off x="0" y="574938"/>
            <a:ext cx="2880221" cy="53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57DB253-EF0E-6FD9-17A3-77B312F5E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5900" y="6084888"/>
            <a:ext cx="5472113" cy="1793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A571E34-108F-86A8-5CDE-C918EF885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192838" y="6119813"/>
            <a:ext cx="2230437" cy="144462"/>
          </a:xfrm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9893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DB5E05-DB14-A97D-A4B0-B83E1853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84900" y="344488"/>
            <a:ext cx="1862138" cy="54927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6DF5F-89CB-1D6B-7BCC-4A484E40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344488"/>
            <a:ext cx="5438775" cy="5492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57EF-804F-F256-E81C-1F50C7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382EC-7E82-8E7D-5974-36F6CA3F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B67DE-574F-487D-AF90-2A3FC64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764973D-4F72-93A4-0B01-F9B9963D0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5B3A42-1E2E-EE2B-AA26-5C227D0C7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5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683C0BCC-3FF4-8015-F270-9238A99AE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D64A4207-C3A2-F710-5CC8-569A5AFBA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E569C-334D-4B92-864E-94F109274D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07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19066C7-9222-F168-C4D9-163927AC7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E663A8DF-9FC3-25F1-AD8E-F0CA5520C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6F9BB-37A5-4208-8641-78647FFD09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B900273D-7277-3D8C-4670-794DEE320D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27CED-5E5E-6210-55D0-3E92E822BD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A3777B-97E8-DC69-885E-77744E5BD8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9D1FB2D3-05B1-481A-92E4-CE69AAEA696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4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FF3818-AED8-FD68-196E-D225AF304C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DF6A17-2A22-6A67-3B57-A3C53C6E10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190F-BBDC-41E8-8094-EB23EC617E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DC8405-ECE8-36CA-1BD1-594A353B7D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96EE585-56BA-BF91-0EF9-837163E098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C179-6DE6-4AD9-ABCA-14164DDDF23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39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2E8CA03-E24E-89DE-C400-4BEB3EDEC3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FCB98C72-F281-39B1-43A2-D8AC2FD88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11DE9-121A-0956-1F7C-9542C72C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DA5D9-BAEC-6852-1FED-B6B1DD1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2EA139DA-C55B-49A5-919D-74B93CF4451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B984E9E8-F305-6707-3865-DD99F06CCF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689" r:id="rId3"/>
    <p:sldLayoutId id="2147483690" r:id="rId4"/>
    <p:sldLayoutId id="2147483691" r:id="rId5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486DB4F-6D43-5AC4-0F0F-7E5D64FD5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8AF2EFD-8E81-7869-53CD-0184F8175B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26DBDEF-9BC0-B32A-7033-B76BC3D64B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BC6D67B7-2A52-4935-AF65-959B8DE6ED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1969A777-C85A-F46E-F066-FF681ABA4E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4850409F-FAFB-97DC-A618-FCF42CD8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2BF79A-2CA8-B5D5-EE5D-A7E01FAD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8A518-963E-2F8D-EC37-C6085C7B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849C6-1134-A4FC-03CB-F3019784C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6B87-28C4-47CB-AD7D-3F6648602EE1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A0799-073F-0A2B-2C78-7BC1968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70014-2A85-D8A0-47E4-5359D0D6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7A0538-C6CE-2CAC-218D-74923A667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779C6-3F0B-7E55-5F98-5DA20E246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F8131F-CE35-2A29-6B85-92D5C9737867}"/>
              </a:ext>
            </a:extLst>
          </p:cNvPr>
          <p:cNvSpPr txBox="1">
            <a:spLocks/>
          </p:cNvSpPr>
          <p:nvPr/>
        </p:nvSpPr>
        <p:spPr bwMode="auto">
          <a:xfrm>
            <a:off x="3204257" y="1061586"/>
            <a:ext cx="4464496" cy="9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/>
              <a:t>Dense Retrieval with Entity Views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65E19BA-2322-4B72-BF25-E2E73AB897F0}"/>
              </a:ext>
            </a:extLst>
          </p:cNvPr>
          <p:cNvSpPr txBox="1">
            <a:spLocks/>
          </p:cNvSpPr>
          <p:nvPr/>
        </p:nvSpPr>
        <p:spPr bwMode="auto">
          <a:xfrm>
            <a:off x="3204257" y="4356211"/>
            <a:ext cx="8207375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b="0" i="1" dirty="0"/>
              <a:t>Seminar: Modern Information Retrieval</a:t>
            </a:r>
          </a:p>
          <a:p>
            <a:pPr>
              <a:lnSpc>
                <a:spcPct val="150000"/>
              </a:lnSpc>
            </a:pPr>
            <a:r>
              <a:rPr lang="de-DE" sz="2000" b="0" i="1" dirty="0" err="1"/>
              <a:t>Presented</a:t>
            </a:r>
            <a:r>
              <a:rPr lang="de-DE" sz="2000" b="0" i="1" dirty="0"/>
              <a:t> </a:t>
            </a:r>
            <a:r>
              <a:rPr lang="de-DE" sz="2000" b="0" i="1" dirty="0" err="1"/>
              <a:t>by</a:t>
            </a:r>
            <a:r>
              <a:rPr lang="de-DE" sz="2000" b="0" i="1" dirty="0"/>
              <a:t> Johannes Gabriel Sindlinger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8739C3-0454-E6AE-B467-5DD909985752}"/>
              </a:ext>
            </a:extLst>
          </p:cNvPr>
          <p:cNvSpPr txBox="1">
            <a:spLocks/>
          </p:cNvSpPr>
          <p:nvPr/>
        </p:nvSpPr>
        <p:spPr bwMode="auto">
          <a:xfrm>
            <a:off x="3168773" y="1893238"/>
            <a:ext cx="8207375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sz="1600" b="0" dirty="0"/>
              <a:t> By Hei Dang Tran &amp; Andrew Yates </a:t>
            </a:r>
          </a:p>
        </p:txBody>
      </p:sp>
    </p:spTree>
    <p:extLst>
      <p:ext uri="{BB962C8B-B14F-4D97-AF65-F5344CB8AC3E}">
        <p14:creationId xmlns:p14="http://schemas.microsoft.com/office/powerpoint/2010/main" val="13929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7876AF-19A5-20AB-A839-EEF978F1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3" y="899827"/>
            <a:ext cx="7854974" cy="4507576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4E9D52-62BB-2ED0-42E2-AED652C48232}"/>
              </a:ext>
            </a:extLst>
          </p:cNvPr>
          <p:cNvGrpSpPr/>
          <p:nvPr/>
        </p:nvGrpSpPr>
        <p:grpSpPr>
          <a:xfrm>
            <a:off x="2174572" y="1325957"/>
            <a:ext cx="1303286" cy="329954"/>
            <a:chOff x="5719035" y="3165328"/>
            <a:chExt cx="597548" cy="1495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7563165-4A6E-B459-2949-79E9434D482E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84DE7D-D72F-0A09-CCE1-B36AEE34C4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4618A08-CF4A-38F9-5207-34880EA705B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2CE04B3-5069-05B5-42E8-5705D2848F8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B420A6F-DCB4-25E7-E14E-B0595B1C37BD}"/>
              </a:ext>
            </a:extLst>
          </p:cNvPr>
          <p:cNvSpPr txBox="1"/>
          <p:nvPr/>
        </p:nvSpPr>
        <p:spPr>
          <a:xfrm>
            <a:off x="2174571" y="1708755"/>
            <a:ext cx="1447845" cy="578882"/>
          </a:xfrm>
          <a:prstGeom prst="roundRect">
            <a:avLst>
              <a:gd name="adj" fmla="val 3454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Embedding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of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entities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in q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17B6A5C-88F9-CE6D-0294-6881BE98D27E}"/>
              </a:ext>
            </a:extLst>
          </p:cNvPr>
          <p:cNvSpPr/>
          <p:nvPr/>
        </p:nvSpPr>
        <p:spPr>
          <a:xfrm>
            <a:off x="1615365" y="719806"/>
            <a:ext cx="2703243" cy="1836205"/>
          </a:xfrm>
          <a:prstGeom prst="ellipse">
            <a:avLst/>
          </a:prstGeom>
          <a:noFill/>
          <a:ln w="63500">
            <a:solidFill>
              <a:srgbClr val="B08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7876AF-19A5-20AB-A839-EEF978F1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3" y="899827"/>
            <a:ext cx="7854974" cy="4507576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4E9D52-62BB-2ED0-42E2-AED652C48232}"/>
              </a:ext>
            </a:extLst>
          </p:cNvPr>
          <p:cNvGrpSpPr/>
          <p:nvPr/>
        </p:nvGrpSpPr>
        <p:grpSpPr>
          <a:xfrm>
            <a:off x="6355752" y="1361962"/>
            <a:ext cx="1303286" cy="329954"/>
            <a:chOff x="5719035" y="3165328"/>
            <a:chExt cx="597548" cy="1495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7563165-4A6E-B459-2949-79E9434D482E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84DE7D-D72F-0A09-CCE1-B36AEE34C4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4618A08-CF4A-38F9-5207-34880EA705B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2CE04B3-5069-05B5-42E8-5705D2848F8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B420A6F-DCB4-25E7-E14E-B0595B1C37BD}"/>
              </a:ext>
            </a:extLst>
          </p:cNvPr>
          <p:cNvSpPr txBox="1"/>
          <p:nvPr/>
        </p:nvSpPr>
        <p:spPr>
          <a:xfrm>
            <a:off x="6300601" y="1727919"/>
            <a:ext cx="1450060" cy="649724"/>
          </a:xfrm>
          <a:prstGeom prst="roundRect">
            <a:avLst>
              <a:gd name="adj" fmla="val 3454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Embedding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of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entities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in d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17B6A5C-88F9-CE6D-0294-6881BE98D27E}"/>
              </a:ext>
            </a:extLst>
          </p:cNvPr>
          <p:cNvSpPr/>
          <p:nvPr/>
        </p:nvSpPr>
        <p:spPr>
          <a:xfrm>
            <a:off x="5796545" y="755811"/>
            <a:ext cx="2703243" cy="1836205"/>
          </a:xfrm>
          <a:prstGeom prst="ellipse">
            <a:avLst/>
          </a:prstGeom>
          <a:noFill/>
          <a:ln w="63500">
            <a:solidFill>
              <a:srgbClr val="B08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21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8059CFA-ADBC-ADF7-A558-1DE9F851E5EB}"/>
              </a:ext>
            </a:extLst>
          </p:cNvPr>
          <p:cNvSpPr txBox="1"/>
          <p:nvPr/>
        </p:nvSpPr>
        <p:spPr>
          <a:xfrm>
            <a:off x="1205666" y="1431434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091564FF-CE9E-ACD6-1422-170E0EF8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243" y="1494184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64EBCF-1564-7143-0346-903C38603A23}"/>
              </a:ext>
            </a:extLst>
          </p:cNvPr>
          <p:cNvSpPr txBox="1"/>
          <p:nvPr/>
        </p:nvSpPr>
        <p:spPr>
          <a:xfrm>
            <a:off x="1189735" y="2721402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A45AF720-E7EB-8D20-C596-8497F09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43" y="2758290"/>
            <a:ext cx="257423" cy="25742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DDB451E-25DA-D9B4-6B43-D73382A7AED5}"/>
              </a:ext>
            </a:extLst>
          </p:cNvPr>
          <p:cNvSpPr txBox="1"/>
          <p:nvPr/>
        </p:nvSpPr>
        <p:spPr>
          <a:xfrm>
            <a:off x="879928" y="1805334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b="1" u="sng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b="1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b="1" u="sng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b="1" u="sng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037426B-0E3F-4821-A421-B4998E8B5A2A}"/>
              </a:ext>
            </a:extLst>
          </p:cNvPr>
          <p:cNvSpPr txBox="1"/>
          <p:nvPr/>
        </p:nvSpPr>
        <p:spPr>
          <a:xfrm>
            <a:off x="858907" y="3059956"/>
            <a:ext cx="6732441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beloved character from the children's television show </a:t>
            </a:r>
            <a:r>
              <a:rPr lang="en-US" sz="1600" b="1" u="sng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 Bert is known for his love for dull and uneventful narratives, which yields to funny moments within the show. Therefore, he also likes to read a lot on the book </a:t>
            </a:r>
            <a:r>
              <a:rPr lang="en-US" sz="1600" b="1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6A1D644-3C08-40AC-D741-1164E95F3AC1}"/>
              </a:ext>
            </a:extLst>
          </p:cNvPr>
          <p:cNvSpPr txBox="1"/>
          <p:nvPr/>
        </p:nvSpPr>
        <p:spPr>
          <a:xfrm>
            <a:off x="1073870" y="793969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4CA1EC2-6E25-8354-74D0-73B639E85B25}"/>
              </a:ext>
            </a:extLst>
          </p:cNvPr>
          <p:cNvSpPr txBox="1"/>
          <p:nvPr/>
        </p:nvSpPr>
        <p:spPr>
          <a:xfrm>
            <a:off x="3469184" y="793969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B4F0463-79C3-3A47-059C-344A01914F4B}"/>
              </a:ext>
            </a:extLst>
          </p:cNvPr>
          <p:cNvSpPr txBox="1"/>
          <p:nvPr/>
        </p:nvSpPr>
        <p:spPr>
          <a:xfrm>
            <a:off x="5760542" y="793969"/>
            <a:ext cx="2057598" cy="338554"/>
          </a:xfrm>
          <a:prstGeom prst="rect">
            <a:avLst/>
          </a:prstGeom>
          <a:noFill/>
          <a:ln w="53975">
            <a:solidFill>
              <a:srgbClr val="FF5B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6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</a:t>
            </a:r>
          </a:p>
        </p:txBody>
      </p:sp>
    </p:spTree>
    <p:extLst>
      <p:ext uri="{BB962C8B-B14F-4D97-AF65-F5344CB8AC3E}">
        <p14:creationId xmlns:p14="http://schemas.microsoft.com/office/powerpoint/2010/main" val="2189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2C774F-0B1D-E17B-4270-BFB896EEDEEF}"/>
              </a:ext>
            </a:extLst>
          </p:cNvPr>
          <p:cNvSpPr txBox="1"/>
          <p:nvPr/>
        </p:nvSpPr>
        <p:spPr>
          <a:xfrm>
            <a:off x="3815635" y="971835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2EA91C60-4DA8-08B6-BC08-20FA5E73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212" y="1034585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3F564DE-CA6A-0EDC-C7CA-6E4F6205EB6C}"/>
              </a:ext>
            </a:extLst>
          </p:cNvPr>
          <p:cNvSpPr txBox="1"/>
          <p:nvPr/>
        </p:nvSpPr>
        <p:spPr>
          <a:xfrm>
            <a:off x="2625801" y="1310389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F84D41-7746-8E81-01D9-977357E3243A}"/>
              </a:ext>
            </a:extLst>
          </p:cNvPr>
          <p:cNvCxnSpPr>
            <a:cxnSpLocks/>
          </p:cNvCxnSpPr>
          <p:nvPr/>
        </p:nvCxnSpPr>
        <p:spPr>
          <a:xfrm>
            <a:off x="4283687" y="1799927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C618E5A-0761-7776-EBDD-7DAD44ADD208}"/>
              </a:ext>
            </a:extLst>
          </p:cNvPr>
          <p:cNvSpPr txBox="1"/>
          <p:nvPr/>
        </p:nvSpPr>
        <p:spPr>
          <a:xfrm>
            <a:off x="2198180" y="2952055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D3ED6F-E7BB-8A6D-696E-D92EDC0CE374}"/>
              </a:ext>
            </a:extLst>
          </p:cNvPr>
          <p:cNvSpPr txBox="1"/>
          <p:nvPr/>
        </p:nvSpPr>
        <p:spPr>
          <a:xfrm>
            <a:off x="4691283" y="2952055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840737-641E-C451-50B5-488450E1E9B6}"/>
              </a:ext>
            </a:extLst>
          </p:cNvPr>
          <p:cNvSpPr txBox="1"/>
          <p:nvPr/>
        </p:nvSpPr>
        <p:spPr>
          <a:xfrm>
            <a:off x="2615751" y="2267979"/>
            <a:ext cx="356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Entity Linker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Dexter (</a:t>
            </a:r>
            <a:r>
              <a:rPr lang="de-DE" sz="1400" dirty="0" err="1">
                <a:latin typeface="Century" panose="02040604050505020304" pitchFamily="18" charset="0"/>
              </a:rPr>
              <a:t>Ceccarelli</a:t>
            </a:r>
            <a:r>
              <a:rPr lang="de-DE" sz="1400" dirty="0">
                <a:latin typeface="Century" panose="02040604050505020304" pitchFamily="18" charset="0"/>
              </a:rPr>
              <a:t> et al. [2013])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478837-D5E0-6668-DB2C-F7F6EDFF1F73}"/>
              </a:ext>
            </a:extLst>
          </p:cNvPr>
          <p:cNvSpPr txBox="1"/>
          <p:nvPr/>
        </p:nvSpPr>
        <p:spPr>
          <a:xfrm>
            <a:off x="2395443" y="3816151"/>
            <a:ext cx="3776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Knowledge </a:t>
            </a:r>
            <a:r>
              <a:rPr lang="de-DE" sz="1600" b="1" dirty="0" err="1">
                <a:latin typeface="Century" panose="02040604050505020304" pitchFamily="18" charset="0"/>
              </a:rPr>
              <a:t>base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Wikipedia2Vec (Yamada et al. [2018])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5B0A82-CC48-07D6-D46B-63F2FF530D38}"/>
              </a:ext>
            </a:extLst>
          </p:cNvPr>
          <p:cNvCxnSpPr>
            <a:cxnSpLocks/>
          </p:cNvCxnSpPr>
          <p:nvPr/>
        </p:nvCxnSpPr>
        <p:spPr>
          <a:xfrm>
            <a:off x="4322369" y="3276091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0C1B898-7427-B3AA-C3BC-198A22381E26}"/>
              </a:ext>
            </a:extLst>
          </p:cNvPr>
          <p:cNvGrpSpPr/>
          <p:nvPr/>
        </p:nvGrpSpPr>
        <p:grpSpPr>
          <a:xfrm>
            <a:off x="4890414" y="4474120"/>
            <a:ext cx="1353034" cy="338554"/>
            <a:chOff x="5719035" y="3165328"/>
            <a:chExt cx="597548" cy="14951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A904C16-B052-FE28-7A54-467623D31F7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0C99FE-0AA5-10E1-EB34-9585E5FED00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9D4ADEC-64FD-4BFF-C140-9F11DA79872E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A2A0226-7740-B8B5-83F8-8154587F3B0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53D1B26-94ED-A3C9-EED6-8BD8680C0D53}"/>
              </a:ext>
            </a:extLst>
          </p:cNvPr>
          <p:cNvGrpSpPr/>
          <p:nvPr/>
        </p:nvGrpSpPr>
        <p:grpSpPr>
          <a:xfrm>
            <a:off x="2336204" y="4474120"/>
            <a:ext cx="1475248" cy="369134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D277971-8259-C8E8-3AAC-125C08BDD94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D57AE-B0AA-76F5-084B-023E9F69833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04B9A7D-6EA2-9126-B723-CE84DC7EE3DC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AEB56A7-3C52-0492-1D57-EB9449B9616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2881A059-F385-8F90-890E-E1F9D8E35061}"/>
              </a:ext>
            </a:extLst>
          </p:cNvPr>
          <p:cNvSpPr txBox="1"/>
          <p:nvPr/>
        </p:nvSpPr>
        <p:spPr>
          <a:xfrm>
            <a:off x="2466648" y="4917781"/>
            <a:ext cx="156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8D6A0B8-A114-AF8A-E99D-63680AA44371}"/>
              </a:ext>
            </a:extLst>
          </p:cNvPr>
          <p:cNvSpPr txBox="1"/>
          <p:nvPr/>
        </p:nvSpPr>
        <p:spPr>
          <a:xfrm>
            <a:off x="4962436" y="4917780"/>
            <a:ext cx="137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76FAE-F84B-D92F-8448-3BF32FD67A3D}"/>
              </a:ext>
            </a:extLst>
          </p:cNvPr>
          <p:cNvSpPr txBox="1"/>
          <p:nvPr/>
        </p:nvSpPr>
        <p:spPr>
          <a:xfrm>
            <a:off x="6314822" y="4484458"/>
            <a:ext cx="1425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>
                <a:latin typeface="Century" panose="02040604050505020304" pitchFamily="18" charset="0"/>
              </a:rPr>
              <a:t>Dim</a:t>
            </a:r>
            <a:r>
              <a:rPr lang="de-DE" sz="1600" i="1" dirty="0">
                <a:latin typeface="Century" panose="02040604050505020304" pitchFamily="18" charset="0"/>
              </a:rPr>
              <a:t> = 100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98CC61-06D8-BE70-3990-72CE726C99E7}"/>
              </a:ext>
            </a:extLst>
          </p:cNvPr>
          <p:cNvSpPr txBox="1"/>
          <p:nvPr/>
        </p:nvSpPr>
        <p:spPr>
          <a:xfrm>
            <a:off x="770206" y="4489508"/>
            <a:ext cx="142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4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755985" y="2358087"/>
            <a:ext cx="24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Input q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1040544" y="2848634"/>
            <a:ext cx="2606055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2872875" y="3673379"/>
            <a:ext cx="172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</a:t>
            </a:r>
            <a:r>
              <a:rPr lang="de-DE" sz="1400" i="1" dirty="0" err="1">
                <a:latin typeface="Century" panose="02040604050505020304" pitchFamily="18" charset="0"/>
              </a:rPr>
              <a:t>each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single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entity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532770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260328" y="3669722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624637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5753658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755985" y="2358087"/>
            <a:ext cx="24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Input 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812145" y="2724271"/>
            <a:ext cx="2606055" cy="189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character from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He also likes to read […] </a:t>
            </a:r>
            <a:r>
              <a:rPr lang="en-US" sz="1600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3070446" y="3876509"/>
            <a:ext cx="172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</a:t>
            </a:r>
            <a:r>
              <a:rPr lang="de-DE" sz="1400" i="1" dirty="0" err="1">
                <a:latin typeface="Century" panose="02040604050505020304" pitchFamily="18" charset="0"/>
              </a:rPr>
              <a:t>each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single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entity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856805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554235" y="4034568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948672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6077693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70328AF-534A-1E6E-2D98-48003F7B0F0A}"/>
              </a:ext>
            </a:extLst>
          </p:cNvPr>
          <p:cNvGrpSpPr/>
          <p:nvPr/>
        </p:nvGrpSpPr>
        <p:grpSpPr>
          <a:xfrm rot="16200000">
            <a:off x="4983911" y="3142425"/>
            <a:ext cx="869636" cy="217598"/>
            <a:chOff x="5719035" y="3165328"/>
            <a:chExt cx="597548" cy="149518"/>
          </a:xfrm>
          <a:solidFill>
            <a:srgbClr val="FF5353"/>
          </a:solidFill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65CFA30-5212-9A00-DAB6-6DF572182BF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01FA139-03BE-3D3A-FF1A-74E994363D3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029EC97-7F46-354C-C22A-1120C1B69BB4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32B0CB9-E8F8-609C-7C34-D0D7C65E0FC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1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970026" y="3185314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528959" y="3180567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2635866" y="2967868"/>
            <a:ext cx="193654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8A51D1A-ECED-A00B-F911-E11BB5CC1D79}"/>
                  </a:ext>
                </a:extLst>
              </p:cNvPr>
              <p:cNvSpPr txBox="1"/>
              <p:nvPr/>
            </p:nvSpPr>
            <p:spPr>
              <a:xfrm>
                <a:off x="2228013" y="3024063"/>
                <a:ext cx="2999402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err="1">
                    <a:latin typeface="Century" panose="02040604050505020304" pitchFamily="18" charset="0"/>
                  </a:rPr>
                  <a:t>For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each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e* in q</a:t>
                </a:r>
              </a:p>
              <a:p>
                <a:pPr lvl="1"/>
                <a:r>
                  <a:rPr lang="de-DE" sz="1100" i="1" dirty="0">
                    <a:latin typeface="Century" panose="02040604050505020304" pitchFamily="18" charset="0"/>
                  </a:rPr>
                  <a:t>e</a:t>
                </a:r>
                <a:r>
                  <a:rPr lang="de-DE" sz="1100" dirty="0">
                    <a:latin typeface="Century" panose="02040604050505020304" pitchFamily="18" charset="0"/>
                  </a:rPr>
                  <a:t> =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in d </a:t>
                </a:r>
                <a:r>
                  <a:rPr lang="de-DE" sz="1100" dirty="0" err="1">
                    <a:latin typeface="Century" panose="02040604050505020304" pitchFamily="18" charset="0"/>
                  </a:rPr>
                  <a:t>with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i="1" dirty="0" err="1">
                    <a:latin typeface="Century" panose="02040604050505020304" pitchFamily="18" charset="0"/>
                  </a:rPr>
                  <a:t>max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cosine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similarity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with</a:t>
                </a:r>
                <a:r>
                  <a:rPr lang="de-DE" sz="1100" dirty="0">
                    <a:latin typeface="Century" panose="02040604050505020304" pitchFamily="18" charset="0"/>
                  </a:rPr>
                  <a:t> e* </a:t>
                </a:r>
              </a:p>
              <a:p>
                <a:pPr lvl="1"/>
                <a:r>
                  <a:rPr lang="de-DE" sz="1100" b="1" dirty="0" err="1">
                    <a:latin typeface="Century" panose="02040604050505020304" pitchFamily="18" charset="0"/>
                  </a:rPr>
                  <a:t>if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max</a:t>
                </a:r>
                <a:r>
                  <a:rPr lang="de-DE" sz="1100" dirty="0">
                    <a:latin typeface="Century" panose="020406040505050203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de-DE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then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</a:p>
              <a:p>
                <a:pPr lvl="2"/>
                <a:r>
                  <a:rPr lang="de-DE" sz="1100" dirty="0" err="1">
                    <a:latin typeface="Century" panose="02040604050505020304" pitchFamily="18" charset="0"/>
                  </a:rPr>
                  <a:t>add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i="1" dirty="0">
                    <a:latin typeface="Century" panose="02040604050505020304" pitchFamily="18" charset="0"/>
                  </a:rPr>
                  <a:t>e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to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filtered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list</a:t>
                </a:r>
                <a:endParaRPr lang="de-DE" sz="1100" dirty="0">
                  <a:latin typeface="Century" panose="02040604050505020304" pitchFamily="18" charset="0"/>
                </a:endParaRPr>
              </a:p>
              <a:p>
                <a:pPr lvl="1"/>
                <a:r>
                  <a:rPr lang="de-DE" sz="1100" b="1" dirty="0">
                    <a:latin typeface="Century" panose="02040604050505020304" pitchFamily="18" charset="0"/>
                  </a:rPr>
                  <a:t>end</a:t>
                </a:r>
              </a:p>
              <a:p>
                <a:r>
                  <a:rPr lang="de-DE" sz="1100" b="1" dirty="0">
                    <a:latin typeface="Century" panose="02040604050505020304" pitchFamily="18" charset="0"/>
                  </a:rPr>
                  <a:t>end</a:t>
                </a:r>
                <a:r>
                  <a:rPr lang="de-DE" sz="1100" dirty="0">
                    <a:latin typeface="Century" panose="020406040505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8A51D1A-ECED-A00B-F911-E11BB5C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13" y="3024063"/>
                <a:ext cx="2999402" cy="1277273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7178422" y="2780357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377796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All </a:t>
            </a:r>
            <a:r>
              <a:rPr lang="de-DE" sz="1600" b="1" dirty="0" err="1">
                <a:latin typeface="Century" panose="02040604050505020304" pitchFamily="18" charset="0"/>
              </a:rPr>
              <a:t>entity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6D371AD-18B6-2221-7708-A4157E771F60}"/>
              </a:ext>
            </a:extLst>
          </p:cNvPr>
          <p:cNvGrpSpPr/>
          <p:nvPr/>
        </p:nvGrpSpPr>
        <p:grpSpPr>
          <a:xfrm rot="16200000">
            <a:off x="1419008" y="3169761"/>
            <a:ext cx="869636" cy="21759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BF5FB6C-EEC6-121F-F3FC-84362A35226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280CF2F-CDE2-5F6E-AC9F-3900C378F8D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DB027FE-C66B-B87C-4932-FCE77C924A4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11C4F03-A611-BD85-9E30-5441326CD8C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pic>
        <p:nvPicPr>
          <p:cNvPr id="36" name="Grafik 35" descr="Filter mit einfarbiger Füllung">
            <a:extLst>
              <a:ext uri="{FF2B5EF4-FFF2-40B4-BE49-F238E27FC236}">
                <a16:creationId xmlns:a16="http://schemas.microsoft.com/office/drawing/2014/main" id="{DFEFB609-48D1-0A67-BD14-F67DD67B5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627" y="2297798"/>
            <a:ext cx="483019" cy="483019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47963D9-BCBD-7952-E857-BA67EF857379}"/>
              </a:ext>
            </a:extLst>
          </p:cNvPr>
          <p:cNvGrpSpPr/>
          <p:nvPr/>
        </p:nvGrpSpPr>
        <p:grpSpPr>
          <a:xfrm rot="16200000">
            <a:off x="5257182" y="3181955"/>
            <a:ext cx="869636" cy="217598"/>
            <a:chOff x="5719035" y="3165328"/>
            <a:chExt cx="597548" cy="14951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CBEA024-20C9-6A9D-EA58-F0709E94034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78CE28-865D-92CE-83B6-1312D5AACE2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DBC5887-328D-CC86-24D5-2D33753E834A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5DCB339-9036-87AF-586B-5B42664C06B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012F3F-FD95-94FA-A400-7D39952C5B4D}"/>
              </a:ext>
            </a:extLst>
          </p:cNvPr>
          <p:cNvGrpSpPr/>
          <p:nvPr/>
        </p:nvGrpSpPr>
        <p:grpSpPr>
          <a:xfrm rot="16200000">
            <a:off x="4816115" y="3177208"/>
            <a:ext cx="856972" cy="214430"/>
            <a:chOff x="5719035" y="3165328"/>
            <a:chExt cx="597548" cy="14951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082E7AA-75E1-69F0-78C3-32DCBBEBDF1D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FA5C287-BAF1-38C6-CFB9-074A1AFDC7C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924DA35-040B-3E87-807D-763DB152779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67E1621-26AF-C0D0-6862-1AEC371962E1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23D6377-5F8C-DD12-B4AA-5A3B3DB84210}"/>
              </a:ext>
            </a:extLst>
          </p:cNvPr>
          <p:cNvSpPr txBox="1"/>
          <p:nvPr/>
        </p:nvSpPr>
        <p:spPr>
          <a:xfrm>
            <a:off x="4428393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Filtered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F7B2B2E-9EAC-908A-7FB5-7360824D95FA}"/>
              </a:ext>
            </a:extLst>
          </p:cNvPr>
          <p:cNvCxnSpPr>
            <a:cxnSpLocks/>
          </p:cNvCxnSpPr>
          <p:nvPr/>
        </p:nvCxnSpPr>
        <p:spPr>
          <a:xfrm>
            <a:off x="6156585" y="2963152"/>
            <a:ext cx="846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A72160-9D88-D482-C0A7-6AD664FE56A6}"/>
              </a:ext>
            </a:extLst>
          </p:cNvPr>
          <p:cNvSpPr txBox="1"/>
          <p:nvPr/>
        </p:nvSpPr>
        <p:spPr>
          <a:xfrm>
            <a:off x="5983867" y="3594171"/>
            <a:ext cx="1342460" cy="462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>
                <a:latin typeface="Century" panose="02040604050505020304" pitchFamily="18" charset="0"/>
              </a:rPr>
              <a:t>Build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average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1512620-0957-1150-2BF5-7C5AA3362332}"/>
              </a:ext>
            </a:extLst>
          </p:cNvPr>
          <p:cNvSpPr txBox="1"/>
          <p:nvPr/>
        </p:nvSpPr>
        <p:spPr>
          <a:xfrm>
            <a:off x="6640345" y="2089557"/>
            <a:ext cx="134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114C72D-76A8-2424-BE53-8A1B052B8CEA}"/>
              </a:ext>
            </a:extLst>
          </p:cNvPr>
          <p:cNvCxnSpPr>
            <a:cxnSpLocks/>
          </p:cNvCxnSpPr>
          <p:nvPr/>
        </p:nvCxnSpPr>
        <p:spPr>
          <a:xfrm>
            <a:off x="2431892" y="3312095"/>
            <a:ext cx="0" cy="74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4E93238-E1D9-E058-A408-150EFEBB6237}"/>
              </a:ext>
            </a:extLst>
          </p:cNvPr>
          <p:cNvCxnSpPr>
            <a:cxnSpLocks/>
          </p:cNvCxnSpPr>
          <p:nvPr/>
        </p:nvCxnSpPr>
        <p:spPr>
          <a:xfrm>
            <a:off x="2844217" y="3804907"/>
            <a:ext cx="0" cy="119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6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882950AA-A739-2E9E-6654-E2EC2C875BEC}"/>
              </a:ext>
            </a:extLst>
          </p:cNvPr>
          <p:cNvSpPr txBox="1"/>
          <p:nvPr/>
        </p:nvSpPr>
        <p:spPr>
          <a:xfrm>
            <a:off x="168339" y="1367879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Input </a:t>
            </a:r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F12F714-AE73-1BE6-C72E-5FDFF6EB7C2D}"/>
              </a:ext>
            </a:extLst>
          </p:cNvPr>
          <p:cNvSpPr txBox="1"/>
          <p:nvPr/>
        </p:nvSpPr>
        <p:spPr>
          <a:xfrm>
            <a:off x="143917" y="2066473"/>
            <a:ext cx="1879000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character from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</a:t>
            </a: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2E73F10-5E0A-0C0C-C6C8-D9D6E016AFB7}"/>
              </a:ext>
            </a:extLst>
          </p:cNvPr>
          <p:cNvSpPr txBox="1"/>
          <p:nvPr/>
        </p:nvSpPr>
        <p:spPr>
          <a:xfrm>
            <a:off x="150708" y="3515924"/>
            <a:ext cx="1992789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He also likes to read […] </a:t>
            </a:r>
            <a:r>
              <a:rPr lang="en-US" sz="1600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3856FA-A406-9CD6-95C5-6278205E0A9D}"/>
              </a:ext>
            </a:extLst>
          </p:cNvPr>
          <p:cNvCxnSpPr>
            <a:cxnSpLocks/>
          </p:cNvCxnSpPr>
          <p:nvPr/>
        </p:nvCxnSpPr>
        <p:spPr>
          <a:xfrm>
            <a:off x="1656085" y="3348099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2485995" y="1943943"/>
            <a:ext cx="1616546" cy="307777"/>
          </a:xfrm>
          <a:prstGeom prst="rect">
            <a:avLst/>
          </a:prstGeom>
          <a:noFill/>
          <a:ln w="3492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 / BERT }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2485995" y="2462517"/>
            <a:ext cx="1616546" cy="307777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lang="de-DE" sz="14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 }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8EDF147-8AFE-7036-93AE-9D86558A1D80}"/>
              </a:ext>
            </a:extLst>
          </p:cNvPr>
          <p:cNvSpPr txBox="1"/>
          <p:nvPr/>
        </p:nvSpPr>
        <p:spPr>
          <a:xfrm>
            <a:off x="2485995" y="2930569"/>
            <a:ext cx="1616546" cy="307777"/>
          </a:xfrm>
          <a:prstGeom prst="rect">
            <a:avLst/>
          </a:prstGeom>
          <a:noFill/>
          <a:ln w="34925">
            <a:solidFill>
              <a:srgbClr val="FF5B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lang="de-DE" sz="1400" dirty="0" err="1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4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 }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A3F275A-7289-F833-AA4F-09F44EB47D8A}"/>
              </a:ext>
            </a:extLst>
          </p:cNvPr>
          <p:cNvSpPr txBox="1"/>
          <p:nvPr/>
        </p:nvSpPr>
        <p:spPr>
          <a:xfrm>
            <a:off x="2484177" y="3432597"/>
            <a:ext cx="1618363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Bert,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 }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C43F1EF-7141-45C4-2310-4F9A516858E0}"/>
              </a:ext>
            </a:extLst>
          </p:cNvPr>
          <p:cNvSpPr txBox="1"/>
          <p:nvPr/>
        </p:nvSpPr>
        <p:spPr>
          <a:xfrm>
            <a:off x="2484178" y="4111446"/>
            <a:ext cx="1618364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Bert,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 }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BED2792-BB35-D09C-9CA9-54B8A3AE2657}"/>
              </a:ext>
            </a:extLst>
          </p:cNvPr>
          <p:cNvSpPr txBox="1"/>
          <p:nvPr/>
        </p:nvSpPr>
        <p:spPr>
          <a:xfrm>
            <a:off x="2485994" y="4733091"/>
            <a:ext cx="1618363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{ </a:t>
            </a:r>
            <a:r>
              <a:rPr lang="de-DE" dirty="0" err="1"/>
              <a:t>Sesame</a:t>
            </a:r>
            <a:r>
              <a:rPr lang="de-DE" dirty="0"/>
              <a:t> Street,  </a:t>
            </a:r>
            <a:r>
              <a:rPr lang="de-DE" dirty="0" err="1"/>
              <a:t>Boring</a:t>
            </a:r>
            <a:r>
              <a:rPr lang="de-DE" dirty="0"/>
              <a:t> Stories }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215E7F8-FEC5-1956-7C13-97519481FF99}"/>
              </a:ext>
            </a:extLst>
          </p:cNvPr>
          <p:cNvSpPr txBox="1"/>
          <p:nvPr/>
        </p:nvSpPr>
        <p:spPr>
          <a:xfrm>
            <a:off x="2417709" y="1367879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Cluster </a:t>
            </a:r>
            <a:r>
              <a:rPr lang="de-DE" sz="1600" b="1" dirty="0" err="1">
                <a:latin typeface="Century" panose="02040604050505020304" pitchFamily="18" charset="0"/>
              </a:rPr>
              <a:t>sets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C9290AB-CB5E-FDD8-7128-564A90996C92}"/>
              </a:ext>
            </a:extLst>
          </p:cNvPr>
          <p:cNvCxnSpPr>
            <a:cxnSpLocks/>
          </p:cNvCxnSpPr>
          <p:nvPr/>
        </p:nvCxnSpPr>
        <p:spPr>
          <a:xfrm>
            <a:off x="4248373" y="3400601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48AFDB02-C5DF-673F-DE72-25BACC7418CF}"/>
              </a:ext>
            </a:extLst>
          </p:cNvPr>
          <p:cNvGrpSpPr/>
          <p:nvPr/>
        </p:nvGrpSpPr>
        <p:grpSpPr>
          <a:xfrm>
            <a:off x="5140465" y="1951780"/>
            <a:ext cx="992002" cy="316334"/>
            <a:chOff x="5472510" y="1979947"/>
            <a:chExt cx="992002" cy="316334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036A0380-22CF-D320-7341-1E40A098ED73}"/>
                </a:ext>
              </a:extLst>
            </p:cNvPr>
            <p:cNvGrpSpPr/>
            <p:nvPr/>
          </p:nvGrpSpPr>
          <p:grpSpPr>
            <a:xfrm>
              <a:off x="5535713" y="2025037"/>
              <a:ext cx="869636" cy="217598"/>
              <a:chOff x="5719035" y="3165328"/>
              <a:chExt cx="597548" cy="149518"/>
            </a:xfrm>
            <a:solidFill>
              <a:srgbClr val="FFCC29"/>
            </a:solidFill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4719C54-0DE0-933C-7293-995F96198BB1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47D1D8F-8810-FAFF-FF9F-AB6B255297E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F08BCC30-5A43-E42E-7817-62DA1DCC86BB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399CD07E-25CB-F01F-AC50-8A8EC254859B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B0ADDFA-0DA1-8ACB-A949-90A16BBA6CA4}"/>
                </a:ext>
              </a:extLst>
            </p:cNvPr>
            <p:cNvSpPr txBox="1"/>
            <p:nvPr/>
          </p:nvSpPr>
          <p:spPr>
            <a:xfrm>
              <a:off x="5921160" y="198850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D7610ED3-31B7-D85C-1736-CEFEE1D82200}"/>
                </a:ext>
              </a:extLst>
            </p:cNvPr>
            <p:cNvSpPr txBox="1"/>
            <p:nvPr/>
          </p:nvSpPr>
          <p:spPr>
            <a:xfrm>
              <a:off x="5697850" y="198850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990C32-ABA4-F797-B1C9-4A56A2A1AE81}"/>
                </a:ext>
              </a:extLst>
            </p:cNvPr>
            <p:cNvSpPr txBox="1"/>
            <p:nvPr/>
          </p:nvSpPr>
          <p:spPr>
            <a:xfrm>
              <a:off x="5472510" y="197994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0A016764-01DB-5501-9060-192CD8975C1D}"/>
                </a:ext>
              </a:extLst>
            </p:cNvPr>
            <p:cNvSpPr txBox="1"/>
            <p:nvPr/>
          </p:nvSpPr>
          <p:spPr>
            <a:xfrm>
              <a:off x="6140476" y="197994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0CCD571-2EFA-6F66-ED68-CC21C159E9F4}"/>
              </a:ext>
            </a:extLst>
          </p:cNvPr>
          <p:cNvGrpSpPr/>
          <p:nvPr/>
        </p:nvGrpSpPr>
        <p:grpSpPr>
          <a:xfrm>
            <a:off x="5140465" y="2462540"/>
            <a:ext cx="990961" cy="320888"/>
            <a:chOff x="5467606" y="2492056"/>
            <a:chExt cx="990961" cy="320888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77B4218-C18A-79A1-D976-FAC9A48DA6DF}"/>
                </a:ext>
              </a:extLst>
            </p:cNvPr>
            <p:cNvGrpSpPr/>
            <p:nvPr/>
          </p:nvGrpSpPr>
          <p:grpSpPr>
            <a:xfrm>
              <a:off x="5530810" y="2541701"/>
              <a:ext cx="869636" cy="217598"/>
              <a:chOff x="5719035" y="3165328"/>
              <a:chExt cx="597548" cy="149518"/>
            </a:xfrm>
            <a:solidFill>
              <a:srgbClr val="B08600"/>
            </a:solidFill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6FF21E8E-E5FB-662A-DB83-AD2F5F544D12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8F0C18-4FF6-36FC-8255-3CF1B75249A1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5382795A-BB68-389F-EAAF-E675D680267B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53C7EA5-D709-677F-0962-A88FF7D9FAAC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C7CC62BA-E39B-44AC-682E-0C55EF1857B7}"/>
                </a:ext>
              </a:extLst>
            </p:cNvPr>
            <p:cNvSpPr txBox="1"/>
            <p:nvPr/>
          </p:nvSpPr>
          <p:spPr>
            <a:xfrm>
              <a:off x="5916256" y="250516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CC0AC2F-2E76-2E02-0A25-56B67E1C7D8F}"/>
                </a:ext>
              </a:extLst>
            </p:cNvPr>
            <p:cNvSpPr txBox="1"/>
            <p:nvPr/>
          </p:nvSpPr>
          <p:spPr>
            <a:xfrm>
              <a:off x="5692946" y="250516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8F863F3-4EE5-D3EA-80CF-5D2E3659FDDE}"/>
                </a:ext>
              </a:extLst>
            </p:cNvPr>
            <p:cNvSpPr txBox="1"/>
            <p:nvPr/>
          </p:nvSpPr>
          <p:spPr>
            <a:xfrm>
              <a:off x="5467606" y="249661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0783203-B00E-5963-875D-D5D7EEC6DFD4}"/>
                </a:ext>
              </a:extLst>
            </p:cNvPr>
            <p:cNvSpPr txBox="1"/>
            <p:nvPr/>
          </p:nvSpPr>
          <p:spPr>
            <a:xfrm>
              <a:off x="6134531" y="24920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B1920139-AEF3-70C2-811B-7ACF14AF8363}"/>
              </a:ext>
            </a:extLst>
          </p:cNvPr>
          <p:cNvGrpSpPr/>
          <p:nvPr/>
        </p:nvGrpSpPr>
        <p:grpSpPr>
          <a:xfrm>
            <a:off x="5147663" y="2934333"/>
            <a:ext cx="983763" cy="320032"/>
            <a:chOff x="5467607" y="2989956"/>
            <a:chExt cx="983763" cy="320032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578C4DD-EE1D-8F46-E4F2-B52BDB6B6AF3}"/>
                </a:ext>
              </a:extLst>
            </p:cNvPr>
            <p:cNvGrpSpPr/>
            <p:nvPr/>
          </p:nvGrpSpPr>
          <p:grpSpPr>
            <a:xfrm>
              <a:off x="5530810" y="3038744"/>
              <a:ext cx="869636" cy="217598"/>
              <a:chOff x="5719035" y="3165328"/>
              <a:chExt cx="597548" cy="149518"/>
            </a:xfrm>
            <a:solidFill>
              <a:srgbClr val="FF5353"/>
            </a:solidFill>
          </p:grpSpPr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73D534C1-1679-66BC-90C3-597E60C81B17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8B30045-B995-87BB-EB64-F7B47FC3A8C9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0892CB7F-8B17-E661-B40D-ECDD272343A2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3B16EC7A-65DB-A165-D838-C5FEE90D9127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A9C3246-732E-CF3B-D38E-160E2BCACAB0}"/>
                </a:ext>
              </a:extLst>
            </p:cNvPr>
            <p:cNvSpPr txBox="1"/>
            <p:nvPr/>
          </p:nvSpPr>
          <p:spPr>
            <a:xfrm>
              <a:off x="5916257" y="300221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B5F17228-06B7-CCD6-AEFB-35383A69D9CD}"/>
                </a:ext>
              </a:extLst>
            </p:cNvPr>
            <p:cNvSpPr txBox="1"/>
            <p:nvPr/>
          </p:nvSpPr>
          <p:spPr>
            <a:xfrm>
              <a:off x="5692947" y="300221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3971DC34-313F-64B9-7FB7-1772415D6480}"/>
                </a:ext>
              </a:extLst>
            </p:cNvPr>
            <p:cNvSpPr txBox="1"/>
            <p:nvPr/>
          </p:nvSpPr>
          <p:spPr>
            <a:xfrm>
              <a:off x="5467607" y="29936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3C0B0D3-249D-68BA-26DA-5F961326E185}"/>
                </a:ext>
              </a:extLst>
            </p:cNvPr>
            <p:cNvSpPr txBox="1"/>
            <p:nvPr/>
          </p:nvSpPr>
          <p:spPr>
            <a:xfrm>
              <a:off x="6127334" y="29899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B8D467C-6505-7256-8AAB-7395365FFDF9}"/>
              </a:ext>
            </a:extLst>
          </p:cNvPr>
          <p:cNvGrpSpPr/>
          <p:nvPr/>
        </p:nvGrpSpPr>
        <p:grpSpPr>
          <a:xfrm>
            <a:off x="5125412" y="3494379"/>
            <a:ext cx="986058" cy="317694"/>
            <a:chOff x="5449173" y="3549492"/>
            <a:chExt cx="986058" cy="317694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426B23CA-ABAF-888B-38A7-830C9E777370}"/>
                </a:ext>
              </a:extLst>
            </p:cNvPr>
            <p:cNvGrpSpPr/>
            <p:nvPr/>
          </p:nvGrpSpPr>
          <p:grpSpPr>
            <a:xfrm>
              <a:off x="5512377" y="359594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CE00D607-6A1A-51D7-C6CF-A8D7CE5A9F7C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3FC37A5-4248-4D08-E0C8-79E12CCEC275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925908-B16C-439A-4D49-1045332A0B0F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8F99E51-1B9D-E9E3-4C8D-263EC2ECAC41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5CF84873-3F1B-F71B-E72C-5445F66C5F49}"/>
                </a:ext>
              </a:extLst>
            </p:cNvPr>
            <p:cNvSpPr txBox="1"/>
            <p:nvPr/>
          </p:nvSpPr>
          <p:spPr>
            <a:xfrm>
              <a:off x="5897823" y="355940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5882CBC-3B79-405A-C5FB-AA6C0BE959BF}"/>
                </a:ext>
              </a:extLst>
            </p:cNvPr>
            <p:cNvSpPr txBox="1"/>
            <p:nvPr/>
          </p:nvSpPr>
          <p:spPr>
            <a:xfrm>
              <a:off x="5674513" y="355940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7B46CDE-B7C4-8DB6-AFC5-AF26589A9EEA}"/>
                </a:ext>
              </a:extLst>
            </p:cNvPr>
            <p:cNvSpPr txBox="1"/>
            <p:nvPr/>
          </p:nvSpPr>
          <p:spPr>
            <a:xfrm>
              <a:off x="5449173" y="355085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5F2477C6-A37E-11EB-E515-1EDBB8798839}"/>
                </a:ext>
              </a:extLst>
            </p:cNvPr>
            <p:cNvSpPr txBox="1"/>
            <p:nvPr/>
          </p:nvSpPr>
          <p:spPr>
            <a:xfrm>
              <a:off x="6111195" y="354949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A2202762-AEA2-F813-89B2-1CE8FB6A669A}"/>
              </a:ext>
            </a:extLst>
          </p:cNvPr>
          <p:cNvGrpSpPr/>
          <p:nvPr/>
        </p:nvGrpSpPr>
        <p:grpSpPr>
          <a:xfrm>
            <a:off x="5123691" y="4061482"/>
            <a:ext cx="993254" cy="319825"/>
            <a:chOff x="5465313" y="4088552"/>
            <a:chExt cx="993254" cy="319825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E47A2639-ED52-7C00-02A0-C5DE28CB29A7}"/>
                </a:ext>
              </a:extLst>
            </p:cNvPr>
            <p:cNvGrpSpPr/>
            <p:nvPr/>
          </p:nvGrpSpPr>
          <p:grpSpPr>
            <a:xfrm>
              <a:off x="5528516" y="413713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7A72135B-8CC6-B294-0D5D-2440A36C369E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D6EBABBE-9783-1C26-CFB7-CB26827F4C45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353D2F91-CE97-09A9-D7BD-8C1511249FAA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867B66A-CC59-FED9-E102-3D6A468AABF9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380A1179-D80A-BF21-7266-4BDF827D58ED}"/>
                </a:ext>
              </a:extLst>
            </p:cNvPr>
            <p:cNvSpPr txBox="1"/>
            <p:nvPr/>
          </p:nvSpPr>
          <p:spPr>
            <a:xfrm>
              <a:off x="591396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D28D600E-2796-EA2B-FEA0-74DAA0FA1DCF}"/>
                </a:ext>
              </a:extLst>
            </p:cNvPr>
            <p:cNvSpPr txBox="1"/>
            <p:nvPr/>
          </p:nvSpPr>
          <p:spPr>
            <a:xfrm>
              <a:off x="569065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053B1B8-F4BB-9F35-69A9-CB45F0AB7776}"/>
                </a:ext>
              </a:extLst>
            </p:cNvPr>
            <p:cNvSpPr txBox="1"/>
            <p:nvPr/>
          </p:nvSpPr>
          <p:spPr>
            <a:xfrm>
              <a:off x="5465313" y="4092045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718BDAC1-CCF8-2482-D1D1-3782579179EF}"/>
                </a:ext>
              </a:extLst>
            </p:cNvPr>
            <p:cNvSpPr txBox="1"/>
            <p:nvPr/>
          </p:nvSpPr>
          <p:spPr>
            <a:xfrm>
              <a:off x="6134531" y="408855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2813C4AE-670F-8CF1-42DB-681E381F23D0}"/>
              </a:ext>
            </a:extLst>
          </p:cNvPr>
          <p:cNvSpPr txBox="1"/>
          <p:nvPr/>
        </p:nvSpPr>
        <p:spPr>
          <a:xfrm>
            <a:off x="4485525" y="1287034"/>
            <a:ext cx="221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Average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r>
              <a:rPr lang="de-DE" sz="1600" b="1" dirty="0">
                <a:latin typeface="Century" panose="02040604050505020304" pitchFamily="18" charset="0"/>
              </a:rPr>
              <a:t> per </a:t>
            </a:r>
            <a:r>
              <a:rPr lang="de-DE" sz="1600" b="1" dirty="0" err="1">
                <a:latin typeface="Century" panose="02040604050505020304" pitchFamily="18" charset="0"/>
              </a:rPr>
              <a:t>cluster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7A74EAF4-340B-0549-94CD-5550C018FC03}"/>
              </a:ext>
            </a:extLst>
          </p:cNvPr>
          <p:cNvCxnSpPr>
            <a:cxnSpLocks/>
          </p:cNvCxnSpPr>
          <p:nvPr/>
        </p:nvCxnSpPr>
        <p:spPr>
          <a:xfrm>
            <a:off x="6131426" y="3408511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FBBAEAAC-5686-E1DE-4F33-2523BA11590F}"/>
              </a:ext>
            </a:extLst>
          </p:cNvPr>
          <p:cNvSpPr txBox="1"/>
          <p:nvPr/>
        </p:nvSpPr>
        <p:spPr>
          <a:xfrm>
            <a:off x="6552629" y="3057162"/>
            <a:ext cx="180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Multiple </a:t>
            </a:r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representations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7ED620D-FF5C-A87E-474D-93DCF819E57F}"/>
              </a:ext>
            </a:extLst>
          </p:cNvPr>
          <p:cNvGrpSpPr/>
          <p:nvPr/>
        </p:nvGrpSpPr>
        <p:grpSpPr>
          <a:xfrm>
            <a:off x="5115156" y="4744202"/>
            <a:ext cx="993254" cy="319825"/>
            <a:chOff x="5465313" y="4088552"/>
            <a:chExt cx="993254" cy="319825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AC81A12-E46B-7C33-D36C-33D764FD5D0E}"/>
                </a:ext>
              </a:extLst>
            </p:cNvPr>
            <p:cNvGrpSpPr/>
            <p:nvPr/>
          </p:nvGrpSpPr>
          <p:grpSpPr>
            <a:xfrm>
              <a:off x="5528516" y="413713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6599431A-7828-908F-EBF9-A3DF0667C99A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5F030BB-AD27-E5D0-EE92-096FCC1FDCD1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9323A07-784F-00D8-BD81-A8874569696F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B51E783-273F-FD04-0CD2-481F9A5FE750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383C125-4A72-F394-F177-E31770578810}"/>
                </a:ext>
              </a:extLst>
            </p:cNvPr>
            <p:cNvSpPr txBox="1"/>
            <p:nvPr/>
          </p:nvSpPr>
          <p:spPr>
            <a:xfrm>
              <a:off x="591396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4FAEE7A-43A7-11EF-851B-6AA88696185E}"/>
                </a:ext>
              </a:extLst>
            </p:cNvPr>
            <p:cNvSpPr txBox="1"/>
            <p:nvPr/>
          </p:nvSpPr>
          <p:spPr>
            <a:xfrm>
              <a:off x="569065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2E8E32A-18D7-B007-AAF1-0442D1A4C2E0}"/>
                </a:ext>
              </a:extLst>
            </p:cNvPr>
            <p:cNvSpPr txBox="1"/>
            <p:nvPr/>
          </p:nvSpPr>
          <p:spPr>
            <a:xfrm>
              <a:off x="5465313" y="4092045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F35D92D-C6D8-4F86-6D64-2FA9ABF3E68F}"/>
                </a:ext>
              </a:extLst>
            </p:cNvPr>
            <p:cNvSpPr txBox="1"/>
            <p:nvPr/>
          </p:nvSpPr>
          <p:spPr>
            <a:xfrm>
              <a:off x="6134531" y="408855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40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AA8DD52-2FFA-C5D3-233C-F5E966C1F87D}"/>
              </a:ext>
            </a:extLst>
          </p:cNvPr>
          <p:cNvSpPr txBox="1"/>
          <p:nvPr/>
        </p:nvSpPr>
        <p:spPr>
          <a:xfrm>
            <a:off x="5508513" y="4086065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2DFFC5D0-05D0-4ACC-9962-802BFAB8AAF9}"/>
              </a:ext>
            </a:extLst>
          </p:cNvPr>
          <p:cNvSpPr txBox="1"/>
          <p:nvPr/>
        </p:nvSpPr>
        <p:spPr>
          <a:xfrm>
            <a:off x="5967823" y="4104183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0C36534-659E-1FCE-E898-82F7B37C9E68}"/>
              </a:ext>
            </a:extLst>
          </p:cNvPr>
          <p:cNvSpPr txBox="1"/>
          <p:nvPr/>
        </p:nvSpPr>
        <p:spPr>
          <a:xfrm>
            <a:off x="5508513" y="4474111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542C4B2-4770-23E8-0C50-28E377DCF8F2}"/>
              </a:ext>
            </a:extLst>
          </p:cNvPr>
          <p:cNvSpPr txBox="1"/>
          <p:nvPr/>
        </p:nvSpPr>
        <p:spPr>
          <a:xfrm>
            <a:off x="5976565" y="4470398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03B509-1107-355B-5FAB-76FF5349D837}"/>
              </a:ext>
            </a:extLst>
          </p:cNvPr>
          <p:cNvSpPr txBox="1"/>
          <p:nvPr/>
        </p:nvSpPr>
        <p:spPr>
          <a:xfrm>
            <a:off x="5511566" y="4899984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63074A9-1120-6D6F-E198-8A7223500007}"/>
              </a:ext>
            </a:extLst>
          </p:cNvPr>
          <p:cNvSpPr txBox="1"/>
          <p:nvPr/>
        </p:nvSpPr>
        <p:spPr>
          <a:xfrm>
            <a:off x="5976565" y="4896271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7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AA8DD52-2FFA-C5D3-233C-F5E966C1F87D}"/>
              </a:ext>
            </a:extLst>
          </p:cNvPr>
          <p:cNvSpPr txBox="1"/>
          <p:nvPr/>
        </p:nvSpPr>
        <p:spPr>
          <a:xfrm>
            <a:off x="5508513" y="4086065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2DFFC5D0-05D0-4ACC-9962-802BFAB8AAF9}"/>
              </a:ext>
            </a:extLst>
          </p:cNvPr>
          <p:cNvSpPr txBox="1"/>
          <p:nvPr/>
        </p:nvSpPr>
        <p:spPr>
          <a:xfrm>
            <a:off x="5967823" y="4104183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0C36534-659E-1FCE-E898-82F7B37C9E68}"/>
              </a:ext>
            </a:extLst>
          </p:cNvPr>
          <p:cNvSpPr txBox="1"/>
          <p:nvPr/>
        </p:nvSpPr>
        <p:spPr>
          <a:xfrm>
            <a:off x="5508513" y="4474111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542C4B2-4770-23E8-0C50-28E377DCF8F2}"/>
              </a:ext>
            </a:extLst>
          </p:cNvPr>
          <p:cNvSpPr txBox="1"/>
          <p:nvPr/>
        </p:nvSpPr>
        <p:spPr>
          <a:xfrm>
            <a:off x="5976565" y="4470398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03B509-1107-355B-5FAB-76FF5349D837}"/>
              </a:ext>
            </a:extLst>
          </p:cNvPr>
          <p:cNvSpPr txBox="1"/>
          <p:nvPr/>
        </p:nvSpPr>
        <p:spPr>
          <a:xfrm>
            <a:off x="5511566" y="4899984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63074A9-1120-6D6F-E198-8A7223500007}"/>
              </a:ext>
            </a:extLst>
          </p:cNvPr>
          <p:cNvSpPr txBox="1"/>
          <p:nvPr/>
        </p:nvSpPr>
        <p:spPr>
          <a:xfrm>
            <a:off x="5976565" y="4896271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DF7CC-5A54-C9DF-9A80-1FE974B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F6478-0085-8E8F-BA4C-9CA97C34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? – Motivation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–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 – </a:t>
            </a:r>
            <a:r>
              <a:rPr lang="de-DE" dirty="0" err="1"/>
              <a:t>Methodology</a:t>
            </a:r>
            <a:endParaRPr lang="de-DE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? – Evaluation &amp;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3A9432-DF5F-D99A-EA28-85696AF5B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 err="1"/>
              <a:t>Insitute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Computer Science / Titel / Verantwortlicher / Position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293479-D2FD-A337-0535-49CF5A819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444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6948673" y="2650447"/>
            <a:ext cx="1462417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Reported</a:t>
            </a:r>
            <a:r>
              <a:rPr lang="de-DE" sz="1600" baseline="300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8</a:t>
            </a: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6948673" y="2650447"/>
            <a:ext cx="1462417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Reported</a:t>
            </a:r>
            <a:r>
              <a:rPr lang="de-DE" sz="1600" baseline="300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8</a:t>
            </a: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B70CB0-103C-AB86-874C-0CC1E7E8ED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6F8C406-8708-3648-C576-213AF5289EC4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4A51BF-57E9-8560-9F9C-F5DDB256A1B3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B83FF73-B4F5-D325-0A4E-075737F8DDAF}"/>
              </a:ext>
            </a:extLst>
          </p:cNvPr>
          <p:cNvSpPr txBox="1"/>
          <p:nvPr/>
        </p:nvSpPr>
        <p:spPr>
          <a:xfrm>
            <a:off x="1556548" y="1043371"/>
            <a:ext cx="3512015" cy="1569660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outperforms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Baseline TAS BERT</a:t>
            </a: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0B7371-BB1D-A7E0-F0BE-95F762E3E446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CDA34F3-7775-359D-0CBF-21FCFB34879E}"/>
              </a:ext>
            </a:extLst>
          </p:cNvPr>
          <p:cNvSpPr/>
          <p:nvPr/>
        </p:nvSpPr>
        <p:spPr>
          <a:xfrm>
            <a:off x="5265491" y="2602640"/>
            <a:ext cx="1240984" cy="571027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628589"/>
            <a:ext cx="0" cy="8513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BM25</a:t>
            </a:r>
          </a:p>
          <a:p>
            <a:r>
              <a:rPr lang="de-DE" dirty="0">
                <a:sym typeface="Wingdings" panose="05000000000000000000" pitchFamily="2" charset="2"/>
              </a:rPr>
              <a:t> 0.506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8281883-5C93-2155-BBBE-BBF91CC1599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9649E7C-A571-2B97-D649-0C1E7033D140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5AABD6-A36A-F25F-0C11-96D51BB3E6D4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8195E5-BF1E-725E-B93E-6E48BBCA2095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5FA55F6-89CC-D622-4B13-285EA1E3E6BC}"/>
              </a:ext>
            </a:extLst>
          </p:cNvPr>
          <p:cNvSpPr/>
          <p:nvPr/>
        </p:nvSpPr>
        <p:spPr>
          <a:xfrm>
            <a:off x="5833502" y="3963910"/>
            <a:ext cx="1619348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785B115-4F2F-4C01-0E61-A0ED02C1268E}"/>
              </a:ext>
            </a:extLst>
          </p:cNvPr>
          <p:cNvSpPr/>
          <p:nvPr/>
        </p:nvSpPr>
        <p:spPr>
          <a:xfrm>
            <a:off x="5786293" y="4594995"/>
            <a:ext cx="2292340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11F98C8-F9F4-72C2-9CDB-479264DB8BD9}"/>
              </a:ext>
            </a:extLst>
          </p:cNvPr>
          <p:cNvSpPr txBox="1"/>
          <p:nvPr/>
        </p:nvSpPr>
        <p:spPr>
          <a:xfrm>
            <a:off x="1734444" y="1619395"/>
            <a:ext cx="3868246" cy="2062103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Kernel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pooling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5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517FDB4-1C3A-E809-C076-BE283A8E3C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F1B4D3B-6EE3-E85A-1C34-A4F33622C0BC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380DB6-4341-909E-5D00-BFDF3AEC583B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643634-3356-2469-832F-E48708C2B6B6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4451F5D-3D8E-97AF-BC2E-9E3010EA43EB}"/>
              </a:ext>
            </a:extLst>
          </p:cNvPr>
          <p:cNvSpPr/>
          <p:nvPr/>
        </p:nvSpPr>
        <p:spPr>
          <a:xfrm>
            <a:off x="4750758" y="1246712"/>
            <a:ext cx="1405011" cy="585549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E49899-3F95-B34A-C408-0CB59E174FD6}"/>
              </a:ext>
            </a:extLst>
          </p:cNvPr>
          <p:cNvSpPr txBox="1"/>
          <p:nvPr/>
        </p:nvSpPr>
        <p:spPr>
          <a:xfrm>
            <a:off x="1272645" y="2142615"/>
            <a:ext cx="3868246" cy="2062103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Multi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A02C58-8938-A8B9-4C53-DDCA7AE94D85}"/>
              </a:ext>
            </a:extLst>
          </p:cNvPr>
          <p:cNvSpPr/>
          <p:nvPr/>
        </p:nvSpPr>
        <p:spPr>
          <a:xfrm>
            <a:off x="5833502" y="3963910"/>
            <a:ext cx="1619348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A21A59-3E26-C423-D6AA-F6DD8580AE6F}"/>
              </a:ext>
            </a:extLst>
          </p:cNvPr>
          <p:cNvSpPr/>
          <p:nvPr/>
        </p:nvSpPr>
        <p:spPr>
          <a:xfrm>
            <a:off x="5786293" y="4594995"/>
            <a:ext cx="2292340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86C038-81CA-F158-2C74-CD9C6FFD7B98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AD79B3-D1B0-1E64-34D6-349AB036B715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75D0B6-8A8B-F4F9-F8EB-37A9D75D3075}"/>
              </a:ext>
            </a:extLst>
          </p:cNvPr>
          <p:cNvSpPr txBox="1"/>
          <p:nvPr/>
        </p:nvSpPr>
        <p:spPr>
          <a:xfrm>
            <a:off x="1058852" y="2007560"/>
            <a:ext cx="4494149" cy="230832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</a:rPr>
              <a:t>is</a:t>
            </a:r>
            <a:r>
              <a:rPr lang="de-DE" sz="1600" dirty="0">
                <a:latin typeface="Century" panose="02040604050505020304" pitchFamily="18" charset="0"/>
              </a:rPr>
              <a:t> an </a:t>
            </a:r>
            <a:r>
              <a:rPr lang="de-DE" sz="1600" dirty="0" err="1">
                <a:latin typeface="Century" panose="02040604050505020304" pitchFamily="18" charset="0"/>
              </a:rPr>
              <a:t>efficient</a:t>
            </a:r>
            <a:r>
              <a:rPr lang="de-DE" sz="1600" dirty="0">
                <a:latin typeface="Century" panose="02040604050505020304" pitchFamily="18" charset="0"/>
              </a:rPr>
              <a:t> alternative </a:t>
            </a:r>
            <a:r>
              <a:rPr lang="de-DE" sz="1600" dirty="0" err="1">
                <a:latin typeface="Century" panose="02040604050505020304" pitchFamily="18" charset="0"/>
              </a:rPr>
              <a:t>to</a:t>
            </a:r>
            <a:r>
              <a:rPr lang="de-DE" sz="1600" dirty="0">
                <a:latin typeface="Century" panose="02040604050505020304" pitchFamily="18" charset="0"/>
              </a:rPr>
              <a:t> EVA Single-QA</a:t>
            </a:r>
          </a:p>
          <a:p>
            <a:pPr algn="ctr"/>
            <a:endParaRPr lang="de-DE" sz="1600" dirty="0">
              <a:latin typeface="Century" panose="02040604050505020304" pitchFamily="18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 Note: EVA Single-QA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has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enormous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latency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due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BERT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inference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during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computation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time</a:t>
            </a:r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2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FB5CBE-AEDF-58E2-175A-67FDD060B339}"/>
              </a:ext>
            </a:extLst>
          </p:cNvPr>
          <p:cNvGrpSpPr/>
          <p:nvPr/>
        </p:nvGrpSpPr>
        <p:grpSpPr>
          <a:xfrm>
            <a:off x="1598568" y="703808"/>
            <a:ext cx="1698087" cy="3231225"/>
            <a:chOff x="1598568" y="703808"/>
            <a:chExt cx="1698087" cy="3231225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E94538B-0F24-D25F-1BF6-EB27A3476225}"/>
                </a:ext>
              </a:extLst>
            </p:cNvPr>
            <p:cNvSpPr/>
            <p:nvPr/>
          </p:nvSpPr>
          <p:spPr>
            <a:xfrm rot="2850697">
              <a:off x="831999" y="1470377"/>
              <a:ext cx="3231225" cy="1698087"/>
            </a:xfrm>
            <a:prstGeom prst="ellipse">
              <a:avLst/>
            </a:prstGeom>
            <a:solidFill>
              <a:srgbClr val="FF0000">
                <a:alpha val="8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FF75DAC-DA78-C99F-37B9-C09293580711}"/>
                </a:ext>
              </a:extLst>
            </p:cNvPr>
            <p:cNvSpPr txBox="1"/>
            <p:nvPr/>
          </p:nvSpPr>
          <p:spPr>
            <a:xfrm>
              <a:off x="1627361" y="1820845"/>
              <a:ext cx="1541888" cy="1077218"/>
            </a:xfrm>
            <a:prstGeom prst="rect">
              <a:avLst/>
            </a:prstGeom>
            <a:noFill/>
            <a:ln w="3492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EVA Multi </a:t>
              </a:r>
              <a:r>
                <a:rPr lang="de-DE" sz="1600" dirty="0" err="1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outperforms</a:t>
              </a:r>
              <a:r>
                <a:rPr lang="de-DE" sz="1600" dirty="0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Baseline TAS BERT</a:t>
              </a:r>
              <a:endParaRPr lang="de-DE" sz="1600" i="1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57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853447" y="3463875"/>
            <a:ext cx="59975" cy="11999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70630" y="2255327"/>
            <a:ext cx="28541" cy="11926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9223" y="3162156"/>
            <a:ext cx="37309" cy="2939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85678" y="2678096"/>
            <a:ext cx="32707" cy="7861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59011" y="2615683"/>
            <a:ext cx="27741" cy="8404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E94538B-0F24-D25F-1BF6-EB27A3476225}"/>
              </a:ext>
            </a:extLst>
          </p:cNvPr>
          <p:cNvSpPr/>
          <p:nvPr/>
        </p:nvSpPr>
        <p:spPr>
          <a:xfrm rot="2850697">
            <a:off x="919663" y="1044248"/>
            <a:ext cx="2262782" cy="1698087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192583" y="1367879"/>
            <a:ext cx="1756683" cy="107721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Kernel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pooling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gives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mostly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</a:t>
            </a:r>
            <a:endParaRPr lang="de-DE" sz="1600" i="1" dirty="0">
              <a:solidFill>
                <a:schemeClr val="bg1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299EF-45DC-232F-8617-9C9E228B87CA}"/>
              </a:ext>
            </a:extLst>
          </p:cNvPr>
          <p:cNvSpPr/>
          <p:nvPr/>
        </p:nvSpPr>
        <p:spPr>
          <a:xfrm>
            <a:off x="370899" y="3798728"/>
            <a:ext cx="3181019" cy="1567803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17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E94538B-0F24-D25F-1BF6-EB27A3476225}"/>
              </a:ext>
            </a:extLst>
          </p:cNvPr>
          <p:cNvSpPr/>
          <p:nvPr/>
        </p:nvSpPr>
        <p:spPr>
          <a:xfrm rot="20576502">
            <a:off x="892043" y="860087"/>
            <a:ext cx="3518379" cy="1698087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558228" y="1292759"/>
            <a:ext cx="2217429" cy="107721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Multi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lang="de-DE" sz="1600" i="1" dirty="0">
              <a:solidFill>
                <a:schemeClr val="bg1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2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847019" y="1985653"/>
            <a:ext cx="5338575" cy="231098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de-DE" sz="1600" dirty="0">
                <a:latin typeface="Century" panose="02040604050505020304" pitchFamily="18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</a:rPr>
              <a:t>is</a:t>
            </a:r>
            <a:r>
              <a:rPr lang="de-DE" sz="1600" dirty="0">
                <a:latin typeface="Century" panose="02040604050505020304" pitchFamily="18" charset="0"/>
              </a:rPr>
              <a:t> an </a:t>
            </a:r>
            <a:r>
              <a:rPr lang="de-DE" sz="1600" dirty="0" err="1">
                <a:latin typeface="Century" panose="02040604050505020304" pitchFamily="18" charset="0"/>
              </a:rPr>
              <a:t>efficient</a:t>
            </a:r>
            <a:r>
              <a:rPr lang="de-DE" sz="1600" dirty="0">
                <a:latin typeface="Century" panose="02040604050505020304" pitchFamily="18" charset="0"/>
              </a:rPr>
              <a:t> alternative </a:t>
            </a:r>
            <a:r>
              <a:rPr lang="de-DE" sz="1600" dirty="0" err="1">
                <a:latin typeface="Century" panose="02040604050505020304" pitchFamily="18" charset="0"/>
              </a:rPr>
              <a:t>to</a:t>
            </a:r>
            <a:r>
              <a:rPr lang="de-DE" sz="1600" dirty="0">
                <a:latin typeface="Century" panose="02040604050505020304" pitchFamily="18" charset="0"/>
              </a:rPr>
              <a:t> EVA Single-QA</a:t>
            </a:r>
          </a:p>
          <a:p>
            <a:endParaRPr lang="de-DE" sz="1600" dirty="0">
              <a:latin typeface="Century" panose="02040604050505020304" pitchFamily="18" charset="0"/>
            </a:endParaRPr>
          </a:p>
          <a:p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 Note: EVA Single-QA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has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enormous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latency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due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BERT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inference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during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computation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time</a:t>
            </a:r>
            <a:endParaRPr lang="de-DE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E0E540A-411C-9DF4-3813-8282D591AA77}"/>
              </a:ext>
            </a:extLst>
          </p:cNvPr>
          <p:cNvGrpSpPr/>
          <p:nvPr/>
        </p:nvGrpSpPr>
        <p:grpSpPr>
          <a:xfrm>
            <a:off x="685221" y="168325"/>
            <a:ext cx="7658176" cy="4884835"/>
            <a:chOff x="685221" y="168325"/>
            <a:chExt cx="7658176" cy="4884835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FEDE113-542D-D4E2-31F1-82151B6DDCB9}"/>
                </a:ext>
              </a:extLst>
            </p:cNvPr>
            <p:cNvSpPr txBox="1"/>
            <p:nvPr/>
          </p:nvSpPr>
          <p:spPr>
            <a:xfrm>
              <a:off x="1297289" y="625269"/>
              <a:ext cx="2853476" cy="35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Favourite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food </a:t>
              </a: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bert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sesame street</a:t>
              </a:r>
              <a:endParaRPr lang="de-DE" sz="1300" dirty="0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5B138D28-EED0-4AEC-4F58-4BF2CB181BA1}"/>
                </a:ext>
              </a:extLst>
            </p:cNvPr>
            <p:cNvSpPr/>
            <p:nvPr/>
          </p:nvSpPr>
          <p:spPr>
            <a:xfrm>
              <a:off x="685221" y="636468"/>
              <a:ext cx="3419136" cy="420563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pic>
          <p:nvPicPr>
            <p:cNvPr id="28" name="Grafik 27" descr="Lupe mit einfarbiger Füllung">
              <a:extLst>
                <a:ext uri="{FF2B5EF4-FFF2-40B4-BE49-F238E27FC236}">
                  <a16:creationId xmlns:a16="http://schemas.microsoft.com/office/drawing/2014/main" id="{1BF30722-43C8-C720-B387-75289848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241" y="701786"/>
              <a:ext cx="334136" cy="334136"/>
            </a:xfrm>
            <a:prstGeom prst="rect">
              <a:avLst/>
            </a:prstGeom>
          </p:spPr>
        </p:pic>
        <p:pic>
          <p:nvPicPr>
            <p:cNvPr id="6" name="Grafik 5" descr="Dokument mit einfarbiger Füllung">
              <a:extLst>
                <a:ext uri="{FF2B5EF4-FFF2-40B4-BE49-F238E27FC236}">
                  <a16:creationId xmlns:a16="http://schemas.microsoft.com/office/drawing/2014/main" id="{CEC0AE91-BB2C-D5C3-460C-61FF8FEC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7756" y="567167"/>
              <a:ext cx="584688" cy="584688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1686018-9232-8D4A-2E5A-8198DB268B9C}"/>
                </a:ext>
              </a:extLst>
            </p:cNvPr>
            <p:cNvSpPr txBox="1"/>
            <p:nvPr/>
          </p:nvSpPr>
          <p:spPr>
            <a:xfrm>
              <a:off x="1839384" y="177951"/>
              <a:ext cx="1836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>
                  <a:latin typeface="Century" panose="02040604050505020304" pitchFamily="18" charset="0"/>
                </a:rPr>
                <a:t>Query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0D35F65-2BAB-5FB1-83B3-68A2972A2AEE}"/>
                </a:ext>
              </a:extLst>
            </p:cNvPr>
            <p:cNvSpPr txBox="1"/>
            <p:nvPr/>
          </p:nvSpPr>
          <p:spPr>
            <a:xfrm>
              <a:off x="4976502" y="168325"/>
              <a:ext cx="275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Documents</a:t>
              </a:r>
              <a:r>
                <a:rPr lang="de-DE" sz="1800" b="1" dirty="0">
                  <a:latin typeface="Century" panose="02040604050505020304" pitchFamily="18" charset="0"/>
                </a:rPr>
                <a:t> / </a:t>
              </a:r>
              <a:r>
                <a:rPr lang="de-DE" sz="1800" b="1" dirty="0" err="1">
                  <a:latin typeface="Century" panose="02040604050505020304" pitchFamily="18" charset="0"/>
                </a:rPr>
                <a:t>Passages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pic>
          <p:nvPicPr>
            <p:cNvPr id="10" name="Grafik 9" descr="Dokument mit einfarbiger Füllung">
              <a:extLst>
                <a:ext uri="{FF2B5EF4-FFF2-40B4-BE49-F238E27FC236}">
                  <a16:creationId xmlns:a16="http://schemas.microsoft.com/office/drawing/2014/main" id="{4B47EC27-7F71-BBB6-C9F0-EFD1C3114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57136" y="554329"/>
              <a:ext cx="584688" cy="584688"/>
            </a:xfrm>
            <a:prstGeom prst="rect">
              <a:avLst/>
            </a:prstGeom>
          </p:spPr>
        </p:pic>
        <p:pic>
          <p:nvPicPr>
            <p:cNvPr id="11" name="Grafik 10" descr="Dokument mit einfarbiger Füllung">
              <a:extLst>
                <a:ext uri="{FF2B5EF4-FFF2-40B4-BE49-F238E27FC236}">
                  <a16:creationId xmlns:a16="http://schemas.microsoft.com/office/drawing/2014/main" id="{43302337-22CC-53B3-C83A-4EA78245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6516" y="547283"/>
              <a:ext cx="584688" cy="584688"/>
            </a:xfrm>
            <a:prstGeom prst="rect">
              <a:avLst/>
            </a:prstGeom>
          </p:spPr>
        </p:pic>
        <p:pic>
          <p:nvPicPr>
            <p:cNvPr id="12" name="Grafik 11" descr="Dokument mit einfarbiger Füllung">
              <a:extLst>
                <a:ext uri="{FF2B5EF4-FFF2-40B4-BE49-F238E27FC236}">
                  <a16:creationId xmlns:a16="http://schemas.microsoft.com/office/drawing/2014/main" id="{A32070CE-86EE-2DB5-D08A-D06A628B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88574" y="556444"/>
              <a:ext cx="584688" cy="584688"/>
            </a:xfrm>
            <a:prstGeom prst="rect">
              <a:avLst/>
            </a:prstGeom>
          </p:spPr>
        </p:pic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C4D6C0D-146D-8641-F5DB-46E8F0EE7494}"/>
                </a:ext>
              </a:extLst>
            </p:cNvPr>
            <p:cNvCxnSpPr>
              <a:cxnSpLocks/>
            </p:cNvCxnSpPr>
            <p:nvPr/>
          </p:nvCxnSpPr>
          <p:spPr>
            <a:xfrm>
              <a:off x="2196145" y="1198394"/>
              <a:ext cx="1479442" cy="1429185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B52CCC7-A78F-3519-6888-9F13364E6C57}"/>
                </a:ext>
              </a:extLst>
            </p:cNvPr>
            <p:cNvSpPr txBox="1"/>
            <p:nvPr/>
          </p:nvSpPr>
          <p:spPr>
            <a:xfrm>
              <a:off x="2941268" y="1463761"/>
              <a:ext cx="3104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Pretrained</a:t>
              </a:r>
              <a:r>
                <a:rPr lang="de-DE" sz="1600" b="1" dirty="0">
                  <a:latin typeface="Century" panose="02040604050505020304" pitchFamily="18" charset="0"/>
                </a:rPr>
                <a:t> Language Model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D7962BC-73BA-4A55-DDAA-9E536B587B4F}"/>
                </a:ext>
              </a:extLst>
            </p:cNvPr>
            <p:cNvSpPr txBox="1"/>
            <p:nvPr/>
          </p:nvSpPr>
          <p:spPr>
            <a:xfrm>
              <a:off x="3071787" y="3931946"/>
              <a:ext cx="2753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Similarity</a:t>
              </a:r>
              <a:r>
                <a:rPr lang="de-DE" sz="1600" b="1" dirty="0">
                  <a:latin typeface="Century" panose="02040604050505020304" pitchFamily="18" charset="0"/>
                </a:rPr>
                <a:t> Scores [0..1]</a:t>
              </a:r>
            </a:p>
          </p:txBody>
        </p:sp>
        <p:pic>
          <p:nvPicPr>
            <p:cNvPr id="128" name="Grafik 127" descr="Prioritäten mit einfarbiger Füllung">
              <a:extLst>
                <a:ext uri="{FF2B5EF4-FFF2-40B4-BE49-F238E27FC236}">
                  <a16:creationId xmlns:a16="http://schemas.microsoft.com/office/drawing/2014/main" id="{5B8D1ADA-6B68-BDC9-B527-91E1067D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27849" y="4632602"/>
              <a:ext cx="420558" cy="420558"/>
            </a:xfrm>
            <a:prstGeom prst="rect">
              <a:avLst/>
            </a:prstGeom>
          </p:spPr>
        </p:pic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C90A71D1-7127-3758-52B3-55A300A1069B}"/>
                </a:ext>
              </a:extLst>
            </p:cNvPr>
            <p:cNvSpPr txBox="1"/>
            <p:nvPr/>
          </p:nvSpPr>
          <p:spPr>
            <a:xfrm>
              <a:off x="3557132" y="4643485"/>
              <a:ext cx="222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Ranked</a:t>
              </a:r>
              <a:r>
                <a:rPr lang="de-DE" sz="1800" b="1" dirty="0">
                  <a:latin typeface="Century" panose="02040604050505020304" pitchFamily="18" charset="0"/>
                </a:rPr>
                <a:t> </a:t>
              </a:r>
              <a:r>
                <a:rPr lang="de-DE" sz="1800" b="1" dirty="0" err="1">
                  <a:latin typeface="Century" panose="02040604050505020304" pitchFamily="18" charset="0"/>
                </a:rPr>
                <a:t>Results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A34D07D-5B15-8A9D-F26F-082D9A364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100" y="1331875"/>
              <a:ext cx="1386818" cy="137994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BD29072-A51D-EEE1-AD05-DB76FA9CD6A4}"/>
                </a:ext>
              </a:extLst>
            </p:cNvPr>
            <p:cNvCxnSpPr>
              <a:cxnSpLocks/>
            </p:cNvCxnSpPr>
            <p:nvPr/>
          </p:nvCxnSpPr>
          <p:spPr>
            <a:xfrm>
              <a:off x="4416736" y="3509023"/>
              <a:ext cx="0" cy="405233"/>
            </a:xfrm>
            <a:prstGeom prst="straightConnector1">
              <a:avLst/>
            </a:prstGeom>
            <a:ln w="63500">
              <a:solidFill>
                <a:srgbClr val="B08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AA36F-8B8F-E064-E29E-01FE06CD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6970" y="1852999"/>
              <a:ext cx="1119532" cy="1549160"/>
            </a:xfrm>
            <a:prstGeom prst="rect">
              <a:avLst/>
            </a:prstGeom>
          </p:spPr>
        </p:pic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03FD4D0-5A82-9096-2C3C-1B6F3319D731}"/>
                </a:ext>
              </a:extLst>
            </p:cNvPr>
            <p:cNvCxnSpPr/>
            <p:nvPr/>
          </p:nvCxnSpPr>
          <p:spPr>
            <a:xfrm>
              <a:off x="1035655" y="4560594"/>
              <a:ext cx="73077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71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26AE03-B447-1E34-856B-53DE4E8C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896"/>
            <a:ext cx="8640763" cy="416638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006F06C-42E0-2D42-6661-3BC8DF597AE4}"/>
              </a:ext>
            </a:extLst>
          </p:cNvPr>
          <p:cNvSpPr/>
          <p:nvPr/>
        </p:nvSpPr>
        <p:spPr>
          <a:xfrm>
            <a:off x="2304157" y="1156896"/>
            <a:ext cx="576064" cy="427943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476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58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/>
              <a:t>Dense Retrieval with Entity Views</a:t>
            </a:r>
            <a:r>
              <a:rPr lang="de-DE" altLang="de-DE"/>
              <a:t> / Johannes Gabriel Sindlinger / 15.06.2023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31</a:t>
            </a:fld>
            <a:endParaRPr lang="de-DE" alt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55E5464-37F4-4587-D148-9096F5ABCFC5}"/>
              </a:ext>
            </a:extLst>
          </p:cNvPr>
          <p:cNvGrpSpPr/>
          <p:nvPr/>
        </p:nvGrpSpPr>
        <p:grpSpPr>
          <a:xfrm>
            <a:off x="2196145" y="395771"/>
            <a:ext cx="3744416" cy="5221066"/>
            <a:chOff x="2196145" y="395771"/>
            <a:chExt cx="3744416" cy="522106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22E91BE-18FD-3FB6-7995-748106F79669}"/>
                </a:ext>
              </a:extLst>
            </p:cNvPr>
            <p:cNvSpPr/>
            <p:nvPr/>
          </p:nvSpPr>
          <p:spPr>
            <a:xfrm>
              <a:off x="2196145" y="395771"/>
              <a:ext cx="3744416" cy="5221066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7E66FB3-E8BB-AD9A-5C54-ABDDD3BD4A17}"/>
                </a:ext>
              </a:extLst>
            </p:cNvPr>
            <p:cNvSpPr/>
            <p:nvPr/>
          </p:nvSpPr>
          <p:spPr>
            <a:xfrm>
              <a:off x="2977486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07C49C0-F32A-A3B3-A56B-56475A0C8EF3}"/>
                </a:ext>
              </a:extLst>
            </p:cNvPr>
            <p:cNvSpPr/>
            <p:nvPr/>
          </p:nvSpPr>
          <p:spPr>
            <a:xfrm>
              <a:off x="4423019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DCFA85D-AF90-7804-367D-8940F914898D}"/>
                </a:ext>
              </a:extLst>
            </p:cNvPr>
            <p:cNvSpPr/>
            <p:nvPr/>
          </p:nvSpPr>
          <p:spPr>
            <a:xfrm>
              <a:off x="320425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7960554-7E1C-1EF2-0F72-13147AC1CAE7}"/>
                </a:ext>
              </a:extLst>
            </p:cNvPr>
            <p:cNvSpPr/>
            <p:nvPr/>
          </p:nvSpPr>
          <p:spPr>
            <a:xfrm>
              <a:off x="446439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E00E896-18F2-817C-C79E-D54EE531F5DB}"/>
                </a:ext>
              </a:extLst>
            </p:cNvPr>
            <p:cNvSpPr/>
            <p:nvPr/>
          </p:nvSpPr>
          <p:spPr>
            <a:xfrm rot="811311">
              <a:off x="2845960" y="1706614"/>
              <a:ext cx="1146755" cy="25202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EBD90871-90B0-4A8B-9669-A1E0AA7882A0}"/>
                </a:ext>
              </a:extLst>
            </p:cNvPr>
            <p:cNvSpPr/>
            <p:nvPr/>
          </p:nvSpPr>
          <p:spPr>
            <a:xfrm rot="20794432">
              <a:off x="4166045" y="1656144"/>
              <a:ext cx="1126051" cy="3386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F7F58EE-1456-74FD-F4B7-C61D0F6D43F3}"/>
                </a:ext>
              </a:extLst>
            </p:cNvPr>
            <p:cNvSpPr/>
            <p:nvPr/>
          </p:nvSpPr>
          <p:spPr>
            <a:xfrm>
              <a:off x="3597170" y="2484001"/>
              <a:ext cx="899480" cy="13681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B329262-D77F-8B91-2CA2-09D13E8CAFB0}"/>
                </a:ext>
              </a:extLst>
            </p:cNvPr>
            <p:cNvSpPr/>
            <p:nvPr/>
          </p:nvSpPr>
          <p:spPr>
            <a:xfrm>
              <a:off x="2861464" y="3996171"/>
              <a:ext cx="2323013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830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C98EC116-0176-1723-68EB-7FEC561B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6520" y="752703"/>
            <a:ext cx="7687722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CD1DFE-B9B8-E896-CFEE-8D7F4B9A7046}"/>
              </a:ext>
            </a:extLst>
          </p:cNvPr>
          <p:cNvSpPr txBox="1"/>
          <p:nvPr/>
        </p:nvSpPr>
        <p:spPr>
          <a:xfrm>
            <a:off x="1297289" y="625269"/>
            <a:ext cx="2853476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3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food </a:t>
            </a:r>
            <a:r>
              <a:rPr lang="en-US" sz="13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3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sesame street</a:t>
            </a:r>
            <a:endParaRPr lang="de-DE" sz="1300" dirty="0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01A96F-C9A2-8F1E-B4A7-3C0F560B910E}"/>
              </a:ext>
            </a:extLst>
          </p:cNvPr>
          <p:cNvSpPr/>
          <p:nvPr/>
        </p:nvSpPr>
        <p:spPr>
          <a:xfrm>
            <a:off x="685221" y="636468"/>
            <a:ext cx="3419136" cy="42056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4" name="Grafik 3" descr="Lupe mit einfarbiger Füllung">
            <a:extLst>
              <a:ext uri="{FF2B5EF4-FFF2-40B4-BE49-F238E27FC236}">
                <a16:creationId xmlns:a16="http://schemas.microsoft.com/office/drawing/2014/main" id="{50C99787-1A6D-19EA-798C-CA3D92E8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41" y="701786"/>
            <a:ext cx="334136" cy="334136"/>
          </a:xfrm>
          <a:prstGeom prst="rect">
            <a:avLst/>
          </a:prstGeom>
        </p:spPr>
      </p:pic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4E220184-033C-0955-30D0-3DB759880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756" y="567167"/>
            <a:ext cx="584688" cy="5846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03E3A9-EEF9-111A-72DE-9486F9C8C2BF}"/>
              </a:ext>
            </a:extLst>
          </p:cNvPr>
          <p:cNvSpPr txBox="1"/>
          <p:nvPr/>
        </p:nvSpPr>
        <p:spPr>
          <a:xfrm>
            <a:off x="1839384" y="177951"/>
            <a:ext cx="18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Century" panose="02040604050505020304" pitchFamily="18" charset="0"/>
              </a:rPr>
              <a:t>Query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AA04C2-080F-F3A7-2B73-F54FA5812811}"/>
              </a:ext>
            </a:extLst>
          </p:cNvPr>
          <p:cNvSpPr txBox="1"/>
          <p:nvPr/>
        </p:nvSpPr>
        <p:spPr>
          <a:xfrm>
            <a:off x="4976502" y="168325"/>
            <a:ext cx="275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Documents</a:t>
            </a:r>
            <a:r>
              <a:rPr lang="de-DE" sz="1800" b="1" dirty="0">
                <a:latin typeface="Century" panose="02040604050505020304" pitchFamily="18" charset="0"/>
              </a:rPr>
              <a:t> / </a:t>
            </a:r>
            <a:r>
              <a:rPr lang="de-DE" sz="1800" b="1" dirty="0" err="1">
                <a:latin typeface="Century" panose="02040604050505020304" pitchFamily="18" charset="0"/>
              </a:rPr>
              <a:t>Passages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EBB37F22-2BAF-38DE-63EE-CDC456CBB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136" y="554329"/>
            <a:ext cx="584688" cy="584688"/>
          </a:xfrm>
          <a:prstGeom prst="rect">
            <a:avLst/>
          </a:prstGeom>
        </p:spPr>
      </p:pic>
      <p:pic>
        <p:nvPicPr>
          <p:cNvPr id="9" name="Grafik 8" descr="Dokument mit einfarbiger Füllung">
            <a:extLst>
              <a:ext uri="{FF2B5EF4-FFF2-40B4-BE49-F238E27FC236}">
                <a16:creationId xmlns:a16="http://schemas.microsoft.com/office/drawing/2014/main" id="{20922650-8D8B-E70D-F9DB-9E736609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516" y="547283"/>
            <a:ext cx="584688" cy="584688"/>
          </a:xfrm>
          <a:prstGeom prst="rect">
            <a:avLst/>
          </a:prstGeom>
        </p:spPr>
      </p:pic>
      <p:pic>
        <p:nvPicPr>
          <p:cNvPr id="10" name="Grafik 9" descr="Dokument mit einfarbiger Füllung">
            <a:extLst>
              <a:ext uri="{FF2B5EF4-FFF2-40B4-BE49-F238E27FC236}">
                <a16:creationId xmlns:a16="http://schemas.microsoft.com/office/drawing/2014/main" id="{ACE9D964-174E-2627-DF31-DE36D403C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74" y="556444"/>
            <a:ext cx="584688" cy="584688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4F62A6-45F4-57A2-E51F-2120ED4997DC}"/>
              </a:ext>
            </a:extLst>
          </p:cNvPr>
          <p:cNvCxnSpPr>
            <a:cxnSpLocks/>
          </p:cNvCxnSpPr>
          <p:nvPr/>
        </p:nvCxnSpPr>
        <p:spPr>
          <a:xfrm>
            <a:off x="2273259" y="1151855"/>
            <a:ext cx="0" cy="36004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870E994-3971-4356-ADDF-377B5CEEEF4D}"/>
              </a:ext>
            </a:extLst>
          </p:cNvPr>
          <p:cNvSpPr txBox="1"/>
          <p:nvPr/>
        </p:nvSpPr>
        <p:spPr>
          <a:xfrm>
            <a:off x="2776384" y="1759601"/>
            <a:ext cx="310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Pretrained</a:t>
            </a:r>
            <a:r>
              <a:rPr lang="de-DE" sz="1600" b="1" dirty="0">
                <a:latin typeface="Century" panose="02040604050505020304" pitchFamily="18" charset="0"/>
              </a:rPr>
              <a:t> Language Model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</a:t>
            </a:r>
            <a:r>
              <a:rPr lang="de-DE" sz="1400" dirty="0" err="1">
                <a:latin typeface="Century" panose="02040604050505020304" pitchFamily="18" charset="0"/>
              </a:rPr>
              <a:t>Distilled</a:t>
            </a:r>
            <a:r>
              <a:rPr lang="de-DE" sz="1400" dirty="0">
                <a:latin typeface="Century" panose="02040604050505020304" pitchFamily="18" charset="0"/>
              </a:rPr>
              <a:t> TAS BERT (</a:t>
            </a:r>
            <a:r>
              <a:rPr lang="de-DE" sz="1400" dirty="0" err="1">
                <a:latin typeface="Century" panose="02040604050505020304" pitchFamily="18" charset="0"/>
              </a:rPr>
              <a:t>Sanh</a:t>
            </a:r>
            <a:r>
              <a:rPr lang="de-DE" sz="1400" dirty="0">
                <a:latin typeface="Century" panose="02040604050505020304" pitchFamily="18" charset="0"/>
              </a:rPr>
              <a:t> et al. [2020])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3B67BD-EFE5-B5D1-5700-C777FF3D799F}"/>
              </a:ext>
            </a:extLst>
          </p:cNvPr>
          <p:cNvGrpSpPr/>
          <p:nvPr/>
        </p:nvGrpSpPr>
        <p:grpSpPr>
          <a:xfrm>
            <a:off x="4941902" y="3518081"/>
            <a:ext cx="597548" cy="14951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CC6EAFA-530F-F6FA-6B69-5B6C70C04884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A16E911-8DF8-2D60-7BD6-4E14ECA9098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DC6D1C4-EFA8-4665-02C1-7CE62BC9549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BEE7A9C-47AD-9915-B07C-70C4E77CB4C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251313D5-1B86-B8EC-7C6C-4D8E46266318}"/>
              </a:ext>
            </a:extLst>
          </p:cNvPr>
          <p:cNvSpPr txBox="1"/>
          <p:nvPr/>
        </p:nvSpPr>
        <p:spPr>
          <a:xfrm>
            <a:off x="5120518" y="3024063"/>
            <a:ext cx="28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Document</a:t>
            </a:r>
            <a:r>
              <a:rPr lang="de-DE" sz="1800" b="1" dirty="0">
                <a:latin typeface="Century" panose="02040604050505020304" pitchFamily="18" charset="0"/>
              </a:rPr>
              <a:t> </a:t>
            </a:r>
            <a:r>
              <a:rPr lang="de-DE" sz="1800" b="1" dirty="0" err="1">
                <a:latin typeface="Century" panose="02040604050505020304" pitchFamily="18" charset="0"/>
              </a:rPr>
              <a:t>Embeddings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DF1AA46-0E92-F662-CFAF-11915A9A5181}"/>
              </a:ext>
            </a:extLst>
          </p:cNvPr>
          <p:cNvGrpSpPr/>
          <p:nvPr/>
        </p:nvGrpSpPr>
        <p:grpSpPr>
          <a:xfrm>
            <a:off x="5682276" y="3518081"/>
            <a:ext cx="597548" cy="149518"/>
            <a:chOff x="5719035" y="3165328"/>
            <a:chExt cx="597548" cy="14951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9BF6AE-29F8-F271-612B-75059E6A1A3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624F64C-2112-A7D0-E0D4-D312B232414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28FF4EE-6DB0-21BF-86C8-F58DC69E2F6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5744801-B196-2E3E-F319-0B29862E92C3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5AE0AA6-2333-F301-16BB-16508322B8EE}"/>
              </a:ext>
            </a:extLst>
          </p:cNvPr>
          <p:cNvGrpSpPr/>
          <p:nvPr/>
        </p:nvGrpSpPr>
        <p:grpSpPr>
          <a:xfrm>
            <a:off x="6421168" y="3518081"/>
            <a:ext cx="597548" cy="149518"/>
            <a:chOff x="5719035" y="3165328"/>
            <a:chExt cx="597548" cy="14951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FC2A2D8-1B1B-BFC8-7546-4E8E19F70224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7042C0-C133-81AC-F1D8-53ECB925676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12BDA5-72FC-5B81-DBAA-B2AF7834D8A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7F644B5-81D6-981F-1CEE-75889201A2C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40F9AB1-1519-3E1E-FE46-A52150789745}"/>
              </a:ext>
            </a:extLst>
          </p:cNvPr>
          <p:cNvGrpSpPr/>
          <p:nvPr/>
        </p:nvGrpSpPr>
        <p:grpSpPr>
          <a:xfrm>
            <a:off x="7199350" y="3518081"/>
            <a:ext cx="597548" cy="149518"/>
            <a:chOff x="5719035" y="3165328"/>
            <a:chExt cx="597548" cy="14951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C2E456-69AD-0A74-D314-7F2DD4BEFCA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46911FD-F359-4CAC-1233-D50B0BF8E1B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75C2886-7122-CB5A-97F2-D164CBBD77F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DBB6F70-35C2-4AB0-508F-175AE61BEE8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840AB41A-FE30-B698-5C52-38AB47F4B549}"/>
              </a:ext>
            </a:extLst>
          </p:cNvPr>
          <p:cNvSpPr txBox="1"/>
          <p:nvPr/>
        </p:nvSpPr>
        <p:spPr>
          <a:xfrm>
            <a:off x="1126966" y="3094437"/>
            <a:ext cx="22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latin typeface="Century" panose="02040604050505020304" pitchFamily="18" charset="0"/>
              </a:rPr>
              <a:t>Query Embedding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9683653-BFAC-037E-8036-67740AFB9EB1}"/>
              </a:ext>
            </a:extLst>
          </p:cNvPr>
          <p:cNvGrpSpPr/>
          <p:nvPr/>
        </p:nvGrpSpPr>
        <p:grpSpPr>
          <a:xfrm>
            <a:off x="1874622" y="3590125"/>
            <a:ext cx="597548" cy="149518"/>
            <a:chOff x="5719035" y="3165328"/>
            <a:chExt cx="597548" cy="14951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8B8A1E0-4B78-C504-20A8-E0538DAF070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3506140-FB67-19F2-52E1-DE927B4B088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387A116-864C-87EC-22E0-AC154868B67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AC343C8-C85E-7757-0C84-179A9CE32B77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9459822-670A-B7C9-8CBB-01254841278C}"/>
              </a:ext>
            </a:extLst>
          </p:cNvPr>
          <p:cNvCxnSpPr>
            <a:cxnSpLocks/>
          </p:cNvCxnSpPr>
          <p:nvPr/>
        </p:nvCxnSpPr>
        <p:spPr>
          <a:xfrm>
            <a:off x="2295744" y="2719508"/>
            <a:ext cx="0" cy="405233"/>
          </a:xfrm>
          <a:prstGeom prst="straightConnector1">
            <a:avLst/>
          </a:prstGeom>
          <a:ln w="63500">
            <a:solidFill>
              <a:srgbClr val="B0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C8C7D52-F934-4F86-24EC-0306B63DED83}"/>
              </a:ext>
            </a:extLst>
          </p:cNvPr>
          <p:cNvSpPr/>
          <p:nvPr/>
        </p:nvSpPr>
        <p:spPr>
          <a:xfrm>
            <a:off x="4857756" y="4176191"/>
            <a:ext cx="2872271" cy="453338"/>
          </a:xfrm>
          <a:prstGeom prst="roundRect">
            <a:avLst>
              <a:gd name="adj" fmla="val 48995"/>
            </a:avLst>
          </a:prstGeom>
          <a:solidFill>
            <a:srgbClr val="826300"/>
          </a:solidFill>
          <a:ln w="28575">
            <a:solidFill>
              <a:srgbClr val="463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entury" panose="020406040505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87F99C-015C-60C8-0403-1A98981227C8}"/>
              </a:ext>
            </a:extLst>
          </p:cNvPr>
          <p:cNvSpPr txBox="1"/>
          <p:nvPr/>
        </p:nvSpPr>
        <p:spPr>
          <a:xfrm>
            <a:off x="3053347" y="4799227"/>
            <a:ext cx="275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Approximate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Nearest</a:t>
            </a:r>
            <a:r>
              <a:rPr lang="de-DE" sz="1600" b="1" dirty="0">
                <a:latin typeface="Century" panose="02040604050505020304" pitchFamily="18" charset="0"/>
              </a:rPr>
              <a:t> Search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0B16AE7-F41A-462C-7B77-B92C1A5FC880}"/>
              </a:ext>
            </a:extLst>
          </p:cNvPr>
          <p:cNvSpPr txBox="1"/>
          <p:nvPr/>
        </p:nvSpPr>
        <p:spPr>
          <a:xfrm>
            <a:off x="5016661" y="4203784"/>
            <a:ext cx="30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Century" panose="02040604050505020304" pitchFamily="18" charset="0"/>
              </a:rPr>
              <a:t>FAISS</a:t>
            </a:r>
            <a:r>
              <a:rPr lang="de-DE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Century" panose="02040604050505020304" pitchFamily="18" charset="0"/>
              </a:rPr>
              <a:t>(Johnson et al. [2019])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7ABE5AA-503B-E7C9-3285-957E4A2D4F27}"/>
              </a:ext>
            </a:extLst>
          </p:cNvPr>
          <p:cNvCxnSpPr>
            <a:cxnSpLocks/>
          </p:cNvCxnSpPr>
          <p:nvPr/>
        </p:nvCxnSpPr>
        <p:spPr>
          <a:xfrm flipH="1">
            <a:off x="6342080" y="3739643"/>
            <a:ext cx="7779" cy="364540"/>
          </a:xfrm>
          <a:prstGeom prst="straightConnector1">
            <a:avLst/>
          </a:prstGeom>
          <a:ln w="63500">
            <a:solidFill>
              <a:srgbClr val="826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91B9FF4-8962-CF39-2C30-7A0D909211C4}"/>
              </a:ext>
            </a:extLst>
          </p:cNvPr>
          <p:cNvCxnSpPr>
            <a:cxnSpLocks/>
          </p:cNvCxnSpPr>
          <p:nvPr/>
        </p:nvCxnSpPr>
        <p:spPr>
          <a:xfrm flipH="1">
            <a:off x="5539450" y="4776475"/>
            <a:ext cx="814036" cy="223508"/>
          </a:xfrm>
          <a:prstGeom prst="straightConnector1">
            <a:avLst/>
          </a:prstGeom>
          <a:ln w="63500">
            <a:solidFill>
              <a:srgbClr val="463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 descr="Prioritäten mit einfarbiger Füllung">
            <a:extLst>
              <a:ext uri="{FF2B5EF4-FFF2-40B4-BE49-F238E27FC236}">
                <a16:creationId xmlns:a16="http://schemas.microsoft.com/office/drawing/2014/main" id="{A3ADAF18-C995-599A-59A8-D79568CDF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1787" y="5472335"/>
            <a:ext cx="420558" cy="420558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58FD370-BF28-FFA5-0FF9-07F78C52670D}"/>
              </a:ext>
            </a:extLst>
          </p:cNvPr>
          <p:cNvSpPr txBox="1"/>
          <p:nvPr/>
        </p:nvSpPr>
        <p:spPr>
          <a:xfrm>
            <a:off x="3501070" y="5483218"/>
            <a:ext cx="22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Ranked</a:t>
            </a:r>
            <a:r>
              <a:rPr lang="de-DE" sz="1800" b="1" dirty="0">
                <a:latin typeface="Century" panose="02040604050505020304" pitchFamily="18" charset="0"/>
              </a:rPr>
              <a:t> </a:t>
            </a:r>
            <a:r>
              <a:rPr lang="de-DE" sz="1800" b="1" dirty="0" err="1">
                <a:latin typeface="Century" panose="02040604050505020304" pitchFamily="18" charset="0"/>
              </a:rPr>
              <a:t>Results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B3675EDB-330E-4CF5-12DA-520B30FAE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548" y="1555588"/>
            <a:ext cx="772020" cy="1068288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7290590-C41B-CE60-E627-79A8385644E2}"/>
              </a:ext>
            </a:extLst>
          </p:cNvPr>
          <p:cNvCxnSpPr>
            <a:cxnSpLocks/>
          </p:cNvCxnSpPr>
          <p:nvPr/>
        </p:nvCxnSpPr>
        <p:spPr>
          <a:xfrm>
            <a:off x="6306043" y="1144166"/>
            <a:ext cx="0" cy="36004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48EEAF-DB46-B1A2-C6AA-EF4A010868C1}"/>
              </a:ext>
            </a:extLst>
          </p:cNvPr>
          <p:cNvCxnSpPr>
            <a:cxnSpLocks/>
          </p:cNvCxnSpPr>
          <p:nvPr/>
        </p:nvCxnSpPr>
        <p:spPr>
          <a:xfrm>
            <a:off x="6328528" y="2711819"/>
            <a:ext cx="0" cy="405233"/>
          </a:xfrm>
          <a:prstGeom prst="straightConnector1">
            <a:avLst/>
          </a:prstGeom>
          <a:ln w="63500">
            <a:solidFill>
              <a:srgbClr val="B0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>
            <a:extLst>
              <a:ext uri="{FF2B5EF4-FFF2-40B4-BE49-F238E27FC236}">
                <a16:creationId xmlns:a16="http://schemas.microsoft.com/office/drawing/2014/main" id="{B3038528-2BDE-EDA5-5E38-50A879117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332" y="1547899"/>
            <a:ext cx="772020" cy="1068288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40493CDB-1A7E-DF53-E15F-D4443CDF7820}"/>
              </a:ext>
            </a:extLst>
          </p:cNvPr>
          <p:cNvSpPr txBox="1"/>
          <p:nvPr/>
        </p:nvSpPr>
        <p:spPr>
          <a:xfrm>
            <a:off x="6381390" y="3780147"/>
            <a:ext cx="13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indexing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022227F-5B51-2540-D701-D5FF9C79F864}"/>
              </a:ext>
            </a:extLst>
          </p:cNvPr>
          <p:cNvCxnSpPr>
            <a:cxnSpLocks/>
          </p:cNvCxnSpPr>
          <p:nvPr/>
        </p:nvCxnSpPr>
        <p:spPr>
          <a:xfrm>
            <a:off x="2273259" y="3914256"/>
            <a:ext cx="969425" cy="1085727"/>
          </a:xfrm>
          <a:prstGeom prst="straightConnector1">
            <a:avLst/>
          </a:prstGeom>
          <a:ln w="63500">
            <a:solidFill>
              <a:srgbClr val="463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17A7484-4A4D-ED66-8D97-F247DA25A6E9}"/>
              </a:ext>
            </a:extLst>
          </p:cNvPr>
          <p:cNvCxnSpPr>
            <a:cxnSpLocks/>
          </p:cNvCxnSpPr>
          <p:nvPr/>
        </p:nvCxnSpPr>
        <p:spPr>
          <a:xfrm>
            <a:off x="979593" y="5400327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CBAD4C-3B13-091B-2E03-89879781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6" y="444828"/>
            <a:ext cx="7181710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69" y="357260"/>
            <a:ext cx="6013450" cy="1079500"/>
          </a:xfrm>
        </p:spPr>
        <p:txBody>
          <a:bodyPr/>
          <a:lstStyle/>
          <a:p>
            <a:r>
              <a:rPr 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Dense Retrieval with Entity Views</a:t>
            </a:r>
            <a:r>
              <a:rPr lang="de-DE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pPr/>
              <a:t>7</a:t>
            </a:fld>
            <a:endParaRPr lang="de-DE" altLang="de-DE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9A75A5-2962-F3C8-2277-ECAE14EFB78A}"/>
              </a:ext>
            </a:extLst>
          </p:cNvPr>
          <p:cNvGrpSpPr/>
          <p:nvPr/>
        </p:nvGrpSpPr>
        <p:grpSpPr>
          <a:xfrm>
            <a:off x="503957" y="1603953"/>
            <a:ext cx="7362818" cy="2713651"/>
            <a:chOff x="503957" y="1603953"/>
            <a:chExt cx="7362818" cy="271365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D863B5B-C86E-4685-3A39-668EDCE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297" y="1603953"/>
              <a:ext cx="1654120" cy="228890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0190F86-D47F-2A8B-4BC1-0448B12195C7}"/>
                </a:ext>
              </a:extLst>
            </p:cNvPr>
            <p:cNvSpPr txBox="1"/>
            <p:nvPr/>
          </p:nvSpPr>
          <p:spPr>
            <a:xfrm>
              <a:off x="503957" y="1887540"/>
              <a:ext cx="2085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Paris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is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the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Capital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of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[MASK].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455BA12-E544-5D10-AB2A-95AA49E65AEA}"/>
                </a:ext>
              </a:extLst>
            </p:cNvPr>
            <p:cNvSpPr txBox="1"/>
            <p:nvPr/>
          </p:nvSpPr>
          <p:spPr>
            <a:xfrm>
              <a:off x="6480621" y="2002061"/>
              <a:ext cx="1386154" cy="338554"/>
            </a:xfrm>
            <a:prstGeom prst="rect">
              <a:avLst/>
            </a:prstGeom>
            <a:noFill/>
            <a:ln w="539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France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9D7E2E1-1508-DBD4-D3D5-C6D9EDEA1187}"/>
                </a:ext>
              </a:extLst>
            </p:cNvPr>
            <p:cNvSpPr txBox="1"/>
            <p:nvPr/>
          </p:nvSpPr>
          <p:spPr>
            <a:xfrm>
              <a:off x="3996345" y="3979050"/>
              <a:ext cx="277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D8C27F4-B6DA-D8DF-B686-0DEC7096F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217992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7933280-9B4B-5F42-AC7A-C47B785E4E46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217133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06A2669-56AF-0A54-9C1F-32875BE315AA}"/>
                </a:ext>
              </a:extLst>
            </p:cNvPr>
            <p:cNvSpPr txBox="1"/>
            <p:nvPr/>
          </p:nvSpPr>
          <p:spPr>
            <a:xfrm>
              <a:off x="503957" y="2960673"/>
              <a:ext cx="22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 is a character on [MASK].</a:t>
              </a:r>
              <a:endPara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57D7117-81A8-1A35-B2A5-4B095183B23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325306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CFBBD39-02A4-251C-0331-090A02DD38DC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324447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49E7FFE-8280-1FFA-BC53-E9C35183F4EA}"/>
                </a:ext>
              </a:extLst>
            </p:cNvPr>
            <p:cNvSpPr txBox="1"/>
            <p:nvPr/>
          </p:nvSpPr>
          <p:spPr>
            <a:xfrm>
              <a:off x="6479611" y="3073541"/>
              <a:ext cx="1386154" cy="338554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???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Language models do not fully capture information about real-world entities, especially for uncommon entities (see </a:t>
            </a:r>
            <a:r>
              <a:rPr lang="en-US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Heinzerling</a:t>
            </a: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and Inui, 2021).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863B5B-C86E-4685-3A39-668EDCE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7" y="1603953"/>
            <a:ext cx="1654120" cy="228890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0190F86-D47F-2A8B-4BC1-0448B12195C7}"/>
              </a:ext>
            </a:extLst>
          </p:cNvPr>
          <p:cNvSpPr txBox="1"/>
          <p:nvPr/>
        </p:nvSpPr>
        <p:spPr>
          <a:xfrm>
            <a:off x="503957" y="1887540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Paris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Capital </a:t>
            </a:r>
            <a:r>
              <a:rPr lang="de-DE" sz="1600" dirty="0" err="1"/>
              <a:t>of</a:t>
            </a:r>
            <a:r>
              <a:rPr lang="de-DE" sz="1600" dirty="0"/>
              <a:t> [MASK].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55BA12-E544-5D10-AB2A-95AA49E65AEA}"/>
              </a:ext>
            </a:extLst>
          </p:cNvPr>
          <p:cNvSpPr txBox="1"/>
          <p:nvPr/>
        </p:nvSpPr>
        <p:spPr>
          <a:xfrm>
            <a:off x="6480621" y="2002061"/>
            <a:ext cx="1386154" cy="338554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France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9D7E2E1-1508-DBD4-D3D5-C6D9EDEA1187}"/>
              </a:ext>
            </a:extLst>
          </p:cNvPr>
          <p:cNvSpPr txBox="1"/>
          <p:nvPr/>
        </p:nvSpPr>
        <p:spPr>
          <a:xfrm>
            <a:off x="3996345" y="3979050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BERT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D8C27F4-B6DA-D8DF-B686-0DEC7096F2DA}"/>
              </a:ext>
            </a:extLst>
          </p:cNvPr>
          <p:cNvCxnSpPr>
            <a:cxnSpLocks/>
          </p:cNvCxnSpPr>
          <p:nvPr/>
        </p:nvCxnSpPr>
        <p:spPr>
          <a:xfrm>
            <a:off x="2862219" y="217992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33280-9B4B-5F42-AC7A-C47B785E4E46}"/>
              </a:ext>
            </a:extLst>
          </p:cNvPr>
          <p:cNvCxnSpPr>
            <a:cxnSpLocks/>
          </p:cNvCxnSpPr>
          <p:nvPr/>
        </p:nvCxnSpPr>
        <p:spPr>
          <a:xfrm>
            <a:off x="5491268" y="217133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06A2669-56AF-0A54-9C1F-32875BE315AA}"/>
              </a:ext>
            </a:extLst>
          </p:cNvPr>
          <p:cNvSpPr txBox="1"/>
          <p:nvPr/>
        </p:nvSpPr>
        <p:spPr>
          <a:xfrm>
            <a:off x="503957" y="2960673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Bert is a character on [MASK].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7D7117-81A8-1A35-B2A5-4B095183B23A}"/>
              </a:ext>
            </a:extLst>
          </p:cNvPr>
          <p:cNvCxnSpPr>
            <a:cxnSpLocks/>
          </p:cNvCxnSpPr>
          <p:nvPr/>
        </p:nvCxnSpPr>
        <p:spPr>
          <a:xfrm>
            <a:off x="2862219" y="325306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CFBBD39-02A4-251C-0331-090A02DD38DC}"/>
              </a:ext>
            </a:extLst>
          </p:cNvPr>
          <p:cNvCxnSpPr>
            <a:cxnSpLocks/>
          </p:cNvCxnSpPr>
          <p:nvPr/>
        </p:nvCxnSpPr>
        <p:spPr>
          <a:xfrm>
            <a:off x="5491268" y="324447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49E7FFE-8280-1FFA-BC53-E9C35183F4EA}"/>
              </a:ext>
            </a:extLst>
          </p:cNvPr>
          <p:cNvSpPr txBox="1"/>
          <p:nvPr/>
        </p:nvSpPr>
        <p:spPr>
          <a:xfrm>
            <a:off x="6479611" y="3073541"/>
            <a:ext cx="1386154" cy="3385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???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 Language models do not fully capture information about real-world entities, especially for uncommon entities.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072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C4465DE-9C7E-55E9-3B14-6E0FA303CE29}"/>
              </a:ext>
            </a:extLst>
          </p:cNvPr>
          <p:cNvGrpSpPr/>
          <p:nvPr/>
        </p:nvGrpSpPr>
        <p:grpSpPr>
          <a:xfrm>
            <a:off x="2771666" y="1511895"/>
            <a:ext cx="839690" cy="210106"/>
            <a:chOff x="5719035" y="3165328"/>
            <a:chExt cx="597548" cy="14951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2BA9A1-BD23-9C73-CAA8-2A3C71B7802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F82BE03-7FDC-A486-2283-D251A2FC187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FB5E0B0-4E07-CD8C-7096-9A46975F8CC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70F90E-63D2-0A65-ECB6-8F607A234E0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36C82CF-592C-CF13-965A-4EE18207FB21}"/>
              </a:ext>
            </a:extLst>
          </p:cNvPr>
          <p:cNvGrpSpPr/>
          <p:nvPr/>
        </p:nvGrpSpPr>
        <p:grpSpPr>
          <a:xfrm>
            <a:off x="1129664" y="1518205"/>
            <a:ext cx="810650" cy="202840"/>
            <a:chOff x="5719035" y="3165328"/>
            <a:chExt cx="597548" cy="14951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D82934-0EC5-3181-41DA-DC0C5D5880E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B919BF1-AFEA-7925-9759-E58272D8FA6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B67576E-8847-9A97-AA94-0816B721311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94B163B-00C5-5BE6-DF48-E3A3848C408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2540333-BB38-1BB4-B398-1059166CF65C}"/>
              </a:ext>
            </a:extLst>
          </p:cNvPr>
          <p:cNvSpPr txBox="1"/>
          <p:nvPr/>
        </p:nvSpPr>
        <p:spPr>
          <a:xfrm>
            <a:off x="2001070" y="1093043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A1A23F-7691-8D1C-297B-89B10C2B4805}"/>
              </a:ext>
            </a:extLst>
          </p:cNvPr>
          <p:cNvSpPr txBox="1"/>
          <p:nvPr/>
        </p:nvSpPr>
        <p:spPr>
          <a:xfrm>
            <a:off x="783267" y="1907939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TAS 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q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45DBEA-0699-B8A7-5888-97D9B002BCEC}"/>
              </a:ext>
            </a:extLst>
          </p:cNvPr>
          <p:cNvSpPr txBox="1"/>
          <p:nvPr/>
        </p:nvSpPr>
        <p:spPr>
          <a:xfrm>
            <a:off x="2368744" y="1907939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q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21D980-D3F7-C865-0712-61AD8D765E82}"/>
              </a:ext>
            </a:extLst>
          </p:cNvPr>
          <p:cNvGrpSpPr/>
          <p:nvPr/>
        </p:nvGrpSpPr>
        <p:grpSpPr>
          <a:xfrm>
            <a:off x="6883543" y="1511895"/>
            <a:ext cx="839690" cy="210106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196F2C1-964B-C840-85C1-82372D40E5C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D0CEED7-3866-D5C3-58BE-C2E549C8B09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9D152AE-7715-A0D7-F44A-DFC007D41DC3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F3320E-5007-2264-B0DC-28C242928B3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4A8CC35-09D1-6ABD-BFF5-192A526A5EE2}"/>
              </a:ext>
            </a:extLst>
          </p:cNvPr>
          <p:cNvGrpSpPr/>
          <p:nvPr/>
        </p:nvGrpSpPr>
        <p:grpSpPr>
          <a:xfrm>
            <a:off x="5270124" y="1511895"/>
            <a:ext cx="810650" cy="202840"/>
            <a:chOff x="5719035" y="3165328"/>
            <a:chExt cx="597548" cy="14951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B308D36-7978-0ECD-7C63-DEA1D3AF11B3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B033432-5656-1203-2CC6-758FA95C1D9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0D50584-AB7B-F08A-E452-712EFDA7395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154FEFB-CC94-7D08-D4E0-DF549D270C0B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1704F621-AC76-8AC3-F0E9-30665010551C}"/>
              </a:ext>
            </a:extLst>
          </p:cNvPr>
          <p:cNvSpPr txBox="1"/>
          <p:nvPr/>
        </p:nvSpPr>
        <p:spPr>
          <a:xfrm>
            <a:off x="5835866" y="1096720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AD9293D-013E-9F9A-0411-B96A1EA0D1B7}"/>
              </a:ext>
            </a:extLst>
          </p:cNvPr>
          <p:cNvSpPr txBox="1"/>
          <p:nvPr/>
        </p:nvSpPr>
        <p:spPr>
          <a:xfrm>
            <a:off x="4923727" y="1960783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TAS 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ACE359-0A82-9AD9-2180-A40B848C0536}"/>
              </a:ext>
            </a:extLst>
          </p:cNvPr>
          <p:cNvSpPr txBox="1"/>
          <p:nvPr/>
        </p:nvSpPr>
        <p:spPr>
          <a:xfrm>
            <a:off x="6444617" y="1960783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d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CDA9517-1B1B-D3F1-3C93-36CFBBC99A9D}"/>
              </a:ext>
            </a:extLst>
          </p:cNvPr>
          <p:cNvCxnSpPr>
            <a:cxnSpLocks/>
          </p:cNvCxnSpPr>
          <p:nvPr/>
        </p:nvCxnSpPr>
        <p:spPr>
          <a:xfrm flipH="1">
            <a:off x="4855681" y="2484003"/>
            <a:ext cx="1678005" cy="7560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20F318C-68B8-B59F-5126-55BBB2754271}"/>
              </a:ext>
            </a:extLst>
          </p:cNvPr>
          <p:cNvCxnSpPr>
            <a:cxnSpLocks/>
          </p:cNvCxnSpPr>
          <p:nvPr/>
        </p:nvCxnSpPr>
        <p:spPr>
          <a:xfrm>
            <a:off x="2444035" y="2420863"/>
            <a:ext cx="1661090" cy="8192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 descr="Lupe mit einfarbiger Füllung">
            <a:extLst>
              <a:ext uri="{FF2B5EF4-FFF2-40B4-BE49-F238E27FC236}">
                <a16:creationId xmlns:a16="http://schemas.microsoft.com/office/drawing/2014/main" id="{A4C0994E-1F42-9058-11D5-A97C161C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7" y="1155793"/>
            <a:ext cx="257423" cy="257423"/>
          </a:xfrm>
          <a:prstGeom prst="rect">
            <a:avLst/>
          </a:prstGeom>
        </p:spPr>
      </p:pic>
      <p:pic>
        <p:nvPicPr>
          <p:cNvPr id="42" name="Grafik 41" descr="Dokument mit einfarbiger Füllung">
            <a:extLst>
              <a:ext uri="{FF2B5EF4-FFF2-40B4-BE49-F238E27FC236}">
                <a16:creationId xmlns:a16="http://schemas.microsoft.com/office/drawing/2014/main" id="{8C19AB10-F466-62D8-F8D8-C7FEAE29D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374" y="1133608"/>
            <a:ext cx="257423" cy="257423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57827E5-4AF8-E24A-5514-7D33261DFF7A}"/>
              </a:ext>
            </a:extLst>
          </p:cNvPr>
          <p:cNvGrpSpPr/>
          <p:nvPr/>
        </p:nvGrpSpPr>
        <p:grpSpPr>
          <a:xfrm>
            <a:off x="2332740" y="3552877"/>
            <a:ext cx="810650" cy="202840"/>
            <a:chOff x="5719035" y="3165328"/>
            <a:chExt cx="597548" cy="14951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632918F-82C1-B8D1-B167-7B6188D5B24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36E030-1822-0978-AB51-5950AEE454F1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12802DF-4796-59C3-F353-A285788765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3F794EC-1449-3E9D-64E9-5A1E8EF7A1A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D09B956-5F95-72B8-5F2E-EB48FEDCA286}"/>
              </a:ext>
            </a:extLst>
          </p:cNvPr>
          <p:cNvGrpSpPr/>
          <p:nvPr/>
        </p:nvGrpSpPr>
        <p:grpSpPr>
          <a:xfrm>
            <a:off x="2324017" y="4287910"/>
            <a:ext cx="810650" cy="202840"/>
            <a:chOff x="5719035" y="3165328"/>
            <a:chExt cx="597548" cy="14951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B01C5E6-EE84-F9AA-45CE-9770575711B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65427FF-6320-B406-34F7-9DE14A35B080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C601BE1D-7FB6-F6BC-E9E7-41176F42469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C78321C-5883-A4E9-6EE0-A0F238BA60BD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/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/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410D9E-2682-7FB9-5280-C1E6CDE3FC13}"/>
              </a:ext>
            </a:extLst>
          </p:cNvPr>
          <p:cNvGrpSpPr/>
          <p:nvPr/>
        </p:nvGrpSpPr>
        <p:grpSpPr>
          <a:xfrm>
            <a:off x="4350104" y="3552877"/>
            <a:ext cx="839690" cy="210106"/>
            <a:chOff x="5719035" y="3165328"/>
            <a:chExt cx="597548" cy="149518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679D9B1-8EF3-DA4F-68AC-A1B1C57B3C2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621A529-086E-4EA6-C35E-9B116FD8928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D7B7A0C-936A-1E74-63A8-E4C5D0944E4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53073B1-0277-DC35-991B-B78235B3970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CF45D8E-DA49-32A1-0C82-3A885F2257E9}"/>
              </a:ext>
            </a:extLst>
          </p:cNvPr>
          <p:cNvGrpSpPr/>
          <p:nvPr/>
        </p:nvGrpSpPr>
        <p:grpSpPr>
          <a:xfrm>
            <a:off x="4353192" y="4290121"/>
            <a:ext cx="839690" cy="210106"/>
            <a:chOff x="5719035" y="3165328"/>
            <a:chExt cx="597548" cy="149518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087BFDB-5D04-9E28-6E0F-A6A8649CF78B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D1A0363-1FAD-AEE2-33C7-0B00510E7E8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E3A6F80-AA75-1368-E493-AB0B61A7566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09FD0B0-507C-6042-CD61-B3450ED47D4F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/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80CF0A81-5A66-A2B0-DB65-8239CDE0DF96}"/>
              </a:ext>
            </a:extLst>
          </p:cNvPr>
          <p:cNvSpPr txBox="1"/>
          <p:nvPr/>
        </p:nvSpPr>
        <p:spPr>
          <a:xfrm>
            <a:off x="1009083" y="3916041"/>
            <a:ext cx="222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dot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product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/>
              <p:nvPr/>
            </p:nvSpPr>
            <p:spPr>
              <a:xfrm>
                <a:off x="5594374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4" y="3851949"/>
                <a:ext cx="604718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09E5D1F1-F652-54F8-95E9-8C4E5CFA8C1A}"/>
              </a:ext>
            </a:extLst>
          </p:cNvPr>
          <p:cNvSpPr txBox="1"/>
          <p:nvPr/>
        </p:nvSpPr>
        <p:spPr>
          <a:xfrm>
            <a:off x="6382464" y="3544285"/>
            <a:ext cx="175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Optional: Kernel </a:t>
            </a:r>
            <a:r>
              <a:rPr lang="de-DE" sz="1600" b="1" dirty="0" err="1">
                <a:latin typeface="Century" panose="02040604050505020304" pitchFamily="18" charset="0"/>
              </a:rPr>
              <a:t>pooling</a:t>
            </a:r>
            <a:r>
              <a:rPr lang="de-DE" sz="1600" b="1" dirty="0">
                <a:latin typeface="Century" panose="02040604050505020304" pitchFamily="18" charset="0"/>
              </a:rPr>
              <a:t> score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entities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q &amp; p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3A49D93-72D8-22DE-5137-7BB83D4FEA72}"/>
              </a:ext>
            </a:extLst>
          </p:cNvPr>
          <p:cNvCxnSpPr/>
          <p:nvPr/>
        </p:nvCxnSpPr>
        <p:spPr>
          <a:xfrm>
            <a:off x="1009083" y="4752255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1028C12-4393-A7ED-B0D4-DDB7A689EB0C}"/>
              </a:ext>
            </a:extLst>
          </p:cNvPr>
          <p:cNvSpPr txBox="1"/>
          <p:nvPr/>
        </p:nvSpPr>
        <p:spPr>
          <a:xfrm>
            <a:off x="2376165" y="4773741"/>
            <a:ext cx="415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Final </a:t>
            </a:r>
            <a:r>
              <a:rPr lang="de-DE" sz="1600" b="1" dirty="0" err="1">
                <a:latin typeface="Century" panose="02040604050505020304" pitchFamily="18" charset="0"/>
              </a:rPr>
              <a:t>ranking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result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pic>
        <p:nvPicPr>
          <p:cNvPr id="80" name="Grafik 79" descr="Prioritäten mit einfarbiger Füllung">
            <a:extLst>
              <a:ext uri="{FF2B5EF4-FFF2-40B4-BE49-F238E27FC236}">
                <a16:creationId xmlns:a16="http://schemas.microsoft.com/office/drawing/2014/main" id="{7D25B510-EBAE-3E7D-9DD4-F629E5001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9716" y="4871757"/>
            <a:ext cx="420558" cy="420558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E260EC5A-B717-E81D-D1D9-CE98D87653FC}"/>
              </a:ext>
            </a:extLst>
          </p:cNvPr>
          <p:cNvSpPr txBox="1"/>
          <p:nvPr/>
        </p:nvSpPr>
        <p:spPr>
          <a:xfrm>
            <a:off x="3421742" y="5040287"/>
            <a:ext cx="402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Choose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document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with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highest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overall</a:t>
            </a:r>
            <a:r>
              <a:rPr lang="de-DE" sz="1400" i="1" dirty="0">
                <a:latin typeface="Century" panose="02040604050505020304" pitchFamily="18" charset="0"/>
              </a:rPr>
              <a:t>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E6DAB-B413-4333-E527-E92ECBB7613B}"/>
              </a:ext>
            </a:extLst>
          </p:cNvPr>
          <p:cNvSpPr txBox="1"/>
          <p:nvPr/>
        </p:nvSpPr>
        <p:spPr>
          <a:xfrm>
            <a:off x="5550527" y="2917792"/>
            <a:ext cx="276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Century" panose="02040604050505020304" pitchFamily="18" charset="0"/>
              </a:rPr>
              <a:t>Note: </a:t>
            </a:r>
            <a:r>
              <a:rPr lang="de-DE" sz="1200" i="1" u="sng" dirty="0">
                <a:solidFill>
                  <a:srgbClr val="B08600"/>
                </a:solidFill>
                <a:latin typeface="Century" panose="02040604050505020304" pitchFamily="18" charset="0"/>
              </a:rPr>
              <a:t>Entity </a:t>
            </a:r>
            <a:r>
              <a:rPr lang="de-DE" sz="1200" i="1" u="sng" dirty="0" err="1">
                <a:solidFill>
                  <a:srgbClr val="B08600"/>
                </a:solidFill>
                <a:latin typeface="Century" panose="02040604050505020304" pitchFamily="18" charset="0"/>
              </a:rPr>
              <a:t>embeddings</a:t>
            </a:r>
            <a:r>
              <a:rPr lang="de-DE" sz="1200" i="1" u="sng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are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transformed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using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learned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matrix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to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ensure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joint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space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A8048C-EBF6-55E7-9CFB-F4F44213A663}"/>
              </a:ext>
            </a:extLst>
          </p:cNvPr>
          <p:cNvSpPr txBox="1"/>
          <p:nvPr/>
        </p:nvSpPr>
        <p:spPr>
          <a:xfrm>
            <a:off x="1691207" y="1726050"/>
            <a:ext cx="95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768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3731AA-B0BD-2D1D-36B6-9F0F3E86BD5D}"/>
              </a:ext>
            </a:extLst>
          </p:cNvPr>
          <p:cNvSpPr txBox="1"/>
          <p:nvPr/>
        </p:nvSpPr>
        <p:spPr>
          <a:xfrm>
            <a:off x="3398616" y="1727919"/>
            <a:ext cx="95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100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497A7-6C8C-B018-3211-FA8EA9542103}"/>
              </a:ext>
            </a:extLst>
          </p:cNvPr>
          <p:cNvSpPr txBox="1"/>
          <p:nvPr/>
        </p:nvSpPr>
        <p:spPr>
          <a:xfrm>
            <a:off x="5601185" y="1734351"/>
            <a:ext cx="82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768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8770F6-5E1E-969E-819A-2564353CA668}"/>
              </a:ext>
            </a:extLst>
          </p:cNvPr>
          <p:cNvSpPr txBox="1"/>
          <p:nvPr/>
        </p:nvSpPr>
        <p:spPr>
          <a:xfrm>
            <a:off x="7308594" y="1736220"/>
            <a:ext cx="82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1115073153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Microsoft Office PowerPoint</Application>
  <PresentationFormat>Benutzerdefiniert</PresentationFormat>
  <Paragraphs>560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Century</vt:lpstr>
      <vt:lpstr>Hauptmaster</vt:lpstr>
      <vt:lpstr>Benutzerdefiniertes Design</vt:lpstr>
      <vt:lpstr>Inhaltsverzeichnis</vt:lpstr>
      <vt:lpstr>1_Benutzerdefiniertes Design</vt:lpstr>
      <vt:lpstr>PowerPoint-Präsentation</vt:lpstr>
      <vt:lpstr>Outline</vt:lpstr>
      <vt:lpstr>PowerPoint-Präsentation</vt:lpstr>
      <vt:lpstr>PowerPoint-Präsentation</vt:lpstr>
      <vt:lpstr>PowerPoint-Präsentation</vt:lpstr>
      <vt:lpstr>PowerPoint-Präsentation</vt:lpstr>
      <vt:lpstr>Motivation</vt:lpstr>
      <vt:lpstr>Related 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32</cp:revision>
  <dcterms:created xsi:type="dcterms:W3CDTF">2011-07-18T09:07:28Z</dcterms:created>
  <dcterms:modified xsi:type="dcterms:W3CDTF">2023-06-13T07:55:35Z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