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3" r:id="rId3"/>
    <p:sldMasterId id="2147483698" r:id="rId4"/>
  </p:sldMasterIdLst>
  <p:notesMasterIdLst>
    <p:notesMasterId r:id="rId15"/>
  </p:notesMasterIdLst>
  <p:sldIdLst>
    <p:sldId id="258" r:id="rId5"/>
    <p:sldId id="257" r:id="rId6"/>
    <p:sldId id="260" r:id="rId7"/>
    <p:sldId id="265" r:id="rId8"/>
    <p:sldId id="263" r:id="rId9"/>
    <p:sldId id="262" r:id="rId10"/>
    <p:sldId id="266" r:id="rId11"/>
    <p:sldId id="267" r:id="rId12"/>
    <p:sldId id="268" r:id="rId13"/>
    <p:sldId id="261" r:id="rId14"/>
  </p:sldIdLst>
  <p:sldSz cx="8640763" cy="6480175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">
          <p15:clr>
            <a:srgbClr val="A4A3A4"/>
          </p15:clr>
        </p15:guide>
        <p15:guide id="2" orient="horz" pos="394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3697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1111">
          <p15:clr>
            <a:srgbClr val="A4A3A4"/>
          </p15:clr>
        </p15:guide>
        <p15:guide id="7" pos="2676">
          <p15:clr>
            <a:srgbClr val="A4A3A4"/>
          </p15:clr>
        </p15:guide>
        <p15:guide id="8" pos="136">
          <p15:clr>
            <a:srgbClr val="A4A3A4"/>
          </p15:clr>
        </p15:guide>
        <p15:guide id="9" pos="5306">
          <p15:clr>
            <a:srgbClr val="A4A3A4"/>
          </p15:clr>
        </p15:guide>
        <p15:guide id="10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826300"/>
    <a:srgbClr val="C80000"/>
    <a:srgbClr val="584300"/>
    <a:srgbClr val="CCCC00"/>
    <a:srgbClr val="FF5B5B"/>
    <a:srgbClr val="463500"/>
    <a:srgbClr val="820000"/>
    <a:srgbClr val="3A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>
      <p:cViewPr varScale="1">
        <p:scale>
          <a:sx n="111" d="100"/>
          <a:sy n="111" d="100"/>
        </p:scale>
        <p:origin x="1134" y="96"/>
      </p:cViewPr>
      <p:guideLst>
        <p:guide orient="horz" pos="136"/>
        <p:guide orient="horz" pos="3946"/>
        <p:guide orient="horz" pos="295"/>
        <p:guide orient="horz" pos="3697"/>
        <p:guide orient="horz" pos="1156"/>
        <p:guide orient="horz" pos="1111"/>
        <p:guide pos="2676"/>
        <p:guide pos="136"/>
        <p:guide pos="5306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191D251-53F1-1631-6D3D-B27988B0F2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9E40090-D161-647B-E086-0C4D9F760E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05C38E-1450-4C3B-AE46-0409AF13E5C7}" type="datetimeFigureOut">
              <a:rPr lang="de-DE" altLang="de-DE"/>
              <a:pPr>
                <a:defRPr/>
              </a:pPr>
              <a:t>21.05.2023</a:t>
            </a:fld>
            <a:endParaRPr lang="de-DE" alt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2CD0CCF-22A3-7599-C4DB-241571E02E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F290E075-9FAD-60EB-F29E-1167588F56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D1EA6185-5693-66EA-A79A-F636681916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D1F450E-4A14-CA2E-AD60-A0515411E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EFA750B-0E5C-49B1-8D31-802248DD88A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384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947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UniHei_Logo_4C_small">
            <a:extLst>
              <a:ext uri="{FF2B5EF4-FFF2-40B4-BE49-F238E27FC236}">
                <a16:creationId xmlns:a16="http://schemas.microsoft.com/office/drawing/2014/main" id="{374861FD-883D-D7C1-4438-1C9A0F7267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15900" y="1738313"/>
            <a:ext cx="8207375" cy="469900"/>
          </a:xfrm>
        </p:spPr>
        <p:txBody>
          <a:bodyPr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6F400231-609B-1161-65DC-8EF9355A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15900" y="458788"/>
            <a:ext cx="2663825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63600">
              <a:lnSpc>
                <a:spcPts val="2900"/>
              </a:lnSpc>
              <a:defRPr sz="2200" b="1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6C455-E1D5-4239-AD3C-A8992A6F1BE1}" type="datetime1">
              <a:rPr lang="de-DE" altLang="de-DE"/>
              <a:pPr>
                <a:defRPr/>
              </a:pPr>
              <a:t>21.05.2023</a:t>
            </a:fld>
            <a:endParaRPr lang="de-DE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5481DFC-42CE-5557-3D63-95F50149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BCAFE39-1851-EFC7-2E4D-FB641EB2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2838" y="6084888"/>
            <a:ext cx="2230437" cy="1793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5C46949-0213-45F1-9461-C9A414216D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41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1276-2316-A753-1CFD-79235A1AD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060450"/>
            <a:ext cx="6481763" cy="22558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806DCE-9CA6-AB41-4E05-ABA37CF7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3403600"/>
            <a:ext cx="6481763" cy="1565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5AEEF-6C32-835E-D15B-0A99BDC5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89350-DD6E-DE6A-E9BB-6F16693B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774D5-1768-9DFE-3BC2-60141D79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11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0435-69A5-0D3E-EE9C-361A1C2F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D34B8-E912-FA86-E33B-B91C6FF7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BA5CB-9FB9-2791-1192-BC2D5FA3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21236-2CCA-FE76-B5AF-FC4AFD58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D7460-3A86-7F52-0B06-2AD2ABAC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8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3543D-9D4B-6A8E-7CE9-6781BF7D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1616075"/>
            <a:ext cx="7453312" cy="26955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D7221A-AF7A-571F-7AD8-851B3558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963" y="4337050"/>
            <a:ext cx="7453312" cy="1417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A37EA-F4D1-025F-F460-DDF86F40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32897-ED9D-C356-A823-1BB246DF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A4652-5CC3-9C24-7DE9-BA932A3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B9DF-76EC-8A61-41FE-133C52F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0D1E92-D5D4-8962-3098-F09DB3B8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25" y="1725613"/>
            <a:ext cx="3649663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152E1B-1699-5B46-3343-1D2343B9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788" y="1725613"/>
            <a:ext cx="3651250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53084-1012-9522-41F1-4C232D6A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0316E7-6592-F0FA-8F00-277DE15D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914AA-DAC3-0230-038E-61C133F8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6F64-59FF-F184-5DFD-4FA217B3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344488"/>
            <a:ext cx="7453312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3FE01-CC2D-BF20-D826-E770A79F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313" y="1589088"/>
            <a:ext cx="3656012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F8ABB-74FF-9DE7-37D4-FC6D95266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13" y="2366963"/>
            <a:ext cx="3656012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23A518-CCA6-ED82-9BC7-A59606824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5150" y="1589088"/>
            <a:ext cx="3673475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6BE5E0-632D-8EE7-0738-4CCB812F9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5150" y="2366963"/>
            <a:ext cx="3673475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E45887-3E02-BDE2-6ECC-444D1E5F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78D134-7BC4-4D50-E6EF-8812DB1C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E0CFCD-9B4C-1575-FE37-7CBBFFCF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80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7C544-71F2-87E7-74A3-770B97E4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82183B-787E-3C7F-D261-849081A8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0FAEAB-6027-7A27-8953-564B14A6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CBB6AF-88F5-77F4-180C-9CB3C657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6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CA74DB-4212-C31E-44B8-E9F640B6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C1B0CF-DF86-78E2-FCD4-0318B962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E0759-8DAF-CD8A-162C-48465F94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32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3BFA9-EA69-6814-7B52-C7AFE68F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E7F95-CD1A-F314-65AC-25421F36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316FE4-22E2-0A27-7B3E-7EFC3A22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716C7-2282-6651-DE4F-5F45C355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874AB2-F341-AB7E-2485-18AB70D8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76CC13-2F1E-A57C-2F76-4B24927E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3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61836-A10B-1E14-1091-E9AD1E6C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25DBE-844C-C010-F3F9-83AC0FF70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0C2544-1ED1-4C69-BC25-C19AC2AC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95F67-61FC-479B-71D8-AB8F9F44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7A2913-9D81-9EDE-F152-7BB106C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BBC2FE-D7E6-0B89-B0F4-98F3531A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5247F-8809-392C-7B56-D42BABD2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9CEC28-8053-0A1D-2932-708AC1CE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9621D-AF56-5003-CD03-C2F789F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FAF0C-4110-7F43-FB68-E0818A70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39886-53A1-103D-7403-85830D2A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0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484177" y="899827"/>
            <a:ext cx="6300700" cy="948978"/>
          </a:xfrm>
        </p:spPr>
        <p:txBody>
          <a:bodyPr wrap="square"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82C7C-5069-0549-B38F-6905D31713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r="45833"/>
          <a:stretch/>
        </p:blipFill>
        <p:spPr bwMode="auto">
          <a:xfrm>
            <a:off x="0" y="574938"/>
            <a:ext cx="2880221" cy="533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57DB253-EF0E-6FD9-17A3-77B312F5E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5900" y="6084888"/>
            <a:ext cx="5472113" cy="1793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A571E34-108F-86A8-5CDE-C918EF885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192838" y="6119813"/>
            <a:ext cx="2230437" cy="144462"/>
          </a:xfrm>
          <a:ln/>
        </p:spPr>
        <p:txBody>
          <a:bodyPr/>
          <a:lstStyle>
            <a:lvl1pPr>
              <a:defRPr/>
            </a:lvl1pPr>
          </a:lstStyle>
          <a:p>
            <a:fld id="{7898FC5D-123A-48F5-8AEB-B48718A881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9893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DB5E05-DB14-A97D-A4B0-B83E1853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84900" y="344488"/>
            <a:ext cx="1862138" cy="54927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6DF5F-89CB-1D6B-7BCC-4A484E40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344488"/>
            <a:ext cx="5438775" cy="5492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557EF-804F-F256-E81C-1F50C7F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382EC-7E82-8E7D-5974-36F6CA3F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B67DE-574F-487D-AF90-2A3FC64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9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764973D-4F72-93A4-0B01-F9B9963D03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5B3A42-1E2E-EE2B-AA26-5C227D0C7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8FC5D-123A-48F5-8AEB-B48718A881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151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683C0BCC-3FF4-8015-F270-9238A99AE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D64A4207-C3A2-F710-5CC8-569A5AFBA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E569C-334D-4B92-864E-94F109274D9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077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719066C7-9222-F168-C4D9-163927AC7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E663A8DF-9FC3-25F1-AD8E-F0CA5520C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6F9BB-37A5-4208-8641-78647FFD09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B900273D-7277-3D8C-4670-794DEE320D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27CED-5E5E-6210-55D0-3E92E822BD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5900" y="6084888"/>
            <a:ext cx="5757863" cy="1793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A3777B-97E8-DC69-885E-77744E5BD8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fld id="{9D1FB2D3-05B1-481A-92E4-CE69AAEA696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943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FF3818-AED8-FD68-196E-D225AF304C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DF6A17-2A22-6A67-3B57-A3C53C6E10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B190F-BBDC-41E8-8094-EB23EC617E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09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DC8405-ECE8-36CA-1BD1-594A353B7D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96EE585-56BA-BF91-0EF9-837163E098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C179-6DE6-4AD9-ABCA-14164DDDF23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397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D2E8CA03-E24E-89DE-C400-4BEB3EDEC3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FCB98C72-F281-39B1-43A2-D8AC2FD88D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11DE9-121A-0956-1F7C-9542C72C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DA5D9-BAEC-6852-1FED-B6B1DD12C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2EA139DA-C55B-49A5-919D-74B93CF4451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0" name="Picture 11" descr="UniHei_Logo_4C_small">
            <a:extLst>
              <a:ext uri="{FF2B5EF4-FFF2-40B4-BE49-F238E27FC236}">
                <a16:creationId xmlns:a16="http://schemas.microsoft.com/office/drawing/2014/main" id="{B984E9E8-F305-6707-3865-DD99F06CCF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689" r:id="rId3"/>
    <p:sldLayoutId id="2147483690" r:id="rId4"/>
    <p:sldLayoutId id="2147483691" r:id="rId5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6486DB4F-6D43-5AC4-0F0F-7E5D64FD5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8AF2EFD-8E81-7869-53CD-0184F8175B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D26DBDEF-9BC0-B32A-7033-B76BC3D64B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BC6D67B7-2A52-4935-AF65-959B8DE6ED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1969A777-C85A-F46E-F066-FF681ABA4E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 sz="2400" dirty="0"/>
              <a:t>Inhaltsverzeichnis</a:t>
            </a:r>
          </a:p>
        </p:txBody>
      </p:sp>
      <p:pic>
        <p:nvPicPr>
          <p:cNvPr id="2054" name="Picture 9" descr="UniHei_Logo_4C_small">
            <a:extLst>
              <a:ext uri="{FF2B5EF4-FFF2-40B4-BE49-F238E27FC236}">
                <a16:creationId xmlns:a16="http://schemas.microsoft.com/office/drawing/2014/main" id="{4850409F-FAFB-97DC-A618-FCF42CD854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2" r:id="rId2"/>
    <p:sldLayoutId id="2147483693" r:id="rId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2BF79A-2CA8-B5D5-EE5D-A7E01FAD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8A518-963E-2F8D-EC37-C6085C7B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849C6-1134-A4FC-03CB-F3019784C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6B87-28C4-47CB-AD7D-3F6648602EE1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A0799-073F-0A2B-2C78-7BC19681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70014-2A85-D8A0-47E4-5359D0D69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7A0538-C6CE-2CAC-218D-74923A667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779C6-3F0B-7E55-5F98-5DA20E246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0F8131F-CE35-2A29-6B85-92D5C9737867}"/>
              </a:ext>
            </a:extLst>
          </p:cNvPr>
          <p:cNvSpPr txBox="1">
            <a:spLocks/>
          </p:cNvSpPr>
          <p:nvPr/>
        </p:nvSpPr>
        <p:spPr bwMode="auto">
          <a:xfrm>
            <a:off x="3204257" y="1061586"/>
            <a:ext cx="4464496" cy="94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/>
              <a:t>Dense Retrieval with Entity Views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65E19BA-2322-4B72-BF25-E2E73AB897F0}"/>
              </a:ext>
            </a:extLst>
          </p:cNvPr>
          <p:cNvSpPr txBox="1">
            <a:spLocks/>
          </p:cNvSpPr>
          <p:nvPr/>
        </p:nvSpPr>
        <p:spPr bwMode="auto">
          <a:xfrm>
            <a:off x="3204257" y="4356211"/>
            <a:ext cx="8207375" cy="8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b="0" i="1" dirty="0"/>
              <a:t>Seminar: Modern Information Retrieval</a:t>
            </a:r>
          </a:p>
          <a:p>
            <a:pPr>
              <a:lnSpc>
                <a:spcPct val="150000"/>
              </a:lnSpc>
            </a:pPr>
            <a:r>
              <a:rPr lang="de-DE" sz="2000" b="0" i="1" dirty="0" err="1"/>
              <a:t>Presented</a:t>
            </a:r>
            <a:r>
              <a:rPr lang="de-DE" sz="2000" b="0" i="1" dirty="0"/>
              <a:t> </a:t>
            </a:r>
            <a:r>
              <a:rPr lang="de-DE" sz="2000" b="0" i="1" dirty="0" err="1"/>
              <a:t>by</a:t>
            </a:r>
            <a:r>
              <a:rPr lang="de-DE" sz="2000" b="0" i="1" dirty="0"/>
              <a:t> Johannes Gabriel Sindlinger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8739C3-0454-E6AE-B467-5DD909985752}"/>
              </a:ext>
            </a:extLst>
          </p:cNvPr>
          <p:cNvSpPr txBox="1">
            <a:spLocks/>
          </p:cNvSpPr>
          <p:nvPr/>
        </p:nvSpPr>
        <p:spPr bwMode="auto">
          <a:xfrm>
            <a:off x="3168773" y="1893238"/>
            <a:ext cx="8207375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sz="1600" b="0" dirty="0"/>
              <a:t> By Hei Dang Tran &amp; Andrew Yates </a:t>
            </a:r>
          </a:p>
        </p:txBody>
      </p:sp>
    </p:spTree>
    <p:extLst>
      <p:ext uri="{BB962C8B-B14F-4D97-AF65-F5344CB8AC3E}">
        <p14:creationId xmlns:p14="http://schemas.microsoft.com/office/powerpoint/2010/main" val="139298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/>
              <a:t>Dense Retrieval with Entity Views</a:t>
            </a:r>
            <a:r>
              <a:rPr lang="de-DE" altLang="de-DE"/>
              <a:t> / Johannes Gabriel Sindlinger / 15.06.2023</a:t>
            </a: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10</a:t>
            </a:fld>
            <a:endParaRPr lang="de-DE" alt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55E5464-37F4-4587-D148-9096F5ABCFC5}"/>
              </a:ext>
            </a:extLst>
          </p:cNvPr>
          <p:cNvGrpSpPr/>
          <p:nvPr/>
        </p:nvGrpSpPr>
        <p:grpSpPr>
          <a:xfrm>
            <a:off x="2196145" y="395771"/>
            <a:ext cx="3744416" cy="5221066"/>
            <a:chOff x="2196145" y="395771"/>
            <a:chExt cx="3744416" cy="5221066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22E91BE-18FD-3FB6-7995-748106F79669}"/>
                </a:ext>
              </a:extLst>
            </p:cNvPr>
            <p:cNvSpPr/>
            <p:nvPr/>
          </p:nvSpPr>
          <p:spPr>
            <a:xfrm>
              <a:off x="2196145" y="395771"/>
              <a:ext cx="3744416" cy="5221066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7E66FB3-E8BB-AD9A-5C54-ABDDD3BD4A17}"/>
                </a:ext>
              </a:extLst>
            </p:cNvPr>
            <p:cNvSpPr/>
            <p:nvPr/>
          </p:nvSpPr>
          <p:spPr>
            <a:xfrm>
              <a:off x="2977486" y="2051955"/>
              <a:ext cx="612068" cy="6120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07C49C0-F32A-A3B3-A56B-56475A0C8EF3}"/>
                </a:ext>
              </a:extLst>
            </p:cNvPr>
            <p:cNvSpPr/>
            <p:nvPr/>
          </p:nvSpPr>
          <p:spPr>
            <a:xfrm>
              <a:off x="4423019" y="2051955"/>
              <a:ext cx="612068" cy="6120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DCFA85D-AF90-7804-367D-8940F914898D}"/>
                </a:ext>
              </a:extLst>
            </p:cNvPr>
            <p:cNvSpPr/>
            <p:nvPr/>
          </p:nvSpPr>
          <p:spPr>
            <a:xfrm>
              <a:off x="3204257" y="2195971"/>
              <a:ext cx="360040" cy="3600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7960554-7E1C-1EF2-0F72-13147AC1CAE7}"/>
                </a:ext>
              </a:extLst>
            </p:cNvPr>
            <p:cNvSpPr/>
            <p:nvPr/>
          </p:nvSpPr>
          <p:spPr>
            <a:xfrm>
              <a:off x="4464397" y="2195971"/>
              <a:ext cx="360040" cy="3600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E00E896-18F2-817C-C79E-D54EE531F5DB}"/>
                </a:ext>
              </a:extLst>
            </p:cNvPr>
            <p:cNvSpPr/>
            <p:nvPr/>
          </p:nvSpPr>
          <p:spPr>
            <a:xfrm rot="811311">
              <a:off x="2845960" y="1706614"/>
              <a:ext cx="1146755" cy="25202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EBD90871-90B0-4A8B-9669-A1E0AA7882A0}"/>
                </a:ext>
              </a:extLst>
            </p:cNvPr>
            <p:cNvSpPr/>
            <p:nvPr/>
          </p:nvSpPr>
          <p:spPr>
            <a:xfrm rot="20794432">
              <a:off x="4166045" y="1656144"/>
              <a:ext cx="1126051" cy="33860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F7F58EE-1456-74FD-F4B7-C61D0F6D43F3}"/>
                </a:ext>
              </a:extLst>
            </p:cNvPr>
            <p:cNvSpPr/>
            <p:nvPr/>
          </p:nvSpPr>
          <p:spPr>
            <a:xfrm>
              <a:off x="3597170" y="2484001"/>
              <a:ext cx="899480" cy="136815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B329262-D77F-8B91-2CA2-09D13E8CAFB0}"/>
                </a:ext>
              </a:extLst>
            </p:cNvPr>
            <p:cNvSpPr/>
            <p:nvPr/>
          </p:nvSpPr>
          <p:spPr>
            <a:xfrm>
              <a:off x="2861464" y="3996171"/>
              <a:ext cx="2323013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8309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DF7CC-5A54-C9DF-9A80-1FE974B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F6478-0085-8E8F-BA4C-9CA97C34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? – Motivation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? –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? – </a:t>
            </a:r>
            <a:r>
              <a:rPr lang="de-DE" dirty="0" err="1"/>
              <a:t>Methodology</a:t>
            </a:r>
            <a:endParaRPr lang="de-DE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? – Evaluation &amp;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3A9432-DF5F-D99A-EA28-85696AF5B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 err="1"/>
              <a:t>Insitute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Computer Science / Titel / Verantwortlicher / Position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293479-D2FD-A337-0535-49CF5A819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44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CC1073E0-3B20-CC39-4B0F-72A9F99D1094}"/>
              </a:ext>
            </a:extLst>
          </p:cNvPr>
          <p:cNvGrpSpPr/>
          <p:nvPr/>
        </p:nvGrpSpPr>
        <p:grpSpPr>
          <a:xfrm>
            <a:off x="685221" y="447013"/>
            <a:ext cx="7163552" cy="5505634"/>
            <a:chOff x="685221" y="447013"/>
            <a:chExt cx="7163552" cy="5505634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FEDE113-542D-D4E2-31F1-82151B6DDCB9}"/>
                </a:ext>
              </a:extLst>
            </p:cNvPr>
            <p:cNvSpPr txBox="1"/>
            <p:nvPr/>
          </p:nvSpPr>
          <p:spPr>
            <a:xfrm>
              <a:off x="1297289" y="948086"/>
              <a:ext cx="2853476" cy="35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dirty="0" err="1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Favourite</a:t>
              </a:r>
              <a:r>
                <a:rPr lang="en-US" sz="1300" dirty="0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 food </a:t>
              </a:r>
              <a:r>
                <a:rPr lang="en-US" sz="1300" dirty="0" err="1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bert</a:t>
              </a:r>
              <a:r>
                <a:rPr lang="en-US" sz="1300" dirty="0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 sesame street</a:t>
              </a:r>
              <a:endParaRPr lang="de-DE" sz="1300" dirty="0">
                <a:latin typeface="Century" panose="02040604050505020304" pitchFamily="18" charset="0"/>
                <a:cs typeface="Miriam" panose="020B0604020202020204" pitchFamily="34" charset="-79"/>
              </a:endParaRP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5B138D28-EED0-4AEC-4F58-4BF2CB181BA1}"/>
                </a:ext>
              </a:extLst>
            </p:cNvPr>
            <p:cNvSpPr/>
            <p:nvPr/>
          </p:nvSpPr>
          <p:spPr>
            <a:xfrm>
              <a:off x="685221" y="959285"/>
              <a:ext cx="3419136" cy="420563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  <a:cs typeface="Miriam" panose="020B0604020202020204" pitchFamily="34" charset="-79"/>
              </a:endParaRPr>
            </a:p>
          </p:txBody>
        </p:sp>
        <p:pic>
          <p:nvPicPr>
            <p:cNvPr id="28" name="Grafik 27" descr="Lupe mit einfarbiger Füllung">
              <a:extLst>
                <a:ext uri="{FF2B5EF4-FFF2-40B4-BE49-F238E27FC236}">
                  <a16:creationId xmlns:a16="http://schemas.microsoft.com/office/drawing/2014/main" id="{1BF30722-43C8-C720-B387-75289848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2241" y="1024603"/>
              <a:ext cx="334136" cy="334136"/>
            </a:xfrm>
            <a:prstGeom prst="rect">
              <a:avLst/>
            </a:prstGeom>
          </p:spPr>
        </p:pic>
        <p:pic>
          <p:nvPicPr>
            <p:cNvPr id="6" name="Grafik 5" descr="Dokument mit einfarbiger Füllung">
              <a:extLst>
                <a:ext uri="{FF2B5EF4-FFF2-40B4-BE49-F238E27FC236}">
                  <a16:creationId xmlns:a16="http://schemas.microsoft.com/office/drawing/2014/main" id="{CEC0AE91-BB2C-D5C3-460C-61FF8FEC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7756" y="889984"/>
              <a:ext cx="584688" cy="584688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1686018-9232-8D4A-2E5A-8198DB268B9C}"/>
                </a:ext>
              </a:extLst>
            </p:cNvPr>
            <p:cNvSpPr txBox="1"/>
            <p:nvPr/>
          </p:nvSpPr>
          <p:spPr>
            <a:xfrm>
              <a:off x="1839384" y="500768"/>
              <a:ext cx="1836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>
                  <a:latin typeface="Century" panose="02040604050505020304" pitchFamily="18" charset="0"/>
                </a:rPr>
                <a:t>Query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0D35F65-2BAB-5FB1-83B3-68A2972A2AEE}"/>
                </a:ext>
              </a:extLst>
            </p:cNvPr>
            <p:cNvSpPr txBox="1"/>
            <p:nvPr/>
          </p:nvSpPr>
          <p:spPr>
            <a:xfrm>
              <a:off x="5807080" y="447013"/>
              <a:ext cx="1836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latin typeface="Century" panose="02040604050505020304" pitchFamily="18" charset="0"/>
                </a:rPr>
                <a:t>Documents</a:t>
              </a:r>
              <a:endParaRPr lang="de-DE" sz="1800" b="1" dirty="0">
                <a:latin typeface="Century" panose="02040604050505020304" pitchFamily="18" charset="0"/>
              </a:endParaRPr>
            </a:p>
          </p:txBody>
        </p:sp>
        <p:pic>
          <p:nvPicPr>
            <p:cNvPr id="10" name="Grafik 9" descr="Dokument mit einfarbiger Füllung">
              <a:extLst>
                <a:ext uri="{FF2B5EF4-FFF2-40B4-BE49-F238E27FC236}">
                  <a16:creationId xmlns:a16="http://schemas.microsoft.com/office/drawing/2014/main" id="{4B47EC27-7F71-BBB6-C9F0-EFD1C3114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57136" y="877146"/>
              <a:ext cx="584688" cy="584688"/>
            </a:xfrm>
            <a:prstGeom prst="rect">
              <a:avLst/>
            </a:prstGeom>
          </p:spPr>
        </p:pic>
        <p:pic>
          <p:nvPicPr>
            <p:cNvPr id="11" name="Grafik 10" descr="Dokument mit einfarbiger Füllung">
              <a:extLst>
                <a:ext uri="{FF2B5EF4-FFF2-40B4-BE49-F238E27FC236}">
                  <a16:creationId xmlns:a16="http://schemas.microsoft.com/office/drawing/2014/main" id="{43302337-22CC-53B3-C83A-4EA78245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56516" y="870100"/>
              <a:ext cx="584688" cy="584688"/>
            </a:xfrm>
            <a:prstGeom prst="rect">
              <a:avLst/>
            </a:prstGeom>
          </p:spPr>
        </p:pic>
        <p:pic>
          <p:nvPicPr>
            <p:cNvPr id="12" name="Grafik 11" descr="Dokument mit einfarbiger Füllung">
              <a:extLst>
                <a:ext uri="{FF2B5EF4-FFF2-40B4-BE49-F238E27FC236}">
                  <a16:creationId xmlns:a16="http://schemas.microsoft.com/office/drawing/2014/main" id="{A32070CE-86EE-2DB5-D08A-D06A628B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88574" y="879261"/>
              <a:ext cx="584688" cy="584688"/>
            </a:xfrm>
            <a:prstGeom prst="rect">
              <a:avLst/>
            </a:prstGeom>
          </p:spPr>
        </p:pic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6C4D6C0D-146D-8641-F5DB-46E8F0EE7494}"/>
                </a:ext>
              </a:extLst>
            </p:cNvPr>
            <p:cNvCxnSpPr>
              <a:cxnSpLocks/>
            </p:cNvCxnSpPr>
            <p:nvPr/>
          </p:nvCxnSpPr>
          <p:spPr>
            <a:xfrm>
              <a:off x="2173396" y="1607357"/>
              <a:ext cx="1754871" cy="716822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E8843D9-6030-9850-DB90-652BB031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4675" y="2087959"/>
              <a:ext cx="772020" cy="1068288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B52CCC7-A78F-3519-6888-9F13364E6C57}"/>
                </a:ext>
              </a:extLst>
            </p:cNvPr>
            <p:cNvSpPr txBox="1"/>
            <p:nvPr/>
          </p:nvSpPr>
          <p:spPr>
            <a:xfrm>
              <a:off x="2891891" y="1511895"/>
              <a:ext cx="3132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entury" panose="02040604050505020304" pitchFamily="18" charset="0"/>
                </a:rPr>
                <a:t>Pretrained</a:t>
              </a:r>
              <a:r>
                <a:rPr lang="de-DE" sz="1600" b="1" dirty="0">
                  <a:latin typeface="Century" panose="02040604050505020304" pitchFamily="18" charset="0"/>
                </a:rPr>
                <a:t> Language Model</a:t>
              </a:r>
            </a:p>
            <a:p>
              <a:pPr algn="ctr"/>
              <a:r>
                <a:rPr lang="de-DE" sz="1600" b="1" dirty="0">
                  <a:latin typeface="Century" panose="02040604050505020304" pitchFamily="18" charset="0"/>
                </a:rPr>
                <a:t>(BERT-</a:t>
              </a:r>
              <a:r>
                <a:rPr lang="de-DE" sz="1600" b="1" dirty="0" err="1">
                  <a:latin typeface="Century" panose="02040604050505020304" pitchFamily="18" charset="0"/>
                </a:rPr>
                <a:t>based</a:t>
              </a:r>
              <a:r>
                <a:rPr lang="de-DE" sz="1600" b="1" dirty="0">
                  <a:latin typeface="Century" panose="02040604050505020304" pitchFamily="18" charset="0"/>
                </a:rPr>
                <a:t>)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3FFFCAF-6862-5CA7-2101-F415B52A8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103" y="1565799"/>
              <a:ext cx="1869600" cy="765946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B6B961C9-937B-7473-546B-8F7ABD67221E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885550" y="2573408"/>
              <a:ext cx="1527088" cy="650974"/>
            </a:xfrm>
            <a:prstGeom prst="straightConnector1">
              <a:avLst/>
            </a:prstGeom>
            <a:ln w="63500">
              <a:solidFill>
                <a:srgbClr val="B08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A03DCAFD-7CAA-E434-5DC5-D2D25521A0FD}"/>
                </a:ext>
              </a:extLst>
            </p:cNvPr>
            <p:cNvGrpSpPr/>
            <p:nvPr/>
          </p:nvGrpSpPr>
          <p:grpSpPr>
            <a:xfrm>
              <a:off x="4797886" y="3718400"/>
              <a:ext cx="597548" cy="149518"/>
              <a:chOff x="5719035" y="3165328"/>
              <a:chExt cx="597548" cy="149518"/>
            </a:xfrm>
          </p:grpSpPr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B115EB4-6D79-87FF-50F6-F98E763E846C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EEFF1BB8-3639-3171-1F72-89C69367D92C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C35BD51A-3422-A902-E768-38A9A64B8BBE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AFA4F3F3-E035-AEFD-2C4D-662B8B318B77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C0CB4E0-4156-2115-92DD-F935E06332EE}"/>
                </a:ext>
              </a:extLst>
            </p:cNvPr>
            <p:cNvSpPr txBox="1"/>
            <p:nvPr/>
          </p:nvSpPr>
          <p:spPr>
            <a:xfrm>
              <a:off x="4976502" y="3224382"/>
              <a:ext cx="2872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latin typeface="Century" panose="02040604050505020304" pitchFamily="18" charset="0"/>
                </a:rPr>
                <a:t>Document</a:t>
              </a:r>
              <a:r>
                <a:rPr lang="de-DE" sz="1800" b="1" dirty="0">
                  <a:latin typeface="Century" panose="02040604050505020304" pitchFamily="18" charset="0"/>
                </a:rPr>
                <a:t> </a:t>
              </a:r>
              <a:r>
                <a:rPr lang="de-DE" sz="1800" b="1" dirty="0" err="1">
                  <a:latin typeface="Century" panose="02040604050505020304" pitchFamily="18" charset="0"/>
                </a:rPr>
                <a:t>Embeddings</a:t>
              </a:r>
              <a:endParaRPr lang="de-DE" sz="1800" b="1" dirty="0">
                <a:latin typeface="Century" panose="02040604050505020304" pitchFamily="18" charset="0"/>
              </a:endParaRPr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BDDD1663-8048-DCA3-A81E-7ED43D1B3851}"/>
                </a:ext>
              </a:extLst>
            </p:cNvPr>
            <p:cNvGrpSpPr/>
            <p:nvPr/>
          </p:nvGrpSpPr>
          <p:grpSpPr>
            <a:xfrm>
              <a:off x="5538260" y="3718400"/>
              <a:ext cx="597548" cy="149518"/>
              <a:chOff x="5719035" y="3165328"/>
              <a:chExt cx="597548" cy="149518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5675B385-77DF-836C-B6D5-FE7EFC31F9FA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B23F3654-9F59-D3C2-57AF-7B122FE83B83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6CEFC99F-C1E2-6C4B-2A8D-0DDE67E292FE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CEA6C02F-FDAF-C359-4733-2AE8FF9FE84E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00A64C0D-DCCE-1633-C3EC-7D624DFCE4FF}"/>
                </a:ext>
              </a:extLst>
            </p:cNvPr>
            <p:cNvGrpSpPr/>
            <p:nvPr/>
          </p:nvGrpSpPr>
          <p:grpSpPr>
            <a:xfrm>
              <a:off x="6277152" y="3718400"/>
              <a:ext cx="597548" cy="149518"/>
              <a:chOff x="5719035" y="3165328"/>
              <a:chExt cx="597548" cy="149518"/>
            </a:xfrm>
          </p:grpSpPr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D208C6EE-D7C2-EFAC-2CC7-4D36B1C7628D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81070685-C034-A21B-419D-27539AE490AF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03C8DCBF-202F-49A8-8CB3-16247C7E8C77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06F67AC5-840E-47F0-FA20-D6474D41A6B6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52494316-0173-9B45-3B76-90E4CC7CC11A}"/>
                </a:ext>
              </a:extLst>
            </p:cNvPr>
            <p:cNvGrpSpPr/>
            <p:nvPr/>
          </p:nvGrpSpPr>
          <p:grpSpPr>
            <a:xfrm>
              <a:off x="7055334" y="3718400"/>
              <a:ext cx="597548" cy="149518"/>
              <a:chOff x="5719035" y="3165328"/>
              <a:chExt cx="597548" cy="149518"/>
            </a:xfrm>
          </p:grpSpPr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109FEB8A-C43F-1F1F-0BA8-6A867DEF6658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086409A-D7C4-638D-86B3-54B1D7EB81BC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2E4FD201-90B6-6EE0-739D-54148501E3DA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59087431-5252-302F-70D9-444E377DCE1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501EC2DD-7D13-0581-3FC0-6E9EA08F1E52}"/>
                </a:ext>
              </a:extLst>
            </p:cNvPr>
            <p:cNvSpPr txBox="1"/>
            <p:nvPr/>
          </p:nvSpPr>
          <p:spPr>
            <a:xfrm>
              <a:off x="1126966" y="3206985"/>
              <a:ext cx="2292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1" dirty="0">
                  <a:latin typeface="Century" panose="02040604050505020304" pitchFamily="18" charset="0"/>
                </a:rPr>
                <a:t>Query Embedding</a:t>
              </a: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2D55AED1-469B-8D62-D8EC-413F8B263B65}"/>
                </a:ext>
              </a:extLst>
            </p:cNvPr>
            <p:cNvGrpSpPr/>
            <p:nvPr/>
          </p:nvGrpSpPr>
          <p:grpSpPr>
            <a:xfrm>
              <a:off x="1874622" y="3702673"/>
              <a:ext cx="597548" cy="149518"/>
              <a:chOff x="5719035" y="3165328"/>
              <a:chExt cx="597548" cy="149518"/>
            </a:xfrm>
          </p:grpSpPr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8997363A-4BD0-B814-6CD1-5123BA6B40E4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6AE2AF45-4CA9-F9EF-9FE5-05C04C2DB586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B3F9C05D-B25D-F3FE-AD83-35AD6A2698C5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97DDA3A-2350-CC03-E175-1FAE0CCC419C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FF5B5B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52AFC657-7FF9-D213-968C-377A34A87577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2273259" y="2556011"/>
              <a:ext cx="1527088" cy="650974"/>
            </a:xfrm>
            <a:prstGeom prst="straightConnector1">
              <a:avLst/>
            </a:prstGeom>
            <a:ln w="63500">
              <a:solidFill>
                <a:srgbClr val="B08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D524AF82-575D-4BFB-6650-5562FA4D5058}"/>
                </a:ext>
              </a:extLst>
            </p:cNvPr>
            <p:cNvSpPr/>
            <p:nvPr/>
          </p:nvSpPr>
          <p:spPr>
            <a:xfrm>
              <a:off x="3438076" y="4482882"/>
              <a:ext cx="1688311" cy="453338"/>
            </a:xfrm>
            <a:prstGeom prst="roundRect">
              <a:avLst>
                <a:gd name="adj" fmla="val 48995"/>
              </a:avLst>
            </a:prstGeom>
            <a:solidFill>
              <a:srgbClr val="826300"/>
            </a:solidFill>
            <a:ln w="2857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8D7962BC-73BA-4A55-DDAA-9E536B587B4F}"/>
                </a:ext>
              </a:extLst>
            </p:cNvPr>
            <p:cNvSpPr txBox="1"/>
            <p:nvPr/>
          </p:nvSpPr>
          <p:spPr>
            <a:xfrm>
              <a:off x="2924194" y="4068179"/>
              <a:ext cx="3340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>
                  <a:latin typeface="Century" panose="02040604050505020304" pitchFamily="18" charset="0"/>
                </a:rPr>
                <a:t>Approximate</a:t>
              </a:r>
              <a:r>
                <a:rPr lang="de-DE" sz="1600" b="1" dirty="0">
                  <a:latin typeface="Century" panose="02040604050505020304" pitchFamily="18" charset="0"/>
                </a:rPr>
                <a:t> </a:t>
              </a:r>
              <a:r>
                <a:rPr lang="de-DE" sz="1600" b="1" dirty="0" err="1">
                  <a:latin typeface="Century" panose="02040604050505020304" pitchFamily="18" charset="0"/>
                </a:rPr>
                <a:t>Nearest</a:t>
              </a:r>
              <a:r>
                <a:rPr lang="de-DE" sz="1600" b="1" dirty="0">
                  <a:latin typeface="Century" panose="02040604050505020304" pitchFamily="18" charset="0"/>
                </a:rPr>
                <a:t> Search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306E4139-A479-98E1-5A91-43C30888D890}"/>
                </a:ext>
              </a:extLst>
            </p:cNvPr>
            <p:cNvSpPr txBox="1"/>
            <p:nvPr/>
          </p:nvSpPr>
          <p:spPr>
            <a:xfrm>
              <a:off x="3816325" y="4542054"/>
              <a:ext cx="93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>
                  <a:solidFill>
                    <a:schemeClr val="bg1"/>
                  </a:solidFill>
                  <a:latin typeface="Century" panose="02040604050505020304" pitchFamily="18" charset="0"/>
                </a:rPr>
                <a:t>FAISS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8EBC148-DDD6-1D9B-0D2B-4E2D9A26D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5982" y="4068367"/>
              <a:ext cx="1015842" cy="674373"/>
            </a:xfrm>
            <a:prstGeom prst="straightConnector1">
              <a:avLst/>
            </a:prstGeom>
            <a:ln w="63500">
              <a:solidFill>
                <a:srgbClr val="826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89A9557A-90AC-BA95-2794-7413C1380E94}"/>
                </a:ext>
              </a:extLst>
            </p:cNvPr>
            <p:cNvCxnSpPr>
              <a:cxnSpLocks/>
            </p:cNvCxnSpPr>
            <p:nvPr/>
          </p:nvCxnSpPr>
          <p:spPr>
            <a:xfrm>
              <a:off x="2293558" y="4083115"/>
              <a:ext cx="992704" cy="674373"/>
            </a:xfrm>
            <a:prstGeom prst="straightConnector1">
              <a:avLst/>
            </a:prstGeom>
            <a:ln w="63500">
              <a:solidFill>
                <a:srgbClr val="826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5D710AD0-97E6-8AA1-2E63-9C73802705F2}"/>
                </a:ext>
              </a:extLst>
            </p:cNvPr>
            <p:cNvCxnSpPr>
              <a:cxnSpLocks/>
            </p:cNvCxnSpPr>
            <p:nvPr/>
          </p:nvCxnSpPr>
          <p:spPr>
            <a:xfrm>
              <a:off x="4282231" y="5020046"/>
              <a:ext cx="0" cy="384907"/>
            </a:xfrm>
            <a:prstGeom prst="straightConnector1">
              <a:avLst/>
            </a:prstGeom>
            <a:ln w="63500">
              <a:solidFill>
                <a:srgbClr val="4635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Grafik 127" descr="Prioritäten mit einfarbiger Füllung">
              <a:extLst>
                <a:ext uri="{FF2B5EF4-FFF2-40B4-BE49-F238E27FC236}">
                  <a16:creationId xmlns:a16="http://schemas.microsoft.com/office/drawing/2014/main" id="{5B8D1ADA-6B68-BDC9-B527-91E1067D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27797" y="5532089"/>
              <a:ext cx="420558" cy="420558"/>
            </a:xfrm>
            <a:prstGeom prst="rect">
              <a:avLst/>
            </a:prstGeom>
          </p:spPr>
        </p:pic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C90A71D1-7127-3758-52B3-55A300A1069B}"/>
                </a:ext>
              </a:extLst>
            </p:cNvPr>
            <p:cNvSpPr txBox="1"/>
            <p:nvPr/>
          </p:nvSpPr>
          <p:spPr>
            <a:xfrm>
              <a:off x="3657080" y="5542972"/>
              <a:ext cx="2223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latin typeface="Century" panose="02040604050505020304" pitchFamily="18" charset="0"/>
                </a:rPr>
                <a:t>Ranked</a:t>
              </a:r>
              <a:r>
                <a:rPr lang="de-DE" sz="1800" b="1" dirty="0">
                  <a:latin typeface="Century" panose="02040604050505020304" pitchFamily="18" charset="0"/>
                </a:rPr>
                <a:t> </a:t>
              </a:r>
              <a:r>
                <a:rPr lang="de-DE" sz="1800" b="1" dirty="0" err="1">
                  <a:latin typeface="Century" panose="02040604050505020304" pitchFamily="18" charset="0"/>
                </a:rPr>
                <a:t>Results</a:t>
              </a:r>
              <a:endParaRPr lang="de-DE" sz="1800" b="1" dirty="0">
                <a:latin typeface="Century" panose="02040604050505020304" pitchFamily="18" charset="0"/>
              </a:endParaRP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CC4ABB92-D307-3588-4546-E40342321F7A}"/>
                </a:ext>
              </a:extLst>
            </p:cNvPr>
            <p:cNvSpPr txBox="1"/>
            <p:nvPr/>
          </p:nvSpPr>
          <p:spPr>
            <a:xfrm>
              <a:off x="4330710" y="5038134"/>
              <a:ext cx="2223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i="1" dirty="0" err="1">
                  <a:latin typeface="Century" panose="02040604050505020304" pitchFamily="18" charset="0"/>
                </a:rPr>
                <a:t>using</a:t>
              </a:r>
              <a:r>
                <a:rPr lang="de-DE" sz="1400" i="1" dirty="0">
                  <a:latin typeface="Century" panose="02040604050505020304" pitchFamily="18" charset="0"/>
                </a:rPr>
                <a:t> </a:t>
              </a:r>
              <a:r>
                <a:rPr lang="de-DE" sz="1400" i="1" dirty="0" err="1">
                  <a:latin typeface="Century" panose="02040604050505020304" pitchFamily="18" charset="0"/>
                </a:rPr>
                <a:t>dot</a:t>
              </a:r>
              <a:r>
                <a:rPr lang="de-DE" sz="1400" i="1" dirty="0">
                  <a:latin typeface="Century" panose="02040604050505020304" pitchFamily="18" charset="0"/>
                </a:rPr>
                <a:t> </a:t>
              </a:r>
              <a:r>
                <a:rPr lang="de-DE" sz="1400" i="1" dirty="0" err="1">
                  <a:latin typeface="Century" panose="02040604050505020304" pitchFamily="18" charset="0"/>
                </a:rPr>
                <a:t>product</a:t>
              </a:r>
              <a:endParaRPr lang="de-DE" sz="1400" i="1" dirty="0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7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4F3D4-8589-6162-6433-BE1102A0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69" y="357260"/>
            <a:ext cx="6013450" cy="1079500"/>
          </a:xfrm>
        </p:spPr>
        <p:txBody>
          <a:bodyPr/>
          <a:lstStyle/>
          <a:p>
            <a:r>
              <a:rPr 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Dense Retrieval with Entity Views</a:t>
            </a:r>
            <a:r>
              <a:rPr lang="de-DE" alt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/ Johannes Gabriel Sindlinger / 15.06.2023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pPr/>
              <a:t>4</a:t>
            </a:fld>
            <a:endParaRPr lang="de-DE" altLang="de-DE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19A75A5-2962-F3C8-2277-ECAE14EFB78A}"/>
              </a:ext>
            </a:extLst>
          </p:cNvPr>
          <p:cNvGrpSpPr/>
          <p:nvPr/>
        </p:nvGrpSpPr>
        <p:grpSpPr>
          <a:xfrm>
            <a:off x="503957" y="1603953"/>
            <a:ext cx="7362818" cy="2713651"/>
            <a:chOff x="503957" y="1603953"/>
            <a:chExt cx="7362818" cy="271365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D863B5B-C86E-4685-3A39-668EDCE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4297" y="1603953"/>
              <a:ext cx="1654120" cy="2288901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0190F86-D47F-2A8B-4BC1-0448B12195C7}"/>
                </a:ext>
              </a:extLst>
            </p:cNvPr>
            <p:cNvSpPr txBox="1"/>
            <p:nvPr/>
          </p:nvSpPr>
          <p:spPr>
            <a:xfrm>
              <a:off x="503957" y="1887540"/>
              <a:ext cx="2085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Paris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is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the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Capital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of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[MASK].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455BA12-E544-5D10-AB2A-95AA49E65AEA}"/>
                </a:ext>
              </a:extLst>
            </p:cNvPr>
            <p:cNvSpPr txBox="1"/>
            <p:nvPr/>
          </p:nvSpPr>
          <p:spPr>
            <a:xfrm>
              <a:off x="6480621" y="2002061"/>
              <a:ext cx="1386154" cy="338554"/>
            </a:xfrm>
            <a:prstGeom prst="rect">
              <a:avLst/>
            </a:prstGeom>
            <a:noFill/>
            <a:ln w="539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France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9D7E2E1-1508-DBD4-D3D5-C6D9EDEA1187}"/>
                </a:ext>
              </a:extLst>
            </p:cNvPr>
            <p:cNvSpPr txBox="1"/>
            <p:nvPr/>
          </p:nvSpPr>
          <p:spPr>
            <a:xfrm>
              <a:off x="3996345" y="3979050"/>
              <a:ext cx="277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BERT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D8C27F4-B6DA-D8DF-B686-0DEC7096F2DA}"/>
                </a:ext>
              </a:extLst>
            </p:cNvPr>
            <p:cNvCxnSpPr>
              <a:cxnSpLocks/>
            </p:cNvCxnSpPr>
            <p:nvPr/>
          </p:nvCxnSpPr>
          <p:spPr>
            <a:xfrm>
              <a:off x="2862219" y="2179928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07933280-9B4B-5F42-AC7A-C47B785E4E46}"/>
                </a:ext>
              </a:extLst>
            </p:cNvPr>
            <p:cNvCxnSpPr>
              <a:cxnSpLocks/>
            </p:cNvCxnSpPr>
            <p:nvPr/>
          </p:nvCxnSpPr>
          <p:spPr>
            <a:xfrm>
              <a:off x="5491268" y="2171338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06A2669-56AF-0A54-9C1F-32875BE315AA}"/>
                </a:ext>
              </a:extLst>
            </p:cNvPr>
            <p:cNvSpPr txBox="1"/>
            <p:nvPr/>
          </p:nvSpPr>
          <p:spPr>
            <a:xfrm>
              <a:off x="503957" y="2960673"/>
              <a:ext cx="2286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Bert is a character on [MASK].</a:t>
              </a:r>
              <a:endPara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57D7117-81A8-1A35-B2A5-4B095183B23A}"/>
                </a:ext>
              </a:extLst>
            </p:cNvPr>
            <p:cNvCxnSpPr>
              <a:cxnSpLocks/>
            </p:cNvCxnSpPr>
            <p:nvPr/>
          </p:nvCxnSpPr>
          <p:spPr>
            <a:xfrm>
              <a:off x="2862219" y="3253061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CFBBD39-02A4-251C-0331-090A02DD38DC}"/>
                </a:ext>
              </a:extLst>
            </p:cNvPr>
            <p:cNvCxnSpPr>
              <a:cxnSpLocks/>
            </p:cNvCxnSpPr>
            <p:nvPr/>
          </p:nvCxnSpPr>
          <p:spPr>
            <a:xfrm>
              <a:off x="5491268" y="3244471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49E7FFE-8280-1FFA-BC53-E9C35183F4EA}"/>
                </a:ext>
              </a:extLst>
            </p:cNvPr>
            <p:cNvSpPr txBox="1"/>
            <p:nvPr/>
          </p:nvSpPr>
          <p:spPr>
            <a:xfrm>
              <a:off x="6479611" y="3073541"/>
              <a:ext cx="1386154" cy="338554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???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6FEDE113-542D-D4E2-31F1-82151B6DDCB9}"/>
              </a:ext>
            </a:extLst>
          </p:cNvPr>
          <p:cNvSpPr txBox="1"/>
          <p:nvPr/>
        </p:nvSpPr>
        <p:spPr>
          <a:xfrm>
            <a:off x="530613" y="4721632"/>
            <a:ext cx="733515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Language models do not fully capture information about real-world entities, especially for uncommon entities.</a:t>
            </a:r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3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4F3D4-8589-6162-6433-BE1102A0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863B5B-C86E-4685-3A39-668EDCEC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7" y="1603953"/>
            <a:ext cx="1654120" cy="228890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0190F86-D47F-2A8B-4BC1-0448B12195C7}"/>
              </a:ext>
            </a:extLst>
          </p:cNvPr>
          <p:cNvSpPr txBox="1"/>
          <p:nvPr/>
        </p:nvSpPr>
        <p:spPr>
          <a:xfrm>
            <a:off x="503957" y="1887540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Paris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Capital </a:t>
            </a:r>
            <a:r>
              <a:rPr lang="de-DE" sz="1600" dirty="0" err="1"/>
              <a:t>of</a:t>
            </a:r>
            <a:r>
              <a:rPr lang="de-DE" sz="1600" dirty="0"/>
              <a:t> [MASK].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55BA12-E544-5D10-AB2A-95AA49E65AEA}"/>
              </a:ext>
            </a:extLst>
          </p:cNvPr>
          <p:cNvSpPr txBox="1"/>
          <p:nvPr/>
        </p:nvSpPr>
        <p:spPr>
          <a:xfrm>
            <a:off x="6480621" y="2002061"/>
            <a:ext cx="1386154" cy="338554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France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9D7E2E1-1508-DBD4-D3D5-C6D9EDEA1187}"/>
              </a:ext>
            </a:extLst>
          </p:cNvPr>
          <p:cNvSpPr txBox="1"/>
          <p:nvPr/>
        </p:nvSpPr>
        <p:spPr>
          <a:xfrm>
            <a:off x="3996345" y="3979050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BERT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D8C27F4-B6DA-D8DF-B686-0DEC7096F2DA}"/>
              </a:ext>
            </a:extLst>
          </p:cNvPr>
          <p:cNvCxnSpPr>
            <a:cxnSpLocks/>
          </p:cNvCxnSpPr>
          <p:nvPr/>
        </p:nvCxnSpPr>
        <p:spPr>
          <a:xfrm>
            <a:off x="2862219" y="2179928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33280-9B4B-5F42-AC7A-C47B785E4E46}"/>
              </a:ext>
            </a:extLst>
          </p:cNvPr>
          <p:cNvCxnSpPr>
            <a:cxnSpLocks/>
          </p:cNvCxnSpPr>
          <p:nvPr/>
        </p:nvCxnSpPr>
        <p:spPr>
          <a:xfrm>
            <a:off x="5491268" y="2171338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06A2669-56AF-0A54-9C1F-32875BE315AA}"/>
              </a:ext>
            </a:extLst>
          </p:cNvPr>
          <p:cNvSpPr txBox="1"/>
          <p:nvPr/>
        </p:nvSpPr>
        <p:spPr>
          <a:xfrm>
            <a:off x="503957" y="2960673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Bert is a character on [MASK].</a:t>
            </a:r>
            <a:endParaRPr lang="de-DE" sz="16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57D7117-81A8-1A35-B2A5-4B095183B23A}"/>
              </a:ext>
            </a:extLst>
          </p:cNvPr>
          <p:cNvCxnSpPr>
            <a:cxnSpLocks/>
          </p:cNvCxnSpPr>
          <p:nvPr/>
        </p:nvCxnSpPr>
        <p:spPr>
          <a:xfrm>
            <a:off x="2862219" y="3253061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CFBBD39-02A4-251C-0331-090A02DD38DC}"/>
              </a:ext>
            </a:extLst>
          </p:cNvPr>
          <p:cNvCxnSpPr>
            <a:cxnSpLocks/>
          </p:cNvCxnSpPr>
          <p:nvPr/>
        </p:nvCxnSpPr>
        <p:spPr>
          <a:xfrm>
            <a:off x="5491268" y="3244471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49E7FFE-8280-1FFA-BC53-E9C35183F4EA}"/>
              </a:ext>
            </a:extLst>
          </p:cNvPr>
          <p:cNvSpPr txBox="1"/>
          <p:nvPr/>
        </p:nvSpPr>
        <p:spPr>
          <a:xfrm>
            <a:off x="6479611" y="3073541"/>
            <a:ext cx="1386154" cy="33855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???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EDE113-542D-D4E2-31F1-82151B6DDCB9}"/>
              </a:ext>
            </a:extLst>
          </p:cNvPr>
          <p:cNvSpPr txBox="1"/>
          <p:nvPr/>
        </p:nvSpPr>
        <p:spPr>
          <a:xfrm>
            <a:off x="530613" y="4721632"/>
            <a:ext cx="733515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ym typeface="Wingdings" panose="05000000000000000000" pitchFamily="2" charset="2"/>
              </a:rPr>
              <a:t> Language models do not fully capture information about real-world entities, especially for uncommon entities.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072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C4465DE-9C7E-55E9-3B14-6E0FA303CE29}"/>
              </a:ext>
            </a:extLst>
          </p:cNvPr>
          <p:cNvGrpSpPr/>
          <p:nvPr/>
        </p:nvGrpSpPr>
        <p:grpSpPr>
          <a:xfrm>
            <a:off x="2771666" y="1545527"/>
            <a:ext cx="839690" cy="210106"/>
            <a:chOff x="5719035" y="3165328"/>
            <a:chExt cx="597548" cy="14951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12BA9A1-BD23-9C73-CAA8-2A3C71B78028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F82BE03-7FDC-A486-2283-D251A2FC187B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FB5E0B0-4E07-CD8C-7096-9A46975F8CC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70F90E-63D2-0A65-ECB6-8F607A234E0E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36C82CF-592C-CF13-965A-4EE18207FB21}"/>
              </a:ext>
            </a:extLst>
          </p:cNvPr>
          <p:cNvGrpSpPr/>
          <p:nvPr/>
        </p:nvGrpSpPr>
        <p:grpSpPr>
          <a:xfrm>
            <a:off x="1129664" y="1551837"/>
            <a:ext cx="810650" cy="202840"/>
            <a:chOff x="5719035" y="3165328"/>
            <a:chExt cx="597548" cy="14951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2D82934-0EC5-3181-41DA-DC0C5D5880E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B919BF1-AFEA-7925-9759-E58272D8FA6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B67576E-8847-9A97-AA94-0816B721311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94B163B-00C5-5BE6-DF48-E3A3848C4089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B2540333-BB38-1BB4-B398-1059166CF65C}"/>
              </a:ext>
            </a:extLst>
          </p:cNvPr>
          <p:cNvSpPr txBox="1"/>
          <p:nvPr/>
        </p:nvSpPr>
        <p:spPr>
          <a:xfrm>
            <a:off x="2001070" y="1093043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A1A23F-7691-8D1C-297B-89B10C2B4805}"/>
              </a:ext>
            </a:extLst>
          </p:cNvPr>
          <p:cNvSpPr txBox="1"/>
          <p:nvPr/>
        </p:nvSpPr>
        <p:spPr>
          <a:xfrm>
            <a:off x="783267" y="1875873"/>
            <a:ext cx="15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BERT </a:t>
            </a:r>
            <a:r>
              <a:rPr lang="de-DE" sz="1400" dirty="0" err="1">
                <a:latin typeface="Century" panose="02040604050505020304" pitchFamily="18" charset="0"/>
              </a:rPr>
              <a:t>embedding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q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45DBEA-0699-B8A7-5888-97D9B002BCEC}"/>
              </a:ext>
            </a:extLst>
          </p:cNvPr>
          <p:cNvSpPr txBox="1"/>
          <p:nvPr/>
        </p:nvSpPr>
        <p:spPr>
          <a:xfrm>
            <a:off x="2332740" y="1869563"/>
            <a:ext cx="17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Embedding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entities</a:t>
            </a:r>
            <a:r>
              <a:rPr lang="de-DE" sz="1400" dirty="0">
                <a:latin typeface="Century" panose="02040604050505020304" pitchFamily="18" charset="0"/>
              </a:rPr>
              <a:t> in q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921D980-D3F7-C865-0712-61AD8D765E82}"/>
              </a:ext>
            </a:extLst>
          </p:cNvPr>
          <p:cNvGrpSpPr/>
          <p:nvPr/>
        </p:nvGrpSpPr>
        <p:grpSpPr>
          <a:xfrm>
            <a:off x="6883543" y="1545527"/>
            <a:ext cx="839690" cy="210106"/>
            <a:chOff x="5719035" y="3165328"/>
            <a:chExt cx="597548" cy="14951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196F2C1-964B-C840-85C1-82372D40E5C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D0CEED7-3866-D5C3-58BE-C2E549C8B09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9D152AE-7715-A0D7-F44A-DFC007D41DC3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F3320E-5007-2264-B0DC-28C242928B3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4A8CC35-09D1-6ABD-BFF5-192A526A5EE2}"/>
              </a:ext>
            </a:extLst>
          </p:cNvPr>
          <p:cNvGrpSpPr/>
          <p:nvPr/>
        </p:nvGrpSpPr>
        <p:grpSpPr>
          <a:xfrm>
            <a:off x="5270124" y="1545527"/>
            <a:ext cx="810650" cy="202840"/>
            <a:chOff x="5719035" y="3165328"/>
            <a:chExt cx="597548" cy="149518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B308D36-7978-0ECD-7C63-DEA1D3AF11B3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B033432-5656-1203-2CC6-758FA95C1D9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0D50584-AB7B-F08A-E452-712EFDA73957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154FEFB-CC94-7D08-D4E0-DF549D270C0B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1704F621-AC76-8AC3-F0E9-30665010551C}"/>
              </a:ext>
            </a:extLst>
          </p:cNvPr>
          <p:cNvSpPr txBox="1"/>
          <p:nvPr/>
        </p:nvSpPr>
        <p:spPr>
          <a:xfrm>
            <a:off x="5835866" y="1096720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AD9293D-013E-9F9A-0411-B96A1EA0D1B7}"/>
              </a:ext>
            </a:extLst>
          </p:cNvPr>
          <p:cNvSpPr txBox="1"/>
          <p:nvPr/>
        </p:nvSpPr>
        <p:spPr>
          <a:xfrm>
            <a:off x="4923727" y="1869563"/>
            <a:ext cx="15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BERT </a:t>
            </a:r>
            <a:r>
              <a:rPr lang="de-DE" sz="1400" dirty="0" err="1">
                <a:latin typeface="Century" panose="02040604050505020304" pitchFamily="18" charset="0"/>
              </a:rPr>
              <a:t>embedding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EACE359-0A82-9AD9-2180-A40B848C0536}"/>
              </a:ext>
            </a:extLst>
          </p:cNvPr>
          <p:cNvSpPr txBox="1"/>
          <p:nvPr/>
        </p:nvSpPr>
        <p:spPr>
          <a:xfrm>
            <a:off x="6444617" y="1869563"/>
            <a:ext cx="17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Embedding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entities</a:t>
            </a:r>
            <a:r>
              <a:rPr lang="de-DE" sz="1400" dirty="0">
                <a:latin typeface="Century" panose="02040604050505020304" pitchFamily="18" charset="0"/>
              </a:rPr>
              <a:t> in d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CDA9517-1B1B-D3F1-3C93-36CFBBC99A9D}"/>
              </a:ext>
            </a:extLst>
          </p:cNvPr>
          <p:cNvCxnSpPr>
            <a:cxnSpLocks/>
          </p:cNvCxnSpPr>
          <p:nvPr/>
        </p:nvCxnSpPr>
        <p:spPr>
          <a:xfrm flipH="1">
            <a:off x="4855681" y="2392783"/>
            <a:ext cx="1678005" cy="7560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20F318C-68B8-B59F-5126-55BBB2754271}"/>
              </a:ext>
            </a:extLst>
          </p:cNvPr>
          <p:cNvCxnSpPr>
            <a:cxnSpLocks/>
          </p:cNvCxnSpPr>
          <p:nvPr/>
        </p:nvCxnSpPr>
        <p:spPr>
          <a:xfrm>
            <a:off x="2444035" y="2329643"/>
            <a:ext cx="1661090" cy="8192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40" descr="Lupe mit einfarbiger Füllung">
            <a:extLst>
              <a:ext uri="{FF2B5EF4-FFF2-40B4-BE49-F238E27FC236}">
                <a16:creationId xmlns:a16="http://schemas.microsoft.com/office/drawing/2014/main" id="{A4C0994E-1F42-9058-11D5-A97C161C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647" y="1155793"/>
            <a:ext cx="257423" cy="257423"/>
          </a:xfrm>
          <a:prstGeom prst="rect">
            <a:avLst/>
          </a:prstGeom>
        </p:spPr>
      </p:pic>
      <p:pic>
        <p:nvPicPr>
          <p:cNvPr id="42" name="Grafik 41" descr="Dokument mit einfarbiger Füllung">
            <a:extLst>
              <a:ext uri="{FF2B5EF4-FFF2-40B4-BE49-F238E27FC236}">
                <a16:creationId xmlns:a16="http://schemas.microsoft.com/office/drawing/2014/main" id="{8C19AB10-F466-62D8-F8D8-C7FEAE29D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374" y="1133608"/>
            <a:ext cx="257423" cy="257423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57827E5-4AF8-E24A-5514-7D33261DFF7A}"/>
              </a:ext>
            </a:extLst>
          </p:cNvPr>
          <p:cNvGrpSpPr/>
          <p:nvPr/>
        </p:nvGrpSpPr>
        <p:grpSpPr>
          <a:xfrm>
            <a:off x="2332740" y="3552877"/>
            <a:ext cx="810650" cy="202840"/>
            <a:chOff x="5719035" y="3165328"/>
            <a:chExt cx="597548" cy="149518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632918F-82C1-B8D1-B167-7B6188D5B24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36E030-1822-0978-AB51-5950AEE454F1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12802DF-4796-59C3-F353-A285788765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3F794EC-1449-3E9D-64E9-5A1E8EF7A1A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D09B956-5F95-72B8-5F2E-EB48FEDCA286}"/>
              </a:ext>
            </a:extLst>
          </p:cNvPr>
          <p:cNvGrpSpPr/>
          <p:nvPr/>
        </p:nvGrpSpPr>
        <p:grpSpPr>
          <a:xfrm>
            <a:off x="2324017" y="4287910"/>
            <a:ext cx="810650" cy="202840"/>
            <a:chOff x="5719035" y="3165328"/>
            <a:chExt cx="597548" cy="149518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2B01C5E6-EE84-F9AA-45CE-9770575711B8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65427FF-6320-B406-34F7-9DE14A35B080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C601BE1D-7FB6-F6BC-E9E7-41176F424697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C78321C-5883-A4E9-6EE0-A0F238BA60BD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BE46EDF-2372-67BB-FC6C-5BBC86B5420C}"/>
                  </a:ext>
                </a:extLst>
              </p:cNvPr>
              <p:cNvSpPr txBox="1"/>
              <p:nvPr/>
            </p:nvSpPr>
            <p:spPr>
              <a:xfrm>
                <a:off x="2448173" y="3851950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BE46EDF-2372-67BB-FC6C-5BBC86B5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3" y="3851950"/>
                <a:ext cx="604718" cy="307777"/>
              </a:xfrm>
              <a:prstGeom prst="rect">
                <a:avLst/>
              </a:prstGeom>
              <a:blipFill>
                <a:blip r:embed="rId6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46BEB93-D635-C526-04FF-666A95AA9B8B}"/>
                  </a:ext>
                </a:extLst>
              </p:cNvPr>
              <p:cNvSpPr txBox="1"/>
              <p:nvPr/>
            </p:nvSpPr>
            <p:spPr>
              <a:xfrm>
                <a:off x="3500407" y="3851949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46BEB93-D635-C526-04FF-666A95AA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07" y="3851949"/>
                <a:ext cx="604718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410D9E-2682-7FB9-5280-C1E6CDE3FC13}"/>
              </a:ext>
            </a:extLst>
          </p:cNvPr>
          <p:cNvGrpSpPr/>
          <p:nvPr/>
        </p:nvGrpSpPr>
        <p:grpSpPr>
          <a:xfrm>
            <a:off x="4350104" y="3552877"/>
            <a:ext cx="839690" cy="210106"/>
            <a:chOff x="5719035" y="3165328"/>
            <a:chExt cx="597548" cy="149518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679D9B1-8EF3-DA4F-68AC-A1B1C57B3C2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621A529-086E-4EA6-C35E-9B116FD8928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D7B7A0C-936A-1E74-63A8-E4C5D0944E4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53073B1-0277-DC35-991B-B78235B3970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CF45D8E-DA49-32A1-0C82-3A885F2257E9}"/>
              </a:ext>
            </a:extLst>
          </p:cNvPr>
          <p:cNvGrpSpPr/>
          <p:nvPr/>
        </p:nvGrpSpPr>
        <p:grpSpPr>
          <a:xfrm>
            <a:off x="4353192" y="4290121"/>
            <a:ext cx="839690" cy="210106"/>
            <a:chOff x="5719035" y="3165328"/>
            <a:chExt cx="597548" cy="149518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087BFDB-5D04-9E28-6E0F-A6A8649CF78B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D1A0363-1FAD-AEE2-33C7-0B00510E7E8B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E3A6F80-AA75-1368-E493-AB0B61A7566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09FD0B0-507C-6042-CD61-B3450ED47D4F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9FD0176-914C-66E8-5422-82D6EE162CD9}"/>
                  </a:ext>
                </a:extLst>
              </p:cNvPr>
              <p:cNvSpPr txBox="1"/>
              <p:nvPr/>
            </p:nvSpPr>
            <p:spPr>
              <a:xfrm>
                <a:off x="4480022" y="3859704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9FD0176-914C-66E8-5422-82D6EE16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022" y="3859704"/>
                <a:ext cx="604718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>
            <a:extLst>
              <a:ext uri="{FF2B5EF4-FFF2-40B4-BE49-F238E27FC236}">
                <a16:creationId xmlns:a16="http://schemas.microsoft.com/office/drawing/2014/main" id="{80CF0A81-5A66-A2B0-DB65-8239CDE0DF96}"/>
              </a:ext>
            </a:extLst>
          </p:cNvPr>
          <p:cNvSpPr txBox="1"/>
          <p:nvPr/>
        </p:nvSpPr>
        <p:spPr>
          <a:xfrm>
            <a:off x="1009083" y="3916041"/>
            <a:ext cx="222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dot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product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7F21E64-D211-7B44-D454-31E0344B0D32}"/>
                  </a:ext>
                </a:extLst>
              </p:cNvPr>
              <p:cNvSpPr txBox="1"/>
              <p:nvPr/>
            </p:nvSpPr>
            <p:spPr>
              <a:xfrm>
                <a:off x="5596960" y="3859704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7F21E64-D211-7B44-D454-31E0344B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60" y="3859704"/>
                <a:ext cx="604718" cy="307777"/>
              </a:xfrm>
              <a:prstGeom prst="rect">
                <a:avLst/>
              </a:prstGeom>
              <a:blipFill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09E5D1F1-F652-54F8-95E9-8C4E5CFA8C1A}"/>
              </a:ext>
            </a:extLst>
          </p:cNvPr>
          <p:cNvSpPr txBox="1"/>
          <p:nvPr/>
        </p:nvSpPr>
        <p:spPr>
          <a:xfrm>
            <a:off x="6382464" y="3544285"/>
            <a:ext cx="1751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Optional: Kernel </a:t>
            </a:r>
            <a:r>
              <a:rPr lang="de-DE" sz="1600" b="1" dirty="0" err="1">
                <a:latin typeface="Century" panose="02040604050505020304" pitchFamily="18" charset="0"/>
              </a:rPr>
              <a:t>pooling</a:t>
            </a:r>
            <a:r>
              <a:rPr lang="de-DE" sz="1600" b="1" dirty="0">
                <a:latin typeface="Century" panose="02040604050505020304" pitchFamily="18" charset="0"/>
              </a:rPr>
              <a:t> score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entities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q &amp; p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3A49D93-72D8-22DE-5137-7BB83D4FEA72}"/>
              </a:ext>
            </a:extLst>
          </p:cNvPr>
          <p:cNvCxnSpPr/>
          <p:nvPr/>
        </p:nvCxnSpPr>
        <p:spPr>
          <a:xfrm>
            <a:off x="1009083" y="4752255"/>
            <a:ext cx="7307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1028C12-4393-A7ED-B0D4-DDB7A689EB0C}"/>
              </a:ext>
            </a:extLst>
          </p:cNvPr>
          <p:cNvSpPr txBox="1"/>
          <p:nvPr/>
        </p:nvSpPr>
        <p:spPr>
          <a:xfrm>
            <a:off x="2778258" y="4914369"/>
            <a:ext cx="415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Final </a:t>
            </a:r>
            <a:r>
              <a:rPr lang="de-DE" sz="1600" b="1" dirty="0" err="1">
                <a:latin typeface="Century" panose="02040604050505020304" pitchFamily="18" charset="0"/>
              </a:rPr>
              <a:t>ranking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result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pic>
        <p:nvPicPr>
          <p:cNvPr id="80" name="Grafik 79" descr="Prioritäten mit einfarbiger Füllung">
            <a:extLst>
              <a:ext uri="{FF2B5EF4-FFF2-40B4-BE49-F238E27FC236}">
                <a16:creationId xmlns:a16="http://schemas.microsoft.com/office/drawing/2014/main" id="{7D25B510-EBAE-3E7D-9DD4-F629E5001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31809" y="4904771"/>
            <a:ext cx="420558" cy="4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7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8059CFA-ADBC-ADF7-A558-1DE9F851E5EB}"/>
              </a:ext>
            </a:extLst>
          </p:cNvPr>
          <p:cNvSpPr txBox="1"/>
          <p:nvPr/>
        </p:nvSpPr>
        <p:spPr>
          <a:xfrm>
            <a:off x="1205666" y="1431434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091564FF-CE9E-ACD6-1422-170E0EF8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243" y="1494184"/>
            <a:ext cx="257423" cy="2574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F64EBCF-1564-7143-0346-903C38603A23}"/>
                  </a:ext>
                </a:extLst>
              </p:cNvPr>
              <p:cNvSpPr txBox="1"/>
              <p:nvPr/>
            </p:nvSpPr>
            <p:spPr>
              <a:xfrm>
                <a:off x="1189735" y="2333002"/>
                <a:ext cx="1751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Century" panose="02040604050505020304" pitchFamily="18" charset="0"/>
                  </a:rPr>
                  <a:t>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de-DE" sz="1600" b="1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F64EBCF-1564-7143-0346-903C38603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35" y="2333002"/>
                <a:ext cx="1751297" cy="338554"/>
              </a:xfrm>
              <a:prstGeom prst="rect">
                <a:avLst/>
              </a:prstGeom>
              <a:blipFill>
                <a:blip r:embed="rId4"/>
                <a:stretch>
                  <a:fillRect l="-1742" t="-5455" b="-2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A45AF720-E7EB-8D20-C596-8497F0987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243" y="2369890"/>
            <a:ext cx="257423" cy="25742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DDB451E-25DA-D9B4-6B43-D73382A7AED5}"/>
              </a:ext>
            </a:extLst>
          </p:cNvPr>
          <p:cNvSpPr txBox="1"/>
          <p:nvPr/>
        </p:nvSpPr>
        <p:spPr>
          <a:xfrm>
            <a:off x="879928" y="1805334"/>
            <a:ext cx="3562694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food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037426B-0E3F-4821-A421-B4998E8B5A2A}"/>
              </a:ext>
            </a:extLst>
          </p:cNvPr>
          <p:cNvSpPr txBox="1"/>
          <p:nvPr/>
        </p:nvSpPr>
        <p:spPr>
          <a:xfrm>
            <a:off x="858907" y="2671556"/>
            <a:ext cx="6732441" cy="299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beloved character from the children's television show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 One thing that brings 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 joy on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indulging in his favorite food, </a:t>
            </a:r>
            <a:r>
              <a:rPr lang="en-US" sz="1600" u="sng" dirty="0">
                <a:latin typeface="Century" panose="02040604050505020304" pitchFamily="18" charset="0"/>
                <a:cs typeface="Miriam" panose="020B0604020202020204" pitchFamily="34" charset="-79"/>
              </a:rPr>
              <a:t>oatmeal cookies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B086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 might also refer to a text model that captures the meaning of words in a sentence by considering the context of each word. […] It was initially developed by researchers at </a:t>
            </a:r>
            <a:r>
              <a:rPr lang="en-US" sz="1600" dirty="0">
                <a:solidFill>
                  <a:srgbClr val="C800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Google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 and has been widely adopted across </a:t>
            </a:r>
            <a:r>
              <a:rPr lang="en-US" sz="1600" dirty="0">
                <a:solidFill>
                  <a:srgbClr val="C800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Google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's products and services.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6A1D644-3C08-40AC-D741-1164E95F3AC1}"/>
              </a:ext>
            </a:extLst>
          </p:cNvPr>
          <p:cNvSpPr txBox="1"/>
          <p:nvPr/>
        </p:nvSpPr>
        <p:spPr>
          <a:xfrm>
            <a:off x="1073870" y="793969"/>
            <a:ext cx="1751297" cy="338554"/>
          </a:xfrm>
          <a:prstGeom prst="rect">
            <a:avLst/>
          </a:prstGeom>
          <a:noFill/>
          <a:ln w="5397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Bert / BERT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4CA1EC2-6E25-8354-74D0-73B639E85B25}"/>
              </a:ext>
            </a:extLst>
          </p:cNvPr>
          <p:cNvSpPr txBox="1"/>
          <p:nvPr/>
        </p:nvSpPr>
        <p:spPr>
          <a:xfrm>
            <a:off x="3566973" y="793969"/>
            <a:ext cx="1751297" cy="338554"/>
          </a:xfrm>
          <a:prstGeom prst="rect">
            <a:avLst/>
          </a:prstGeom>
          <a:noFill/>
          <a:ln w="5397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6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B4F0463-79C3-3A47-059C-344A01914F4B}"/>
              </a:ext>
            </a:extLst>
          </p:cNvPr>
          <p:cNvSpPr txBox="1"/>
          <p:nvPr/>
        </p:nvSpPr>
        <p:spPr>
          <a:xfrm>
            <a:off x="6066842" y="793969"/>
            <a:ext cx="1751297" cy="338554"/>
          </a:xfrm>
          <a:prstGeom prst="rect">
            <a:avLst/>
          </a:prstGeom>
          <a:noFill/>
          <a:ln w="53975">
            <a:solidFill>
              <a:srgbClr val="C8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C8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Google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E9D15430-D212-CE0A-FF44-64353186F7B3}"/>
                  </a:ext>
                </a:extLst>
              </p:cNvPr>
              <p:cNvSpPr txBox="1"/>
              <p:nvPr/>
            </p:nvSpPr>
            <p:spPr>
              <a:xfrm>
                <a:off x="1166873" y="3833280"/>
                <a:ext cx="1751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Century" panose="02040604050505020304" pitchFamily="18" charset="0"/>
                  </a:rPr>
                  <a:t>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de-DE" sz="1600" b="1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E9D15430-D212-CE0A-FF44-64353186F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73" y="3833280"/>
                <a:ext cx="1751297" cy="338554"/>
              </a:xfrm>
              <a:prstGeom prst="rect">
                <a:avLst/>
              </a:prstGeom>
              <a:blipFill>
                <a:blip r:embed="rId7"/>
                <a:stretch>
                  <a:fillRect l="-1736" t="-5455" b="-2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Grafik 88" descr="Dokument mit einfarbiger Füllung">
            <a:extLst>
              <a:ext uri="{FF2B5EF4-FFF2-40B4-BE49-F238E27FC236}">
                <a16:creationId xmlns:a16="http://schemas.microsoft.com/office/drawing/2014/main" id="{5EC83D01-E9CC-37EA-57C9-2DD026174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381" y="3870168"/>
            <a:ext cx="257423" cy="2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32C774F-0B1D-E17B-4270-BFB896EEDEEF}"/>
              </a:ext>
            </a:extLst>
          </p:cNvPr>
          <p:cNvSpPr txBox="1"/>
          <p:nvPr/>
        </p:nvSpPr>
        <p:spPr>
          <a:xfrm>
            <a:off x="3815635" y="1079847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2EA91C60-4DA8-08B6-BC08-20FA5E73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8212" y="1142597"/>
            <a:ext cx="257423" cy="2574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3F564DE-CA6A-0EDC-C7CA-6E4F6205EB6C}"/>
              </a:ext>
            </a:extLst>
          </p:cNvPr>
          <p:cNvSpPr txBox="1"/>
          <p:nvPr/>
        </p:nvSpPr>
        <p:spPr>
          <a:xfrm>
            <a:off x="2625801" y="1418401"/>
            <a:ext cx="3562694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food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F84D41-7746-8E81-01D9-977357E3243A}"/>
              </a:ext>
            </a:extLst>
          </p:cNvPr>
          <p:cNvCxnSpPr>
            <a:cxnSpLocks/>
          </p:cNvCxnSpPr>
          <p:nvPr/>
        </p:nvCxnSpPr>
        <p:spPr>
          <a:xfrm>
            <a:off x="4283687" y="1907939"/>
            <a:ext cx="0" cy="4680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C618E5A-0761-7776-EBDD-7DAD44ADD208}"/>
              </a:ext>
            </a:extLst>
          </p:cNvPr>
          <p:cNvSpPr txBox="1"/>
          <p:nvPr/>
        </p:nvSpPr>
        <p:spPr>
          <a:xfrm>
            <a:off x="2198180" y="2952055"/>
            <a:ext cx="1751297" cy="338554"/>
          </a:xfrm>
          <a:prstGeom prst="rect">
            <a:avLst/>
          </a:prstGeom>
          <a:noFill/>
          <a:ln w="5397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Bert / BERT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D3ED6F-E7BB-8A6D-696E-D92EDC0CE374}"/>
              </a:ext>
            </a:extLst>
          </p:cNvPr>
          <p:cNvSpPr txBox="1"/>
          <p:nvPr/>
        </p:nvSpPr>
        <p:spPr>
          <a:xfrm>
            <a:off x="4691283" y="2952055"/>
            <a:ext cx="1751297" cy="338554"/>
          </a:xfrm>
          <a:prstGeom prst="rect">
            <a:avLst/>
          </a:prstGeom>
          <a:noFill/>
          <a:ln w="5397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6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840737-641E-C451-50B5-488450E1E9B6}"/>
              </a:ext>
            </a:extLst>
          </p:cNvPr>
          <p:cNvSpPr txBox="1"/>
          <p:nvPr/>
        </p:nvSpPr>
        <p:spPr>
          <a:xfrm>
            <a:off x="3020994" y="2492678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Entity Linker (e.g. Dexter)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478837-D5E0-6668-DB2C-F7F6EDFF1F73}"/>
              </a:ext>
            </a:extLst>
          </p:cNvPr>
          <p:cNvSpPr txBox="1"/>
          <p:nvPr/>
        </p:nvSpPr>
        <p:spPr>
          <a:xfrm>
            <a:off x="2666093" y="3996171"/>
            <a:ext cx="3776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Knowledge </a:t>
            </a:r>
            <a:r>
              <a:rPr lang="de-DE" sz="1600" b="1" dirty="0" err="1">
                <a:latin typeface="Century" panose="02040604050505020304" pitchFamily="18" charset="0"/>
              </a:rPr>
              <a:t>base</a:t>
            </a:r>
            <a:r>
              <a:rPr lang="de-DE" sz="1600" b="1" dirty="0">
                <a:latin typeface="Century" panose="02040604050505020304" pitchFamily="18" charset="0"/>
              </a:rPr>
              <a:t> (e.g. Wikipedia2Vec)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75B0A82-CC48-07D6-D46B-63F2FF530D38}"/>
              </a:ext>
            </a:extLst>
          </p:cNvPr>
          <p:cNvCxnSpPr>
            <a:cxnSpLocks/>
          </p:cNvCxnSpPr>
          <p:nvPr/>
        </p:nvCxnSpPr>
        <p:spPr>
          <a:xfrm>
            <a:off x="4322369" y="3420107"/>
            <a:ext cx="0" cy="4680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0C1B898-7427-B3AA-C3BC-198A22381E26}"/>
              </a:ext>
            </a:extLst>
          </p:cNvPr>
          <p:cNvGrpSpPr/>
          <p:nvPr/>
        </p:nvGrpSpPr>
        <p:grpSpPr>
          <a:xfrm>
            <a:off x="4890414" y="4500227"/>
            <a:ext cx="1353034" cy="338554"/>
            <a:chOff x="5719035" y="3165328"/>
            <a:chExt cx="597548" cy="14951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A904C16-B052-FE28-7A54-467623D31F7C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0C99FE-0AA5-10E1-EB34-9585E5FED004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9D4ADEC-64FD-4BFF-C140-9F11DA79872E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A2A0226-7740-B8B5-83F8-8154587F3B0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53D1B26-94ED-A3C9-EED6-8BD8680C0D53}"/>
              </a:ext>
            </a:extLst>
          </p:cNvPr>
          <p:cNvGrpSpPr/>
          <p:nvPr/>
        </p:nvGrpSpPr>
        <p:grpSpPr>
          <a:xfrm>
            <a:off x="2336204" y="4500227"/>
            <a:ext cx="1475248" cy="369134"/>
            <a:chOff x="5719035" y="3165328"/>
            <a:chExt cx="597548" cy="14951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D277971-8259-C8E8-3AAC-125C08BDD940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4D57AE-B0AA-76F5-084B-023E9F69833A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04B9A7D-6EA2-9126-B723-CE84DC7EE3DC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AEB56A7-3C52-0492-1D57-EB9449B9616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2881A059-F385-8F90-890E-E1F9D8E35061}"/>
              </a:ext>
            </a:extLst>
          </p:cNvPr>
          <p:cNvSpPr txBox="1"/>
          <p:nvPr/>
        </p:nvSpPr>
        <p:spPr>
          <a:xfrm>
            <a:off x="2466648" y="4943888"/>
            <a:ext cx="156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8D6A0B8-A114-AF8A-E99D-63680AA44371}"/>
              </a:ext>
            </a:extLst>
          </p:cNvPr>
          <p:cNvSpPr txBox="1"/>
          <p:nvPr/>
        </p:nvSpPr>
        <p:spPr>
          <a:xfrm>
            <a:off x="4962436" y="4943887"/>
            <a:ext cx="1373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2</a:t>
            </a:r>
          </a:p>
        </p:txBody>
      </p:sp>
    </p:spTree>
    <p:extLst>
      <p:ext uri="{BB962C8B-B14F-4D97-AF65-F5344CB8AC3E}">
        <p14:creationId xmlns:p14="http://schemas.microsoft.com/office/powerpoint/2010/main" val="355944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4536845" y="3142425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4095778" y="3137678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2936063-E2A8-F8CB-9D1D-916F8B68AF28}"/>
              </a:ext>
            </a:extLst>
          </p:cNvPr>
          <p:cNvSpPr txBox="1"/>
          <p:nvPr/>
        </p:nvSpPr>
        <p:spPr>
          <a:xfrm>
            <a:off x="1484647" y="2358087"/>
            <a:ext cx="239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Input q / 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93DE89-167F-9571-6761-7E167CFCE97B}"/>
              </a:ext>
            </a:extLst>
          </p:cNvPr>
          <p:cNvSpPr txBox="1"/>
          <p:nvPr/>
        </p:nvSpPr>
        <p:spPr>
          <a:xfrm>
            <a:off x="1040544" y="2848634"/>
            <a:ext cx="2606055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food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D9058C9-0F54-1054-E6DA-CC8A26DCEDCD}"/>
              </a:ext>
            </a:extLst>
          </p:cNvPr>
          <p:cNvCxnSpPr>
            <a:cxnSpLocks/>
          </p:cNvCxnSpPr>
          <p:nvPr/>
        </p:nvCxnSpPr>
        <p:spPr>
          <a:xfrm>
            <a:off x="3286559" y="3230160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099C3BC-0CD5-108D-0454-948D6D9F085E}"/>
              </a:ext>
            </a:extLst>
          </p:cNvPr>
          <p:cNvSpPr txBox="1"/>
          <p:nvPr/>
        </p:nvSpPr>
        <p:spPr>
          <a:xfrm>
            <a:off x="3034531" y="3673379"/>
            <a:ext cx="156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Generate all </a:t>
            </a:r>
            <a:r>
              <a:rPr lang="de-DE" sz="1400" i="1" dirty="0" err="1">
                <a:latin typeface="Century" panose="02040604050505020304" pitchFamily="18" charset="0"/>
              </a:rPr>
              <a:t>embeddings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5532770" y="3240087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8A51D1A-ECED-A00B-F911-E11BB5CC1D79}"/>
              </a:ext>
            </a:extLst>
          </p:cNvPr>
          <p:cNvSpPr txBox="1"/>
          <p:nvPr/>
        </p:nvSpPr>
        <p:spPr>
          <a:xfrm>
            <a:off x="5260328" y="3669722"/>
            <a:ext cx="156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Build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average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6624637" y="2751242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5753658" y="2323182"/>
            <a:ext cx="202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5229"/>
      </p:ext>
    </p:extLst>
  </p:cSld>
  <p:clrMapOvr>
    <a:masterClrMapping/>
  </p:clrMapOvr>
</p:sld>
</file>

<file path=ppt/theme/theme1.xml><?xml version="1.0" encoding="utf-8"?>
<a:theme xmlns:a="http://schemas.openxmlformats.org/drawingml/2006/main" name="Haupt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Benutzerdefiniert</PresentationFormat>
  <Paragraphs>90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</vt:lpstr>
      <vt:lpstr>Hauptmaster</vt:lpstr>
      <vt:lpstr>Benutzerdefiniertes Design</vt:lpstr>
      <vt:lpstr>Inhaltsverzeichnis</vt:lpstr>
      <vt:lpstr>1_Benutzerdefiniertes Design</vt:lpstr>
      <vt:lpstr>PowerPoint-Präsentation</vt:lpstr>
      <vt:lpstr>Outline</vt:lpstr>
      <vt:lpstr>PowerPoint-Präsentation</vt:lpstr>
      <vt:lpstr>Motivation</vt:lpstr>
      <vt:lpstr>Related 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creator>bernhard</dc:creator>
  <cp:lastModifiedBy>Gabriel Sindlinger</cp:lastModifiedBy>
  <cp:revision>23</cp:revision>
  <dcterms:created xsi:type="dcterms:W3CDTF">2011-07-18T09:07:28Z</dcterms:created>
  <dcterms:modified xsi:type="dcterms:W3CDTF">2023-05-21T16:43:43Z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