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1"/>
  </p:notesMasterIdLst>
  <p:sldIdLst>
    <p:sldId id="256" r:id="rId3"/>
    <p:sldId id="264" r:id="rId4"/>
    <p:sldId id="257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73" r:id="rId14"/>
    <p:sldId id="274" r:id="rId15"/>
    <p:sldId id="275" r:id="rId16"/>
    <p:sldId id="276" r:id="rId17"/>
    <p:sldId id="277" r:id="rId18"/>
    <p:sldId id="279" r:id="rId19"/>
    <p:sldId id="266" r:id="rId20"/>
  </p:sldIdLst>
  <p:sldSz cx="8640763" cy="6480175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">
          <p15:clr>
            <a:srgbClr val="A4A3A4"/>
          </p15:clr>
        </p15:guide>
        <p15:guide id="2" orient="horz" pos="394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3697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1111">
          <p15:clr>
            <a:srgbClr val="A4A3A4"/>
          </p15:clr>
        </p15:guide>
        <p15:guide id="7" pos="2676">
          <p15:clr>
            <a:srgbClr val="A4A3A4"/>
          </p15:clr>
        </p15:guide>
        <p15:guide id="8" pos="136">
          <p15:clr>
            <a:srgbClr val="A4A3A4"/>
          </p15:clr>
        </p15:guide>
        <p15:guide id="9" pos="5306">
          <p15:clr>
            <a:srgbClr val="A4A3A4"/>
          </p15:clr>
        </p15:guide>
        <p15:guide id="10" pos="27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1C7"/>
    <a:srgbClr val="040936"/>
    <a:srgbClr val="4152F1"/>
    <a:srgbClr val="0E1FC4"/>
    <a:srgbClr val="36060A"/>
    <a:srgbClr val="590D08"/>
    <a:srgbClr val="C61826"/>
    <a:srgbClr val="750E17"/>
    <a:srgbClr val="FFFFFF"/>
    <a:srgbClr val="F4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0" autoAdjust="0"/>
    <p:restoredTop sz="94660"/>
  </p:normalViewPr>
  <p:slideViewPr>
    <p:cSldViewPr>
      <p:cViewPr varScale="1">
        <p:scale>
          <a:sx n="114" d="100"/>
          <a:sy n="114" d="100"/>
        </p:scale>
        <p:origin x="1782" y="102"/>
      </p:cViewPr>
      <p:guideLst>
        <p:guide orient="horz" pos="136"/>
        <p:guide orient="horz" pos="3946"/>
        <p:guide orient="horz" pos="295"/>
        <p:guide orient="horz" pos="3697"/>
        <p:guide orient="horz" pos="1156"/>
        <p:guide orient="horz" pos="1111"/>
        <p:guide pos="2676"/>
        <p:guide pos="136"/>
        <p:guide pos="5306"/>
        <p:guide pos="27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569CA8A-5799-B643-AD8C-20B2903C01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12E9E64-2B21-9BDE-E03A-3E1BC01E94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92ED372-CCA6-4980-BE82-0C1D7026DD59}" type="datetimeFigureOut">
              <a:rPr lang="de-DE" altLang="de-DE"/>
              <a:pPr>
                <a:defRPr/>
              </a:pPr>
              <a:t>02.03.2023</a:t>
            </a:fld>
            <a:endParaRPr lang="de-DE" altLang="de-DE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FB3B21B-B4D7-0F1C-6E4A-578785D9701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60D3E38-9BE6-49F8-D5E2-2046E807B6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6B6DD4CC-D05C-BA6A-E5A0-E40A7C272D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4BA21F04-D778-3A23-3D22-0695E5E69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A116A96-18FC-4F82-B589-95B44645D0D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UniHei_Logo_4C_small">
            <a:extLst>
              <a:ext uri="{FF2B5EF4-FFF2-40B4-BE49-F238E27FC236}">
                <a16:creationId xmlns:a16="http://schemas.microsoft.com/office/drawing/2014/main" id="{FACA24B0-1F57-D947-79E3-60CC8279AE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elplatzhalter 1"/>
          <p:cNvSpPr>
            <a:spLocks noGrp="1"/>
          </p:cNvSpPr>
          <p:nvPr>
            <p:ph type="ctrTitle"/>
          </p:nvPr>
        </p:nvSpPr>
        <p:spPr>
          <a:xfrm>
            <a:off x="215900" y="1738313"/>
            <a:ext cx="8207375" cy="469900"/>
          </a:xfrm>
        </p:spPr>
        <p:txBody>
          <a:bodyPr>
            <a:spAutoFit/>
          </a:bodyPr>
          <a:lstStyle>
            <a:lvl1pPr>
              <a:lnSpc>
                <a:spcPts val="3700"/>
              </a:lnSpc>
              <a:defRPr sz="3100" smtClean="0"/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2F80BB0B-F230-9D39-19B4-B4054A52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15900" y="458788"/>
            <a:ext cx="2663825" cy="36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63600">
              <a:lnSpc>
                <a:spcPts val="2900"/>
              </a:lnSpc>
              <a:defRPr sz="2200" b="1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F6D7AC6-4593-4D98-A428-9F63089158FF}" type="datetime1">
              <a:rPr lang="de-DE" altLang="de-DE"/>
              <a:pPr>
                <a:defRPr/>
              </a:pPr>
              <a:t>02.03.2023</a:t>
            </a:fld>
            <a:endParaRPr lang="de-DE" alt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2F3E6C8-3C3E-8458-D543-63BFD9D3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96D385A-11EB-B4E4-E0CA-4EC227FA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2838" y="6084888"/>
            <a:ext cx="2230437" cy="1793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0EA381-8EB1-484E-89AD-86FF7146177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921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8BE882C-CFCC-3AF9-9877-B04728CF19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869E3B2-121E-B316-328D-FD99C6943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35E99-0106-42EE-8F4A-AE73308549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542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F9764F43-8742-6336-54E4-4CD4E4C2E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0C2C00F-1C1D-A69D-16DD-5084F499CA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661F7-9EFC-4003-AB27-177DD0818FB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710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5BEBA8A0-A606-7250-BF13-08C1808E0A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BC4F2C7D-7764-ADA9-3B3C-2C34BAB45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52C26-09ED-40B0-8868-5E99EA7D14A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46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8F45E9D8-0F87-43E4-F2F8-1CA871C737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2076996-31F1-C696-809F-1F65F8BD12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5900" y="6084888"/>
            <a:ext cx="5757863" cy="1793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F18D17-1F6F-1034-3DDF-E4AB850CCA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fld id="{5BAC48B6-1562-4247-AA85-4FC9A711048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44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9FC530B-69EC-3B44-44F1-FD30CD6F54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C3923B-1CF9-AAA1-99B1-0BAC945C33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999F3-C585-4E9A-8350-7FF68748476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6693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E62AADD-1670-DFA3-157B-34E79BF78A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8BB0170-5A2D-69A5-46C0-9FA653D645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9561E-1431-42C1-A0B4-CB6EA13B927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7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2D7D0880-F9F6-15EB-017D-74596818F5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8A0E1052-8558-7EDA-58CB-2308C33F07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8FB35-480E-FBBC-BAE4-C33881CCF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22E35D-3D50-EF31-0846-390F154AD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89FE4C9E-3BEA-4DB5-82CF-D4FC80DB0E2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0" name="Picture 11" descr="UniHei_Logo_4C_small">
            <a:extLst>
              <a:ext uri="{FF2B5EF4-FFF2-40B4-BE49-F238E27FC236}">
                <a16:creationId xmlns:a16="http://schemas.microsoft.com/office/drawing/2014/main" id="{5ACCAD5A-ABB2-46B3-A939-E078BE8AE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9" r:id="rId2"/>
    <p:sldLayoutId id="2147483690" r:id="rId3"/>
    <p:sldLayoutId id="2147483691" r:id="rId4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12A7753-4307-44B7-9134-7B219641B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FD6D7C81-6B06-8B44-0D16-1626A64F8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7CA0182-7A5F-C7D5-5155-AD645D3F4A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E851F897-8381-4F52-B87B-DC784CFBB77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B4FAE22F-E624-9323-1A9E-807327C96F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 sz="2400" dirty="0"/>
              <a:t>Inhaltsverzeichnis</a:t>
            </a:r>
          </a:p>
        </p:txBody>
      </p:sp>
      <p:pic>
        <p:nvPicPr>
          <p:cNvPr id="2054" name="Picture 9" descr="UniHei_Logo_4C_small">
            <a:extLst>
              <a:ext uri="{FF2B5EF4-FFF2-40B4-BE49-F238E27FC236}">
                <a16:creationId xmlns:a16="http://schemas.microsoft.com/office/drawing/2014/main" id="{51C2DF42-B519-88BF-FA7A-0D88ED662D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2" r:id="rId2"/>
    <p:sldLayoutId id="2147483693" r:id="rId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>
            <a:extLst>
              <a:ext uri="{FF2B5EF4-FFF2-40B4-BE49-F238E27FC236}">
                <a16:creationId xmlns:a16="http://schemas.microsoft.com/office/drawing/2014/main" id="{733179AB-256B-5877-AC27-D44AC5A41A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787D1E-3F06-46AF-A683-FBF877765792}" type="datetime1">
              <a:rPr lang="de-DE" altLang="de-DE" sz="2200"/>
              <a:pPr eaLnBrk="1" hangingPunct="1"/>
              <a:t>02.03.2023</a:t>
            </a:fld>
            <a:endParaRPr lang="de-DE" altLang="de-DE" sz="2200"/>
          </a:p>
        </p:txBody>
      </p:sp>
      <p:sp>
        <p:nvSpPr>
          <p:cNvPr id="5123" name="Fußzeilenplatzhalter 4">
            <a:extLst>
              <a:ext uri="{FF2B5EF4-FFF2-40B4-BE49-F238E27FC236}">
                <a16:creationId xmlns:a16="http://schemas.microsoft.com/office/drawing/2014/main" id="{C980E635-E5B5-0C6B-0716-F3A6CCD9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5124" name="Foliennummernplatzhalter 5">
            <a:extLst>
              <a:ext uri="{FF2B5EF4-FFF2-40B4-BE49-F238E27FC236}">
                <a16:creationId xmlns:a16="http://schemas.microsoft.com/office/drawing/2014/main" id="{63DE7AE8-81FE-7AAB-075D-7E218C23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7FFCA1-1134-45F6-8E13-6C4E0EFC37EE}" type="slidenum">
              <a:rPr lang="de-DE" altLang="de-DE" sz="800"/>
              <a:pPr eaLnBrk="1" hangingPunct="1"/>
              <a:t>1</a:t>
            </a:fld>
            <a:endParaRPr lang="de-DE" altLang="de-DE" sz="800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B189E4BC-4E54-4DC2-DE6F-619EE981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" y="1763713"/>
            <a:ext cx="8207375" cy="1409700"/>
          </a:xfrm>
        </p:spPr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Titelseite der Präsentation</a:t>
            </a:r>
            <a:br>
              <a:rPr lang="de-DE" altLang="de-DE">
                <a:latin typeface="Arial" panose="020B0604020202020204" pitchFamily="34" charset="0"/>
              </a:rPr>
            </a:br>
            <a:r>
              <a:rPr lang="de-DE" altLang="de-DE" b="0">
                <a:latin typeface="Arial" panose="020B0604020202020204" pitchFamily="34" charset="0"/>
              </a:rPr>
              <a:t>Den Untertitel bitte händisch als nicht-fett formatieren.</a:t>
            </a:r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04F2D240-5756-B13E-BD97-8094C403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13" y="5797550"/>
            <a:ext cx="6049962" cy="7143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Textfeld 11280">
            <a:extLst>
              <a:ext uri="{FF2B5EF4-FFF2-40B4-BE49-F238E27FC236}">
                <a16:creationId xmlns:a16="http://schemas.microsoft.com/office/drawing/2014/main" id="{E2767A7B-C3C3-002B-A8D5-9635D632F38D}"/>
              </a:ext>
            </a:extLst>
          </p:cNvPr>
          <p:cNvSpPr txBox="1"/>
          <p:nvPr/>
        </p:nvSpPr>
        <p:spPr>
          <a:xfrm>
            <a:off x="6295916" y="2551283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pic>
        <p:nvPicPr>
          <p:cNvPr id="46" name="Grafik 45" descr="Datenbank mit einfarbiger Füllung">
            <a:extLst>
              <a:ext uri="{FF2B5EF4-FFF2-40B4-BE49-F238E27FC236}">
                <a16:creationId xmlns:a16="http://schemas.microsoft.com/office/drawing/2014/main" id="{4A5D92AD-7599-958C-CBA4-331AF359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369" y="2952055"/>
            <a:ext cx="914400" cy="91440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9E0DE93C-5D75-78B5-9D92-11B0B49F3B29}"/>
              </a:ext>
            </a:extLst>
          </p:cNvPr>
          <p:cNvSpPr txBox="1"/>
          <p:nvPr/>
        </p:nvSpPr>
        <p:spPr>
          <a:xfrm>
            <a:off x="2473855" y="3479812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Lyrics Data </a:t>
            </a:r>
          </a:p>
        </p:txBody>
      </p:sp>
      <p:pic>
        <p:nvPicPr>
          <p:cNvPr id="49" name="Grafik 48" descr="Internet mit einfarbiger Füllung">
            <a:extLst>
              <a:ext uri="{FF2B5EF4-FFF2-40B4-BE49-F238E27FC236}">
                <a16:creationId xmlns:a16="http://schemas.microsoft.com/office/drawing/2014/main" id="{8B42F004-2321-C749-AFEF-75FDDE5D8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5611" y="3670692"/>
            <a:ext cx="914400" cy="914400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32ADEBE8-C6EA-FB33-A250-8F837D5F2CAA}"/>
              </a:ext>
            </a:extLst>
          </p:cNvPr>
          <p:cNvSpPr txBox="1"/>
          <p:nvPr/>
        </p:nvSpPr>
        <p:spPr>
          <a:xfrm>
            <a:off x="1595844" y="3473611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152F1"/>
                </a:solidFill>
                <a:latin typeface="Baskerville Old Face" panose="02020602080505020303" pitchFamily="18" charset="0"/>
              </a:rPr>
              <a:t>Genuis</a:t>
            </a:r>
            <a:r>
              <a:rPr lang="de-DE" dirty="0">
                <a:solidFill>
                  <a:srgbClr val="4152F1"/>
                </a:solidFill>
                <a:latin typeface="Baskerville Old Face" panose="02020602080505020303" pitchFamily="18" charset="0"/>
              </a:rPr>
              <a:t> API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6925B35-224E-85A8-EBF4-A5813B7658B2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160364" y="3024048"/>
            <a:ext cx="771791" cy="449563"/>
          </a:xfrm>
          <a:prstGeom prst="straightConnector1">
            <a:avLst/>
          </a:prstGeom>
          <a:ln w="44450">
            <a:solidFill>
              <a:srgbClr val="4152F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F2455F29-BEFC-F653-797E-2B5EE35331DB}"/>
              </a:ext>
            </a:extLst>
          </p:cNvPr>
          <p:cNvCxnSpPr>
            <a:cxnSpLocks/>
          </p:cNvCxnSpPr>
          <p:nvPr/>
        </p:nvCxnSpPr>
        <p:spPr>
          <a:xfrm>
            <a:off x="2593746" y="4069790"/>
            <a:ext cx="275154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3F406B9-A655-8BF7-CA24-B841E2B16ADD}"/>
              </a:ext>
            </a:extLst>
          </p:cNvPr>
          <p:cNvCxnSpPr>
            <a:cxnSpLocks/>
          </p:cNvCxnSpPr>
          <p:nvPr/>
        </p:nvCxnSpPr>
        <p:spPr>
          <a:xfrm>
            <a:off x="3829206" y="2974228"/>
            <a:ext cx="439870" cy="295434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E3250CB-EA42-5D1F-C986-6CB77DA9AB94}"/>
              </a:ext>
            </a:extLst>
          </p:cNvPr>
          <p:cNvSpPr txBox="1"/>
          <p:nvPr/>
        </p:nvSpPr>
        <p:spPr>
          <a:xfrm>
            <a:off x="4149639" y="2413354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Data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CFDAB8E-C071-C54C-4D7E-078C7D5128B1}"/>
              </a:ext>
            </a:extLst>
          </p:cNvPr>
          <p:cNvCxnSpPr>
            <a:cxnSpLocks/>
          </p:cNvCxnSpPr>
          <p:nvPr/>
        </p:nvCxnSpPr>
        <p:spPr>
          <a:xfrm flipV="1">
            <a:off x="3812359" y="3750640"/>
            <a:ext cx="472475" cy="35540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AE1F2AAF-D2C2-428F-12DD-D01259720B29}"/>
              </a:ext>
            </a:extLst>
          </p:cNvPr>
          <p:cNvSpPr/>
          <p:nvPr/>
        </p:nvSpPr>
        <p:spPr>
          <a:xfrm>
            <a:off x="2996748" y="3865012"/>
            <a:ext cx="724630" cy="535216"/>
          </a:xfrm>
          <a:prstGeom prst="rect">
            <a:avLst/>
          </a:prstGeom>
          <a:noFill/>
          <a:ln w="50800">
            <a:solidFill>
              <a:srgbClr val="0F21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" name="Grafik 60" descr="Musiknoten mit einfarbiger Füllung">
            <a:extLst>
              <a:ext uri="{FF2B5EF4-FFF2-40B4-BE49-F238E27FC236}">
                <a16:creationId xmlns:a16="http://schemas.microsoft.com/office/drawing/2014/main" id="{97505E6A-913D-833C-BC53-C00CF6D2A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9523" y="3865012"/>
            <a:ext cx="564391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4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Datenbank mit einfarbiger Füllung">
            <a:extLst>
              <a:ext uri="{FF2B5EF4-FFF2-40B4-BE49-F238E27FC236}">
                <a16:creationId xmlns:a16="http://schemas.microsoft.com/office/drawing/2014/main" id="{D5AB596B-60FA-98CE-3C92-B58ADA46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119" y="2734672"/>
            <a:ext cx="914400" cy="9144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23BA0D4-7FB2-2CBE-B0D2-A752074EE928}"/>
              </a:ext>
            </a:extLst>
          </p:cNvPr>
          <p:cNvSpPr txBox="1"/>
          <p:nvPr/>
        </p:nvSpPr>
        <p:spPr>
          <a:xfrm>
            <a:off x="4392389" y="2195971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Data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DAF6979-14B1-BB77-8556-E97D9546199F}"/>
              </a:ext>
            </a:extLst>
          </p:cNvPr>
          <p:cNvCxnSpPr>
            <a:cxnSpLocks/>
          </p:cNvCxnSpPr>
          <p:nvPr/>
        </p:nvCxnSpPr>
        <p:spPr>
          <a:xfrm flipV="1">
            <a:off x="4055109" y="3533257"/>
            <a:ext cx="472475" cy="35540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2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5EB7EFB-6885-450A-1988-39686F8EA33E}"/>
              </a:ext>
            </a:extLst>
          </p:cNvPr>
          <p:cNvCxnSpPr>
            <a:cxnSpLocks/>
          </p:cNvCxnSpPr>
          <p:nvPr/>
        </p:nvCxnSpPr>
        <p:spPr>
          <a:xfrm>
            <a:off x="3138571" y="3025198"/>
            <a:ext cx="425726" cy="0"/>
          </a:xfrm>
          <a:prstGeom prst="straightConnector1">
            <a:avLst/>
          </a:prstGeom>
          <a:ln w="44450">
            <a:solidFill>
              <a:srgbClr val="0409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9E30A89F-38E2-3BA2-ABF7-063E73C7CB39}"/>
              </a:ext>
            </a:extLst>
          </p:cNvPr>
          <p:cNvSpPr/>
          <p:nvPr/>
        </p:nvSpPr>
        <p:spPr>
          <a:xfrm rot="5400000">
            <a:off x="4309456" y="2068335"/>
            <a:ext cx="646646" cy="1982038"/>
          </a:xfrm>
          <a:prstGeom prst="can">
            <a:avLst/>
          </a:prstGeom>
          <a:solidFill>
            <a:srgbClr val="04093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0D08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E42542-F16F-BE48-191F-AF1028871529}"/>
              </a:ext>
            </a:extLst>
          </p:cNvPr>
          <p:cNvSpPr txBox="1"/>
          <p:nvPr/>
        </p:nvSpPr>
        <p:spPr>
          <a:xfrm>
            <a:off x="3708313" y="2859102"/>
            <a:ext cx="1797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Preprocessing</a:t>
            </a:r>
            <a:endParaRPr lang="de-DE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3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ylinder 1">
            <a:extLst>
              <a:ext uri="{FF2B5EF4-FFF2-40B4-BE49-F238E27FC236}">
                <a16:creationId xmlns:a16="http://schemas.microsoft.com/office/drawing/2014/main" id="{FCCA07C1-FEE8-8921-023D-ADB63997F7F7}"/>
              </a:ext>
            </a:extLst>
          </p:cNvPr>
          <p:cNvSpPr/>
          <p:nvPr/>
        </p:nvSpPr>
        <p:spPr>
          <a:xfrm rot="5400000">
            <a:off x="3544119" y="703981"/>
            <a:ext cx="771729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38ABEDD-AFB4-AB60-BE27-7DB65D97CB6B}"/>
              </a:ext>
            </a:extLst>
          </p:cNvPr>
          <p:cNvCxnSpPr>
            <a:cxnSpLocks/>
          </p:cNvCxnSpPr>
          <p:nvPr/>
        </p:nvCxnSpPr>
        <p:spPr>
          <a:xfrm flipV="1">
            <a:off x="2314770" y="2021202"/>
            <a:ext cx="416069" cy="77173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4E13CAA-24A1-D15F-B414-BC72933C7CAB}"/>
              </a:ext>
            </a:extLst>
          </p:cNvPr>
          <p:cNvSpPr txBox="1"/>
          <p:nvPr/>
        </p:nvSpPr>
        <p:spPr>
          <a:xfrm>
            <a:off x="3044793" y="1474688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Occurences</a:t>
            </a:r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 Check</a:t>
            </a:r>
          </a:p>
        </p:txBody>
      </p:sp>
    </p:spTree>
    <p:extLst>
      <p:ext uri="{BB962C8B-B14F-4D97-AF65-F5344CB8AC3E}">
        <p14:creationId xmlns:p14="http://schemas.microsoft.com/office/powerpoint/2010/main" val="60857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F367463-0A0C-6720-F850-231FF4E8B1C6}"/>
              </a:ext>
            </a:extLst>
          </p:cNvPr>
          <p:cNvCxnSpPr>
            <a:cxnSpLocks/>
          </p:cNvCxnSpPr>
          <p:nvPr/>
        </p:nvCxnSpPr>
        <p:spPr>
          <a:xfrm>
            <a:off x="2313372" y="3086327"/>
            <a:ext cx="491486" cy="9115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54319D4-646B-0644-1ABD-C0BBE13867FB}"/>
              </a:ext>
            </a:extLst>
          </p:cNvPr>
          <p:cNvSpPr txBox="1"/>
          <p:nvPr/>
        </p:nvSpPr>
        <p:spPr>
          <a:xfrm>
            <a:off x="2803527" y="2623291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7548359B-1828-6BB5-560F-1FB80A18FC27}"/>
              </a:ext>
            </a:extLst>
          </p:cNvPr>
          <p:cNvSpPr/>
          <p:nvPr/>
        </p:nvSpPr>
        <p:spPr>
          <a:xfrm rot="5400000">
            <a:off x="3550952" y="1983054"/>
            <a:ext cx="771729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7E6CF2-A873-E463-4974-EABA8B1EEC12}"/>
              </a:ext>
            </a:extLst>
          </p:cNvPr>
          <p:cNvSpPr txBox="1"/>
          <p:nvPr/>
        </p:nvSpPr>
        <p:spPr>
          <a:xfrm>
            <a:off x="3078546" y="2794101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13143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FA24C572-23F1-9470-A64D-0D8EBC4AE7F6}"/>
              </a:ext>
            </a:extLst>
          </p:cNvPr>
          <p:cNvCxnSpPr>
            <a:cxnSpLocks/>
          </p:cNvCxnSpPr>
          <p:nvPr/>
        </p:nvCxnSpPr>
        <p:spPr>
          <a:xfrm>
            <a:off x="2313372" y="3322461"/>
            <a:ext cx="491486" cy="66152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BD4788C-9ECE-165A-9C36-8B4F2416F6F0}"/>
              </a:ext>
            </a:extLst>
          </p:cNvPr>
          <p:cNvSpPr txBox="1"/>
          <p:nvPr/>
        </p:nvSpPr>
        <p:spPr>
          <a:xfrm>
            <a:off x="2827746" y="3677173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26FAB7E7-3BB1-0B88-F5F5-55F2C634B57C}"/>
              </a:ext>
            </a:extLst>
          </p:cNvPr>
          <p:cNvSpPr/>
          <p:nvPr/>
        </p:nvSpPr>
        <p:spPr>
          <a:xfrm rot="5400000">
            <a:off x="3503835" y="3108273"/>
            <a:ext cx="914402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07E65E-32F3-490F-7C70-33A8EAA0DC1F}"/>
              </a:ext>
            </a:extLst>
          </p:cNvPr>
          <p:cNvSpPr txBox="1"/>
          <p:nvPr/>
        </p:nvSpPr>
        <p:spPr>
          <a:xfrm>
            <a:off x="3102765" y="3847983"/>
            <a:ext cx="15632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Pretrained</a:t>
            </a:r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91590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A53E720-D2AA-200F-818E-3A257DC86A83}"/>
              </a:ext>
            </a:extLst>
          </p:cNvPr>
          <p:cNvCxnSpPr>
            <a:cxnSpLocks/>
          </p:cNvCxnSpPr>
          <p:nvPr/>
        </p:nvCxnSpPr>
        <p:spPr>
          <a:xfrm>
            <a:off x="5251245" y="1894108"/>
            <a:ext cx="416069" cy="79373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CEB4195-0168-551A-AED0-6ACC011852A1}"/>
              </a:ext>
            </a:extLst>
          </p:cNvPr>
          <p:cNvCxnSpPr>
            <a:cxnSpLocks/>
          </p:cNvCxnSpPr>
          <p:nvPr/>
        </p:nvCxnSpPr>
        <p:spPr>
          <a:xfrm>
            <a:off x="5370291" y="3010032"/>
            <a:ext cx="377976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2E2611D-D689-5915-0AF6-CC153CA39067}"/>
              </a:ext>
            </a:extLst>
          </p:cNvPr>
          <p:cNvCxnSpPr>
            <a:cxnSpLocks/>
          </p:cNvCxnSpPr>
          <p:nvPr/>
        </p:nvCxnSpPr>
        <p:spPr>
          <a:xfrm flipV="1">
            <a:off x="5251245" y="3232496"/>
            <a:ext cx="443977" cy="747497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Fernsehen mit einfarbiger Füllung">
            <a:extLst>
              <a:ext uri="{FF2B5EF4-FFF2-40B4-BE49-F238E27FC236}">
                <a16:creationId xmlns:a16="http://schemas.microsoft.com/office/drawing/2014/main" id="{006FFAD5-49AC-CA9B-9AB5-276BC252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1756" y="2397695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D4F0EB0-B7FF-BA12-E375-CED0767C68A8}"/>
              </a:ext>
            </a:extLst>
          </p:cNvPr>
          <p:cNvSpPr txBox="1"/>
          <p:nvPr/>
        </p:nvSpPr>
        <p:spPr>
          <a:xfrm>
            <a:off x="5652528" y="3348970"/>
            <a:ext cx="1482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</a:t>
            </a:r>
            <a:r>
              <a:rPr lang="de-DE" dirty="0" err="1">
                <a:solidFill>
                  <a:srgbClr val="040936"/>
                </a:solidFill>
                <a:latin typeface="Baskerville Old Face" panose="02020602080505020303" pitchFamily="18" charset="0"/>
              </a:rPr>
              <a:t>Results</a:t>
            </a:r>
            <a:endParaRPr lang="de-DE" dirty="0">
              <a:solidFill>
                <a:srgbClr val="040936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2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72ED72B3-F587-A35C-AA86-72B346B25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5" y="1958474"/>
            <a:ext cx="8498372" cy="25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9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22DC713-4D58-D962-F520-5301ADA8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5" y="1763923"/>
            <a:ext cx="7956786" cy="3201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>
            <a:extLst>
              <a:ext uri="{FF2B5EF4-FFF2-40B4-BE49-F238E27FC236}">
                <a16:creationId xmlns:a16="http://schemas.microsoft.com/office/drawing/2014/main" id="{F6C6F9AB-86A9-8F37-4E5D-F8E62A918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6147" name="Foliennummernplatzhalter 4">
            <a:extLst>
              <a:ext uri="{FF2B5EF4-FFF2-40B4-BE49-F238E27FC236}">
                <a16:creationId xmlns:a16="http://schemas.microsoft.com/office/drawing/2014/main" id="{E866CBA4-5C8C-7C75-3044-61B33D75CE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700732-18A9-4F95-9BD4-222F181F5190}" type="slidenum">
              <a:rPr lang="de-DE" altLang="de-DE" sz="800"/>
              <a:pPr eaLnBrk="1" hangingPunct="1"/>
              <a:t>2</a:t>
            </a:fld>
            <a:endParaRPr lang="de-DE" altLang="de-DE" sz="800"/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3D7D265C-CD77-6B7F-48E7-4FC232910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>
                <a:latin typeface="Trade Gothic Next" panose="020B0503040303020004" pitchFamily="34" charset="0"/>
              </a:rPr>
              <a:t>E</a:t>
            </a:r>
            <a:r>
              <a:rPr lang="de-DE" altLang="de-DE" dirty="0">
                <a:solidFill>
                  <a:srgbClr val="590D08"/>
                </a:solidFill>
                <a:latin typeface="Trade Gothic Next" panose="020B0503040303020004" pitchFamily="34" charset="0"/>
              </a:rPr>
              <a:t>rst</a:t>
            </a:r>
            <a:r>
              <a:rPr lang="de-DE" altLang="de-DE" dirty="0">
                <a:latin typeface="Trade Gothic Next" panose="020B0503040303020004" pitchFamily="34" charset="0"/>
              </a:rPr>
              <a:t>e </a:t>
            </a:r>
            <a:r>
              <a:rPr lang="de-DE" alt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Ebene</a:t>
            </a:r>
          </a:p>
          <a:p>
            <a:pPr lvl="1"/>
            <a:r>
              <a:rPr lang="de-DE" altLang="de-DE" dirty="0">
                <a:solidFill>
                  <a:srgbClr val="F4F1EA"/>
                </a:solidFill>
                <a:latin typeface="Trade Gothic Next" panose="020B0503040303020004" pitchFamily="34" charset="0"/>
              </a:rPr>
              <a:t>Zwischen den Ebenen kann man mit </a:t>
            </a:r>
            <a:r>
              <a:rPr lang="de-DE" altLang="de-DE" dirty="0" err="1">
                <a:solidFill>
                  <a:srgbClr val="F4F1EA"/>
                </a:solidFill>
                <a:latin typeface="Trade Gothic Next" panose="020B0503040303020004" pitchFamily="34" charset="0"/>
              </a:rPr>
              <a:t>Alt+Shift+Pfeil</a:t>
            </a:r>
            <a:r>
              <a:rPr lang="de-DE" altLang="de-DE" dirty="0">
                <a:solidFill>
                  <a:srgbClr val="F4F1EA"/>
                </a:solidFill>
                <a:latin typeface="Trade Gothic Next" panose="020B0503040303020004" pitchFamily="34" charset="0"/>
              </a:rPr>
              <a:t> rechts/links umschalten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1FAB8841-CB77-10F8-1606-7E2632FA00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9AE6C77B-D23D-7F43-2CC2-FECBA2A51C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273949-89B6-4EC3-A963-BC2B62F54062}" type="slidenum">
              <a:rPr lang="de-DE" altLang="de-DE" sz="800"/>
              <a:pPr eaLnBrk="1" hangingPunct="1"/>
              <a:t>3</a:t>
            </a:fld>
            <a:endParaRPr lang="de-DE" altLang="de-DE" sz="800"/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68DF92E5-8C4B-0FF1-7570-DB40C3EACD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5900" y="1738313"/>
            <a:ext cx="8207375" cy="1409700"/>
          </a:xfrm>
          <a:noFill/>
        </p:spPr>
        <p:txBody>
          <a:bodyPr/>
          <a:lstStyle/>
          <a:p>
            <a:r>
              <a:rPr lang="de-DE" altLang="de-DE"/>
              <a:t>Kapiteltrennseite</a:t>
            </a:r>
            <a:br>
              <a:rPr lang="de-DE" altLang="de-DE" b="0"/>
            </a:br>
            <a:r>
              <a:rPr lang="de-DE" altLang="de-DE" b="0"/>
              <a:t>den Untertitel bitte händisch als nicht-fett formatieren</a:t>
            </a:r>
            <a:endParaRPr lang="de-DE" alt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4">
            <a:extLst>
              <a:ext uri="{FF2B5EF4-FFF2-40B4-BE49-F238E27FC236}">
                <a16:creationId xmlns:a16="http://schemas.microsoft.com/office/drawing/2014/main" id="{7CE6CC22-468F-27BC-34EE-E6E78BBAC3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5BE8FF21-6C6F-9563-FF2A-CC9FB1046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FC9EED-A918-44DB-B56A-134C75959965}" type="slidenum">
              <a:rPr lang="de-DE" altLang="de-DE" sz="800"/>
              <a:pPr eaLnBrk="1" hangingPunct="1"/>
              <a:t>4</a:t>
            </a:fld>
            <a:endParaRPr lang="de-DE" altLang="de-DE" sz="8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3AFCA3F-7FA8-7B0E-E730-33191FCB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Das ist eine Beispielseite</a:t>
            </a:r>
            <a:br>
              <a:rPr lang="de-DE" altLang="de-DE">
                <a:latin typeface="Arial" panose="020B0604020202020204" pitchFamily="34" charset="0"/>
              </a:rPr>
            </a:br>
            <a:r>
              <a:rPr lang="de-DE" altLang="de-DE" b="0">
                <a:latin typeface="Arial" panose="020B0604020202020204" pitchFamily="34" charset="0"/>
              </a:rPr>
              <a:t>mit einer Auflistung von Fakten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E4E270BC-9238-FD7B-B7DB-A13586F7E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altLang="de-DE">
                <a:latin typeface="Arial" panose="020B0604020202020204" pitchFamily="34" charset="0"/>
              </a:rPr>
              <a:t>Das Aufzählungszeichen ist in der zweiten Einzugsebene eingerichtet. </a:t>
            </a:r>
            <a:br>
              <a:rPr lang="de-DE" altLang="de-DE">
                <a:latin typeface="Arial" panose="020B0604020202020204" pitchFamily="34" charset="0"/>
              </a:rPr>
            </a:br>
            <a:r>
              <a:rPr lang="de-DE" altLang="de-DE">
                <a:latin typeface="Arial" panose="020B0604020202020204" pitchFamily="34" charset="0"/>
              </a:rPr>
              <a:t>Die zweite Einzugsebene erreicht man mit Alt+Shift+Pfeil rechts</a:t>
            </a:r>
          </a:p>
          <a:p>
            <a:pPr lvl="1"/>
            <a:r>
              <a:rPr lang="de-DE" altLang="de-DE">
                <a:latin typeface="Arial" panose="020B0604020202020204" pitchFamily="34" charset="0"/>
              </a:rPr>
              <a:t>Fakt 2</a:t>
            </a:r>
          </a:p>
          <a:p>
            <a:pPr lvl="1"/>
            <a:r>
              <a:rPr lang="de-DE" altLang="de-DE">
                <a:latin typeface="Arial" panose="020B0604020202020204" pitchFamily="34" charset="0"/>
              </a:rPr>
              <a:t>Fakt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1">
            <a:extLst>
              <a:ext uri="{FF2B5EF4-FFF2-40B4-BE49-F238E27FC236}">
                <a16:creationId xmlns:a16="http://schemas.microsoft.com/office/drawing/2014/main" id="{B47F5BE3-CAAD-CFEA-87D4-5A595490F3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10243" name="Foliennummernplatzhalter 2">
            <a:extLst>
              <a:ext uri="{FF2B5EF4-FFF2-40B4-BE49-F238E27FC236}">
                <a16:creationId xmlns:a16="http://schemas.microsoft.com/office/drawing/2014/main" id="{26510430-66A5-9847-7F9C-E0746DBDC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FCCB3B-5B02-4327-9A03-7CFBF838723D}" type="slidenum">
              <a:rPr lang="de-DE" altLang="de-DE" sz="800"/>
              <a:pPr eaLnBrk="1" hangingPunct="1"/>
              <a:t>5</a:t>
            </a:fld>
            <a:endParaRPr lang="de-DE" altLang="de-DE" sz="800"/>
          </a:p>
        </p:txBody>
      </p:sp>
      <p:sp>
        <p:nvSpPr>
          <p:cNvPr id="10244" name="Titel 7">
            <a:extLst>
              <a:ext uri="{FF2B5EF4-FFF2-40B4-BE49-F238E27FC236}">
                <a16:creationId xmlns:a16="http://schemas.microsoft.com/office/drawing/2014/main" id="{67705DF4-1ADF-BCAB-10D8-F903006577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Text und 4 Bilder</a:t>
            </a:r>
          </a:p>
        </p:txBody>
      </p:sp>
      <p:sp>
        <p:nvSpPr>
          <p:cNvPr id="10245" name="Fußzeilenplatzhalter 5">
            <a:extLst>
              <a:ext uri="{FF2B5EF4-FFF2-40B4-BE49-F238E27FC236}">
                <a16:creationId xmlns:a16="http://schemas.microsoft.com/office/drawing/2014/main" id="{BCC3CB87-CE66-7557-A7B9-5093CF95550B}"/>
              </a:ext>
            </a:extLst>
          </p:cNvPr>
          <p:cNvSpPr txBox="1">
            <a:spLocks noGrp="1"/>
          </p:cNvSpPr>
          <p:nvPr/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ts val="2100"/>
              </a:lnSpc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ts val="21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ts val="2100"/>
              </a:lnSpc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de-DE" altLang="de-DE" sz="800"/>
              <a:t>Institut / Titel / Verantwortlicher / Position</a:t>
            </a:r>
          </a:p>
        </p:txBody>
      </p:sp>
      <p:sp>
        <p:nvSpPr>
          <p:cNvPr id="10246" name="Foliennummernplatzhalter 6">
            <a:extLst>
              <a:ext uri="{FF2B5EF4-FFF2-40B4-BE49-F238E27FC236}">
                <a16:creationId xmlns:a16="http://schemas.microsoft.com/office/drawing/2014/main" id="{367D5172-2A75-C7C6-A5C5-A0F5D6C067F3}"/>
              </a:ext>
            </a:extLst>
          </p:cNvPr>
          <p:cNvSpPr txBox="1">
            <a:spLocks noGrp="1"/>
          </p:cNvSpPr>
          <p:nvPr/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ts val="2100"/>
              </a:lnSpc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ts val="21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ts val="2100"/>
              </a:lnSpc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FontTx/>
              <a:buNone/>
            </a:pPr>
            <a:fld id="{0973CFD6-2F4D-47B6-8F9F-64CEDAFD9363}" type="slidenum">
              <a:rPr lang="de-DE" altLang="de-DE" sz="800"/>
              <a:pPr algn="r" eaLnBrk="1" hangingPunct="1">
                <a:lnSpc>
                  <a:spcPct val="100000"/>
                </a:lnSpc>
                <a:buFontTx/>
                <a:buNone/>
              </a:pPr>
              <a:t>5</a:t>
            </a:fld>
            <a:endParaRPr lang="de-DE" altLang="de-DE" sz="800"/>
          </a:p>
        </p:txBody>
      </p:sp>
      <p:sp>
        <p:nvSpPr>
          <p:cNvPr id="10247" name="Textplatzhalter 8">
            <a:extLst>
              <a:ext uri="{FF2B5EF4-FFF2-40B4-BE49-F238E27FC236}">
                <a16:creationId xmlns:a16="http://schemas.microsoft.com/office/drawing/2014/main" id="{784C4F4C-F005-4218-6018-27F34EB4991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15900" y="1763713"/>
            <a:ext cx="4032250" cy="4105275"/>
          </a:xfrm>
        </p:spPr>
        <p:txBody>
          <a:bodyPr/>
          <a:lstStyle/>
          <a:p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10248" name="Inhaltsplatzhalter 9">
            <a:extLst>
              <a:ext uri="{FF2B5EF4-FFF2-40B4-BE49-F238E27FC236}">
                <a16:creationId xmlns:a16="http://schemas.microsoft.com/office/drawing/2014/main" id="{0F7A3D32-3B59-9D04-1F36-3ACC9797D1F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92613" y="1835150"/>
            <a:ext cx="1943100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49" name="Textplatzhalter 10">
            <a:extLst>
              <a:ext uri="{FF2B5EF4-FFF2-40B4-BE49-F238E27FC236}">
                <a16:creationId xmlns:a16="http://schemas.microsoft.com/office/drawing/2014/main" id="{D5DD087D-D51A-0413-C35C-937D72D743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92613" y="3778250"/>
            <a:ext cx="1943100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  <p:sp>
        <p:nvSpPr>
          <p:cNvPr id="10250" name="Inhaltsplatzhalter 11">
            <a:extLst>
              <a:ext uri="{FF2B5EF4-FFF2-40B4-BE49-F238E27FC236}">
                <a16:creationId xmlns:a16="http://schemas.microsoft.com/office/drawing/2014/main" id="{4EB313B9-3C53-BFA6-85ED-0D1985C2C58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78588" y="1835150"/>
            <a:ext cx="1944687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51" name="Textplatzhalter 12">
            <a:extLst>
              <a:ext uri="{FF2B5EF4-FFF2-40B4-BE49-F238E27FC236}">
                <a16:creationId xmlns:a16="http://schemas.microsoft.com/office/drawing/2014/main" id="{BA07D912-730C-65C9-174A-4F0495F2C1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78588" y="3778250"/>
            <a:ext cx="1944687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  <p:sp>
        <p:nvSpPr>
          <p:cNvPr id="10252" name="Inhaltsplatzhalter 13">
            <a:extLst>
              <a:ext uri="{FF2B5EF4-FFF2-40B4-BE49-F238E27FC236}">
                <a16:creationId xmlns:a16="http://schemas.microsoft.com/office/drawing/2014/main" id="{5B0E375F-8495-9B20-FEEE-BC18140EDCB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92613" y="3924300"/>
            <a:ext cx="1943100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53" name="Textplatzhalter 14">
            <a:extLst>
              <a:ext uri="{FF2B5EF4-FFF2-40B4-BE49-F238E27FC236}">
                <a16:creationId xmlns:a16="http://schemas.microsoft.com/office/drawing/2014/main" id="{71F6067D-707F-4ACA-514F-C11B4FA65B8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92613" y="5865813"/>
            <a:ext cx="1943100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  <p:sp>
        <p:nvSpPr>
          <p:cNvPr id="10254" name="Inhaltsplatzhalter 15">
            <a:extLst>
              <a:ext uri="{FF2B5EF4-FFF2-40B4-BE49-F238E27FC236}">
                <a16:creationId xmlns:a16="http://schemas.microsoft.com/office/drawing/2014/main" id="{61688ADF-48FB-735F-0DCB-8304ADD8A0F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78588" y="3924300"/>
            <a:ext cx="1944687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55" name="Textplatzhalter 16">
            <a:extLst>
              <a:ext uri="{FF2B5EF4-FFF2-40B4-BE49-F238E27FC236}">
                <a16:creationId xmlns:a16="http://schemas.microsoft.com/office/drawing/2014/main" id="{BA8DE6D6-5ABD-A98F-91C4-9831FF5ED8C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78588" y="5865813"/>
            <a:ext cx="1944687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8" name="Picture 11">
            <a:extLst>
              <a:ext uri="{FF2B5EF4-FFF2-40B4-BE49-F238E27FC236}">
                <a16:creationId xmlns:a16="http://schemas.microsoft.com/office/drawing/2014/main" id="{94B39C44-8B1D-86EF-C8BE-2630C36B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86" y="4786329"/>
            <a:ext cx="761173" cy="50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5" name="Grafik 11314">
            <a:extLst>
              <a:ext uri="{FF2B5EF4-FFF2-40B4-BE49-F238E27FC236}">
                <a16:creationId xmlns:a16="http://schemas.microsoft.com/office/drawing/2014/main" id="{4EF3AE3F-D7F1-5B9A-A60C-0255FD1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23" y="3569685"/>
            <a:ext cx="695448" cy="457275"/>
          </a:xfrm>
          <a:prstGeom prst="rect">
            <a:avLst/>
          </a:prstGeom>
        </p:spPr>
      </p:pic>
      <p:sp>
        <p:nvSpPr>
          <p:cNvPr id="11299" name="Zylinder 11298">
            <a:extLst>
              <a:ext uri="{FF2B5EF4-FFF2-40B4-BE49-F238E27FC236}">
                <a16:creationId xmlns:a16="http://schemas.microsoft.com/office/drawing/2014/main" id="{2997C7FD-D540-B6F9-3D33-2C3D4A324992}"/>
              </a:ext>
            </a:extLst>
          </p:cNvPr>
          <p:cNvSpPr/>
          <p:nvPr/>
        </p:nvSpPr>
        <p:spPr>
          <a:xfrm rot="5400000">
            <a:off x="5604741" y="2215339"/>
            <a:ext cx="1104927" cy="219757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91" name="Zylinder 11290">
            <a:extLst>
              <a:ext uri="{FF2B5EF4-FFF2-40B4-BE49-F238E27FC236}">
                <a16:creationId xmlns:a16="http://schemas.microsoft.com/office/drawing/2014/main" id="{F38F70F2-2400-C61A-8742-7EACD2F21881}"/>
              </a:ext>
            </a:extLst>
          </p:cNvPr>
          <p:cNvSpPr/>
          <p:nvPr/>
        </p:nvSpPr>
        <p:spPr>
          <a:xfrm rot="5400000">
            <a:off x="5843059" y="1141413"/>
            <a:ext cx="602248" cy="217153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Tabelle mit einfarbiger Füllung">
            <a:extLst>
              <a:ext uri="{FF2B5EF4-FFF2-40B4-BE49-F238E27FC236}">
                <a16:creationId xmlns:a16="http://schemas.microsoft.com/office/drawing/2014/main" id="{41A7AD7B-9DBE-02A1-B3ED-2007138D0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649" y="3349232"/>
            <a:ext cx="914400" cy="914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F90917B-D0B5-D9CC-351C-8B1FF6C09C08}"/>
              </a:ext>
            </a:extLst>
          </p:cNvPr>
          <p:cNvSpPr txBox="1"/>
          <p:nvPr/>
        </p:nvSpPr>
        <p:spPr>
          <a:xfrm>
            <a:off x="861919" y="1619907"/>
            <a:ext cx="180020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List </a:t>
            </a:r>
            <a:r>
              <a:rPr lang="de-DE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of</a:t>
            </a:r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 Artists</a:t>
            </a:r>
          </a:p>
        </p:txBody>
      </p:sp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A49E8284-2910-63C8-12E9-29C5244D4D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34378" y="1850256"/>
            <a:ext cx="914400" cy="914400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6ADDCC11-F209-E333-DD21-F214E98E3E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5403" y="2846157"/>
            <a:ext cx="914400" cy="914400"/>
          </a:xfrm>
          <a:prstGeom prst="rect">
            <a:avLst/>
          </a:prstGeom>
        </p:spPr>
      </p:pic>
      <p:pic>
        <p:nvPicPr>
          <p:cNvPr id="10" name="Grafik 9" descr="Tabelle mit einfarbiger Füllung">
            <a:extLst>
              <a:ext uri="{FF2B5EF4-FFF2-40B4-BE49-F238E27FC236}">
                <a16:creationId xmlns:a16="http://schemas.microsoft.com/office/drawing/2014/main" id="{B3FC173A-2D79-E2F5-7733-1D73433265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4616" y="1811909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5E44F06-40BE-5675-CC0A-8FA409C02595}"/>
              </a:ext>
            </a:extLst>
          </p:cNvPr>
          <p:cNvSpPr txBox="1"/>
          <p:nvPr/>
        </p:nvSpPr>
        <p:spPr>
          <a:xfrm>
            <a:off x="556453" y="2920446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Lyrics Data </a:t>
            </a:r>
          </a:p>
          <a:p>
            <a:pPr algn="ctr"/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German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83F0ED8-BB5E-7AE0-F9D1-A77D4A8655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2711" y="2846157"/>
            <a:ext cx="914400" cy="914400"/>
          </a:xfrm>
          <a:prstGeom prst="rect">
            <a:avLst/>
          </a:prstGeom>
        </p:spPr>
      </p:pic>
      <p:pic>
        <p:nvPicPr>
          <p:cNvPr id="16" name="Grafik 15" descr="Internet mit einfarbiger Füllung">
            <a:extLst>
              <a:ext uri="{FF2B5EF4-FFF2-40B4-BE49-F238E27FC236}">
                <a16:creationId xmlns:a16="http://schemas.microsoft.com/office/drawing/2014/main" id="{0B510EDD-A1F4-C596-45F7-FF7281E2BB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42611" y="3303714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C85A9A4-4AA2-70D3-868F-9CF4A8924C8C}"/>
              </a:ext>
            </a:extLst>
          </p:cNvPr>
          <p:cNvSpPr txBox="1"/>
          <p:nvPr/>
        </p:nvSpPr>
        <p:spPr>
          <a:xfrm>
            <a:off x="-302378" y="3106633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C61826"/>
                </a:solidFill>
                <a:latin typeface="Trade Gothic Next" panose="020B0503040303020004" pitchFamily="34" charset="0"/>
              </a:rPr>
              <a:t>Genuis</a:t>
            </a:r>
            <a:r>
              <a:rPr 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 API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346AF3-3B31-8A23-58C3-746219640590}"/>
              </a:ext>
            </a:extLst>
          </p:cNvPr>
          <p:cNvSpPr txBox="1"/>
          <p:nvPr/>
        </p:nvSpPr>
        <p:spPr>
          <a:xfrm>
            <a:off x="-324135" y="1619907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Spotify API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43799C6-0BD1-91B5-DE5E-E2B06368CCE5}"/>
              </a:ext>
            </a:extLst>
          </p:cNvPr>
          <p:cNvCxnSpPr>
            <a:cxnSpLocks/>
          </p:cNvCxnSpPr>
          <p:nvPr/>
        </p:nvCxnSpPr>
        <p:spPr>
          <a:xfrm>
            <a:off x="718650" y="2307456"/>
            <a:ext cx="268497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9F1998D-6C59-B5DE-9F7D-DB44D9B3822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62142" y="2657070"/>
            <a:ext cx="771791" cy="449563"/>
          </a:xfrm>
          <a:prstGeom prst="straightConnector1">
            <a:avLst/>
          </a:prstGeom>
          <a:ln w="44450">
            <a:solidFill>
              <a:srgbClr val="C618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292AE11-E0D0-E189-A2C7-C161569DF9B1}"/>
              </a:ext>
            </a:extLst>
          </p:cNvPr>
          <p:cNvCxnSpPr>
            <a:cxnSpLocks/>
          </p:cNvCxnSpPr>
          <p:nvPr/>
        </p:nvCxnSpPr>
        <p:spPr>
          <a:xfrm>
            <a:off x="695524" y="3702812"/>
            <a:ext cx="275154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87948E-D16D-8E14-4DBD-EF89D73C0BBB}"/>
              </a:ext>
            </a:extLst>
          </p:cNvPr>
          <p:cNvCxnSpPr>
            <a:cxnSpLocks/>
          </p:cNvCxnSpPr>
          <p:nvPr/>
        </p:nvCxnSpPr>
        <p:spPr>
          <a:xfrm>
            <a:off x="1931197" y="2637335"/>
            <a:ext cx="370982" cy="435027"/>
          </a:xfrm>
          <a:prstGeom prst="straightConnector1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D0A8F78-1B23-7397-CEF3-DB6BCCCAABC4}"/>
              </a:ext>
            </a:extLst>
          </p:cNvPr>
          <p:cNvSpPr txBox="1"/>
          <p:nvPr/>
        </p:nvSpPr>
        <p:spPr>
          <a:xfrm>
            <a:off x="2252673" y="2307456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Data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5EB7EFB-6885-450A-1988-39686F8EA33E}"/>
              </a:ext>
            </a:extLst>
          </p:cNvPr>
          <p:cNvCxnSpPr>
            <a:cxnSpLocks/>
          </p:cNvCxnSpPr>
          <p:nvPr/>
        </p:nvCxnSpPr>
        <p:spPr>
          <a:xfrm>
            <a:off x="3139614" y="3256193"/>
            <a:ext cx="342217" cy="0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C47DF3F-C327-0AA9-9030-B82FE6D2F4EF}"/>
              </a:ext>
            </a:extLst>
          </p:cNvPr>
          <p:cNvSpPr txBox="1"/>
          <p:nvPr/>
        </p:nvSpPr>
        <p:spPr>
          <a:xfrm>
            <a:off x="3079971" y="2307456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36060A"/>
                </a:solidFill>
                <a:latin typeface="Trade Gothic Next" panose="020B0503040303020004" pitchFamily="34" charset="0"/>
              </a:rPr>
              <a:t>Elastic</a:t>
            </a:r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 </a:t>
            </a:r>
          </a:p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Search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5F7F5B9-48E7-B2C1-9DEC-449FC600E796}"/>
              </a:ext>
            </a:extLst>
          </p:cNvPr>
          <p:cNvCxnSpPr>
            <a:cxnSpLocks/>
          </p:cNvCxnSpPr>
          <p:nvPr/>
        </p:nvCxnSpPr>
        <p:spPr>
          <a:xfrm>
            <a:off x="4503844" y="3363303"/>
            <a:ext cx="491486" cy="9115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4" name="Gerade Verbindung mit Pfeil 11263">
            <a:extLst>
              <a:ext uri="{FF2B5EF4-FFF2-40B4-BE49-F238E27FC236}">
                <a16:creationId xmlns:a16="http://schemas.microsoft.com/office/drawing/2014/main" id="{441AA7D4-999D-F54C-3863-30133131EAEA}"/>
              </a:ext>
            </a:extLst>
          </p:cNvPr>
          <p:cNvCxnSpPr>
            <a:cxnSpLocks/>
          </p:cNvCxnSpPr>
          <p:nvPr/>
        </p:nvCxnSpPr>
        <p:spPr>
          <a:xfrm flipV="1">
            <a:off x="4515637" y="2365618"/>
            <a:ext cx="416069" cy="771730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6" name="Gerade Verbindung mit Pfeil 11275">
            <a:extLst>
              <a:ext uri="{FF2B5EF4-FFF2-40B4-BE49-F238E27FC236}">
                <a16:creationId xmlns:a16="http://schemas.microsoft.com/office/drawing/2014/main" id="{4269637F-EF20-2C17-40B6-8B8A5B4D0683}"/>
              </a:ext>
            </a:extLst>
          </p:cNvPr>
          <p:cNvCxnSpPr>
            <a:cxnSpLocks/>
          </p:cNvCxnSpPr>
          <p:nvPr/>
        </p:nvCxnSpPr>
        <p:spPr>
          <a:xfrm>
            <a:off x="4503844" y="3648312"/>
            <a:ext cx="491486" cy="661522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Textfeld 11279">
            <a:extLst>
              <a:ext uri="{FF2B5EF4-FFF2-40B4-BE49-F238E27FC236}">
                <a16:creationId xmlns:a16="http://schemas.microsoft.com/office/drawing/2014/main" id="{9893C6A8-C90E-4924-4858-98F921327E2B}"/>
              </a:ext>
            </a:extLst>
          </p:cNvPr>
          <p:cNvSpPr txBox="1"/>
          <p:nvPr/>
        </p:nvSpPr>
        <p:spPr>
          <a:xfrm>
            <a:off x="5270236" y="1942960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Basic </a:t>
            </a:r>
            <a:r>
              <a:rPr lang="de-DE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Metric</a:t>
            </a:r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 Analysis</a:t>
            </a:r>
          </a:p>
        </p:txBody>
      </p:sp>
      <p:sp>
        <p:nvSpPr>
          <p:cNvPr id="11281" name="Textfeld 11280">
            <a:extLst>
              <a:ext uri="{FF2B5EF4-FFF2-40B4-BE49-F238E27FC236}">
                <a16:creationId xmlns:a16="http://schemas.microsoft.com/office/drawing/2014/main" id="{E2767A7B-C3C3-002B-A8D5-9635D632F38D}"/>
              </a:ext>
            </a:extLst>
          </p:cNvPr>
          <p:cNvSpPr txBox="1"/>
          <p:nvPr/>
        </p:nvSpPr>
        <p:spPr>
          <a:xfrm>
            <a:off x="4993999" y="2949142"/>
            <a:ext cx="206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External Framework Analysis (e.g. </a:t>
            </a:r>
            <a:r>
              <a:rPr lang="de-DE" sz="1200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HateSonar</a:t>
            </a:r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, NLTK Sentiment Analysis, </a:t>
            </a:r>
            <a:r>
              <a:rPr lang="de-DE" sz="1200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GermanSentimentBert</a:t>
            </a:r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)</a:t>
            </a:r>
          </a:p>
        </p:txBody>
      </p:sp>
      <p:sp>
        <p:nvSpPr>
          <p:cNvPr id="11295" name="Textfeld 11294">
            <a:extLst>
              <a:ext uri="{FF2B5EF4-FFF2-40B4-BE49-F238E27FC236}">
                <a16:creationId xmlns:a16="http://schemas.microsoft.com/office/drawing/2014/main" id="{024B42DD-3C0D-745E-4FCF-140335B793D6}"/>
              </a:ext>
            </a:extLst>
          </p:cNvPr>
          <p:cNvSpPr txBox="1"/>
          <p:nvPr/>
        </p:nvSpPr>
        <p:spPr>
          <a:xfrm>
            <a:off x="1013670" y="4293673"/>
            <a:ext cx="221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Lyrics Data </a:t>
            </a:r>
            <a:r>
              <a:rPr lang="de-DE" sz="1200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Translated</a:t>
            </a:r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 </a:t>
            </a:r>
          </a:p>
          <a:p>
            <a:pPr algn="ctr"/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(</a:t>
            </a:r>
            <a:r>
              <a:rPr lang="de-DE" sz="1200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using</a:t>
            </a:r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 DL </a:t>
            </a:r>
            <a:r>
              <a:rPr lang="de-DE" sz="1200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Translate</a:t>
            </a:r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 )</a:t>
            </a:r>
          </a:p>
          <a:p>
            <a:pPr algn="ctr"/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   </a:t>
            </a:r>
          </a:p>
        </p:txBody>
      </p:sp>
      <p:sp>
        <p:nvSpPr>
          <p:cNvPr id="11302" name="Zylinder 11301">
            <a:extLst>
              <a:ext uri="{FF2B5EF4-FFF2-40B4-BE49-F238E27FC236}">
                <a16:creationId xmlns:a16="http://schemas.microsoft.com/office/drawing/2014/main" id="{3650C3F1-13DB-4C1E-924E-FD1C0D4F66D6}"/>
              </a:ext>
            </a:extLst>
          </p:cNvPr>
          <p:cNvSpPr/>
          <p:nvPr/>
        </p:nvSpPr>
        <p:spPr>
          <a:xfrm rot="5400000">
            <a:off x="5897476" y="3241662"/>
            <a:ext cx="602248" cy="2136345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03" name="Textfeld 11302">
            <a:extLst>
              <a:ext uri="{FF2B5EF4-FFF2-40B4-BE49-F238E27FC236}">
                <a16:creationId xmlns:a16="http://schemas.microsoft.com/office/drawing/2014/main" id="{B422DE2B-72E1-3A1D-AD44-77CA3E0C6BC3}"/>
              </a:ext>
            </a:extLst>
          </p:cNvPr>
          <p:cNvSpPr txBox="1"/>
          <p:nvPr/>
        </p:nvSpPr>
        <p:spPr>
          <a:xfrm>
            <a:off x="5216666" y="4059623"/>
            <a:ext cx="1774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chemeClr val="bg1"/>
                </a:solidFill>
                <a:latin typeface="Trade Gothic Next" panose="020B0503040303020004" pitchFamily="34" charset="0"/>
              </a:rPr>
              <a:t>Optional: Self-</a:t>
            </a:r>
            <a:r>
              <a:rPr lang="de-DE" sz="1300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implementend</a:t>
            </a:r>
            <a:r>
              <a:rPr lang="de-DE" sz="1300" dirty="0">
                <a:solidFill>
                  <a:schemeClr val="bg1"/>
                </a:solidFill>
                <a:latin typeface="Trade Gothic Next" panose="020B0503040303020004" pitchFamily="34" charset="0"/>
              </a:rPr>
              <a:t> Models</a:t>
            </a:r>
          </a:p>
        </p:txBody>
      </p:sp>
      <p:cxnSp>
        <p:nvCxnSpPr>
          <p:cNvPr id="11304" name="Gerade Verbindung mit Pfeil 11303">
            <a:extLst>
              <a:ext uri="{FF2B5EF4-FFF2-40B4-BE49-F238E27FC236}">
                <a16:creationId xmlns:a16="http://schemas.microsoft.com/office/drawing/2014/main" id="{FEAE3C22-9158-2FA9-C810-9AFF74B58AA6}"/>
              </a:ext>
            </a:extLst>
          </p:cNvPr>
          <p:cNvCxnSpPr>
            <a:cxnSpLocks/>
          </p:cNvCxnSpPr>
          <p:nvPr/>
        </p:nvCxnSpPr>
        <p:spPr>
          <a:xfrm>
            <a:off x="7441717" y="2219959"/>
            <a:ext cx="416069" cy="79373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6" name="Gerade Verbindung mit Pfeil 11305">
            <a:extLst>
              <a:ext uri="{FF2B5EF4-FFF2-40B4-BE49-F238E27FC236}">
                <a16:creationId xmlns:a16="http://schemas.microsoft.com/office/drawing/2014/main" id="{BE80D363-3F6D-8F7E-C5F2-774143E3B57F}"/>
              </a:ext>
            </a:extLst>
          </p:cNvPr>
          <p:cNvCxnSpPr>
            <a:cxnSpLocks/>
          </p:cNvCxnSpPr>
          <p:nvPr/>
        </p:nvCxnSpPr>
        <p:spPr>
          <a:xfrm>
            <a:off x="7560763" y="3278063"/>
            <a:ext cx="377976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8" name="Gerade Verbindung mit Pfeil 11307">
            <a:extLst>
              <a:ext uri="{FF2B5EF4-FFF2-40B4-BE49-F238E27FC236}">
                <a16:creationId xmlns:a16="http://schemas.microsoft.com/office/drawing/2014/main" id="{B69B4529-3351-1927-1A8A-0BDD535DCCA3}"/>
              </a:ext>
            </a:extLst>
          </p:cNvPr>
          <p:cNvCxnSpPr>
            <a:cxnSpLocks/>
          </p:cNvCxnSpPr>
          <p:nvPr/>
        </p:nvCxnSpPr>
        <p:spPr>
          <a:xfrm flipV="1">
            <a:off x="7441717" y="3558347"/>
            <a:ext cx="443977" cy="747497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12" name="Grafik 11311" descr="Fernsehen mit einfarbiger Füllung">
            <a:extLst>
              <a:ext uri="{FF2B5EF4-FFF2-40B4-BE49-F238E27FC236}">
                <a16:creationId xmlns:a16="http://schemas.microsoft.com/office/drawing/2014/main" id="{34071518-8861-72B0-7F49-3B53EDDBFD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04826" y="2643947"/>
            <a:ext cx="914400" cy="914400"/>
          </a:xfrm>
          <a:prstGeom prst="rect">
            <a:avLst/>
          </a:prstGeom>
        </p:spPr>
      </p:pic>
      <p:sp>
        <p:nvSpPr>
          <p:cNvPr id="11313" name="Textfeld 11312">
            <a:extLst>
              <a:ext uri="{FF2B5EF4-FFF2-40B4-BE49-F238E27FC236}">
                <a16:creationId xmlns:a16="http://schemas.microsoft.com/office/drawing/2014/main" id="{948A574A-DF04-8CF3-2C27-99F3367CD6D5}"/>
              </a:ext>
            </a:extLst>
          </p:cNvPr>
          <p:cNvSpPr txBox="1"/>
          <p:nvPr/>
        </p:nvSpPr>
        <p:spPr>
          <a:xfrm>
            <a:off x="7896473" y="3575816"/>
            <a:ext cx="1482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Interpretation /</a:t>
            </a:r>
          </a:p>
          <a:p>
            <a:pPr algn="ctr"/>
            <a:r>
              <a:rPr lang="de-DE" dirty="0" err="1">
                <a:solidFill>
                  <a:srgbClr val="36060A"/>
                </a:solidFill>
                <a:latin typeface="Trade Gothic Next" panose="020B0503040303020004" pitchFamily="34" charset="0"/>
              </a:rPr>
              <a:t>Visualization</a:t>
            </a:r>
            <a:endParaRPr lang="de-DE" dirty="0">
              <a:solidFill>
                <a:srgbClr val="36060A"/>
              </a:solidFill>
              <a:latin typeface="Trade Gothic Next" panose="020B0503040303020004" pitchFamily="34" charset="0"/>
            </a:endParaRPr>
          </a:p>
        </p:txBody>
      </p:sp>
      <p:pic>
        <p:nvPicPr>
          <p:cNvPr id="11316" name="Grafik 11315" descr="Tabelle mit einfarbiger Füllung">
            <a:extLst>
              <a:ext uri="{FF2B5EF4-FFF2-40B4-BE49-F238E27FC236}">
                <a16:creationId xmlns:a16="http://schemas.microsoft.com/office/drawing/2014/main" id="{65077440-3020-DDB6-B57F-6D21C54A7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4536" y="4595073"/>
            <a:ext cx="914400" cy="914400"/>
          </a:xfrm>
          <a:prstGeom prst="rect">
            <a:avLst/>
          </a:prstGeom>
        </p:spPr>
      </p:pic>
      <p:cxnSp>
        <p:nvCxnSpPr>
          <p:cNvPr id="11331" name="Verbinder: gewinkelt 11330">
            <a:extLst>
              <a:ext uri="{FF2B5EF4-FFF2-40B4-BE49-F238E27FC236}">
                <a16:creationId xmlns:a16="http://schemas.microsoft.com/office/drawing/2014/main" id="{BEAFAC7C-3436-CCDD-C4ED-F516A2BAC9D0}"/>
              </a:ext>
            </a:extLst>
          </p:cNvPr>
          <p:cNvCxnSpPr>
            <a:cxnSpLocks/>
            <a:endCxn id="11316" idx="1"/>
          </p:cNvCxnSpPr>
          <p:nvPr/>
        </p:nvCxnSpPr>
        <p:spPr>
          <a:xfrm rot="16200000" flipH="1">
            <a:off x="1109952" y="4447689"/>
            <a:ext cx="788642" cy="420526"/>
          </a:xfrm>
          <a:prstGeom prst="bentConnector2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4" name="Verbinder: gewinkelt 11333">
            <a:extLst>
              <a:ext uri="{FF2B5EF4-FFF2-40B4-BE49-F238E27FC236}">
                <a16:creationId xmlns:a16="http://schemas.microsoft.com/office/drawing/2014/main" id="{3FA9F078-2A8E-78FC-9916-2FF5AA7BE1A8}"/>
              </a:ext>
            </a:extLst>
          </p:cNvPr>
          <p:cNvCxnSpPr>
            <a:cxnSpLocks/>
            <a:stCxn id="11316" idx="3"/>
          </p:cNvCxnSpPr>
          <p:nvPr/>
        </p:nvCxnSpPr>
        <p:spPr>
          <a:xfrm flipV="1">
            <a:off x="2628936" y="3905369"/>
            <a:ext cx="312835" cy="1146904"/>
          </a:xfrm>
          <a:prstGeom prst="bentConnector2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9" name="Gerade Verbindung mit Pfeil 11338">
            <a:extLst>
              <a:ext uri="{FF2B5EF4-FFF2-40B4-BE49-F238E27FC236}">
                <a16:creationId xmlns:a16="http://schemas.microsoft.com/office/drawing/2014/main" id="{3F090A02-3D27-58A4-39B7-E0E94F97161C}"/>
              </a:ext>
            </a:extLst>
          </p:cNvPr>
          <p:cNvCxnSpPr>
            <a:cxnSpLocks/>
          </p:cNvCxnSpPr>
          <p:nvPr/>
        </p:nvCxnSpPr>
        <p:spPr>
          <a:xfrm flipV="1">
            <a:off x="1985901" y="3445229"/>
            <a:ext cx="419312" cy="412543"/>
          </a:xfrm>
          <a:prstGeom prst="straightConnector1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5" name="Grafik 11314">
            <a:extLst>
              <a:ext uri="{FF2B5EF4-FFF2-40B4-BE49-F238E27FC236}">
                <a16:creationId xmlns:a16="http://schemas.microsoft.com/office/drawing/2014/main" id="{4EF3AE3F-D7F1-5B9A-A60C-0255FD1F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23" y="3569685"/>
            <a:ext cx="695448" cy="457275"/>
          </a:xfrm>
          <a:prstGeom prst="rect">
            <a:avLst/>
          </a:prstGeom>
        </p:spPr>
      </p:pic>
      <p:sp>
        <p:nvSpPr>
          <p:cNvPr id="11291" name="Zylinder 11290">
            <a:extLst>
              <a:ext uri="{FF2B5EF4-FFF2-40B4-BE49-F238E27FC236}">
                <a16:creationId xmlns:a16="http://schemas.microsoft.com/office/drawing/2014/main" id="{F38F70F2-2400-C61A-8742-7EACD2F21881}"/>
              </a:ext>
            </a:extLst>
          </p:cNvPr>
          <p:cNvSpPr/>
          <p:nvPr/>
        </p:nvSpPr>
        <p:spPr>
          <a:xfrm rot="5400000">
            <a:off x="7036508" y="631973"/>
            <a:ext cx="771729" cy="217153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Tabelle mit einfarbiger Füllung">
            <a:extLst>
              <a:ext uri="{FF2B5EF4-FFF2-40B4-BE49-F238E27FC236}">
                <a16:creationId xmlns:a16="http://schemas.microsoft.com/office/drawing/2014/main" id="{41A7AD7B-9DBE-02A1-B3ED-2007138D0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49" y="3349232"/>
            <a:ext cx="914400" cy="914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F90917B-D0B5-D9CC-351C-8B1FF6C09C08}"/>
              </a:ext>
            </a:extLst>
          </p:cNvPr>
          <p:cNvSpPr txBox="1"/>
          <p:nvPr/>
        </p:nvSpPr>
        <p:spPr>
          <a:xfrm>
            <a:off x="861919" y="1619907"/>
            <a:ext cx="180020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List </a:t>
            </a:r>
            <a:r>
              <a:rPr lang="de-DE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of</a:t>
            </a:r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 Artists</a:t>
            </a:r>
          </a:p>
        </p:txBody>
      </p:sp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A49E8284-2910-63C8-12E9-29C5244D4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34378" y="1850256"/>
            <a:ext cx="914400" cy="914400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6ADDCC11-F209-E333-DD21-F214E98E3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14360" y="2615162"/>
            <a:ext cx="914400" cy="914400"/>
          </a:xfrm>
          <a:prstGeom prst="rect">
            <a:avLst/>
          </a:prstGeom>
        </p:spPr>
      </p:pic>
      <p:pic>
        <p:nvPicPr>
          <p:cNvPr id="10" name="Grafik 9" descr="Tabelle mit einfarbiger Füllung">
            <a:extLst>
              <a:ext uri="{FF2B5EF4-FFF2-40B4-BE49-F238E27FC236}">
                <a16:creationId xmlns:a16="http://schemas.microsoft.com/office/drawing/2014/main" id="{B3FC173A-2D79-E2F5-7733-1D73433265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4616" y="1811909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5E44F06-40BE-5675-CC0A-8FA409C02595}"/>
              </a:ext>
            </a:extLst>
          </p:cNvPr>
          <p:cNvSpPr txBox="1"/>
          <p:nvPr/>
        </p:nvSpPr>
        <p:spPr>
          <a:xfrm>
            <a:off x="575846" y="3142919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Lyrics Data </a:t>
            </a:r>
          </a:p>
        </p:txBody>
      </p:sp>
      <p:pic>
        <p:nvPicPr>
          <p:cNvPr id="16" name="Grafik 15" descr="Internet mit einfarbiger Füllung">
            <a:extLst>
              <a:ext uri="{FF2B5EF4-FFF2-40B4-BE49-F238E27FC236}">
                <a16:creationId xmlns:a16="http://schemas.microsoft.com/office/drawing/2014/main" id="{0B510EDD-A1F4-C596-45F7-FF7281E2B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42398" y="3333799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C85A9A4-4AA2-70D3-868F-9CF4A8924C8C}"/>
              </a:ext>
            </a:extLst>
          </p:cNvPr>
          <p:cNvSpPr txBox="1"/>
          <p:nvPr/>
        </p:nvSpPr>
        <p:spPr>
          <a:xfrm>
            <a:off x="-302165" y="3136718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C61826"/>
                </a:solidFill>
                <a:latin typeface="Trade Gothic Next" panose="020B0503040303020004" pitchFamily="34" charset="0"/>
              </a:rPr>
              <a:t>Genuis</a:t>
            </a:r>
            <a:r>
              <a:rPr 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 API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346AF3-3B31-8A23-58C3-746219640590}"/>
              </a:ext>
            </a:extLst>
          </p:cNvPr>
          <p:cNvSpPr txBox="1"/>
          <p:nvPr/>
        </p:nvSpPr>
        <p:spPr>
          <a:xfrm>
            <a:off x="-324135" y="1619907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Spotify API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43799C6-0BD1-91B5-DE5E-E2B06368CCE5}"/>
              </a:ext>
            </a:extLst>
          </p:cNvPr>
          <p:cNvCxnSpPr>
            <a:cxnSpLocks/>
          </p:cNvCxnSpPr>
          <p:nvPr/>
        </p:nvCxnSpPr>
        <p:spPr>
          <a:xfrm>
            <a:off x="718650" y="2307456"/>
            <a:ext cx="268497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9F1998D-6C59-B5DE-9F7D-DB44D9B3822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62355" y="2687155"/>
            <a:ext cx="771791" cy="449563"/>
          </a:xfrm>
          <a:prstGeom prst="straightConnector1">
            <a:avLst/>
          </a:prstGeom>
          <a:ln w="44450">
            <a:solidFill>
              <a:srgbClr val="C618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292AE11-E0D0-E189-A2C7-C161569DF9B1}"/>
              </a:ext>
            </a:extLst>
          </p:cNvPr>
          <p:cNvCxnSpPr>
            <a:cxnSpLocks/>
          </p:cNvCxnSpPr>
          <p:nvPr/>
        </p:nvCxnSpPr>
        <p:spPr>
          <a:xfrm>
            <a:off x="695737" y="3732897"/>
            <a:ext cx="275154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87948E-D16D-8E14-4DBD-EF89D73C0BBB}"/>
              </a:ext>
            </a:extLst>
          </p:cNvPr>
          <p:cNvCxnSpPr>
            <a:cxnSpLocks/>
          </p:cNvCxnSpPr>
          <p:nvPr/>
        </p:nvCxnSpPr>
        <p:spPr>
          <a:xfrm>
            <a:off x="1931197" y="2637335"/>
            <a:ext cx="439870" cy="295434"/>
          </a:xfrm>
          <a:prstGeom prst="straightConnector1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D0A8F78-1B23-7397-CEF3-DB6BCCCAABC4}"/>
              </a:ext>
            </a:extLst>
          </p:cNvPr>
          <p:cNvSpPr txBox="1"/>
          <p:nvPr/>
        </p:nvSpPr>
        <p:spPr>
          <a:xfrm>
            <a:off x="2251630" y="2076461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Data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5EB7EFB-6885-450A-1988-39686F8EA33E}"/>
              </a:ext>
            </a:extLst>
          </p:cNvPr>
          <p:cNvCxnSpPr>
            <a:cxnSpLocks/>
          </p:cNvCxnSpPr>
          <p:nvPr/>
        </p:nvCxnSpPr>
        <p:spPr>
          <a:xfrm>
            <a:off x="3138571" y="3025198"/>
            <a:ext cx="425726" cy="0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5F7F5B9-48E7-B2C1-9DEC-449FC600E796}"/>
              </a:ext>
            </a:extLst>
          </p:cNvPr>
          <p:cNvCxnSpPr>
            <a:cxnSpLocks/>
          </p:cNvCxnSpPr>
          <p:nvPr/>
        </p:nvCxnSpPr>
        <p:spPr>
          <a:xfrm>
            <a:off x="5805761" y="3014319"/>
            <a:ext cx="491486" cy="9115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4" name="Gerade Verbindung mit Pfeil 11263">
            <a:extLst>
              <a:ext uri="{FF2B5EF4-FFF2-40B4-BE49-F238E27FC236}">
                <a16:creationId xmlns:a16="http://schemas.microsoft.com/office/drawing/2014/main" id="{441AA7D4-999D-F54C-3863-30133131EAEA}"/>
              </a:ext>
            </a:extLst>
          </p:cNvPr>
          <p:cNvCxnSpPr>
            <a:cxnSpLocks/>
          </p:cNvCxnSpPr>
          <p:nvPr/>
        </p:nvCxnSpPr>
        <p:spPr>
          <a:xfrm flipV="1">
            <a:off x="5807159" y="1949194"/>
            <a:ext cx="416069" cy="771730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6" name="Gerade Verbindung mit Pfeil 11275">
            <a:extLst>
              <a:ext uri="{FF2B5EF4-FFF2-40B4-BE49-F238E27FC236}">
                <a16:creationId xmlns:a16="http://schemas.microsoft.com/office/drawing/2014/main" id="{4269637F-EF20-2C17-40B6-8B8A5B4D0683}"/>
              </a:ext>
            </a:extLst>
          </p:cNvPr>
          <p:cNvCxnSpPr>
            <a:cxnSpLocks/>
          </p:cNvCxnSpPr>
          <p:nvPr/>
        </p:nvCxnSpPr>
        <p:spPr>
          <a:xfrm>
            <a:off x="5805761" y="3250453"/>
            <a:ext cx="491486" cy="661522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Textfeld 11279">
            <a:extLst>
              <a:ext uri="{FF2B5EF4-FFF2-40B4-BE49-F238E27FC236}">
                <a16:creationId xmlns:a16="http://schemas.microsoft.com/office/drawing/2014/main" id="{9893C6A8-C90E-4924-4858-98F921327E2B}"/>
              </a:ext>
            </a:extLst>
          </p:cNvPr>
          <p:cNvSpPr txBox="1"/>
          <p:nvPr/>
        </p:nvSpPr>
        <p:spPr>
          <a:xfrm>
            <a:off x="6537182" y="1402680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Occurences</a:t>
            </a:r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 Check</a:t>
            </a:r>
          </a:p>
        </p:txBody>
      </p:sp>
      <p:sp>
        <p:nvSpPr>
          <p:cNvPr id="11281" name="Textfeld 11280">
            <a:extLst>
              <a:ext uri="{FF2B5EF4-FFF2-40B4-BE49-F238E27FC236}">
                <a16:creationId xmlns:a16="http://schemas.microsoft.com/office/drawing/2014/main" id="{E2767A7B-C3C3-002B-A8D5-9635D632F38D}"/>
              </a:ext>
            </a:extLst>
          </p:cNvPr>
          <p:cNvSpPr txBox="1"/>
          <p:nvPr/>
        </p:nvSpPr>
        <p:spPr>
          <a:xfrm>
            <a:off x="6295916" y="2551283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German S</a:t>
            </a:r>
          </a:p>
        </p:txBody>
      </p:sp>
      <p:cxnSp>
        <p:nvCxnSpPr>
          <p:cNvPr id="11304" name="Gerade Verbindung mit Pfeil 11303">
            <a:extLst>
              <a:ext uri="{FF2B5EF4-FFF2-40B4-BE49-F238E27FC236}">
                <a16:creationId xmlns:a16="http://schemas.microsoft.com/office/drawing/2014/main" id="{FEAE3C22-9158-2FA9-C810-9AFF74B58AA6}"/>
              </a:ext>
            </a:extLst>
          </p:cNvPr>
          <p:cNvCxnSpPr>
            <a:cxnSpLocks/>
          </p:cNvCxnSpPr>
          <p:nvPr/>
        </p:nvCxnSpPr>
        <p:spPr>
          <a:xfrm>
            <a:off x="8743634" y="1822100"/>
            <a:ext cx="416069" cy="79373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6" name="Gerade Verbindung mit Pfeil 11305">
            <a:extLst>
              <a:ext uri="{FF2B5EF4-FFF2-40B4-BE49-F238E27FC236}">
                <a16:creationId xmlns:a16="http://schemas.microsoft.com/office/drawing/2014/main" id="{BE80D363-3F6D-8F7E-C5F2-774143E3B57F}"/>
              </a:ext>
            </a:extLst>
          </p:cNvPr>
          <p:cNvCxnSpPr>
            <a:cxnSpLocks/>
          </p:cNvCxnSpPr>
          <p:nvPr/>
        </p:nvCxnSpPr>
        <p:spPr>
          <a:xfrm>
            <a:off x="8862680" y="2938024"/>
            <a:ext cx="377976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8" name="Gerade Verbindung mit Pfeil 11307">
            <a:extLst>
              <a:ext uri="{FF2B5EF4-FFF2-40B4-BE49-F238E27FC236}">
                <a16:creationId xmlns:a16="http://schemas.microsoft.com/office/drawing/2014/main" id="{B69B4529-3351-1927-1A8A-0BDD535DCCA3}"/>
              </a:ext>
            </a:extLst>
          </p:cNvPr>
          <p:cNvCxnSpPr>
            <a:cxnSpLocks/>
          </p:cNvCxnSpPr>
          <p:nvPr/>
        </p:nvCxnSpPr>
        <p:spPr>
          <a:xfrm flipV="1">
            <a:off x="8743634" y="3160488"/>
            <a:ext cx="443977" cy="747497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9" name="Gerade Verbindung mit Pfeil 11338">
            <a:extLst>
              <a:ext uri="{FF2B5EF4-FFF2-40B4-BE49-F238E27FC236}">
                <a16:creationId xmlns:a16="http://schemas.microsoft.com/office/drawing/2014/main" id="{3F090A02-3D27-58A4-39B7-E0E94F97161C}"/>
              </a:ext>
            </a:extLst>
          </p:cNvPr>
          <p:cNvCxnSpPr>
            <a:cxnSpLocks/>
          </p:cNvCxnSpPr>
          <p:nvPr/>
        </p:nvCxnSpPr>
        <p:spPr>
          <a:xfrm flipV="1">
            <a:off x="1914350" y="3413747"/>
            <a:ext cx="472475" cy="355402"/>
          </a:xfrm>
          <a:prstGeom prst="straightConnector1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9E30A89F-38E2-3BA2-ABF7-063E73C7CB39}"/>
              </a:ext>
            </a:extLst>
          </p:cNvPr>
          <p:cNvSpPr/>
          <p:nvPr/>
        </p:nvSpPr>
        <p:spPr>
          <a:xfrm rot="5400000">
            <a:off x="4309456" y="2068335"/>
            <a:ext cx="646646" cy="1982038"/>
          </a:xfrm>
          <a:prstGeom prst="can">
            <a:avLst/>
          </a:prstGeom>
          <a:solidFill>
            <a:srgbClr val="36060A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0D08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E42542-F16F-BE48-191F-AF1028871529}"/>
              </a:ext>
            </a:extLst>
          </p:cNvPr>
          <p:cNvSpPr txBox="1"/>
          <p:nvPr/>
        </p:nvSpPr>
        <p:spPr>
          <a:xfrm>
            <a:off x="3708313" y="2859102"/>
            <a:ext cx="1797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Preprocessing</a:t>
            </a:r>
            <a:endParaRPr lang="de-DE" dirty="0">
              <a:solidFill>
                <a:schemeClr val="bg1"/>
              </a:solidFill>
              <a:latin typeface="Trade Gothic Next" panose="020B0503040303020004" pitchFamily="34" charset="0"/>
            </a:endParaRPr>
          </a:p>
        </p:txBody>
      </p:sp>
      <p:sp>
        <p:nvSpPr>
          <p:cNvPr id="13" name="Zylinder 12">
            <a:extLst>
              <a:ext uri="{FF2B5EF4-FFF2-40B4-BE49-F238E27FC236}">
                <a16:creationId xmlns:a16="http://schemas.microsoft.com/office/drawing/2014/main" id="{86A129F9-34C8-DACD-53A1-E0F9857D1792}"/>
              </a:ext>
            </a:extLst>
          </p:cNvPr>
          <p:cNvSpPr/>
          <p:nvPr/>
        </p:nvSpPr>
        <p:spPr>
          <a:xfrm rot="5400000">
            <a:off x="7043341" y="1911046"/>
            <a:ext cx="771729" cy="217153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30F6A6-64D2-5E00-D648-74BF1647028D}"/>
              </a:ext>
            </a:extLst>
          </p:cNvPr>
          <p:cNvSpPr txBox="1"/>
          <p:nvPr/>
        </p:nvSpPr>
        <p:spPr>
          <a:xfrm>
            <a:off x="6570935" y="2722093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Sentiment Analysis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65157DD-6B1D-0C41-3C1A-E61A639DC998}"/>
              </a:ext>
            </a:extLst>
          </p:cNvPr>
          <p:cNvSpPr txBox="1"/>
          <p:nvPr/>
        </p:nvSpPr>
        <p:spPr>
          <a:xfrm>
            <a:off x="6320135" y="3605165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German S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3C70E27-163B-90CD-37D7-860E831A9672}"/>
              </a:ext>
            </a:extLst>
          </p:cNvPr>
          <p:cNvSpPr/>
          <p:nvPr/>
        </p:nvSpPr>
        <p:spPr>
          <a:xfrm rot="5400000">
            <a:off x="6996224" y="3036265"/>
            <a:ext cx="914402" cy="217153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CE9FAE2-E623-B7C8-C695-9794DDA453EC}"/>
              </a:ext>
            </a:extLst>
          </p:cNvPr>
          <p:cNvSpPr txBox="1"/>
          <p:nvPr/>
        </p:nvSpPr>
        <p:spPr>
          <a:xfrm>
            <a:off x="6595154" y="3775975"/>
            <a:ext cx="15632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Pretrained</a:t>
            </a:r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 Classification Model</a:t>
            </a:r>
          </a:p>
        </p:txBody>
      </p:sp>
      <p:pic>
        <p:nvPicPr>
          <p:cNvPr id="26" name="Grafik 25" descr="Fernsehen mit einfarbiger Füllung">
            <a:extLst>
              <a:ext uri="{FF2B5EF4-FFF2-40B4-BE49-F238E27FC236}">
                <a16:creationId xmlns:a16="http://schemas.microsoft.com/office/drawing/2014/main" id="{74E28799-F28A-849E-2C49-8A6BB651E1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64145" y="2325687"/>
            <a:ext cx="914400" cy="914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355288B1-0A81-F1C3-1C1D-B4B7D0706036}"/>
              </a:ext>
            </a:extLst>
          </p:cNvPr>
          <p:cNvSpPr txBox="1"/>
          <p:nvPr/>
        </p:nvSpPr>
        <p:spPr>
          <a:xfrm>
            <a:off x="9144917" y="3276962"/>
            <a:ext cx="1482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Final </a:t>
            </a:r>
            <a:r>
              <a:rPr lang="de-DE" dirty="0" err="1">
                <a:solidFill>
                  <a:srgbClr val="36060A"/>
                </a:solidFill>
                <a:latin typeface="Trade Gothic Next" panose="020B0503040303020004" pitchFamily="34" charset="0"/>
              </a:rPr>
              <a:t>Results</a:t>
            </a:r>
            <a:endParaRPr lang="de-DE" dirty="0">
              <a:solidFill>
                <a:srgbClr val="36060A"/>
              </a:solidFill>
              <a:latin typeface="Trade Gothic Next" panose="020B0503040303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7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Zylinder 11290">
            <a:extLst>
              <a:ext uri="{FF2B5EF4-FFF2-40B4-BE49-F238E27FC236}">
                <a16:creationId xmlns:a16="http://schemas.microsoft.com/office/drawing/2014/main" id="{F38F70F2-2400-C61A-8742-7EACD2F21881}"/>
              </a:ext>
            </a:extLst>
          </p:cNvPr>
          <p:cNvSpPr/>
          <p:nvPr/>
        </p:nvSpPr>
        <p:spPr>
          <a:xfrm rot="5400000">
            <a:off x="7036508" y="631973"/>
            <a:ext cx="771729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0917B-D0B5-D9CC-351C-8B1FF6C09C08}"/>
              </a:ext>
            </a:extLst>
          </p:cNvPr>
          <p:cNvSpPr txBox="1"/>
          <p:nvPr/>
        </p:nvSpPr>
        <p:spPr>
          <a:xfrm>
            <a:off x="861919" y="1619907"/>
            <a:ext cx="180020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List </a:t>
            </a:r>
            <a:r>
              <a:rPr lang="de-DE" dirty="0" err="1">
                <a:solidFill>
                  <a:srgbClr val="0F21C7"/>
                </a:solidFill>
                <a:latin typeface="Baskerville Old Face" panose="02020602080505020303" pitchFamily="18" charset="0"/>
              </a:rPr>
              <a:t>of</a:t>
            </a:r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 Artists</a:t>
            </a:r>
          </a:p>
        </p:txBody>
      </p:sp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A49E8284-2910-63C8-12E9-29C5244D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4378" y="1850256"/>
            <a:ext cx="914400" cy="914400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6ADDCC11-F209-E333-DD21-F214E98E3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4360" y="2615162"/>
            <a:ext cx="914400" cy="914400"/>
          </a:xfrm>
          <a:prstGeom prst="rect">
            <a:avLst/>
          </a:prstGeom>
        </p:spPr>
      </p:pic>
      <p:pic>
        <p:nvPicPr>
          <p:cNvPr id="10" name="Grafik 9" descr="Tabelle mit einfarbiger Füllung">
            <a:extLst>
              <a:ext uri="{FF2B5EF4-FFF2-40B4-BE49-F238E27FC236}">
                <a16:creationId xmlns:a16="http://schemas.microsoft.com/office/drawing/2014/main" id="{B3FC173A-2D79-E2F5-7733-1D7343326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616" y="1811909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5E44F06-40BE-5675-CC0A-8FA409C02595}"/>
              </a:ext>
            </a:extLst>
          </p:cNvPr>
          <p:cNvSpPr txBox="1"/>
          <p:nvPr/>
        </p:nvSpPr>
        <p:spPr>
          <a:xfrm>
            <a:off x="575846" y="3142919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Lyrics Data </a:t>
            </a:r>
          </a:p>
        </p:txBody>
      </p:sp>
      <p:pic>
        <p:nvPicPr>
          <p:cNvPr id="16" name="Grafik 15" descr="Internet mit einfarbiger Füllung">
            <a:extLst>
              <a:ext uri="{FF2B5EF4-FFF2-40B4-BE49-F238E27FC236}">
                <a16:creationId xmlns:a16="http://schemas.microsoft.com/office/drawing/2014/main" id="{0B510EDD-A1F4-C596-45F7-FF7281E2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42398" y="3333799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C85A9A4-4AA2-70D3-868F-9CF4A8924C8C}"/>
              </a:ext>
            </a:extLst>
          </p:cNvPr>
          <p:cNvSpPr txBox="1"/>
          <p:nvPr/>
        </p:nvSpPr>
        <p:spPr>
          <a:xfrm>
            <a:off x="-302165" y="3136718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152F1"/>
                </a:solidFill>
                <a:latin typeface="Baskerville Old Face" panose="02020602080505020303" pitchFamily="18" charset="0"/>
              </a:rPr>
              <a:t>Genuis</a:t>
            </a:r>
            <a:r>
              <a:rPr lang="de-DE" dirty="0">
                <a:solidFill>
                  <a:srgbClr val="4152F1"/>
                </a:solidFill>
                <a:latin typeface="Baskerville Old Face" panose="02020602080505020303" pitchFamily="18" charset="0"/>
              </a:rPr>
              <a:t> API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346AF3-3B31-8A23-58C3-746219640590}"/>
              </a:ext>
            </a:extLst>
          </p:cNvPr>
          <p:cNvSpPr txBox="1"/>
          <p:nvPr/>
        </p:nvSpPr>
        <p:spPr>
          <a:xfrm>
            <a:off x="-324135" y="1619907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4152F1"/>
                </a:solidFill>
                <a:latin typeface="Baskerville Old Face" panose="02020602080505020303" pitchFamily="18" charset="0"/>
              </a:rPr>
              <a:t>Spotify API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43799C6-0BD1-91B5-DE5E-E2B06368CCE5}"/>
              </a:ext>
            </a:extLst>
          </p:cNvPr>
          <p:cNvCxnSpPr>
            <a:cxnSpLocks/>
          </p:cNvCxnSpPr>
          <p:nvPr/>
        </p:nvCxnSpPr>
        <p:spPr>
          <a:xfrm>
            <a:off x="718650" y="2307456"/>
            <a:ext cx="268497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9F1998D-6C59-B5DE-9F7D-DB44D9B3822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62355" y="2687155"/>
            <a:ext cx="771791" cy="449563"/>
          </a:xfrm>
          <a:prstGeom prst="straightConnector1">
            <a:avLst/>
          </a:prstGeom>
          <a:ln w="44450">
            <a:solidFill>
              <a:srgbClr val="4152F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292AE11-E0D0-E189-A2C7-C161569DF9B1}"/>
              </a:ext>
            </a:extLst>
          </p:cNvPr>
          <p:cNvCxnSpPr>
            <a:cxnSpLocks/>
          </p:cNvCxnSpPr>
          <p:nvPr/>
        </p:nvCxnSpPr>
        <p:spPr>
          <a:xfrm>
            <a:off x="695737" y="3732897"/>
            <a:ext cx="275154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87948E-D16D-8E14-4DBD-EF89D73C0BBB}"/>
              </a:ext>
            </a:extLst>
          </p:cNvPr>
          <p:cNvCxnSpPr>
            <a:cxnSpLocks/>
          </p:cNvCxnSpPr>
          <p:nvPr/>
        </p:nvCxnSpPr>
        <p:spPr>
          <a:xfrm>
            <a:off x="1931197" y="2637335"/>
            <a:ext cx="439870" cy="295434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D0A8F78-1B23-7397-CEF3-DB6BCCCAABC4}"/>
              </a:ext>
            </a:extLst>
          </p:cNvPr>
          <p:cNvSpPr txBox="1"/>
          <p:nvPr/>
        </p:nvSpPr>
        <p:spPr>
          <a:xfrm>
            <a:off x="2251630" y="2076461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Data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5EB7EFB-6885-450A-1988-39686F8EA33E}"/>
              </a:ext>
            </a:extLst>
          </p:cNvPr>
          <p:cNvCxnSpPr>
            <a:cxnSpLocks/>
          </p:cNvCxnSpPr>
          <p:nvPr/>
        </p:nvCxnSpPr>
        <p:spPr>
          <a:xfrm>
            <a:off x="3138571" y="3025198"/>
            <a:ext cx="425726" cy="0"/>
          </a:xfrm>
          <a:prstGeom prst="straightConnector1">
            <a:avLst/>
          </a:prstGeom>
          <a:ln w="44450">
            <a:solidFill>
              <a:srgbClr val="0409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5F7F5B9-48E7-B2C1-9DEC-449FC600E796}"/>
              </a:ext>
            </a:extLst>
          </p:cNvPr>
          <p:cNvCxnSpPr>
            <a:cxnSpLocks/>
          </p:cNvCxnSpPr>
          <p:nvPr/>
        </p:nvCxnSpPr>
        <p:spPr>
          <a:xfrm>
            <a:off x="5805761" y="3014319"/>
            <a:ext cx="491486" cy="9115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4" name="Gerade Verbindung mit Pfeil 11263">
            <a:extLst>
              <a:ext uri="{FF2B5EF4-FFF2-40B4-BE49-F238E27FC236}">
                <a16:creationId xmlns:a16="http://schemas.microsoft.com/office/drawing/2014/main" id="{441AA7D4-999D-F54C-3863-30133131EAEA}"/>
              </a:ext>
            </a:extLst>
          </p:cNvPr>
          <p:cNvCxnSpPr>
            <a:cxnSpLocks/>
          </p:cNvCxnSpPr>
          <p:nvPr/>
        </p:nvCxnSpPr>
        <p:spPr>
          <a:xfrm flipV="1">
            <a:off x="5807159" y="1949194"/>
            <a:ext cx="416069" cy="77173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6" name="Gerade Verbindung mit Pfeil 11275">
            <a:extLst>
              <a:ext uri="{FF2B5EF4-FFF2-40B4-BE49-F238E27FC236}">
                <a16:creationId xmlns:a16="http://schemas.microsoft.com/office/drawing/2014/main" id="{4269637F-EF20-2C17-40B6-8B8A5B4D0683}"/>
              </a:ext>
            </a:extLst>
          </p:cNvPr>
          <p:cNvCxnSpPr>
            <a:cxnSpLocks/>
          </p:cNvCxnSpPr>
          <p:nvPr/>
        </p:nvCxnSpPr>
        <p:spPr>
          <a:xfrm>
            <a:off x="5805761" y="3250453"/>
            <a:ext cx="491486" cy="66152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Textfeld 11279">
            <a:extLst>
              <a:ext uri="{FF2B5EF4-FFF2-40B4-BE49-F238E27FC236}">
                <a16:creationId xmlns:a16="http://schemas.microsoft.com/office/drawing/2014/main" id="{9893C6A8-C90E-4924-4858-98F921327E2B}"/>
              </a:ext>
            </a:extLst>
          </p:cNvPr>
          <p:cNvSpPr txBox="1"/>
          <p:nvPr/>
        </p:nvSpPr>
        <p:spPr>
          <a:xfrm>
            <a:off x="6537182" y="1402680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Occurences</a:t>
            </a:r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 Check</a:t>
            </a:r>
          </a:p>
        </p:txBody>
      </p:sp>
      <p:sp>
        <p:nvSpPr>
          <p:cNvPr id="11281" name="Textfeld 11280">
            <a:extLst>
              <a:ext uri="{FF2B5EF4-FFF2-40B4-BE49-F238E27FC236}">
                <a16:creationId xmlns:a16="http://schemas.microsoft.com/office/drawing/2014/main" id="{E2767A7B-C3C3-002B-A8D5-9635D632F38D}"/>
              </a:ext>
            </a:extLst>
          </p:cNvPr>
          <p:cNvSpPr txBox="1"/>
          <p:nvPr/>
        </p:nvSpPr>
        <p:spPr>
          <a:xfrm>
            <a:off x="6295916" y="2551283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cxnSp>
        <p:nvCxnSpPr>
          <p:cNvPr id="11304" name="Gerade Verbindung mit Pfeil 11303">
            <a:extLst>
              <a:ext uri="{FF2B5EF4-FFF2-40B4-BE49-F238E27FC236}">
                <a16:creationId xmlns:a16="http://schemas.microsoft.com/office/drawing/2014/main" id="{FEAE3C22-9158-2FA9-C810-9AFF74B58AA6}"/>
              </a:ext>
            </a:extLst>
          </p:cNvPr>
          <p:cNvCxnSpPr>
            <a:cxnSpLocks/>
          </p:cNvCxnSpPr>
          <p:nvPr/>
        </p:nvCxnSpPr>
        <p:spPr>
          <a:xfrm>
            <a:off x="8743634" y="1822100"/>
            <a:ext cx="416069" cy="79373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6" name="Gerade Verbindung mit Pfeil 11305">
            <a:extLst>
              <a:ext uri="{FF2B5EF4-FFF2-40B4-BE49-F238E27FC236}">
                <a16:creationId xmlns:a16="http://schemas.microsoft.com/office/drawing/2014/main" id="{BE80D363-3F6D-8F7E-C5F2-774143E3B57F}"/>
              </a:ext>
            </a:extLst>
          </p:cNvPr>
          <p:cNvCxnSpPr>
            <a:cxnSpLocks/>
          </p:cNvCxnSpPr>
          <p:nvPr/>
        </p:nvCxnSpPr>
        <p:spPr>
          <a:xfrm>
            <a:off x="8862680" y="2938024"/>
            <a:ext cx="377976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8" name="Gerade Verbindung mit Pfeil 11307">
            <a:extLst>
              <a:ext uri="{FF2B5EF4-FFF2-40B4-BE49-F238E27FC236}">
                <a16:creationId xmlns:a16="http://schemas.microsoft.com/office/drawing/2014/main" id="{B69B4529-3351-1927-1A8A-0BDD535DCCA3}"/>
              </a:ext>
            </a:extLst>
          </p:cNvPr>
          <p:cNvCxnSpPr>
            <a:cxnSpLocks/>
          </p:cNvCxnSpPr>
          <p:nvPr/>
        </p:nvCxnSpPr>
        <p:spPr>
          <a:xfrm flipV="1">
            <a:off x="8743634" y="3160488"/>
            <a:ext cx="443977" cy="747497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9" name="Gerade Verbindung mit Pfeil 11338">
            <a:extLst>
              <a:ext uri="{FF2B5EF4-FFF2-40B4-BE49-F238E27FC236}">
                <a16:creationId xmlns:a16="http://schemas.microsoft.com/office/drawing/2014/main" id="{3F090A02-3D27-58A4-39B7-E0E94F97161C}"/>
              </a:ext>
            </a:extLst>
          </p:cNvPr>
          <p:cNvCxnSpPr>
            <a:cxnSpLocks/>
          </p:cNvCxnSpPr>
          <p:nvPr/>
        </p:nvCxnSpPr>
        <p:spPr>
          <a:xfrm flipV="1">
            <a:off x="1914350" y="3413747"/>
            <a:ext cx="472475" cy="35540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9E30A89F-38E2-3BA2-ABF7-063E73C7CB39}"/>
              </a:ext>
            </a:extLst>
          </p:cNvPr>
          <p:cNvSpPr/>
          <p:nvPr/>
        </p:nvSpPr>
        <p:spPr>
          <a:xfrm rot="5400000">
            <a:off x="4309456" y="2068335"/>
            <a:ext cx="646646" cy="1982038"/>
          </a:xfrm>
          <a:prstGeom prst="can">
            <a:avLst/>
          </a:prstGeom>
          <a:solidFill>
            <a:srgbClr val="04093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0D08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E42542-F16F-BE48-191F-AF1028871529}"/>
              </a:ext>
            </a:extLst>
          </p:cNvPr>
          <p:cNvSpPr txBox="1"/>
          <p:nvPr/>
        </p:nvSpPr>
        <p:spPr>
          <a:xfrm>
            <a:off x="3708313" y="2859102"/>
            <a:ext cx="1797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Preprocessing</a:t>
            </a:r>
            <a:endParaRPr lang="de-DE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Zylinder 12">
            <a:extLst>
              <a:ext uri="{FF2B5EF4-FFF2-40B4-BE49-F238E27FC236}">
                <a16:creationId xmlns:a16="http://schemas.microsoft.com/office/drawing/2014/main" id="{86A129F9-34C8-DACD-53A1-E0F9857D1792}"/>
              </a:ext>
            </a:extLst>
          </p:cNvPr>
          <p:cNvSpPr/>
          <p:nvPr/>
        </p:nvSpPr>
        <p:spPr>
          <a:xfrm rot="5400000">
            <a:off x="7043341" y="1911046"/>
            <a:ext cx="771729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30F6A6-64D2-5E00-D648-74BF1647028D}"/>
              </a:ext>
            </a:extLst>
          </p:cNvPr>
          <p:cNvSpPr txBox="1"/>
          <p:nvPr/>
        </p:nvSpPr>
        <p:spPr>
          <a:xfrm>
            <a:off x="6570935" y="2722093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Sentiment Analysis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65157DD-6B1D-0C41-3C1A-E61A639DC998}"/>
              </a:ext>
            </a:extLst>
          </p:cNvPr>
          <p:cNvSpPr txBox="1"/>
          <p:nvPr/>
        </p:nvSpPr>
        <p:spPr>
          <a:xfrm>
            <a:off x="6320135" y="3605165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3C70E27-163B-90CD-37D7-860E831A9672}"/>
              </a:ext>
            </a:extLst>
          </p:cNvPr>
          <p:cNvSpPr/>
          <p:nvPr/>
        </p:nvSpPr>
        <p:spPr>
          <a:xfrm rot="5400000">
            <a:off x="6996224" y="3036265"/>
            <a:ext cx="914402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CE9FAE2-E623-B7C8-C695-9794DDA453EC}"/>
              </a:ext>
            </a:extLst>
          </p:cNvPr>
          <p:cNvSpPr txBox="1"/>
          <p:nvPr/>
        </p:nvSpPr>
        <p:spPr>
          <a:xfrm>
            <a:off x="6595154" y="3775975"/>
            <a:ext cx="15632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Pretrained</a:t>
            </a:r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 Classification Model</a:t>
            </a:r>
          </a:p>
        </p:txBody>
      </p:sp>
      <p:pic>
        <p:nvPicPr>
          <p:cNvPr id="26" name="Grafik 25" descr="Fernsehen mit einfarbiger Füllung">
            <a:extLst>
              <a:ext uri="{FF2B5EF4-FFF2-40B4-BE49-F238E27FC236}">
                <a16:creationId xmlns:a16="http://schemas.microsoft.com/office/drawing/2014/main" id="{74E28799-F28A-849E-2C49-8A6BB651E1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4145" y="2325687"/>
            <a:ext cx="914400" cy="914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355288B1-0A81-F1C3-1C1D-B4B7D0706036}"/>
              </a:ext>
            </a:extLst>
          </p:cNvPr>
          <p:cNvSpPr txBox="1"/>
          <p:nvPr/>
        </p:nvSpPr>
        <p:spPr>
          <a:xfrm>
            <a:off x="9144917" y="3276962"/>
            <a:ext cx="1482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</a:t>
            </a:r>
            <a:r>
              <a:rPr lang="de-DE" dirty="0" err="1">
                <a:solidFill>
                  <a:srgbClr val="040936"/>
                </a:solidFill>
                <a:latin typeface="Baskerville Old Face" panose="02020602080505020303" pitchFamily="18" charset="0"/>
              </a:rPr>
              <a:t>Results</a:t>
            </a:r>
            <a:endParaRPr lang="de-DE" dirty="0">
              <a:solidFill>
                <a:srgbClr val="04093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BE1D5E4-235F-0246-E902-B8800F675F37}"/>
              </a:ext>
            </a:extLst>
          </p:cNvPr>
          <p:cNvSpPr/>
          <p:nvPr/>
        </p:nvSpPr>
        <p:spPr>
          <a:xfrm>
            <a:off x="1098739" y="3528119"/>
            <a:ext cx="724630" cy="535216"/>
          </a:xfrm>
          <a:prstGeom prst="rect">
            <a:avLst/>
          </a:prstGeom>
          <a:noFill/>
          <a:ln w="50800">
            <a:solidFill>
              <a:srgbClr val="0F21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 descr="Musiknoten mit einfarbiger Füllung">
            <a:extLst>
              <a:ext uri="{FF2B5EF4-FFF2-40B4-BE49-F238E27FC236}">
                <a16:creationId xmlns:a16="http://schemas.microsoft.com/office/drawing/2014/main" id="{646883CF-294D-7522-852A-00789E3840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71514" y="3528119"/>
            <a:ext cx="564391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7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F90917B-D0B5-D9CC-351C-8B1FF6C09C08}"/>
              </a:ext>
            </a:extLst>
          </p:cNvPr>
          <p:cNvSpPr txBox="1"/>
          <p:nvPr/>
        </p:nvSpPr>
        <p:spPr>
          <a:xfrm>
            <a:off x="3996345" y="2447999"/>
            <a:ext cx="180020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List </a:t>
            </a:r>
            <a:r>
              <a:rPr lang="de-DE" dirty="0" err="1">
                <a:solidFill>
                  <a:srgbClr val="0F21C7"/>
                </a:solidFill>
                <a:latin typeface="Baskerville Old Face" panose="02020602080505020303" pitchFamily="18" charset="0"/>
              </a:rPr>
              <a:t>of</a:t>
            </a:r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 Artists</a:t>
            </a:r>
          </a:p>
        </p:txBody>
      </p:sp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A49E8284-2910-63C8-12E9-29C5244D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0048" y="2678348"/>
            <a:ext cx="914400" cy="914400"/>
          </a:xfrm>
          <a:prstGeom prst="rect">
            <a:avLst/>
          </a:prstGeom>
        </p:spPr>
      </p:pic>
      <p:pic>
        <p:nvPicPr>
          <p:cNvPr id="10" name="Grafik 9" descr="Tabelle mit einfarbiger Füllung">
            <a:extLst>
              <a:ext uri="{FF2B5EF4-FFF2-40B4-BE49-F238E27FC236}">
                <a16:creationId xmlns:a16="http://schemas.microsoft.com/office/drawing/2014/main" id="{B3FC173A-2D79-E2F5-7733-1D7343326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9042" y="264000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E346AF3-3B31-8A23-58C3-746219640590}"/>
              </a:ext>
            </a:extLst>
          </p:cNvPr>
          <p:cNvSpPr txBox="1"/>
          <p:nvPr/>
        </p:nvSpPr>
        <p:spPr>
          <a:xfrm>
            <a:off x="2810291" y="2447999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4152F1"/>
                </a:solidFill>
                <a:latin typeface="Baskerville Old Face" panose="02020602080505020303" pitchFamily="18" charset="0"/>
              </a:rPr>
              <a:t>Spotify API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43799C6-0BD1-91B5-DE5E-E2B06368CCE5}"/>
              </a:ext>
            </a:extLst>
          </p:cNvPr>
          <p:cNvCxnSpPr>
            <a:cxnSpLocks/>
          </p:cNvCxnSpPr>
          <p:nvPr/>
        </p:nvCxnSpPr>
        <p:spPr>
          <a:xfrm>
            <a:off x="3853076" y="3135548"/>
            <a:ext cx="268497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57064"/>
      </p:ext>
    </p:extLst>
  </p:cSld>
  <p:clrMapOvr>
    <a:masterClrMapping/>
  </p:clrMapOvr>
</p:sld>
</file>

<file path=ppt/theme/theme1.xml><?xml version="1.0" encoding="utf-8"?>
<a:theme xmlns:a="http://schemas.openxmlformats.org/drawingml/2006/main" name="Haupt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Benutzerdefiniert</PresentationFormat>
  <Paragraphs>81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Baskerville Old Face</vt:lpstr>
      <vt:lpstr>Calibri</vt:lpstr>
      <vt:lpstr>Trade Gothic Next</vt:lpstr>
      <vt:lpstr>Hauptmaster</vt:lpstr>
      <vt:lpstr>Inhaltsverzeichnis</vt:lpstr>
      <vt:lpstr>Titelseite der Präsentation Den Untertitel bitte händisch als nicht-fett formatieren.</vt:lpstr>
      <vt:lpstr>PowerPoint-Präsentation</vt:lpstr>
      <vt:lpstr>Kapiteltrennseite den Untertitel bitte händisch als nicht-fett formatieren</vt:lpstr>
      <vt:lpstr>Das ist eine Beispielseite mit einer Auflistung von Fakten</vt:lpstr>
      <vt:lpstr>Text und 4 Bilder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HD Beispielpräsentation</dc:title>
  <dc:creator>bernhard</dc:creator>
  <cp:lastModifiedBy>Gabriel Sindlinger</cp:lastModifiedBy>
  <cp:revision>21</cp:revision>
  <dcterms:created xsi:type="dcterms:W3CDTF">2011-07-18T09:07:28Z</dcterms:created>
  <dcterms:modified xsi:type="dcterms:W3CDTF">2023-03-02T08:33:15Z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