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60"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90"/>
  </p:normalViewPr>
  <p:slideViewPr>
    <p:cSldViewPr snapToGrid="0">
      <p:cViewPr varScale="1">
        <p:scale>
          <a:sx n="77" d="100"/>
          <a:sy n="77" d="100"/>
        </p:scale>
        <p:origin x="32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17.03.25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90339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17.03.25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296844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17.03.25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29845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17.03.25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89537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2790825-B6EE-7947-AFF3-003119ADE192}" type="datetimeFigureOut">
              <a:rPr lang="de-DE" smtClean="0"/>
              <a:t>17.03.25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1951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2790825-B6EE-7947-AFF3-003119ADE192}" type="datetimeFigureOut">
              <a:rPr lang="de-DE" smtClean="0"/>
              <a:t>17.03.25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82688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2790825-B6EE-7947-AFF3-003119ADE192}" type="datetimeFigureOut">
              <a:rPr lang="de-DE" smtClean="0"/>
              <a:t>17.03.25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80863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2790825-B6EE-7947-AFF3-003119ADE192}" type="datetimeFigureOut">
              <a:rPr lang="de-DE" smtClean="0"/>
              <a:t>17.03.25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64253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90825-B6EE-7947-AFF3-003119ADE192}" type="datetimeFigureOut">
              <a:rPr lang="de-DE" smtClean="0"/>
              <a:t>17.03.25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80620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2790825-B6EE-7947-AFF3-003119ADE192}" type="datetimeFigureOut">
              <a:rPr lang="de-DE" smtClean="0"/>
              <a:t>17.03.25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52976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2790825-B6EE-7947-AFF3-003119ADE192}" type="datetimeFigureOut">
              <a:rPr lang="de-DE" smtClean="0"/>
              <a:t>17.03.25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277902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D2790825-B6EE-7947-AFF3-003119ADE192}" type="datetimeFigureOut">
              <a:rPr lang="de-DE" smtClean="0"/>
              <a:t>17.03.25</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1C538B6D-E137-8342-9666-860EA8A9E5C5}" type="slidenum">
              <a:rPr lang="de-DE" smtClean="0"/>
              <a:t>‹Nr.›</a:t>
            </a:fld>
            <a:endParaRPr lang="de-DE"/>
          </a:p>
        </p:txBody>
      </p:sp>
    </p:spTree>
    <p:extLst>
      <p:ext uri="{BB962C8B-B14F-4D97-AF65-F5344CB8AC3E}">
        <p14:creationId xmlns:p14="http://schemas.microsoft.com/office/powerpoint/2010/main" val="3137852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51331-C1CC-1514-7EBC-C260CDE88BFA}"/>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DB8D7659-BAAB-E9CF-3452-468B152D0E81}"/>
              </a:ext>
            </a:extLst>
          </p:cNvPr>
          <p:cNvSpPr txBox="1"/>
          <p:nvPr/>
        </p:nvSpPr>
        <p:spPr>
          <a:xfrm>
            <a:off x="1" y="432262"/>
            <a:ext cx="6858000" cy="7814548"/>
          </a:xfrm>
          <a:prstGeom prst="rect">
            <a:avLst/>
          </a:prstGeom>
          <a:noFill/>
        </p:spPr>
        <p:txBody>
          <a:bodyPr wrap="square" lIns="180000" tIns="108000" rIns="180000" bIns="108000" rtlCol="0">
            <a:spAutoFit/>
          </a:bodyPr>
          <a:lstStyle/>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Classify a question into one of the following categories based on the provided tabular data:</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1. **Lookup** – Directly retrieves a value from the table without any additional operations.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2. **Advanced Lookup** – Involves counting, sorting, ranking (including </a:t>
            </a:r>
            <a:r>
              <a:rPr lang="en-US" sz="1000" dirty="0" err="1">
                <a:solidFill>
                  <a:srgbClr val="A31515"/>
                </a:solidFill>
                <a:effectLst/>
                <a:latin typeface="Menlo" panose="020B0609030804020204" pitchFamily="49" charset="0"/>
                <a:ea typeface="Times New Roman" panose="02020603050405020304" pitchFamily="18" charset="0"/>
              </a:rPr>
              <a:t>mininmum</a:t>
            </a:r>
            <a:r>
              <a:rPr lang="en-US" sz="1000" dirty="0">
                <a:solidFill>
                  <a:srgbClr val="A31515"/>
                </a:solidFill>
                <a:effectLst/>
                <a:latin typeface="Menlo" panose="020B0609030804020204" pitchFamily="49" charset="0"/>
                <a:ea typeface="Times New Roman" panose="02020603050405020304" pitchFamily="18" charset="0"/>
              </a:rPr>
              <a:t> / maximum), or simple comparison of different values.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3. **Boolean** – Requires a yes/no or true/false answer.</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4. **Calculation** – Requires arithmetic operations like summation, percentage calculation, subtractions, or any other </a:t>
            </a:r>
            <a:r>
              <a:rPr lang="en-US" sz="1000" dirty="0" err="1">
                <a:solidFill>
                  <a:srgbClr val="A31515"/>
                </a:solidFill>
                <a:effectLst/>
                <a:latin typeface="Menlo" panose="020B0609030804020204" pitchFamily="49" charset="0"/>
                <a:ea typeface="Times New Roman" panose="02020603050405020304" pitchFamily="18" charset="0"/>
              </a:rPr>
              <a:t>sophisticaded</a:t>
            </a:r>
            <a:r>
              <a:rPr lang="en-US" sz="1000" dirty="0">
                <a:solidFill>
                  <a:srgbClr val="A31515"/>
                </a:solidFill>
                <a:effectLst/>
                <a:latin typeface="Menlo" panose="020B0609030804020204" pitchFamily="49" charset="0"/>
                <a:ea typeface="Times New Roman" panose="02020603050405020304" pitchFamily="18" charset="0"/>
              </a:rPr>
              <a:t> math calculations.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5. **Position Related** – Asks about the next, previous, or any other positioned item in the table in relation to a given one (e.g., "Who ranked right after Turkey?").</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**Provide concise reasoning (within 500 tokens) and a final classification.**</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**Input:**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**Question:** </a:t>
            </a:r>
            <a:r>
              <a:rPr lang="en-US" sz="1000" dirty="0">
                <a:solidFill>
                  <a:srgbClr val="156082"/>
                </a:solidFill>
                <a:effectLst/>
                <a:latin typeface="Menlo" panose="020B0609030804020204" pitchFamily="49" charset="0"/>
                <a:ea typeface="Times New Roman" panose="02020603050405020304" pitchFamily="18" charset="0"/>
              </a:rPr>
              <a:t>{Question}</a:t>
            </a: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**Table Data:** </a:t>
            </a:r>
            <a:r>
              <a:rPr lang="en-US" sz="1000" dirty="0">
                <a:solidFill>
                  <a:srgbClr val="156082"/>
                </a:solidFill>
                <a:effectLst/>
                <a:latin typeface="Menlo" panose="020B0609030804020204" pitchFamily="49" charset="0"/>
                <a:ea typeface="Times New Roman" panose="02020603050405020304" pitchFamily="18" charset="0"/>
              </a:rPr>
              <a:t>{Table}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**Output Format:**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1. **Step-by-step reasoning** (keywords, operations, and table structure).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2. **Final classification:**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**Answer: &lt;category&gt;**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**Examples**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**Example 1**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**Question:** *What was the total regulated business operating revenue of American Water Works in 2023?*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**Output:**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Retrieves a single value from the "Total Regulated Businesses" row under "Operating Revenues."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No calculations or sorting required → **Lookup**.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**Answer: Lookup**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(more examples for each category – refer to codebase on GitHub)</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13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1923F-456D-BC0F-CEA2-EB21BCC083EC}"/>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AF48ACC1-61B4-380F-5E9A-56A57506EEA1}"/>
              </a:ext>
            </a:extLst>
          </p:cNvPr>
          <p:cNvSpPr txBox="1"/>
          <p:nvPr/>
        </p:nvSpPr>
        <p:spPr>
          <a:xfrm>
            <a:off x="1" y="432262"/>
            <a:ext cx="6858000" cy="6667439"/>
          </a:xfrm>
          <a:prstGeom prst="rect">
            <a:avLst/>
          </a:prstGeom>
          <a:noFill/>
        </p:spPr>
        <p:txBody>
          <a:bodyPr wrap="square" lIns="180000" tIns="108000" rIns="180000" bIns="108000" rtlCol="0">
            <a:spAutoFit/>
          </a:bodyPr>
          <a:lstStyle/>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You are tasked with answering questions based on the provided table data. Your task is to give the correct answer based on the given table data. Only use the information presented. If you can't find a correct answer based upon the provided data indicate so.</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Think step-by-step, but in a short and comprehensive manner (max 500 tokens). Provide your final conclusion to the question as a single statement using the following format: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Answer: &lt;Answer&gt;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Provide the answer &lt;Answer&gt; as one of the following:</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number for questions about quantities.</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word or phrase for questions about categories, names, etc.</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semicolon separated list if the question asks for multiple answers (e.g. Brazil; Argentina; Germany).</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'None' if the context doesn't provide information about the given question.</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Example: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 was the sales revenue of Company Y from 2022 to 2024?</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2,500</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 is the main product of Company Z?</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a:t>
            </a:r>
            <a:r>
              <a:rPr lang="en-US" sz="1000" dirty="0" err="1">
                <a:solidFill>
                  <a:srgbClr val="A31515"/>
                </a:solidFill>
                <a:effectLst/>
                <a:latin typeface="Menlo" panose="020B0609030804020204" pitchFamily="49" charset="0"/>
                <a:ea typeface="Times New Roman" panose="02020603050405020304" pitchFamily="18" charset="0"/>
              </a:rPr>
              <a:t>ZetaDrug</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Which clubs have won the </a:t>
            </a:r>
            <a:r>
              <a:rPr lang="en-US" sz="1000" dirty="0" err="1">
                <a:solidFill>
                  <a:srgbClr val="A31515"/>
                </a:solidFill>
                <a:effectLst/>
                <a:latin typeface="Menlo" panose="020B0609030804020204" pitchFamily="49" charset="0"/>
                <a:ea typeface="Times New Roman" panose="02020603050405020304" pitchFamily="18" charset="0"/>
              </a:rPr>
              <a:t>german</a:t>
            </a:r>
            <a:r>
              <a:rPr lang="en-US" sz="1000" dirty="0">
                <a:solidFill>
                  <a:srgbClr val="A31515"/>
                </a:solidFill>
                <a:effectLst/>
                <a:latin typeface="Menlo" panose="020B0609030804020204" pitchFamily="49" charset="0"/>
                <a:ea typeface="Times New Roman" panose="02020603050405020304" pitchFamily="18" charset="0"/>
              </a:rPr>
              <a:t> Bundesliga in the last five years?</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Bayern Munich; Bayer Leverkusen</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What's stock market price of Company X in 2021?</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None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156082"/>
                </a:solidFill>
                <a:effectLst/>
                <a:latin typeface="Menlo" panose="020B0609030804020204" pitchFamily="49" charset="0"/>
                <a:ea typeface="Times New Roman" panose="02020603050405020304" pitchFamily="18" charset="0"/>
              </a:rPr>
              <a:t>{</a:t>
            </a:r>
            <a:r>
              <a:rPr lang="en-US" sz="1000" dirty="0" err="1">
                <a:solidFill>
                  <a:srgbClr val="156082"/>
                </a:solidFill>
                <a:effectLst/>
                <a:latin typeface="Menlo" panose="020B0609030804020204" pitchFamily="49" charset="0"/>
                <a:ea typeface="Times New Roman" panose="02020603050405020304" pitchFamily="18" charset="0"/>
              </a:rPr>
              <a:t>table_title</a:t>
            </a:r>
            <a:r>
              <a:rPr lang="en-US" sz="1000" dirty="0">
                <a:solidFill>
                  <a:srgbClr val="156082"/>
                </a:solidFill>
                <a:effectLst/>
                <a:latin typeface="Menlo" panose="020B0609030804020204" pitchFamily="49" charset="0"/>
                <a:ea typeface="Times New Roman" panose="02020603050405020304" pitchFamily="18" charset="0"/>
              </a:rPr>
              <a:t>} </a:t>
            </a:r>
            <a:r>
              <a:rPr lang="en-US" sz="1000" dirty="0">
                <a:solidFill>
                  <a:srgbClr val="196B24"/>
                </a:solidFill>
                <a:effectLst/>
                <a:latin typeface="Menlo" panose="020B0609030804020204" pitchFamily="49" charset="0"/>
                <a:ea typeface="Times New Roman" panose="02020603050405020304" pitchFamily="18" charset="0"/>
              </a:rPr>
              <a:t># E.g.: ‘Table Title: Public Toilet’, empty string if not </a:t>
            </a:r>
            <a:r>
              <a:rPr lang="en-US" sz="1000" dirty="0" err="1">
                <a:solidFill>
                  <a:srgbClr val="196B24"/>
                </a:solidFill>
                <a:effectLst/>
                <a:latin typeface="Menlo" panose="020B0609030804020204" pitchFamily="49" charset="0"/>
                <a:ea typeface="Times New Roman" panose="02020603050405020304" pitchFamily="18" charset="0"/>
              </a:rPr>
              <a:t>existant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Table data: </a:t>
            </a:r>
            <a:r>
              <a:rPr lang="en-US" sz="1000" dirty="0">
                <a:solidFill>
                  <a:srgbClr val="156082"/>
                </a:solidFill>
                <a:effectLst/>
                <a:latin typeface="Menlo" panose="020B0609030804020204" pitchFamily="49" charset="0"/>
                <a:ea typeface="Times New Roman" panose="02020603050405020304" pitchFamily="18" charset="0"/>
              </a:rPr>
              <a:t>{table}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Question: </a:t>
            </a:r>
            <a:r>
              <a:rPr lang="en-US" sz="1000" dirty="0">
                <a:solidFill>
                  <a:srgbClr val="156082"/>
                </a:solidFill>
                <a:effectLst/>
                <a:latin typeface="Menlo" panose="020B0609030804020204" pitchFamily="49" charset="0"/>
                <a:ea typeface="Times New Roman" panose="02020603050405020304" pitchFamily="18" charset="0"/>
              </a:rPr>
              <a:t>{question}</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353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0F091-11CC-CC57-0E6C-ED637403CBC0}"/>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E90DAB48-C210-6452-F23F-629FFAB94725}"/>
              </a:ext>
            </a:extLst>
          </p:cNvPr>
          <p:cNvSpPr txBox="1"/>
          <p:nvPr/>
        </p:nvSpPr>
        <p:spPr>
          <a:xfrm>
            <a:off x="1" y="432262"/>
            <a:ext cx="6858000" cy="5410685"/>
          </a:xfrm>
          <a:prstGeom prst="rect">
            <a:avLst/>
          </a:prstGeom>
          <a:noFill/>
        </p:spPr>
        <p:txBody>
          <a:bodyPr wrap="square" lIns="180000" tIns="108000" rIns="180000" bIns="108000" rtlCol="0">
            <a:spAutoFit/>
          </a:bodyPr>
          <a:lstStyle/>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You are tasked with answering questions based on document chunks. Your task is to give the correct answer based on the given data. Only use the information presented. If you can't find a correct answer based upon the provided data indicate so.</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Think step-by-step, but in a short and comprehensive manner (max 500 tokens). Provide your final conclusion to the question as a single statement using the following format: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Answer: &lt;Answer&gt;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Provide the answer &lt;Answer&gt; as one of the following:</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number for questions about quantities.</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word or phrase for questions about categories, names, </a:t>
            </a:r>
            <a:r>
              <a:rPr lang="en-US" sz="1000" dirty="0" err="1">
                <a:solidFill>
                  <a:srgbClr val="A31515"/>
                </a:solidFill>
                <a:effectLst/>
                <a:latin typeface="Menlo" panose="020B0609030804020204" pitchFamily="49" charset="0"/>
                <a:ea typeface="Times New Roman" panose="02020603050405020304" pitchFamily="18" charset="0"/>
              </a:rPr>
              <a:t>boolean</a:t>
            </a:r>
            <a:r>
              <a:rPr lang="en-US" sz="1000" dirty="0">
                <a:solidFill>
                  <a:srgbClr val="A31515"/>
                </a:solidFill>
                <a:effectLst/>
                <a:latin typeface="Menlo" panose="020B0609030804020204" pitchFamily="49" charset="0"/>
                <a:ea typeface="Times New Roman" panose="02020603050405020304" pitchFamily="18" charset="0"/>
              </a:rPr>
              <a:t>, etc.</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'None' if the context doesn't provide information about the given question.</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Example: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 was the sales revenue of Company Y from 2022 to 2024?</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2,500</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 is the main product of Company Z?</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a:t>
            </a:r>
            <a:r>
              <a:rPr lang="en-US" sz="1000" dirty="0" err="1">
                <a:solidFill>
                  <a:srgbClr val="A31515"/>
                </a:solidFill>
                <a:effectLst/>
                <a:latin typeface="Menlo" panose="020B0609030804020204" pitchFamily="49" charset="0"/>
                <a:ea typeface="Times New Roman" panose="02020603050405020304" pitchFamily="18" charset="0"/>
              </a:rPr>
              <a:t>ZetaDrug</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What's stock market price of Company X in 2021?</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None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Context: </a:t>
            </a:r>
            <a:r>
              <a:rPr lang="en-US" sz="1000" dirty="0">
                <a:solidFill>
                  <a:srgbClr val="156082"/>
                </a:solidFill>
                <a:effectLst/>
                <a:latin typeface="Menlo" panose="020B0609030804020204" pitchFamily="49" charset="0"/>
                <a:ea typeface="Times New Roman" panose="02020603050405020304" pitchFamily="18" charset="0"/>
              </a:rPr>
              <a:t>{context}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Question: </a:t>
            </a:r>
            <a:r>
              <a:rPr lang="en-US" sz="1000" dirty="0">
                <a:solidFill>
                  <a:srgbClr val="156082"/>
                </a:solidFill>
                <a:effectLst/>
                <a:latin typeface="Menlo" panose="020B0609030804020204" pitchFamily="49" charset="0"/>
                <a:ea typeface="Times New Roman" panose="02020603050405020304" pitchFamily="18" charset="0"/>
              </a:rPr>
              <a:t>{question}</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156082"/>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394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2DBF8-64A4-C859-3961-2FC34F445034}"/>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2485B62F-8126-36C0-6A35-7E56618515F9}"/>
              </a:ext>
            </a:extLst>
          </p:cNvPr>
          <p:cNvSpPr txBox="1"/>
          <p:nvPr/>
        </p:nvSpPr>
        <p:spPr>
          <a:xfrm>
            <a:off x="1" y="432262"/>
            <a:ext cx="6858000" cy="4153930"/>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an AI </a:t>
            </a:r>
            <a:r>
              <a:rPr lang="de-DE" sz="1000" dirty="0" err="1">
                <a:solidFill>
                  <a:srgbClr val="A31515"/>
                </a:solidFill>
                <a:effectLst/>
                <a:latin typeface="Menlo" panose="020B0609030804020204" pitchFamily="49" charset="0"/>
                <a:ea typeface="Times New Roman" panose="02020603050405020304" pitchFamily="18" charset="0"/>
              </a:rPr>
              <a:t>assistant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summarizing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in a **</a:t>
            </a:r>
            <a:r>
              <a:rPr lang="de-DE" sz="1000" dirty="0" err="1">
                <a:solidFill>
                  <a:srgbClr val="A31515"/>
                </a:solidFill>
                <a:effectLst/>
                <a:latin typeface="Menlo" panose="020B0609030804020204" pitchFamily="49" charset="0"/>
                <a:ea typeface="Times New Roman" panose="02020603050405020304" pitchFamily="18" charset="0"/>
              </a:rPr>
              <a:t>coherent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structured</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concise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manner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retrieval-based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applications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goal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generate</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short</a:t>
            </a:r>
            <a:r>
              <a:rPr lang="de-DE" sz="1000" dirty="0">
                <a:solidFill>
                  <a:srgbClr val="A31515"/>
                </a:solidFill>
                <a:effectLst/>
                <a:latin typeface="Menlo" panose="020B0609030804020204" pitchFamily="49" charset="0"/>
                <a:ea typeface="Times New Roman" panose="02020603050405020304" pitchFamily="18" charset="0"/>
              </a:rPr>
              <a:t> but </a:t>
            </a:r>
            <a:r>
              <a:rPr lang="de-DE" sz="1000" dirty="0" err="1">
                <a:solidFill>
                  <a:srgbClr val="A31515"/>
                </a:solidFill>
                <a:effectLst/>
                <a:latin typeface="Menlo" panose="020B0609030804020204" pitchFamily="49" charset="0"/>
                <a:ea typeface="Times New Roman" panose="02020603050405020304" pitchFamily="18" charset="0"/>
              </a:rPr>
              <a:t>meaningful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retains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most</a:t>
            </a:r>
            <a:r>
              <a:rPr lang="de-DE" sz="1000" dirty="0">
                <a:solidFill>
                  <a:srgbClr val="A31515"/>
                </a:solidFill>
                <a:effectLst/>
                <a:latin typeface="Menlo" panose="020B0609030804020204" pitchFamily="49" charset="0"/>
                <a:ea typeface="Times New Roman" panose="02020603050405020304" pitchFamily="18" charset="0"/>
              </a:rPr>
              <a:t> relevant </a:t>
            </a:r>
            <a:r>
              <a:rPr lang="de-DE" sz="1000" dirty="0" err="1">
                <a:solidFill>
                  <a:srgbClr val="A31515"/>
                </a:solidFill>
                <a:effectLst/>
                <a:latin typeface="Menlo" panose="020B0609030804020204" pitchFamily="49" charset="0"/>
                <a:ea typeface="Times New Roman" panose="02020603050405020304" pitchFamily="18" charset="0"/>
              </a:rPr>
              <a:t>details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while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being</a:t>
            </a:r>
            <a:r>
              <a:rPr lang="de-DE" sz="1000" dirty="0">
                <a:solidFill>
                  <a:srgbClr val="A31515"/>
                </a:solidFill>
                <a:effectLst/>
                <a:latin typeface="Menlo" panose="020B0609030804020204" pitchFamily="49" charset="0"/>
                <a:ea typeface="Times New Roman" panose="02020603050405020304" pitchFamily="18" charset="0"/>
              </a:rPr>
              <a:t> easy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understand</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Preceding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Sentence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preceding_sentence</a:t>
            </a:r>
            <a:r>
              <a:rPr lang="de-DE" sz="1000" dirty="0">
                <a:solidFill>
                  <a:srgbClr val="156082"/>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*(This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sentence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directly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precedes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 but </a:t>
            </a:r>
            <a:r>
              <a:rPr lang="de-DE" sz="1000" dirty="0" err="1">
                <a:solidFill>
                  <a:srgbClr val="A31515"/>
                </a:solidFill>
                <a:effectLst/>
                <a:latin typeface="Menlo" panose="020B0609030804020204" pitchFamily="49" charset="0"/>
                <a:ea typeface="Times New Roman" panose="02020603050405020304" pitchFamily="18" charset="0"/>
              </a:rPr>
              <a:t>sometimes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may</a:t>
            </a:r>
            <a:r>
              <a:rPr lang="de-DE" sz="1000" dirty="0">
                <a:solidFill>
                  <a:srgbClr val="A31515"/>
                </a:solidFill>
                <a:effectLst/>
                <a:latin typeface="Menlo" panose="020B0609030804020204" pitchFamily="49" charset="0"/>
                <a:ea typeface="Times New Roman" panose="02020603050405020304" pitchFamily="18" charset="0"/>
              </a:rPr>
              <a:t> not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helpful</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**Table Summary:**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The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must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begin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Presented</a:t>
            </a:r>
            <a:r>
              <a:rPr lang="de-DE" sz="1000" dirty="0">
                <a:solidFill>
                  <a:srgbClr val="A31515"/>
                </a:solidFill>
                <a:effectLst/>
                <a:latin typeface="Menlo" panose="020B0609030804020204" pitchFamily="49" charset="0"/>
                <a:ea typeface="Times New Roman" panose="02020603050405020304" pitchFamily="18" charset="0"/>
              </a:rPr>
              <a:t> in </a:t>
            </a:r>
            <a:r>
              <a:rPr lang="de-DE" sz="1000" dirty="0" err="1">
                <a:solidFill>
                  <a:srgbClr val="A31515"/>
                </a:solidFill>
                <a:effectLst/>
                <a:latin typeface="Menlo" panose="020B0609030804020204" pitchFamily="49" charset="0"/>
                <a:ea typeface="Times New Roman" panose="02020603050405020304" pitchFamily="18" charset="0"/>
              </a:rPr>
              <a:t>this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coherent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in **a maximum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3 </a:t>
            </a:r>
            <a:r>
              <a:rPr lang="de-DE" sz="1000" dirty="0" err="1">
                <a:solidFill>
                  <a:srgbClr val="A31515"/>
                </a:solidFill>
                <a:effectLst/>
                <a:latin typeface="Menlo" panose="020B0609030804020204" pitchFamily="49" charset="0"/>
                <a:ea typeface="Times New Roman" panose="02020603050405020304" pitchFamily="18" charset="0"/>
              </a:rPr>
              <a:t>sentences</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Capture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structure</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intent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Highlight **</a:t>
            </a:r>
            <a:r>
              <a:rPr lang="de-DE" sz="1000" dirty="0" err="1">
                <a:solidFill>
                  <a:srgbClr val="A31515"/>
                </a:solidFill>
                <a:effectLst/>
                <a:latin typeface="Menlo" panose="020B0609030804020204" pitchFamily="49" charset="0"/>
                <a:ea typeface="Times New Roman" panose="02020603050405020304" pitchFamily="18" charset="0"/>
              </a:rPr>
              <a:t>key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insights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trends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applicable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**Limit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output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500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while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ensuring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clarity</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completeness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Here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needs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summarization</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table</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p>
          <a:p>
            <a:pPr>
              <a:lnSpc>
                <a:spcPts val="1350"/>
              </a:lnSpc>
              <a:buNone/>
            </a:pPr>
            <a:r>
              <a:rPr lang="de-DE" sz="1000" dirty="0">
                <a:solidFill>
                  <a:srgbClr val="A31515"/>
                </a:solidFill>
                <a:latin typeface="Menlo" panose="020B0609030804020204" pitchFamily="49" charset="0"/>
              </a:rPr>
              <a:t>### Output Format</a:t>
            </a:r>
          </a:p>
          <a:p>
            <a:pPr>
              <a:lnSpc>
                <a:spcPts val="1350"/>
              </a:lnSpc>
              <a:buNone/>
            </a:pP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A31515"/>
                </a:solidFill>
                <a:effectLst/>
                <a:latin typeface="Menlo" panose="020B0609030804020204" pitchFamily="49" charset="0"/>
                <a:ea typeface="Times New Roman" panose="02020603050405020304" pitchFamily="18" charset="0"/>
              </a:rPr>
              <a:t>Table Summary: </a:t>
            </a:r>
            <a:r>
              <a:rPr lang="de-DE" sz="1000" dirty="0" err="1">
                <a:solidFill>
                  <a:srgbClr val="A31515"/>
                </a:solidFill>
                <a:effectLst/>
                <a:latin typeface="Menlo" panose="020B0609030804020204" pitchFamily="49" charset="0"/>
                <a:ea typeface="Times New Roman" panose="02020603050405020304" pitchFamily="18" charset="0"/>
              </a:rPr>
              <a:t>Presented</a:t>
            </a:r>
            <a:r>
              <a:rPr lang="de-DE" sz="1000" dirty="0">
                <a:solidFill>
                  <a:srgbClr val="A31515"/>
                </a:solidFill>
                <a:effectLst/>
                <a:latin typeface="Menlo" panose="020B0609030804020204" pitchFamily="49" charset="0"/>
                <a:ea typeface="Times New Roman" panose="02020603050405020304" pitchFamily="18" charset="0"/>
              </a:rPr>
              <a:t> in </a:t>
            </a:r>
            <a:r>
              <a:rPr lang="de-DE" sz="1000" dirty="0" err="1">
                <a:solidFill>
                  <a:srgbClr val="A31515"/>
                </a:solidFill>
                <a:effectLst/>
                <a:latin typeface="Menlo" panose="020B0609030804020204" pitchFamily="49" charset="0"/>
                <a:ea typeface="Times New Roman" panose="02020603050405020304" pitchFamily="18" charset="0"/>
              </a:rPr>
              <a:t>this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concise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in 3 </a:t>
            </a:r>
            <a:r>
              <a:rPr lang="de-DE" sz="1000" dirty="0" err="1">
                <a:solidFill>
                  <a:srgbClr val="A31515"/>
                </a:solidFill>
                <a:effectLst/>
                <a:latin typeface="Menlo" panose="020B0609030804020204" pitchFamily="49" charset="0"/>
                <a:ea typeface="Times New Roman" panose="02020603050405020304" pitchFamily="18" charset="0"/>
              </a:rPr>
              <a:t>sentences</a:t>
            </a:r>
            <a:r>
              <a:rPr lang="de-DE" sz="1000" dirty="0">
                <a:solidFill>
                  <a:srgbClr val="A31515"/>
                </a:solidFill>
                <a:effectLst/>
                <a:latin typeface="Menlo" panose="020B0609030804020204" pitchFamily="49" charset="0"/>
                <a:ea typeface="Times New Roman" panose="02020603050405020304" pitchFamily="18" charset="0"/>
              </a:rPr>
              <a:t>&gt;.</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5732844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991</Words>
  <Application>Microsoft Macintosh PowerPoint</Application>
  <PresentationFormat>A4-Papier (210 x 297 mm)</PresentationFormat>
  <Paragraphs>108</Paragraphs>
  <Slides>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Aptos</vt:lpstr>
      <vt:lpstr>Aptos Display</vt:lpstr>
      <vt:lpstr>Arial</vt:lpstr>
      <vt:lpstr>Menlo</vt:lpstr>
      <vt:lpstr>Times New Roman</vt:lpstr>
      <vt:lpstr>Office</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Johannes Sindlinger</dc:creator>
  <cp:lastModifiedBy>Johannes Sindlinger</cp:lastModifiedBy>
  <cp:revision>3</cp:revision>
  <dcterms:created xsi:type="dcterms:W3CDTF">2025-03-11T09:11:46Z</dcterms:created>
  <dcterms:modified xsi:type="dcterms:W3CDTF">2025-03-20T08:34:45Z</dcterms:modified>
</cp:coreProperties>
</file>