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922F"/>
    <a:srgbClr val="660016"/>
    <a:srgbClr val="930016"/>
    <a:srgbClr val="21835C"/>
    <a:srgbClr val="DDFA2F"/>
    <a:srgbClr val="8E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2"/>
    <p:restoredTop sz="94599"/>
  </p:normalViewPr>
  <p:slideViewPr>
    <p:cSldViewPr snapToGrid="0">
      <p:cViewPr varScale="1">
        <p:scale>
          <a:sx n="87" d="100"/>
          <a:sy n="87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6362F-8072-0CAE-36CF-58E1EE251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A159D1-956A-5284-1794-80DB51C44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28546E-9197-0B0E-FA95-42DA19F3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11.09.24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4206F-307F-3782-0360-CA005230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BC114-1E43-0C5C-3B81-D70C0C34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68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F2E11-BDAA-3D2B-ECDA-9A58B826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50AD23-2A40-AF70-3F3D-EB4CC59D5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38DD7F-5D36-B1B3-8D8E-856D70FE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11.09.24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6281CF-CBC8-FF49-BA7B-A3BCA38C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3618C1-E66A-117B-AEB8-F35F8D87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34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3D981A-3D32-B981-A5DD-5FE4DEFE8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04F2B0-C6CE-C3B7-6EF9-C5A933535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146E4-B65B-87D6-4372-0761C574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11.09.24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9D04DB-E4F7-226D-3FFB-8B340FD5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F255F9-16B5-00BC-2E6E-4642D02E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79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74F32-CD5B-50EF-EEC5-9E75A9B3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5A1E8-9189-3EDE-DDFF-883FE66CA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97741-107B-C878-0541-3D486687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11.09.24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05B859-16BB-545F-657D-6D808F47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C62CB-0430-4D3F-F4B4-BD79A5B9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52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72A39-129C-0038-5BE6-675CE0FE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EDFE89-5490-AFD7-296E-B0D55E793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8F9AD3-6561-C49E-BECC-A9D5C61C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11.09.24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69BBF5-C256-86D7-913F-BE5105D3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08DF73-1DFB-3364-1A8A-D10A3DDC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84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154AF-3BAD-68F6-DC6B-705281DF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84C370-9E8C-3470-5FCF-284B51DA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C10742-CEC7-DAD7-646E-9EA255654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4F1E14-2B62-70C8-16D2-1FB015F3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11.09.24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0F984-A094-B71A-1A81-024CDBD0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D1CA46-F27E-01C5-B735-C7FD394A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4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3B7FB-A519-655F-E080-C154C193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1A124A-F63F-472E-85D7-2F0547DA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B6668B-8AC9-CD2E-E315-7573DBE62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06AA56-169F-F9FB-D2A9-97EBB9AED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109B11-359E-84A8-E891-9FC1D465F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545B1F-74E7-499C-8846-092875F9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11.09.24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A89D5F-E4A3-7BB7-FD19-3DD26DE9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267E18-FFBE-2685-415F-F2C78ABD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1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9BFE2-059F-F6B2-CB19-02FD1B4C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9D0A7E-A8F5-C4B9-53CC-01FA474A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11.09.24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8FF825-9D04-7BFE-2950-B370CE34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749A90-5659-45FC-6AEF-AE6BF188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34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162AD4-5EA8-27E0-10A5-6AC35F0A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11.09.24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CDE4A8-2B60-EC1F-24D7-C96D4181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9E3084-B0DA-AAB1-0BAC-1DE3510F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F2FD3-A50E-96CE-D376-ADF55838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321EC3-DC24-43A1-9FA8-9FB941BAB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945ABF-AE17-9967-9E29-0F8B80980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3A95E7-C92C-62C5-3E01-B06896DB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11.09.24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6D7E20-CA6C-EF78-1BBA-AFF3CB6F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ABBDB0-C5FE-6226-6802-C70A079E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34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FF7AC-8267-B685-A834-16D9E05E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DDBDBA-ADF0-0717-64A1-C7FDA089F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EEE020-8CB5-AF62-D8C3-11ADBC147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626FAC-C11D-3F82-B9B8-379E4855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11.09.24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48D6B0-E64C-6F54-ECBA-0E87E849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F0AC9F-90D9-DA85-F43E-496A3637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59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88CD6A-59D3-B810-A219-C43717D5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88F377-8E5E-1558-35AD-AE57E8430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898BA3-A10A-87E4-DF41-4BCF61ED5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3B5F-B820-CB45-88DA-20EDD2BDF1CB}" type="datetimeFigureOut">
              <a:rPr lang="de-DE" smtClean="0"/>
              <a:t>11.09.24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819207-04F7-2295-F60E-503F5AA22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3B5C75-B014-8F1B-C6E8-02F5C2AC0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05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9.sv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7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Dokument mit einfarbiger Füllung">
            <a:extLst>
              <a:ext uri="{FF2B5EF4-FFF2-40B4-BE49-F238E27FC236}">
                <a16:creationId xmlns:a16="http://schemas.microsoft.com/office/drawing/2014/main" id="{9B900D52-F85B-F4AB-8E2E-29E582023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1615" y="1437745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59AD2728-68D1-B9B6-A801-8DFD08B8BCA4}"/>
              </a:ext>
            </a:extLst>
          </p:cNvPr>
          <p:cNvSpPr txBox="1"/>
          <p:nvPr/>
        </p:nvSpPr>
        <p:spPr>
          <a:xfrm>
            <a:off x="1114116" y="2196373"/>
            <a:ext cx="174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eorgia" panose="02040502050405020303" pitchFamily="18" charset="0"/>
              </a:rPr>
              <a:t>SEC 10K-Filings</a:t>
            </a:r>
            <a:endParaRPr lang="de-DE" dirty="0"/>
          </a:p>
        </p:txBody>
      </p:sp>
      <p:pic>
        <p:nvPicPr>
          <p:cNvPr id="29" name="Grafik 28" descr="Dokument mit einfarbiger Füllung">
            <a:extLst>
              <a:ext uri="{FF2B5EF4-FFF2-40B4-BE49-F238E27FC236}">
                <a16:creationId xmlns:a16="http://schemas.microsoft.com/office/drawing/2014/main" id="{F210A4B5-35D4-1E83-A01B-2E72269915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7846" y="1437745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Grafik 36" descr="Datenbank mit einfarbiger Füllung">
            <a:extLst>
              <a:ext uri="{FF2B5EF4-FFF2-40B4-BE49-F238E27FC236}">
                <a16:creationId xmlns:a16="http://schemas.microsoft.com/office/drawing/2014/main" id="{064D957F-9B60-4EB9-AB4E-B51D37933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470" y="4431854"/>
            <a:ext cx="914400" cy="914400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ABECE118-CD79-F2D9-169B-255743D9AA72}"/>
              </a:ext>
            </a:extLst>
          </p:cNvPr>
          <p:cNvSpPr txBox="1"/>
          <p:nvPr/>
        </p:nvSpPr>
        <p:spPr>
          <a:xfrm>
            <a:off x="8949004" y="2292134"/>
            <a:ext cx="180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C00000"/>
                </a:solidFill>
                <a:latin typeface="Georgia" panose="02040502050405020303" pitchFamily="18" charset="0"/>
              </a:rPr>
              <a:t>Qdrant</a:t>
            </a:r>
            <a:r>
              <a:rPr lang="de-DE" dirty="0">
                <a:solidFill>
                  <a:srgbClr val="C00000"/>
                </a:solidFill>
                <a:latin typeface="Georgia" panose="02040502050405020303" pitchFamily="18" charset="0"/>
              </a:rPr>
              <a:t> Collection</a:t>
            </a:r>
          </a:p>
          <a:p>
            <a:pPr algn="ctr"/>
            <a:endParaRPr lang="de-DE" sz="1200" i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C00000"/>
                </a:solidFill>
                <a:latin typeface="Georgia" panose="02040502050405020303" pitchFamily="18" charset="0"/>
              </a:rPr>
              <a:t>Local</a:t>
            </a:r>
            <a:r>
              <a:rPr lang="de-DE" sz="1200" i="1" dirty="0">
                <a:solidFill>
                  <a:srgbClr val="C00000"/>
                </a:solidFill>
                <a:latin typeface="Georgia" panose="02040502050405020303" pitchFamily="18" charset="0"/>
              </a:rPr>
              <a:t> Docker Instance</a:t>
            </a:r>
          </a:p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A074237E-2130-D9D5-AD74-5D1FFBED63FD}"/>
              </a:ext>
            </a:extLst>
          </p:cNvPr>
          <p:cNvCxnSpPr>
            <a:cxnSpLocks/>
          </p:cNvCxnSpPr>
          <p:nvPr/>
        </p:nvCxnSpPr>
        <p:spPr>
          <a:xfrm>
            <a:off x="2740710" y="1818849"/>
            <a:ext cx="546042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F391CBD-99C3-8B73-E3CD-D52132D01873}"/>
              </a:ext>
            </a:extLst>
          </p:cNvPr>
          <p:cNvSpPr txBox="1"/>
          <p:nvPr/>
        </p:nvSpPr>
        <p:spPr>
          <a:xfrm>
            <a:off x="3002222" y="2171408"/>
            <a:ext cx="16148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chemeClr val="accent6"/>
                </a:solidFill>
                <a:latin typeface="Georgia" panose="02040502050405020303" pitchFamily="18" charset="0"/>
              </a:rPr>
              <a:t>Preprocessed</a:t>
            </a:r>
            <a:r>
              <a:rPr lang="de-DE" dirty="0">
                <a:solidFill>
                  <a:schemeClr val="accent6"/>
                </a:solidFill>
                <a:latin typeface="Georgia" panose="02040502050405020303" pitchFamily="18" charset="0"/>
              </a:rPr>
              <a:t> </a:t>
            </a:r>
            <a:r>
              <a:rPr lang="de-DE" dirty="0" err="1">
                <a:solidFill>
                  <a:schemeClr val="accent6"/>
                </a:solidFill>
                <a:latin typeface="Georgia" panose="02040502050405020303" pitchFamily="18" charset="0"/>
              </a:rPr>
              <a:t>Documents</a:t>
            </a:r>
            <a:endParaRPr lang="de-DE" dirty="0">
              <a:solidFill>
                <a:schemeClr val="accent6"/>
              </a:solidFill>
              <a:latin typeface="Georgia" panose="02040502050405020303" pitchFamily="18" charset="0"/>
            </a:endParaRPr>
          </a:p>
          <a:p>
            <a:pPr algn="ctr"/>
            <a:endParaRPr lang="de-DE" sz="1200" i="1" dirty="0">
              <a:solidFill>
                <a:schemeClr val="accent6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chemeClr val="accent6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chemeClr val="accent6"/>
                </a:solidFill>
                <a:latin typeface="Georgia" panose="02040502050405020303" pitchFamily="18" charset="0"/>
              </a:rPr>
              <a:t>Removing</a:t>
            </a:r>
            <a:r>
              <a:rPr lang="de-DE" sz="1200" i="1" dirty="0">
                <a:solidFill>
                  <a:schemeClr val="accent6"/>
                </a:solidFill>
                <a:latin typeface="Georgia" panose="02040502050405020303" pitchFamily="18" charset="0"/>
              </a:rPr>
              <a:t> HTML-Attributes, Empty HTML Tags, XBLR Tags</a:t>
            </a:r>
          </a:p>
        </p:txBody>
      </p:sp>
      <p:pic>
        <p:nvPicPr>
          <p:cNvPr id="11" name="Grafik 10" descr="Dokument mit einfarbiger Füllung">
            <a:extLst>
              <a:ext uri="{FF2B5EF4-FFF2-40B4-BE49-F238E27FC236}">
                <a16:creationId xmlns:a16="http://schemas.microsoft.com/office/drawing/2014/main" id="{98F00E01-73C5-C38F-D001-D8C5409155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3204" y="1463456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6664E2C-B1F2-FA0B-A2D5-0CC7125920A7}"/>
              </a:ext>
            </a:extLst>
          </p:cNvPr>
          <p:cNvCxnSpPr>
            <a:cxnSpLocks/>
          </p:cNvCxnSpPr>
          <p:nvPr/>
        </p:nvCxnSpPr>
        <p:spPr>
          <a:xfrm>
            <a:off x="4617118" y="1832817"/>
            <a:ext cx="597362" cy="0"/>
          </a:xfrm>
          <a:prstGeom prst="straightConnector1">
            <a:avLst/>
          </a:prstGeom>
          <a:ln w="889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BD20287-D6C0-8409-2955-2610CA79F2B1}"/>
              </a:ext>
            </a:extLst>
          </p:cNvPr>
          <p:cNvSpPr txBox="1"/>
          <p:nvPr/>
        </p:nvSpPr>
        <p:spPr>
          <a:xfrm>
            <a:off x="4912984" y="2259210"/>
            <a:ext cx="201331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chemeClr val="accent1"/>
                </a:solidFill>
                <a:latin typeface="Georgia" panose="02040502050405020303" pitchFamily="18" charset="0"/>
              </a:rPr>
              <a:t>Splitted</a:t>
            </a:r>
            <a:r>
              <a:rPr lang="de-DE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Georgia" panose="02040502050405020303" pitchFamily="18" charset="0"/>
              </a:rPr>
              <a:t>Documents</a:t>
            </a:r>
            <a:endParaRPr lang="de-DE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ctr"/>
            <a:endParaRPr lang="de-DE" sz="1000" i="1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chemeClr val="accent1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chemeClr val="accent1"/>
                </a:solidFill>
                <a:latin typeface="Georgia" panose="02040502050405020303" pitchFamily="18" charset="0"/>
              </a:rPr>
              <a:t>Recursive</a:t>
            </a:r>
            <a:r>
              <a:rPr lang="de-DE" sz="1200" i="1" dirty="0">
                <a:solidFill>
                  <a:schemeClr val="accent1"/>
                </a:solidFill>
                <a:latin typeface="Georgia" panose="02040502050405020303" pitchFamily="18" charset="0"/>
              </a:rPr>
              <a:t> Character Text Splitter </a:t>
            </a:r>
            <a:r>
              <a:rPr lang="de-DE" sz="1200" i="1" dirty="0" err="1">
                <a:solidFill>
                  <a:schemeClr val="accent1"/>
                </a:solidFill>
                <a:latin typeface="Georgia" panose="02040502050405020303" pitchFamily="18" charset="0"/>
              </a:rPr>
              <a:t>based</a:t>
            </a:r>
            <a:r>
              <a:rPr lang="de-DE" sz="1200" i="1" dirty="0">
                <a:solidFill>
                  <a:schemeClr val="accent1"/>
                </a:solidFill>
                <a:latin typeface="Georgia" panose="02040502050405020303" pitchFamily="18" charset="0"/>
              </a:rPr>
              <a:t> on HTML (Chunk </a:t>
            </a:r>
            <a:r>
              <a:rPr lang="de-DE" sz="1200" i="1" dirty="0" err="1">
                <a:solidFill>
                  <a:schemeClr val="accent1"/>
                </a:solidFill>
                <a:latin typeface="Georgia" panose="02040502050405020303" pitchFamily="18" charset="0"/>
              </a:rPr>
              <a:t>Length</a:t>
            </a:r>
            <a:r>
              <a:rPr lang="de-DE" sz="1200" i="1" dirty="0">
                <a:solidFill>
                  <a:schemeClr val="accent1"/>
                </a:solidFill>
                <a:latin typeface="Georgia" panose="02040502050405020303" pitchFamily="18" charset="0"/>
              </a:rPr>
              <a:t> = 6,000 </a:t>
            </a:r>
            <a:r>
              <a:rPr lang="de-DE" sz="1200" i="1" dirty="0" err="1">
                <a:solidFill>
                  <a:schemeClr val="accent1"/>
                </a:solidFill>
                <a:latin typeface="Georgia" panose="02040502050405020303" pitchFamily="18" charset="0"/>
              </a:rPr>
              <a:t>chars</a:t>
            </a:r>
            <a:r>
              <a:rPr lang="de-DE" sz="1200" i="1" dirty="0">
                <a:solidFill>
                  <a:schemeClr val="accent1"/>
                </a:solidFill>
                <a:latin typeface="Georgia" panose="02040502050405020303" pitchFamily="18" charset="0"/>
              </a:rPr>
              <a:t>;  </a:t>
            </a:r>
            <a:r>
              <a:rPr lang="de-DE" sz="1200" i="1" dirty="0" err="1">
                <a:solidFill>
                  <a:schemeClr val="accent1"/>
                </a:solidFill>
                <a:latin typeface="Georgia" panose="02040502050405020303" pitchFamily="18" charset="0"/>
              </a:rPr>
              <a:t>Overlap</a:t>
            </a:r>
            <a:r>
              <a:rPr lang="de-DE" sz="1200" i="1" dirty="0">
                <a:solidFill>
                  <a:schemeClr val="accent1"/>
                </a:solidFill>
                <a:latin typeface="Georgia" panose="02040502050405020303" pitchFamily="18" charset="0"/>
              </a:rPr>
              <a:t> = 10 %)</a:t>
            </a:r>
          </a:p>
        </p:txBody>
      </p:sp>
      <p:pic>
        <p:nvPicPr>
          <p:cNvPr id="26" name="Grafik 25" descr="Dokument mit einfarbiger Füllung">
            <a:extLst>
              <a:ext uri="{FF2B5EF4-FFF2-40B4-BE49-F238E27FC236}">
                <a16:creationId xmlns:a16="http://schemas.microsoft.com/office/drawing/2014/main" id="{3806C2E7-E6D0-33AD-2EBF-9B6AF61508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29246" y="1469888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69B3348-5F60-EF97-0C43-544BC3788881}"/>
              </a:ext>
            </a:extLst>
          </p:cNvPr>
          <p:cNvGrpSpPr/>
          <p:nvPr/>
        </p:nvGrpSpPr>
        <p:grpSpPr>
          <a:xfrm>
            <a:off x="5236751" y="1482999"/>
            <a:ext cx="699636" cy="699636"/>
            <a:chOff x="6121978" y="1939186"/>
            <a:chExt cx="699636" cy="699636"/>
          </a:xfrm>
          <a:solidFill>
            <a:schemeClr val="accent1"/>
          </a:solidFill>
        </p:grpSpPr>
        <p:pic>
          <p:nvPicPr>
            <p:cNvPr id="38" name="Grafik 37" descr="Dokument mit einfarbiger Füllung">
              <a:extLst>
                <a:ext uri="{FF2B5EF4-FFF2-40B4-BE49-F238E27FC236}">
                  <a16:creationId xmlns:a16="http://schemas.microsoft.com/office/drawing/2014/main" id="{2154D267-3C67-55B4-A746-7872BBC48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4F40FABD-49ED-C5C7-E0D7-687A31968EB8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F90EE48A-9905-DE62-7661-F6DBCC299325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090FDCC9-FFA7-7EFB-6ACC-C3EB3CF23F1D}"/>
              </a:ext>
            </a:extLst>
          </p:cNvPr>
          <p:cNvGrpSpPr/>
          <p:nvPr/>
        </p:nvGrpSpPr>
        <p:grpSpPr>
          <a:xfrm>
            <a:off x="5841434" y="1497748"/>
            <a:ext cx="699636" cy="699636"/>
            <a:chOff x="6121978" y="1939186"/>
            <a:chExt cx="699636" cy="699636"/>
          </a:xfrm>
          <a:solidFill>
            <a:schemeClr val="accent1"/>
          </a:solidFill>
        </p:grpSpPr>
        <p:pic>
          <p:nvPicPr>
            <p:cNvPr id="50" name="Grafik 49" descr="Dokument mit einfarbiger Füllung">
              <a:extLst>
                <a:ext uri="{FF2B5EF4-FFF2-40B4-BE49-F238E27FC236}">
                  <a16:creationId xmlns:a16="http://schemas.microsoft.com/office/drawing/2014/main" id="{C32B088C-0E19-585E-CA5F-02A950CAE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1" name="Gerade Verbindung 50">
              <a:extLst>
                <a:ext uri="{FF2B5EF4-FFF2-40B4-BE49-F238E27FC236}">
                  <a16:creationId xmlns:a16="http://schemas.microsoft.com/office/drawing/2014/main" id="{DB52AD6A-A9C0-396D-1B1F-195E69F4BD1B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>
              <a:extLst>
                <a:ext uri="{FF2B5EF4-FFF2-40B4-BE49-F238E27FC236}">
                  <a16:creationId xmlns:a16="http://schemas.microsoft.com/office/drawing/2014/main" id="{8A2176F7-ED16-29DB-2E62-88B48552BAD4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7DC0BB72-247D-A13C-1913-47546E2F50C2}"/>
              </a:ext>
            </a:extLst>
          </p:cNvPr>
          <p:cNvGrpSpPr/>
          <p:nvPr/>
        </p:nvGrpSpPr>
        <p:grpSpPr>
          <a:xfrm>
            <a:off x="7502693" y="1587370"/>
            <a:ext cx="810650" cy="202840"/>
            <a:chOff x="5719035" y="3165328"/>
            <a:chExt cx="597548" cy="149518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A29BBA1-107D-493A-392D-04D3190838D7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entury" panose="02040604050505020304" pitchFamily="18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DDDA54A-4DBA-6207-5BDA-4EC7B806ECF5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0A7D8176-F1B4-9F72-B657-C9A0B2127812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E69CEE64-0C7C-68B0-E714-4517A45910AC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13FAB505-F22B-A5AB-B19E-4A5455720EB3}"/>
              </a:ext>
            </a:extLst>
          </p:cNvPr>
          <p:cNvCxnSpPr>
            <a:cxnSpLocks/>
          </p:cNvCxnSpPr>
          <p:nvPr/>
        </p:nvCxnSpPr>
        <p:spPr>
          <a:xfrm>
            <a:off x="6641729" y="1847566"/>
            <a:ext cx="597362" cy="0"/>
          </a:xfrm>
          <a:prstGeom prst="straightConnector1">
            <a:avLst/>
          </a:prstGeom>
          <a:ln w="889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49551AF8-7E00-9060-37B5-EB8D91431740}"/>
              </a:ext>
            </a:extLst>
          </p:cNvPr>
          <p:cNvGrpSpPr/>
          <p:nvPr/>
        </p:nvGrpSpPr>
        <p:grpSpPr>
          <a:xfrm>
            <a:off x="7487945" y="1926583"/>
            <a:ext cx="810650" cy="202840"/>
            <a:chOff x="5719035" y="3165328"/>
            <a:chExt cx="597548" cy="149518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10D6771-88FC-32D1-532C-62E091E2DC69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entury" panose="02040604050505020304" pitchFamily="18" charset="0"/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1C5BA8FD-C40E-0CAD-1716-843D8DAB97B8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162A1F5-D9BF-660D-C3D9-AC461082E061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6A9E0D89-1CE1-2125-4808-835F7D13A0E9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79A61715-D45F-6DB4-8991-2B76A0DC44BF}"/>
              </a:ext>
            </a:extLst>
          </p:cNvPr>
          <p:cNvSpPr txBox="1"/>
          <p:nvPr/>
        </p:nvSpPr>
        <p:spPr>
          <a:xfrm>
            <a:off x="6811498" y="2284313"/>
            <a:ext cx="2180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rgbClr val="002060"/>
                </a:solidFill>
                <a:latin typeface="Georgia" panose="02040502050405020303" pitchFamily="18" charset="0"/>
              </a:rPr>
              <a:t>Embeddings</a:t>
            </a:r>
            <a:endParaRPr lang="de-DE" dirty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algn="ctr"/>
            <a:endParaRPr lang="de-DE" i="1" dirty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algn="ctr"/>
            <a:endParaRPr lang="de-DE" sz="1200" i="1" dirty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Snowflake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 Arctic-embed-m-v1.5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D808306-964B-81A6-8AE4-0DE2085AFB4B}"/>
              </a:ext>
            </a:extLst>
          </p:cNvPr>
          <p:cNvCxnSpPr>
            <a:cxnSpLocks/>
          </p:cNvCxnSpPr>
          <p:nvPr/>
        </p:nvCxnSpPr>
        <p:spPr>
          <a:xfrm>
            <a:off x="8624281" y="1880533"/>
            <a:ext cx="597362" cy="0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B203425-6D40-4A70-34EF-42D1318DF818}"/>
              </a:ext>
            </a:extLst>
          </p:cNvPr>
          <p:cNvCxnSpPr>
            <a:cxnSpLocks/>
          </p:cNvCxnSpPr>
          <p:nvPr/>
        </p:nvCxnSpPr>
        <p:spPr>
          <a:xfrm>
            <a:off x="3829246" y="3760910"/>
            <a:ext cx="0" cy="700440"/>
          </a:xfrm>
          <a:prstGeom prst="straightConnector1">
            <a:avLst/>
          </a:prstGeom>
          <a:ln w="88900">
            <a:solidFill>
              <a:srgbClr val="6600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fik 69" descr="Datenbank mit einfarbiger Füllung">
            <a:extLst>
              <a:ext uri="{FF2B5EF4-FFF2-40B4-BE49-F238E27FC236}">
                <a16:creationId xmlns:a16="http://schemas.microsoft.com/office/drawing/2014/main" id="{9E8B74C1-3391-6317-2B26-EE1B9BC2CD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73791" y="1437745"/>
            <a:ext cx="914400" cy="914400"/>
          </a:xfrm>
          <a:prstGeom prst="rect">
            <a:avLst/>
          </a:prstGeom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ABD6C06B-2301-65B1-0EB9-D504FD1CD4B8}"/>
              </a:ext>
            </a:extLst>
          </p:cNvPr>
          <p:cNvSpPr txBox="1"/>
          <p:nvPr/>
        </p:nvSpPr>
        <p:spPr>
          <a:xfrm>
            <a:off x="2928697" y="5316976"/>
            <a:ext cx="180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C00000"/>
                </a:solidFill>
                <a:latin typeface="Georgia" panose="02040502050405020303" pitchFamily="18" charset="0"/>
              </a:rPr>
              <a:t>Store </a:t>
            </a:r>
            <a:r>
              <a:rPr lang="de-DE" dirty="0" err="1">
                <a:solidFill>
                  <a:srgbClr val="C00000"/>
                </a:solidFill>
                <a:latin typeface="Georgia" panose="02040502050405020303" pitchFamily="18" charset="0"/>
              </a:rPr>
              <a:t>Full</a:t>
            </a:r>
            <a:r>
              <a:rPr lang="de-DE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Georgia" panose="02040502050405020303" pitchFamily="18" charset="0"/>
              </a:rPr>
              <a:t>Documents</a:t>
            </a:r>
            <a:endParaRPr lang="de-DE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algn="ctr"/>
            <a:endParaRPr lang="de-DE" sz="1200" i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Georgia" panose="02040502050405020303" pitchFamily="18" charset="0"/>
              </a:rPr>
              <a:t>-&gt; Right </a:t>
            </a:r>
            <a:r>
              <a:rPr lang="de-DE" sz="1200" i="1" dirty="0" err="1">
                <a:solidFill>
                  <a:srgbClr val="C00000"/>
                </a:solidFill>
                <a:latin typeface="Georgia" panose="02040502050405020303" pitchFamily="18" charset="0"/>
              </a:rPr>
              <a:t>now</a:t>
            </a:r>
            <a:r>
              <a:rPr lang="de-DE" sz="1200" i="1" dirty="0">
                <a:solidFill>
                  <a:srgbClr val="C00000"/>
                </a:solidFill>
                <a:latin typeface="Georgia" panose="02040502050405020303" pitchFamily="18" charset="0"/>
              </a:rPr>
              <a:t> on Disk, but </a:t>
            </a:r>
            <a:r>
              <a:rPr lang="de-DE" sz="1200" i="1" dirty="0" err="1">
                <a:solidFill>
                  <a:srgbClr val="C00000"/>
                </a:solidFill>
                <a:latin typeface="Georgia" panose="02040502050405020303" pitchFamily="18" charset="0"/>
              </a:rPr>
              <a:t>maybe</a:t>
            </a:r>
            <a:r>
              <a:rPr lang="de-DE" sz="1200" i="1" dirty="0">
                <a:solidFill>
                  <a:srgbClr val="C00000"/>
                </a:solidFill>
                <a:latin typeface="Georgia" panose="02040502050405020303" pitchFamily="18" charset="0"/>
              </a:rPr>
              <a:t> Database?</a:t>
            </a:r>
          </a:p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F1B4640D-F752-80E5-E92C-4A5E07A8FF2A}"/>
              </a:ext>
            </a:extLst>
          </p:cNvPr>
          <p:cNvCxnSpPr>
            <a:cxnSpLocks/>
          </p:cNvCxnSpPr>
          <p:nvPr/>
        </p:nvCxnSpPr>
        <p:spPr>
          <a:xfrm flipV="1">
            <a:off x="4729794" y="3650263"/>
            <a:ext cx="4643997" cy="1769992"/>
          </a:xfrm>
          <a:prstGeom prst="straightConnector1">
            <a:avLst/>
          </a:prstGeom>
          <a:ln w="50800">
            <a:solidFill>
              <a:srgbClr val="660016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E0F2A2AB-6B8D-848A-89AD-1D3ECFE7AA36}"/>
              </a:ext>
            </a:extLst>
          </p:cNvPr>
          <p:cNvSpPr txBox="1"/>
          <p:nvPr/>
        </p:nvSpPr>
        <p:spPr>
          <a:xfrm rot="20326328">
            <a:off x="5846793" y="4144091"/>
            <a:ext cx="180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rgbClr val="660016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Sharing ID</a:t>
            </a:r>
          </a:p>
        </p:txBody>
      </p:sp>
    </p:spTree>
    <p:extLst>
      <p:ext uri="{BB962C8B-B14F-4D97-AF65-F5344CB8AC3E}">
        <p14:creationId xmlns:p14="http://schemas.microsoft.com/office/powerpoint/2010/main" val="374427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2">
            <a:extLst>
              <a:ext uri="{FF2B5EF4-FFF2-40B4-BE49-F238E27FC236}">
                <a16:creationId xmlns:a16="http://schemas.microsoft.com/office/drawing/2014/main" id="{C3A96685-70B4-6D32-3F69-0CA96DED7E48}"/>
              </a:ext>
            </a:extLst>
          </p:cNvPr>
          <p:cNvSpPr/>
          <p:nvPr/>
        </p:nvSpPr>
        <p:spPr>
          <a:xfrm>
            <a:off x="693505" y="1691555"/>
            <a:ext cx="1603738" cy="35372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pic>
        <p:nvPicPr>
          <p:cNvPr id="7" name="Grafik 6" descr="Lupe mit einfarbiger Füllung">
            <a:extLst>
              <a:ext uri="{FF2B5EF4-FFF2-40B4-BE49-F238E27FC236}">
                <a16:creationId xmlns:a16="http://schemas.microsoft.com/office/drawing/2014/main" id="{9D2CAD7F-0E34-F7CB-6889-6D2AE042B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194" y="1734558"/>
            <a:ext cx="261035" cy="26103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148A8F5-09A6-7CFF-9A2F-C042D4B70A65}"/>
              </a:ext>
            </a:extLst>
          </p:cNvPr>
          <p:cNvSpPr txBox="1"/>
          <p:nvPr/>
        </p:nvSpPr>
        <p:spPr>
          <a:xfrm>
            <a:off x="1079229" y="1001463"/>
            <a:ext cx="105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Georgia" panose="02040502050405020303" pitchFamily="18" charset="0"/>
              </a:rPr>
              <a:t>Query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EEE62FC-5706-C299-B234-228AB5F7D48D}"/>
              </a:ext>
            </a:extLst>
          </p:cNvPr>
          <p:cNvGrpSpPr/>
          <p:nvPr/>
        </p:nvGrpSpPr>
        <p:grpSpPr>
          <a:xfrm>
            <a:off x="3535378" y="1763655"/>
            <a:ext cx="810650" cy="202840"/>
            <a:chOff x="5719035" y="3165328"/>
            <a:chExt cx="597548" cy="149518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6091938B-CBA5-A412-DCC5-99AED79892B6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entury" panose="02040604050505020304" pitchFamily="18" charset="0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A6B7463-9422-9370-8489-85B5783009EC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5D7D7FA-440F-94E6-0019-B5A6B5C89A86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EC03206-F633-15BF-4253-8FF3BBEB66E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9DA6DE41-EA2C-017D-85DB-734EA771F82B}"/>
              </a:ext>
            </a:extLst>
          </p:cNvPr>
          <p:cNvSpPr txBox="1"/>
          <p:nvPr/>
        </p:nvSpPr>
        <p:spPr>
          <a:xfrm>
            <a:off x="2881177" y="1001463"/>
            <a:ext cx="213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002060"/>
                </a:solidFill>
                <a:latin typeface="Georgia" panose="02040502050405020303" pitchFamily="18" charset="0"/>
              </a:rPr>
              <a:t>Query Embedding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A073968-E6F7-6A4B-6B14-28BD94AB6EDD}"/>
              </a:ext>
            </a:extLst>
          </p:cNvPr>
          <p:cNvCxnSpPr>
            <a:cxnSpLocks/>
          </p:cNvCxnSpPr>
          <p:nvPr/>
        </p:nvCxnSpPr>
        <p:spPr>
          <a:xfrm>
            <a:off x="2644917" y="1870906"/>
            <a:ext cx="597362" cy="0"/>
          </a:xfrm>
          <a:prstGeom prst="straightConnector1">
            <a:avLst/>
          </a:prstGeom>
          <a:ln w="889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 descr="Datenbank mit einfarbiger Füllung">
            <a:extLst>
              <a:ext uri="{FF2B5EF4-FFF2-40B4-BE49-F238E27FC236}">
                <a16:creationId xmlns:a16="http://schemas.microsoft.com/office/drawing/2014/main" id="{9F8F0C62-DC67-D2E7-C8A7-F0C32A312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509295"/>
            <a:ext cx="914400" cy="91440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1DFF618-6D38-2D82-7D57-5D9B4D666252}"/>
              </a:ext>
            </a:extLst>
          </p:cNvPr>
          <p:cNvSpPr txBox="1"/>
          <p:nvPr/>
        </p:nvSpPr>
        <p:spPr>
          <a:xfrm>
            <a:off x="5195450" y="862964"/>
            <a:ext cx="180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C00000"/>
                </a:solidFill>
                <a:latin typeface="Georgia" panose="02040502050405020303" pitchFamily="18" charset="0"/>
              </a:rPr>
              <a:t>Qdrant</a:t>
            </a:r>
            <a:r>
              <a:rPr lang="de-DE" dirty="0">
                <a:solidFill>
                  <a:srgbClr val="C00000"/>
                </a:solidFill>
                <a:latin typeface="Georgia" panose="02040502050405020303" pitchFamily="18" charset="0"/>
              </a:rPr>
              <a:t> Collection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91389A2-78CF-D573-7CB6-152389C757C4}"/>
              </a:ext>
            </a:extLst>
          </p:cNvPr>
          <p:cNvCxnSpPr>
            <a:cxnSpLocks/>
          </p:cNvCxnSpPr>
          <p:nvPr/>
        </p:nvCxnSpPr>
        <p:spPr>
          <a:xfrm>
            <a:off x="4827678" y="1870906"/>
            <a:ext cx="597362" cy="0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52EF6F4-3F9A-6428-2A68-639FAB767851}"/>
              </a:ext>
            </a:extLst>
          </p:cNvPr>
          <p:cNvCxnSpPr>
            <a:cxnSpLocks/>
          </p:cNvCxnSpPr>
          <p:nvPr/>
        </p:nvCxnSpPr>
        <p:spPr>
          <a:xfrm>
            <a:off x="6921949" y="1900403"/>
            <a:ext cx="597362" cy="0"/>
          </a:xfrm>
          <a:prstGeom prst="straightConnector1">
            <a:avLst/>
          </a:prstGeom>
          <a:ln w="88900">
            <a:solidFill>
              <a:srgbClr val="6600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0BBEF4F1-1339-7A5F-DE9E-D8A255C7E7C6}"/>
              </a:ext>
            </a:extLst>
          </p:cNvPr>
          <p:cNvSpPr txBox="1"/>
          <p:nvPr/>
        </p:nvSpPr>
        <p:spPr>
          <a:xfrm>
            <a:off x="7391718" y="993746"/>
            <a:ext cx="18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660016"/>
                </a:solidFill>
                <a:latin typeface="Georgia" panose="02040502050405020303" pitchFamily="18" charset="0"/>
              </a:rPr>
              <a:t>Top-K Chunks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F4D66C31-53F7-39A2-6B8E-507CE5B8BE85}"/>
              </a:ext>
            </a:extLst>
          </p:cNvPr>
          <p:cNvGrpSpPr/>
          <p:nvPr/>
        </p:nvGrpSpPr>
        <p:grpSpPr>
          <a:xfrm>
            <a:off x="7687584" y="1523238"/>
            <a:ext cx="699636" cy="699636"/>
            <a:chOff x="6121978" y="1939186"/>
            <a:chExt cx="699636" cy="699636"/>
          </a:xfrm>
          <a:solidFill>
            <a:srgbClr val="660016"/>
          </a:solidFill>
        </p:grpSpPr>
        <p:pic>
          <p:nvPicPr>
            <p:cNvPr id="41" name="Grafik 40" descr="Dokument mit einfarbiger Füllung">
              <a:extLst>
                <a:ext uri="{FF2B5EF4-FFF2-40B4-BE49-F238E27FC236}">
                  <a16:creationId xmlns:a16="http://schemas.microsoft.com/office/drawing/2014/main" id="{B374B6A7-D529-3694-95F3-AF6736CA1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2" name="Gerade Verbindung 41">
              <a:extLst>
                <a:ext uri="{FF2B5EF4-FFF2-40B4-BE49-F238E27FC236}">
                  <a16:creationId xmlns:a16="http://schemas.microsoft.com/office/drawing/2014/main" id="{B9348EFC-18FF-D7FB-8B52-0A66871B7AEA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4CC6100B-4633-6668-E2AA-A42F8B8EDABE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187F8AE-051A-247D-B784-CF27F4C85823}"/>
              </a:ext>
            </a:extLst>
          </p:cNvPr>
          <p:cNvGrpSpPr/>
          <p:nvPr/>
        </p:nvGrpSpPr>
        <p:grpSpPr>
          <a:xfrm>
            <a:off x="8292267" y="1537987"/>
            <a:ext cx="699636" cy="699636"/>
            <a:chOff x="6121978" y="1939186"/>
            <a:chExt cx="699636" cy="699636"/>
          </a:xfrm>
          <a:solidFill>
            <a:srgbClr val="660016"/>
          </a:solidFill>
        </p:grpSpPr>
        <p:pic>
          <p:nvPicPr>
            <p:cNvPr id="45" name="Grafik 44" descr="Dokument mit einfarbiger Füllung">
              <a:extLst>
                <a:ext uri="{FF2B5EF4-FFF2-40B4-BE49-F238E27FC236}">
                  <a16:creationId xmlns:a16="http://schemas.microsoft.com/office/drawing/2014/main" id="{50D4136D-286E-E02E-4814-07271185D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6" name="Gerade Verbindung 45">
              <a:extLst>
                <a:ext uri="{FF2B5EF4-FFF2-40B4-BE49-F238E27FC236}">
                  <a16:creationId xmlns:a16="http://schemas.microsoft.com/office/drawing/2014/main" id="{6689F71A-45FF-01CF-F0EB-420F9433FE63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E2A57C75-3566-9DA8-A653-A91E2C4D6481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B2DDD0B-2ACC-1FFB-7146-B1539A3C66A9}"/>
              </a:ext>
            </a:extLst>
          </p:cNvPr>
          <p:cNvCxnSpPr>
            <a:cxnSpLocks/>
          </p:cNvCxnSpPr>
          <p:nvPr/>
        </p:nvCxnSpPr>
        <p:spPr>
          <a:xfrm>
            <a:off x="9192815" y="1865075"/>
            <a:ext cx="597362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 descr="Dokument mit einfarbiger Füllung">
            <a:extLst>
              <a:ext uri="{FF2B5EF4-FFF2-40B4-BE49-F238E27FC236}">
                <a16:creationId xmlns:a16="http://schemas.microsoft.com/office/drawing/2014/main" id="{2A01124A-97AB-27AD-96D8-D7138F5DE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43731" y="1576604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Grafik 51" descr="Dokument mit einfarbiger Füllung">
            <a:extLst>
              <a:ext uri="{FF2B5EF4-FFF2-40B4-BE49-F238E27FC236}">
                <a16:creationId xmlns:a16="http://schemas.microsoft.com/office/drawing/2014/main" id="{E42D2918-D86C-2204-DD92-7D0BB4150C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89773" y="1583036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8CC448AA-BEC3-AB31-37F1-524BC4FDFBA0}"/>
              </a:ext>
            </a:extLst>
          </p:cNvPr>
          <p:cNvSpPr txBox="1"/>
          <p:nvPr/>
        </p:nvSpPr>
        <p:spPr>
          <a:xfrm>
            <a:off x="9531758" y="850100"/>
            <a:ext cx="180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660016"/>
                </a:solidFill>
                <a:latin typeface="Georgia" panose="02040502050405020303" pitchFamily="18" charset="0"/>
              </a:rPr>
              <a:t>Most Relevant </a:t>
            </a:r>
            <a:r>
              <a:rPr lang="de-DE" dirty="0" err="1">
                <a:solidFill>
                  <a:srgbClr val="660016"/>
                </a:solidFill>
                <a:latin typeface="Georgia" panose="02040502050405020303" pitchFamily="18" charset="0"/>
              </a:rPr>
              <a:t>Full</a:t>
            </a:r>
            <a:r>
              <a:rPr lang="de-DE" dirty="0">
                <a:solidFill>
                  <a:srgbClr val="660016"/>
                </a:solidFill>
                <a:latin typeface="Georgia" panose="02040502050405020303" pitchFamily="18" charset="0"/>
              </a:rPr>
              <a:t> </a:t>
            </a:r>
            <a:r>
              <a:rPr lang="de-DE" dirty="0" err="1">
                <a:solidFill>
                  <a:srgbClr val="660016"/>
                </a:solidFill>
                <a:latin typeface="Georgia" panose="02040502050405020303" pitchFamily="18" charset="0"/>
              </a:rPr>
              <a:t>Documents</a:t>
            </a:r>
            <a:endParaRPr lang="de-DE" dirty="0">
              <a:solidFill>
                <a:srgbClr val="660016"/>
              </a:solidFill>
              <a:latin typeface="Georgia" panose="02040502050405020303" pitchFamily="18" charset="0"/>
            </a:endParaRPr>
          </a:p>
        </p:txBody>
      </p:sp>
      <p:pic>
        <p:nvPicPr>
          <p:cNvPr id="54" name="Grafik 53" descr="Zahnrad mit einfarbiger Füllung">
            <a:extLst>
              <a:ext uri="{FF2B5EF4-FFF2-40B4-BE49-F238E27FC236}">
                <a16:creationId xmlns:a16="http://schemas.microsoft.com/office/drawing/2014/main" id="{7F6F9CE5-117D-7BD1-0541-BF9DF2E0D0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73712" y="3014883"/>
            <a:ext cx="1719857" cy="1719857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04B75C21-27F0-CF7E-CDE6-D5E0203E3184}"/>
              </a:ext>
            </a:extLst>
          </p:cNvPr>
          <p:cNvSpPr txBox="1"/>
          <p:nvPr/>
        </p:nvSpPr>
        <p:spPr>
          <a:xfrm>
            <a:off x="4537415" y="4588752"/>
            <a:ext cx="3117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eorgia" panose="02040502050405020303" pitchFamily="18" charset="0"/>
              </a:rPr>
              <a:t>LLM</a:t>
            </a:r>
            <a:endParaRPr lang="de-DE" sz="1800" i="1" dirty="0">
              <a:solidFill>
                <a:srgbClr val="660016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Huggingface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Inference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 API -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mistralai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/Mistral-Nemo-Instruct-2407</a:t>
            </a:r>
            <a:endParaRPr lang="de-DE" sz="1200" i="1" dirty="0">
              <a:solidFill>
                <a:schemeClr val="accent6"/>
              </a:solidFill>
              <a:latin typeface="Georgia" panose="02040502050405020303" pitchFamily="18" charset="0"/>
            </a:endParaRPr>
          </a:p>
          <a:p>
            <a:pPr algn="ctr"/>
            <a:endParaRPr lang="de-DE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9B9CEEA-0642-8CD4-BD0A-C90ED16CBD76}"/>
              </a:ext>
            </a:extLst>
          </p:cNvPr>
          <p:cNvCxnSpPr>
            <a:cxnSpLocks/>
          </p:cNvCxnSpPr>
          <p:nvPr/>
        </p:nvCxnSpPr>
        <p:spPr>
          <a:xfrm flipH="1">
            <a:off x="6921949" y="2464245"/>
            <a:ext cx="3342928" cy="1054013"/>
          </a:xfrm>
          <a:prstGeom prst="straightConnector1">
            <a:avLst/>
          </a:prstGeom>
          <a:ln w="889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AB6BCBE0-8552-3028-7F9E-31699D1AE3F5}"/>
              </a:ext>
            </a:extLst>
          </p:cNvPr>
          <p:cNvSpPr txBox="1"/>
          <p:nvPr/>
        </p:nvSpPr>
        <p:spPr>
          <a:xfrm>
            <a:off x="8529579" y="2968760"/>
            <a:ext cx="174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 err="1">
                <a:latin typeface="Georgia" panose="02040502050405020303" pitchFamily="18" charset="0"/>
              </a:rPr>
              <a:t>Context</a:t>
            </a:r>
            <a:endParaRPr lang="de-DE" sz="1400" i="1" dirty="0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7192F8A-3E8D-D98A-E8F3-49C08A9B174F}"/>
              </a:ext>
            </a:extLst>
          </p:cNvPr>
          <p:cNvCxnSpPr>
            <a:cxnSpLocks/>
          </p:cNvCxnSpPr>
          <p:nvPr/>
        </p:nvCxnSpPr>
        <p:spPr>
          <a:xfrm>
            <a:off x="1580243" y="2289156"/>
            <a:ext cx="3700111" cy="1481431"/>
          </a:xfrm>
          <a:prstGeom prst="straightConnector1">
            <a:avLst/>
          </a:prstGeom>
          <a:ln w="889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70706EFE-5607-F2DE-052A-D0A230356C57}"/>
              </a:ext>
            </a:extLst>
          </p:cNvPr>
          <p:cNvSpPr txBox="1"/>
          <p:nvPr/>
        </p:nvSpPr>
        <p:spPr>
          <a:xfrm>
            <a:off x="2034678" y="3010609"/>
            <a:ext cx="174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Georgia" panose="02040502050405020303" pitchFamily="18" charset="0"/>
              </a:rPr>
              <a:t>Query</a:t>
            </a:r>
            <a:endParaRPr lang="de-DE" sz="1400" i="1" dirty="0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BF2AEFD-0756-3208-7E6C-85A2D98595E5}"/>
              </a:ext>
            </a:extLst>
          </p:cNvPr>
          <p:cNvCxnSpPr>
            <a:cxnSpLocks/>
          </p:cNvCxnSpPr>
          <p:nvPr/>
        </p:nvCxnSpPr>
        <p:spPr>
          <a:xfrm>
            <a:off x="6078612" y="5432324"/>
            <a:ext cx="0" cy="528745"/>
          </a:xfrm>
          <a:prstGeom prst="straightConnector1">
            <a:avLst/>
          </a:prstGeom>
          <a:ln w="889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FDC5758F-E63B-791C-7901-A896094A50AB}"/>
              </a:ext>
            </a:extLst>
          </p:cNvPr>
          <p:cNvSpPr txBox="1"/>
          <p:nvPr/>
        </p:nvSpPr>
        <p:spPr>
          <a:xfrm>
            <a:off x="5247890" y="6109659"/>
            <a:ext cx="1745679" cy="369332"/>
          </a:xfrm>
          <a:prstGeom prst="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Georgia" panose="02040502050405020303" pitchFamily="18" charset="0"/>
              </a:rPr>
              <a:t>Answer</a:t>
            </a:r>
            <a:endParaRPr lang="de-DE" b="1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A66D5A7-EBF3-62C9-A60C-7B9B798B603D}"/>
              </a:ext>
            </a:extLst>
          </p:cNvPr>
          <p:cNvSpPr txBox="1"/>
          <p:nvPr/>
        </p:nvSpPr>
        <p:spPr>
          <a:xfrm>
            <a:off x="2034679" y="4321569"/>
            <a:ext cx="174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eorgia" panose="02040502050405020303" pitchFamily="18" charset="0"/>
              </a:rPr>
              <a:t>Prompt</a:t>
            </a:r>
            <a:endParaRPr lang="de-DE" dirty="0"/>
          </a:p>
        </p:txBody>
      </p:sp>
      <p:pic>
        <p:nvPicPr>
          <p:cNvPr id="73" name="Grafik 72" descr="Chatblase mit einfarbiger Füllung">
            <a:extLst>
              <a:ext uri="{FF2B5EF4-FFF2-40B4-BE49-F238E27FC236}">
                <a16:creationId xmlns:a16="http://schemas.microsoft.com/office/drawing/2014/main" id="{C2494304-C735-4521-6237-97E26D65DD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93140" y="3552398"/>
            <a:ext cx="914400" cy="914400"/>
          </a:xfrm>
          <a:prstGeom prst="rect">
            <a:avLst/>
          </a:prstGeom>
        </p:spPr>
      </p:pic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37C3B4C-D4EB-DF8C-454D-F0428DE09CF7}"/>
              </a:ext>
            </a:extLst>
          </p:cNvPr>
          <p:cNvCxnSpPr>
            <a:cxnSpLocks/>
          </p:cNvCxnSpPr>
          <p:nvPr/>
        </p:nvCxnSpPr>
        <p:spPr>
          <a:xfrm>
            <a:off x="3400765" y="4064070"/>
            <a:ext cx="1888663" cy="19439"/>
          </a:xfrm>
          <a:prstGeom prst="straightConnector1">
            <a:avLst/>
          </a:prstGeom>
          <a:ln w="889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ECABAEE3-F4BC-80F9-DD4C-574C7E333FFC}"/>
              </a:ext>
            </a:extLst>
          </p:cNvPr>
          <p:cNvSpPr txBox="1"/>
          <p:nvPr/>
        </p:nvSpPr>
        <p:spPr>
          <a:xfrm>
            <a:off x="2855915" y="2082459"/>
            <a:ext cx="2236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Similar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to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Document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Embeddings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: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Snowflake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 Arctic-embed-m-v1.5</a:t>
            </a:r>
          </a:p>
          <a:p>
            <a:pPr algn="ctr"/>
            <a:endParaRPr lang="de-DE" sz="1200" i="1" dirty="0">
              <a:solidFill>
                <a:schemeClr val="accent6"/>
              </a:solidFill>
              <a:latin typeface="Georgia" panose="02040502050405020303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4819A441-E7F3-3EBC-D02A-8E175DDBFA4B}"/>
              </a:ext>
            </a:extLst>
          </p:cNvPr>
          <p:cNvSpPr txBox="1"/>
          <p:nvPr/>
        </p:nvSpPr>
        <p:spPr>
          <a:xfrm>
            <a:off x="7220630" y="2257160"/>
            <a:ext cx="223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Distance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Metric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: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Cosine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Similarity</a:t>
            </a:r>
            <a:endParaRPr lang="de-DE" sz="1200" i="1" dirty="0">
              <a:solidFill>
                <a:srgbClr val="660016"/>
              </a:solidFill>
              <a:latin typeface="Georgia" panose="02040502050405020303" pitchFamily="18" charset="0"/>
            </a:endParaRPr>
          </a:p>
          <a:p>
            <a:pPr algn="ctr"/>
            <a:endParaRPr lang="de-DE" sz="1200" i="1" dirty="0">
              <a:solidFill>
                <a:schemeClr val="accent6"/>
              </a:solidFill>
              <a:latin typeface="Georgia" panose="02040502050405020303" pitchFamily="18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EEDB2CC0-0F07-7587-072E-C27AA6E56E31}"/>
              </a:ext>
            </a:extLst>
          </p:cNvPr>
          <p:cNvCxnSpPr>
            <a:cxnSpLocks/>
          </p:cNvCxnSpPr>
          <p:nvPr/>
        </p:nvCxnSpPr>
        <p:spPr>
          <a:xfrm>
            <a:off x="7320378" y="6289574"/>
            <a:ext cx="769368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Präsentation mit Checkliste mit einfarbiger Füllung">
            <a:extLst>
              <a:ext uri="{FF2B5EF4-FFF2-40B4-BE49-F238E27FC236}">
                <a16:creationId xmlns:a16="http://schemas.microsoft.com/office/drawing/2014/main" id="{B9492547-E53C-8A74-1C98-A535371BA0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21070" y="5896351"/>
            <a:ext cx="600109" cy="6001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41DB9C8-FF2F-F441-972C-00250AC46A42}"/>
              </a:ext>
            </a:extLst>
          </p:cNvPr>
          <p:cNvSpPr txBox="1"/>
          <p:nvPr/>
        </p:nvSpPr>
        <p:spPr>
          <a:xfrm>
            <a:off x="8873919" y="5902559"/>
            <a:ext cx="18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030A0"/>
                </a:solidFill>
                <a:latin typeface="Georgia" panose="02040502050405020303" pitchFamily="18" charset="0"/>
              </a:rPr>
              <a:t>Evaluation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A96DCCD-6AB8-22DD-0F01-F5FC5144E24E}"/>
              </a:ext>
            </a:extLst>
          </p:cNvPr>
          <p:cNvSpPr txBox="1"/>
          <p:nvPr/>
        </p:nvSpPr>
        <p:spPr>
          <a:xfrm>
            <a:off x="8642595" y="6190626"/>
            <a:ext cx="22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>
                <a:solidFill>
                  <a:srgbClr val="7030A0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7030A0"/>
                </a:solidFill>
                <a:latin typeface="Georgia" panose="02040502050405020303" pitchFamily="18" charset="0"/>
              </a:rPr>
              <a:t>Accuracy</a:t>
            </a:r>
            <a:r>
              <a:rPr lang="de-DE" sz="1200" i="1" dirty="0">
                <a:solidFill>
                  <a:srgbClr val="7030A0"/>
                </a:solidFill>
                <a:latin typeface="Georgia" panose="02040502050405020303" pitchFamily="18" charset="0"/>
              </a:rPr>
              <a:t>, F1 Score</a:t>
            </a:r>
          </a:p>
          <a:p>
            <a:pPr algn="ctr"/>
            <a:endParaRPr lang="de-DE" sz="1200" i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394BC5-0EBE-CB4E-8309-339550766C06}"/>
              </a:ext>
            </a:extLst>
          </p:cNvPr>
          <p:cNvSpPr txBox="1"/>
          <p:nvPr/>
        </p:nvSpPr>
        <p:spPr>
          <a:xfrm>
            <a:off x="1376488" y="4716037"/>
            <a:ext cx="3257889" cy="2062103"/>
          </a:xfrm>
          <a:prstGeom prst="rect">
            <a:avLst/>
          </a:prstGeom>
          <a:noFill/>
          <a:ln w="25400">
            <a:solidFill>
              <a:srgbClr val="DD922F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You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are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tasked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with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answering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questions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based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on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specific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financial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documents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.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Your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task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is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to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give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the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correct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answer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based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on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the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given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context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.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Respond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with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only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the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answer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. Do not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include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words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like "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Answer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"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or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"Response."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Provide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the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answer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either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: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- A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number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for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questions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about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revenue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,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profit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,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or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quantities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.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- A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word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or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phrase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for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questions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about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products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,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categories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,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or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names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.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- 'None'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if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the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context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doesn't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provide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information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about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the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given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question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.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[…]</a:t>
            </a:r>
          </a:p>
          <a:p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Example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: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-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What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was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the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sales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revenue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of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Company Y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from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2022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to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2024?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 2,500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[…]</a:t>
            </a:r>
          </a:p>
          <a:p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Context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: \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n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{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context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}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Question: \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n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{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question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}</a:t>
            </a:r>
            <a:endParaRPr lang="de-DE" sz="800" i="1" dirty="0">
              <a:solidFill>
                <a:schemeClr val="accent6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9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Macintosh PowerPoint</Application>
  <PresentationFormat>Breitbild</PresentationFormat>
  <Paragraphs>45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Georgia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Sindlinger</dc:creator>
  <cp:lastModifiedBy>Johannes Sindlinger</cp:lastModifiedBy>
  <cp:revision>18</cp:revision>
  <dcterms:created xsi:type="dcterms:W3CDTF">2024-02-28T17:57:34Z</dcterms:created>
  <dcterms:modified xsi:type="dcterms:W3CDTF">2024-09-13T07:40:20Z</dcterms:modified>
</cp:coreProperties>
</file>