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58" r:id="rId3"/>
    <p:sldId id="259" r:id="rId4"/>
    <p:sldId id="270" r:id="rId5"/>
    <p:sldId id="260" r:id="rId6"/>
    <p:sldId id="261" r:id="rId7"/>
    <p:sldId id="262" r:id="rId8"/>
    <p:sldId id="263" r:id="rId9"/>
    <p:sldId id="264" r:id="rId10"/>
    <p:sldId id="265" r:id="rId11"/>
    <p:sldId id="266" r:id="rId12"/>
    <p:sldId id="267" r:id="rId13"/>
    <p:sldId id="268" r:id="rId14"/>
    <p:sldId id="269" r:id="rId1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8"/>
    <p:restoredTop sz="94698"/>
  </p:normalViewPr>
  <p:slideViewPr>
    <p:cSldViewPr snapToGrid="0">
      <p:cViewPr varScale="1">
        <p:scale>
          <a:sx n="77" d="100"/>
          <a:sy n="77" d="100"/>
        </p:scale>
        <p:origin x="337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04.04.25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90339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04.04.25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2968448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04.04.25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29845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2790825-B6EE-7947-AFF3-003119ADE192}" type="datetimeFigureOut">
              <a:rPr lang="de-DE" smtClean="0"/>
              <a:t>04.04.25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95373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2790825-B6EE-7947-AFF3-003119ADE192}" type="datetimeFigureOut">
              <a:rPr lang="de-DE" smtClean="0"/>
              <a:t>04.04.25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195134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2790825-B6EE-7947-AFF3-003119ADE192}" type="datetimeFigureOut">
              <a:rPr lang="de-DE" smtClean="0"/>
              <a:t>04.04.25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26881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2790825-B6EE-7947-AFF3-003119ADE192}" type="datetimeFigureOut">
              <a:rPr lang="de-DE" smtClean="0"/>
              <a:t>04.04.25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38086384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2790825-B6EE-7947-AFF3-003119ADE192}" type="datetimeFigureOut">
              <a:rPr lang="de-DE" smtClean="0"/>
              <a:t>04.04.25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642538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790825-B6EE-7947-AFF3-003119ADE192}" type="datetimeFigureOut">
              <a:rPr lang="de-DE" smtClean="0"/>
              <a:t>04.04.25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806202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2"/>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2790825-B6EE-7947-AFF3-003119ADE192}" type="datetimeFigureOut">
              <a:rPr lang="de-DE" smtClean="0"/>
              <a:t>04.04.25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1529768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2"/>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2790825-B6EE-7947-AFF3-003119ADE192}" type="datetimeFigureOut">
              <a:rPr lang="de-DE" smtClean="0"/>
              <a:t>04.04.25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C538B6D-E137-8342-9666-860EA8A9E5C5}" type="slidenum">
              <a:rPr lang="de-DE" smtClean="0"/>
              <a:t>‹Nr.›</a:t>
            </a:fld>
            <a:endParaRPr lang="de-DE"/>
          </a:p>
        </p:txBody>
      </p:sp>
    </p:spTree>
    <p:extLst>
      <p:ext uri="{BB962C8B-B14F-4D97-AF65-F5344CB8AC3E}">
        <p14:creationId xmlns:p14="http://schemas.microsoft.com/office/powerpoint/2010/main" val="2779029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7"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D2790825-B6EE-7947-AFF3-003119ADE192}" type="datetimeFigureOut">
              <a:rPr lang="de-DE" smtClean="0"/>
              <a:t>04.04.25</a:t>
            </a:fld>
            <a:endParaRPr lang="de-DE"/>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1C538B6D-E137-8342-9666-860EA8A9E5C5}" type="slidenum">
              <a:rPr lang="de-DE" smtClean="0"/>
              <a:t>‹Nr.›</a:t>
            </a:fld>
            <a:endParaRPr lang="de-DE"/>
          </a:p>
        </p:txBody>
      </p:sp>
    </p:spTree>
    <p:extLst>
      <p:ext uri="{BB962C8B-B14F-4D97-AF65-F5344CB8AC3E}">
        <p14:creationId xmlns:p14="http://schemas.microsoft.com/office/powerpoint/2010/main" val="31378525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51331-C1CC-1514-7EBC-C260CDE88BFA}"/>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DB8D7659-BAAB-E9CF-3452-468B152D0E81}"/>
              </a:ext>
            </a:extLst>
          </p:cNvPr>
          <p:cNvSpPr txBox="1"/>
          <p:nvPr/>
        </p:nvSpPr>
        <p:spPr>
          <a:xfrm>
            <a:off x="1" y="432262"/>
            <a:ext cx="6858000" cy="7814548"/>
          </a:xfrm>
          <a:prstGeom prst="rect">
            <a:avLst/>
          </a:prstGeom>
          <a:noFill/>
        </p:spPr>
        <p:txBody>
          <a:bodyPr wrap="square" lIns="180000" tIns="108000" rIns="180000" bIns="108000" rtlCol="0">
            <a:spAutoFit/>
          </a:bodyPr>
          <a:lstStyle/>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Classify a question into one of the following categories based on the provided tabular data:</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1. **Lookup** – Directly retrieves a value from the table without any additional operations.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2. **Advanced Lookup** – Involves counting, sorting, ranking (including </a:t>
            </a:r>
            <a:r>
              <a:rPr lang="en-US" sz="1000" dirty="0" err="1">
                <a:solidFill>
                  <a:srgbClr val="A31515"/>
                </a:solidFill>
                <a:effectLst/>
                <a:latin typeface="Menlo" panose="020B0609030804020204" pitchFamily="49" charset="0"/>
                <a:ea typeface="Times New Roman" panose="02020603050405020304" pitchFamily="18" charset="0"/>
              </a:rPr>
              <a:t>mininmum</a:t>
            </a:r>
            <a:r>
              <a:rPr lang="en-US" sz="1000" dirty="0">
                <a:solidFill>
                  <a:srgbClr val="A31515"/>
                </a:solidFill>
                <a:effectLst/>
                <a:latin typeface="Menlo" panose="020B0609030804020204" pitchFamily="49" charset="0"/>
                <a:ea typeface="Times New Roman" panose="02020603050405020304" pitchFamily="18" charset="0"/>
              </a:rPr>
              <a:t> / maximum), or simple comparison of different values.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3. **Boolean** – Requires a yes/no or true/false answer.</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4. **Calculation** – Requires arithmetic operations like summation, percentage calculation, subtractions, or any other </a:t>
            </a:r>
            <a:r>
              <a:rPr lang="en-US" sz="1000" dirty="0" err="1">
                <a:solidFill>
                  <a:srgbClr val="A31515"/>
                </a:solidFill>
                <a:effectLst/>
                <a:latin typeface="Menlo" panose="020B0609030804020204" pitchFamily="49" charset="0"/>
                <a:ea typeface="Times New Roman" panose="02020603050405020304" pitchFamily="18" charset="0"/>
              </a:rPr>
              <a:t>sophisticaded</a:t>
            </a:r>
            <a:r>
              <a:rPr lang="en-US" sz="1000" dirty="0">
                <a:solidFill>
                  <a:srgbClr val="A31515"/>
                </a:solidFill>
                <a:effectLst/>
                <a:latin typeface="Menlo" panose="020B0609030804020204" pitchFamily="49" charset="0"/>
                <a:ea typeface="Times New Roman" panose="02020603050405020304" pitchFamily="18" charset="0"/>
              </a:rPr>
              <a:t> math calculations.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5. **Position Related** – Asks about the next, previous, or any other positioned item in the table in relation to a given one (e.g., "Who ranked right after Turkey?").</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**Provide concise reasoning (within 500 tokens) and a final classification.**</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**Input:**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**Question:** </a:t>
            </a:r>
            <a:r>
              <a:rPr lang="en-US" sz="1000" dirty="0">
                <a:solidFill>
                  <a:srgbClr val="156082"/>
                </a:solidFill>
                <a:effectLst/>
                <a:latin typeface="Menlo" panose="020B0609030804020204" pitchFamily="49" charset="0"/>
                <a:ea typeface="Times New Roman" panose="02020603050405020304" pitchFamily="18" charset="0"/>
              </a:rPr>
              <a:t>{Question}</a:t>
            </a: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**Table Data:** </a:t>
            </a:r>
            <a:r>
              <a:rPr lang="en-US" sz="1000" dirty="0">
                <a:solidFill>
                  <a:srgbClr val="156082"/>
                </a:solidFill>
                <a:effectLst/>
                <a:latin typeface="Menlo" panose="020B0609030804020204" pitchFamily="49" charset="0"/>
                <a:ea typeface="Times New Roman" panose="02020603050405020304" pitchFamily="18" charset="0"/>
              </a:rPr>
              <a:t>{Table}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**Output Format:**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1. **Step-by-step reasoning** (keywords, operations, and table structure).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2. **Final classification:**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**Answer: &lt;category&gt;**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**Examples**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**Example 1**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**Question:** *What was the total regulated business operating revenue of American Water Works in 2023?*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**Output:**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Retrieves a single value from the "Total Regulated Businesses" row under "Operating Revenues."</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No calculations or sorting required → **Lookup**.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**Answer: Lookup**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ct val="115000"/>
              </a:lnSpc>
            </a:pPr>
            <a:r>
              <a:rPr lang="en-US" sz="1000" dirty="0">
                <a:solidFill>
                  <a:srgbClr val="A31515"/>
                </a:solidFill>
                <a:effectLst/>
                <a:latin typeface="Menlo" panose="020B0609030804020204" pitchFamily="49" charset="0"/>
                <a:ea typeface="Times New Roman" panose="02020603050405020304" pitchFamily="18" charset="0"/>
              </a:rPr>
              <a:t>... (more examples for each category – refer to codebase on GitHub)</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6133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81390-CA1F-3ECE-3D60-EEDDC2277945}"/>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8957F01E-80CD-E932-D083-CA20DB16C326}"/>
              </a:ext>
            </a:extLst>
          </p:cNvPr>
          <p:cNvSpPr txBox="1"/>
          <p:nvPr/>
        </p:nvSpPr>
        <p:spPr>
          <a:xfrm>
            <a:off x="1" y="432262"/>
            <a:ext cx="6858000" cy="3460600"/>
          </a:xfrm>
          <a:prstGeom prst="rect">
            <a:avLst/>
          </a:prstGeom>
          <a:noFill/>
        </p:spPr>
        <p:txBody>
          <a:bodyPr wrap="square" lIns="180000" tIns="108000" rIns="180000" bIns="108000" rtlCol="0">
            <a:spAutoFit/>
          </a:bodyPr>
          <a:lstStyle/>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grades</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null</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John</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17</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Tiffany</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16</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B &gt; Michael</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17</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2023</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John</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A</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Tiffany</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B</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B &gt; Michael</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D</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John</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C</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2024</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 &gt; Tiffany</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C</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        A &gt; John</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B</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56458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9C65B-09FE-F13B-585E-A1E2A2C56384}"/>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B31B29AA-A340-40FA-B0E0-795147B97D52}"/>
              </a:ext>
            </a:extLst>
          </p:cNvPr>
          <p:cNvSpPr txBox="1"/>
          <p:nvPr/>
        </p:nvSpPr>
        <p:spPr>
          <a:xfrm>
            <a:off x="1" y="432262"/>
            <a:ext cx="6858000" cy="7924193"/>
          </a:xfrm>
          <a:prstGeom prst="rect">
            <a:avLst/>
          </a:prstGeom>
          <a:noFill/>
        </p:spPr>
        <p:txBody>
          <a:bodyPr wrap="square" lIns="180000" tIns="108000" rIns="180000" bIns="108000" rtlCol="0">
            <a:spAutoFit/>
          </a:bodyPr>
          <a:lstStyle/>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table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captures</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main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no</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null, 2023, 2024.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2023,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16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B,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B,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math.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B,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2023.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B,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math.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A,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B,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7650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AA4AA-B538-5C3A-0890-0DC3A2437ACE}"/>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8BE53D92-C7DD-030E-BD03-BE3A7EE41FB1}"/>
              </a:ext>
            </a:extLst>
          </p:cNvPr>
          <p:cNvSpPr txBox="1"/>
          <p:nvPr/>
        </p:nvSpPr>
        <p:spPr>
          <a:xfrm>
            <a:off x="1" y="432262"/>
            <a:ext cx="6858000" cy="8821875"/>
          </a:xfrm>
          <a:prstGeom prst="rect">
            <a:avLst/>
          </a:prstGeom>
          <a:noFill/>
        </p:spPr>
        <p:txBody>
          <a:bodyPr wrap="square" lIns="180000" tIns="108000" rIns="180000" bIns="108000" rtlCol="0">
            <a:spAutoFit/>
          </a:bodyPr>
          <a:lstStyle/>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table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captures</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main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no</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null, 2023, 2024.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2023,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16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math.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2023.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math.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6).</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748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28C69C-F531-D472-9A9E-A54CFE5BDED1}"/>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6263D843-B233-4F36-8CB9-7E77E77B7178}"/>
              </a:ext>
            </a:extLst>
          </p:cNvPr>
          <p:cNvSpPr txBox="1"/>
          <p:nvPr/>
        </p:nvSpPr>
        <p:spPr>
          <a:xfrm>
            <a:off x="1" y="432262"/>
            <a:ext cx="6858000" cy="9360484"/>
          </a:xfrm>
          <a:prstGeom prst="rect">
            <a:avLst/>
          </a:prstGeom>
          <a:noFill/>
        </p:spPr>
        <p:txBody>
          <a:bodyPr wrap="square" lIns="180000" tIns="108000" rIns="180000" bIns="108000" rtlCol="0">
            <a:spAutoFit/>
          </a:bodyPr>
          <a:lstStyle/>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table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captures</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main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no</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grades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null, 2023, 2024.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2023,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null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16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2024.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2023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math.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null, 2023. The </a:t>
            </a:r>
            <a:r>
              <a:rPr lang="de-DE" sz="1000" dirty="0" err="1">
                <a:solidFill>
                  <a:srgbClr val="0000FF"/>
                </a:solidFill>
                <a:effectLst/>
                <a:latin typeface="Menlo" panose="020B0609030804020204" pitchFamily="49" charset="0"/>
                <a:ea typeface="Times New Roman" panose="02020603050405020304" pitchFamily="18" charset="0"/>
              </a:rPr>
              <a:t>children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2024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represents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has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siblings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values</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are</a:t>
            </a:r>
            <a:r>
              <a:rPr lang="de-DE" sz="1000" dirty="0">
                <a:solidFill>
                  <a:srgbClr val="CD3131"/>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2024,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2024,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a:latin typeface="Times New Roman" panose="02020603050405020304" pitchFamily="18" charset="0"/>
                <a:ea typeface="Times New Roman" panose="02020603050405020304" pitchFamily="18" charset="0"/>
              </a:rPr>
              <a:t> </a:t>
            </a:r>
            <a:r>
              <a:rPr lang="de-DE" sz="1000" dirty="0">
                <a:solidFill>
                  <a:schemeClr val="accent3"/>
                </a:solidFill>
                <a:latin typeface="Menlo" panose="020B0609030804020204" pitchFamily="49" charset="0"/>
                <a:ea typeface="Times New Roman" panose="02020603050405020304" pitchFamily="18" charset="0"/>
              </a:rPr>
              <a:t># CONTINUING</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52112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79EE0-ACAB-5937-5CD2-04E1FFEF11DE}"/>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51611101-9EAF-2F42-AEC1-D3382CD391E2}"/>
              </a:ext>
            </a:extLst>
          </p:cNvPr>
          <p:cNvSpPr txBox="1"/>
          <p:nvPr/>
        </p:nvSpPr>
        <p:spPr>
          <a:xfrm>
            <a:off x="1" y="432262"/>
            <a:ext cx="6858000" cy="8820977"/>
          </a:xfrm>
          <a:prstGeom prst="rect">
            <a:avLst/>
          </a:prstGeom>
          <a:noFill/>
        </p:spPr>
        <p:txBody>
          <a:bodyPr wrap="square" lIns="180000" tIns="108000" rIns="180000" bIns="108000" rtlCol="0">
            <a:spAutoFit/>
          </a:bodyPr>
          <a:lstStyle/>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16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null,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age</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17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2).</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B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2023,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english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2024,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John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A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3,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2024,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Tiffany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C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4,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The </a:t>
            </a:r>
            <a:r>
              <a:rPr lang="de-DE" sz="1000" dirty="0" err="1">
                <a:solidFill>
                  <a:srgbClr val="0000FF"/>
                </a:solidFill>
                <a:effectLst/>
                <a:latin typeface="Menlo" panose="020B0609030804020204" pitchFamily="49" charset="0"/>
                <a:ea typeface="Times New Roman" panose="02020603050405020304" pitchFamily="18" charset="0"/>
              </a:rPr>
              <a:t>value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of</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column</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header</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2024,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a:t>
            </a:r>
            <a:r>
              <a:rPr lang="de-DE" sz="1000" dirty="0" err="1">
                <a:solidFill>
                  <a:srgbClr val="0000FF"/>
                </a:solidFill>
                <a:effectLst/>
                <a:latin typeface="Menlo" panose="020B0609030804020204" pitchFamily="49" charset="0"/>
                <a:ea typeface="Times New Roman" panose="02020603050405020304" pitchFamily="18" charset="0"/>
              </a:rPr>
              <a:t>math</a:t>
            </a:r>
            <a:r>
              <a:rPr lang="de-DE" sz="1000" dirty="0">
                <a:solidFill>
                  <a:srgbClr val="0000FF"/>
                </a:solidFill>
                <a:effectLst/>
                <a:latin typeface="Menlo" panose="020B0609030804020204" pitchFamily="49" charset="0"/>
                <a:ea typeface="Times New Roman" panose="02020603050405020304" pitchFamily="18" charset="0"/>
              </a:rPr>
              <a:t> and </a:t>
            </a:r>
            <a:r>
              <a:rPr lang="de-DE" sz="1000" dirty="0" err="1">
                <a:solidFill>
                  <a:srgbClr val="0000FF"/>
                </a:solidFill>
                <a:effectLst/>
                <a:latin typeface="Menlo" panose="020B0609030804020204" pitchFamily="49" charset="0"/>
                <a:ea typeface="Times New Roman" panose="02020603050405020304" pitchFamily="18" charset="0"/>
              </a:rPr>
              <a:t>the</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label</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combination</a:t>
            </a:r>
            <a:r>
              <a:rPr lang="de-DE" sz="1000" dirty="0">
                <a:solidFill>
                  <a:srgbClr val="0000FF"/>
                </a:solidFill>
                <a:effectLst/>
                <a:latin typeface="Menlo" panose="020B0609030804020204" pitchFamily="49" charset="0"/>
                <a:ea typeface="Times New Roman" panose="02020603050405020304" pitchFamily="18" charset="0"/>
              </a:rPr>
              <a:t> grades &amp; </a:t>
            </a:r>
            <a:r>
              <a:rPr lang="de-DE" sz="1000" dirty="0" err="1">
                <a:solidFill>
                  <a:srgbClr val="0000FF"/>
                </a:solidFill>
                <a:effectLst/>
                <a:latin typeface="Menlo" panose="020B0609030804020204" pitchFamily="49" charset="0"/>
                <a:ea typeface="Times New Roman" panose="02020603050405020304" pitchFamily="18" charset="0"/>
              </a:rPr>
              <a:t>class</a:t>
            </a:r>
            <a:r>
              <a:rPr lang="de-DE" sz="1000" dirty="0">
                <a:solidFill>
                  <a:srgbClr val="0000FF"/>
                </a:solidFill>
                <a:effectLst/>
                <a:latin typeface="Menlo" panose="020B0609030804020204" pitchFamily="49" charset="0"/>
                <a:ea typeface="Times New Roman" panose="02020603050405020304" pitchFamily="18" charset="0"/>
              </a:rPr>
              <a:t> &amp; B, grades &amp; </a:t>
            </a:r>
            <a:r>
              <a:rPr lang="de-DE" sz="1000" dirty="0" err="1">
                <a:solidFill>
                  <a:srgbClr val="0000FF"/>
                </a:solidFill>
                <a:effectLst/>
                <a:latin typeface="Menlo" panose="020B0609030804020204" pitchFamily="49" charset="0"/>
                <a:ea typeface="Times New Roman" panose="02020603050405020304" pitchFamily="18" charset="0"/>
              </a:rPr>
              <a:t>name</a:t>
            </a:r>
            <a:r>
              <a:rPr lang="de-DE" sz="1000" dirty="0">
                <a:solidFill>
                  <a:srgbClr val="0000FF"/>
                </a:solidFill>
                <a:effectLst/>
                <a:latin typeface="Menlo" panose="020B0609030804020204" pitchFamily="49" charset="0"/>
                <a:ea typeface="Times New Roman" panose="02020603050405020304" pitchFamily="18" charset="0"/>
              </a:rPr>
              <a:t> &amp; Michael </a:t>
            </a:r>
            <a:r>
              <a:rPr lang="de-DE" sz="1000" dirty="0" err="1">
                <a:solidFill>
                  <a:srgbClr val="0000FF"/>
                </a:solidFill>
                <a:effectLst/>
                <a:latin typeface="Menlo" panose="020B0609030804020204" pitchFamily="49" charset="0"/>
                <a:ea typeface="Times New Roman" panose="02020603050405020304" pitchFamily="18" charset="0"/>
              </a:rPr>
              <a:t>is</a:t>
            </a:r>
            <a:r>
              <a:rPr lang="de-DE" sz="1000" dirty="0">
                <a:solidFill>
                  <a:srgbClr val="0000FF"/>
                </a:solidFill>
                <a:effectLst/>
                <a:latin typeface="Menlo" panose="020B0609030804020204" pitchFamily="49" charset="0"/>
                <a:ea typeface="Times New Roman" panose="02020603050405020304" pitchFamily="18" charset="0"/>
              </a:rPr>
              <a:t> D (</a:t>
            </a:r>
            <a:r>
              <a:rPr lang="de-DE" sz="1000" dirty="0" err="1">
                <a:solidFill>
                  <a:srgbClr val="0000FF"/>
                </a:solidFill>
                <a:effectLst/>
                <a:latin typeface="Menlo" panose="020B0609030804020204" pitchFamily="49" charset="0"/>
                <a:ea typeface="Times New Roman" panose="02020603050405020304" pitchFamily="18" charset="0"/>
              </a:rPr>
              <a:t>row</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 </a:t>
            </a:r>
            <a:r>
              <a:rPr lang="de-DE" sz="1000" dirty="0" err="1">
                <a:solidFill>
                  <a:srgbClr val="0000FF"/>
                </a:solidFill>
                <a:effectLst/>
                <a:latin typeface="Menlo" panose="020B0609030804020204" pitchFamily="49" charset="0"/>
                <a:ea typeface="Times New Roman" panose="02020603050405020304" pitchFamily="18" charset="0"/>
              </a:rPr>
              <a:t>colum</a:t>
            </a:r>
            <a:r>
              <a:rPr lang="de-DE" sz="1000" dirty="0">
                <a:solidFill>
                  <a:srgbClr val="0000FF"/>
                </a:solidFill>
                <a:effectLst/>
                <a:latin typeface="Menlo" panose="020B0609030804020204" pitchFamily="49" charset="0"/>
                <a:ea typeface="Times New Roman" panose="02020603050405020304" pitchFamily="18" charset="0"/>
              </a:rPr>
              <a:t> </a:t>
            </a:r>
            <a:r>
              <a:rPr lang="de-DE" sz="1000" dirty="0" err="1">
                <a:solidFill>
                  <a:srgbClr val="0000FF"/>
                </a:solidFill>
                <a:effectLst/>
                <a:latin typeface="Menlo" panose="020B0609030804020204" pitchFamily="49" charset="0"/>
                <a:ea typeface="Times New Roman" panose="02020603050405020304" pitchFamily="18" charset="0"/>
              </a:rPr>
              <a:t>index</a:t>
            </a:r>
            <a:r>
              <a:rPr lang="de-DE" sz="1000" dirty="0">
                <a:solidFill>
                  <a:srgbClr val="CD3131"/>
                </a:solidFill>
                <a:effectLst/>
                <a:latin typeface="Menlo" panose="020B0609030804020204" pitchFamily="49" charset="0"/>
                <a:ea typeface="Times New Roman" panose="02020603050405020304" pitchFamily="18" charset="0"/>
              </a:rPr>
              <a:t>:</a:t>
            </a:r>
            <a:r>
              <a:rPr lang="de-DE" sz="1000" dirty="0">
                <a:solidFill>
                  <a:srgbClr val="0000FF"/>
                </a:solidFill>
                <a:effectLst/>
                <a:latin typeface="Menlo" panose="020B0609030804020204" pitchFamily="49" charset="0"/>
                <a:ea typeface="Times New Roman" panose="02020603050405020304" pitchFamily="18" charset="0"/>
              </a:rPr>
              <a:t> 5).</a:t>
            </a:r>
          </a:p>
          <a:p>
            <a:pPr>
              <a:lnSpc>
                <a:spcPts val="1350"/>
              </a:lnSpc>
            </a:pPr>
            <a:r>
              <a:rPr lang="de-DE" sz="1000" dirty="0">
                <a:solidFill>
                  <a:srgbClr val="0000FF"/>
                </a:solidFill>
                <a:effectLst/>
                <a:latin typeface="Menlo" panose="020B0609030804020204" pitchFamily="49" charset="0"/>
                <a:ea typeface="Times New Roman" panose="02020603050405020304" pitchFamily="18" charset="0"/>
              </a:rPr>
              <a:t> ...</a:t>
            </a:r>
            <a:r>
              <a:rPr lang="de-DE" sz="1000" dirty="0">
                <a:latin typeface="Times New Roman" panose="02020603050405020304" pitchFamily="18" charset="0"/>
                <a:ea typeface="Times New Roman" panose="02020603050405020304" pitchFamily="18" charset="0"/>
              </a:rPr>
              <a:t> </a:t>
            </a:r>
            <a:r>
              <a:rPr lang="de-DE" sz="1000" dirty="0">
                <a:solidFill>
                  <a:schemeClr val="accent3"/>
                </a:solidFill>
                <a:latin typeface="Menlo" panose="020B0609030804020204" pitchFamily="49" charset="0"/>
                <a:ea typeface="Times New Roman" panose="02020603050405020304" pitchFamily="18" charset="0"/>
              </a:rPr>
              <a:t># CONTINUING</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7458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1923F-456D-BC0F-CEA2-EB21BCC083EC}"/>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AF48ACC1-61B4-380F-5E9A-56A57506EEA1}"/>
              </a:ext>
            </a:extLst>
          </p:cNvPr>
          <p:cNvSpPr txBox="1"/>
          <p:nvPr/>
        </p:nvSpPr>
        <p:spPr>
          <a:xfrm>
            <a:off x="1" y="432262"/>
            <a:ext cx="6858000" cy="6667439"/>
          </a:xfrm>
          <a:prstGeom prst="rect">
            <a:avLst/>
          </a:prstGeom>
          <a:noFill/>
        </p:spPr>
        <p:txBody>
          <a:bodyPr wrap="square" lIns="180000" tIns="108000" rIns="180000" bIns="108000" rtlCol="0">
            <a:spAutoFit/>
          </a:bodyPr>
          <a:lstStyle/>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You are tasked with answering questions based on the provided table data. Your task is to give the correct answer based on the given table data. Only use the information presented. If you can't find a correct answer based upon the provided data indicate so.</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Think step-by-step, but in a short and comprehensive manner (max 500 tokens). Provide your final conclusion to the question as a single statement using the following format: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Answer: &lt;Answer&gt;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Provide the answer &lt;Answer&gt; as one of the following: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number for questions about quantities.</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word or phrase for questions about categories, names, etc.</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 semicolon separated list if the question asks for multiple answers (e.g. Brazil; Argentina; Germany).</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'None' if the context doesn't provide information about the given question.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Example: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was the sales revenue of Company Y from 2022 to 2024?</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2,500</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 is the main product of Company Z?</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a:t>
            </a:r>
            <a:r>
              <a:rPr lang="en-US" sz="1000" dirty="0" err="1">
                <a:solidFill>
                  <a:srgbClr val="A31515"/>
                </a:solidFill>
                <a:effectLst/>
                <a:latin typeface="Menlo" panose="020B0609030804020204" pitchFamily="49" charset="0"/>
                <a:ea typeface="Times New Roman" panose="02020603050405020304" pitchFamily="18" charset="0"/>
              </a:rPr>
              <a:t>ZetaDrug</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Which clubs have won the </a:t>
            </a:r>
            <a:r>
              <a:rPr lang="en-US" sz="1000" dirty="0" err="1">
                <a:solidFill>
                  <a:srgbClr val="A31515"/>
                </a:solidFill>
                <a:effectLst/>
                <a:latin typeface="Menlo" panose="020B0609030804020204" pitchFamily="49" charset="0"/>
                <a:ea typeface="Times New Roman" panose="02020603050405020304" pitchFamily="18" charset="0"/>
              </a:rPr>
              <a:t>german</a:t>
            </a:r>
            <a:r>
              <a:rPr lang="en-US" sz="1000" dirty="0">
                <a:solidFill>
                  <a:srgbClr val="A31515"/>
                </a:solidFill>
                <a:effectLst/>
                <a:latin typeface="Menlo" panose="020B0609030804020204" pitchFamily="49" charset="0"/>
                <a:ea typeface="Times New Roman" panose="02020603050405020304" pitchFamily="18" charset="0"/>
              </a:rPr>
              <a:t> Bundesliga in the last five years?</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Bayern Munich; Bayer Leverkusen</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What's stock market price of Company X in 2021?</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&lt;Step-by-step reasoning&gt;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Answer: None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156082"/>
                </a:solidFill>
                <a:effectLst/>
                <a:latin typeface="Menlo" panose="020B0609030804020204" pitchFamily="49" charset="0"/>
                <a:ea typeface="Times New Roman" panose="02020603050405020304" pitchFamily="18" charset="0"/>
              </a:rPr>
              <a:t>{</a:t>
            </a:r>
            <a:r>
              <a:rPr lang="en-US" sz="1000" dirty="0" err="1">
                <a:solidFill>
                  <a:srgbClr val="156082"/>
                </a:solidFill>
                <a:effectLst/>
                <a:latin typeface="Menlo" panose="020B0609030804020204" pitchFamily="49" charset="0"/>
                <a:ea typeface="Times New Roman" panose="02020603050405020304" pitchFamily="18" charset="0"/>
              </a:rPr>
              <a:t>table_title</a:t>
            </a:r>
            <a:r>
              <a:rPr lang="en-US" sz="1000" dirty="0">
                <a:solidFill>
                  <a:srgbClr val="156082"/>
                </a:solidFill>
                <a:effectLst/>
                <a:latin typeface="Menlo" panose="020B0609030804020204" pitchFamily="49" charset="0"/>
                <a:ea typeface="Times New Roman" panose="02020603050405020304" pitchFamily="18" charset="0"/>
              </a:rPr>
              <a:t>} </a:t>
            </a:r>
            <a:r>
              <a:rPr lang="en-US" sz="1000" dirty="0">
                <a:solidFill>
                  <a:srgbClr val="196B24"/>
                </a:solidFill>
                <a:effectLst/>
                <a:latin typeface="Menlo" panose="020B0609030804020204" pitchFamily="49" charset="0"/>
                <a:ea typeface="Times New Roman" panose="02020603050405020304" pitchFamily="18" charset="0"/>
              </a:rPr>
              <a:t># E.g.: ‘Table Title: Public Toilet’, empty string if not </a:t>
            </a:r>
            <a:r>
              <a:rPr lang="en-US" sz="1000" dirty="0" err="1">
                <a:solidFill>
                  <a:srgbClr val="196B24"/>
                </a:solidFill>
                <a:effectLst/>
                <a:latin typeface="Menlo" panose="020B0609030804020204" pitchFamily="49" charset="0"/>
                <a:ea typeface="Times New Roman" panose="02020603050405020304" pitchFamily="18" charset="0"/>
              </a:rPr>
              <a:t>existant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Table data: </a:t>
            </a:r>
            <a:r>
              <a:rPr lang="en-US" sz="1000" dirty="0">
                <a:solidFill>
                  <a:srgbClr val="156082"/>
                </a:solidFill>
                <a:effectLst/>
                <a:latin typeface="Menlo" panose="020B0609030804020204" pitchFamily="49" charset="0"/>
                <a:ea typeface="Times New Roman" panose="02020603050405020304" pitchFamily="18" charset="0"/>
              </a:rPr>
              <a:t>{table}</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en-US" sz="1000" dirty="0">
                <a:solidFill>
                  <a:srgbClr val="A31515"/>
                </a:solidFill>
                <a:effectLst/>
                <a:latin typeface="Menlo" panose="020B0609030804020204" pitchFamily="49" charset="0"/>
                <a:ea typeface="Times New Roman" panose="02020603050405020304" pitchFamily="18" charset="0"/>
              </a:rPr>
              <a:t>Question: </a:t>
            </a:r>
            <a:r>
              <a:rPr lang="en-US" sz="1000" dirty="0">
                <a:solidFill>
                  <a:srgbClr val="156082"/>
                </a:solidFill>
                <a:effectLst/>
                <a:latin typeface="Menlo" panose="020B0609030804020204" pitchFamily="49" charset="0"/>
                <a:ea typeface="Times New Roman" panose="02020603050405020304" pitchFamily="18" charset="0"/>
              </a:rPr>
              <a:t>{question}</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83535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0F091-11CC-CC57-0E6C-ED637403CBC0}"/>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E90DAB48-C210-6452-F23F-629FFAB94725}"/>
              </a:ext>
            </a:extLst>
          </p:cNvPr>
          <p:cNvSpPr txBox="1"/>
          <p:nvPr/>
        </p:nvSpPr>
        <p:spPr>
          <a:xfrm>
            <a:off x="1" y="432262"/>
            <a:ext cx="6858000" cy="7026512"/>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based</a:t>
            </a:r>
            <a:r>
              <a:rPr lang="de-DE" sz="1000" dirty="0">
                <a:solidFill>
                  <a:srgbClr val="A31515"/>
                </a:solidFill>
                <a:effectLst/>
                <a:latin typeface="Menlo" panose="020B0609030804020204" pitchFamily="49" charset="0"/>
                <a:ea typeface="Times New Roman" panose="02020603050405020304" pitchFamily="18" charset="0"/>
              </a:rPr>
              <a:t> on </a:t>
            </a:r>
            <a:r>
              <a:rPr lang="de-DE" sz="1000" dirty="0" err="1">
                <a:solidFill>
                  <a:srgbClr val="A31515"/>
                </a:solidFill>
                <a:effectLst/>
                <a:latin typeface="Menlo" panose="020B0609030804020204" pitchFamily="49" charset="0"/>
                <a:ea typeface="Times New Roman" panose="02020603050405020304" pitchFamily="18" charset="0"/>
              </a:rPr>
              <a:t>document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goal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most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accurate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**Do not </a:t>
            </a:r>
            <a:r>
              <a:rPr lang="de-DE" sz="1000" dirty="0" err="1">
                <a:solidFill>
                  <a:srgbClr val="A31515"/>
                </a:solidFill>
                <a:effectLst/>
                <a:latin typeface="Menlo" panose="020B0609030804020204" pitchFamily="49" charset="0"/>
                <a:ea typeface="Times New Roman" panose="02020603050405020304" pitchFamily="18" charset="0"/>
              </a:rPr>
              <a:t>assume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invent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information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sufficient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found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indicate</a:t>
            </a:r>
            <a:r>
              <a:rPr lang="de-DE" sz="1000" dirty="0">
                <a:solidFill>
                  <a:srgbClr val="A31515"/>
                </a:solidFill>
                <a:effectLst/>
                <a:latin typeface="Menlo" panose="020B0609030804020204" pitchFamily="49" charset="0"/>
                <a:ea typeface="Times New Roman" panose="02020603050405020304" pitchFamily="18" charset="0"/>
              </a:rPr>
              <a:t> so.</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Think </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but in a </a:t>
            </a:r>
            <a:r>
              <a:rPr lang="de-DE" sz="1000" dirty="0" err="1">
                <a:solidFill>
                  <a:srgbClr val="A31515"/>
                </a:solidFill>
                <a:effectLst/>
                <a:latin typeface="Menlo" panose="020B0609030804020204" pitchFamily="49" charset="0"/>
                <a:ea typeface="Times New Roman" panose="02020603050405020304" pitchFamily="18" charset="0"/>
              </a:rPr>
              <a:t>short</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comprehensive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manner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max</a:t>
            </a:r>
            <a:r>
              <a:rPr lang="de-DE" sz="1000" dirty="0">
                <a:solidFill>
                  <a:srgbClr val="A31515"/>
                </a:solidFill>
                <a:effectLst/>
                <a:latin typeface="Menlo" panose="020B0609030804020204" pitchFamily="49" charset="0"/>
                <a:ea typeface="Times New Roman" panose="02020603050405020304" pitchFamily="18" charset="0"/>
              </a:rPr>
              <a:t> 600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 After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final </a:t>
            </a:r>
            <a:r>
              <a:rPr lang="de-DE" sz="1000" dirty="0" err="1">
                <a:solidFill>
                  <a:srgbClr val="A31515"/>
                </a:solidFill>
                <a:effectLst/>
                <a:latin typeface="Menlo" panose="020B0609030804020204" pitchFamily="49" charset="0"/>
                <a:ea typeface="Times New Roman" panose="02020603050405020304" pitchFamily="18" charset="0"/>
              </a:rPr>
              <a:t>conclusion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single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statement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format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1. **Analyze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document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carefully</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2. **</a:t>
            </a:r>
            <a:r>
              <a:rPr lang="de-DE" sz="1000" dirty="0" err="1">
                <a:solidFill>
                  <a:srgbClr val="A31515"/>
                </a:solidFill>
                <a:effectLst/>
                <a:latin typeface="Menlo" panose="020B0609030804020204" pitchFamily="49" charset="0"/>
                <a:ea typeface="Times New Roman" panose="02020603050405020304" pitchFamily="18" charset="0"/>
              </a:rPr>
              <a:t>Clearly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indicate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neither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enough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3.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&gt; after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 </a:t>
            </a:r>
            <a:r>
              <a:rPr lang="de-DE" sz="1000" dirty="0" err="1">
                <a:solidFill>
                  <a:srgbClr val="A31515"/>
                </a:solidFill>
                <a:effectLst/>
                <a:latin typeface="Menlo" panose="020B0609030804020204" pitchFamily="49" charset="0"/>
                <a:ea typeface="Times New Roman" panose="02020603050405020304" pitchFamily="18" charset="0"/>
              </a:rPr>
              <a:t>number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units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quantities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 </a:t>
            </a:r>
            <a:r>
              <a:rPr lang="de-DE" sz="1000" dirty="0" err="1">
                <a:solidFill>
                  <a:srgbClr val="A31515"/>
                </a:solidFill>
                <a:effectLst/>
                <a:latin typeface="Menlo" panose="020B0609030804020204" pitchFamily="49" charset="0"/>
                <a:ea typeface="Times New Roman" panose="02020603050405020304" pitchFamily="18" charset="0"/>
              </a:rPr>
              <a:t>word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phrase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categories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names</a:t>
            </a:r>
            <a:r>
              <a:rPr lang="de-DE" sz="1000" dirty="0">
                <a:solidFill>
                  <a:srgbClr val="A31515"/>
                </a:solidFill>
                <a:effectLst/>
                <a:latin typeface="Menlo" panose="020B0609030804020204" pitchFamily="49" charset="0"/>
                <a:ea typeface="Times New Roman" panose="02020603050405020304" pitchFamily="18" charset="0"/>
              </a:rPr>
              <a:t>, etc.</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Yes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boolean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'None'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doesn't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information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given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Examples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was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revenue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Company Y in 2022?**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2,500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product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Company Z?**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ZetaDrug</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was Company </a:t>
            </a:r>
            <a:r>
              <a:rPr lang="de-DE" sz="1000" dirty="0" err="1">
                <a:solidFill>
                  <a:srgbClr val="A31515"/>
                </a:solidFill>
                <a:effectLst/>
                <a:latin typeface="Menlo" panose="020B0609030804020204" pitchFamily="49" charset="0"/>
                <a:ea typeface="Times New Roman" panose="02020603050405020304" pitchFamily="18" charset="0"/>
              </a:rPr>
              <a:t>X's</a:t>
            </a:r>
            <a:r>
              <a:rPr lang="de-DE" sz="1000" dirty="0">
                <a:solidFill>
                  <a:srgbClr val="A31515"/>
                </a:solidFill>
                <a:effectLst/>
                <a:latin typeface="Menlo" panose="020B0609030804020204" pitchFamily="49" charset="0"/>
                <a:ea typeface="Times New Roman" panose="02020603050405020304" pitchFamily="18" charset="0"/>
              </a:rPr>
              <a:t> stock </a:t>
            </a:r>
            <a:r>
              <a:rPr lang="de-DE" sz="1000" dirty="0" err="1">
                <a:solidFill>
                  <a:srgbClr val="A31515"/>
                </a:solidFill>
                <a:effectLst/>
                <a:latin typeface="Menlo" panose="020B0609030804020204" pitchFamily="49" charset="0"/>
                <a:ea typeface="Times New Roman" panose="02020603050405020304" pitchFamily="18" charset="0"/>
              </a:rPr>
              <a:t>price</a:t>
            </a:r>
            <a:r>
              <a:rPr lang="de-DE" sz="1000" dirty="0">
                <a:solidFill>
                  <a:srgbClr val="A31515"/>
                </a:solidFill>
                <a:effectLst/>
                <a:latin typeface="Menlo" panose="020B0609030804020204" pitchFamily="49" charset="0"/>
                <a:ea typeface="Times New Roman" panose="02020603050405020304" pitchFamily="18" charset="0"/>
              </a:rPr>
              <a:t> in 2021?**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None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Question: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question</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context</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73944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E2ABF-F28C-EA32-EA26-143B3FBA6221}"/>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9E66AD17-EC12-49EB-2836-F1291A90507F}"/>
              </a:ext>
            </a:extLst>
          </p:cNvPr>
          <p:cNvSpPr txBox="1"/>
          <p:nvPr/>
        </p:nvSpPr>
        <p:spPr>
          <a:xfrm>
            <a:off x="1" y="432262"/>
            <a:ext cx="6858000" cy="7565121"/>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based</a:t>
            </a:r>
            <a:r>
              <a:rPr lang="de-DE" sz="1000" dirty="0">
                <a:solidFill>
                  <a:srgbClr val="A31515"/>
                </a:solidFill>
                <a:effectLst/>
                <a:latin typeface="Menlo" panose="020B0609030804020204" pitchFamily="49" charset="0"/>
                <a:ea typeface="Times New Roman" panose="02020603050405020304" pitchFamily="18" charset="0"/>
              </a:rPr>
              <a:t> on </a:t>
            </a:r>
            <a:r>
              <a:rPr lang="de-DE" sz="1000" dirty="0" err="1">
                <a:solidFill>
                  <a:srgbClr val="A31515"/>
                </a:solidFill>
                <a:effectLst/>
                <a:latin typeface="Menlo" panose="020B0609030804020204" pitchFamily="49" charset="0"/>
                <a:ea typeface="Times New Roman" panose="02020603050405020304" pitchFamily="18" charset="0"/>
              </a:rPr>
              <a:t>document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goal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most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accurate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**Do not </a:t>
            </a:r>
            <a:r>
              <a:rPr lang="de-DE" sz="1000" dirty="0" err="1">
                <a:solidFill>
                  <a:srgbClr val="A31515"/>
                </a:solidFill>
                <a:effectLst/>
                <a:latin typeface="Menlo" panose="020B0609030804020204" pitchFamily="49" charset="0"/>
                <a:ea typeface="Times New Roman" panose="02020603050405020304" pitchFamily="18" charset="0"/>
              </a:rPr>
              <a:t>assume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invent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information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sufficient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found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indicate</a:t>
            </a:r>
            <a:r>
              <a:rPr lang="de-DE" sz="1000" dirty="0">
                <a:solidFill>
                  <a:srgbClr val="A31515"/>
                </a:solidFill>
                <a:effectLst/>
                <a:latin typeface="Menlo" panose="020B0609030804020204" pitchFamily="49" charset="0"/>
                <a:ea typeface="Times New Roman" panose="02020603050405020304" pitchFamily="18" charset="0"/>
              </a:rPr>
              <a:t> so.</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Think </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but in a </a:t>
            </a:r>
            <a:r>
              <a:rPr lang="de-DE" sz="1000" dirty="0" err="1">
                <a:solidFill>
                  <a:srgbClr val="A31515"/>
                </a:solidFill>
                <a:effectLst/>
                <a:latin typeface="Menlo" panose="020B0609030804020204" pitchFamily="49" charset="0"/>
                <a:ea typeface="Times New Roman" panose="02020603050405020304" pitchFamily="18" charset="0"/>
              </a:rPr>
              <a:t>short</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comprehensive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manner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max</a:t>
            </a:r>
            <a:r>
              <a:rPr lang="de-DE" sz="1000" dirty="0">
                <a:solidFill>
                  <a:srgbClr val="A31515"/>
                </a:solidFill>
                <a:effectLst/>
                <a:latin typeface="Menlo" panose="020B0609030804020204" pitchFamily="49" charset="0"/>
                <a:ea typeface="Times New Roman" panose="02020603050405020304" pitchFamily="18" charset="0"/>
              </a:rPr>
              <a:t> 600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 After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final </a:t>
            </a:r>
            <a:r>
              <a:rPr lang="de-DE" sz="1000" dirty="0" err="1">
                <a:solidFill>
                  <a:srgbClr val="A31515"/>
                </a:solidFill>
                <a:effectLst/>
                <a:latin typeface="Menlo" panose="020B0609030804020204" pitchFamily="49" charset="0"/>
                <a:ea typeface="Times New Roman" panose="02020603050405020304" pitchFamily="18" charset="0"/>
              </a:rPr>
              <a:t>conclusion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single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statement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format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1. **Analyze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document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carefully</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2. **</a:t>
            </a:r>
            <a:r>
              <a:rPr lang="de-DE" sz="1000" dirty="0" err="1">
                <a:solidFill>
                  <a:srgbClr val="A31515"/>
                </a:solidFill>
                <a:effectLst/>
                <a:latin typeface="Menlo" panose="020B0609030804020204" pitchFamily="49" charset="0"/>
                <a:ea typeface="Times New Roman" panose="02020603050405020304" pitchFamily="18" charset="0"/>
              </a:rPr>
              <a:t>Clearly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indicate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neither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chunks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enough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3.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&gt; after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 </a:t>
            </a:r>
            <a:r>
              <a:rPr lang="de-DE" sz="1000" dirty="0" err="1">
                <a:solidFill>
                  <a:srgbClr val="A31515"/>
                </a:solidFill>
                <a:effectLst/>
                <a:latin typeface="Menlo" panose="020B0609030804020204" pitchFamily="49" charset="0"/>
                <a:ea typeface="Times New Roman" panose="02020603050405020304" pitchFamily="18" charset="0"/>
              </a:rPr>
              <a:t>number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units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quantities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 </a:t>
            </a:r>
            <a:r>
              <a:rPr lang="de-DE" sz="1000" dirty="0" err="1">
                <a:solidFill>
                  <a:srgbClr val="A31515"/>
                </a:solidFill>
                <a:effectLst/>
                <a:latin typeface="Menlo" panose="020B0609030804020204" pitchFamily="49" charset="0"/>
                <a:ea typeface="Times New Roman" panose="02020603050405020304" pitchFamily="18" charset="0"/>
              </a:rPr>
              <a:t>word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phrase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categories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names</a:t>
            </a:r>
            <a:r>
              <a:rPr lang="de-DE" sz="1000" dirty="0">
                <a:solidFill>
                  <a:srgbClr val="A31515"/>
                </a:solidFill>
                <a:effectLst/>
                <a:latin typeface="Menlo" panose="020B0609030804020204" pitchFamily="49" charset="0"/>
                <a:ea typeface="Times New Roman" panose="02020603050405020304" pitchFamily="18" charset="0"/>
              </a:rPr>
              <a:t>, etc.</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Yes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boolean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'None'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doesn't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information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about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given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question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Examples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was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revenue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Company Y in 2022?**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2,500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product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Company Z?**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ZetaDrug</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What</a:t>
            </a:r>
            <a:r>
              <a:rPr lang="de-DE" sz="1000" dirty="0">
                <a:solidFill>
                  <a:srgbClr val="A31515"/>
                </a:solidFill>
                <a:effectLst/>
                <a:latin typeface="Menlo" panose="020B0609030804020204" pitchFamily="49" charset="0"/>
                <a:ea typeface="Times New Roman" panose="02020603050405020304" pitchFamily="18" charset="0"/>
              </a:rPr>
              <a:t> was Company </a:t>
            </a:r>
            <a:r>
              <a:rPr lang="de-DE" sz="1000" dirty="0" err="1">
                <a:solidFill>
                  <a:srgbClr val="A31515"/>
                </a:solidFill>
                <a:effectLst/>
                <a:latin typeface="Menlo" panose="020B0609030804020204" pitchFamily="49" charset="0"/>
                <a:ea typeface="Times New Roman" panose="02020603050405020304" pitchFamily="18" charset="0"/>
              </a:rPr>
              <a:t>X's</a:t>
            </a:r>
            <a:r>
              <a:rPr lang="de-DE" sz="1000" dirty="0">
                <a:solidFill>
                  <a:srgbClr val="A31515"/>
                </a:solidFill>
                <a:effectLst/>
                <a:latin typeface="Menlo" panose="020B0609030804020204" pitchFamily="49" charset="0"/>
                <a:ea typeface="Times New Roman" panose="02020603050405020304" pitchFamily="18" charset="0"/>
              </a:rPr>
              <a:t> stock </a:t>
            </a:r>
            <a:r>
              <a:rPr lang="de-DE" sz="1000" dirty="0" err="1">
                <a:solidFill>
                  <a:srgbClr val="A31515"/>
                </a:solidFill>
                <a:effectLst/>
                <a:latin typeface="Menlo" panose="020B0609030804020204" pitchFamily="49" charset="0"/>
                <a:ea typeface="Times New Roman" panose="02020603050405020304" pitchFamily="18" charset="0"/>
              </a:rPr>
              <a:t>price</a:t>
            </a:r>
            <a:r>
              <a:rPr lang="de-DE" sz="1000" dirty="0">
                <a:solidFill>
                  <a:srgbClr val="A31515"/>
                </a:solidFill>
                <a:effectLst/>
                <a:latin typeface="Menlo" panose="020B0609030804020204" pitchFamily="49" charset="0"/>
                <a:ea typeface="Times New Roman" panose="02020603050405020304" pitchFamily="18" charset="0"/>
              </a:rPr>
              <a:t> in 2021?**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Step-by-step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reasoning</a:t>
            </a:r>
            <a:r>
              <a:rPr lang="de-DE" sz="1000" dirty="0">
                <a:solidFill>
                  <a:srgbClr val="A31515"/>
                </a:solidFill>
                <a:effectLst/>
                <a:latin typeface="Menlo" panose="020B0609030804020204" pitchFamily="49" charset="0"/>
                <a:ea typeface="Times New Roman" panose="02020603050405020304" pitchFamily="18" charset="0"/>
              </a:rPr>
              <a:t>&gt;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None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Question: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question</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context</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related_tables</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55506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2DBF8-64A4-C859-3961-2FC34F445034}"/>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2485B62F-8126-36C0-6A35-7E56618515F9}"/>
              </a:ext>
            </a:extLst>
          </p:cNvPr>
          <p:cNvSpPr txBox="1"/>
          <p:nvPr/>
        </p:nvSpPr>
        <p:spPr>
          <a:xfrm>
            <a:off x="1" y="432262"/>
            <a:ext cx="6858000" cy="4153930"/>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an AI </a:t>
            </a:r>
            <a:r>
              <a:rPr lang="de-DE" sz="1000" dirty="0" err="1">
                <a:solidFill>
                  <a:srgbClr val="A31515"/>
                </a:solidFill>
                <a:effectLst/>
                <a:latin typeface="Menlo" panose="020B0609030804020204" pitchFamily="49" charset="0"/>
                <a:ea typeface="Times New Roman" panose="02020603050405020304" pitchFamily="18" charset="0"/>
              </a:rPr>
              <a:t>assistant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summarizing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in a **</a:t>
            </a:r>
            <a:r>
              <a:rPr lang="de-DE" sz="1000" dirty="0" err="1">
                <a:solidFill>
                  <a:srgbClr val="A31515"/>
                </a:solidFill>
                <a:effectLst/>
                <a:latin typeface="Menlo" panose="020B0609030804020204" pitchFamily="49" charset="0"/>
                <a:ea typeface="Times New Roman" panose="02020603050405020304" pitchFamily="18" charset="0"/>
              </a:rPr>
              <a:t>coherent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structured</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concise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manner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retrieval-based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applications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goal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generate</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short</a:t>
            </a:r>
            <a:r>
              <a:rPr lang="de-DE" sz="1000" dirty="0">
                <a:solidFill>
                  <a:srgbClr val="A31515"/>
                </a:solidFill>
                <a:effectLst/>
                <a:latin typeface="Menlo" panose="020B0609030804020204" pitchFamily="49" charset="0"/>
                <a:ea typeface="Times New Roman" panose="02020603050405020304" pitchFamily="18" charset="0"/>
              </a:rPr>
              <a:t> but </a:t>
            </a:r>
            <a:r>
              <a:rPr lang="de-DE" sz="1000" dirty="0" err="1">
                <a:solidFill>
                  <a:srgbClr val="A31515"/>
                </a:solidFill>
                <a:effectLst/>
                <a:latin typeface="Menlo" panose="020B0609030804020204" pitchFamily="49" charset="0"/>
                <a:ea typeface="Times New Roman" panose="02020603050405020304" pitchFamily="18" charset="0"/>
              </a:rPr>
              <a:t>meaningful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retains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most</a:t>
            </a:r>
            <a:r>
              <a:rPr lang="de-DE" sz="1000" dirty="0">
                <a:solidFill>
                  <a:srgbClr val="A31515"/>
                </a:solidFill>
                <a:effectLst/>
                <a:latin typeface="Menlo" panose="020B0609030804020204" pitchFamily="49" charset="0"/>
                <a:ea typeface="Times New Roman" panose="02020603050405020304" pitchFamily="18" charset="0"/>
              </a:rPr>
              <a:t> relevant </a:t>
            </a:r>
            <a:r>
              <a:rPr lang="de-DE" sz="1000" dirty="0" err="1">
                <a:solidFill>
                  <a:srgbClr val="A31515"/>
                </a:solidFill>
                <a:effectLst/>
                <a:latin typeface="Menlo" panose="020B0609030804020204" pitchFamily="49" charset="0"/>
                <a:ea typeface="Times New Roman" panose="02020603050405020304" pitchFamily="18" charset="0"/>
              </a:rPr>
              <a:t>details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while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being</a:t>
            </a:r>
            <a:r>
              <a:rPr lang="de-DE" sz="1000" dirty="0">
                <a:solidFill>
                  <a:srgbClr val="A31515"/>
                </a:solidFill>
                <a:effectLst/>
                <a:latin typeface="Menlo" panose="020B0609030804020204" pitchFamily="49" charset="0"/>
                <a:ea typeface="Times New Roman" panose="02020603050405020304" pitchFamily="18" charset="0"/>
              </a:rPr>
              <a:t> easy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understand</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Preceding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Sentence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preceding_sentence</a:t>
            </a:r>
            <a:r>
              <a:rPr lang="de-DE" sz="1000" dirty="0">
                <a:solidFill>
                  <a:srgbClr val="156082"/>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*(This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sentence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directly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precedes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but </a:t>
            </a:r>
            <a:r>
              <a:rPr lang="de-DE" sz="1000" dirty="0" err="1">
                <a:solidFill>
                  <a:srgbClr val="A31515"/>
                </a:solidFill>
                <a:effectLst/>
                <a:latin typeface="Menlo" panose="020B0609030804020204" pitchFamily="49" charset="0"/>
                <a:ea typeface="Times New Roman" panose="02020603050405020304" pitchFamily="18" charset="0"/>
              </a:rPr>
              <a:t>sometimes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may</a:t>
            </a:r>
            <a:r>
              <a:rPr lang="de-DE" sz="1000" dirty="0">
                <a:solidFill>
                  <a:srgbClr val="A31515"/>
                </a:solidFill>
                <a:effectLst/>
                <a:latin typeface="Menlo" panose="020B0609030804020204" pitchFamily="49" charset="0"/>
                <a:ea typeface="Times New Roman" panose="02020603050405020304" pitchFamily="18" charset="0"/>
              </a:rPr>
              <a:t> not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helpful</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**Table Summary:**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The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must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begin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Presented</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this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coherent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in **a maximum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3 </a:t>
            </a:r>
            <a:r>
              <a:rPr lang="de-DE" sz="1000" dirty="0" err="1">
                <a:solidFill>
                  <a:srgbClr val="A31515"/>
                </a:solidFill>
                <a:effectLst/>
                <a:latin typeface="Menlo" panose="020B0609030804020204" pitchFamily="49" charset="0"/>
                <a:ea typeface="Times New Roman" panose="02020603050405020304" pitchFamily="18" charset="0"/>
              </a:rPr>
              <a:t>sentences</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Capture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structure</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intent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Highlight **</a:t>
            </a:r>
            <a:r>
              <a:rPr lang="de-DE" sz="1000" dirty="0" err="1">
                <a:solidFill>
                  <a:srgbClr val="A31515"/>
                </a:solidFill>
                <a:effectLst/>
                <a:latin typeface="Menlo" panose="020B0609030804020204" pitchFamily="49" charset="0"/>
                <a:ea typeface="Times New Roman" panose="02020603050405020304" pitchFamily="18" charset="0"/>
              </a:rPr>
              <a:t>key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insights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trends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applicable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**Limit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output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500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while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ensuring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clarity</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completeness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Here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needs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summarization</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table</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p>
          <a:p>
            <a:pPr>
              <a:lnSpc>
                <a:spcPts val="1350"/>
              </a:lnSpc>
              <a:buNone/>
            </a:pPr>
            <a:r>
              <a:rPr lang="de-DE" sz="1000" dirty="0">
                <a:solidFill>
                  <a:srgbClr val="A31515"/>
                </a:solidFill>
                <a:latin typeface="Menlo" panose="020B0609030804020204" pitchFamily="49" charset="0"/>
              </a:rPr>
              <a:t>### Output Format</a:t>
            </a:r>
          </a:p>
          <a:p>
            <a:pPr>
              <a:lnSpc>
                <a:spcPts val="1350"/>
              </a:lnSpc>
              <a:buNone/>
            </a:pP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A31515"/>
                </a:solidFill>
                <a:effectLst/>
                <a:latin typeface="Menlo" panose="020B0609030804020204" pitchFamily="49" charset="0"/>
                <a:ea typeface="Times New Roman" panose="02020603050405020304" pitchFamily="18" charset="0"/>
              </a:rPr>
              <a:t>Table Summary: </a:t>
            </a:r>
            <a:r>
              <a:rPr lang="de-DE" sz="1000" dirty="0" err="1">
                <a:solidFill>
                  <a:srgbClr val="A31515"/>
                </a:solidFill>
                <a:effectLst/>
                <a:latin typeface="Menlo" panose="020B0609030804020204" pitchFamily="49" charset="0"/>
                <a:ea typeface="Times New Roman" panose="02020603050405020304" pitchFamily="18" charset="0"/>
              </a:rPr>
              <a:t>Presented</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this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&lt;</a:t>
            </a:r>
            <a:r>
              <a:rPr lang="de-DE" sz="1000" dirty="0" err="1">
                <a:solidFill>
                  <a:srgbClr val="A31515"/>
                </a:solidFill>
                <a:effectLst/>
                <a:latin typeface="Menlo" panose="020B0609030804020204" pitchFamily="49" charset="0"/>
                <a:ea typeface="Times New Roman" panose="02020603050405020304" pitchFamily="18" charset="0"/>
              </a:rPr>
              <a:t>concise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summary</a:t>
            </a:r>
            <a:r>
              <a:rPr lang="de-DE" sz="1000" dirty="0">
                <a:solidFill>
                  <a:srgbClr val="A31515"/>
                </a:solidFill>
                <a:effectLst/>
                <a:latin typeface="Menlo" panose="020B0609030804020204" pitchFamily="49" charset="0"/>
                <a:ea typeface="Times New Roman" panose="02020603050405020304" pitchFamily="18" charset="0"/>
              </a:rPr>
              <a:t> in 3 </a:t>
            </a:r>
            <a:r>
              <a:rPr lang="de-DE" sz="1000" dirty="0" err="1">
                <a:solidFill>
                  <a:srgbClr val="A31515"/>
                </a:solidFill>
                <a:effectLst/>
                <a:latin typeface="Menlo" panose="020B0609030804020204" pitchFamily="49" charset="0"/>
                <a:ea typeface="Times New Roman" panose="02020603050405020304" pitchFamily="18" charset="0"/>
              </a:rPr>
              <a:t>sentences</a:t>
            </a:r>
            <a:r>
              <a:rPr lang="de-DE" sz="1000" dirty="0">
                <a:solidFill>
                  <a:srgbClr val="A31515"/>
                </a:solidFill>
                <a:effectLst/>
                <a:latin typeface="Menlo" panose="020B0609030804020204" pitchFamily="49" charset="0"/>
                <a:ea typeface="Times New Roman" panose="02020603050405020304" pitchFamily="18" charset="0"/>
              </a:rPr>
              <a:t>&gt;.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57328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16A0A-B298-FB23-1C8E-D90927A999FF}"/>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59B312A-559B-40F5-104A-92ECC661BD6F}"/>
              </a:ext>
            </a:extLst>
          </p:cNvPr>
          <p:cNvSpPr txBox="1"/>
          <p:nvPr/>
        </p:nvSpPr>
        <p:spPr>
          <a:xfrm>
            <a:off x="1" y="432262"/>
            <a:ext cx="6858000" cy="2179031"/>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serve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structural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component</a:t>
            </a:r>
            <a:r>
              <a:rPr lang="de-DE" sz="1000" dirty="0">
                <a:solidFill>
                  <a:srgbClr val="A31515"/>
                </a:solidFill>
                <a:effectLst/>
                <a:latin typeface="Menlo" panose="020B0609030804020204" pitchFamily="49" charset="0"/>
                <a:ea typeface="Times New Roman" panose="02020603050405020304" pitchFamily="18" charset="0"/>
              </a:rPr>
              <a:t>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top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dataset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defining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meaning</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below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them</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Therefore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probability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decreases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increasing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also </a:t>
            </a:r>
            <a:r>
              <a:rPr lang="de-DE" sz="1000" dirty="0" err="1">
                <a:solidFill>
                  <a:srgbClr val="A31515"/>
                </a:solidFill>
                <a:effectLst/>
                <a:latin typeface="Menlo" panose="020B0609030804020204" pitchFamily="49" charset="0"/>
                <a:ea typeface="Times New Roman" panose="02020603050405020304" pitchFamily="18" charset="0"/>
              </a:rPr>
              <a:t>might</a:t>
            </a:r>
            <a:r>
              <a:rPr lang="de-DE" sz="1000" dirty="0">
                <a:solidFill>
                  <a:srgbClr val="A31515"/>
                </a:solidFill>
                <a:effectLst/>
                <a:latin typeface="Menlo" panose="020B0609030804020204" pitchFamily="49" charset="0"/>
                <a:ea typeface="Times New Roman" panose="02020603050405020304" pitchFamily="18" charset="0"/>
              </a:rPr>
              <a:t> happen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has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a:t>
            </a:r>
          </a:p>
          <a:p>
            <a:pPr>
              <a:lnSpc>
                <a:spcPts val="1350"/>
              </a:lnSpc>
              <a:buNone/>
            </a:pP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typically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contain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labels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describe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type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each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acting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guide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interpreting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contents</a:t>
            </a:r>
            <a:r>
              <a:rPr lang="de-DE" sz="1000" dirty="0">
                <a:solidFill>
                  <a:srgbClr val="A31515"/>
                </a:solidFill>
                <a:effectLst/>
                <a:latin typeface="Menlo" panose="020B0609030804020204" pitchFamily="49" charset="0"/>
                <a:ea typeface="Times New Roman" panose="02020603050405020304" pitchFamily="18" charset="0"/>
              </a:rPr>
              <a:t>.</a:t>
            </a:r>
            <a:r>
              <a:rPr lang="de-DE" sz="1000" dirty="0">
                <a:latin typeface="Times New Roman" panose="02020603050405020304" pitchFamily="18" charset="0"/>
                <a:ea typeface="Times New Roman" panose="02020603050405020304" pitchFamily="18" charset="0"/>
              </a:rPr>
              <a:t> </a:t>
            </a:r>
            <a:r>
              <a:rPr lang="de-DE" sz="1000" dirty="0">
                <a:solidFill>
                  <a:srgbClr val="A31515"/>
                </a:solidFill>
                <a:effectLst/>
                <a:latin typeface="Menlo" panose="020B0609030804020204" pitchFamily="49" charset="0"/>
                <a:ea typeface="Times New Roman" panose="02020603050405020304" pitchFamily="18" charset="0"/>
              </a:rPr>
              <a:t>In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hierarchical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structures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span multiple </a:t>
            </a:r>
            <a:r>
              <a:rPr lang="de-DE" sz="1000" dirty="0" err="1">
                <a:solidFill>
                  <a:srgbClr val="A31515"/>
                </a:solidFill>
                <a:effectLst/>
                <a:latin typeface="Menlo" panose="020B0609030804020204" pitchFamily="49" charset="0"/>
                <a:ea typeface="Times New Roman" panose="02020603050405020304" pitchFamily="18" charset="0"/>
              </a:rPr>
              <a:t>levels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features</a:t>
            </a:r>
            <a:r>
              <a:rPr lang="de-DE" sz="1000" dirty="0">
                <a:solidFill>
                  <a:srgbClr val="A31515"/>
                </a:solidFill>
                <a:effectLst/>
                <a:latin typeface="Menlo" panose="020B0609030804020204" pitchFamily="49" charset="0"/>
                <a:ea typeface="Times New Roman" panose="02020603050405020304" pitchFamily="18" charset="0"/>
              </a:rPr>
              <a:t> like </a:t>
            </a:r>
            <a:r>
              <a:rPr lang="de-DE" sz="1000" dirty="0" err="1">
                <a:solidFill>
                  <a:srgbClr val="A31515"/>
                </a:solidFill>
                <a:effectLst/>
                <a:latin typeface="Menlo" panose="020B0609030804020204" pitchFamily="49" charset="0"/>
                <a:ea typeface="Times New Roman" panose="02020603050405020304" pitchFamily="18" charset="0"/>
              </a:rPr>
              <a:t>colspans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group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visually</a:t>
            </a:r>
            <a:r>
              <a:rPr lang="de-DE" sz="1000" dirty="0">
                <a:solidFill>
                  <a:srgbClr val="A31515"/>
                </a:solidFill>
                <a:effectLst/>
                <a:latin typeface="Menlo" panose="020B0609030804020204" pitchFamily="49" charset="0"/>
                <a:ea typeface="Times New Roman" panose="02020603050405020304" pitchFamily="18" charset="0"/>
              </a:rPr>
              <a:t>.</a:t>
            </a:r>
            <a:r>
              <a:rPr lang="de-DE" sz="1000" dirty="0">
                <a:latin typeface="Times New Roman" panose="02020603050405020304" pitchFamily="18" charset="0"/>
                <a:ea typeface="Times New Roman" panose="02020603050405020304" pitchFamily="18" charset="0"/>
              </a:rPr>
              <a:t> </a:t>
            </a:r>
            <a:r>
              <a:rPr lang="de-DE" sz="1000" dirty="0">
                <a:solidFill>
                  <a:srgbClr val="A31515"/>
                </a:solidFill>
                <a:effectLst/>
                <a:latin typeface="Menlo" panose="020B0609030804020204" pitchFamily="49" charset="0"/>
                <a:ea typeface="Times New Roman" panose="02020603050405020304" pitchFamily="18" charset="0"/>
              </a:rPr>
              <a:t>This </a:t>
            </a:r>
            <a:r>
              <a:rPr lang="de-DE" sz="1000" dirty="0" err="1">
                <a:solidFill>
                  <a:srgbClr val="A31515"/>
                </a:solidFill>
                <a:effectLst/>
                <a:latin typeface="Menlo" panose="020B0609030804020204" pitchFamily="49" charset="0"/>
                <a:ea typeface="Times New Roman" panose="02020603050405020304" pitchFamily="18" charset="0"/>
              </a:rPr>
              <a:t>layered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organization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allows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representation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complex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relationships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between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improving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clarity</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facilitating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detailed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analysis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multidimensional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p:txBody>
      </p:sp>
      <p:sp>
        <p:nvSpPr>
          <p:cNvPr id="2" name="Textfeld 1">
            <a:extLst>
              <a:ext uri="{FF2B5EF4-FFF2-40B4-BE49-F238E27FC236}">
                <a16:creationId xmlns:a16="http://schemas.microsoft.com/office/drawing/2014/main" id="{85451E1F-8362-B04B-0B9B-CCA5183A4C3E}"/>
              </a:ext>
            </a:extLst>
          </p:cNvPr>
          <p:cNvSpPr txBox="1"/>
          <p:nvPr/>
        </p:nvSpPr>
        <p:spPr>
          <a:xfrm>
            <a:off x="0" y="3127446"/>
            <a:ext cx="6858000" cy="2358824"/>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label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structural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component</a:t>
            </a:r>
            <a:r>
              <a:rPr lang="de-DE" sz="1000" dirty="0">
                <a:solidFill>
                  <a:srgbClr val="A31515"/>
                </a:solidFill>
                <a:effectLst/>
                <a:latin typeface="Menlo" panose="020B0609030804020204" pitchFamily="49" charset="0"/>
                <a:ea typeface="Times New Roman" panose="02020603050405020304" pitchFamily="18" charset="0"/>
              </a:rPr>
              <a:t> in a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typically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positioned</a:t>
            </a:r>
            <a:r>
              <a:rPr lang="de-DE" sz="1000" dirty="0">
                <a:solidFill>
                  <a:srgbClr val="A31515"/>
                </a:solidFill>
                <a:effectLst/>
                <a:latin typeface="Menlo" panose="020B0609030804020204" pitchFamily="49" charset="0"/>
                <a:ea typeface="Times New Roman" panose="02020603050405020304" pitchFamily="18" charset="0"/>
              </a:rPr>
              <a:t> on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left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side</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provide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descriptive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categorical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identifiers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each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The </a:t>
            </a:r>
            <a:r>
              <a:rPr lang="de-DE" sz="1000" dirty="0" err="1">
                <a:solidFill>
                  <a:srgbClr val="A31515"/>
                </a:solidFill>
                <a:effectLst/>
                <a:latin typeface="Menlo" panose="020B0609030804020204" pitchFamily="49" charset="0"/>
                <a:ea typeface="Times New Roman" panose="02020603050405020304" pitchFamily="18" charset="0"/>
              </a:rPr>
              <a:t>probability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beeing</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label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therefore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decrease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increasing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It</a:t>
            </a:r>
            <a:r>
              <a:rPr lang="de-DE" sz="1000" dirty="0">
                <a:solidFill>
                  <a:srgbClr val="A31515"/>
                </a:solidFill>
                <a:effectLst/>
                <a:latin typeface="Menlo" panose="020B0609030804020204" pitchFamily="49" charset="0"/>
                <a:ea typeface="Times New Roman" panose="02020603050405020304" pitchFamily="18" charset="0"/>
              </a:rPr>
              <a:t> also </a:t>
            </a:r>
            <a:r>
              <a:rPr lang="de-DE" sz="1000" dirty="0" err="1">
                <a:solidFill>
                  <a:srgbClr val="A31515"/>
                </a:solidFill>
                <a:effectLst/>
                <a:latin typeface="Menlo" panose="020B0609030804020204" pitchFamily="49" charset="0"/>
                <a:ea typeface="Times New Roman" panose="02020603050405020304" pitchFamily="18" charset="0"/>
              </a:rPr>
              <a:t>might</a:t>
            </a:r>
            <a:r>
              <a:rPr lang="de-DE" sz="1000" dirty="0">
                <a:solidFill>
                  <a:srgbClr val="A31515"/>
                </a:solidFill>
                <a:effectLst/>
                <a:latin typeface="Menlo" panose="020B0609030804020204" pitchFamily="49" charset="0"/>
                <a:ea typeface="Times New Roman" panose="02020603050405020304" pitchFamily="18" charset="0"/>
              </a:rPr>
              <a:t> happen </a:t>
            </a:r>
            <a:r>
              <a:rPr lang="de-DE" sz="1000" dirty="0" err="1">
                <a:solidFill>
                  <a:srgbClr val="A31515"/>
                </a:solidFill>
                <a:effectLst/>
                <a:latin typeface="Menlo" panose="020B0609030804020204" pitchFamily="49" charset="0"/>
                <a:ea typeface="Times New Roman" panose="02020603050405020304" pitchFamily="18" charset="0"/>
              </a:rPr>
              <a:t>that</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has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label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a:t>
            </a:r>
          </a:p>
          <a:p>
            <a:pPr>
              <a:lnSpc>
                <a:spcPts val="1350"/>
              </a:lnSpc>
              <a:buNone/>
            </a:pPr>
            <a:endParaRPr lang="de-DE" sz="1000" dirty="0">
              <a:solidFill>
                <a:srgbClr val="A31515"/>
              </a:solidFill>
              <a:effectLst/>
              <a:latin typeface="Menlo" panose="020B0609030804020204" pitchFamily="49" charset="0"/>
              <a:ea typeface="Times New Roman" panose="02020603050405020304" pitchFamily="18" charset="0"/>
            </a:endParaRPr>
          </a:p>
          <a:p>
            <a:pPr>
              <a:lnSpc>
                <a:spcPts val="1350"/>
              </a:lnSpc>
              <a:buNone/>
            </a:pPr>
            <a:r>
              <a:rPr lang="de-DE" sz="1000" dirty="0" err="1">
                <a:solidFill>
                  <a:srgbClr val="A31515"/>
                </a:solidFill>
                <a:latin typeface="Menlo" panose="020B0609030804020204" pitchFamily="49" charset="0"/>
                <a:ea typeface="Times New Roman" panose="02020603050405020304" pitchFamily="18" charset="0"/>
              </a:rPr>
              <a:t>Row</a:t>
            </a:r>
            <a:r>
              <a:rPr lang="de-DE" sz="1000" dirty="0">
                <a:solidFill>
                  <a:srgbClr val="A31515"/>
                </a:solidFill>
                <a:latin typeface="Menlo" panose="020B0609030804020204" pitchFamily="49" charset="0"/>
                <a:ea typeface="Times New Roman" panose="02020603050405020304" pitchFamily="18" charset="0"/>
              </a:rPr>
              <a:t> </a:t>
            </a:r>
            <a:r>
              <a:rPr lang="de-DE" sz="1000" dirty="0" err="1">
                <a:solidFill>
                  <a:srgbClr val="A31515"/>
                </a:solidFill>
                <a:latin typeface="Menlo" panose="020B0609030804020204" pitchFamily="49" charset="0"/>
                <a:ea typeface="Times New Roman" panose="02020603050405020304" pitchFamily="18" charset="0"/>
              </a:rPr>
              <a:t>l</a:t>
            </a:r>
            <a:r>
              <a:rPr lang="de-DE" sz="1000" dirty="0" err="1">
                <a:solidFill>
                  <a:srgbClr val="A31515"/>
                </a:solidFill>
                <a:effectLst/>
                <a:latin typeface="Menlo" panose="020B0609030804020204" pitchFamily="49" charset="0"/>
                <a:ea typeface="Times New Roman" panose="02020603050405020304" pitchFamily="18" charset="0"/>
              </a:rPr>
              <a:t>abel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define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context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grouping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allowing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easier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reference</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understanding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dataset</a:t>
            </a:r>
            <a:r>
              <a:rPr lang="de-DE" sz="1000" dirty="0">
                <a:solidFill>
                  <a:srgbClr val="A31515"/>
                </a:solidFill>
                <a:effectLst/>
                <a:latin typeface="Menlo" panose="020B0609030804020204" pitchFamily="49" charset="0"/>
                <a:ea typeface="Times New Roman" panose="02020603050405020304" pitchFamily="18" charset="0"/>
              </a:rPr>
              <a:t>. In </a:t>
            </a:r>
            <a:r>
              <a:rPr lang="de-DE" sz="1000" dirty="0" err="1">
                <a:solidFill>
                  <a:srgbClr val="A31515"/>
                </a:solidFill>
                <a:effectLst/>
                <a:latin typeface="Menlo" panose="020B0609030804020204" pitchFamily="49" charset="0"/>
                <a:ea typeface="Times New Roman" panose="02020603050405020304" pitchFamily="18" charset="0"/>
              </a:rPr>
              <a:t>hierarchical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label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columns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represent</a:t>
            </a:r>
            <a:r>
              <a:rPr lang="de-DE" sz="1000" dirty="0">
                <a:solidFill>
                  <a:srgbClr val="A31515"/>
                </a:solidFill>
                <a:effectLst/>
                <a:latin typeface="Menlo" panose="020B0609030804020204" pitchFamily="49" charset="0"/>
                <a:ea typeface="Times New Roman" panose="02020603050405020304" pitchFamily="18" charset="0"/>
              </a:rPr>
              <a:t> multiple </a:t>
            </a:r>
            <a:r>
              <a:rPr lang="de-DE" sz="1000" dirty="0" err="1">
                <a:solidFill>
                  <a:srgbClr val="A31515"/>
                </a:solidFill>
                <a:effectLst/>
                <a:latin typeface="Menlo" panose="020B0609030804020204" pitchFamily="49" charset="0"/>
                <a:ea typeface="Times New Roman" panose="02020603050405020304" pitchFamily="18" charset="0"/>
              </a:rPr>
              <a:t>levels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categorization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employing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features</a:t>
            </a:r>
            <a:r>
              <a:rPr lang="de-DE" sz="1000" dirty="0">
                <a:solidFill>
                  <a:srgbClr val="A31515"/>
                </a:solidFill>
                <a:effectLst/>
                <a:latin typeface="Menlo" panose="020B0609030804020204" pitchFamily="49" charset="0"/>
                <a:ea typeface="Times New Roman" panose="02020603050405020304" pitchFamily="18" charset="0"/>
              </a:rPr>
              <a:t> like </a:t>
            </a:r>
            <a:r>
              <a:rPr lang="de-DE" sz="1000" dirty="0" err="1">
                <a:solidFill>
                  <a:srgbClr val="A31515"/>
                </a:solidFill>
                <a:effectLst/>
                <a:latin typeface="Menlo" panose="020B0609030804020204" pitchFamily="49" charset="0"/>
                <a:ea typeface="Times New Roman" panose="02020603050405020304" pitchFamily="18" charset="0"/>
              </a:rPr>
              <a:t>rowspans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visually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group</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related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under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shared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labels</a:t>
            </a:r>
            <a:r>
              <a:rPr lang="de-DE" sz="1000" dirty="0">
                <a:solidFill>
                  <a:srgbClr val="A31515"/>
                </a:solidFill>
                <a:effectLst/>
                <a:latin typeface="Menlo" panose="020B0609030804020204" pitchFamily="49" charset="0"/>
                <a:ea typeface="Times New Roman" panose="02020603050405020304" pitchFamily="18" charset="0"/>
              </a:rPr>
              <a:t>.</a:t>
            </a: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This </a:t>
            </a:r>
            <a:r>
              <a:rPr lang="de-DE" sz="1000" dirty="0" err="1">
                <a:solidFill>
                  <a:srgbClr val="A31515"/>
                </a:solidFill>
                <a:effectLst/>
                <a:latin typeface="Menlo" panose="020B0609030804020204" pitchFamily="49" charset="0"/>
                <a:ea typeface="Times New Roman" panose="02020603050405020304" pitchFamily="18" charset="0"/>
              </a:rPr>
              <a:t>structure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enables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organization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nested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relationships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within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enhancing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readability</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supporting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more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detailed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analysis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grouped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hierarchical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information</a:t>
            </a:r>
            <a:r>
              <a:rPr lang="de-DE" sz="1000" dirty="0">
                <a:solidFill>
                  <a:srgbClr val="A31515"/>
                </a:solidFill>
                <a:effectLst/>
                <a:latin typeface="Menlo" panose="020B0609030804020204" pitchFamily="49" charset="0"/>
                <a:ea typeface="Times New Roman" panose="02020603050405020304" pitchFamily="18" charset="0"/>
              </a:rPr>
              <a:t>.</a:t>
            </a:r>
          </a:p>
        </p:txBody>
      </p:sp>
    </p:spTree>
    <p:extLst>
      <p:ext uri="{BB962C8B-B14F-4D97-AF65-F5344CB8AC3E}">
        <p14:creationId xmlns:p14="http://schemas.microsoft.com/office/powerpoint/2010/main" val="2453884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7FD65-2E8B-A0D2-5FA2-EC8618930C83}"/>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A9CFC1DC-F4AF-F95B-30DF-85FF46B5DF59}"/>
              </a:ext>
            </a:extLst>
          </p:cNvPr>
          <p:cNvSpPr txBox="1"/>
          <p:nvPr/>
        </p:nvSpPr>
        <p:spPr>
          <a:xfrm>
            <a:off x="1" y="432262"/>
            <a:ext cx="6858000" cy="4513003"/>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whether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should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classified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not.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1. </a:t>
            </a:r>
            <a:r>
              <a:rPr lang="de-DE" sz="1000" dirty="0" err="1">
                <a:solidFill>
                  <a:srgbClr val="A31515"/>
                </a:solidFill>
                <a:effectLst/>
                <a:latin typeface="Menlo" panose="020B0609030804020204" pitchFamily="49" charset="0"/>
                <a:ea typeface="Times New Roman" panose="02020603050405020304" pitchFamily="18" charset="0"/>
              </a:rPr>
              <a:t>Carefully</a:t>
            </a:r>
            <a:r>
              <a:rPr lang="de-DE" sz="1000" dirty="0">
                <a:solidFill>
                  <a:srgbClr val="A31515"/>
                </a:solidFill>
                <a:effectLst/>
                <a:latin typeface="Menlo" panose="020B0609030804020204" pitchFamily="49" charset="0"/>
                <a:ea typeface="Times New Roman" panose="02020603050405020304" pitchFamily="18" charset="0"/>
              </a:rPr>
              <a:t> review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in HTML </a:t>
            </a:r>
            <a:r>
              <a:rPr lang="de-DE" sz="1000" dirty="0" err="1">
                <a:solidFill>
                  <a:srgbClr val="A31515"/>
                </a:solidFill>
                <a:effectLst/>
                <a:latin typeface="Menlo" panose="020B0609030804020204" pitchFamily="49" charset="0"/>
                <a:ea typeface="Times New Roman" panose="02020603050405020304" pitchFamily="18" charset="0"/>
              </a:rPr>
              <a:t>format</a:t>
            </a:r>
            <a:r>
              <a:rPr lang="de-DE" sz="1000" dirty="0">
                <a:solidFill>
                  <a:srgbClr val="A31515"/>
                </a:solidFill>
                <a:effectLst/>
                <a:latin typeface="Menlo" panose="020B0609030804020204" pitchFamily="49" charset="0"/>
                <a:ea typeface="Times New Roman" panose="02020603050405020304" pitchFamily="18" charset="0"/>
              </a:rPr>
              <a:t>. The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lacks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predefined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headers</a:t>
            </a:r>
            <a:r>
              <a:rPr lang="de-DE" sz="1000" dirty="0">
                <a:solidFill>
                  <a:srgbClr val="A31515"/>
                </a:solidFill>
                <a:effectLst/>
                <a:latin typeface="Menlo" panose="020B0609030804020204" pitchFamily="49" charset="0"/>
                <a:ea typeface="Times New Roman" panose="02020603050405020304" pitchFamily="18" charset="0"/>
              </a:rPr>
              <a:t>, and all </a:t>
            </a:r>
            <a:r>
              <a:rPr lang="de-DE" sz="1000" dirty="0" err="1">
                <a:solidFill>
                  <a:srgbClr val="A31515"/>
                </a:solidFill>
                <a:effectLst/>
                <a:latin typeface="Menlo" panose="020B0609030804020204" pitchFamily="49" charset="0"/>
                <a:ea typeface="Times New Roman" panose="02020603050405020304" pitchFamily="18" charset="0"/>
              </a:rPr>
              <a:t>rows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wrapped</a:t>
            </a:r>
            <a:r>
              <a:rPr lang="de-DE" sz="1000" dirty="0">
                <a:solidFill>
                  <a:srgbClr val="A31515"/>
                </a:solidFill>
                <a:effectLst/>
                <a:latin typeface="Menlo" panose="020B0609030804020204" pitchFamily="49" charset="0"/>
                <a:ea typeface="Times New Roman" panose="02020603050405020304" pitchFamily="18" charset="0"/>
              </a:rPr>
              <a:t> in &lt;</a:t>
            </a:r>
            <a:r>
              <a:rPr lang="de-DE" sz="1000" dirty="0" err="1">
                <a:solidFill>
                  <a:srgbClr val="A31515"/>
                </a:solidFill>
                <a:effectLst/>
                <a:latin typeface="Menlo" panose="020B0609030804020204" pitchFamily="49" charset="0"/>
                <a:ea typeface="Times New Roman" panose="02020603050405020304" pitchFamily="18" charset="0"/>
              </a:rPr>
              <a:t>tr</a:t>
            </a:r>
            <a:r>
              <a:rPr lang="de-DE" sz="1000" dirty="0">
                <a:solidFill>
                  <a:srgbClr val="A31515"/>
                </a:solidFill>
                <a:effectLst/>
                <a:latin typeface="Menlo" panose="020B0609030804020204" pitchFamily="49" charset="0"/>
                <a:ea typeface="Times New Roman" panose="02020603050405020304" pitchFamily="18" charset="0"/>
              </a:rPr>
              <a:t>&gt; tags.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2. </a:t>
            </a:r>
            <a:r>
              <a:rPr lang="de-DE" sz="1000" dirty="0" err="1">
                <a:solidFill>
                  <a:srgbClr val="A31515"/>
                </a:solidFill>
                <a:effectLst/>
                <a:latin typeface="Menlo" panose="020B0609030804020204" pitchFamily="49" charset="0"/>
                <a:ea typeface="Times New Roman" panose="02020603050405020304" pitchFamily="18" charset="0"/>
              </a:rPr>
              <a:t>Consider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typical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properties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making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s </a:t>
            </a:r>
            <a:r>
              <a:rPr lang="de-DE" sz="1000" dirty="0" err="1">
                <a:solidFill>
                  <a:srgbClr val="A31515"/>
                </a:solidFill>
                <a:effectLst/>
                <a:latin typeface="Menlo" panose="020B0609030804020204" pitchFamily="49" charset="0"/>
                <a:ea typeface="Times New Roman" panose="02020603050405020304" pitchFamily="18" charset="0"/>
              </a:rPr>
              <a:t>typically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yield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row_label_or_column_header_description</a:t>
            </a:r>
            <a:r>
              <a:rPr lang="de-DE" sz="1000" dirty="0">
                <a:solidFill>
                  <a:srgbClr val="156082"/>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3. End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response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Yes"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represents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contains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actual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records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entries</a:t>
            </a:r>
            <a:r>
              <a:rPr lang="de-DE" sz="1000" dirty="0">
                <a:solidFill>
                  <a:srgbClr val="A31515"/>
                </a:solidFill>
                <a:effectLst/>
                <a:latin typeface="Menlo" panose="020B0609030804020204" pitchFamily="49" charset="0"/>
                <a:ea typeface="Times New Roman" panose="02020603050405020304" pitchFamily="18" charset="0"/>
              </a:rPr>
              <a:t> (e.g., </a:t>
            </a:r>
            <a:r>
              <a:rPr lang="de-DE" sz="1000" dirty="0" err="1">
                <a:solidFill>
                  <a:srgbClr val="A31515"/>
                </a:solidFill>
                <a:effectLst/>
                <a:latin typeface="Menlo" panose="020B0609030804020204" pitchFamily="49" charset="0"/>
                <a:ea typeface="Times New Roman" panose="02020603050405020304" pitchFamily="18" charset="0"/>
              </a:rPr>
              <a:t>numerical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values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measurements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metrics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attributes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corresponding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category</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4. </a:t>
            </a:r>
            <a:r>
              <a:rPr lang="de-DE" sz="1000" dirty="0" err="1">
                <a:solidFill>
                  <a:srgbClr val="A31515"/>
                </a:solidFill>
                <a:effectLst/>
                <a:latin typeface="Menlo" panose="020B0609030804020204" pitchFamily="49" charset="0"/>
                <a:ea typeface="Times New Roman" panose="02020603050405020304" pitchFamily="18" charset="0"/>
              </a:rPr>
              <a:t>Reason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maximum 500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analyze</a:t>
            </a:r>
            <a:r>
              <a:rPr lang="de-DE" sz="1000" dirty="0">
                <a:solidFill>
                  <a:srgbClr val="A31515"/>
                </a:solidFill>
                <a:effectLst/>
                <a:latin typeface="Menlo" panose="020B0609030804020204" pitchFamily="49"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The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index</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4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Table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table</a:t>
            </a:r>
            <a:r>
              <a:rPr lang="de-DE" sz="1000" dirty="0">
                <a:solidFill>
                  <a:srgbClr val="156082"/>
                </a:solidFill>
                <a:effectLst/>
                <a:latin typeface="Menlo" panose="020B0609030804020204" pitchFamily="49" charset="0"/>
                <a:ea typeface="Times New Roman" panose="02020603050405020304" pitchFamily="18" charset="0"/>
              </a:rPr>
              <a:t>}</a:t>
            </a:r>
            <a:endParaRPr lang="de-DE"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04599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280E9-4556-987D-E636-D16D75D4CF61}"/>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92A76D52-2480-8E72-1E63-955101F0BF7A}"/>
              </a:ext>
            </a:extLst>
          </p:cNvPr>
          <p:cNvSpPr txBox="1"/>
          <p:nvPr/>
        </p:nvSpPr>
        <p:spPr>
          <a:xfrm>
            <a:off x="1" y="432262"/>
            <a:ext cx="6858000" cy="4872076"/>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whether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should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classified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not.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1. Review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a:solidFill>
                  <a:srgbClr val="A31515"/>
                </a:solidFill>
                <a:effectLst/>
                <a:latin typeface="Menlo" panose="020B0609030804020204" pitchFamily="49" charset="0"/>
                <a:ea typeface="Times New Roman" panose="02020603050405020304" pitchFamily="18" charset="0"/>
              </a:rPr>
              <a:t>and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next</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previous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2. </a:t>
            </a:r>
            <a:r>
              <a:rPr lang="de-DE" sz="1000" dirty="0" err="1">
                <a:solidFill>
                  <a:srgbClr val="A31515"/>
                </a:solidFill>
                <a:effectLst/>
                <a:latin typeface="Menlo" panose="020B0609030804020204" pitchFamily="49" charset="0"/>
                <a:ea typeface="Times New Roman" panose="02020603050405020304" pitchFamily="18" charset="0"/>
              </a:rPr>
              <a:t>Consider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typical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properties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 {</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making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s </a:t>
            </a:r>
            <a:r>
              <a:rPr lang="de-DE" sz="1000" dirty="0" err="1">
                <a:solidFill>
                  <a:srgbClr val="A31515"/>
                </a:solidFill>
                <a:effectLst/>
                <a:latin typeface="Menlo" panose="020B0609030804020204" pitchFamily="49" charset="0"/>
                <a:ea typeface="Times New Roman" panose="02020603050405020304" pitchFamily="18" charset="0"/>
              </a:rPr>
              <a:t>typically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yield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row_label_or_column_header_description</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3. End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response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Yes"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represents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contains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actual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records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entries</a:t>
            </a:r>
            <a:r>
              <a:rPr lang="de-DE" sz="1000" dirty="0">
                <a:solidFill>
                  <a:srgbClr val="A31515"/>
                </a:solidFill>
                <a:effectLst/>
                <a:latin typeface="Menlo" panose="020B0609030804020204" pitchFamily="49" charset="0"/>
                <a:ea typeface="Times New Roman" panose="02020603050405020304" pitchFamily="18" charset="0"/>
              </a:rPr>
              <a:t> (e.g., </a:t>
            </a:r>
            <a:r>
              <a:rPr lang="de-DE" sz="1000" dirty="0" err="1">
                <a:solidFill>
                  <a:srgbClr val="A31515"/>
                </a:solidFill>
                <a:effectLst/>
                <a:latin typeface="Menlo" panose="020B0609030804020204" pitchFamily="49" charset="0"/>
                <a:ea typeface="Times New Roman" panose="02020603050405020304" pitchFamily="18" charset="0"/>
              </a:rPr>
              <a:t>numerical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values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measurements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metrics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attributes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corresponding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category</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4. </a:t>
            </a:r>
            <a:r>
              <a:rPr lang="de-DE" sz="1000" dirty="0" err="1">
                <a:solidFill>
                  <a:srgbClr val="A31515"/>
                </a:solidFill>
                <a:effectLst/>
                <a:latin typeface="Menlo" panose="020B0609030804020204" pitchFamily="49" charset="0"/>
                <a:ea typeface="Times New Roman" panose="02020603050405020304" pitchFamily="18" charset="0"/>
              </a:rPr>
              <a:t>Reason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maximum 500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The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index</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previous_row_or_column_data</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depends</a:t>
            </a:r>
            <a:r>
              <a:rPr lang="de-DE" sz="1000" dirty="0">
                <a:solidFill>
                  <a:srgbClr val="196B24"/>
                </a:solidFill>
                <a:effectLst/>
                <a:latin typeface="Menlo" panose="020B0609030804020204" pitchFamily="49" charset="0"/>
                <a:ea typeface="Times New Roman" panose="02020603050405020304" pitchFamily="18" charset="0"/>
              </a:rPr>
              <a:t> on </a:t>
            </a:r>
            <a:r>
              <a:rPr lang="de-DE" sz="1000" dirty="0" err="1">
                <a:solidFill>
                  <a:srgbClr val="196B24"/>
                </a:solidFill>
                <a:effectLst/>
                <a:latin typeface="Menlo" panose="020B0609030804020204" pitchFamily="49" charset="0"/>
                <a:ea typeface="Times New Roman" panose="02020603050405020304" pitchFamily="18" charset="0"/>
              </a:rPr>
              <a:t>index</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previous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or</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e.g., </a:t>
            </a:r>
            <a:r>
              <a:rPr lang="de-DE" sz="1000" dirty="0" err="1">
                <a:solidFill>
                  <a:srgbClr val="196B24"/>
                </a:solidFill>
                <a:effectLst/>
                <a:latin typeface="Menlo" panose="020B0609030804020204" pitchFamily="49" charset="0"/>
                <a:ea typeface="Times New Roman" panose="02020603050405020304" pitchFamily="18" charset="0"/>
              </a:rPr>
              <a:t>for</a:t>
            </a:r>
            <a:r>
              <a:rPr lang="de-DE" sz="1000" dirty="0">
                <a:solidFill>
                  <a:srgbClr val="196B24"/>
                </a:solidFill>
                <a:effectLst/>
                <a:latin typeface="Menlo" panose="020B0609030804020204" pitchFamily="49" charset="0"/>
                <a:ea typeface="Times New Roman" panose="02020603050405020304" pitchFamily="18" charset="0"/>
              </a:rPr>
              <a:t> 					# </a:t>
            </a:r>
            <a:r>
              <a:rPr lang="de-DE" sz="1000" dirty="0" err="1">
                <a:solidFill>
                  <a:srgbClr val="196B24"/>
                </a:solidFill>
                <a:effectLst/>
                <a:latin typeface="Menlo" panose="020B0609030804020204" pitchFamily="49" charset="0"/>
                <a:ea typeface="Times New Roman" panose="02020603050405020304" pitchFamily="18" charset="0"/>
              </a:rPr>
              <a:t>first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no</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previous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exist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next_row_or_column_data</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depends</a:t>
            </a:r>
            <a:r>
              <a:rPr lang="de-DE" sz="1000" dirty="0">
                <a:solidFill>
                  <a:srgbClr val="196B24"/>
                </a:solidFill>
                <a:effectLst/>
                <a:latin typeface="Menlo" panose="020B0609030804020204" pitchFamily="49" charset="0"/>
                <a:ea typeface="Times New Roman" panose="02020603050405020304" pitchFamily="18" charset="0"/>
              </a:rPr>
              <a:t> on </a:t>
            </a:r>
            <a:r>
              <a:rPr lang="de-DE" sz="1000" dirty="0" err="1">
                <a:solidFill>
                  <a:srgbClr val="196B24"/>
                </a:solidFill>
                <a:effectLst/>
                <a:latin typeface="Menlo" panose="020B0609030804020204" pitchFamily="49" charset="0"/>
                <a:ea typeface="Times New Roman" panose="02020603050405020304" pitchFamily="18" charset="0"/>
              </a:rPr>
              <a:t>index</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next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or</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e.g., </a:t>
            </a:r>
            <a:r>
              <a:rPr lang="de-DE" sz="1000" dirty="0" err="1">
                <a:solidFill>
                  <a:srgbClr val="196B24"/>
                </a:solidFill>
                <a:effectLst/>
                <a:latin typeface="Menlo" panose="020B0609030804020204" pitchFamily="49" charset="0"/>
                <a:ea typeface="Times New Roman" panose="02020603050405020304" pitchFamily="18" charset="0"/>
              </a:rPr>
              <a:t>if</a:t>
            </a:r>
            <a:r>
              <a:rPr lang="de-DE" sz="1000" dirty="0">
                <a:solidFill>
                  <a:srgbClr val="196B24"/>
                </a:solidFill>
                <a:effectLst/>
                <a:latin typeface="Menlo" panose="020B0609030804020204" pitchFamily="49" charset="0"/>
                <a:ea typeface="Times New Roman" panose="02020603050405020304" pitchFamily="18" charset="0"/>
              </a:rPr>
              <a:t> end 				      #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table</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is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reached</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no</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next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exist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91877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0D7294-26D0-8947-3E48-1331723B560B}"/>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4EB877C6-E064-DCE0-EE5A-9EBE49F2056F}"/>
              </a:ext>
            </a:extLst>
          </p:cNvPr>
          <p:cNvSpPr txBox="1"/>
          <p:nvPr/>
        </p:nvSpPr>
        <p:spPr>
          <a:xfrm>
            <a:off x="1" y="432262"/>
            <a:ext cx="6858000" cy="5590221"/>
          </a:xfrm>
          <a:prstGeom prst="rect">
            <a:avLst/>
          </a:prstGeom>
          <a:noFill/>
        </p:spPr>
        <p:txBody>
          <a:bodyPr wrap="square" lIns="180000" tIns="108000" rIns="180000" bIns="108000" rtlCol="0">
            <a:spAutoFit/>
          </a:bodyPr>
          <a:lstStyle/>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You</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are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tasked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table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data</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whether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should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be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classified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not.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err="1">
                <a:solidFill>
                  <a:srgbClr val="A31515"/>
                </a:solidFill>
                <a:effectLst/>
                <a:latin typeface="Menlo" panose="020B0609030804020204" pitchFamily="49" charset="0"/>
                <a:ea typeface="Times New Roman" panose="02020603050405020304" pitchFamily="18" charset="0"/>
              </a:rPr>
              <a:t>Instructions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1. Review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a:solidFill>
                  <a:srgbClr val="A31515"/>
                </a:solidFill>
                <a:effectLst/>
                <a:latin typeface="Menlo" panose="020B0609030804020204" pitchFamily="49" charset="0"/>
                <a:ea typeface="Times New Roman" panose="02020603050405020304" pitchFamily="18" charset="0"/>
              </a:rPr>
              <a:t>and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next</a:t>
            </a:r>
            <a:r>
              <a:rPr lang="de-DE" sz="1000" dirty="0">
                <a:solidFill>
                  <a:srgbClr val="A31515"/>
                </a:solidFill>
                <a:effectLst/>
                <a:latin typeface="Menlo" panose="020B0609030804020204" pitchFamily="49" charset="0"/>
                <a:ea typeface="Times New Roman" panose="02020603050405020304" pitchFamily="18" charset="0"/>
              </a:rPr>
              <a:t> and </a:t>
            </a:r>
            <a:r>
              <a:rPr lang="de-DE" sz="1000" dirty="0" err="1">
                <a:solidFill>
                  <a:srgbClr val="A31515"/>
                </a:solidFill>
                <a:effectLst/>
                <a:latin typeface="Menlo" panose="020B0609030804020204" pitchFamily="49" charset="0"/>
                <a:ea typeface="Times New Roman" panose="02020603050405020304" pitchFamily="18" charset="0"/>
              </a:rPr>
              <a:t>previous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s.</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2. </a:t>
            </a:r>
            <a:r>
              <a:rPr lang="de-DE" sz="1000" dirty="0" err="1">
                <a:solidFill>
                  <a:srgbClr val="A31515"/>
                </a:solidFill>
                <a:effectLst/>
                <a:latin typeface="Menlo" panose="020B0609030804020204" pitchFamily="49" charset="0"/>
                <a:ea typeface="Times New Roman" panose="02020603050405020304" pitchFamily="18" charset="0"/>
              </a:rPr>
              <a:t>Consider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typical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properties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 {</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when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making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determination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s </a:t>
            </a:r>
            <a:r>
              <a:rPr lang="de-DE" sz="1000" dirty="0" err="1">
                <a:solidFill>
                  <a:srgbClr val="A31515"/>
                </a:solidFill>
                <a:effectLst/>
                <a:latin typeface="Menlo" panose="020B0609030804020204" pitchFamily="49" charset="0"/>
                <a:ea typeface="Times New Roman" panose="02020603050405020304" pitchFamily="18" charset="0"/>
              </a:rPr>
              <a:t>typically</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yield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row_label_or_column_header_description</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3. End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response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one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following</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Yes"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represents</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-header-</a:t>
            </a:r>
            <a:r>
              <a:rPr lang="de-DE" sz="1000" dirty="0" err="1">
                <a:solidFill>
                  <a:srgbClr val="156082"/>
                </a:solidFill>
                <a:effectLst/>
                <a:latin typeface="Menlo" panose="020B0609030804020204" pitchFamily="49" charset="0"/>
                <a:ea typeface="Times New Roman" panose="02020603050405020304" pitchFamily="18" charset="0"/>
              </a:rPr>
              <a:t>row_or_row</a:t>
            </a:r>
            <a:r>
              <a:rPr lang="de-DE" sz="1000" dirty="0">
                <a:solidFill>
                  <a:srgbClr val="156082"/>
                </a:solidFill>
                <a:effectLst/>
                <a:latin typeface="Menlo" panose="020B0609030804020204" pitchFamily="49" charset="0"/>
                <a:ea typeface="Times New Roman" panose="02020603050405020304" pitchFamily="18" charset="0"/>
              </a:rPr>
              <a:t>-label-</a:t>
            </a:r>
            <a:r>
              <a:rPr lang="de-DE" sz="1000" dirty="0" err="1">
                <a:solidFill>
                  <a:srgbClr val="156082"/>
                </a:solidFill>
                <a:effectLst/>
                <a:latin typeface="Menlo" panose="020B0609030804020204" pitchFamily="49" charset="0"/>
                <a:ea typeface="Times New Roman" panose="02020603050405020304" pitchFamily="18" charset="0"/>
              </a:rPr>
              <a:t>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   -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No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contains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actual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records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entries</a:t>
            </a:r>
            <a:r>
              <a:rPr lang="de-DE" sz="1000" dirty="0">
                <a:solidFill>
                  <a:srgbClr val="A31515"/>
                </a:solidFill>
                <a:effectLst/>
                <a:latin typeface="Menlo" panose="020B0609030804020204" pitchFamily="49" charset="0"/>
                <a:ea typeface="Times New Roman" panose="02020603050405020304" pitchFamily="18" charset="0"/>
              </a:rPr>
              <a:t> (e.g., </a:t>
            </a:r>
            <a:r>
              <a:rPr lang="de-DE" sz="1000" dirty="0" err="1">
                <a:solidFill>
                  <a:srgbClr val="A31515"/>
                </a:solidFill>
                <a:effectLst/>
                <a:latin typeface="Menlo" panose="020B0609030804020204" pitchFamily="49" charset="0"/>
                <a:ea typeface="Times New Roman" panose="02020603050405020304" pitchFamily="18" charset="0"/>
              </a:rPr>
              <a:t>numerical</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values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measurements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metrics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attributes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corresponding</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 </a:t>
            </a:r>
            <a:r>
              <a:rPr lang="de-DE" sz="1000" dirty="0" err="1">
                <a:solidFill>
                  <a:srgbClr val="A31515"/>
                </a:solidFill>
                <a:effectLst/>
                <a:latin typeface="Menlo" panose="020B0609030804020204" pitchFamily="49" charset="0"/>
                <a:ea typeface="Times New Roman" panose="02020603050405020304" pitchFamily="18" charset="0"/>
              </a:rPr>
              <a:t>category</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4. </a:t>
            </a:r>
            <a:r>
              <a:rPr lang="de-DE" sz="1000" dirty="0" err="1">
                <a:solidFill>
                  <a:srgbClr val="A31515"/>
                </a:solidFill>
                <a:effectLst/>
                <a:latin typeface="Menlo" panose="020B0609030804020204" pitchFamily="49" charset="0"/>
                <a:ea typeface="Times New Roman" panose="02020603050405020304" pitchFamily="18" charset="0"/>
              </a:rPr>
              <a:t>Reason</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your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answer</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with</a:t>
            </a:r>
            <a:r>
              <a:rPr lang="de-DE" sz="1000" dirty="0">
                <a:solidFill>
                  <a:srgbClr val="A31515"/>
                </a:solidFill>
                <a:effectLst/>
                <a:latin typeface="Menlo" panose="020B0609030804020204" pitchFamily="49" charset="0"/>
                <a:ea typeface="Times New Roman" panose="02020603050405020304" pitchFamily="18" charset="0"/>
              </a:rPr>
              <a:t> maximum 500 </a:t>
            </a:r>
            <a:r>
              <a:rPr lang="de-DE" sz="1000" dirty="0" err="1">
                <a:solidFill>
                  <a:srgbClr val="A31515"/>
                </a:solidFill>
                <a:effectLst/>
                <a:latin typeface="Menlo" panose="020B0609030804020204" pitchFamily="49" charset="0"/>
                <a:ea typeface="Times New Roman" panose="02020603050405020304" pitchFamily="18" charset="0"/>
              </a:rPr>
              <a:t>tokens</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to</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analyze</a:t>
            </a:r>
            <a:r>
              <a:rPr lang="de-DE" sz="1000" dirty="0">
                <a:solidFill>
                  <a:srgbClr val="A31515"/>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A31515"/>
                </a:solidFill>
                <a:effectLst/>
                <a:latin typeface="Menlo" panose="020B0609030804020204" pitchFamily="49" charset="0"/>
                <a:ea typeface="Times New Roman" panose="02020603050405020304" pitchFamily="18" charset="0"/>
              </a:rPr>
              <a:t>The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index</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of</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the</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provided</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row_or_column</a:t>
            </a:r>
            <a:r>
              <a:rPr lang="de-DE" sz="1000" dirty="0">
                <a:solidFill>
                  <a:srgbClr val="156082"/>
                </a:solidFill>
                <a:effectLst/>
                <a:latin typeface="Menlo" panose="020B0609030804020204" pitchFamily="49" charset="0"/>
                <a:ea typeface="Times New Roman" panose="02020603050405020304" pitchFamily="18" charset="0"/>
              </a:rPr>
              <a:t>} </a:t>
            </a:r>
            <a:r>
              <a:rPr lang="de-DE" sz="1000" dirty="0" err="1">
                <a:solidFill>
                  <a:srgbClr val="A31515"/>
                </a:solidFill>
                <a:effectLst/>
                <a:latin typeface="Menlo" panose="020B0609030804020204" pitchFamily="49" charset="0"/>
                <a:ea typeface="Times New Roman" panose="02020603050405020304" pitchFamily="18" charset="0"/>
              </a:rPr>
              <a:t>is</a:t>
            </a:r>
            <a:r>
              <a:rPr lang="de-DE" sz="1000" dirty="0">
                <a:solidFill>
                  <a:srgbClr val="A31515"/>
                </a:solidFill>
                <a:effectLst/>
                <a:latin typeface="Menlo" panose="020B0609030804020204" pitchFamily="49" charset="0"/>
                <a:ea typeface="Times New Roman" panose="02020603050405020304" pitchFamily="18" charset="0"/>
              </a:rPr>
              <a:t> </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index</a:t>
            </a:r>
            <a:r>
              <a:rPr lang="de-DE" sz="1000" dirty="0">
                <a:solidFill>
                  <a:srgbClr val="156082"/>
                </a:solidFill>
                <a:effectLst/>
                <a:latin typeface="Menlo" panose="020B0609030804020204" pitchFamily="49" charset="0"/>
                <a:ea typeface="Times New Roman" panose="02020603050405020304" pitchFamily="18" charset="0"/>
              </a:rPr>
              <a:t>}</a:t>
            </a:r>
            <a:r>
              <a:rPr lang="de-DE" sz="1000" dirty="0">
                <a:solidFill>
                  <a:srgbClr val="A31515"/>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depends</a:t>
            </a:r>
            <a:r>
              <a:rPr lang="de-DE" sz="1000" dirty="0">
                <a:solidFill>
                  <a:srgbClr val="196B24"/>
                </a:solidFill>
                <a:effectLst/>
                <a:latin typeface="Menlo" panose="020B0609030804020204" pitchFamily="49" charset="0"/>
                <a:ea typeface="Times New Roman" panose="02020603050405020304" pitchFamily="18" charset="0"/>
              </a:rPr>
              <a:t> on </a:t>
            </a:r>
            <a:r>
              <a:rPr lang="de-DE" sz="1000" dirty="0" err="1">
                <a:solidFill>
                  <a:srgbClr val="196B24"/>
                </a:solidFill>
                <a:effectLst/>
                <a:latin typeface="Menlo" panose="020B0609030804020204" pitchFamily="49" charset="0"/>
                <a:ea typeface="Times New Roman" panose="02020603050405020304" pitchFamily="18" charset="0"/>
              </a:rPr>
              <a:t>index</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previous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or</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e.g., </a:t>
            </a:r>
            <a:r>
              <a:rPr lang="de-DE" sz="1000" dirty="0" err="1">
                <a:solidFill>
                  <a:srgbClr val="196B24"/>
                </a:solidFill>
                <a:effectLst/>
                <a:latin typeface="Menlo" panose="020B0609030804020204" pitchFamily="49" charset="0"/>
                <a:ea typeface="Times New Roman" panose="02020603050405020304" pitchFamily="18" charset="0"/>
              </a:rPr>
              <a:t>for</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first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no</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previous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exist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previous_row_or_column_data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second_previous_row_or_column_data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000000"/>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depends</a:t>
            </a:r>
            <a:r>
              <a:rPr lang="de-DE" sz="1000" dirty="0">
                <a:solidFill>
                  <a:srgbClr val="196B24"/>
                </a:solidFill>
                <a:effectLst/>
                <a:latin typeface="Menlo" panose="020B0609030804020204" pitchFamily="49" charset="0"/>
                <a:ea typeface="Times New Roman" panose="02020603050405020304" pitchFamily="18" charset="0"/>
              </a:rPr>
              <a:t> on </a:t>
            </a:r>
            <a:r>
              <a:rPr lang="de-DE" sz="1000" dirty="0" err="1">
                <a:solidFill>
                  <a:srgbClr val="196B24"/>
                </a:solidFill>
                <a:effectLst/>
                <a:latin typeface="Menlo" panose="020B0609030804020204" pitchFamily="49" charset="0"/>
                <a:ea typeface="Times New Roman" panose="02020603050405020304" pitchFamily="18" charset="0"/>
              </a:rPr>
              <a:t>index</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next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or</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e.g., </a:t>
            </a:r>
            <a:r>
              <a:rPr lang="de-DE" sz="1000" dirty="0" err="1">
                <a:solidFill>
                  <a:srgbClr val="196B24"/>
                </a:solidFill>
                <a:effectLst/>
                <a:latin typeface="Menlo" panose="020B0609030804020204" pitchFamily="49" charset="0"/>
                <a:ea typeface="Times New Roman" panose="02020603050405020304" pitchFamily="18" charset="0"/>
              </a:rPr>
              <a:t>if</a:t>
            </a:r>
            <a:r>
              <a:rPr lang="de-DE" sz="1000" dirty="0">
                <a:solidFill>
                  <a:srgbClr val="196B24"/>
                </a:solidFill>
                <a:effectLst/>
                <a:latin typeface="Menlo" panose="020B0609030804020204" pitchFamily="49" charset="0"/>
                <a:ea typeface="Times New Roman" panose="02020603050405020304" pitchFamily="18" charset="0"/>
              </a:rPr>
              <a:t> end </a:t>
            </a:r>
            <a:r>
              <a:rPr lang="de-DE" sz="1000" dirty="0" err="1">
                <a:solidFill>
                  <a:srgbClr val="196B24"/>
                </a:solidFill>
                <a:effectLst/>
                <a:latin typeface="Menlo" panose="020B0609030804020204" pitchFamily="49" charset="0"/>
                <a:ea typeface="Times New Roman" panose="02020603050405020304" pitchFamily="18" charset="0"/>
              </a:rPr>
              <a:t>of</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table</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is</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reached</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no</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next</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row</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column</a:t>
            </a:r>
            <a:r>
              <a:rPr lang="de-DE" sz="1000" dirty="0">
                <a:solidFill>
                  <a:srgbClr val="196B24"/>
                </a:solidFill>
                <a:effectLst/>
                <a:latin typeface="Menlo" panose="020B0609030804020204" pitchFamily="49" charset="0"/>
                <a:ea typeface="Times New Roman" panose="02020603050405020304" pitchFamily="18" charset="0"/>
              </a:rPr>
              <a:t> </a:t>
            </a:r>
            <a:r>
              <a:rPr lang="de-DE" sz="1000" dirty="0" err="1">
                <a:solidFill>
                  <a:srgbClr val="196B24"/>
                </a:solidFill>
                <a:effectLst/>
                <a:latin typeface="Menlo" panose="020B0609030804020204" pitchFamily="49" charset="0"/>
                <a:ea typeface="Times New Roman" panose="02020603050405020304" pitchFamily="18" charset="0"/>
              </a:rPr>
              <a:t>exist</a:t>
            </a:r>
            <a:endParaRPr lang="de-DE" sz="1000" dirty="0">
              <a:effectLst/>
              <a:latin typeface="Times New Roman" panose="02020603050405020304" pitchFamily="18" charset="0"/>
              <a:ea typeface="Times New Roman" panose="02020603050405020304" pitchFamily="18" charset="0"/>
            </a:endParaRPr>
          </a:p>
          <a:p>
            <a:pPr>
              <a:lnSpc>
                <a:spcPts val="1350"/>
              </a:lnSpc>
              <a:buNone/>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next_row_or_column_data</a:t>
            </a:r>
            <a:r>
              <a:rPr lang="de-DE" sz="1000" dirty="0">
                <a:solidFill>
                  <a:srgbClr val="156082"/>
                </a:solidFill>
                <a:effectLst/>
                <a:latin typeface="Menlo" panose="020B0609030804020204" pitchFamily="49" charset="0"/>
                <a:ea typeface="Times New Roman" panose="02020603050405020304" pitchFamily="18" charset="0"/>
              </a:rPr>
              <a:t>} </a:t>
            </a:r>
            <a:endParaRPr lang="de-DE" sz="1000" dirty="0">
              <a:effectLst/>
              <a:latin typeface="Times New Roman" panose="02020603050405020304" pitchFamily="18" charset="0"/>
              <a:ea typeface="Times New Roman" panose="02020603050405020304" pitchFamily="18" charset="0"/>
            </a:endParaRPr>
          </a:p>
          <a:p>
            <a:pPr>
              <a:lnSpc>
                <a:spcPts val="1350"/>
              </a:lnSpc>
            </a:pPr>
            <a:r>
              <a:rPr lang="de-DE" sz="1000" dirty="0">
                <a:solidFill>
                  <a:srgbClr val="156082"/>
                </a:solidFill>
                <a:effectLst/>
                <a:latin typeface="Menlo" panose="020B0609030804020204" pitchFamily="49" charset="0"/>
                <a:ea typeface="Times New Roman" panose="02020603050405020304" pitchFamily="18" charset="0"/>
              </a:rPr>
              <a:t>{</a:t>
            </a:r>
            <a:r>
              <a:rPr lang="de-DE" sz="1000" dirty="0" err="1">
                <a:solidFill>
                  <a:srgbClr val="156082"/>
                </a:solidFill>
                <a:effectLst/>
                <a:latin typeface="Menlo" panose="020B0609030804020204" pitchFamily="49" charset="0"/>
                <a:ea typeface="Times New Roman" panose="02020603050405020304" pitchFamily="18" charset="0"/>
              </a:rPr>
              <a:t>second_next_row_or_column_data</a:t>
            </a:r>
            <a:r>
              <a:rPr lang="de-DE" sz="1000" dirty="0">
                <a:solidFill>
                  <a:srgbClr val="156082"/>
                </a:solidFill>
                <a:effectLst/>
                <a:latin typeface="Menlo" panose="020B0609030804020204" pitchFamily="49" charset="0"/>
                <a:ea typeface="Times New Roman" panose="02020603050405020304" pitchFamily="18" charset="0"/>
              </a:rPr>
              <a:t>}</a:t>
            </a:r>
            <a:endParaRPr lang="de-DE" sz="1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9460337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5279</Words>
  <Application>Microsoft Macintosh PowerPoint</Application>
  <PresentationFormat>A4-Papier (210 x 297 mm)</PresentationFormat>
  <Paragraphs>327</Paragraphs>
  <Slides>14</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14</vt:i4>
      </vt:variant>
    </vt:vector>
  </HeadingPairs>
  <TitlesOfParts>
    <vt:vector size="20" baseType="lpstr">
      <vt:lpstr>Aptos</vt:lpstr>
      <vt:lpstr>Aptos Display</vt:lpstr>
      <vt:lpstr>Arial</vt:lpstr>
      <vt:lpstr>Menlo</vt:lpstr>
      <vt:lpstr>Times New Roman</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Johannes Sindlinger</dc:creator>
  <cp:lastModifiedBy>Johannes Sindlinger</cp:lastModifiedBy>
  <cp:revision>6</cp:revision>
  <dcterms:created xsi:type="dcterms:W3CDTF">2025-03-11T09:11:46Z</dcterms:created>
  <dcterms:modified xsi:type="dcterms:W3CDTF">2025-04-06T09:47:26Z</dcterms:modified>
</cp:coreProperties>
</file>