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2" r:id="rId3"/>
    <p:sldId id="261" r:id="rId4"/>
    <p:sldId id="263" r:id="rId5"/>
    <p:sldId id="264" r:id="rId6"/>
    <p:sldId id="269" r:id="rId7"/>
    <p:sldId id="270" r:id="rId8"/>
    <p:sldId id="272" r:id="rId9"/>
    <p:sldId id="271" r:id="rId10"/>
    <p:sldId id="267" r:id="rId11"/>
    <p:sldId id="268" r:id="rId12"/>
    <p:sldId id="266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0016"/>
    <a:srgbClr val="DD922F"/>
    <a:srgbClr val="660016"/>
    <a:srgbClr val="21835C"/>
    <a:srgbClr val="DDFA2F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42"/>
    <p:restoredTop sz="94682"/>
  </p:normalViewPr>
  <p:slideViewPr>
    <p:cSldViewPr snapToGrid="0">
      <p:cViewPr>
        <p:scale>
          <a:sx n="90" d="100"/>
          <a:sy n="90" d="100"/>
        </p:scale>
        <p:origin x="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6362F-8072-0CAE-36CF-58E1EE25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A159D1-956A-5284-1794-80DB51C4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8546E-9197-0B0E-FA95-42DA19F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4206F-307F-3782-0360-CA00523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BC114-1E43-0C5C-3B81-D70C0C3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F2E11-BDAA-3D2B-ECDA-9A58B826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0AD23-2A40-AF70-3F3D-EB4CC59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8DD7F-5D36-B1B3-8D8E-856D70FE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281CF-CBC8-FF49-BA7B-A3BCA38C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618C1-E66A-117B-AEB8-F35F8D8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4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D981A-3D32-B981-A5DD-5FE4DEFE8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04F2B0-C6CE-C3B7-6EF9-C5A93353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146E4-B65B-87D6-4372-0761C574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04DB-E4F7-226D-3FFB-8B340FD5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255F9-16B5-00BC-2E6E-4642D02E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74F32-CD5B-50EF-EEC5-9E75A9B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5A1E8-9189-3EDE-DDFF-883FE66C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97741-107B-C878-0541-3D486687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5B859-16BB-545F-657D-6D808F47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C62CB-0430-4D3F-F4B4-BD79A5B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52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2A39-129C-0038-5BE6-675CE0F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EDFE89-5490-AFD7-296E-B0D55E79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F9AD3-6561-C49E-BECC-A9D5C61C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9BBF5-C256-86D7-913F-BE5105D3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8DF73-1DFB-3364-1A8A-D10A3DDC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8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154AF-3BAD-68F6-DC6B-705281DF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4C370-9E8C-3470-5FCF-284B51DA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C10742-CEC7-DAD7-646E-9EA25565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F1E14-2B62-70C8-16D2-1FB015F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0F984-A094-B71A-1A81-024CDBD0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1CA46-F27E-01C5-B735-C7FD394A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3B7FB-A519-655F-E080-C154C193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A124A-F63F-472E-85D7-2F0547D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6668B-8AC9-CD2E-E315-7573DBE6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06AA56-169F-F9FB-D2A9-97EBB9AED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109B11-359E-84A8-E891-9FC1D465F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545B1F-74E7-499C-8846-092875F9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A89D5F-E4A3-7BB7-FD19-3DD26DE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7E18-FFBE-2685-415F-F2C78ABD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9BFE2-059F-F6B2-CB19-02FD1B4C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9D0A7E-A8F5-C4B9-53CC-01FA474A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FF825-9D04-7BFE-2950-B370CE34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749A90-5659-45FC-6AEF-AE6BF188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162AD4-5EA8-27E0-10A5-6AC35F0A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CDE4A8-2B60-EC1F-24D7-C96D4181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3084-B0DA-AAB1-0BAC-1DE3510F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F2FD3-A50E-96CE-D376-ADF55838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21EC3-DC24-43A1-9FA8-9FB941BA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45ABF-AE17-9967-9E29-0F8B80980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A95E7-C92C-62C5-3E01-B06896D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6D7E20-CA6C-EF78-1BBA-AFF3CB6F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ABBDB0-C5FE-6226-6802-C70A079E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FF7AC-8267-B685-A834-16D9E05E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DDBDBA-ADF0-0717-64A1-C7FDA089F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EEE020-8CB5-AF62-D8C3-11ADBC14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626FAC-C11D-3F82-B9B8-379E4855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48D6B0-E64C-6F54-ECBA-0E87E849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0AC9F-90D9-DA85-F43E-496A3637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9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88CD6A-59D3-B810-A219-C43717D5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8F377-8E5E-1558-35AD-AE57E843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98BA3-A10A-87E4-DF41-4BCF61ED5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3B5F-B820-CB45-88DA-20EDD2BDF1CB}" type="datetimeFigureOut">
              <a:rPr lang="de-DE" smtClean="0"/>
              <a:t>19.11.24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19207-04F7-2295-F60E-503F5AA22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5C75-B014-8F1B-C6E8-02F5C2AC0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0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7.sv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5.svg"/><Relationship Id="rId5" Type="http://schemas.openxmlformats.org/officeDocument/2006/relationships/image" Target="../media/image11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7.sv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17" Type="http://schemas.openxmlformats.org/officeDocument/2006/relationships/image" Target="../media/image19.svg"/><Relationship Id="rId2" Type="http://schemas.openxmlformats.org/officeDocument/2006/relationships/image" Target="../media/image2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11.svg"/><Relationship Id="rId15" Type="http://schemas.openxmlformats.org/officeDocument/2006/relationships/image" Target="../media/image17.svg"/><Relationship Id="rId10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5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9B900D52-F85B-F4AB-8E2E-29E58202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1615" y="1437745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59AD2728-68D1-B9B6-A801-8DFD08B8BCA4}"/>
              </a:ext>
            </a:extLst>
          </p:cNvPr>
          <p:cNvSpPr txBox="1"/>
          <p:nvPr/>
        </p:nvSpPr>
        <p:spPr>
          <a:xfrm>
            <a:off x="1114116" y="2196373"/>
            <a:ext cx="174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SEC 10K-Filings</a:t>
            </a:r>
            <a:endParaRPr lang="de-DE" dirty="0"/>
          </a:p>
        </p:txBody>
      </p:sp>
      <p:pic>
        <p:nvPicPr>
          <p:cNvPr id="29" name="Grafik 28" descr="Dokument mit einfarbiger Füllung">
            <a:extLst>
              <a:ext uri="{FF2B5EF4-FFF2-40B4-BE49-F238E27FC236}">
                <a16:creationId xmlns:a16="http://schemas.microsoft.com/office/drawing/2014/main" id="{F210A4B5-35D4-1E83-A01B-2E722699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7846" y="1437745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fik 36" descr="Datenbank mit einfarbiger Füllung">
            <a:extLst>
              <a:ext uri="{FF2B5EF4-FFF2-40B4-BE49-F238E27FC236}">
                <a16:creationId xmlns:a16="http://schemas.microsoft.com/office/drawing/2014/main" id="{064D957F-9B60-4EB9-AB4E-B51D37933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470" y="4431854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ABECE118-CD79-F2D9-169B-255743D9AA72}"/>
              </a:ext>
            </a:extLst>
          </p:cNvPr>
          <p:cNvSpPr txBox="1"/>
          <p:nvPr/>
        </p:nvSpPr>
        <p:spPr>
          <a:xfrm>
            <a:off x="8949004" y="2292134"/>
            <a:ext cx="180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Qdrant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Collection</a:t>
            </a:r>
          </a:p>
          <a:p>
            <a:pPr algn="ctr"/>
            <a:endParaRPr lang="de-DE" sz="1200" i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Local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Docker Instance</a:t>
            </a: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A074237E-2130-D9D5-AD74-5D1FFBED63FD}"/>
              </a:ext>
            </a:extLst>
          </p:cNvPr>
          <p:cNvCxnSpPr>
            <a:cxnSpLocks/>
          </p:cNvCxnSpPr>
          <p:nvPr/>
        </p:nvCxnSpPr>
        <p:spPr>
          <a:xfrm>
            <a:off x="2740710" y="1818849"/>
            <a:ext cx="54604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F391CBD-99C3-8B73-E3CD-D52132D01873}"/>
              </a:ext>
            </a:extLst>
          </p:cNvPr>
          <p:cNvSpPr txBox="1"/>
          <p:nvPr/>
        </p:nvSpPr>
        <p:spPr>
          <a:xfrm>
            <a:off x="3002222" y="2171408"/>
            <a:ext cx="1614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Preprocessed</a:t>
            </a:r>
            <a:r>
              <a:rPr lang="de-DE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chemeClr val="accent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chemeClr val="accent6"/>
                </a:solidFill>
                <a:latin typeface="Georgia" panose="02040502050405020303" pitchFamily="18" charset="0"/>
              </a:rPr>
              <a:t>Removing</a:t>
            </a:r>
            <a:r>
              <a:rPr lang="de-DE" sz="1200" i="1" dirty="0">
                <a:solidFill>
                  <a:schemeClr val="accent6"/>
                </a:solidFill>
                <a:latin typeface="Georgia" panose="02040502050405020303" pitchFamily="18" charset="0"/>
              </a:rPr>
              <a:t> HTML-Attributes, Empty HTML Tags, XBLR Tags</a:t>
            </a:r>
          </a:p>
        </p:txBody>
      </p:sp>
      <p:pic>
        <p:nvPicPr>
          <p:cNvPr id="11" name="Grafik 10" descr="Dokument mit einfarbiger Füllung">
            <a:extLst>
              <a:ext uri="{FF2B5EF4-FFF2-40B4-BE49-F238E27FC236}">
                <a16:creationId xmlns:a16="http://schemas.microsoft.com/office/drawing/2014/main" id="{98F00E01-73C5-C38F-D001-D8C540915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3204" y="1463456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6664E2C-B1F2-FA0B-A2D5-0CC7125920A7}"/>
              </a:ext>
            </a:extLst>
          </p:cNvPr>
          <p:cNvCxnSpPr>
            <a:cxnSpLocks/>
          </p:cNvCxnSpPr>
          <p:nvPr/>
        </p:nvCxnSpPr>
        <p:spPr>
          <a:xfrm>
            <a:off x="4617118" y="1832817"/>
            <a:ext cx="597362" cy="0"/>
          </a:xfrm>
          <a:prstGeom prst="straightConnector1">
            <a:avLst/>
          </a:prstGeom>
          <a:ln w="889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D20287-D6C0-8409-2955-2610CA79F2B1}"/>
              </a:ext>
            </a:extLst>
          </p:cNvPr>
          <p:cNvSpPr txBox="1"/>
          <p:nvPr/>
        </p:nvSpPr>
        <p:spPr>
          <a:xfrm>
            <a:off x="4912984" y="2259210"/>
            <a:ext cx="201331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Splitted</a:t>
            </a:r>
            <a:r>
              <a:rPr lang="de-DE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endParaRPr lang="de-DE" sz="1000" i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Recursive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Character Text Splitter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based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on HTML (Chunk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Length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= 6,000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chars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; 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Overlap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= 10 %)</a:t>
            </a:r>
          </a:p>
        </p:txBody>
      </p:sp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3806C2E7-E6D0-33AD-2EBF-9B6AF61508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9246" y="1469888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69B3348-5F60-EF97-0C43-544BC3788881}"/>
              </a:ext>
            </a:extLst>
          </p:cNvPr>
          <p:cNvGrpSpPr/>
          <p:nvPr/>
        </p:nvGrpSpPr>
        <p:grpSpPr>
          <a:xfrm>
            <a:off x="5236751" y="1482999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38" name="Grafik 37" descr="Dokument mit einfarbiger Füllung">
              <a:extLst>
                <a:ext uri="{FF2B5EF4-FFF2-40B4-BE49-F238E27FC236}">
                  <a16:creationId xmlns:a16="http://schemas.microsoft.com/office/drawing/2014/main" id="{2154D267-3C67-55B4-A746-7872BBC4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4F40FABD-49ED-C5C7-E0D7-687A31968EB8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90EE48A-9905-DE62-7661-F6DBCC299325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90FDCC9-FFA7-7EFB-6ACC-C3EB3CF23F1D}"/>
              </a:ext>
            </a:extLst>
          </p:cNvPr>
          <p:cNvGrpSpPr/>
          <p:nvPr/>
        </p:nvGrpSpPr>
        <p:grpSpPr>
          <a:xfrm>
            <a:off x="5841434" y="1497748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50" name="Grafik 49" descr="Dokument mit einfarbiger Füllung">
              <a:extLst>
                <a:ext uri="{FF2B5EF4-FFF2-40B4-BE49-F238E27FC236}">
                  <a16:creationId xmlns:a16="http://schemas.microsoft.com/office/drawing/2014/main" id="{C32B088C-0E19-585E-CA5F-02A950CA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DB52AD6A-A9C0-396D-1B1F-195E69F4BD1B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8A2176F7-ED16-29DB-2E62-88B48552BAD4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7DC0BB72-247D-A13C-1913-47546E2F50C2}"/>
              </a:ext>
            </a:extLst>
          </p:cNvPr>
          <p:cNvGrpSpPr/>
          <p:nvPr/>
        </p:nvGrpSpPr>
        <p:grpSpPr>
          <a:xfrm>
            <a:off x="7502693" y="1587370"/>
            <a:ext cx="810650" cy="202840"/>
            <a:chOff x="5719035" y="3165328"/>
            <a:chExt cx="597548" cy="149518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A29BBA1-107D-493A-392D-04D3190838D7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DDDA54A-4DBA-6207-5BDA-4EC7B806ECF5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A7D8176-F1B4-9F72-B657-C9A0B2127812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69CEE64-0C7C-68B0-E714-4517A45910AC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3FAB505-F22B-A5AB-B19E-4A5455720EB3}"/>
              </a:ext>
            </a:extLst>
          </p:cNvPr>
          <p:cNvCxnSpPr>
            <a:cxnSpLocks/>
          </p:cNvCxnSpPr>
          <p:nvPr/>
        </p:nvCxnSpPr>
        <p:spPr>
          <a:xfrm>
            <a:off x="6641729" y="184756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9551AF8-7E00-9060-37B5-EB8D91431740}"/>
              </a:ext>
            </a:extLst>
          </p:cNvPr>
          <p:cNvGrpSpPr/>
          <p:nvPr/>
        </p:nvGrpSpPr>
        <p:grpSpPr>
          <a:xfrm>
            <a:off x="7487945" y="1926583"/>
            <a:ext cx="810650" cy="202840"/>
            <a:chOff x="5719035" y="3165328"/>
            <a:chExt cx="597548" cy="149518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10D6771-88FC-32D1-532C-62E091E2DC6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C5BA8FD-C40E-0CAD-1716-843D8DAB97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162A1F5-D9BF-660D-C3D9-AC461082E061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A9E0D89-1CE1-2125-4808-835F7D13A0E9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79A61715-D45F-6DB4-8991-2B76A0DC44BF}"/>
              </a:ext>
            </a:extLst>
          </p:cNvPr>
          <p:cNvSpPr txBox="1"/>
          <p:nvPr/>
        </p:nvSpPr>
        <p:spPr>
          <a:xfrm>
            <a:off x="6811498" y="2284313"/>
            <a:ext cx="2180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endParaRPr lang="de-DE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endParaRPr lang="de-DE" i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Snowflake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Arctic-embed-m-v1.5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D808306-964B-81A6-8AE4-0DE2085AFB4B}"/>
              </a:ext>
            </a:extLst>
          </p:cNvPr>
          <p:cNvCxnSpPr>
            <a:cxnSpLocks/>
          </p:cNvCxnSpPr>
          <p:nvPr/>
        </p:nvCxnSpPr>
        <p:spPr>
          <a:xfrm>
            <a:off x="8624281" y="1880533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B203425-6D40-4A70-34EF-42D1318DF818}"/>
              </a:ext>
            </a:extLst>
          </p:cNvPr>
          <p:cNvCxnSpPr>
            <a:cxnSpLocks/>
          </p:cNvCxnSpPr>
          <p:nvPr/>
        </p:nvCxnSpPr>
        <p:spPr>
          <a:xfrm>
            <a:off x="3829246" y="3760910"/>
            <a:ext cx="0" cy="70044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fik 69" descr="Datenbank mit einfarbiger Füllung">
            <a:extLst>
              <a:ext uri="{FF2B5EF4-FFF2-40B4-BE49-F238E27FC236}">
                <a16:creationId xmlns:a16="http://schemas.microsoft.com/office/drawing/2014/main" id="{9E8B74C1-3391-6317-2B26-EE1B9BC2CD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3791" y="1437745"/>
            <a:ext cx="914400" cy="914400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ABD6C06B-2301-65B1-0EB9-D504FD1CD4B8}"/>
              </a:ext>
            </a:extLst>
          </p:cNvPr>
          <p:cNvSpPr txBox="1"/>
          <p:nvPr/>
        </p:nvSpPr>
        <p:spPr>
          <a:xfrm>
            <a:off x="2928697" y="5316976"/>
            <a:ext cx="180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Store </a:t>
            </a:r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Full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-&gt; Right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now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on Disk, but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maybe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Database?</a:t>
            </a: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F1B4640D-F752-80E5-E92C-4A5E07A8FF2A}"/>
              </a:ext>
            </a:extLst>
          </p:cNvPr>
          <p:cNvCxnSpPr>
            <a:cxnSpLocks/>
          </p:cNvCxnSpPr>
          <p:nvPr/>
        </p:nvCxnSpPr>
        <p:spPr>
          <a:xfrm flipV="1">
            <a:off x="4729794" y="3650263"/>
            <a:ext cx="4643997" cy="1769992"/>
          </a:xfrm>
          <a:prstGeom prst="straightConnector1">
            <a:avLst/>
          </a:prstGeom>
          <a:ln w="50800">
            <a:solidFill>
              <a:srgbClr val="660016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0F2A2AB-6B8D-848A-89AD-1D3ECFE7AA36}"/>
              </a:ext>
            </a:extLst>
          </p:cNvPr>
          <p:cNvSpPr txBox="1"/>
          <p:nvPr/>
        </p:nvSpPr>
        <p:spPr>
          <a:xfrm rot="20326328">
            <a:off x="5846793" y="4144091"/>
            <a:ext cx="18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Sharing ID</a:t>
            </a:r>
          </a:p>
        </p:txBody>
      </p:sp>
    </p:spTree>
    <p:extLst>
      <p:ext uri="{BB962C8B-B14F-4D97-AF65-F5344CB8AC3E}">
        <p14:creationId xmlns:p14="http://schemas.microsoft.com/office/powerpoint/2010/main" val="374427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0CF60-D2F5-2D1B-4DF0-B1D694DAC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E9084C6-4879-AC09-1948-841C592373A2}"/>
              </a:ext>
            </a:extLst>
          </p:cNvPr>
          <p:cNvSpPr txBox="1"/>
          <p:nvPr/>
        </p:nvSpPr>
        <p:spPr>
          <a:xfrm>
            <a:off x="5198244" y="371363"/>
            <a:ext cx="1795511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dirty="0" err="1">
                <a:solidFill>
                  <a:schemeClr val="bg1"/>
                </a:solidFill>
                <a:latin typeface="Andale Mono" panose="020B0509000000000004" pitchFamily="49" charset="0"/>
              </a:rPr>
              <a:t>table</a:t>
            </a:r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2DC2264-CA15-B023-E32C-0ECCA1245474}"/>
              </a:ext>
            </a:extLst>
          </p:cNvPr>
          <p:cNvSpPr txBox="1"/>
          <p:nvPr/>
        </p:nvSpPr>
        <p:spPr>
          <a:xfrm>
            <a:off x="857632" y="202247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3E4DD1AD-00CB-A383-A06E-8EDAAEA869B1}"/>
              </a:ext>
            </a:extLst>
          </p:cNvPr>
          <p:cNvCxnSpPr>
            <a:cxnSpLocks/>
          </p:cNvCxnSpPr>
          <p:nvPr/>
        </p:nvCxnSpPr>
        <p:spPr>
          <a:xfrm flipH="1">
            <a:off x="2114550" y="831273"/>
            <a:ext cx="2564328" cy="93929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DB9A722-90AF-CDCE-B3AF-73AD266D1BCD}"/>
              </a:ext>
            </a:extLst>
          </p:cNvPr>
          <p:cNvCxnSpPr>
            <a:cxnSpLocks/>
          </p:cNvCxnSpPr>
          <p:nvPr/>
        </p:nvCxnSpPr>
        <p:spPr>
          <a:xfrm>
            <a:off x="1651214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397B113-6F7E-BD87-D2DB-5E3D398E4F26}"/>
              </a:ext>
            </a:extLst>
          </p:cNvPr>
          <p:cNvSpPr txBox="1"/>
          <p:nvPr/>
        </p:nvSpPr>
        <p:spPr>
          <a:xfrm>
            <a:off x="3702465" y="2006393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AB5189-F103-E75E-83DC-7AF335C24770}"/>
              </a:ext>
            </a:extLst>
          </p:cNvPr>
          <p:cNvCxnSpPr>
            <a:cxnSpLocks/>
          </p:cNvCxnSpPr>
          <p:nvPr/>
        </p:nvCxnSpPr>
        <p:spPr>
          <a:xfrm>
            <a:off x="4496047" y="259362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6E8CB9C9-5632-15C3-15F6-07EE5E65CA7C}"/>
              </a:ext>
            </a:extLst>
          </p:cNvPr>
          <p:cNvSpPr txBox="1"/>
          <p:nvPr/>
        </p:nvSpPr>
        <p:spPr>
          <a:xfrm>
            <a:off x="6844551" y="202247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4C6549C-E6D5-B16C-C0FF-7BD8C13C9A83}"/>
              </a:ext>
            </a:extLst>
          </p:cNvPr>
          <p:cNvCxnSpPr>
            <a:cxnSpLocks/>
          </p:cNvCxnSpPr>
          <p:nvPr/>
        </p:nvCxnSpPr>
        <p:spPr>
          <a:xfrm>
            <a:off x="7638133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E88D771-A4EA-F0CA-EC9C-E4DA95B7C3BE}"/>
              </a:ext>
            </a:extLst>
          </p:cNvPr>
          <p:cNvSpPr txBox="1"/>
          <p:nvPr/>
        </p:nvSpPr>
        <p:spPr>
          <a:xfrm>
            <a:off x="9689384" y="2011537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FC38067A-B90D-B24B-5E5C-7985FCEAA1F4}"/>
              </a:ext>
            </a:extLst>
          </p:cNvPr>
          <p:cNvCxnSpPr>
            <a:cxnSpLocks/>
          </p:cNvCxnSpPr>
          <p:nvPr/>
        </p:nvCxnSpPr>
        <p:spPr>
          <a:xfrm>
            <a:off x="10527671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DE82ADD-FA67-6ACF-D5F6-8E71852228BF}"/>
              </a:ext>
            </a:extLst>
          </p:cNvPr>
          <p:cNvSpPr txBox="1"/>
          <p:nvPr/>
        </p:nvSpPr>
        <p:spPr>
          <a:xfrm>
            <a:off x="5416900" y="2369390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B109F1E9-0C90-FCE9-6204-B46DDC1F8A6C}"/>
              </a:ext>
            </a:extLst>
          </p:cNvPr>
          <p:cNvCxnSpPr>
            <a:cxnSpLocks/>
          </p:cNvCxnSpPr>
          <p:nvPr/>
        </p:nvCxnSpPr>
        <p:spPr>
          <a:xfrm flipH="1">
            <a:off x="4546781" y="1148144"/>
            <a:ext cx="597264" cy="70380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A324E9E-B791-0D46-AF80-603AD99E6410}"/>
              </a:ext>
            </a:extLst>
          </p:cNvPr>
          <p:cNvCxnSpPr>
            <a:cxnSpLocks/>
          </p:cNvCxnSpPr>
          <p:nvPr/>
        </p:nvCxnSpPr>
        <p:spPr>
          <a:xfrm>
            <a:off x="6949327" y="1082184"/>
            <a:ext cx="563797" cy="76976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D0117BE2-4FB8-F27C-8BEA-706B73BAE297}"/>
              </a:ext>
            </a:extLst>
          </p:cNvPr>
          <p:cNvSpPr txBox="1"/>
          <p:nvPr/>
        </p:nvSpPr>
        <p:spPr>
          <a:xfrm>
            <a:off x="9013000" y="3384771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900" dirty="0">
                <a:latin typeface="Andale Mono" panose="020B0509000000000004" pitchFamily="49" charset="0"/>
              </a:rPr>
              <a:t>Total </a:t>
            </a:r>
            <a:r>
              <a:rPr lang="de-DE" sz="900" dirty="0" err="1">
                <a:latin typeface="Andale Mono" panose="020B0509000000000004" pitchFamily="49" charset="0"/>
              </a:rPr>
              <a:t>Regulated</a:t>
            </a:r>
            <a:r>
              <a:rPr lang="de-DE" sz="900" dirty="0">
                <a:latin typeface="Andale Mono" panose="020B0509000000000004" pitchFamily="49" charset="0"/>
              </a:rPr>
              <a:t> </a:t>
            </a:r>
            <a:r>
              <a:rPr lang="de-DE" sz="900" dirty="0" err="1">
                <a:latin typeface="Andale Mono" panose="020B0509000000000004" pitchFamily="49" charset="0"/>
              </a:rPr>
              <a:t>Businesses</a:t>
            </a:r>
            <a:endParaRPr lang="de-DE" sz="900" dirty="0">
              <a:latin typeface="Andale Mono" panose="020B0509000000000004" pitchFamily="49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0348B14-1044-222E-FA7E-CFB0122B7666}"/>
              </a:ext>
            </a:extLst>
          </p:cNvPr>
          <p:cNvSpPr txBox="1"/>
          <p:nvPr/>
        </p:nvSpPr>
        <p:spPr>
          <a:xfrm>
            <a:off x="10583666" y="338400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38AAEE7-B0DB-F537-D57A-B0E4C23BB9B2}"/>
              </a:ext>
            </a:extLst>
          </p:cNvPr>
          <p:cNvSpPr txBox="1"/>
          <p:nvPr/>
        </p:nvSpPr>
        <p:spPr>
          <a:xfrm>
            <a:off x="9013000" y="4001495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3,593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A346AB4B-CE60-6711-9A92-ADA719B4C0CC}"/>
              </a:ext>
            </a:extLst>
          </p:cNvPr>
          <p:cNvSpPr txBox="1"/>
          <p:nvPr/>
        </p:nvSpPr>
        <p:spPr>
          <a:xfrm>
            <a:off x="10583666" y="4001495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3519354-7CB2-419E-B6FF-9EAD2247FF69}"/>
              </a:ext>
            </a:extLst>
          </p:cNvPr>
          <p:cNvSpPr txBox="1"/>
          <p:nvPr/>
        </p:nvSpPr>
        <p:spPr>
          <a:xfrm>
            <a:off x="9013000" y="4661029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327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0A779BF-4AA6-EB7E-90A6-44051E97DEAB}"/>
              </a:ext>
            </a:extLst>
          </p:cNvPr>
          <p:cNvSpPr txBox="1"/>
          <p:nvPr/>
        </p:nvSpPr>
        <p:spPr>
          <a:xfrm>
            <a:off x="10583666" y="4661029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5086553-18CB-C546-282A-344370158328}"/>
              </a:ext>
            </a:extLst>
          </p:cNvPr>
          <p:cNvSpPr txBox="1"/>
          <p:nvPr/>
        </p:nvSpPr>
        <p:spPr>
          <a:xfrm>
            <a:off x="9013000" y="5318254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3,920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0FCD690-9B0C-26C2-E194-CF2D6AB0F1F3}"/>
              </a:ext>
            </a:extLst>
          </p:cNvPr>
          <p:cNvSpPr txBox="1"/>
          <p:nvPr/>
        </p:nvSpPr>
        <p:spPr>
          <a:xfrm>
            <a:off x="10583666" y="5318254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1E441DE-12D6-A7A1-500B-FFD680D0D9E2}"/>
              </a:ext>
            </a:extLst>
          </p:cNvPr>
          <p:cNvSpPr txBox="1"/>
          <p:nvPr/>
        </p:nvSpPr>
        <p:spPr>
          <a:xfrm>
            <a:off x="9013000" y="5947899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100.0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8221055-B593-9D1A-43B5-F2B95C5C954B}"/>
              </a:ext>
            </a:extLst>
          </p:cNvPr>
          <p:cNvSpPr txBox="1"/>
          <p:nvPr/>
        </p:nvSpPr>
        <p:spPr>
          <a:xfrm>
            <a:off x="10583666" y="5947899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499FC7C-82D1-BC94-16F9-907A2BE1E8AF}"/>
              </a:ext>
            </a:extLst>
          </p:cNvPr>
          <p:cNvSpPr txBox="1"/>
          <p:nvPr/>
        </p:nvSpPr>
        <p:spPr>
          <a:xfrm>
            <a:off x="6255513" y="3384000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dirty="0"/>
              <a:t>Other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18F7B6B-EC2E-5533-BD85-A983215C21D7}"/>
              </a:ext>
            </a:extLst>
          </p:cNvPr>
          <p:cNvSpPr txBox="1"/>
          <p:nvPr/>
        </p:nvSpPr>
        <p:spPr>
          <a:xfrm>
            <a:off x="7813598" y="338400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2AE0862-C57F-92C8-328A-EE69AE7D3CCA}"/>
              </a:ext>
            </a:extLst>
          </p:cNvPr>
          <p:cNvSpPr txBox="1"/>
          <p:nvPr/>
        </p:nvSpPr>
        <p:spPr>
          <a:xfrm>
            <a:off x="6255513" y="4001495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779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C35BC66-7825-6FD8-E3E3-4AEDFFF1901B}"/>
              </a:ext>
            </a:extLst>
          </p:cNvPr>
          <p:cNvSpPr txBox="1"/>
          <p:nvPr/>
        </p:nvSpPr>
        <p:spPr>
          <a:xfrm>
            <a:off x="7826179" y="4001495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85D2FC7-9BA4-67B8-7A00-F000B39003CB}"/>
              </a:ext>
            </a:extLst>
          </p:cNvPr>
          <p:cNvSpPr txBox="1"/>
          <p:nvPr/>
        </p:nvSpPr>
        <p:spPr>
          <a:xfrm>
            <a:off x="6255513" y="4661029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D3B76CE-E487-30F1-12C3-9B278A80D431}"/>
              </a:ext>
            </a:extLst>
          </p:cNvPr>
          <p:cNvSpPr txBox="1"/>
          <p:nvPr/>
        </p:nvSpPr>
        <p:spPr>
          <a:xfrm>
            <a:off x="7826179" y="4661029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BA7A945-3328-77A6-612D-41EE30ACBBC0}"/>
              </a:ext>
            </a:extLst>
          </p:cNvPr>
          <p:cNvSpPr txBox="1"/>
          <p:nvPr/>
        </p:nvSpPr>
        <p:spPr>
          <a:xfrm>
            <a:off x="6255513" y="5318254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809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B374C7B-C856-A847-9C6A-393D49E0B4B7}"/>
              </a:ext>
            </a:extLst>
          </p:cNvPr>
          <p:cNvSpPr txBox="1"/>
          <p:nvPr/>
        </p:nvSpPr>
        <p:spPr>
          <a:xfrm>
            <a:off x="7826179" y="5318254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83DC3AFB-6023-E59D-0CBD-D0746290880E}"/>
              </a:ext>
            </a:extLst>
          </p:cNvPr>
          <p:cNvSpPr txBox="1"/>
          <p:nvPr/>
        </p:nvSpPr>
        <p:spPr>
          <a:xfrm>
            <a:off x="6255513" y="5947899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20.6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460CE65F-5360-B97E-67E2-BCF6323786EE}"/>
              </a:ext>
            </a:extLst>
          </p:cNvPr>
          <p:cNvSpPr txBox="1"/>
          <p:nvPr/>
        </p:nvSpPr>
        <p:spPr>
          <a:xfrm>
            <a:off x="7826179" y="5947899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16CBE8B-C255-2871-3282-FA27F5EE33D5}"/>
              </a:ext>
            </a:extLst>
          </p:cNvPr>
          <p:cNvSpPr txBox="1"/>
          <p:nvPr/>
        </p:nvSpPr>
        <p:spPr>
          <a:xfrm>
            <a:off x="3246920" y="3405348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9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A4A06C87-4766-1A27-46FD-F6768D9B8C26}"/>
              </a:ext>
            </a:extLst>
          </p:cNvPr>
          <p:cNvSpPr txBox="1"/>
          <p:nvPr/>
        </p:nvSpPr>
        <p:spPr>
          <a:xfrm>
            <a:off x="4559122" y="3384000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A405B83-1565-EAD4-19A5-3453BB211794}"/>
              </a:ext>
            </a:extLst>
          </p:cNvPr>
          <p:cNvSpPr txBox="1"/>
          <p:nvPr/>
        </p:nvSpPr>
        <p:spPr>
          <a:xfrm>
            <a:off x="3249262" y="4021796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0F0AFF1-1350-1FC9-4068-B6EA92FA1ECB}"/>
              </a:ext>
            </a:extLst>
          </p:cNvPr>
          <p:cNvSpPr txBox="1"/>
          <p:nvPr/>
        </p:nvSpPr>
        <p:spPr>
          <a:xfrm>
            <a:off x="3271838" y="4661029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Wastewater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83282579-077B-6839-C986-5F2334D90B8D}"/>
              </a:ext>
            </a:extLst>
          </p:cNvPr>
          <p:cNvSpPr txBox="1"/>
          <p:nvPr/>
        </p:nvSpPr>
        <p:spPr>
          <a:xfrm>
            <a:off x="4541045" y="4661029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Wastewater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35A3CC0-B3CA-E7D4-DD18-69EDFBDC4A8C}"/>
              </a:ext>
            </a:extLst>
          </p:cNvPr>
          <p:cNvSpPr txBox="1"/>
          <p:nvPr/>
        </p:nvSpPr>
        <p:spPr>
          <a:xfrm>
            <a:off x="3253839" y="5318254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Total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A20701A-89CE-6777-1639-6EF1A3838566}"/>
              </a:ext>
            </a:extLst>
          </p:cNvPr>
          <p:cNvSpPr txBox="1"/>
          <p:nvPr/>
        </p:nvSpPr>
        <p:spPr>
          <a:xfrm>
            <a:off x="4559122" y="5318254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Total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8E438046-575F-F64E-F008-226CB440DB08}"/>
              </a:ext>
            </a:extLst>
          </p:cNvPr>
          <p:cNvSpPr txBox="1"/>
          <p:nvPr/>
        </p:nvSpPr>
        <p:spPr>
          <a:xfrm>
            <a:off x="3253839" y="5947899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% </a:t>
            </a:r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of</a:t>
            </a:r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 Total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6B1F289-B151-25DA-9446-4B473A6B94D6}"/>
              </a:ext>
            </a:extLst>
          </p:cNvPr>
          <p:cNvSpPr txBox="1"/>
          <p:nvPr/>
        </p:nvSpPr>
        <p:spPr>
          <a:xfrm>
            <a:off x="4577759" y="5947899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% </a:t>
            </a:r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of</a:t>
            </a:r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 Total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00636905-9996-7A99-22DE-4009CBC1BDDA}"/>
              </a:ext>
            </a:extLst>
          </p:cNvPr>
          <p:cNvSpPr txBox="1"/>
          <p:nvPr/>
        </p:nvSpPr>
        <p:spPr>
          <a:xfrm>
            <a:off x="605298" y="3384771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5CA151E6-18FB-2079-5220-5F48A159C500}"/>
              </a:ext>
            </a:extLst>
          </p:cNvPr>
          <p:cNvCxnSpPr>
            <a:cxnSpLocks/>
          </p:cNvCxnSpPr>
          <p:nvPr/>
        </p:nvCxnSpPr>
        <p:spPr>
          <a:xfrm>
            <a:off x="7638133" y="780835"/>
            <a:ext cx="2762496" cy="101390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7806F58-5A12-382A-9944-AD7A275DE398}"/>
              </a:ext>
            </a:extLst>
          </p:cNvPr>
          <p:cNvSpPr txBox="1"/>
          <p:nvPr/>
        </p:nvSpPr>
        <p:spPr>
          <a:xfrm>
            <a:off x="577681" y="4001495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BE9D08-0F1C-748A-C1AE-A19216D87F16}"/>
              </a:ext>
            </a:extLst>
          </p:cNvPr>
          <p:cNvSpPr txBox="1"/>
          <p:nvPr/>
        </p:nvSpPr>
        <p:spPr>
          <a:xfrm>
            <a:off x="1741122" y="3357563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3F7F961-FDF6-FDD9-4AF8-2DE97458CB4A}"/>
              </a:ext>
            </a:extLst>
          </p:cNvPr>
          <p:cNvSpPr txBox="1"/>
          <p:nvPr/>
        </p:nvSpPr>
        <p:spPr>
          <a:xfrm>
            <a:off x="1741122" y="4001495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B52FC1-5273-AEA5-D063-6223672E9C2D}"/>
              </a:ext>
            </a:extLst>
          </p:cNvPr>
          <p:cNvSpPr txBox="1"/>
          <p:nvPr/>
        </p:nvSpPr>
        <p:spPr>
          <a:xfrm>
            <a:off x="606256" y="4661029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0E77051-16CB-C612-04C8-D4592494474E}"/>
              </a:ext>
            </a:extLst>
          </p:cNvPr>
          <p:cNvSpPr txBox="1"/>
          <p:nvPr/>
        </p:nvSpPr>
        <p:spPr>
          <a:xfrm>
            <a:off x="1769697" y="4661029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8273F5-D04B-AB61-5BF6-7FA632178876}"/>
              </a:ext>
            </a:extLst>
          </p:cNvPr>
          <p:cNvSpPr txBox="1"/>
          <p:nvPr/>
        </p:nvSpPr>
        <p:spPr>
          <a:xfrm>
            <a:off x="606256" y="5318254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2358A-B754-188B-DF83-BA700F08D992}"/>
              </a:ext>
            </a:extLst>
          </p:cNvPr>
          <p:cNvSpPr txBox="1"/>
          <p:nvPr/>
        </p:nvSpPr>
        <p:spPr>
          <a:xfrm>
            <a:off x="1769697" y="5318254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D20B5FD-E477-7FE0-6535-011DC592A4F5}"/>
              </a:ext>
            </a:extLst>
          </p:cNvPr>
          <p:cNvSpPr txBox="1"/>
          <p:nvPr/>
        </p:nvSpPr>
        <p:spPr>
          <a:xfrm>
            <a:off x="606256" y="5947899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A3BF285-FCED-E22E-C890-82D597FF6724}"/>
              </a:ext>
            </a:extLst>
          </p:cNvPr>
          <p:cNvSpPr txBox="1"/>
          <p:nvPr/>
        </p:nvSpPr>
        <p:spPr>
          <a:xfrm>
            <a:off x="1769697" y="5947899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2C2D9D7-F5D5-F5D8-17C7-568D25422833}"/>
              </a:ext>
            </a:extLst>
          </p:cNvPr>
          <p:cNvSpPr txBox="1"/>
          <p:nvPr/>
        </p:nvSpPr>
        <p:spPr>
          <a:xfrm>
            <a:off x="4523873" y="4021796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EC688-6B3A-4934-161C-D96BEAC10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997999-18A1-3FF5-39BA-E6CC3E660ECA}"/>
              </a:ext>
            </a:extLst>
          </p:cNvPr>
          <p:cNvSpPr txBox="1"/>
          <p:nvPr/>
        </p:nvSpPr>
        <p:spPr>
          <a:xfrm>
            <a:off x="5198244" y="371363"/>
            <a:ext cx="1795511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dirty="0" err="1">
                <a:solidFill>
                  <a:schemeClr val="bg1"/>
                </a:solidFill>
                <a:latin typeface="Andale Mono" panose="020B0509000000000004" pitchFamily="49" charset="0"/>
              </a:rPr>
              <a:t>table</a:t>
            </a:r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412DF7-0D8E-322E-18F0-33C05105BECE}"/>
              </a:ext>
            </a:extLst>
          </p:cNvPr>
          <p:cNvSpPr txBox="1"/>
          <p:nvPr/>
        </p:nvSpPr>
        <p:spPr>
          <a:xfrm>
            <a:off x="857632" y="202247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95A625C-E78D-4862-5B18-1E5C666644F1}"/>
              </a:ext>
            </a:extLst>
          </p:cNvPr>
          <p:cNvCxnSpPr>
            <a:cxnSpLocks/>
          </p:cNvCxnSpPr>
          <p:nvPr/>
        </p:nvCxnSpPr>
        <p:spPr>
          <a:xfrm flipH="1">
            <a:off x="2114550" y="831273"/>
            <a:ext cx="2564328" cy="93929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60062A2-C4BE-9CDA-F02F-8E4D923C7AC2}"/>
              </a:ext>
            </a:extLst>
          </p:cNvPr>
          <p:cNvCxnSpPr>
            <a:cxnSpLocks/>
          </p:cNvCxnSpPr>
          <p:nvPr/>
        </p:nvCxnSpPr>
        <p:spPr>
          <a:xfrm>
            <a:off x="1651214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97D4D9-9DFB-70A8-6620-51145CD508AD}"/>
              </a:ext>
            </a:extLst>
          </p:cNvPr>
          <p:cNvSpPr txBox="1"/>
          <p:nvPr/>
        </p:nvSpPr>
        <p:spPr>
          <a:xfrm>
            <a:off x="3702465" y="2006393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895E75F-09AA-C69B-8000-18ECF564ABDF}"/>
              </a:ext>
            </a:extLst>
          </p:cNvPr>
          <p:cNvCxnSpPr>
            <a:cxnSpLocks/>
          </p:cNvCxnSpPr>
          <p:nvPr/>
        </p:nvCxnSpPr>
        <p:spPr>
          <a:xfrm>
            <a:off x="4496047" y="259362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BB8D9EC-DCA2-2A97-9078-AC2BB210FEE7}"/>
              </a:ext>
            </a:extLst>
          </p:cNvPr>
          <p:cNvSpPr txBox="1"/>
          <p:nvPr/>
        </p:nvSpPr>
        <p:spPr>
          <a:xfrm>
            <a:off x="6844551" y="202247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74DE290-A13C-5649-3878-89D7664872CA}"/>
              </a:ext>
            </a:extLst>
          </p:cNvPr>
          <p:cNvCxnSpPr>
            <a:cxnSpLocks/>
          </p:cNvCxnSpPr>
          <p:nvPr/>
        </p:nvCxnSpPr>
        <p:spPr>
          <a:xfrm>
            <a:off x="7638133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2C9EE84-14FC-34BB-637F-AB9F200E2D13}"/>
              </a:ext>
            </a:extLst>
          </p:cNvPr>
          <p:cNvSpPr txBox="1"/>
          <p:nvPr/>
        </p:nvSpPr>
        <p:spPr>
          <a:xfrm>
            <a:off x="9689384" y="2011537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B2478EE-D19B-6BB7-4AC8-86589792180B}"/>
              </a:ext>
            </a:extLst>
          </p:cNvPr>
          <p:cNvCxnSpPr>
            <a:cxnSpLocks/>
          </p:cNvCxnSpPr>
          <p:nvPr/>
        </p:nvCxnSpPr>
        <p:spPr>
          <a:xfrm>
            <a:off x="10527671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15E2E8FA-7190-FD69-F3A7-7158FE67F54B}"/>
              </a:ext>
            </a:extLst>
          </p:cNvPr>
          <p:cNvSpPr txBox="1"/>
          <p:nvPr/>
        </p:nvSpPr>
        <p:spPr>
          <a:xfrm>
            <a:off x="5387119" y="2372333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FE5B17A-26E3-550E-16C5-70655440AC0E}"/>
              </a:ext>
            </a:extLst>
          </p:cNvPr>
          <p:cNvCxnSpPr>
            <a:cxnSpLocks/>
          </p:cNvCxnSpPr>
          <p:nvPr/>
        </p:nvCxnSpPr>
        <p:spPr>
          <a:xfrm flipH="1">
            <a:off x="4546781" y="1148144"/>
            <a:ext cx="597264" cy="70380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E7FA470-C4F5-7178-8387-A44AD3D59EBA}"/>
              </a:ext>
            </a:extLst>
          </p:cNvPr>
          <p:cNvCxnSpPr>
            <a:cxnSpLocks/>
          </p:cNvCxnSpPr>
          <p:nvPr/>
        </p:nvCxnSpPr>
        <p:spPr>
          <a:xfrm>
            <a:off x="6949327" y="1082184"/>
            <a:ext cx="563797" cy="76976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853B8E7-3302-4E66-8753-06BF8673C1F4}"/>
              </a:ext>
            </a:extLst>
          </p:cNvPr>
          <p:cNvSpPr txBox="1"/>
          <p:nvPr/>
        </p:nvSpPr>
        <p:spPr>
          <a:xfrm>
            <a:off x="9013000" y="3384771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900" dirty="0">
                <a:latin typeface="Andale Mono" panose="020B0509000000000004" pitchFamily="49" charset="0"/>
              </a:rPr>
              <a:t>Total </a:t>
            </a:r>
            <a:r>
              <a:rPr lang="de-DE" sz="900" dirty="0" err="1">
                <a:latin typeface="Andale Mono" panose="020B0509000000000004" pitchFamily="49" charset="0"/>
              </a:rPr>
              <a:t>Regulated</a:t>
            </a:r>
            <a:r>
              <a:rPr lang="de-DE" sz="900" dirty="0">
                <a:latin typeface="Andale Mono" panose="020B0509000000000004" pitchFamily="49" charset="0"/>
              </a:rPr>
              <a:t> </a:t>
            </a:r>
            <a:r>
              <a:rPr lang="de-DE" sz="900" dirty="0" err="1">
                <a:latin typeface="Andale Mono" panose="020B0509000000000004" pitchFamily="49" charset="0"/>
              </a:rPr>
              <a:t>Businesses</a:t>
            </a:r>
            <a:endParaRPr lang="de-DE" sz="900" dirty="0">
              <a:latin typeface="Andale Mono" panose="020B0509000000000004" pitchFamily="49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7E3A1C16-5444-E8BE-DC11-7264D64E911F}"/>
              </a:ext>
            </a:extLst>
          </p:cNvPr>
          <p:cNvSpPr txBox="1"/>
          <p:nvPr/>
        </p:nvSpPr>
        <p:spPr>
          <a:xfrm>
            <a:off x="10583666" y="338400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119D79E-6862-2F6E-4B57-7B829C35C532}"/>
              </a:ext>
            </a:extLst>
          </p:cNvPr>
          <p:cNvSpPr txBox="1"/>
          <p:nvPr/>
        </p:nvSpPr>
        <p:spPr>
          <a:xfrm>
            <a:off x="9013000" y="4001495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3,593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720B603E-FEC2-A966-77AF-763A690FB295}"/>
              </a:ext>
            </a:extLst>
          </p:cNvPr>
          <p:cNvSpPr txBox="1"/>
          <p:nvPr/>
        </p:nvSpPr>
        <p:spPr>
          <a:xfrm>
            <a:off x="10583666" y="4001495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475833B3-DA7A-0C56-068A-2B992F35AA8E}"/>
              </a:ext>
            </a:extLst>
          </p:cNvPr>
          <p:cNvSpPr txBox="1"/>
          <p:nvPr/>
        </p:nvSpPr>
        <p:spPr>
          <a:xfrm>
            <a:off x="9013000" y="4661029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327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2B945BBA-660D-F2E8-CAD4-03EE926A0720}"/>
              </a:ext>
            </a:extLst>
          </p:cNvPr>
          <p:cNvSpPr txBox="1"/>
          <p:nvPr/>
        </p:nvSpPr>
        <p:spPr>
          <a:xfrm>
            <a:off x="10583666" y="4661029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7E9EE5C-3D0A-C883-2D3C-B9E5FF4E3194}"/>
              </a:ext>
            </a:extLst>
          </p:cNvPr>
          <p:cNvSpPr txBox="1"/>
          <p:nvPr/>
        </p:nvSpPr>
        <p:spPr>
          <a:xfrm>
            <a:off x="9013000" y="5318254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3,920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8981D18-9CE3-E70D-77A6-0FEB016EDEA5}"/>
              </a:ext>
            </a:extLst>
          </p:cNvPr>
          <p:cNvSpPr txBox="1"/>
          <p:nvPr/>
        </p:nvSpPr>
        <p:spPr>
          <a:xfrm>
            <a:off x="10583666" y="5318254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ACB8980-1743-6CE6-7C06-56BDE30B00D8}"/>
              </a:ext>
            </a:extLst>
          </p:cNvPr>
          <p:cNvSpPr txBox="1"/>
          <p:nvPr/>
        </p:nvSpPr>
        <p:spPr>
          <a:xfrm>
            <a:off x="9013000" y="5947899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100.0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D47BDD2-FFB6-B1D0-1FD6-FD72A3E8E1D3}"/>
              </a:ext>
            </a:extLst>
          </p:cNvPr>
          <p:cNvSpPr txBox="1"/>
          <p:nvPr/>
        </p:nvSpPr>
        <p:spPr>
          <a:xfrm>
            <a:off x="10583666" y="5947899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272BEED-4075-18B8-473C-A352847EE46C}"/>
              </a:ext>
            </a:extLst>
          </p:cNvPr>
          <p:cNvSpPr txBox="1"/>
          <p:nvPr/>
        </p:nvSpPr>
        <p:spPr>
          <a:xfrm>
            <a:off x="6255513" y="3384000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dirty="0"/>
              <a:t>Other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79FD59C-B3AD-D4F6-000D-D4F5C5BC3EE1}"/>
              </a:ext>
            </a:extLst>
          </p:cNvPr>
          <p:cNvSpPr txBox="1"/>
          <p:nvPr/>
        </p:nvSpPr>
        <p:spPr>
          <a:xfrm>
            <a:off x="7813598" y="338400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A6C1B945-D968-C43C-DABC-CDB049E8F9A6}"/>
              </a:ext>
            </a:extLst>
          </p:cNvPr>
          <p:cNvSpPr txBox="1"/>
          <p:nvPr/>
        </p:nvSpPr>
        <p:spPr>
          <a:xfrm>
            <a:off x="6255513" y="4001495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779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3D5D48C-4112-B93D-F6EF-035A9158DFDC}"/>
              </a:ext>
            </a:extLst>
          </p:cNvPr>
          <p:cNvSpPr txBox="1"/>
          <p:nvPr/>
        </p:nvSpPr>
        <p:spPr>
          <a:xfrm>
            <a:off x="7826179" y="4001495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EB10DC06-E4EF-8BD7-189C-FFABF13EA307}"/>
              </a:ext>
            </a:extLst>
          </p:cNvPr>
          <p:cNvSpPr txBox="1"/>
          <p:nvPr/>
        </p:nvSpPr>
        <p:spPr>
          <a:xfrm>
            <a:off x="6255513" y="4661029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AD17B5A4-8D0F-FA90-893C-119EE4E4D485}"/>
              </a:ext>
            </a:extLst>
          </p:cNvPr>
          <p:cNvSpPr txBox="1"/>
          <p:nvPr/>
        </p:nvSpPr>
        <p:spPr>
          <a:xfrm>
            <a:off x="7826179" y="4661029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299EA9CB-B930-9A18-5BBC-314CEF96A721}"/>
              </a:ext>
            </a:extLst>
          </p:cNvPr>
          <p:cNvSpPr txBox="1"/>
          <p:nvPr/>
        </p:nvSpPr>
        <p:spPr>
          <a:xfrm>
            <a:off x="6255513" y="5318254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809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594441AF-195C-50D8-30C8-E9A6D2118B60}"/>
              </a:ext>
            </a:extLst>
          </p:cNvPr>
          <p:cNvSpPr txBox="1"/>
          <p:nvPr/>
        </p:nvSpPr>
        <p:spPr>
          <a:xfrm>
            <a:off x="7826179" y="5318254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0EE91201-6BA5-61A4-E596-ED281F58115D}"/>
              </a:ext>
            </a:extLst>
          </p:cNvPr>
          <p:cNvSpPr txBox="1"/>
          <p:nvPr/>
        </p:nvSpPr>
        <p:spPr>
          <a:xfrm>
            <a:off x="6255513" y="5947899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20.6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E87C0FE3-E3B4-C875-919C-589E292A56EF}"/>
              </a:ext>
            </a:extLst>
          </p:cNvPr>
          <p:cNvSpPr txBox="1"/>
          <p:nvPr/>
        </p:nvSpPr>
        <p:spPr>
          <a:xfrm>
            <a:off x="7826179" y="5947899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7536E6F1-A11E-2531-02C0-D8D0993C8558}"/>
              </a:ext>
            </a:extLst>
          </p:cNvPr>
          <p:cNvSpPr txBox="1"/>
          <p:nvPr/>
        </p:nvSpPr>
        <p:spPr>
          <a:xfrm>
            <a:off x="3246920" y="3405348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9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34AA72EB-5901-16E3-7A73-87EC06E73DDC}"/>
              </a:ext>
            </a:extLst>
          </p:cNvPr>
          <p:cNvSpPr txBox="1"/>
          <p:nvPr/>
        </p:nvSpPr>
        <p:spPr>
          <a:xfrm>
            <a:off x="4559122" y="3384000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70CA18C-C84E-E975-7858-AE2235559B5B}"/>
              </a:ext>
            </a:extLst>
          </p:cNvPr>
          <p:cNvSpPr txBox="1"/>
          <p:nvPr/>
        </p:nvSpPr>
        <p:spPr>
          <a:xfrm>
            <a:off x="3249262" y="4021796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F74552DA-9412-A690-AF1B-1DE04215252B}"/>
              </a:ext>
            </a:extLst>
          </p:cNvPr>
          <p:cNvSpPr txBox="1"/>
          <p:nvPr/>
        </p:nvSpPr>
        <p:spPr>
          <a:xfrm>
            <a:off x="3271838" y="4661029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Wastewater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0195781-7EE9-ED07-AD7B-9B2F926ECBD2}"/>
              </a:ext>
            </a:extLst>
          </p:cNvPr>
          <p:cNvSpPr txBox="1"/>
          <p:nvPr/>
        </p:nvSpPr>
        <p:spPr>
          <a:xfrm>
            <a:off x="4541045" y="4661029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Wastewater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B68A5669-ED1A-BCF5-CC36-183165C3A319}"/>
              </a:ext>
            </a:extLst>
          </p:cNvPr>
          <p:cNvSpPr txBox="1"/>
          <p:nvPr/>
        </p:nvSpPr>
        <p:spPr>
          <a:xfrm>
            <a:off x="3253839" y="5318254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Total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B314628-812F-8403-E9BB-811DCABFB1A3}"/>
              </a:ext>
            </a:extLst>
          </p:cNvPr>
          <p:cNvSpPr txBox="1"/>
          <p:nvPr/>
        </p:nvSpPr>
        <p:spPr>
          <a:xfrm>
            <a:off x="4559122" y="5318254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Total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BCDDC54-9C75-9BBE-2B27-53F5ACD88C56}"/>
              </a:ext>
            </a:extLst>
          </p:cNvPr>
          <p:cNvSpPr txBox="1"/>
          <p:nvPr/>
        </p:nvSpPr>
        <p:spPr>
          <a:xfrm>
            <a:off x="3253839" y="5947899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% </a:t>
            </a:r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of</a:t>
            </a:r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 Total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8C2D41C3-83A2-7009-6850-E73E1260DF8E}"/>
              </a:ext>
            </a:extLst>
          </p:cNvPr>
          <p:cNvSpPr txBox="1"/>
          <p:nvPr/>
        </p:nvSpPr>
        <p:spPr>
          <a:xfrm>
            <a:off x="4577759" y="5947899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% </a:t>
            </a:r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of</a:t>
            </a:r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 Total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A159B52-7199-DAA1-381C-297FC60BA625}"/>
              </a:ext>
            </a:extLst>
          </p:cNvPr>
          <p:cNvSpPr txBox="1"/>
          <p:nvPr/>
        </p:nvSpPr>
        <p:spPr>
          <a:xfrm>
            <a:off x="605298" y="3384771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E6AA596B-E158-28A0-D85E-B5EC49D6FDE8}"/>
              </a:ext>
            </a:extLst>
          </p:cNvPr>
          <p:cNvCxnSpPr>
            <a:cxnSpLocks/>
          </p:cNvCxnSpPr>
          <p:nvPr/>
        </p:nvCxnSpPr>
        <p:spPr>
          <a:xfrm>
            <a:off x="7638133" y="780835"/>
            <a:ext cx="2762496" cy="101390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EA9F4D98-8129-3EB2-B755-4E4DC4B93788}"/>
              </a:ext>
            </a:extLst>
          </p:cNvPr>
          <p:cNvSpPr txBox="1"/>
          <p:nvPr/>
        </p:nvSpPr>
        <p:spPr>
          <a:xfrm>
            <a:off x="577681" y="4001495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E19C02-06B4-069A-46C7-C5C5BB23EE85}"/>
              </a:ext>
            </a:extLst>
          </p:cNvPr>
          <p:cNvSpPr txBox="1"/>
          <p:nvPr/>
        </p:nvSpPr>
        <p:spPr>
          <a:xfrm>
            <a:off x="1741122" y="3357563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C2BFCC9-CBD2-76CC-8243-B94D0A66E679}"/>
              </a:ext>
            </a:extLst>
          </p:cNvPr>
          <p:cNvSpPr txBox="1"/>
          <p:nvPr/>
        </p:nvSpPr>
        <p:spPr>
          <a:xfrm>
            <a:off x="1741122" y="4001495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C7B0A18-9C4D-3CA8-966F-AD550DC82FCE}"/>
              </a:ext>
            </a:extLst>
          </p:cNvPr>
          <p:cNvSpPr txBox="1"/>
          <p:nvPr/>
        </p:nvSpPr>
        <p:spPr>
          <a:xfrm>
            <a:off x="606256" y="4661029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9319F4-B343-6B32-7F02-5E18A5C07C84}"/>
              </a:ext>
            </a:extLst>
          </p:cNvPr>
          <p:cNvSpPr txBox="1"/>
          <p:nvPr/>
        </p:nvSpPr>
        <p:spPr>
          <a:xfrm>
            <a:off x="1769697" y="4661029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B1B96E2-857B-2C25-DEA1-7CEC68ED66AD}"/>
              </a:ext>
            </a:extLst>
          </p:cNvPr>
          <p:cNvSpPr txBox="1"/>
          <p:nvPr/>
        </p:nvSpPr>
        <p:spPr>
          <a:xfrm>
            <a:off x="606256" y="5318254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63F0984-29FD-FD00-BEEB-D6C30D7F6460}"/>
              </a:ext>
            </a:extLst>
          </p:cNvPr>
          <p:cNvSpPr txBox="1"/>
          <p:nvPr/>
        </p:nvSpPr>
        <p:spPr>
          <a:xfrm>
            <a:off x="1769697" y="5318254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50F0EF-9C38-832F-88AE-95B96CE2541E}"/>
              </a:ext>
            </a:extLst>
          </p:cNvPr>
          <p:cNvSpPr txBox="1"/>
          <p:nvPr/>
        </p:nvSpPr>
        <p:spPr>
          <a:xfrm>
            <a:off x="606256" y="5947899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B097CB2-1998-47A5-2983-7DBC82901D57}"/>
              </a:ext>
            </a:extLst>
          </p:cNvPr>
          <p:cNvSpPr txBox="1"/>
          <p:nvPr/>
        </p:nvSpPr>
        <p:spPr>
          <a:xfrm>
            <a:off x="1769697" y="5947899"/>
            <a:ext cx="1015407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67AA219-6E5B-5519-4277-96030066252D}"/>
              </a:ext>
            </a:extLst>
          </p:cNvPr>
          <p:cNvSpPr txBox="1"/>
          <p:nvPr/>
        </p:nvSpPr>
        <p:spPr>
          <a:xfrm>
            <a:off x="4523873" y="4021796"/>
            <a:ext cx="1206000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66642C8-DBD6-DDE4-167F-0C0B121E6622}"/>
              </a:ext>
            </a:extLst>
          </p:cNvPr>
          <p:cNvSpPr txBox="1"/>
          <p:nvPr/>
        </p:nvSpPr>
        <p:spPr>
          <a:xfrm>
            <a:off x="3579892" y="1162887"/>
            <a:ext cx="5272518" cy="1477328"/>
          </a:xfrm>
          <a:prstGeom prst="rect">
            <a:avLst/>
          </a:prstGeom>
          <a:solidFill>
            <a:schemeClr val="accent1">
              <a:tint val="20000"/>
            </a:schemeClr>
          </a:solidFill>
          <a:ln w="635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endParaRPr lang="de-DE" dirty="0">
              <a:latin typeface="Georgia" panose="02040502050405020303" pitchFamily="18" charset="0"/>
            </a:endParaRPr>
          </a:p>
          <a:p>
            <a:pPr algn="ctr"/>
            <a:r>
              <a:rPr lang="de-DE" dirty="0" err="1">
                <a:latin typeface="Georgia" panose="02040502050405020303" pitchFamily="18" charset="0"/>
              </a:rPr>
              <a:t>How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much</a:t>
            </a:r>
            <a:r>
              <a:rPr lang="de-DE" dirty="0">
                <a:latin typeface="Georgia" panose="02040502050405020303" pitchFamily="18" charset="0"/>
              </a:rPr>
              <a:t> was </a:t>
            </a:r>
            <a:r>
              <a:rPr lang="de-DE" dirty="0" err="1">
                <a:latin typeface="Georgia" panose="02040502050405020303" pitchFamily="18" charset="0"/>
              </a:rPr>
              <a:t>the</a:t>
            </a:r>
            <a:r>
              <a:rPr lang="de-DE" dirty="0">
                <a:latin typeface="Georgia" panose="02040502050405020303" pitchFamily="18" charset="0"/>
              </a:rPr>
              <a:t> total </a:t>
            </a:r>
            <a:r>
              <a:rPr lang="de-DE" dirty="0" err="1">
                <a:latin typeface="Georgia" panose="02040502050405020303" pitchFamily="18" charset="0"/>
              </a:rPr>
              <a:t>regulated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business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revenue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of</a:t>
            </a:r>
            <a:r>
              <a:rPr lang="de-DE" dirty="0">
                <a:latin typeface="Georgia" panose="02040502050405020303" pitchFamily="18" charset="0"/>
              </a:rPr>
              <a:t> American </a:t>
            </a:r>
            <a:r>
              <a:rPr lang="de-DE" dirty="0" err="1">
                <a:latin typeface="Georgia" panose="02040502050405020303" pitchFamily="18" charset="0"/>
              </a:rPr>
              <a:t>Water</a:t>
            </a:r>
            <a:r>
              <a:rPr lang="de-DE" dirty="0">
                <a:latin typeface="Georgia" panose="02040502050405020303" pitchFamily="18" charset="0"/>
              </a:rPr>
              <a:t> Works in 2023 </a:t>
            </a:r>
            <a:r>
              <a:rPr lang="de-DE" dirty="0" err="1">
                <a:latin typeface="Georgia" panose="02040502050405020303" pitchFamily="18" charset="0"/>
              </a:rPr>
              <a:t>for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the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wastewater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sector</a:t>
            </a:r>
            <a:r>
              <a:rPr lang="de-DE" dirty="0">
                <a:latin typeface="Georgia" panose="02040502050405020303" pitchFamily="18" charset="0"/>
              </a:rPr>
              <a:t>?</a:t>
            </a:r>
          </a:p>
          <a:p>
            <a:endParaRPr lang="de-DE" dirty="0">
              <a:latin typeface="Georgia" panose="02040502050405020303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3CB969-457A-5359-1FF8-2B1DE6AB4956}"/>
              </a:ext>
            </a:extLst>
          </p:cNvPr>
          <p:cNvSpPr/>
          <p:nvPr/>
        </p:nvSpPr>
        <p:spPr>
          <a:xfrm>
            <a:off x="1644733" y="4496777"/>
            <a:ext cx="1265334" cy="807018"/>
          </a:xfrm>
          <a:prstGeom prst="ellipse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0D49CD-7BC4-8A25-6DA2-DD82D726C655}"/>
              </a:ext>
            </a:extLst>
          </p:cNvPr>
          <p:cNvSpPr/>
          <p:nvPr/>
        </p:nvSpPr>
        <p:spPr>
          <a:xfrm>
            <a:off x="4481711" y="4508392"/>
            <a:ext cx="1265334" cy="807018"/>
          </a:xfrm>
          <a:prstGeom prst="ellipse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8AA5F57-F159-619B-4811-6C7AD69B2665}"/>
              </a:ext>
            </a:extLst>
          </p:cNvPr>
          <p:cNvSpPr/>
          <p:nvPr/>
        </p:nvSpPr>
        <p:spPr>
          <a:xfrm>
            <a:off x="9036835" y="3237682"/>
            <a:ext cx="1265334" cy="807018"/>
          </a:xfrm>
          <a:prstGeom prst="ellipse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734D34-46C6-F441-5756-07DF42B65513}"/>
              </a:ext>
            </a:extLst>
          </p:cNvPr>
          <p:cNvSpPr/>
          <p:nvPr/>
        </p:nvSpPr>
        <p:spPr>
          <a:xfrm>
            <a:off x="9078289" y="4540196"/>
            <a:ext cx="1322340" cy="666813"/>
          </a:xfrm>
          <a:prstGeom prst="ellipse">
            <a:avLst/>
          </a:prstGeom>
          <a:noFill/>
          <a:ln w="127000" cmpd="dbl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77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47F60-B38F-1E51-FDFB-389C4767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9FCA222-3308-78E1-49F4-B2FBCC7EF05E}"/>
              </a:ext>
            </a:extLst>
          </p:cNvPr>
          <p:cNvSpPr txBox="1"/>
          <p:nvPr/>
        </p:nvSpPr>
        <p:spPr>
          <a:xfrm>
            <a:off x="5198244" y="371363"/>
            <a:ext cx="1795511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dirty="0" err="1">
                <a:solidFill>
                  <a:schemeClr val="bg1"/>
                </a:solidFill>
                <a:latin typeface="Andale Mono" panose="020B0509000000000004" pitchFamily="49" charset="0"/>
              </a:rPr>
              <a:t>table</a:t>
            </a:r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D7E0E04-7DAB-1401-402A-60D11D21692A}"/>
              </a:ext>
            </a:extLst>
          </p:cNvPr>
          <p:cNvSpPr txBox="1"/>
          <p:nvPr/>
        </p:nvSpPr>
        <p:spPr>
          <a:xfrm>
            <a:off x="1491701" y="2006393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4755080-DAF0-3E4B-1F39-B7A29D408CFB}"/>
              </a:ext>
            </a:extLst>
          </p:cNvPr>
          <p:cNvCxnSpPr>
            <a:cxnSpLocks/>
          </p:cNvCxnSpPr>
          <p:nvPr/>
        </p:nvCxnSpPr>
        <p:spPr>
          <a:xfrm flipH="1">
            <a:off x="2569580" y="831273"/>
            <a:ext cx="2109298" cy="1020676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8EE9895-06A7-139F-03D2-E571A718CC0D}"/>
              </a:ext>
            </a:extLst>
          </p:cNvPr>
          <p:cNvCxnSpPr>
            <a:cxnSpLocks/>
          </p:cNvCxnSpPr>
          <p:nvPr/>
        </p:nvCxnSpPr>
        <p:spPr>
          <a:xfrm>
            <a:off x="2285283" y="259362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4A617BC-B9E0-3160-CA51-59766BBE4FC3}"/>
              </a:ext>
            </a:extLst>
          </p:cNvPr>
          <p:cNvSpPr txBox="1"/>
          <p:nvPr/>
        </p:nvSpPr>
        <p:spPr>
          <a:xfrm>
            <a:off x="3702465" y="2006393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F2B88EB-FCAA-5134-7A94-C5377E6292AC}"/>
              </a:ext>
            </a:extLst>
          </p:cNvPr>
          <p:cNvCxnSpPr>
            <a:cxnSpLocks/>
          </p:cNvCxnSpPr>
          <p:nvPr/>
        </p:nvCxnSpPr>
        <p:spPr>
          <a:xfrm>
            <a:off x="4496047" y="259362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995801F-4BE4-CC5D-BAFF-49DB03262D89}"/>
              </a:ext>
            </a:extLst>
          </p:cNvPr>
          <p:cNvSpPr txBox="1"/>
          <p:nvPr/>
        </p:nvSpPr>
        <p:spPr>
          <a:xfrm>
            <a:off x="6844551" y="202247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2A145DD-6946-5892-3302-5B21F1E5F285}"/>
              </a:ext>
            </a:extLst>
          </p:cNvPr>
          <p:cNvCxnSpPr>
            <a:cxnSpLocks/>
          </p:cNvCxnSpPr>
          <p:nvPr/>
        </p:nvCxnSpPr>
        <p:spPr>
          <a:xfrm>
            <a:off x="7638133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E17FEFA-ED23-6BD2-25E1-F0ED042201F5}"/>
              </a:ext>
            </a:extLst>
          </p:cNvPr>
          <p:cNvSpPr txBox="1"/>
          <p:nvPr/>
        </p:nvSpPr>
        <p:spPr>
          <a:xfrm>
            <a:off x="9689384" y="2011537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688FF7-9BB9-EE2E-3380-D99BB38C7DCC}"/>
              </a:ext>
            </a:extLst>
          </p:cNvPr>
          <p:cNvCxnSpPr>
            <a:cxnSpLocks/>
          </p:cNvCxnSpPr>
          <p:nvPr/>
        </p:nvCxnSpPr>
        <p:spPr>
          <a:xfrm>
            <a:off x="10527671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F54AAAD9-51E0-EC4A-9B62-51BAE3E96DEA}"/>
              </a:ext>
            </a:extLst>
          </p:cNvPr>
          <p:cNvSpPr txBox="1"/>
          <p:nvPr/>
        </p:nvSpPr>
        <p:spPr>
          <a:xfrm>
            <a:off x="5391350" y="2387998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3360207-C085-8159-FF89-601192C5A59F}"/>
              </a:ext>
            </a:extLst>
          </p:cNvPr>
          <p:cNvCxnSpPr>
            <a:cxnSpLocks/>
          </p:cNvCxnSpPr>
          <p:nvPr/>
        </p:nvCxnSpPr>
        <p:spPr>
          <a:xfrm flipH="1">
            <a:off x="4546781" y="1148144"/>
            <a:ext cx="597264" cy="70380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5C92CBA-9987-00B7-6C52-20D5CB49D084}"/>
              </a:ext>
            </a:extLst>
          </p:cNvPr>
          <p:cNvCxnSpPr>
            <a:cxnSpLocks/>
          </p:cNvCxnSpPr>
          <p:nvPr/>
        </p:nvCxnSpPr>
        <p:spPr>
          <a:xfrm>
            <a:off x="6949327" y="1082184"/>
            <a:ext cx="563797" cy="76976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BF0A5AE-661A-031F-B5F1-46FFA0F93C74}"/>
              </a:ext>
            </a:extLst>
          </p:cNvPr>
          <p:cNvSpPr txBox="1"/>
          <p:nvPr/>
        </p:nvSpPr>
        <p:spPr>
          <a:xfrm>
            <a:off x="9013000" y="3384771"/>
            <a:ext cx="1387629" cy="51935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latin typeface="Andale Mono" panose="020B0509000000000004" pitchFamily="49" charset="0"/>
              </a:rPr>
              <a:t>Total </a:t>
            </a:r>
            <a:r>
              <a:rPr lang="de-DE" sz="900" dirty="0" err="1">
                <a:latin typeface="Andale Mono" panose="020B0509000000000004" pitchFamily="49" charset="0"/>
              </a:rPr>
              <a:t>Regulated</a:t>
            </a:r>
            <a:r>
              <a:rPr lang="de-DE" sz="900" dirty="0">
                <a:latin typeface="Andale Mono" panose="020B0509000000000004" pitchFamily="49" charset="0"/>
              </a:rPr>
              <a:t> </a:t>
            </a:r>
            <a:r>
              <a:rPr lang="de-DE" sz="900" dirty="0" err="1">
                <a:latin typeface="Andale Mono" panose="020B0509000000000004" pitchFamily="49" charset="0"/>
              </a:rPr>
              <a:t>Businesses</a:t>
            </a:r>
            <a:endParaRPr lang="de-DE" sz="900" dirty="0">
              <a:latin typeface="Andale Mono" panose="020B0509000000000004" pitchFamily="49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C3133805-8663-80B3-C22A-749FC2534380}"/>
              </a:ext>
            </a:extLst>
          </p:cNvPr>
          <p:cNvSpPr txBox="1"/>
          <p:nvPr/>
        </p:nvSpPr>
        <p:spPr>
          <a:xfrm>
            <a:off x="10583666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ADF4E73-2451-0D98-B6B1-D3F4F66BAA35}"/>
              </a:ext>
            </a:extLst>
          </p:cNvPr>
          <p:cNvSpPr txBox="1"/>
          <p:nvPr/>
        </p:nvSpPr>
        <p:spPr>
          <a:xfrm>
            <a:off x="9013000" y="403476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3,593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E0FB595-F6D1-A5EF-49AF-204B2E11C775}"/>
              </a:ext>
            </a:extLst>
          </p:cNvPr>
          <p:cNvSpPr txBox="1"/>
          <p:nvPr/>
        </p:nvSpPr>
        <p:spPr>
          <a:xfrm>
            <a:off x="10583666" y="403476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2A24DC1-DC9D-B19C-62F5-71FE6FAF0A51}"/>
              </a:ext>
            </a:extLst>
          </p:cNvPr>
          <p:cNvSpPr txBox="1"/>
          <p:nvPr/>
        </p:nvSpPr>
        <p:spPr>
          <a:xfrm>
            <a:off x="9013000" y="4520134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327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4ECBEF25-22E6-017B-E1BB-EE794B51D36E}"/>
              </a:ext>
            </a:extLst>
          </p:cNvPr>
          <p:cNvSpPr txBox="1"/>
          <p:nvPr/>
        </p:nvSpPr>
        <p:spPr>
          <a:xfrm>
            <a:off x="10583666" y="452013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E8C4E05A-A3CF-4D50-ABD7-2B02E0BBF055}"/>
              </a:ext>
            </a:extLst>
          </p:cNvPr>
          <p:cNvSpPr txBox="1"/>
          <p:nvPr/>
        </p:nvSpPr>
        <p:spPr>
          <a:xfrm>
            <a:off x="9013000" y="5024716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3,920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EA14A5B6-4DBD-DD9B-061E-C1F8D4C63E33}"/>
              </a:ext>
            </a:extLst>
          </p:cNvPr>
          <p:cNvSpPr txBox="1"/>
          <p:nvPr/>
        </p:nvSpPr>
        <p:spPr>
          <a:xfrm>
            <a:off x="10583666" y="5024716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C09E810-DCF1-ED8B-C5EA-B84D41EBF1FB}"/>
              </a:ext>
            </a:extLst>
          </p:cNvPr>
          <p:cNvSpPr txBox="1"/>
          <p:nvPr/>
        </p:nvSpPr>
        <p:spPr>
          <a:xfrm>
            <a:off x="9013000" y="5529298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100.0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34EF2D6-1845-0B3D-607B-9321BDBC185A}"/>
              </a:ext>
            </a:extLst>
          </p:cNvPr>
          <p:cNvSpPr txBox="1"/>
          <p:nvPr/>
        </p:nvSpPr>
        <p:spPr>
          <a:xfrm>
            <a:off x="10583666" y="552929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74861BC4-361F-7BCE-704F-C07545A8B7CB}"/>
              </a:ext>
            </a:extLst>
          </p:cNvPr>
          <p:cNvSpPr txBox="1"/>
          <p:nvPr/>
        </p:nvSpPr>
        <p:spPr>
          <a:xfrm>
            <a:off x="6255513" y="3384770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dirty="0"/>
              <a:t>Other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594FBF3-A42C-A657-276D-2AEB86935907}"/>
              </a:ext>
            </a:extLst>
          </p:cNvPr>
          <p:cNvSpPr txBox="1"/>
          <p:nvPr/>
        </p:nvSpPr>
        <p:spPr>
          <a:xfrm>
            <a:off x="7813598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3D1D1FB-A682-412F-118E-E2B4FC9214CC}"/>
              </a:ext>
            </a:extLst>
          </p:cNvPr>
          <p:cNvSpPr txBox="1"/>
          <p:nvPr/>
        </p:nvSpPr>
        <p:spPr>
          <a:xfrm>
            <a:off x="6255513" y="403476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779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D79408BB-21B3-831D-B2AF-BE9CE5184EFA}"/>
              </a:ext>
            </a:extLst>
          </p:cNvPr>
          <p:cNvSpPr txBox="1"/>
          <p:nvPr/>
        </p:nvSpPr>
        <p:spPr>
          <a:xfrm>
            <a:off x="7826179" y="403476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0F54C9A-DF90-212C-0017-D6CAF4923F80}"/>
              </a:ext>
            </a:extLst>
          </p:cNvPr>
          <p:cNvSpPr txBox="1"/>
          <p:nvPr/>
        </p:nvSpPr>
        <p:spPr>
          <a:xfrm>
            <a:off x="6255513" y="4520134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6D2C920-636C-C42E-5DDF-BAEF8B979E34}"/>
              </a:ext>
            </a:extLst>
          </p:cNvPr>
          <p:cNvSpPr txBox="1"/>
          <p:nvPr/>
        </p:nvSpPr>
        <p:spPr>
          <a:xfrm>
            <a:off x="7826179" y="452013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09A4645-79E3-E1EB-95F1-CBDBD5246D9A}"/>
              </a:ext>
            </a:extLst>
          </p:cNvPr>
          <p:cNvSpPr txBox="1"/>
          <p:nvPr/>
        </p:nvSpPr>
        <p:spPr>
          <a:xfrm>
            <a:off x="6255513" y="5024716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809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2BDDE30-387E-A0FC-3022-E8E806E17420}"/>
              </a:ext>
            </a:extLst>
          </p:cNvPr>
          <p:cNvSpPr txBox="1"/>
          <p:nvPr/>
        </p:nvSpPr>
        <p:spPr>
          <a:xfrm>
            <a:off x="7826179" y="5024716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0F586115-08E1-B058-0414-0949316126CB}"/>
              </a:ext>
            </a:extLst>
          </p:cNvPr>
          <p:cNvSpPr txBox="1"/>
          <p:nvPr/>
        </p:nvSpPr>
        <p:spPr>
          <a:xfrm>
            <a:off x="6255513" y="5529298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20.6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2F009BC9-3DA0-2A6D-7825-EE0A9DD68E74}"/>
              </a:ext>
            </a:extLst>
          </p:cNvPr>
          <p:cNvSpPr txBox="1"/>
          <p:nvPr/>
        </p:nvSpPr>
        <p:spPr>
          <a:xfrm>
            <a:off x="7826179" y="552929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E6A7702-6BD0-C097-6E49-5D04035C815F}"/>
              </a:ext>
            </a:extLst>
          </p:cNvPr>
          <p:cNvSpPr txBox="1"/>
          <p:nvPr/>
        </p:nvSpPr>
        <p:spPr>
          <a:xfrm>
            <a:off x="3077109" y="3390826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9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1D95821E-C017-F3F8-5211-2CD7897F661C}"/>
              </a:ext>
            </a:extLst>
          </p:cNvPr>
          <p:cNvSpPr txBox="1"/>
          <p:nvPr/>
        </p:nvSpPr>
        <p:spPr>
          <a:xfrm>
            <a:off x="4676626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C2D78D1-7F52-C339-EE6D-416ACF1B8684}"/>
              </a:ext>
            </a:extLst>
          </p:cNvPr>
          <p:cNvSpPr txBox="1"/>
          <p:nvPr/>
        </p:nvSpPr>
        <p:spPr>
          <a:xfrm>
            <a:off x="3089767" y="4027552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82CAADDB-233A-E018-C6A8-B050A8C4065E}"/>
              </a:ext>
            </a:extLst>
          </p:cNvPr>
          <p:cNvSpPr txBox="1"/>
          <p:nvPr/>
        </p:nvSpPr>
        <p:spPr>
          <a:xfrm>
            <a:off x="4660433" y="4027552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649D67F5-163B-8DAE-00DF-306BD18A7540}"/>
              </a:ext>
            </a:extLst>
          </p:cNvPr>
          <p:cNvSpPr txBox="1"/>
          <p:nvPr/>
        </p:nvSpPr>
        <p:spPr>
          <a:xfrm>
            <a:off x="3089767" y="4512917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Wastewater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20711C19-E87F-10E0-3BDC-216F14E8E23D}"/>
              </a:ext>
            </a:extLst>
          </p:cNvPr>
          <p:cNvSpPr txBox="1"/>
          <p:nvPr/>
        </p:nvSpPr>
        <p:spPr>
          <a:xfrm>
            <a:off x="4660433" y="4512917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9CABEFB-8923-C933-772E-2ECF96906297}"/>
              </a:ext>
            </a:extLst>
          </p:cNvPr>
          <p:cNvSpPr txBox="1"/>
          <p:nvPr/>
        </p:nvSpPr>
        <p:spPr>
          <a:xfrm>
            <a:off x="3089767" y="501749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Total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6E2EC58-835F-9FA8-D5E4-769F286CA9B8}"/>
              </a:ext>
            </a:extLst>
          </p:cNvPr>
          <p:cNvSpPr txBox="1"/>
          <p:nvPr/>
        </p:nvSpPr>
        <p:spPr>
          <a:xfrm>
            <a:off x="4660433" y="501749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24B3E31-9D1C-031C-FA52-048890857A9E}"/>
              </a:ext>
            </a:extLst>
          </p:cNvPr>
          <p:cNvSpPr txBox="1"/>
          <p:nvPr/>
        </p:nvSpPr>
        <p:spPr>
          <a:xfrm>
            <a:off x="3089767" y="5522081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% </a:t>
            </a:r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of</a:t>
            </a:r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 Total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9E34F4D-C534-722E-BCE1-FBF77611E582}"/>
              </a:ext>
            </a:extLst>
          </p:cNvPr>
          <p:cNvSpPr txBox="1"/>
          <p:nvPr/>
        </p:nvSpPr>
        <p:spPr>
          <a:xfrm>
            <a:off x="4660433" y="5522081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A91198E7-8C79-CD6F-0933-2CA48722D584}"/>
              </a:ext>
            </a:extLst>
          </p:cNvPr>
          <p:cNvSpPr txBox="1"/>
          <p:nvPr/>
        </p:nvSpPr>
        <p:spPr>
          <a:xfrm>
            <a:off x="1437984" y="3383420"/>
            <a:ext cx="1387629" cy="519351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F9D7DE8D-93E0-3543-0C38-2BBF095906EE}"/>
              </a:ext>
            </a:extLst>
          </p:cNvPr>
          <p:cNvSpPr txBox="1"/>
          <p:nvPr/>
        </p:nvSpPr>
        <p:spPr>
          <a:xfrm>
            <a:off x="269969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5D97ADB-E5E5-1DDB-0175-A61144012DC2}"/>
              </a:ext>
            </a:extLst>
          </p:cNvPr>
          <p:cNvSpPr txBox="1"/>
          <p:nvPr/>
        </p:nvSpPr>
        <p:spPr>
          <a:xfrm>
            <a:off x="1437984" y="4033895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F43B43F0-0A54-3B71-A18F-E05F44223CA3}"/>
              </a:ext>
            </a:extLst>
          </p:cNvPr>
          <p:cNvSpPr txBox="1"/>
          <p:nvPr/>
        </p:nvSpPr>
        <p:spPr>
          <a:xfrm>
            <a:off x="273408" y="403476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197CAD9D-8A3B-8DBC-3639-78B83129C7F1}"/>
              </a:ext>
            </a:extLst>
          </p:cNvPr>
          <p:cNvSpPr txBox="1"/>
          <p:nvPr/>
        </p:nvSpPr>
        <p:spPr>
          <a:xfrm>
            <a:off x="1437984" y="4519260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D3ED0189-4F12-7F6B-FAC9-E657DC4F65AC}"/>
              </a:ext>
            </a:extLst>
          </p:cNvPr>
          <p:cNvSpPr txBox="1"/>
          <p:nvPr/>
        </p:nvSpPr>
        <p:spPr>
          <a:xfrm>
            <a:off x="273408" y="452013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7F08D0C-BBF5-D6A0-BEFA-B837C46C42EA}"/>
              </a:ext>
            </a:extLst>
          </p:cNvPr>
          <p:cNvSpPr txBox="1"/>
          <p:nvPr/>
        </p:nvSpPr>
        <p:spPr>
          <a:xfrm>
            <a:off x="1437984" y="5023842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E1EF80DF-1EA9-C37E-485A-87295151247B}"/>
              </a:ext>
            </a:extLst>
          </p:cNvPr>
          <p:cNvSpPr txBox="1"/>
          <p:nvPr/>
        </p:nvSpPr>
        <p:spPr>
          <a:xfrm>
            <a:off x="273408" y="5024716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ECFB5612-AC07-5FD4-F686-3248BDCDB9A3}"/>
              </a:ext>
            </a:extLst>
          </p:cNvPr>
          <p:cNvSpPr txBox="1"/>
          <p:nvPr/>
        </p:nvSpPr>
        <p:spPr>
          <a:xfrm>
            <a:off x="273408" y="552929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621678F7-D684-990D-C6C9-24A991623858}"/>
              </a:ext>
            </a:extLst>
          </p:cNvPr>
          <p:cNvCxnSpPr>
            <a:cxnSpLocks/>
          </p:cNvCxnSpPr>
          <p:nvPr/>
        </p:nvCxnSpPr>
        <p:spPr>
          <a:xfrm>
            <a:off x="7638133" y="780835"/>
            <a:ext cx="2762496" cy="101390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51B50FD-B853-28F5-F372-D83B12544D4C}"/>
              </a:ext>
            </a:extLst>
          </p:cNvPr>
          <p:cNvSpPr txBox="1"/>
          <p:nvPr/>
        </p:nvSpPr>
        <p:spPr>
          <a:xfrm>
            <a:off x="3579892" y="1162887"/>
            <a:ext cx="5272518" cy="1477328"/>
          </a:xfrm>
          <a:prstGeom prst="rect">
            <a:avLst/>
          </a:prstGeom>
          <a:solidFill>
            <a:schemeClr val="accent1">
              <a:tint val="20000"/>
            </a:schemeClr>
          </a:solidFill>
          <a:ln w="635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endParaRPr lang="de-DE" dirty="0">
              <a:latin typeface="Georgia" panose="02040502050405020303" pitchFamily="18" charset="0"/>
            </a:endParaRPr>
          </a:p>
          <a:p>
            <a:pPr algn="ctr"/>
            <a:r>
              <a:rPr lang="de-DE" dirty="0" err="1">
                <a:latin typeface="Georgia" panose="02040502050405020303" pitchFamily="18" charset="0"/>
              </a:rPr>
              <a:t>How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much</a:t>
            </a:r>
            <a:r>
              <a:rPr lang="de-DE" dirty="0">
                <a:latin typeface="Georgia" panose="02040502050405020303" pitchFamily="18" charset="0"/>
              </a:rPr>
              <a:t> was </a:t>
            </a:r>
            <a:r>
              <a:rPr lang="de-DE" dirty="0" err="1">
                <a:latin typeface="Georgia" panose="02040502050405020303" pitchFamily="18" charset="0"/>
              </a:rPr>
              <a:t>the</a:t>
            </a:r>
            <a:r>
              <a:rPr lang="de-DE" dirty="0">
                <a:latin typeface="Georgia" panose="02040502050405020303" pitchFamily="18" charset="0"/>
              </a:rPr>
              <a:t> total </a:t>
            </a:r>
            <a:r>
              <a:rPr lang="de-DE" dirty="0" err="1">
                <a:latin typeface="Georgia" panose="02040502050405020303" pitchFamily="18" charset="0"/>
              </a:rPr>
              <a:t>regulated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business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revenue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of</a:t>
            </a:r>
            <a:r>
              <a:rPr lang="de-DE" dirty="0">
                <a:latin typeface="Georgia" panose="02040502050405020303" pitchFamily="18" charset="0"/>
              </a:rPr>
              <a:t> American </a:t>
            </a:r>
            <a:r>
              <a:rPr lang="de-DE" dirty="0" err="1">
                <a:latin typeface="Georgia" panose="02040502050405020303" pitchFamily="18" charset="0"/>
              </a:rPr>
              <a:t>Water</a:t>
            </a:r>
            <a:r>
              <a:rPr lang="de-DE" dirty="0">
                <a:latin typeface="Georgia" panose="02040502050405020303" pitchFamily="18" charset="0"/>
              </a:rPr>
              <a:t> Works in 2023 </a:t>
            </a:r>
            <a:r>
              <a:rPr lang="de-DE" dirty="0" err="1">
                <a:latin typeface="Georgia" panose="02040502050405020303" pitchFamily="18" charset="0"/>
              </a:rPr>
              <a:t>for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the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wastewater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sector</a:t>
            </a:r>
            <a:r>
              <a:rPr lang="de-DE" dirty="0">
                <a:latin typeface="Georgia" panose="02040502050405020303" pitchFamily="18" charset="0"/>
              </a:rPr>
              <a:t>?</a:t>
            </a:r>
          </a:p>
          <a:p>
            <a:endParaRPr lang="de-DE" dirty="0">
              <a:latin typeface="Georgia" panose="02040502050405020303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29D6DF-1C31-E819-24B9-31EE335D5CE7}"/>
              </a:ext>
            </a:extLst>
          </p:cNvPr>
          <p:cNvSpPr/>
          <p:nvPr/>
        </p:nvSpPr>
        <p:spPr>
          <a:xfrm>
            <a:off x="1522418" y="3256994"/>
            <a:ext cx="1265334" cy="807018"/>
          </a:xfrm>
          <a:prstGeom prst="ellipse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F507D8-6AF6-E757-B416-63429C4251CA}"/>
              </a:ext>
            </a:extLst>
          </p:cNvPr>
          <p:cNvSpPr/>
          <p:nvPr/>
        </p:nvSpPr>
        <p:spPr>
          <a:xfrm>
            <a:off x="3150914" y="4312144"/>
            <a:ext cx="1265334" cy="807018"/>
          </a:xfrm>
          <a:prstGeom prst="ellipse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BFCC96-C0BF-5713-431D-766AD51266DC}"/>
              </a:ext>
            </a:extLst>
          </p:cNvPr>
          <p:cNvSpPr/>
          <p:nvPr/>
        </p:nvSpPr>
        <p:spPr>
          <a:xfrm>
            <a:off x="9056717" y="4314355"/>
            <a:ext cx="1265334" cy="807018"/>
          </a:xfrm>
          <a:prstGeom prst="ellipse">
            <a:avLst/>
          </a:prstGeom>
          <a:noFill/>
          <a:ln w="793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82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E9C68-F7F8-029E-9410-61262C056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CCD5B95-5F5D-DFA8-260D-8DE699752786}"/>
              </a:ext>
            </a:extLst>
          </p:cNvPr>
          <p:cNvSpPr txBox="1"/>
          <p:nvPr/>
        </p:nvSpPr>
        <p:spPr>
          <a:xfrm>
            <a:off x="4863186" y="416535"/>
            <a:ext cx="1795511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dirty="0" err="1">
                <a:solidFill>
                  <a:schemeClr val="bg1"/>
                </a:solidFill>
                <a:latin typeface="Andale Mono" panose="020B0509000000000004" pitchFamily="49" charset="0"/>
              </a:rPr>
              <a:t>table</a:t>
            </a:r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A7D949-133D-16BC-6EBA-E436727725FA}"/>
              </a:ext>
            </a:extLst>
          </p:cNvPr>
          <p:cNvSpPr txBox="1"/>
          <p:nvPr/>
        </p:nvSpPr>
        <p:spPr>
          <a:xfrm>
            <a:off x="1297264" y="2020355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col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409EA756-28C9-E4CE-6E6D-4FBEC617E7B7}"/>
              </a:ext>
            </a:extLst>
          </p:cNvPr>
          <p:cNvCxnSpPr>
            <a:cxnSpLocks/>
          </p:cNvCxnSpPr>
          <p:nvPr/>
        </p:nvCxnSpPr>
        <p:spPr>
          <a:xfrm flipH="1">
            <a:off x="2569580" y="831273"/>
            <a:ext cx="2109298" cy="1020676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4746188-3310-3EBB-8C4C-649DAEFFE93F}"/>
              </a:ext>
            </a:extLst>
          </p:cNvPr>
          <p:cNvSpPr txBox="1"/>
          <p:nvPr/>
        </p:nvSpPr>
        <p:spPr>
          <a:xfrm>
            <a:off x="404325" y="3330518"/>
            <a:ext cx="15871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Pennsylvania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754E104-75E4-6F16-68E3-70FA2CE5E80A}"/>
              </a:ext>
            </a:extLst>
          </p:cNvPr>
          <p:cNvCxnSpPr>
            <a:cxnSpLocks/>
          </p:cNvCxnSpPr>
          <p:nvPr/>
        </p:nvCxnSpPr>
        <p:spPr>
          <a:xfrm>
            <a:off x="2090846" y="2607591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5584275-8EA7-2251-5ED4-E6789CAA7BEC}"/>
              </a:ext>
            </a:extLst>
          </p:cNvPr>
          <p:cNvSpPr txBox="1"/>
          <p:nvPr/>
        </p:nvSpPr>
        <p:spPr>
          <a:xfrm>
            <a:off x="3802480" y="2006393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col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0D54FE7-F56B-38DC-D0A0-15A5B4E91625}"/>
              </a:ext>
            </a:extLst>
          </p:cNvPr>
          <p:cNvCxnSpPr>
            <a:cxnSpLocks/>
          </p:cNvCxnSpPr>
          <p:nvPr/>
        </p:nvCxnSpPr>
        <p:spPr>
          <a:xfrm>
            <a:off x="4596062" y="259362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D9F583F-5CE3-7479-E634-93B14DD28682}"/>
              </a:ext>
            </a:extLst>
          </p:cNvPr>
          <p:cNvSpPr txBox="1"/>
          <p:nvPr/>
        </p:nvSpPr>
        <p:spPr>
          <a:xfrm>
            <a:off x="3846112" y="3297447"/>
            <a:ext cx="689472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D641D5-8B5F-D9C0-C608-DF6EC336A4A7}"/>
              </a:ext>
            </a:extLst>
          </p:cNvPr>
          <p:cNvSpPr txBox="1"/>
          <p:nvPr/>
        </p:nvSpPr>
        <p:spPr>
          <a:xfrm>
            <a:off x="4659144" y="3309613"/>
            <a:ext cx="689472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CF69843-48EE-02DB-D774-F7988CE03D81}"/>
              </a:ext>
            </a:extLst>
          </p:cNvPr>
          <p:cNvSpPr txBox="1"/>
          <p:nvPr/>
        </p:nvSpPr>
        <p:spPr>
          <a:xfrm>
            <a:off x="6255513" y="2020355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col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6D1C77A-AFB7-774F-AE36-2321980DB1CC}"/>
              </a:ext>
            </a:extLst>
          </p:cNvPr>
          <p:cNvCxnSpPr>
            <a:cxnSpLocks/>
          </p:cNvCxnSpPr>
          <p:nvPr/>
        </p:nvCxnSpPr>
        <p:spPr>
          <a:xfrm>
            <a:off x="7049095" y="2607591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26C0100-29A2-76F6-D1EE-388A021A384E}"/>
              </a:ext>
            </a:extLst>
          </p:cNvPr>
          <p:cNvSpPr txBox="1"/>
          <p:nvPr/>
        </p:nvSpPr>
        <p:spPr>
          <a:xfrm>
            <a:off x="9100346" y="200941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col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D81AC98-30A3-6404-A682-59F35C120105}"/>
              </a:ext>
            </a:extLst>
          </p:cNvPr>
          <p:cNvCxnSpPr>
            <a:cxnSpLocks/>
          </p:cNvCxnSpPr>
          <p:nvPr/>
        </p:nvCxnSpPr>
        <p:spPr>
          <a:xfrm>
            <a:off x="9938633" y="2607591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44A8FCC8-9FC8-194B-787A-43AEC3D3A69F}"/>
              </a:ext>
            </a:extLst>
          </p:cNvPr>
          <p:cNvSpPr txBox="1"/>
          <p:nvPr/>
        </p:nvSpPr>
        <p:spPr>
          <a:xfrm>
            <a:off x="5126873" y="2354997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93F9EC0D-0B11-6233-B2CF-402C8C0EE01C}"/>
              </a:ext>
            </a:extLst>
          </p:cNvPr>
          <p:cNvCxnSpPr>
            <a:cxnSpLocks/>
          </p:cNvCxnSpPr>
          <p:nvPr/>
        </p:nvCxnSpPr>
        <p:spPr>
          <a:xfrm flipH="1">
            <a:off x="4546781" y="1148144"/>
            <a:ext cx="597264" cy="70380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03B1530E-57B8-3628-BE3C-27294B28ADA8}"/>
              </a:ext>
            </a:extLst>
          </p:cNvPr>
          <p:cNvCxnSpPr>
            <a:cxnSpLocks/>
          </p:cNvCxnSpPr>
          <p:nvPr/>
        </p:nvCxnSpPr>
        <p:spPr>
          <a:xfrm>
            <a:off x="6843005" y="676210"/>
            <a:ext cx="2257341" cy="1133636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3A052AD-DF00-05BF-2AE0-07B4240386B4}"/>
              </a:ext>
            </a:extLst>
          </p:cNvPr>
          <p:cNvCxnSpPr>
            <a:cxnSpLocks/>
          </p:cNvCxnSpPr>
          <p:nvPr/>
        </p:nvCxnSpPr>
        <p:spPr>
          <a:xfrm>
            <a:off x="6255513" y="1119210"/>
            <a:ext cx="587492" cy="745467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DF4FF6AC-E64D-C63C-DECA-7E37BAA592F6}"/>
              </a:ext>
            </a:extLst>
          </p:cNvPr>
          <p:cNvSpPr txBox="1"/>
          <p:nvPr/>
        </p:nvSpPr>
        <p:spPr>
          <a:xfrm>
            <a:off x="6044280" y="347878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Other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EDEAB1-A58F-B115-85C5-EE834AD77375}"/>
              </a:ext>
            </a:extLst>
          </p:cNvPr>
          <p:cNvSpPr txBox="1"/>
          <p:nvPr/>
        </p:nvSpPr>
        <p:spPr>
          <a:xfrm>
            <a:off x="6044280" y="401945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30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B1FBC1C0-64CF-B56D-76D1-8EEFA539AD5B}"/>
              </a:ext>
            </a:extLst>
          </p:cNvPr>
          <p:cNvSpPr txBox="1"/>
          <p:nvPr/>
        </p:nvSpPr>
        <p:spPr>
          <a:xfrm>
            <a:off x="7170666" y="347878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779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296C768-ECF8-B796-25B4-ABE16C2B0FE9}"/>
              </a:ext>
            </a:extLst>
          </p:cNvPr>
          <p:cNvSpPr txBox="1"/>
          <p:nvPr/>
        </p:nvSpPr>
        <p:spPr>
          <a:xfrm>
            <a:off x="7170666" y="401317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809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02E21D1-9F2A-20CB-DFF0-D99057983D91}"/>
              </a:ext>
            </a:extLst>
          </p:cNvPr>
          <p:cNvSpPr txBox="1"/>
          <p:nvPr/>
        </p:nvSpPr>
        <p:spPr>
          <a:xfrm>
            <a:off x="6044280" y="456147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20.6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D7981C7-B63E-C0AE-01DC-53DB18FDCA70}"/>
              </a:ext>
            </a:extLst>
          </p:cNvPr>
          <p:cNvSpPr txBox="1"/>
          <p:nvPr/>
        </p:nvSpPr>
        <p:spPr>
          <a:xfrm>
            <a:off x="8551004" y="3438992"/>
            <a:ext cx="1387629" cy="51935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latin typeface="Andale Mono" panose="020B0509000000000004" pitchFamily="49" charset="0"/>
              </a:rPr>
              <a:t>Total </a:t>
            </a:r>
            <a:r>
              <a:rPr lang="de-DE" sz="900" dirty="0" err="1">
                <a:latin typeface="Andale Mono" panose="020B0509000000000004" pitchFamily="49" charset="0"/>
              </a:rPr>
              <a:t>Regulated</a:t>
            </a:r>
            <a:r>
              <a:rPr lang="de-DE" sz="900" dirty="0">
                <a:latin typeface="Andale Mono" panose="020B0509000000000004" pitchFamily="49" charset="0"/>
              </a:rPr>
              <a:t> </a:t>
            </a:r>
            <a:r>
              <a:rPr lang="de-DE" sz="900" dirty="0" err="1">
                <a:latin typeface="Andale Mono" panose="020B0509000000000004" pitchFamily="49" charset="0"/>
              </a:rPr>
              <a:t>Businesses</a:t>
            </a:r>
            <a:endParaRPr lang="de-DE" sz="900" dirty="0">
              <a:latin typeface="Andale Mono" panose="020B0509000000000004" pitchFamily="49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5489090C-E12E-FEE0-7CEC-D47B124BA3E9}"/>
              </a:ext>
            </a:extLst>
          </p:cNvPr>
          <p:cNvSpPr txBox="1"/>
          <p:nvPr/>
        </p:nvSpPr>
        <p:spPr>
          <a:xfrm>
            <a:off x="10121670" y="3437641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221009C-432A-11D6-BF52-05EBF882D191}"/>
              </a:ext>
            </a:extLst>
          </p:cNvPr>
          <p:cNvSpPr txBox="1"/>
          <p:nvPr/>
        </p:nvSpPr>
        <p:spPr>
          <a:xfrm>
            <a:off x="8551004" y="4088990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3,593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FAA0C71-8914-4487-7E1A-C1F3AFAB5B59}"/>
              </a:ext>
            </a:extLst>
          </p:cNvPr>
          <p:cNvSpPr txBox="1"/>
          <p:nvPr/>
        </p:nvSpPr>
        <p:spPr>
          <a:xfrm>
            <a:off x="10121670" y="4088990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A9672C5-A7A7-8485-3323-3917CEB974B1}"/>
              </a:ext>
            </a:extLst>
          </p:cNvPr>
          <p:cNvSpPr txBox="1"/>
          <p:nvPr/>
        </p:nvSpPr>
        <p:spPr>
          <a:xfrm>
            <a:off x="8551004" y="4574355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327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77EE14E-E2C7-A0B0-9422-1C3895266FC7}"/>
              </a:ext>
            </a:extLst>
          </p:cNvPr>
          <p:cNvSpPr txBox="1"/>
          <p:nvPr/>
        </p:nvSpPr>
        <p:spPr>
          <a:xfrm>
            <a:off x="10121670" y="4574355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BA9F29D-D564-8197-A4AF-CDCA2ABC8A41}"/>
              </a:ext>
            </a:extLst>
          </p:cNvPr>
          <p:cNvSpPr txBox="1"/>
          <p:nvPr/>
        </p:nvSpPr>
        <p:spPr>
          <a:xfrm>
            <a:off x="8551004" y="5078937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3,920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6B82227-D6AD-D040-00FA-F733A790D766}"/>
              </a:ext>
            </a:extLst>
          </p:cNvPr>
          <p:cNvSpPr txBox="1"/>
          <p:nvPr/>
        </p:nvSpPr>
        <p:spPr>
          <a:xfrm>
            <a:off x="10121670" y="5078937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693B935-8A2E-691F-E644-283A45C0AB7D}"/>
              </a:ext>
            </a:extLst>
          </p:cNvPr>
          <p:cNvSpPr txBox="1"/>
          <p:nvPr/>
        </p:nvSpPr>
        <p:spPr>
          <a:xfrm>
            <a:off x="7170665" y="454756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10F5FB35-3B3B-8408-9088-949F646EC2B9}"/>
              </a:ext>
            </a:extLst>
          </p:cNvPr>
          <p:cNvSpPr txBox="1"/>
          <p:nvPr/>
        </p:nvSpPr>
        <p:spPr>
          <a:xfrm>
            <a:off x="8551004" y="558351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100.0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5AC7366F-E3BD-940B-C82C-6396232FFC54}"/>
              </a:ext>
            </a:extLst>
          </p:cNvPr>
          <p:cNvSpPr txBox="1"/>
          <p:nvPr/>
        </p:nvSpPr>
        <p:spPr>
          <a:xfrm>
            <a:off x="10121670" y="558351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66D670-A3AB-906D-C627-AB22E34DE791}"/>
              </a:ext>
            </a:extLst>
          </p:cNvPr>
          <p:cNvSpPr txBox="1"/>
          <p:nvPr/>
        </p:nvSpPr>
        <p:spPr>
          <a:xfrm>
            <a:off x="2099543" y="3325755"/>
            <a:ext cx="15871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New Jersey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DCA03F-AE2F-8D5A-10B9-8EEB648B6196}"/>
              </a:ext>
            </a:extLst>
          </p:cNvPr>
          <p:cNvSpPr txBox="1"/>
          <p:nvPr/>
        </p:nvSpPr>
        <p:spPr>
          <a:xfrm>
            <a:off x="432762" y="3826118"/>
            <a:ext cx="15871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Missouri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C82B1E6-ED88-AE0C-1C7C-C5E1F822E51E}"/>
              </a:ext>
            </a:extLst>
          </p:cNvPr>
          <p:cNvSpPr txBox="1"/>
          <p:nvPr/>
        </p:nvSpPr>
        <p:spPr>
          <a:xfrm>
            <a:off x="2127980" y="3821355"/>
            <a:ext cx="15871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Illinois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6748B95-4A83-40E2-1551-3199514ABC34}"/>
              </a:ext>
            </a:extLst>
          </p:cNvPr>
          <p:cNvSpPr txBox="1"/>
          <p:nvPr/>
        </p:nvSpPr>
        <p:spPr>
          <a:xfrm>
            <a:off x="395629" y="4321718"/>
            <a:ext cx="15871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California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96CAED8-994C-BABB-AF42-C7710A11488C}"/>
              </a:ext>
            </a:extLst>
          </p:cNvPr>
          <p:cNvSpPr txBox="1"/>
          <p:nvPr/>
        </p:nvSpPr>
        <p:spPr>
          <a:xfrm>
            <a:off x="2090847" y="4316955"/>
            <a:ext cx="15871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Total Top 5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C0C1F24-7E71-6192-3362-BF96E5527360}"/>
              </a:ext>
            </a:extLst>
          </p:cNvPr>
          <p:cNvSpPr txBox="1"/>
          <p:nvPr/>
        </p:nvSpPr>
        <p:spPr>
          <a:xfrm>
            <a:off x="424066" y="4817318"/>
            <a:ext cx="15871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Other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A6293E5-E22E-FE2D-0EEE-F695F942797F}"/>
              </a:ext>
            </a:extLst>
          </p:cNvPr>
          <p:cNvSpPr txBox="1"/>
          <p:nvPr/>
        </p:nvSpPr>
        <p:spPr>
          <a:xfrm>
            <a:off x="2119284" y="4812555"/>
            <a:ext cx="1587165" cy="519351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Andale Mono" panose="020B0509000000000004" pitchFamily="49" charset="0"/>
              </a:rPr>
              <a:t>Total </a:t>
            </a:r>
            <a:r>
              <a:rPr lang="de-DE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Regulated</a:t>
            </a:r>
            <a:r>
              <a:rPr lang="de-DE" sz="900" dirty="0">
                <a:solidFill>
                  <a:schemeClr val="bg1"/>
                </a:solidFill>
                <a:latin typeface="Andale Mono" panose="020B0509000000000004" pitchFamily="49" charset="0"/>
              </a:rPr>
              <a:t> </a:t>
            </a:r>
            <a:r>
              <a:rPr lang="de-DE" sz="900" dirty="0" err="1">
                <a:solidFill>
                  <a:schemeClr val="bg1"/>
                </a:solidFill>
                <a:latin typeface="Andale Mono" panose="020B0509000000000004" pitchFamily="49" charset="0"/>
              </a:rPr>
              <a:t>Businesses</a:t>
            </a:r>
            <a:endParaRPr lang="de-DE" sz="9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1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08D0-CF49-0FB2-9B18-56A101D49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58D2D2D4-E6FE-F0CA-AF16-9C1C8FBDC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10" y="1482999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343176D-6680-1A31-C408-C3DB8689448E}"/>
              </a:ext>
            </a:extLst>
          </p:cNvPr>
          <p:cNvSpPr txBox="1"/>
          <p:nvPr/>
        </p:nvSpPr>
        <p:spPr>
          <a:xfrm>
            <a:off x="293311" y="2241627"/>
            <a:ext cx="174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latin typeface="Georgia" panose="02040502050405020303" pitchFamily="18" charset="0"/>
              </a:rPr>
              <a:t>Full</a:t>
            </a:r>
            <a:r>
              <a:rPr lang="de-DE" dirty="0">
                <a:latin typeface="Georgia" panose="02040502050405020303" pitchFamily="18" charset="0"/>
              </a:rPr>
              <a:t> </a:t>
            </a:r>
            <a:r>
              <a:rPr lang="de-DE" dirty="0" err="1">
                <a:latin typeface="Georgia" panose="02040502050405020303" pitchFamily="18" charset="0"/>
              </a:rPr>
              <a:t>Documents</a:t>
            </a:r>
            <a:endParaRPr lang="de-DE" dirty="0"/>
          </a:p>
        </p:txBody>
      </p:sp>
      <p:pic>
        <p:nvPicPr>
          <p:cNvPr id="29" name="Grafik 28" descr="Dokument mit einfarbiger Füllung">
            <a:extLst>
              <a:ext uri="{FF2B5EF4-FFF2-40B4-BE49-F238E27FC236}">
                <a16:creationId xmlns:a16="http://schemas.microsoft.com/office/drawing/2014/main" id="{4F97A3C4-A30B-5FCF-D45A-F828563CEC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041" y="1482999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8E3DADFD-9663-1E65-FC0F-9E3550B9C749}"/>
              </a:ext>
            </a:extLst>
          </p:cNvPr>
          <p:cNvSpPr txBox="1"/>
          <p:nvPr/>
        </p:nvSpPr>
        <p:spPr>
          <a:xfrm>
            <a:off x="10390903" y="2324277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Vector Store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A57B0FB2-5B6D-A649-581F-6CEAC8D5D8C0}"/>
              </a:ext>
            </a:extLst>
          </p:cNvPr>
          <p:cNvCxnSpPr>
            <a:cxnSpLocks/>
          </p:cNvCxnSpPr>
          <p:nvPr/>
        </p:nvCxnSpPr>
        <p:spPr>
          <a:xfrm>
            <a:off x="1919905" y="1864103"/>
            <a:ext cx="54604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EA3CDB7C-0B0E-7289-970D-0C1110D519BA}"/>
              </a:ext>
            </a:extLst>
          </p:cNvPr>
          <p:cNvSpPr txBox="1"/>
          <p:nvPr/>
        </p:nvSpPr>
        <p:spPr>
          <a:xfrm>
            <a:off x="2181417" y="2216662"/>
            <a:ext cx="161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Preprocessed</a:t>
            </a:r>
            <a:r>
              <a:rPr lang="de-DE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pic>
        <p:nvPicPr>
          <p:cNvPr id="11" name="Grafik 10" descr="Dokument mit einfarbiger Füllung">
            <a:extLst>
              <a:ext uri="{FF2B5EF4-FFF2-40B4-BE49-F238E27FC236}">
                <a16:creationId xmlns:a16="http://schemas.microsoft.com/office/drawing/2014/main" id="{ADE72593-7737-1904-8A2B-F36454FB6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2399" y="1508710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623D2B0-0724-8865-8900-2C8E51929B6B}"/>
              </a:ext>
            </a:extLst>
          </p:cNvPr>
          <p:cNvCxnSpPr>
            <a:cxnSpLocks/>
          </p:cNvCxnSpPr>
          <p:nvPr/>
        </p:nvCxnSpPr>
        <p:spPr>
          <a:xfrm>
            <a:off x="6059017" y="1864960"/>
            <a:ext cx="597362" cy="0"/>
          </a:xfrm>
          <a:prstGeom prst="straightConnector1">
            <a:avLst/>
          </a:prstGeom>
          <a:ln w="889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0EA137D-AF0D-5F73-51FA-A21D35A785EA}"/>
              </a:ext>
            </a:extLst>
          </p:cNvPr>
          <p:cNvSpPr txBox="1"/>
          <p:nvPr/>
        </p:nvSpPr>
        <p:spPr>
          <a:xfrm>
            <a:off x="6354883" y="2291353"/>
            <a:ext cx="2013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Document</a:t>
            </a:r>
            <a:r>
              <a:rPr lang="de-DE" dirty="0">
                <a:solidFill>
                  <a:schemeClr val="accent1"/>
                </a:solidFill>
                <a:latin typeface="Georgia" panose="02040502050405020303" pitchFamily="18" charset="0"/>
              </a:rPr>
              <a:t> Chunking</a:t>
            </a:r>
          </a:p>
        </p:txBody>
      </p:sp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74A77F6C-A6C1-DD8E-F435-D9005F358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8441" y="1515142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D1F0A041-6376-07D4-7DEF-125BE07F1E30}"/>
              </a:ext>
            </a:extLst>
          </p:cNvPr>
          <p:cNvGrpSpPr/>
          <p:nvPr/>
        </p:nvGrpSpPr>
        <p:grpSpPr>
          <a:xfrm>
            <a:off x="6678650" y="1515142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38" name="Grafik 37" descr="Dokument mit einfarbiger Füllung">
              <a:extLst>
                <a:ext uri="{FF2B5EF4-FFF2-40B4-BE49-F238E27FC236}">
                  <a16:creationId xmlns:a16="http://schemas.microsoft.com/office/drawing/2014/main" id="{76FE4715-2B45-B971-988C-069D9E20B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FA5E0AB0-0011-0FB7-5B7E-B0F4820DD42F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E14731BE-DD3F-D28B-2205-2B0881460A86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673AEE37-CD51-F426-A8EE-638F479556B7}"/>
              </a:ext>
            </a:extLst>
          </p:cNvPr>
          <p:cNvGrpSpPr/>
          <p:nvPr/>
        </p:nvGrpSpPr>
        <p:grpSpPr>
          <a:xfrm>
            <a:off x="7283333" y="1529891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50" name="Grafik 49" descr="Dokument mit einfarbiger Füllung">
              <a:extLst>
                <a:ext uri="{FF2B5EF4-FFF2-40B4-BE49-F238E27FC236}">
                  <a16:creationId xmlns:a16="http://schemas.microsoft.com/office/drawing/2014/main" id="{870A1C37-55C5-0CC4-B053-A6E40AE68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8F115E3E-E4A7-E46D-4889-3515370D6E2F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E23894F9-4F3F-AE2A-10B5-0CCD89B1EE47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2910E48A-DAB5-5A57-3ADA-078341384037}"/>
              </a:ext>
            </a:extLst>
          </p:cNvPr>
          <p:cNvGrpSpPr/>
          <p:nvPr/>
        </p:nvGrpSpPr>
        <p:grpSpPr>
          <a:xfrm>
            <a:off x="8944592" y="1619513"/>
            <a:ext cx="810650" cy="202840"/>
            <a:chOff x="5719035" y="3165328"/>
            <a:chExt cx="597548" cy="149518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D801344B-F45A-7700-E05E-447805C61230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48B368B2-E445-C9C7-DBCD-27B1CB00EA7F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1093CF8-047B-0967-27B5-0C864643EC3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CCBC3627-FB05-08FB-7F5A-569D89E568DE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317F10-E246-AD34-7C1F-B34FCC6BC684}"/>
              </a:ext>
            </a:extLst>
          </p:cNvPr>
          <p:cNvCxnSpPr>
            <a:cxnSpLocks/>
          </p:cNvCxnSpPr>
          <p:nvPr/>
        </p:nvCxnSpPr>
        <p:spPr>
          <a:xfrm>
            <a:off x="8083628" y="1879709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000767D-2F92-45A1-680B-B8A7779B67CB}"/>
              </a:ext>
            </a:extLst>
          </p:cNvPr>
          <p:cNvGrpSpPr/>
          <p:nvPr/>
        </p:nvGrpSpPr>
        <p:grpSpPr>
          <a:xfrm>
            <a:off x="8929844" y="1958726"/>
            <a:ext cx="810650" cy="202840"/>
            <a:chOff x="5719035" y="3165328"/>
            <a:chExt cx="597548" cy="149518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CA2BC8F3-1A08-EFED-A570-619DF13740BF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04BF0D0-C5B1-B286-F592-3ACA9A84A7C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B8C2E8E4-E893-0045-3D2B-612408B0148A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109734FD-FBE7-CEBE-F857-B46B9E7EF2F1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4ABA80E7-EDBB-D893-4E3E-CE48A0719685}"/>
              </a:ext>
            </a:extLst>
          </p:cNvPr>
          <p:cNvSpPr txBox="1"/>
          <p:nvPr/>
        </p:nvSpPr>
        <p:spPr>
          <a:xfrm>
            <a:off x="8253397" y="2316456"/>
            <a:ext cx="2180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002060"/>
                </a:solidFill>
                <a:latin typeface="Georgia" panose="02040502050405020303" pitchFamily="18" charset="0"/>
              </a:rPr>
              <a:t>Chunk  </a:t>
            </a:r>
            <a:r>
              <a:rPr lang="de-DE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endParaRPr lang="de-DE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0EBC6113-D133-4873-2E68-5AD57D8B3097}"/>
              </a:ext>
            </a:extLst>
          </p:cNvPr>
          <p:cNvCxnSpPr>
            <a:cxnSpLocks/>
          </p:cNvCxnSpPr>
          <p:nvPr/>
        </p:nvCxnSpPr>
        <p:spPr>
          <a:xfrm>
            <a:off x="10066180" y="1912676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fik 69" descr="Datenbank mit einfarbiger Füllung">
            <a:extLst>
              <a:ext uri="{FF2B5EF4-FFF2-40B4-BE49-F238E27FC236}">
                <a16:creationId xmlns:a16="http://schemas.microsoft.com/office/drawing/2014/main" id="{3BBE0B14-5841-FD32-A3F4-A06256E4E0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15690" y="1469888"/>
            <a:ext cx="914400" cy="9144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8C6E497-FB75-C9A3-82FD-6124C416DCE4}"/>
              </a:ext>
            </a:extLst>
          </p:cNvPr>
          <p:cNvCxnSpPr>
            <a:cxnSpLocks/>
          </p:cNvCxnSpPr>
          <p:nvPr/>
        </p:nvCxnSpPr>
        <p:spPr>
          <a:xfrm>
            <a:off x="3869021" y="1879709"/>
            <a:ext cx="780346" cy="0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 descr="Dokument mit einfarbiger Füllung">
            <a:extLst>
              <a:ext uri="{FF2B5EF4-FFF2-40B4-BE49-F238E27FC236}">
                <a16:creationId xmlns:a16="http://schemas.microsoft.com/office/drawing/2014/main" id="{A1036869-28DE-782E-D7B7-EE99C80279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35870" y="1535559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fik 7" descr="Dokument mit einfarbiger Füllung">
            <a:extLst>
              <a:ext uri="{FF2B5EF4-FFF2-40B4-BE49-F238E27FC236}">
                <a16:creationId xmlns:a16="http://schemas.microsoft.com/office/drawing/2014/main" id="{56CDD41A-80AB-6A52-DA92-15303E1B9C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81912" y="1541991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13811E8-3E9E-20C8-7E79-D94E33D3FC6F}"/>
              </a:ext>
            </a:extLst>
          </p:cNvPr>
          <p:cNvSpPr txBox="1"/>
          <p:nvPr/>
        </p:nvSpPr>
        <p:spPr>
          <a:xfrm>
            <a:off x="4445915" y="2262611"/>
            <a:ext cx="161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Transformed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AC86BA3-8ABE-C311-82A8-6B9095454D80}"/>
              </a:ext>
            </a:extLst>
          </p:cNvPr>
          <p:cNvCxnSpPr>
            <a:cxnSpLocks/>
          </p:cNvCxnSpPr>
          <p:nvPr/>
        </p:nvCxnSpPr>
        <p:spPr>
          <a:xfrm>
            <a:off x="3008441" y="2937684"/>
            <a:ext cx="0" cy="531997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915EEA7-61ED-9A14-7734-CB4616EAD96F}"/>
              </a:ext>
            </a:extLst>
          </p:cNvPr>
          <p:cNvGrpSpPr/>
          <p:nvPr/>
        </p:nvGrpSpPr>
        <p:grpSpPr>
          <a:xfrm>
            <a:off x="2570455" y="3646627"/>
            <a:ext cx="646319" cy="646319"/>
            <a:chOff x="2838875" y="4675127"/>
            <a:chExt cx="646319" cy="646319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FB21B02-1EB0-8760-E863-5EB40310D750}"/>
                </a:ext>
              </a:extLst>
            </p:cNvPr>
            <p:cNvSpPr/>
            <p:nvPr/>
          </p:nvSpPr>
          <p:spPr>
            <a:xfrm>
              <a:off x="2899317" y="4817327"/>
              <a:ext cx="520390" cy="3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9" name="Grafik 18" descr="Tabelle mit einfarbiger Füllung">
              <a:extLst>
                <a:ext uri="{FF2B5EF4-FFF2-40B4-BE49-F238E27FC236}">
                  <a16:creationId xmlns:a16="http://schemas.microsoft.com/office/drawing/2014/main" id="{BFCF4CC7-23B3-307F-2530-1A9A59D7B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38875" y="4675127"/>
              <a:ext cx="646319" cy="646319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5818BE6-6DDA-77D6-AE6F-FD7D6DA6D9A3}"/>
              </a:ext>
            </a:extLst>
          </p:cNvPr>
          <p:cNvGrpSpPr/>
          <p:nvPr/>
        </p:nvGrpSpPr>
        <p:grpSpPr>
          <a:xfrm>
            <a:off x="2828127" y="3465667"/>
            <a:ext cx="646319" cy="646319"/>
            <a:chOff x="2838875" y="4675127"/>
            <a:chExt cx="646319" cy="646319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859A77-8D77-B1A4-5E6A-84B89637CEEC}"/>
                </a:ext>
              </a:extLst>
            </p:cNvPr>
            <p:cNvSpPr/>
            <p:nvPr/>
          </p:nvSpPr>
          <p:spPr>
            <a:xfrm>
              <a:off x="2899317" y="4817327"/>
              <a:ext cx="520390" cy="3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28" name="Grafik 27" descr="Tabelle mit einfarbiger Füllung">
              <a:extLst>
                <a:ext uri="{FF2B5EF4-FFF2-40B4-BE49-F238E27FC236}">
                  <a16:creationId xmlns:a16="http://schemas.microsoft.com/office/drawing/2014/main" id="{47B64938-2CB8-5DFD-3FDC-BFB01AA3F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38875" y="4675127"/>
              <a:ext cx="646319" cy="646319"/>
            </a:xfrm>
            <a:prstGeom prst="rect">
              <a:avLst/>
            </a:prstGeom>
          </p:spPr>
        </p:pic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9BB9FB2E-4A1C-5BA0-D46E-72F5B230D90F}"/>
              </a:ext>
            </a:extLst>
          </p:cNvPr>
          <p:cNvSpPr txBox="1"/>
          <p:nvPr/>
        </p:nvSpPr>
        <p:spPr>
          <a:xfrm>
            <a:off x="2158875" y="4253315"/>
            <a:ext cx="161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rgbClr val="DD922F"/>
                </a:solidFill>
                <a:latin typeface="Georgia" panose="02040502050405020303" pitchFamily="18" charset="0"/>
              </a:rPr>
              <a:t>Table </a:t>
            </a:r>
            <a:r>
              <a:rPr lang="de-DE" dirty="0" err="1">
                <a:solidFill>
                  <a:srgbClr val="DD922F"/>
                </a:solidFill>
                <a:latin typeface="Georgia" panose="02040502050405020303" pitchFamily="18" charset="0"/>
              </a:rPr>
              <a:t>Extraction</a:t>
            </a:r>
            <a:endParaRPr lang="de-DE" dirty="0">
              <a:solidFill>
                <a:srgbClr val="DD922F"/>
              </a:solidFill>
              <a:latin typeface="Georgia" panose="02040502050405020303" pitchFamily="18" charset="0"/>
            </a:endParaRP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E89DB5D-F690-D773-EBCB-66099FF43AE1}"/>
              </a:ext>
            </a:extLst>
          </p:cNvPr>
          <p:cNvGrpSpPr/>
          <p:nvPr/>
        </p:nvGrpSpPr>
        <p:grpSpPr>
          <a:xfrm>
            <a:off x="4858752" y="3646627"/>
            <a:ext cx="646319" cy="646319"/>
            <a:chOff x="2838875" y="4675127"/>
            <a:chExt cx="646319" cy="646319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7A7E128-CF97-E3BA-D1AB-DD12921F6982}"/>
                </a:ext>
              </a:extLst>
            </p:cNvPr>
            <p:cNvSpPr/>
            <p:nvPr/>
          </p:nvSpPr>
          <p:spPr>
            <a:xfrm>
              <a:off x="2899317" y="4817327"/>
              <a:ext cx="520390" cy="3568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40" name="Grafik 39" descr="Tabelle mit einfarbiger Füllung">
              <a:extLst>
                <a:ext uri="{FF2B5EF4-FFF2-40B4-BE49-F238E27FC236}">
                  <a16:creationId xmlns:a16="http://schemas.microsoft.com/office/drawing/2014/main" id="{CE9F9485-B6EF-D430-24F0-AED65AC80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838875" y="4675127"/>
              <a:ext cx="646319" cy="646319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A21A2F39-BAA8-19F7-7F7C-3CEE62CFA83F}"/>
              </a:ext>
            </a:extLst>
          </p:cNvPr>
          <p:cNvGrpSpPr/>
          <p:nvPr/>
        </p:nvGrpSpPr>
        <p:grpSpPr>
          <a:xfrm>
            <a:off x="5116424" y="3465667"/>
            <a:ext cx="646319" cy="646319"/>
            <a:chOff x="2838875" y="4675127"/>
            <a:chExt cx="646319" cy="646319"/>
          </a:xfrm>
        </p:grpSpPr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51CF3A06-7E96-0A45-EAE0-EA0659A9329B}"/>
                </a:ext>
              </a:extLst>
            </p:cNvPr>
            <p:cNvSpPr/>
            <p:nvPr/>
          </p:nvSpPr>
          <p:spPr>
            <a:xfrm>
              <a:off x="2899317" y="4817327"/>
              <a:ext cx="520390" cy="356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44" name="Grafik 43" descr="Tabelle mit einfarbiger Füllung">
              <a:extLst>
                <a:ext uri="{FF2B5EF4-FFF2-40B4-BE49-F238E27FC236}">
                  <a16:creationId xmlns:a16="http://schemas.microsoft.com/office/drawing/2014/main" id="{48131D74-115F-F7EC-2332-BA7E99973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alphaModFix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838875" y="4675127"/>
              <a:ext cx="646319" cy="646319"/>
            </a:xfrm>
            <a:prstGeom prst="rect">
              <a:avLst/>
            </a:prstGeom>
          </p:spPr>
        </p:pic>
      </p:grp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AAC659B-03CE-4D92-D472-F346C3DC7A08}"/>
              </a:ext>
            </a:extLst>
          </p:cNvPr>
          <p:cNvCxnSpPr>
            <a:cxnSpLocks/>
          </p:cNvCxnSpPr>
          <p:nvPr/>
        </p:nvCxnSpPr>
        <p:spPr>
          <a:xfrm>
            <a:off x="3869021" y="4559506"/>
            <a:ext cx="659037" cy="0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EB9837CC-D2DE-0C71-4D19-AF3A1F2716C6}"/>
              </a:ext>
            </a:extLst>
          </p:cNvPr>
          <p:cNvSpPr txBox="1"/>
          <p:nvPr/>
        </p:nvSpPr>
        <p:spPr>
          <a:xfrm>
            <a:off x="4528058" y="4287867"/>
            <a:ext cx="161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Table </a:t>
            </a:r>
            <a:r>
              <a:rPr lang="de-DE" dirty="0" err="1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Serialization</a:t>
            </a:r>
            <a:endParaRPr lang="de-DE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48309DF0-A36E-FC36-90AD-9CD6F54F6268}"/>
              </a:ext>
            </a:extLst>
          </p:cNvPr>
          <p:cNvCxnSpPr>
            <a:cxnSpLocks/>
          </p:cNvCxnSpPr>
          <p:nvPr/>
        </p:nvCxnSpPr>
        <p:spPr>
          <a:xfrm flipV="1">
            <a:off x="5279818" y="2953664"/>
            <a:ext cx="0" cy="512003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Grafik 94" descr="Übertragen mit einfarbiger Füllung">
            <a:extLst>
              <a:ext uri="{FF2B5EF4-FFF2-40B4-BE49-F238E27FC236}">
                <a16:creationId xmlns:a16="http://schemas.microsoft.com/office/drawing/2014/main" id="{8F8BD62D-8788-25C1-5D72-4F0F28568E7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14665" y="3620552"/>
            <a:ext cx="514362" cy="514362"/>
          </a:xfrm>
          <a:prstGeom prst="rect">
            <a:avLst/>
          </a:prstGeom>
        </p:spPr>
      </p:pic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131D471A-8A84-5730-0AD2-573EE93A8BBB}"/>
              </a:ext>
            </a:extLst>
          </p:cNvPr>
          <p:cNvGrpSpPr/>
          <p:nvPr/>
        </p:nvGrpSpPr>
        <p:grpSpPr>
          <a:xfrm>
            <a:off x="4572710" y="1427765"/>
            <a:ext cx="378848" cy="380844"/>
            <a:chOff x="4572710" y="1427765"/>
            <a:chExt cx="378848" cy="380844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84F1466D-D622-CE1B-E268-3CE48ED0FB54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D9DAB2A8-7DC0-1039-5AE8-74FA787AC159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85" name="Grafik 84" descr="Tabelle mit einfarbiger Füllung">
                <a:extLst>
                  <a:ext uri="{FF2B5EF4-FFF2-40B4-BE49-F238E27FC236}">
                    <a16:creationId xmlns:a16="http://schemas.microsoft.com/office/drawing/2014/main" id="{C49A201B-6D72-3DDC-2BA4-C619FE9E8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68" name="Grafik 67" descr="Übertragen mit einfarbiger Füllung">
              <a:extLst>
                <a:ext uri="{FF2B5EF4-FFF2-40B4-BE49-F238E27FC236}">
                  <a16:creationId xmlns:a16="http://schemas.microsoft.com/office/drawing/2014/main" id="{F7E4439C-6E54-2AF3-84BB-617B89CF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35E2F7E0-BB05-0CF3-8629-A51DB4B02499}"/>
              </a:ext>
            </a:extLst>
          </p:cNvPr>
          <p:cNvGrpSpPr/>
          <p:nvPr/>
        </p:nvGrpSpPr>
        <p:grpSpPr>
          <a:xfrm>
            <a:off x="5139509" y="1422988"/>
            <a:ext cx="378848" cy="380844"/>
            <a:chOff x="4572710" y="1427765"/>
            <a:chExt cx="378848" cy="380844"/>
          </a:xfrm>
        </p:grpSpPr>
        <p:grpSp>
          <p:nvGrpSpPr>
            <p:cNvPr id="101" name="Gruppieren 100">
              <a:extLst>
                <a:ext uri="{FF2B5EF4-FFF2-40B4-BE49-F238E27FC236}">
                  <a16:creationId xmlns:a16="http://schemas.microsoft.com/office/drawing/2014/main" id="{A707AD8F-7CFC-90FD-39FA-07D307F58407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D5B10F0D-4BEC-2098-8D4B-EE3C40868589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4" name="Grafik 103" descr="Tabelle mit einfarbiger Füllung">
                <a:extLst>
                  <a:ext uri="{FF2B5EF4-FFF2-40B4-BE49-F238E27FC236}">
                    <a16:creationId xmlns:a16="http://schemas.microsoft.com/office/drawing/2014/main" id="{6A9AB8DD-99F6-B12D-8354-36AFF6333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102" name="Grafik 101" descr="Übertragen mit einfarbiger Füllung">
              <a:extLst>
                <a:ext uri="{FF2B5EF4-FFF2-40B4-BE49-F238E27FC236}">
                  <a16:creationId xmlns:a16="http://schemas.microsoft.com/office/drawing/2014/main" id="{F32FE288-D47E-5B62-43BD-658FBB37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60D047E2-C0A9-9BE9-FB2C-8CCCB730AAD6}"/>
              </a:ext>
            </a:extLst>
          </p:cNvPr>
          <p:cNvGrpSpPr/>
          <p:nvPr/>
        </p:nvGrpSpPr>
        <p:grpSpPr>
          <a:xfrm>
            <a:off x="6572703" y="1407215"/>
            <a:ext cx="378848" cy="380844"/>
            <a:chOff x="4572710" y="1427765"/>
            <a:chExt cx="378848" cy="380844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2C0850B0-7431-FE31-72C0-791D9ADCD877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01E3C18A-42A3-6B01-4DA0-65A21FB930EB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9" name="Grafik 108" descr="Tabelle mit einfarbiger Füllung">
                <a:extLst>
                  <a:ext uri="{FF2B5EF4-FFF2-40B4-BE49-F238E27FC236}">
                    <a16:creationId xmlns:a16="http://schemas.microsoft.com/office/drawing/2014/main" id="{79368660-D990-5443-015F-41B8D4D3A7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107" name="Grafik 106" descr="Übertragen mit einfarbiger Füllung">
              <a:extLst>
                <a:ext uri="{FF2B5EF4-FFF2-40B4-BE49-F238E27FC236}">
                  <a16:creationId xmlns:a16="http://schemas.microsoft.com/office/drawing/2014/main" id="{48BCEBE8-9620-7FFF-B896-E0A1864FD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  <p:grpSp>
        <p:nvGrpSpPr>
          <p:cNvPr id="110" name="Gruppieren 109">
            <a:extLst>
              <a:ext uri="{FF2B5EF4-FFF2-40B4-BE49-F238E27FC236}">
                <a16:creationId xmlns:a16="http://schemas.microsoft.com/office/drawing/2014/main" id="{7D02B354-73D8-87DD-94D4-0306B6A7CFD2}"/>
              </a:ext>
            </a:extLst>
          </p:cNvPr>
          <p:cNvGrpSpPr/>
          <p:nvPr/>
        </p:nvGrpSpPr>
        <p:grpSpPr>
          <a:xfrm>
            <a:off x="7205391" y="1407541"/>
            <a:ext cx="378848" cy="380844"/>
            <a:chOff x="4572710" y="1427765"/>
            <a:chExt cx="378848" cy="380844"/>
          </a:xfrm>
        </p:grpSpPr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8A60C3D6-77CC-D288-3E26-21075FA63415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ADE2B0C8-5DEE-DA65-3DE3-6B1831856FBF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14" name="Grafik 113" descr="Tabelle mit einfarbiger Füllung">
                <a:extLst>
                  <a:ext uri="{FF2B5EF4-FFF2-40B4-BE49-F238E27FC236}">
                    <a16:creationId xmlns:a16="http://schemas.microsoft.com/office/drawing/2014/main" id="{7806C5A6-A9F0-A450-1CEB-FE7E29C224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112" name="Grafik 111" descr="Übertragen mit einfarbiger Füllung">
              <a:extLst>
                <a:ext uri="{FF2B5EF4-FFF2-40B4-BE49-F238E27FC236}">
                  <a16:creationId xmlns:a16="http://schemas.microsoft.com/office/drawing/2014/main" id="{14855DAC-7394-ECEF-41FC-91E85EBB9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31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2">
            <a:extLst>
              <a:ext uri="{FF2B5EF4-FFF2-40B4-BE49-F238E27FC236}">
                <a16:creationId xmlns:a16="http://schemas.microsoft.com/office/drawing/2014/main" id="{C3A96685-70B4-6D32-3F69-0CA96DED7E48}"/>
              </a:ext>
            </a:extLst>
          </p:cNvPr>
          <p:cNvSpPr/>
          <p:nvPr/>
        </p:nvSpPr>
        <p:spPr>
          <a:xfrm>
            <a:off x="693505" y="1691555"/>
            <a:ext cx="1603738" cy="35372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pic>
        <p:nvPicPr>
          <p:cNvPr id="7" name="Grafik 6" descr="Lupe mit einfarbiger Füllung">
            <a:extLst>
              <a:ext uri="{FF2B5EF4-FFF2-40B4-BE49-F238E27FC236}">
                <a16:creationId xmlns:a16="http://schemas.microsoft.com/office/drawing/2014/main" id="{9D2CAD7F-0E34-F7CB-6889-6D2AE042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4" y="1734558"/>
            <a:ext cx="261035" cy="2610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148A8F5-09A6-7CFF-9A2F-C042D4B70A65}"/>
              </a:ext>
            </a:extLst>
          </p:cNvPr>
          <p:cNvSpPr txBox="1"/>
          <p:nvPr/>
        </p:nvSpPr>
        <p:spPr>
          <a:xfrm>
            <a:off x="940782" y="1027063"/>
            <a:ext cx="127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Georgia" panose="02040502050405020303" pitchFamily="18" charset="0"/>
              </a:rPr>
              <a:t>Q</a:t>
            </a:r>
            <a:r>
              <a:rPr lang="de-DE" sz="1800" dirty="0">
                <a:latin typeface="Georgia" panose="02040502050405020303" pitchFamily="18" charset="0"/>
              </a:rPr>
              <a:t>uestion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EEE62FC-5706-C299-B234-228AB5F7D48D}"/>
              </a:ext>
            </a:extLst>
          </p:cNvPr>
          <p:cNvGrpSpPr/>
          <p:nvPr/>
        </p:nvGrpSpPr>
        <p:grpSpPr>
          <a:xfrm>
            <a:off x="3535378" y="1763655"/>
            <a:ext cx="810650" cy="202840"/>
            <a:chOff x="5719035" y="3165328"/>
            <a:chExt cx="597548" cy="14951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091938B-CBA5-A412-DCC5-99AED79892B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6B7463-9422-9370-8489-85B5783009EC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5D7D7FA-440F-94E6-0019-B5A6B5C89A8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EC03206-F633-15BF-4253-8FF3BBEB66E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9DA6DE41-EA2C-017D-85DB-734EA771F82B}"/>
              </a:ext>
            </a:extLst>
          </p:cNvPr>
          <p:cNvSpPr txBox="1"/>
          <p:nvPr/>
        </p:nvSpPr>
        <p:spPr>
          <a:xfrm>
            <a:off x="2881177" y="1001463"/>
            <a:ext cx="21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2060"/>
                </a:solidFill>
                <a:latin typeface="Georgia" panose="02040502050405020303" pitchFamily="18" charset="0"/>
              </a:rPr>
              <a:t>Query Embedding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A073968-E6F7-6A4B-6B14-28BD94AB6EDD}"/>
              </a:ext>
            </a:extLst>
          </p:cNvPr>
          <p:cNvCxnSpPr>
            <a:cxnSpLocks/>
          </p:cNvCxnSpPr>
          <p:nvPr/>
        </p:nvCxnSpPr>
        <p:spPr>
          <a:xfrm>
            <a:off x="2644917" y="187090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9F8F0C62-DC67-D2E7-C8A7-F0C32A312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509295"/>
            <a:ext cx="914400" cy="9144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DFF618-6D38-2D82-7D57-5D9B4D666252}"/>
              </a:ext>
            </a:extLst>
          </p:cNvPr>
          <p:cNvSpPr txBox="1"/>
          <p:nvPr/>
        </p:nvSpPr>
        <p:spPr>
          <a:xfrm>
            <a:off x="5195450" y="862964"/>
            <a:ext cx="18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Qdrant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Collection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91389A2-78CF-D573-7CB6-152389C757C4}"/>
              </a:ext>
            </a:extLst>
          </p:cNvPr>
          <p:cNvCxnSpPr>
            <a:cxnSpLocks/>
          </p:cNvCxnSpPr>
          <p:nvPr/>
        </p:nvCxnSpPr>
        <p:spPr>
          <a:xfrm>
            <a:off x="4827678" y="1870906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52EF6F4-3F9A-6428-2A68-639FAB767851}"/>
              </a:ext>
            </a:extLst>
          </p:cNvPr>
          <p:cNvCxnSpPr>
            <a:cxnSpLocks/>
          </p:cNvCxnSpPr>
          <p:nvPr/>
        </p:nvCxnSpPr>
        <p:spPr>
          <a:xfrm>
            <a:off x="6921949" y="1900403"/>
            <a:ext cx="597362" cy="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BBEF4F1-1339-7A5F-DE9E-D8A255C7E7C6}"/>
              </a:ext>
            </a:extLst>
          </p:cNvPr>
          <p:cNvSpPr txBox="1"/>
          <p:nvPr/>
        </p:nvSpPr>
        <p:spPr>
          <a:xfrm>
            <a:off x="7391718" y="993746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Top-K Chunks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4D66C31-53F7-39A2-6B8E-507CE5B8BE85}"/>
              </a:ext>
            </a:extLst>
          </p:cNvPr>
          <p:cNvGrpSpPr/>
          <p:nvPr/>
        </p:nvGrpSpPr>
        <p:grpSpPr>
          <a:xfrm>
            <a:off x="7687584" y="1523238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1" name="Grafik 40" descr="Dokument mit einfarbiger Füllung">
              <a:extLst>
                <a:ext uri="{FF2B5EF4-FFF2-40B4-BE49-F238E27FC236}">
                  <a16:creationId xmlns:a16="http://schemas.microsoft.com/office/drawing/2014/main" id="{B374B6A7-D529-3694-95F3-AF6736CA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B9348EFC-18FF-D7FB-8B52-0A66871B7AE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4CC6100B-4633-6668-E2AA-A42F8B8EDABE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187F8AE-051A-247D-B784-CF27F4C85823}"/>
              </a:ext>
            </a:extLst>
          </p:cNvPr>
          <p:cNvGrpSpPr/>
          <p:nvPr/>
        </p:nvGrpSpPr>
        <p:grpSpPr>
          <a:xfrm>
            <a:off x="8292267" y="1537987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5" name="Grafik 44" descr="Dokument mit einfarbiger Füllung">
              <a:extLst>
                <a:ext uri="{FF2B5EF4-FFF2-40B4-BE49-F238E27FC236}">
                  <a16:creationId xmlns:a16="http://schemas.microsoft.com/office/drawing/2014/main" id="{50D4136D-286E-E02E-4814-07271185D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6689F71A-45FF-01CF-F0EB-420F9433FE63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E2A57C75-3566-9DA8-A653-A91E2C4D6481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B2DDD0B-2ACC-1FFB-7146-B1539A3C66A9}"/>
              </a:ext>
            </a:extLst>
          </p:cNvPr>
          <p:cNvCxnSpPr>
            <a:cxnSpLocks/>
          </p:cNvCxnSpPr>
          <p:nvPr/>
        </p:nvCxnSpPr>
        <p:spPr>
          <a:xfrm>
            <a:off x="9192815" y="1865075"/>
            <a:ext cx="59736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okument mit einfarbiger Füllung">
            <a:extLst>
              <a:ext uri="{FF2B5EF4-FFF2-40B4-BE49-F238E27FC236}">
                <a16:creationId xmlns:a16="http://schemas.microsoft.com/office/drawing/2014/main" id="{2A01124A-97AB-27AD-96D8-D7138F5DE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3731" y="1576604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Grafik 51" descr="Dokument mit einfarbiger Füllung">
            <a:extLst>
              <a:ext uri="{FF2B5EF4-FFF2-40B4-BE49-F238E27FC236}">
                <a16:creationId xmlns:a16="http://schemas.microsoft.com/office/drawing/2014/main" id="{E42D2918-D86C-2204-DD92-7D0BB4150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9773" y="1583036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8CC448AA-BEC3-AB31-37F1-524BC4FDFBA0}"/>
              </a:ext>
            </a:extLst>
          </p:cNvPr>
          <p:cNvSpPr txBox="1"/>
          <p:nvPr/>
        </p:nvSpPr>
        <p:spPr>
          <a:xfrm>
            <a:off x="9531758" y="850100"/>
            <a:ext cx="18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Most Relevant </a:t>
            </a:r>
            <a:r>
              <a:rPr lang="de-DE" dirty="0" err="1">
                <a:solidFill>
                  <a:srgbClr val="660016"/>
                </a:solidFill>
                <a:latin typeface="Georgia" panose="02040502050405020303" pitchFamily="18" charset="0"/>
              </a:rPr>
              <a:t>Full</a:t>
            </a:r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rgbClr val="66001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rgbClr val="660016"/>
              </a:solidFill>
              <a:latin typeface="Georgia" panose="02040502050405020303" pitchFamily="18" charset="0"/>
            </a:endParaRPr>
          </a:p>
        </p:txBody>
      </p:sp>
      <p:pic>
        <p:nvPicPr>
          <p:cNvPr id="54" name="Grafik 53" descr="Zahnrad mit einfarbiger Füllung">
            <a:extLst>
              <a:ext uri="{FF2B5EF4-FFF2-40B4-BE49-F238E27FC236}">
                <a16:creationId xmlns:a16="http://schemas.microsoft.com/office/drawing/2014/main" id="{7F6F9CE5-117D-7BD1-0541-BF9DF2E0D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3712" y="3014883"/>
            <a:ext cx="1719857" cy="1719857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04B75C21-27F0-CF7E-CDE6-D5E0203E3184}"/>
              </a:ext>
            </a:extLst>
          </p:cNvPr>
          <p:cNvSpPr txBox="1"/>
          <p:nvPr/>
        </p:nvSpPr>
        <p:spPr>
          <a:xfrm>
            <a:off x="4537415" y="4588752"/>
            <a:ext cx="311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LLM</a:t>
            </a:r>
            <a:endParaRPr lang="de-DE" sz="18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Huggingface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Inference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API -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mistralai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/Mistral-Nemo-Instruct-2407</a:t>
            </a:r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9B9CEEA-0642-8CD4-BD0A-C90ED16CBD76}"/>
              </a:ext>
            </a:extLst>
          </p:cNvPr>
          <p:cNvCxnSpPr>
            <a:cxnSpLocks/>
          </p:cNvCxnSpPr>
          <p:nvPr/>
        </p:nvCxnSpPr>
        <p:spPr>
          <a:xfrm flipH="1">
            <a:off x="6921949" y="2464245"/>
            <a:ext cx="3342928" cy="1054013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AB6BCBE0-8552-3028-7F9E-31699D1AE3F5}"/>
              </a:ext>
            </a:extLst>
          </p:cNvPr>
          <p:cNvSpPr txBox="1"/>
          <p:nvPr/>
        </p:nvSpPr>
        <p:spPr>
          <a:xfrm>
            <a:off x="8529579" y="2968760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>
                <a:latin typeface="Georgia" panose="02040502050405020303" pitchFamily="18" charset="0"/>
              </a:rPr>
              <a:t>Context</a:t>
            </a:r>
            <a:endParaRPr lang="de-DE" sz="1400" i="1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7192F8A-3E8D-D98A-E8F3-49C08A9B174F}"/>
              </a:ext>
            </a:extLst>
          </p:cNvPr>
          <p:cNvCxnSpPr>
            <a:cxnSpLocks/>
          </p:cNvCxnSpPr>
          <p:nvPr/>
        </p:nvCxnSpPr>
        <p:spPr>
          <a:xfrm>
            <a:off x="1580243" y="2289156"/>
            <a:ext cx="3700111" cy="1481431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70706EFE-5607-F2DE-052A-D0A230356C57}"/>
              </a:ext>
            </a:extLst>
          </p:cNvPr>
          <p:cNvSpPr txBox="1"/>
          <p:nvPr/>
        </p:nvSpPr>
        <p:spPr>
          <a:xfrm>
            <a:off x="2034678" y="3010609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Georgia" panose="02040502050405020303" pitchFamily="18" charset="0"/>
              </a:rPr>
              <a:t>Query</a:t>
            </a:r>
            <a:endParaRPr lang="de-DE" sz="1400" i="1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F2AEFD-0756-3208-7E6C-85A2D98595E5}"/>
              </a:ext>
            </a:extLst>
          </p:cNvPr>
          <p:cNvCxnSpPr>
            <a:cxnSpLocks/>
          </p:cNvCxnSpPr>
          <p:nvPr/>
        </p:nvCxnSpPr>
        <p:spPr>
          <a:xfrm>
            <a:off x="6078612" y="5432324"/>
            <a:ext cx="0" cy="528745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DC5758F-E63B-791C-7901-A896094A50AB}"/>
              </a:ext>
            </a:extLst>
          </p:cNvPr>
          <p:cNvSpPr txBox="1"/>
          <p:nvPr/>
        </p:nvSpPr>
        <p:spPr>
          <a:xfrm>
            <a:off x="5247890" y="6109659"/>
            <a:ext cx="1745679" cy="369332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Georgia" panose="02040502050405020303" pitchFamily="18" charset="0"/>
              </a:rPr>
              <a:t>Answer</a:t>
            </a:r>
            <a:endParaRPr lang="de-DE" b="1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A66D5A7-EBF3-62C9-A60C-7B9B798B603D}"/>
              </a:ext>
            </a:extLst>
          </p:cNvPr>
          <p:cNvSpPr txBox="1"/>
          <p:nvPr/>
        </p:nvSpPr>
        <p:spPr>
          <a:xfrm>
            <a:off x="2034679" y="4321569"/>
            <a:ext cx="17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Prompt</a:t>
            </a:r>
            <a:endParaRPr lang="de-DE" dirty="0"/>
          </a:p>
        </p:txBody>
      </p:sp>
      <p:pic>
        <p:nvPicPr>
          <p:cNvPr id="73" name="Grafik 72" descr="Chatblase mit einfarbiger Füllung">
            <a:extLst>
              <a:ext uri="{FF2B5EF4-FFF2-40B4-BE49-F238E27FC236}">
                <a16:creationId xmlns:a16="http://schemas.microsoft.com/office/drawing/2014/main" id="{C2494304-C735-4521-6237-97E26D65D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3140" y="3552398"/>
            <a:ext cx="914400" cy="914400"/>
          </a:xfrm>
          <a:prstGeom prst="rect">
            <a:avLst/>
          </a:prstGeom>
        </p:spPr>
      </p:pic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37C3B4C-D4EB-DF8C-454D-F0428DE09CF7}"/>
              </a:ext>
            </a:extLst>
          </p:cNvPr>
          <p:cNvCxnSpPr>
            <a:cxnSpLocks/>
          </p:cNvCxnSpPr>
          <p:nvPr/>
        </p:nvCxnSpPr>
        <p:spPr>
          <a:xfrm>
            <a:off x="3400765" y="4064070"/>
            <a:ext cx="1888663" cy="19439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ECABAEE3-F4BC-80F9-DD4C-574C7E333FFC}"/>
              </a:ext>
            </a:extLst>
          </p:cNvPr>
          <p:cNvSpPr txBox="1"/>
          <p:nvPr/>
        </p:nvSpPr>
        <p:spPr>
          <a:xfrm>
            <a:off x="2855915" y="2082459"/>
            <a:ext cx="223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Similar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Document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: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Snowflake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Arctic-embed-m-v1.5</a:t>
            </a: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819A441-E7F3-3EBC-D02A-8E175DDBFA4B}"/>
              </a:ext>
            </a:extLst>
          </p:cNvPr>
          <p:cNvSpPr txBox="1"/>
          <p:nvPr/>
        </p:nvSpPr>
        <p:spPr>
          <a:xfrm>
            <a:off x="7220630" y="2257160"/>
            <a:ext cx="223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Distance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Metric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: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Cosine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Similarity</a:t>
            </a:r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EEDB2CC0-0F07-7587-072E-C27AA6E56E31}"/>
              </a:ext>
            </a:extLst>
          </p:cNvPr>
          <p:cNvCxnSpPr>
            <a:cxnSpLocks/>
          </p:cNvCxnSpPr>
          <p:nvPr/>
        </p:nvCxnSpPr>
        <p:spPr>
          <a:xfrm>
            <a:off x="7320378" y="6289574"/>
            <a:ext cx="769368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Präsentation mit Checkliste mit einfarbiger Füllung">
            <a:extLst>
              <a:ext uri="{FF2B5EF4-FFF2-40B4-BE49-F238E27FC236}">
                <a16:creationId xmlns:a16="http://schemas.microsoft.com/office/drawing/2014/main" id="{B9492547-E53C-8A74-1C98-A535371BA0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21070" y="5896351"/>
            <a:ext cx="600109" cy="6001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1DB9C8-FF2F-F441-972C-00250AC46A42}"/>
              </a:ext>
            </a:extLst>
          </p:cNvPr>
          <p:cNvSpPr txBox="1"/>
          <p:nvPr/>
        </p:nvSpPr>
        <p:spPr>
          <a:xfrm>
            <a:off x="8873919" y="5902559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030A0"/>
                </a:solidFill>
                <a:latin typeface="Georgia" panose="02040502050405020303" pitchFamily="18" charset="0"/>
              </a:rPr>
              <a:t>Evaluation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A96DCCD-6AB8-22DD-0F01-F5FC5144E24E}"/>
              </a:ext>
            </a:extLst>
          </p:cNvPr>
          <p:cNvSpPr txBox="1"/>
          <p:nvPr/>
        </p:nvSpPr>
        <p:spPr>
          <a:xfrm>
            <a:off x="8642595" y="6190626"/>
            <a:ext cx="22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7030A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7030A0"/>
                </a:solidFill>
                <a:latin typeface="Georgia" panose="02040502050405020303" pitchFamily="18" charset="0"/>
              </a:rPr>
              <a:t>Accuracy</a:t>
            </a:r>
            <a:r>
              <a:rPr lang="de-DE" sz="1200" i="1" dirty="0">
                <a:solidFill>
                  <a:srgbClr val="7030A0"/>
                </a:solidFill>
                <a:latin typeface="Georgia" panose="02040502050405020303" pitchFamily="18" charset="0"/>
              </a:rPr>
              <a:t>, F1 Score</a:t>
            </a:r>
          </a:p>
          <a:p>
            <a:pPr algn="ctr"/>
            <a:endParaRPr lang="de-DE" sz="1200" i="1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394BC5-0EBE-CB4E-8309-339550766C06}"/>
              </a:ext>
            </a:extLst>
          </p:cNvPr>
          <p:cNvSpPr txBox="1"/>
          <p:nvPr/>
        </p:nvSpPr>
        <p:spPr>
          <a:xfrm>
            <a:off x="1376488" y="4716037"/>
            <a:ext cx="3257889" cy="2062103"/>
          </a:xfrm>
          <a:prstGeom prst="rect">
            <a:avLst/>
          </a:prstGeom>
          <a:noFill/>
          <a:ln w="25400">
            <a:solidFill>
              <a:srgbClr val="DD922F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You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are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tasked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with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answering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based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on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specific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financial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documents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Your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task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give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correct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based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on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given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Respond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with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only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 Do not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include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words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like "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"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"Response."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Provide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answer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either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A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number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about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revenue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profit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quantities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A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word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phrase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about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products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categories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,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or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names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'None'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if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doesn't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provide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information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about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given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.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[…]</a:t>
            </a:r>
          </a:p>
          <a:p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Example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: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-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What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was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the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sales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revenue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of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Company Y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from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2022 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2024?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 2,500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[…]</a:t>
            </a:r>
          </a:p>
          <a:p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: \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{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context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}</a:t>
            </a:r>
          </a:p>
          <a:p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Question: \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 {</a:t>
            </a:r>
            <a:r>
              <a:rPr lang="de-DE" sz="8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question</a:t>
            </a:r>
            <a:r>
              <a:rPr lang="de-DE" sz="800" i="1" dirty="0">
                <a:solidFill>
                  <a:srgbClr val="002060"/>
                </a:solidFill>
                <a:latin typeface="Georgia" panose="02040502050405020303" pitchFamily="18" charset="0"/>
              </a:rPr>
              <a:t>}</a:t>
            </a:r>
            <a:endParaRPr lang="de-DE" sz="8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96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B0A6-07F7-25E9-DDFE-BC97566CC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2">
            <a:extLst>
              <a:ext uri="{FF2B5EF4-FFF2-40B4-BE49-F238E27FC236}">
                <a16:creationId xmlns:a16="http://schemas.microsoft.com/office/drawing/2014/main" id="{FCC28625-6D24-4E34-FB0D-AB21933505CC}"/>
              </a:ext>
            </a:extLst>
          </p:cNvPr>
          <p:cNvSpPr/>
          <p:nvPr/>
        </p:nvSpPr>
        <p:spPr>
          <a:xfrm>
            <a:off x="693505" y="1691555"/>
            <a:ext cx="1603738" cy="35372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pic>
        <p:nvPicPr>
          <p:cNvPr id="7" name="Grafik 6" descr="Lupe mit einfarbiger Füllung">
            <a:extLst>
              <a:ext uri="{FF2B5EF4-FFF2-40B4-BE49-F238E27FC236}">
                <a16:creationId xmlns:a16="http://schemas.microsoft.com/office/drawing/2014/main" id="{90F934DA-E22F-117D-6E33-872C5A5C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4" y="1734558"/>
            <a:ext cx="261035" cy="2610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942731A-C0D5-3320-4D5A-1851DB625EFB}"/>
              </a:ext>
            </a:extLst>
          </p:cNvPr>
          <p:cNvSpPr txBox="1"/>
          <p:nvPr/>
        </p:nvSpPr>
        <p:spPr>
          <a:xfrm>
            <a:off x="524312" y="1034121"/>
            <a:ext cx="194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Georgia" panose="02040502050405020303" pitchFamily="18" charset="0"/>
              </a:rPr>
              <a:t>Question / Query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FE354B0-8F7D-C5AB-AEF7-9DB660D96877}"/>
              </a:ext>
            </a:extLst>
          </p:cNvPr>
          <p:cNvGrpSpPr/>
          <p:nvPr/>
        </p:nvGrpSpPr>
        <p:grpSpPr>
          <a:xfrm>
            <a:off x="3535378" y="1763655"/>
            <a:ext cx="810650" cy="202840"/>
            <a:chOff x="5719035" y="3165328"/>
            <a:chExt cx="597548" cy="14951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21F5222B-EB6A-B4D0-852E-7CECED1243AD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3221D15-6AD0-1F00-91F5-B90EC2D09629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CB4EF95-25BC-8FF6-3E81-327380B9B79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2493C9C-3D05-48E1-6009-12D5C0E922D0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B58596C1-EFE8-FD18-7526-8BE32F2E4E66}"/>
              </a:ext>
            </a:extLst>
          </p:cNvPr>
          <p:cNvSpPr txBox="1"/>
          <p:nvPr/>
        </p:nvSpPr>
        <p:spPr>
          <a:xfrm>
            <a:off x="2881177" y="1001463"/>
            <a:ext cx="21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2060"/>
                </a:solidFill>
                <a:latin typeface="Georgia" panose="02040502050405020303" pitchFamily="18" charset="0"/>
              </a:rPr>
              <a:t>Query Embedding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D8A5633-FD6B-127E-5F78-963D95DCD50F}"/>
              </a:ext>
            </a:extLst>
          </p:cNvPr>
          <p:cNvCxnSpPr>
            <a:cxnSpLocks/>
          </p:cNvCxnSpPr>
          <p:nvPr/>
        </p:nvCxnSpPr>
        <p:spPr>
          <a:xfrm>
            <a:off x="2644917" y="187090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364A54DC-FB28-8B2F-002C-9D8821156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509295"/>
            <a:ext cx="914400" cy="9144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ED22B3E9-37F5-0EC9-5EC9-175960FE8688}"/>
              </a:ext>
            </a:extLst>
          </p:cNvPr>
          <p:cNvSpPr txBox="1"/>
          <p:nvPr/>
        </p:nvSpPr>
        <p:spPr>
          <a:xfrm>
            <a:off x="5195448" y="988656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Vector Store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E0D28D6-09F6-0056-9DDC-FC80D458A3C6}"/>
              </a:ext>
            </a:extLst>
          </p:cNvPr>
          <p:cNvCxnSpPr>
            <a:cxnSpLocks/>
          </p:cNvCxnSpPr>
          <p:nvPr/>
        </p:nvCxnSpPr>
        <p:spPr>
          <a:xfrm>
            <a:off x="4827678" y="1870906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52C4A84-5B5B-D123-0077-4AB8AFA6F051}"/>
              </a:ext>
            </a:extLst>
          </p:cNvPr>
          <p:cNvCxnSpPr>
            <a:cxnSpLocks/>
          </p:cNvCxnSpPr>
          <p:nvPr/>
        </p:nvCxnSpPr>
        <p:spPr>
          <a:xfrm>
            <a:off x="6921949" y="1900403"/>
            <a:ext cx="597362" cy="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70DF2F87-7E63-D0F2-7E6F-9EF8A51093C5}"/>
              </a:ext>
            </a:extLst>
          </p:cNvPr>
          <p:cNvSpPr txBox="1"/>
          <p:nvPr/>
        </p:nvSpPr>
        <p:spPr>
          <a:xfrm>
            <a:off x="7408047" y="1059062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Top-K Chunks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211A066-2185-E3FE-2C68-13FCF301DDF4}"/>
              </a:ext>
            </a:extLst>
          </p:cNvPr>
          <p:cNvGrpSpPr/>
          <p:nvPr/>
        </p:nvGrpSpPr>
        <p:grpSpPr>
          <a:xfrm>
            <a:off x="7687584" y="1523238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1" name="Grafik 40" descr="Dokument mit einfarbiger Füllung">
              <a:extLst>
                <a:ext uri="{FF2B5EF4-FFF2-40B4-BE49-F238E27FC236}">
                  <a16:creationId xmlns:a16="http://schemas.microsoft.com/office/drawing/2014/main" id="{67861810-F38D-E240-5779-A19DD769B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C9BFFA65-BA71-C05F-54F1-5271A4329718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34C95E5B-0CC8-34B8-741D-F6D1D1B90546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03B0C1A-2927-B1D5-50AE-1BF9D4DE45D4}"/>
              </a:ext>
            </a:extLst>
          </p:cNvPr>
          <p:cNvGrpSpPr/>
          <p:nvPr/>
        </p:nvGrpSpPr>
        <p:grpSpPr>
          <a:xfrm>
            <a:off x="8292267" y="1537987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5" name="Grafik 44" descr="Dokument mit einfarbiger Füllung">
              <a:extLst>
                <a:ext uri="{FF2B5EF4-FFF2-40B4-BE49-F238E27FC236}">
                  <a16:creationId xmlns:a16="http://schemas.microsoft.com/office/drawing/2014/main" id="{0CB49FA0-FFBA-4AEB-1675-08EBD0DB0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1878FA03-F8BB-2712-CE4F-D0B51DCE1A3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886364CF-5075-1280-4E45-08735E8AC522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4" name="Grafik 53" descr="Zahnrad mit einfarbiger Füllung">
            <a:extLst>
              <a:ext uri="{FF2B5EF4-FFF2-40B4-BE49-F238E27FC236}">
                <a16:creationId xmlns:a16="http://schemas.microsoft.com/office/drawing/2014/main" id="{22AE9229-E27C-968E-F0C2-9CA25ED780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9150" y="2860577"/>
            <a:ext cx="1719857" cy="1719857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268C4B1D-3581-3967-7260-20FD71685DD9}"/>
              </a:ext>
            </a:extLst>
          </p:cNvPr>
          <p:cNvSpPr txBox="1"/>
          <p:nvPr/>
        </p:nvSpPr>
        <p:spPr>
          <a:xfrm>
            <a:off x="3232853" y="4434446"/>
            <a:ext cx="31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LLM</a:t>
            </a:r>
            <a:endParaRPr lang="de-DE" sz="1800" i="1" dirty="0">
              <a:solidFill>
                <a:srgbClr val="660016"/>
              </a:solidFill>
              <a:latin typeface="Georgia" panose="02040502050405020303" pitchFamily="18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2627E4C-01F8-F2B9-36A8-0438FAB8F821}"/>
              </a:ext>
            </a:extLst>
          </p:cNvPr>
          <p:cNvCxnSpPr>
            <a:cxnSpLocks/>
          </p:cNvCxnSpPr>
          <p:nvPr/>
        </p:nvCxnSpPr>
        <p:spPr>
          <a:xfrm flipH="1">
            <a:off x="5772251" y="2487613"/>
            <a:ext cx="1747060" cy="849340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3CA476C5-8AB9-DEE8-E87C-544576EFBA9F}"/>
              </a:ext>
            </a:extLst>
          </p:cNvPr>
          <p:cNvSpPr txBox="1"/>
          <p:nvPr/>
        </p:nvSpPr>
        <p:spPr>
          <a:xfrm>
            <a:off x="6123705" y="3076278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>
                <a:latin typeface="Georgia" panose="02040502050405020303" pitchFamily="18" charset="0"/>
              </a:rPr>
              <a:t>Context</a:t>
            </a:r>
            <a:endParaRPr lang="de-DE" sz="1400" i="1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4AF2900-0195-37C1-C246-54A4AF1E68FA}"/>
              </a:ext>
            </a:extLst>
          </p:cNvPr>
          <p:cNvCxnSpPr>
            <a:cxnSpLocks/>
          </p:cNvCxnSpPr>
          <p:nvPr/>
        </p:nvCxnSpPr>
        <p:spPr>
          <a:xfrm>
            <a:off x="1602955" y="2333381"/>
            <a:ext cx="2303124" cy="1006506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06944F01-E1BF-34BE-3177-D3489084C3C4}"/>
              </a:ext>
            </a:extLst>
          </p:cNvPr>
          <p:cNvSpPr txBox="1"/>
          <p:nvPr/>
        </p:nvSpPr>
        <p:spPr>
          <a:xfrm>
            <a:off x="1992539" y="3069831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Georgia" panose="02040502050405020303" pitchFamily="18" charset="0"/>
              </a:rPr>
              <a:t>Query</a:t>
            </a:r>
            <a:endParaRPr lang="de-DE" sz="1400" i="1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54FE8EE-D24F-5E1D-BABD-7CDB42A22A05}"/>
              </a:ext>
            </a:extLst>
          </p:cNvPr>
          <p:cNvCxnSpPr>
            <a:cxnSpLocks/>
          </p:cNvCxnSpPr>
          <p:nvPr/>
        </p:nvCxnSpPr>
        <p:spPr>
          <a:xfrm>
            <a:off x="4774050" y="4886130"/>
            <a:ext cx="0" cy="528745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8237AABE-C4A9-A3EE-4090-F5401D18F2D2}"/>
              </a:ext>
            </a:extLst>
          </p:cNvPr>
          <p:cNvSpPr txBox="1"/>
          <p:nvPr/>
        </p:nvSpPr>
        <p:spPr>
          <a:xfrm>
            <a:off x="3943328" y="5563465"/>
            <a:ext cx="1745679" cy="369332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Georgia" panose="02040502050405020303" pitchFamily="18" charset="0"/>
              </a:rPr>
              <a:t>Answer</a:t>
            </a:r>
            <a:endParaRPr lang="de-DE" b="1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30BC4F0-3B2B-77F5-126E-AFE07C41A83C}"/>
              </a:ext>
            </a:extLst>
          </p:cNvPr>
          <p:cNvSpPr txBox="1"/>
          <p:nvPr/>
        </p:nvSpPr>
        <p:spPr>
          <a:xfrm>
            <a:off x="730117" y="4167263"/>
            <a:ext cx="17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Prompt</a:t>
            </a:r>
            <a:endParaRPr lang="de-DE" dirty="0"/>
          </a:p>
        </p:txBody>
      </p:sp>
      <p:pic>
        <p:nvPicPr>
          <p:cNvPr id="73" name="Grafik 72" descr="Chatblase mit einfarbiger Füllung">
            <a:extLst>
              <a:ext uri="{FF2B5EF4-FFF2-40B4-BE49-F238E27FC236}">
                <a16:creationId xmlns:a16="http://schemas.microsoft.com/office/drawing/2014/main" id="{CD3FBED7-C503-465E-5396-D82E730CB0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8578" y="3398092"/>
            <a:ext cx="914400" cy="914400"/>
          </a:xfrm>
          <a:prstGeom prst="rect">
            <a:avLst/>
          </a:prstGeom>
        </p:spPr>
      </p:pic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8E27F67-45D2-386F-8FE8-158DB83E8EBD}"/>
              </a:ext>
            </a:extLst>
          </p:cNvPr>
          <p:cNvCxnSpPr>
            <a:cxnSpLocks/>
          </p:cNvCxnSpPr>
          <p:nvPr/>
        </p:nvCxnSpPr>
        <p:spPr>
          <a:xfrm>
            <a:off x="2096203" y="3909764"/>
            <a:ext cx="1888663" cy="19439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3138DE57-AE7B-387A-5313-09C0E931375A}"/>
              </a:ext>
            </a:extLst>
          </p:cNvPr>
          <p:cNvSpPr txBox="1"/>
          <p:nvPr/>
        </p:nvSpPr>
        <p:spPr>
          <a:xfrm>
            <a:off x="6005731" y="2026676"/>
            <a:ext cx="22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 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Similarity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Metric</a:t>
            </a:r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4D3C9F-6110-C512-083C-9F10D920FFB9}"/>
              </a:ext>
            </a:extLst>
          </p:cNvPr>
          <p:cNvCxnSpPr>
            <a:cxnSpLocks/>
          </p:cNvCxnSpPr>
          <p:nvPr/>
        </p:nvCxnSpPr>
        <p:spPr>
          <a:xfrm>
            <a:off x="6015816" y="5743380"/>
            <a:ext cx="769368" cy="0"/>
          </a:xfrm>
          <a:prstGeom prst="straightConnector1">
            <a:avLst/>
          </a:prstGeom>
          <a:ln w="889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Präsentation mit Checkliste mit einfarbiger Füllung">
            <a:extLst>
              <a:ext uri="{FF2B5EF4-FFF2-40B4-BE49-F238E27FC236}">
                <a16:creationId xmlns:a16="http://schemas.microsoft.com/office/drawing/2014/main" id="{2B4192E2-DAA2-9C95-9ED5-B1249896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67521" y="5480786"/>
            <a:ext cx="600109" cy="60010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1C45192-BE7D-1A13-08FB-780BBAABB1BC}"/>
              </a:ext>
            </a:extLst>
          </p:cNvPr>
          <p:cNvSpPr txBox="1"/>
          <p:nvPr/>
        </p:nvSpPr>
        <p:spPr>
          <a:xfrm>
            <a:off x="7422396" y="5552310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7030A0"/>
                </a:solidFill>
                <a:latin typeface="Georgia" panose="02040502050405020303" pitchFamily="18" charset="0"/>
              </a:rPr>
              <a:t>Evaluation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B79B95F7-D557-AA80-51BE-D7BE186936EA}"/>
              </a:ext>
            </a:extLst>
          </p:cNvPr>
          <p:cNvGrpSpPr/>
          <p:nvPr/>
        </p:nvGrpSpPr>
        <p:grpSpPr>
          <a:xfrm>
            <a:off x="7582353" y="1426848"/>
            <a:ext cx="378848" cy="380844"/>
            <a:chOff x="4572710" y="1427765"/>
            <a:chExt cx="378848" cy="380844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FC769520-E47C-6FB9-94C4-014801685C6B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120A1C23-915C-ECFE-6675-C676E5E83C11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26" name="Grafik 25" descr="Tabelle mit einfarbiger Füllung">
                <a:extLst>
                  <a:ext uri="{FF2B5EF4-FFF2-40B4-BE49-F238E27FC236}">
                    <a16:creationId xmlns:a16="http://schemas.microsoft.com/office/drawing/2014/main" id="{D20034AC-24D8-B66E-3EAE-EB6E1ED9D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24" name="Grafik 23" descr="Übertragen mit einfarbiger Füllung">
              <a:extLst>
                <a:ext uri="{FF2B5EF4-FFF2-40B4-BE49-F238E27FC236}">
                  <a16:creationId xmlns:a16="http://schemas.microsoft.com/office/drawing/2014/main" id="{081F7966-6048-2000-F62E-B9B857F30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7D22D98-BEC9-2BCC-C30D-01D252D33260}"/>
              </a:ext>
            </a:extLst>
          </p:cNvPr>
          <p:cNvGrpSpPr/>
          <p:nvPr/>
        </p:nvGrpSpPr>
        <p:grpSpPr>
          <a:xfrm>
            <a:off x="8197796" y="1412881"/>
            <a:ext cx="378848" cy="380844"/>
            <a:chOff x="4572710" y="1427765"/>
            <a:chExt cx="378848" cy="380844"/>
          </a:xfrm>
        </p:grpSpPr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5FF1C6A3-F638-2052-2533-209F314D85E8}"/>
                </a:ext>
              </a:extLst>
            </p:cNvPr>
            <p:cNvGrpSpPr/>
            <p:nvPr/>
          </p:nvGrpSpPr>
          <p:grpSpPr>
            <a:xfrm>
              <a:off x="4572710" y="1427765"/>
              <a:ext cx="378848" cy="380844"/>
              <a:chOff x="2838875" y="4675127"/>
              <a:chExt cx="646319" cy="646319"/>
            </a:xfrm>
          </p:grpSpPr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22742BD9-F86D-7FDB-392A-C01841A39C6A}"/>
                  </a:ext>
                </a:extLst>
              </p:cNvPr>
              <p:cNvSpPr/>
              <p:nvPr/>
            </p:nvSpPr>
            <p:spPr>
              <a:xfrm>
                <a:off x="2899317" y="4817327"/>
                <a:ext cx="520390" cy="3568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38" name="Grafik 37" descr="Tabelle mit einfarbiger Füllung">
                <a:extLst>
                  <a:ext uri="{FF2B5EF4-FFF2-40B4-BE49-F238E27FC236}">
                    <a16:creationId xmlns:a16="http://schemas.microsoft.com/office/drawing/2014/main" id="{2AC0969A-DF5C-7327-7684-C884613ED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838875" y="4675127"/>
                <a:ext cx="646319" cy="646319"/>
              </a:xfrm>
              <a:prstGeom prst="rect">
                <a:avLst/>
              </a:prstGeom>
            </p:spPr>
          </p:pic>
        </p:grpSp>
        <p:pic>
          <p:nvPicPr>
            <p:cNvPr id="34" name="Grafik 33" descr="Übertragen mit einfarbiger Füllung">
              <a:extLst>
                <a:ext uri="{FF2B5EF4-FFF2-40B4-BE49-F238E27FC236}">
                  <a16:creationId xmlns:a16="http://schemas.microsoft.com/office/drawing/2014/main" id="{909F9CCF-F419-6607-70A0-15C5E1A52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54563" y="1528265"/>
              <a:ext cx="193559" cy="1935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05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D4E1CE-40B2-6FB2-BAB1-E4511538597A}"/>
              </a:ext>
            </a:extLst>
          </p:cNvPr>
          <p:cNvSpPr txBox="1"/>
          <p:nvPr/>
        </p:nvSpPr>
        <p:spPr>
          <a:xfrm>
            <a:off x="5198244" y="371363"/>
            <a:ext cx="1795511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dirty="0" err="1">
                <a:solidFill>
                  <a:schemeClr val="bg1"/>
                </a:solidFill>
                <a:latin typeface="Andale Mono" panose="020B0509000000000004" pitchFamily="49" charset="0"/>
              </a:rPr>
              <a:t>table</a:t>
            </a:r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24E142-3EC3-39B8-F38E-EFC39B579735}"/>
              </a:ext>
            </a:extLst>
          </p:cNvPr>
          <p:cNvSpPr txBox="1"/>
          <p:nvPr/>
        </p:nvSpPr>
        <p:spPr>
          <a:xfrm>
            <a:off x="857632" y="202247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1F27E7E-E889-0BC0-7DA4-762416C4FE78}"/>
              </a:ext>
            </a:extLst>
          </p:cNvPr>
          <p:cNvCxnSpPr>
            <a:cxnSpLocks/>
          </p:cNvCxnSpPr>
          <p:nvPr/>
        </p:nvCxnSpPr>
        <p:spPr>
          <a:xfrm flipH="1">
            <a:off x="2114550" y="831273"/>
            <a:ext cx="2564328" cy="93929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141D7A9-C01E-676D-9747-6B6303DC14A1}"/>
              </a:ext>
            </a:extLst>
          </p:cNvPr>
          <p:cNvCxnSpPr>
            <a:cxnSpLocks/>
          </p:cNvCxnSpPr>
          <p:nvPr/>
        </p:nvCxnSpPr>
        <p:spPr>
          <a:xfrm>
            <a:off x="1651214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42826AFD-7C7C-8099-DF8D-8FED03D08643}"/>
              </a:ext>
            </a:extLst>
          </p:cNvPr>
          <p:cNvSpPr txBox="1"/>
          <p:nvPr/>
        </p:nvSpPr>
        <p:spPr>
          <a:xfrm>
            <a:off x="3702465" y="2006393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3C1C17-09C3-F43B-FD6E-337CB1741A70}"/>
              </a:ext>
            </a:extLst>
          </p:cNvPr>
          <p:cNvCxnSpPr>
            <a:cxnSpLocks/>
          </p:cNvCxnSpPr>
          <p:nvPr/>
        </p:nvCxnSpPr>
        <p:spPr>
          <a:xfrm>
            <a:off x="4496047" y="259362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0DB4AC05-E3E4-B20A-CC74-4613872DAC4B}"/>
              </a:ext>
            </a:extLst>
          </p:cNvPr>
          <p:cNvSpPr txBox="1"/>
          <p:nvPr/>
        </p:nvSpPr>
        <p:spPr>
          <a:xfrm>
            <a:off x="6844551" y="202247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C6455FF-3BEF-0140-88E8-57677772932E}"/>
              </a:ext>
            </a:extLst>
          </p:cNvPr>
          <p:cNvCxnSpPr>
            <a:cxnSpLocks/>
          </p:cNvCxnSpPr>
          <p:nvPr/>
        </p:nvCxnSpPr>
        <p:spPr>
          <a:xfrm>
            <a:off x="7638133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C652BDC-8778-A632-AC51-F96C326D79E3}"/>
              </a:ext>
            </a:extLst>
          </p:cNvPr>
          <p:cNvSpPr txBox="1"/>
          <p:nvPr/>
        </p:nvSpPr>
        <p:spPr>
          <a:xfrm>
            <a:off x="9689384" y="2011537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B513E16-C0CC-E104-204C-BB0BB10805F1}"/>
              </a:ext>
            </a:extLst>
          </p:cNvPr>
          <p:cNvCxnSpPr>
            <a:cxnSpLocks/>
          </p:cNvCxnSpPr>
          <p:nvPr/>
        </p:nvCxnSpPr>
        <p:spPr>
          <a:xfrm>
            <a:off x="10527671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67F47765-032F-FCC3-B0BB-AB2BFDD19B2E}"/>
              </a:ext>
            </a:extLst>
          </p:cNvPr>
          <p:cNvSpPr txBox="1"/>
          <p:nvPr/>
        </p:nvSpPr>
        <p:spPr>
          <a:xfrm>
            <a:off x="5126873" y="2354997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1E57001-3855-2F73-9D46-72CE6405050E}"/>
              </a:ext>
            </a:extLst>
          </p:cNvPr>
          <p:cNvCxnSpPr>
            <a:cxnSpLocks/>
          </p:cNvCxnSpPr>
          <p:nvPr/>
        </p:nvCxnSpPr>
        <p:spPr>
          <a:xfrm flipH="1">
            <a:off x="4546781" y="1148144"/>
            <a:ext cx="597264" cy="70380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08DF6B0-3133-A725-EF07-E9C516B3DCFB}"/>
              </a:ext>
            </a:extLst>
          </p:cNvPr>
          <p:cNvCxnSpPr>
            <a:cxnSpLocks/>
          </p:cNvCxnSpPr>
          <p:nvPr/>
        </p:nvCxnSpPr>
        <p:spPr>
          <a:xfrm>
            <a:off x="6949327" y="1082184"/>
            <a:ext cx="563797" cy="76976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65D74837-F82E-4D2A-F4EC-AE8E580BEB3B}"/>
              </a:ext>
            </a:extLst>
          </p:cNvPr>
          <p:cNvSpPr txBox="1"/>
          <p:nvPr/>
        </p:nvSpPr>
        <p:spPr>
          <a:xfrm>
            <a:off x="9013000" y="3384771"/>
            <a:ext cx="1387629" cy="51935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latin typeface="Andale Mono" panose="020B0509000000000004" pitchFamily="49" charset="0"/>
              </a:rPr>
              <a:t>Total </a:t>
            </a:r>
            <a:r>
              <a:rPr lang="de-DE" sz="900" dirty="0" err="1">
                <a:latin typeface="Andale Mono" panose="020B0509000000000004" pitchFamily="49" charset="0"/>
              </a:rPr>
              <a:t>Regulated</a:t>
            </a:r>
            <a:r>
              <a:rPr lang="de-DE" sz="900" dirty="0">
                <a:latin typeface="Andale Mono" panose="020B0509000000000004" pitchFamily="49" charset="0"/>
              </a:rPr>
              <a:t> </a:t>
            </a:r>
            <a:r>
              <a:rPr lang="de-DE" sz="900" dirty="0" err="1">
                <a:latin typeface="Andale Mono" panose="020B0509000000000004" pitchFamily="49" charset="0"/>
              </a:rPr>
              <a:t>Businesses</a:t>
            </a:r>
            <a:endParaRPr lang="de-DE" sz="900" dirty="0">
              <a:latin typeface="Andale Mono" panose="020B0509000000000004" pitchFamily="49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B548A9A-EB2F-44DF-7F40-2FF4C1E7CC86}"/>
              </a:ext>
            </a:extLst>
          </p:cNvPr>
          <p:cNvSpPr txBox="1"/>
          <p:nvPr/>
        </p:nvSpPr>
        <p:spPr>
          <a:xfrm>
            <a:off x="10583666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DA55E9BA-F2F9-657C-2E69-8EE616DC83CB}"/>
              </a:ext>
            </a:extLst>
          </p:cNvPr>
          <p:cNvSpPr txBox="1"/>
          <p:nvPr/>
        </p:nvSpPr>
        <p:spPr>
          <a:xfrm>
            <a:off x="9013000" y="403476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3,593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6E8D839-BEEE-2707-CD0E-719A219A053C}"/>
              </a:ext>
            </a:extLst>
          </p:cNvPr>
          <p:cNvSpPr txBox="1"/>
          <p:nvPr/>
        </p:nvSpPr>
        <p:spPr>
          <a:xfrm>
            <a:off x="10583666" y="403476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2733E0F-61A2-B052-FE01-773C113D7BB9}"/>
              </a:ext>
            </a:extLst>
          </p:cNvPr>
          <p:cNvSpPr txBox="1"/>
          <p:nvPr/>
        </p:nvSpPr>
        <p:spPr>
          <a:xfrm>
            <a:off x="9013000" y="4520134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327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8C17662-1807-CBE1-0D81-3168FC8A61D0}"/>
              </a:ext>
            </a:extLst>
          </p:cNvPr>
          <p:cNvSpPr txBox="1"/>
          <p:nvPr/>
        </p:nvSpPr>
        <p:spPr>
          <a:xfrm>
            <a:off x="10583666" y="452013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E7F0E39-0E4A-89A4-C399-A6440E3A547A}"/>
              </a:ext>
            </a:extLst>
          </p:cNvPr>
          <p:cNvSpPr txBox="1"/>
          <p:nvPr/>
        </p:nvSpPr>
        <p:spPr>
          <a:xfrm>
            <a:off x="9013000" y="5024716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3,920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0C6D377A-329D-8669-66F4-55E58B8B551C}"/>
              </a:ext>
            </a:extLst>
          </p:cNvPr>
          <p:cNvSpPr txBox="1"/>
          <p:nvPr/>
        </p:nvSpPr>
        <p:spPr>
          <a:xfrm>
            <a:off x="10583666" y="5024716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F9FE33E-1D0E-3EE5-113B-FA5E31F8585B}"/>
              </a:ext>
            </a:extLst>
          </p:cNvPr>
          <p:cNvSpPr txBox="1"/>
          <p:nvPr/>
        </p:nvSpPr>
        <p:spPr>
          <a:xfrm>
            <a:off x="9013000" y="5529298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100.0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A5C0397-F65F-A4A5-1EC2-2E28B62D54F5}"/>
              </a:ext>
            </a:extLst>
          </p:cNvPr>
          <p:cNvSpPr txBox="1"/>
          <p:nvPr/>
        </p:nvSpPr>
        <p:spPr>
          <a:xfrm>
            <a:off x="10583666" y="552929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81F3993E-62AB-1D83-5838-5A50956314BB}"/>
              </a:ext>
            </a:extLst>
          </p:cNvPr>
          <p:cNvSpPr txBox="1"/>
          <p:nvPr/>
        </p:nvSpPr>
        <p:spPr>
          <a:xfrm>
            <a:off x="6255513" y="3384770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dirty="0"/>
              <a:t>Other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4A40BDFE-8BB4-0EDA-7833-37F660AAA035}"/>
              </a:ext>
            </a:extLst>
          </p:cNvPr>
          <p:cNvSpPr txBox="1"/>
          <p:nvPr/>
        </p:nvSpPr>
        <p:spPr>
          <a:xfrm>
            <a:off x="7813598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696D35D-43BA-B82D-D4B4-DDA3EDAAB573}"/>
              </a:ext>
            </a:extLst>
          </p:cNvPr>
          <p:cNvSpPr txBox="1"/>
          <p:nvPr/>
        </p:nvSpPr>
        <p:spPr>
          <a:xfrm>
            <a:off x="6255513" y="403476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779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607AE5C-D2A2-7E25-4F6A-7BD535746965}"/>
              </a:ext>
            </a:extLst>
          </p:cNvPr>
          <p:cNvSpPr txBox="1"/>
          <p:nvPr/>
        </p:nvSpPr>
        <p:spPr>
          <a:xfrm>
            <a:off x="7826179" y="403476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DA6E61E-CC07-14B1-170B-C4DC155B46C7}"/>
              </a:ext>
            </a:extLst>
          </p:cNvPr>
          <p:cNvSpPr txBox="1"/>
          <p:nvPr/>
        </p:nvSpPr>
        <p:spPr>
          <a:xfrm>
            <a:off x="6255513" y="4520134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8B2D56F-4D4F-F90A-7D8A-18A2DEF43D91}"/>
              </a:ext>
            </a:extLst>
          </p:cNvPr>
          <p:cNvSpPr txBox="1"/>
          <p:nvPr/>
        </p:nvSpPr>
        <p:spPr>
          <a:xfrm>
            <a:off x="7826179" y="452013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003F3F4-85D1-6C3B-903A-C606142D2243}"/>
              </a:ext>
            </a:extLst>
          </p:cNvPr>
          <p:cNvSpPr txBox="1"/>
          <p:nvPr/>
        </p:nvSpPr>
        <p:spPr>
          <a:xfrm>
            <a:off x="6255513" y="5024716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809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E8E06AF3-0599-73D2-1EB3-4F12BE73531E}"/>
              </a:ext>
            </a:extLst>
          </p:cNvPr>
          <p:cNvSpPr txBox="1"/>
          <p:nvPr/>
        </p:nvSpPr>
        <p:spPr>
          <a:xfrm>
            <a:off x="7826179" y="5024716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6263A5C-9F53-2D63-F56D-90FD2C46FCF8}"/>
              </a:ext>
            </a:extLst>
          </p:cNvPr>
          <p:cNvSpPr txBox="1"/>
          <p:nvPr/>
        </p:nvSpPr>
        <p:spPr>
          <a:xfrm>
            <a:off x="6255513" y="5529298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20.6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AB5C1844-4AA7-1F1B-57E8-B571A286412C}"/>
              </a:ext>
            </a:extLst>
          </p:cNvPr>
          <p:cNvSpPr txBox="1"/>
          <p:nvPr/>
        </p:nvSpPr>
        <p:spPr>
          <a:xfrm>
            <a:off x="7826179" y="552929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A072C3C2-0E9E-EB5F-0668-2E490B52F1AB}"/>
              </a:ext>
            </a:extLst>
          </p:cNvPr>
          <p:cNvSpPr txBox="1"/>
          <p:nvPr/>
        </p:nvSpPr>
        <p:spPr>
          <a:xfrm>
            <a:off x="3077109" y="3390826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9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F0556DDA-30BD-8B25-76A5-72A285EB70B0}"/>
              </a:ext>
            </a:extLst>
          </p:cNvPr>
          <p:cNvSpPr txBox="1"/>
          <p:nvPr/>
        </p:nvSpPr>
        <p:spPr>
          <a:xfrm>
            <a:off x="4676626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C6F383F-F9DE-6BDD-F161-7AAADEB45855}"/>
              </a:ext>
            </a:extLst>
          </p:cNvPr>
          <p:cNvSpPr txBox="1"/>
          <p:nvPr/>
        </p:nvSpPr>
        <p:spPr>
          <a:xfrm>
            <a:off x="3089767" y="4027552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DE5AA68-3D44-C78B-77FB-76DE751DABC8}"/>
              </a:ext>
            </a:extLst>
          </p:cNvPr>
          <p:cNvSpPr txBox="1"/>
          <p:nvPr/>
        </p:nvSpPr>
        <p:spPr>
          <a:xfrm>
            <a:off x="4660433" y="4027552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820B2D2-4AC0-279F-0646-D4D3D37F5CA6}"/>
              </a:ext>
            </a:extLst>
          </p:cNvPr>
          <p:cNvSpPr txBox="1"/>
          <p:nvPr/>
        </p:nvSpPr>
        <p:spPr>
          <a:xfrm>
            <a:off x="3089767" y="4512917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Wastewater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EF39C58A-163B-26C8-0608-75B2C1BED810}"/>
              </a:ext>
            </a:extLst>
          </p:cNvPr>
          <p:cNvSpPr txBox="1"/>
          <p:nvPr/>
        </p:nvSpPr>
        <p:spPr>
          <a:xfrm>
            <a:off x="4660433" y="4512917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751B19F9-F940-E77B-E383-3E26FA1706D5}"/>
              </a:ext>
            </a:extLst>
          </p:cNvPr>
          <p:cNvSpPr txBox="1"/>
          <p:nvPr/>
        </p:nvSpPr>
        <p:spPr>
          <a:xfrm>
            <a:off x="3089767" y="501749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Total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1855214-3A90-0B17-9F51-750353826A19}"/>
              </a:ext>
            </a:extLst>
          </p:cNvPr>
          <p:cNvSpPr txBox="1"/>
          <p:nvPr/>
        </p:nvSpPr>
        <p:spPr>
          <a:xfrm>
            <a:off x="4660433" y="501749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C109501-0C05-37AC-99AA-E3C09E7272B8}"/>
              </a:ext>
            </a:extLst>
          </p:cNvPr>
          <p:cNvSpPr txBox="1"/>
          <p:nvPr/>
        </p:nvSpPr>
        <p:spPr>
          <a:xfrm>
            <a:off x="3089767" y="5522081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% </a:t>
            </a:r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of</a:t>
            </a:r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 Total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501B5D1-40C4-E575-8AEB-1DB1471C88EF}"/>
              </a:ext>
            </a:extLst>
          </p:cNvPr>
          <p:cNvSpPr txBox="1"/>
          <p:nvPr/>
        </p:nvSpPr>
        <p:spPr>
          <a:xfrm>
            <a:off x="4660433" y="5522081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FE95F93F-1541-5C32-20E4-08ECBF8EDB0E}"/>
              </a:ext>
            </a:extLst>
          </p:cNvPr>
          <p:cNvSpPr txBox="1"/>
          <p:nvPr/>
        </p:nvSpPr>
        <p:spPr>
          <a:xfrm>
            <a:off x="1437984" y="3383420"/>
            <a:ext cx="1387629" cy="519351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BF86080F-7287-CC61-B91F-76F8CA865D80}"/>
              </a:ext>
            </a:extLst>
          </p:cNvPr>
          <p:cNvSpPr txBox="1"/>
          <p:nvPr/>
        </p:nvSpPr>
        <p:spPr>
          <a:xfrm>
            <a:off x="269969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9469930A-C081-3934-A5ED-703AABAF57AE}"/>
              </a:ext>
            </a:extLst>
          </p:cNvPr>
          <p:cNvSpPr txBox="1"/>
          <p:nvPr/>
        </p:nvSpPr>
        <p:spPr>
          <a:xfrm>
            <a:off x="1437984" y="4033895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11CAB66-96E6-942B-9A87-E5BE404829E3}"/>
              </a:ext>
            </a:extLst>
          </p:cNvPr>
          <p:cNvSpPr txBox="1"/>
          <p:nvPr/>
        </p:nvSpPr>
        <p:spPr>
          <a:xfrm>
            <a:off x="273408" y="403476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DADF2425-5FB5-FA2A-FF49-DA50CEA6C444}"/>
              </a:ext>
            </a:extLst>
          </p:cNvPr>
          <p:cNvSpPr txBox="1"/>
          <p:nvPr/>
        </p:nvSpPr>
        <p:spPr>
          <a:xfrm>
            <a:off x="1437984" y="4519260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04247324-7C0E-677B-E43A-EB8E17A4067D}"/>
              </a:ext>
            </a:extLst>
          </p:cNvPr>
          <p:cNvSpPr txBox="1"/>
          <p:nvPr/>
        </p:nvSpPr>
        <p:spPr>
          <a:xfrm>
            <a:off x="273408" y="452013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4607DB2F-87C5-90EE-967E-449F1D81C322}"/>
              </a:ext>
            </a:extLst>
          </p:cNvPr>
          <p:cNvSpPr txBox="1"/>
          <p:nvPr/>
        </p:nvSpPr>
        <p:spPr>
          <a:xfrm>
            <a:off x="1437984" y="5023842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1F62D1D-595D-CB77-4F52-896F2534BD13}"/>
              </a:ext>
            </a:extLst>
          </p:cNvPr>
          <p:cNvSpPr txBox="1"/>
          <p:nvPr/>
        </p:nvSpPr>
        <p:spPr>
          <a:xfrm>
            <a:off x="273408" y="5024716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8428E635-12F3-C624-3FC2-1D00A43F59CE}"/>
              </a:ext>
            </a:extLst>
          </p:cNvPr>
          <p:cNvSpPr txBox="1"/>
          <p:nvPr/>
        </p:nvSpPr>
        <p:spPr>
          <a:xfrm>
            <a:off x="273408" y="552929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4F65F9F-23F0-4F80-331E-B3D0F0B6CC35}"/>
              </a:ext>
            </a:extLst>
          </p:cNvPr>
          <p:cNvCxnSpPr>
            <a:cxnSpLocks/>
          </p:cNvCxnSpPr>
          <p:nvPr/>
        </p:nvCxnSpPr>
        <p:spPr>
          <a:xfrm>
            <a:off x="7638133" y="780835"/>
            <a:ext cx="2762496" cy="101390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03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AF810-D077-D649-DCD0-0D4D3426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76AAB36-2918-12C7-162A-A9AD40843703}"/>
              </a:ext>
            </a:extLst>
          </p:cNvPr>
          <p:cNvSpPr txBox="1"/>
          <p:nvPr/>
        </p:nvSpPr>
        <p:spPr>
          <a:xfrm>
            <a:off x="5198244" y="371363"/>
            <a:ext cx="1795511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dirty="0" err="1">
                <a:solidFill>
                  <a:schemeClr val="bg1"/>
                </a:solidFill>
                <a:latin typeface="Andale Mono" panose="020B0509000000000004" pitchFamily="49" charset="0"/>
              </a:rPr>
              <a:t>table</a:t>
            </a:r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81516D-643A-EB65-E183-036E47C13D0B}"/>
              </a:ext>
            </a:extLst>
          </p:cNvPr>
          <p:cNvSpPr txBox="1"/>
          <p:nvPr/>
        </p:nvSpPr>
        <p:spPr>
          <a:xfrm>
            <a:off x="857632" y="202247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9DB8ED-E6A5-48B3-74BD-D80C8C04731C}"/>
              </a:ext>
            </a:extLst>
          </p:cNvPr>
          <p:cNvCxnSpPr>
            <a:cxnSpLocks/>
          </p:cNvCxnSpPr>
          <p:nvPr/>
        </p:nvCxnSpPr>
        <p:spPr>
          <a:xfrm flipH="1">
            <a:off x="2114550" y="831273"/>
            <a:ext cx="2564328" cy="93929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CC6A6DB-2DD4-4824-74D0-300372341735}"/>
              </a:ext>
            </a:extLst>
          </p:cNvPr>
          <p:cNvCxnSpPr>
            <a:cxnSpLocks/>
          </p:cNvCxnSpPr>
          <p:nvPr/>
        </p:nvCxnSpPr>
        <p:spPr>
          <a:xfrm>
            <a:off x="1651214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1D39E2B-8514-09BB-C864-B41EB5D1E0A3}"/>
              </a:ext>
            </a:extLst>
          </p:cNvPr>
          <p:cNvSpPr txBox="1"/>
          <p:nvPr/>
        </p:nvSpPr>
        <p:spPr>
          <a:xfrm>
            <a:off x="3702465" y="2006393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562C087-A0E2-C445-39BE-217279B5DB87}"/>
              </a:ext>
            </a:extLst>
          </p:cNvPr>
          <p:cNvCxnSpPr>
            <a:cxnSpLocks/>
          </p:cNvCxnSpPr>
          <p:nvPr/>
        </p:nvCxnSpPr>
        <p:spPr>
          <a:xfrm>
            <a:off x="4496047" y="259362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43179AA-883A-AB35-F25E-B11BCEBF2D15}"/>
              </a:ext>
            </a:extLst>
          </p:cNvPr>
          <p:cNvSpPr txBox="1"/>
          <p:nvPr/>
        </p:nvSpPr>
        <p:spPr>
          <a:xfrm>
            <a:off x="6844551" y="2022476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72468EB-255D-78BA-6651-017FDBADF08D}"/>
              </a:ext>
            </a:extLst>
          </p:cNvPr>
          <p:cNvCxnSpPr>
            <a:cxnSpLocks/>
          </p:cNvCxnSpPr>
          <p:nvPr/>
        </p:nvCxnSpPr>
        <p:spPr>
          <a:xfrm>
            <a:off x="7638133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BA581C4-4E83-A4C4-F4C3-158BCA8716E8}"/>
              </a:ext>
            </a:extLst>
          </p:cNvPr>
          <p:cNvSpPr txBox="1"/>
          <p:nvPr/>
        </p:nvSpPr>
        <p:spPr>
          <a:xfrm>
            <a:off x="9689384" y="2011537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tr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07053AC-BEEE-9721-72D4-2B7ABF0DE72B}"/>
              </a:ext>
            </a:extLst>
          </p:cNvPr>
          <p:cNvCxnSpPr>
            <a:cxnSpLocks/>
          </p:cNvCxnSpPr>
          <p:nvPr/>
        </p:nvCxnSpPr>
        <p:spPr>
          <a:xfrm>
            <a:off x="10527671" y="2609712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DE86AE4-D415-9B01-5CFE-FFB851C05261}"/>
              </a:ext>
            </a:extLst>
          </p:cNvPr>
          <p:cNvSpPr txBox="1"/>
          <p:nvPr/>
        </p:nvSpPr>
        <p:spPr>
          <a:xfrm>
            <a:off x="5126873" y="2354997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F6D0166-737A-C631-ABDE-DCF8997DDEFC}"/>
              </a:ext>
            </a:extLst>
          </p:cNvPr>
          <p:cNvCxnSpPr>
            <a:cxnSpLocks/>
          </p:cNvCxnSpPr>
          <p:nvPr/>
        </p:nvCxnSpPr>
        <p:spPr>
          <a:xfrm flipH="1">
            <a:off x="4546781" y="1148144"/>
            <a:ext cx="597264" cy="70380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A57FFD5-4E9B-16A1-8A83-460849403ABD}"/>
              </a:ext>
            </a:extLst>
          </p:cNvPr>
          <p:cNvCxnSpPr>
            <a:cxnSpLocks/>
          </p:cNvCxnSpPr>
          <p:nvPr/>
        </p:nvCxnSpPr>
        <p:spPr>
          <a:xfrm>
            <a:off x="6949327" y="1082184"/>
            <a:ext cx="563797" cy="76976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5ECE8711-380D-9C67-A79A-A368BE017A2D}"/>
              </a:ext>
            </a:extLst>
          </p:cNvPr>
          <p:cNvSpPr txBox="1"/>
          <p:nvPr/>
        </p:nvSpPr>
        <p:spPr>
          <a:xfrm>
            <a:off x="9013000" y="3384771"/>
            <a:ext cx="1387629" cy="519351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latin typeface="Andale Mono" panose="020B0509000000000004" pitchFamily="49" charset="0"/>
              </a:rPr>
              <a:t>Total </a:t>
            </a:r>
            <a:r>
              <a:rPr lang="de-DE" sz="900" dirty="0" err="1">
                <a:latin typeface="Andale Mono" panose="020B0509000000000004" pitchFamily="49" charset="0"/>
              </a:rPr>
              <a:t>Regulated</a:t>
            </a:r>
            <a:r>
              <a:rPr lang="de-DE" sz="900" dirty="0">
                <a:latin typeface="Andale Mono" panose="020B0509000000000004" pitchFamily="49" charset="0"/>
              </a:rPr>
              <a:t> </a:t>
            </a:r>
            <a:r>
              <a:rPr lang="de-DE" sz="900" dirty="0" err="1">
                <a:latin typeface="Andale Mono" panose="020B0509000000000004" pitchFamily="49" charset="0"/>
              </a:rPr>
              <a:t>Businesses</a:t>
            </a:r>
            <a:endParaRPr lang="de-DE" sz="900" dirty="0">
              <a:latin typeface="Andale Mono" panose="020B0509000000000004" pitchFamily="49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8F6852C-216E-FE39-3148-2B4F3DF0809B}"/>
              </a:ext>
            </a:extLst>
          </p:cNvPr>
          <p:cNvSpPr txBox="1"/>
          <p:nvPr/>
        </p:nvSpPr>
        <p:spPr>
          <a:xfrm>
            <a:off x="10583666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3C2A7FA7-A1B5-D0E5-A5FC-C9155BFC024E}"/>
              </a:ext>
            </a:extLst>
          </p:cNvPr>
          <p:cNvSpPr txBox="1"/>
          <p:nvPr/>
        </p:nvSpPr>
        <p:spPr>
          <a:xfrm>
            <a:off x="9013000" y="403476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3,593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90C57D5-E31E-B7EC-37D1-DB4C11686E0B}"/>
              </a:ext>
            </a:extLst>
          </p:cNvPr>
          <p:cNvSpPr txBox="1"/>
          <p:nvPr/>
        </p:nvSpPr>
        <p:spPr>
          <a:xfrm>
            <a:off x="10583666" y="403476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0511F28-A2FA-27BD-049A-E0363AB3CB7B}"/>
              </a:ext>
            </a:extLst>
          </p:cNvPr>
          <p:cNvSpPr txBox="1"/>
          <p:nvPr/>
        </p:nvSpPr>
        <p:spPr>
          <a:xfrm>
            <a:off x="9013000" y="4520134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327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771B75AF-9A4F-8A61-A39C-B9E0ABD214E4}"/>
              </a:ext>
            </a:extLst>
          </p:cNvPr>
          <p:cNvSpPr txBox="1"/>
          <p:nvPr/>
        </p:nvSpPr>
        <p:spPr>
          <a:xfrm>
            <a:off x="10583666" y="452013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BBD2E26-3FFC-2014-81D9-F3DDA9516FBB}"/>
              </a:ext>
            </a:extLst>
          </p:cNvPr>
          <p:cNvSpPr txBox="1"/>
          <p:nvPr/>
        </p:nvSpPr>
        <p:spPr>
          <a:xfrm>
            <a:off x="9013000" y="5024716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3,920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E28FA29B-024C-F594-3397-03DD109A9BA4}"/>
              </a:ext>
            </a:extLst>
          </p:cNvPr>
          <p:cNvSpPr txBox="1"/>
          <p:nvPr/>
        </p:nvSpPr>
        <p:spPr>
          <a:xfrm>
            <a:off x="10583666" y="5024716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$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06B777D-4C04-BE34-ED10-A206F1AD5529}"/>
              </a:ext>
            </a:extLst>
          </p:cNvPr>
          <p:cNvSpPr txBox="1"/>
          <p:nvPr/>
        </p:nvSpPr>
        <p:spPr>
          <a:xfrm>
            <a:off x="9013000" y="5529298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100.0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E2708E7-F892-5689-9828-220E500ADF47}"/>
              </a:ext>
            </a:extLst>
          </p:cNvPr>
          <p:cNvSpPr txBox="1"/>
          <p:nvPr/>
        </p:nvSpPr>
        <p:spPr>
          <a:xfrm>
            <a:off x="10583666" y="552929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2FA70CBB-4438-9512-6D30-A27494108B4D}"/>
              </a:ext>
            </a:extLst>
          </p:cNvPr>
          <p:cNvSpPr txBox="1"/>
          <p:nvPr/>
        </p:nvSpPr>
        <p:spPr>
          <a:xfrm>
            <a:off x="6255513" y="3384770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dirty="0"/>
              <a:t>Other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1BA8485-A5ED-3D32-EEC8-38562CCE6181}"/>
              </a:ext>
            </a:extLst>
          </p:cNvPr>
          <p:cNvSpPr txBox="1"/>
          <p:nvPr/>
        </p:nvSpPr>
        <p:spPr>
          <a:xfrm>
            <a:off x="7813598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4B2D2F3-1AA8-29C5-919B-06710A4ED4DB}"/>
              </a:ext>
            </a:extLst>
          </p:cNvPr>
          <p:cNvSpPr txBox="1"/>
          <p:nvPr/>
        </p:nvSpPr>
        <p:spPr>
          <a:xfrm>
            <a:off x="6255513" y="403476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779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18F4537-C38D-38A6-D366-CAD1D9D30D56}"/>
              </a:ext>
            </a:extLst>
          </p:cNvPr>
          <p:cNvSpPr txBox="1"/>
          <p:nvPr/>
        </p:nvSpPr>
        <p:spPr>
          <a:xfrm>
            <a:off x="7826179" y="403476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25A8176B-D29F-F9DF-C03C-0808BABEAD90}"/>
              </a:ext>
            </a:extLst>
          </p:cNvPr>
          <p:cNvSpPr txBox="1"/>
          <p:nvPr/>
        </p:nvSpPr>
        <p:spPr>
          <a:xfrm>
            <a:off x="6255513" y="4520134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30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7AD2077-4300-5B06-CE16-27C079160272}"/>
              </a:ext>
            </a:extLst>
          </p:cNvPr>
          <p:cNvSpPr txBox="1"/>
          <p:nvPr/>
        </p:nvSpPr>
        <p:spPr>
          <a:xfrm>
            <a:off x="7826179" y="452013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C8AE54C-0626-B20E-B280-372BBC018BC0}"/>
              </a:ext>
            </a:extLst>
          </p:cNvPr>
          <p:cNvSpPr txBox="1"/>
          <p:nvPr/>
        </p:nvSpPr>
        <p:spPr>
          <a:xfrm>
            <a:off x="6255513" y="5024716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809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F11C09A-1E4C-9CDF-41E4-A7BEF24EAE9E}"/>
              </a:ext>
            </a:extLst>
          </p:cNvPr>
          <p:cNvSpPr txBox="1"/>
          <p:nvPr/>
        </p:nvSpPr>
        <p:spPr>
          <a:xfrm>
            <a:off x="7826179" y="5024716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latin typeface="Andale Mono" panose="020B0509000000000004" pitchFamily="49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E26B8935-A92D-D93D-C7FC-A318197629C8}"/>
              </a:ext>
            </a:extLst>
          </p:cNvPr>
          <p:cNvSpPr txBox="1"/>
          <p:nvPr/>
        </p:nvSpPr>
        <p:spPr>
          <a:xfrm>
            <a:off x="6255513" y="5529298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20.6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F4469244-7C48-D9C5-5581-45A12DEBA999}"/>
              </a:ext>
            </a:extLst>
          </p:cNvPr>
          <p:cNvSpPr txBox="1"/>
          <p:nvPr/>
        </p:nvSpPr>
        <p:spPr>
          <a:xfrm>
            <a:off x="7826179" y="552929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ndale Mono" panose="020B0509000000000004" pitchFamily="49" charset="0"/>
              </a:rPr>
              <a:t>%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579AEB0-220B-0124-0205-616E2E3D0C27}"/>
              </a:ext>
            </a:extLst>
          </p:cNvPr>
          <p:cNvSpPr txBox="1"/>
          <p:nvPr/>
        </p:nvSpPr>
        <p:spPr>
          <a:xfrm>
            <a:off x="3077109" y="3390826"/>
            <a:ext cx="1387629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9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342B1960-A86E-6AA2-6E29-B9FCF5815A34}"/>
              </a:ext>
            </a:extLst>
          </p:cNvPr>
          <p:cNvSpPr txBox="1"/>
          <p:nvPr/>
        </p:nvSpPr>
        <p:spPr>
          <a:xfrm>
            <a:off x="4676626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718C4756-DABB-27E2-3800-D0A4F494BF88}"/>
              </a:ext>
            </a:extLst>
          </p:cNvPr>
          <p:cNvSpPr txBox="1"/>
          <p:nvPr/>
        </p:nvSpPr>
        <p:spPr>
          <a:xfrm>
            <a:off x="3089767" y="4027552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90AFD65-9C5F-99CF-267E-11FFDF5BD552}"/>
              </a:ext>
            </a:extLst>
          </p:cNvPr>
          <p:cNvSpPr txBox="1"/>
          <p:nvPr/>
        </p:nvSpPr>
        <p:spPr>
          <a:xfrm>
            <a:off x="4660433" y="4027552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D7EECD47-D7B0-6433-DC73-860995B2B80D}"/>
              </a:ext>
            </a:extLst>
          </p:cNvPr>
          <p:cNvSpPr txBox="1"/>
          <p:nvPr/>
        </p:nvSpPr>
        <p:spPr>
          <a:xfrm>
            <a:off x="3089767" y="4512917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Wastewater</a:t>
            </a:r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4AC6931F-B2E9-3181-2359-B247172B5F6B}"/>
              </a:ext>
            </a:extLst>
          </p:cNvPr>
          <p:cNvSpPr txBox="1"/>
          <p:nvPr/>
        </p:nvSpPr>
        <p:spPr>
          <a:xfrm>
            <a:off x="4660433" y="4512917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AE2866-51B9-70F4-E746-D3EF2B2B7C0E}"/>
              </a:ext>
            </a:extLst>
          </p:cNvPr>
          <p:cNvSpPr txBox="1"/>
          <p:nvPr/>
        </p:nvSpPr>
        <p:spPr>
          <a:xfrm>
            <a:off x="3089767" y="5017499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Total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2C58E860-D0DB-F5B1-825B-63C0D4CF7F9B}"/>
              </a:ext>
            </a:extLst>
          </p:cNvPr>
          <p:cNvSpPr txBox="1"/>
          <p:nvPr/>
        </p:nvSpPr>
        <p:spPr>
          <a:xfrm>
            <a:off x="4660433" y="501749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06D8E6BD-1E85-C6F3-6400-6A4CD39B18F3}"/>
              </a:ext>
            </a:extLst>
          </p:cNvPr>
          <p:cNvSpPr txBox="1"/>
          <p:nvPr/>
        </p:nvSpPr>
        <p:spPr>
          <a:xfrm>
            <a:off x="3089767" y="5522081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% </a:t>
            </a:r>
            <a:r>
              <a:rPr lang="de-DE" sz="1100" dirty="0" err="1">
                <a:solidFill>
                  <a:schemeClr val="bg1"/>
                </a:solidFill>
                <a:latin typeface="Andale Mono" panose="020B0509000000000004" pitchFamily="49" charset="0"/>
              </a:rPr>
              <a:t>of</a:t>
            </a:r>
            <a:r>
              <a:rPr lang="de-DE" sz="1100" dirty="0">
                <a:solidFill>
                  <a:schemeClr val="bg1"/>
                </a:solidFill>
                <a:latin typeface="Andale Mono" panose="020B0509000000000004" pitchFamily="49" charset="0"/>
              </a:rPr>
              <a:t> Total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C4DB388C-03EE-8EE3-EDC9-666040E8E3CD}"/>
              </a:ext>
            </a:extLst>
          </p:cNvPr>
          <p:cNvSpPr txBox="1"/>
          <p:nvPr/>
        </p:nvSpPr>
        <p:spPr>
          <a:xfrm>
            <a:off x="4660433" y="5522081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45165BDF-6D7E-9E3D-AE8F-5AA692BB1DC3}"/>
              </a:ext>
            </a:extLst>
          </p:cNvPr>
          <p:cNvSpPr txBox="1"/>
          <p:nvPr/>
        </p:nvSpPr>
        <p:spPr>
          <a:xfrm>
            <a:off x="1437984" y="3383420"/>
            <a:ext cx="1387629" cy="519351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900" dirty="0">
                <a:solidFill>
                  <a:schemeClr val="bg1"/>
                </a:solidFill>
              </a:rPr>
              <a:t>Operating </a:t>
            </a:r>
            <a:r>
              <a:rPr lang="de-DE" sz="900" dirty="0" err="1">
                <a:solidFill>
                  <a:schemeClr val="bg1"/>
                </a:solidFill>
              </a:rPr>
              <a:t>Revenues</a:t>
            </a:r>
            <a:endParaRPr lang="de-DE" sz="900" dirty="0">
              <a:solidFill>
                <a:schemeClr val="bg1"/>
              </a:solidFill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8B69FB7-C280-AE1B-A23E-442DAE3AFFD5}"/>
              </a:ext>
            </a:extLst>
          </p:cNvPr>
          <p:cNvSpPr txBox="1"/>
          <p:nvPr/>
        </p:nvSpPr>
        <p:spPr>
          <a:xfrm>
            <a:off x="269969" y="3383420"/>
            <a:ext cx="1016365" cy="51840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C349F7CA-5C20-8DAC-FC3D-5316D8B0C8F1}"/>
              </a:ext>
            </a:extLst>
          </p:cNvPr>
          <p:cNvSpPr txBox="1"/>
          <p:nvPr/>
        </p:nvSpPr>
        <p:spPr>
          <a:xfrm>
            <a:off x="1437984" y="4033895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CC9763A2-20D0-D9A6-0015-965EF0149221}"/>
              </a:ext>
            </a:extLst>
          </p:cNvPr>
          <p:cNvSpPr txBox="1"/>
          <p:nvPr/>
        </p:nvSpPr>
        <p:spPr>
          <a:xfrm>
            <a:off x="273408" y="4034769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15E41A31-7B52-354D-FA90-1EBD3AE697F1}"/>
              </a:ext>
            </a:extLst>
          </p:cNvPr>
          <p:cNvSpPr txBox="1"/>
          <p:nvPr/>
        </p:nvSpPr>
        <p:spPr>
          <a:xfrm>
            <a:off x="1437984" y="4519260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1E9853C9-E947-6619-0A89-03F7F7ACCDC5}"/>
              </a:ext>
            </a:extLst>
          </p:cNvPr>
          <p:cNvSpPr txBox="1"/>
          <p:nvPr/>
        </p:nvSpPr>
        <p:spPr>
          <a:xfrm>
            <a:off x="273408" y="4520134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047C61D-5F6C-F1C9-E1C3-7CEFEF4BC8B7}"/>
              </a:ext>
            </a:extLst>
          </p:cNvPr>
          <p:cNvSpPr txBox="1"/>
          <p:nvPr/>
        </p:nvSpPr>
        <p:spPr>
          <a:xfrm>
            <a:off x="1437984" y="5023842"/>
            <a:ext cx="1387629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7D09BB80-6598-DFF9-2116-BA89DA2426AB}"/>
              </a:ext>
            </a:extLst>
          </p:cNvPr>
          <p:cNvSpPr txBox="1"/>
          <p:nvPr/>
        </p:nvSpPr>
        <p:spPr>
          <a:xfrm>
            <a:off x="273408" y="5024716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6579D31A-3FC2-3B54-07AE-B4DA8C2C92CC}"/>
              </a:ext>
            </a:extLst>
          </p:cNvPr>
          <p:cNvSpPr txBox="1"/>
          <p:nvPr/>
        </p:nvSpPr>
        <p:spPr>
          <a:xfrm>
            <a:off x="273408" y="5529298"/>
            <a:ext cx="1016365" cy="36787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de-DE" sz="11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B860E5A-45C9-C99B-4EC8-9EE357276F0D}"/>
              </a:ext>
            </a:extLst>
          </p:cNvPr>
          <p:cNvCxnSpPr>
            <a:cxnSpLocks/>
          </p:cNvCxnSpPr>
          <p:nvPr/>
        </p:nvCxnSpPr>
        <p:spPr>
          <a:xfrm>
            <a:off x="7638133" y="780835"/>
            <a:ext cx="2762496" cy="101390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6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feld 23">
            <a:extLst>
              <a:ext uri="{FF2B5EF4-FFF2-40B4-BE49-F238E27FC236}">
                <a16:creationId xmlns:a16="http://schemas.microsoft.com/office/drawing/2014/main" id="{180E7510-1ABD-E318-08C0-592113F7332D}"/>
              </a:ext>
            </a:extLst>
          </p:cNvPr>
          <p:cNvSpPr txBox="1"/>
          <p:nvPr/>
        </p:nvSpPr>
        <p:spPr>
          <a:xfrm>
            <a:off x="1102869" y="5080921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B4F1156-E44A-C519-94BC-5E39475C3093}"/>
              </a:ext>
            </a:extLst>
          </p:cNvPr>
          <p:cNvSpPr txBox="1"/>
          <p:nvPr/>
        </p:nvSpPr>
        <p:spPr>
          <a:xfrm>
            <a:off x="5198243" y="142099"/>
            <a:ext cx="1795511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dirty="0" err="1">
                <a:solidFill>
                  <a:schemeClr val="bg1"/>
                </a:solidFill>
                <a:latin typeface="Andale Mono" panose="020B0509000000000004" pitchFamily="49" charset="0"/>
              </a:rPr>
              <a:t>table</a:t>
            </a:r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61E4FDE-4290-B783-49D3-20D180600CD6}"/>
              </a:ext>
            </a:extLst>
          </p:cNvPr>
          <p:cNvCxnSpPr>
            <a:cxnSpLocks/>
          </p:cNvCxnSpPr>
          <p:nvPr/>
        </p:nvCxnSpPr>
        <p:spPr>
          <a:xfrm flipH="1">
            <a:off x="6095998" y="762382"/>
            <a:ext cx="1" cy="537781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902A878-8388-6313-7F5D-5209D769E8C1}"/>
              </a:ext>
            </a:extLst>
          </p:cNvPr>
          <p:cNvSpPr txBox="1"/>
          <p:nvPr/>
        </p:nvSpPr>
        <p:spPr>
          <a:xfrm>
            <a:off x="3801651" y="1443293"/>
            <a:ext cx="4588694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Operating Revenue (in mio.)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E489334-1307-CDBB-B712-70AC667044BC}"/>
              </a:ext>
            </a:extLst>
          </p:cNvPr>
          <p:cNvSpPr txBox="1"/>
          <p:nvPr/>
        </p:nvSpPr>
        <p:spPr>
          <a:xfrm>
            <a:off x="943356" y="3385277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Water</a:t>
            </a:r>
            <a:endParaRPr lang="de-DE" sz="14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5BA4115-5A62-A7A3-C60F-EB209573B2A7}"/>
              </a:ext>
            </a:extLst>
          </p:cNvPr>
          <p:cNvCxnSpPr>
            <a:cxnSpLocks/>
          </p:cNvCxnSpPr>
          <p:nvPr/>
        </p:nvCxnSpPr>
        <p:spPr>
          <a:xfrm flipH="1">
            <a:off x="2200274" y="2194074"/>
            <a:ext cx="2564328" cy="93929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C8BD93F-82F8-C3A8-C72A-D969BD1C335B}"/>
              </a:ext>
            </a:extLst>
          </p:cNvPr>
          <p:cNvSpPr txBox="1"/>
          <p:nvPr/>
        </p:nvSpPr>
        <p:spPr>
          <a:xfrm>
            <a:off x="3788189" y="3369194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Wastewater</a:t>
            </a:r>
            <a:endParaRPr lang="de-DE" sz="1400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ED67591-A18B-C3D3-8AFE-C6BB8DE3B7EE}"/>
              </a:ext>
            </a:extLst>
          </p:cNvPr>
          <p:cNvSpPr txBox="1"/>
          <p:nvPr/>
        </p:nvSpPr>
        <p:spPr>
          <a:xfrm>
            <a:off x="6930275" y="3385277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Total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BA34311-2717-F645-FEB6-BBFB92AE8586}"/>
              </a:ext>
            </a:extLst>
          </p:cNvPr>
          <p:cNvSpPr txBox="1"/>
          <p:nvPr/>
        </p:nvSpPr>
        <p:spPr>
          <a:xfrm>
            <a:off x="9775108" y="3374338"/>
            <a:ext cx="1587165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% </a:t>
            </a:r>
            <a:r>
              <a:rPr lang="de-DE" sz="1400" dirty="0" err="1">
                <a:solidFill>
                  <a:schemeClr val="bg1"/>
                </a:solidFill>
                <a:latin typeface="Andale Mono" panose="020B0509000000000004" pitchFamily="49" charset="0"/>
              </a:rPr>
              <a:t>of</a:t>
            </a:r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 Total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DA07965-E2E3-3F18-4FCB-EE2FF77AAB92}"/>
              </a:ext>
            </a:extLst>
          </p:cNvPr>
          <p:cNvCxnSpPr>
            <a:cxnSpLocks/>
          </p:cNvCxnSpPr>
          <p:nvPr/>
        </p:nvCxnSpPr>
        <p:spPr>
          <a:xfrm flipH="1">
            <a:off x="4632505" y="2510945"/>
            <a:ext cx="597264" cy="70380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0D29961-F727-C22C-7D83-EF625BBECB9E}"/>
              </a:ext>
            </a:extLst>
          </p:cNvPr>
          <p:cNvCxnSpPr>
            <a:cxnSpLocks/>
          </p:cNvCxnSpPr>
          <p:nvPr/>
        </p:nvCxnSpPr>
        <p:spPr>
          <a:xfrm>
            <a:off x="7035051" y="2444985"/>
            <a:ext cx="563797" cy="76976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555CE86-6A4B-6547-B5A1-50D562BD898D}"/>
              </a:ext>
            </a:extLst>
          </p:cNvPr>
          <p:cNvCxnSpPr>
            <a:cxnSpLocks/>
          </p:cNvCxnSpPr>
          <p:nvPr/>
        </p:nvCxnSpPr>
        <p:spPr>
          <a:xfrm>
            <a:off x="7723857" y="2143636"/>
            <a:ext cx="2762496" cy="1013902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EBD2444-314E-F3B5-894B-C71BC1E4510F}"/>
              </a:ext>
            </a:extLst>
          </p:cNvPr>
          <p:cNvCxnSpPr>
            <a:cxnSpLocks/>
          </p:cNvCxnSpPr>
          <p:nvPr/>
        </p:nvCxnSpPr>
        <p:spPr>
          <a:xfrm>
            <a:off x="1787672" y="3952737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1E464B-C87F-BF1A-06BD-50517B03B8FA}"/>
              </a:ext>
            </a:extLst>
          </p:cNvPr>
          <p:cNvCxnSpPr>
            <a:cxnSpLocks/>
          </p:cNvCxnSpPr>
          <p:nvPr/>
        </p:nvCxnSpPr>
        <p:spPr>
          <a:xfrm>
            <a:off x="4632505" y="3936654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FC9E45C-C6CA-D8F6-C5F5-EEED49EA0BCC}"/>
              </a:ext>
            </a:extLst>
          </p:cNvPr>
          <p:cNvCxnSpPr>
            <a:cxnSpLocks/>
          </p:cNvCxnSpPr>
          <p:nvPr/>
        </p:nvCxnSpPr>
        <p:spPr>
          <a:xfrm>
            <a:off x="7774591" y="3952737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712747A-D17B-3DF4-8444-3AD3D67BDF20}"/>
              </a:ext>
            </a:extLst>
          </p:cNvPr>
          <p:cNvCxnSpPr>
            <a:cxnSpLocks/>
          </p:cNvCxnSpPr>
          <p:nvPr/>
        </p:nvCxnSpPr>
        <p:spPr>
          <a:xfrm>
            <a:off x="10664129" y="3952737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6D6FC95-B250-D361-289D-5C98917AA3F6}"/>
              </a:ext>
            </a:extLst>
          </p:cNvPr>
          <p:cNvSpPr txBox="1"/>
          <p:nvPr/>
        </p:nvSpPr>
        <p:spPr>
          <a:xfrm>
            <a:off x="748272" y="4734687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Pennsylvania: 810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0D32A9A-5BAB-8DB9-1292-83994053CDB0}"/>
              </a:ext>
            </a:extLst>
          </p:cNvPr>
          <p:cNvSpPr txBox="1"/>
          <p:nvPr/>
        </p:nvSpPr>
        <p:spPr>
          <a:xfrm>
            <a:off x="748272" y="5165630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New Jersey: 908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0E343E-2950-A925-2910-AAF8A41B6240}"/>
              </a:ext>
            </a:extLst>
          </p:cNvPr>
          <p:cNvSpPr txBox="1"/>
          <p:nvPr/>
        </p:nvSpPr>
        <p:spPr>
          <a:xfrm>
            <a:off x="697538" y="5920025"/>
            <a:ext cx="2078799" cy="56263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Total </a:t>
            </a:r>
            <a:r>
              <a:rPr lang="de-DE" sz="1000" dirty="0" err="1">
                <a:solidFill>
                  <a:schemeClr val="bg1"/>
                </a:solidFill>
              </a:rPr>
              <a:t>Regulated</a:t>
            </a:r>
            <a:r>
              <a:rPr lang="de-DE" sz="1000" dirty="0">
                <a:solidFill>
                  <a:schemeClr val="bg1"/>
                </a:solidFill>
              </a:rPr>
              <a:t> Business: 3,593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53FB49-18F0-77DF-4032-A5D7CB0E7491}"/>
              </a:ext>
            </a:extLst>
          </p:cNvPr>
          <p:cNvSpPr txBox="1"/>
          <p:nvPr/>
        </p:nvSpPr>
        <p:spPr>
          <a:xfrm>
            <a:off x="3947702" y="5080921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69E221F-8590-8382-A886-3A9A167D8D7C}"/>
              </a:ext>
            </a:extLst>
          </p:cNvPr>
          <p:cNvSpPr txBox="1"/>
          <p:nvPr/>
        </p:nvSpPr>
        <p:spPr>
          <a:xfrm>
            <a:off x="3593105" y="4734687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Pennsylvania: 155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4367AE5-7F8D-7711-0B9E-22A31AF89220}"/>
              </a:ext>
            </a:extLst>
          </p:cNvPr>
          <p:cNvSpPr txBox="1"/>
          <p:nvPr/>
        </p:nvSpPr>
        <p:spPr>
          <a:xfrm>
            <a:off x="3593105" y="5165630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New Jersey: 57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C44AF5C-2F1C-BA48-E675-7423118B937C}"/>
              </a:ext>
            </a:extLst>
          </p:cNvPr>
          <p:cNvSpPr txBox="1"/>
          <p:nvPr/>
        </p:nvSpPr>
        <p:spPr>
          <a:xfrm>
            <a:off x="3542371" y="5920025"/>
            <a:ext cx="2078799" cy="56263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Total </a:t>
            </a:r>
            <a:r>
              <a:rPr lang="de-DE" sz="1000" dirty="0" err="1">
                <a:solidFill>
                  <a:schemeClr val="bg1"/>
                </a:solidFill>
              </a:rPr>
              <a:t>Regulated</a:t>
            </a:r>
            <a:r>
              <a:rPr lang="de-DE" sz="1000" dirty="0">
                <a:solidFill>
                  <a:schemeClr val="bg1"/>
                </a:solidFill>
              </a:rPr>
              <a:t> Business: 327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6492C4C-9D00-6C41-EAE0-C39860EA54F5}"/>
              </a:ext>
            </a:extLst>
          </p:cNvPr>
          <p:cNvSpPr txBox="1"/>
          <p:nvPr/>
        </p:nvSpPr>
        <p:spPr>
          <a:xfrm>
            <a:off x="7039054" y="5080921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E72D5AD-B100-90C6-771B-7D74A63E65AA}"/>
              </a:ext>
            </a:extLst>
          </p:cNvPr>
          <p:cNvSpPr txBox="1"/>
          <p:nvPr/>
        </p:nvSpPr>
        <p:spPr>
          <a:xfrm>
            <a:off x="6684457" y="4734687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Pennsylvania: 965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989A4CF-7FC1-51CA-A904-7DDC67668B5A}"/>
              </a:ext>
            </a:extLst>
          </p:cNvPr>
          <p:cNvSpPr txBox="1"/>
          <p:nvPr/>
        </p:nvSpPr>
        <p:spPr>
          <a:xfrm>
            <a:off x="6684457" y="5165630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New Jersey: 965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37CC04C-AA15-EDD2-1B4E-19460BDDC460}"/>
              </a:ext>
            </a:extLst>
          </p:cNvPr>
          <p:cNvSpPr txBox="1"/>
          <p:nvPr/>
        </p:nvSpPr>
        <p:spPr>
          <a:xfrm>
            <a:off x="6633723" y="5920025"/>
            <a:ext cx="2078799" cy="56263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Total </a:t>
            </a:r>
            <a:r>
              <a:rPr lang="de-DE" sz="1000" dirty="0" err="1">
                <a:solidFill>
                  <a:schemeClr val="bg1"/>
                </a:solidFill>
              </a:rPr>
              <a:t>Regulated</a:t>
            </a:r>
            <a:r>
              <a:rPr lang="de-DE" sz="1000" dirty="0">
                <a:solidFill>
                  <a:schemeClr val="bg1"/>
                </a:solidFill>
              </a:rPr>
              <a:t> Business: 3,920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499A185-32D9-0B19-D5F4-8D4FD172157B}"/>
              </a:ext>
            </a:extLst>
          </p:cNvPr>
          <p:cNvSpPr txBox="1"/>
          <p:nvPr/>
        </p:nvSpPr>
        <p:spPr>
          <a:xfrm>
            <a:off x="9901667" y="5080921"/>
            <a:ext cx="1268138" cy="995422"/>
          </a:xfrm>
          <a:prstGeom prst="roundRect">
            <a:avLst>
              <a:gd name="adj" fmla="val 50000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latin typeface="Andale Mono" panose="020B0509000000000004" pitchFamily="49" charset="0"/>
              </a:rPr>
              <a:t>…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2777991-DC66-510B-8D55-8663334F2769}"/>
              </a:ext>
            </a:extLst>
          </p:cNvPr>
          <p:cNvSpPr txBox="1"/>
          <p:nvPr/>
        </p:nvSpPr>
        <p:spPr>
          <a:xfrm>
            <a:off x="9547070" y="4734687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Pennsylvania: 24.6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228BDE8-530E-7E4F-6140-D01D58EF3DA9}"/>
              </a:ext>
            </a:extLst>
          </p:cNvPr>
          <p:cNvSpPr txBox="1"/>
          <p:nvPr/>
        </p:nvSpPr>
        <p:spPr>
          <a:xfrm>
            <a:off x="9547070" y="5165630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New Jersey: 24.6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FC5F88-D097-32D8-46FA-4B30E43FBFA6}"/>
              </a:ext>
            </a:extLst>
          </p:cNvPr>
          <p:cNvSpPr txBox="1"/>
          <p:nvPr/>
        </p:nvSpPr>
        <p:spPr>
          <a:xfrm>
            <a:off x="9496336" y="5920025"/>
            <a:ext cx="2078799" cy="562630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>
                <a:solidFill>
                  <a:schemeClr val="bg1"/>
                </a:solidFill>
              </a:rPr>
              <a:t>Total </a:t>
            </a:r>
            <a:r>
              <a:rPr lang="de-DE" sz="1000" dirty="0" err="1">
                <a:solidFill>
                  <a:schemeClr val="bg1"/>
                </a:solidFill>
              </a:rPr>
              <a:t>Regulated</a:t>
            </a:r>
            <a:r>
              <a:rPr lang="de-DE" sz="1000" dirty="0">
                <a:solidFill>
                  <a:schemeClr val="bg1"/>
                </a:solidFill>
              </a:rPr>
              <a:t> Business: 100</a:t>
            </a:r>
          </a:p>
        </p:txBody>
      </p:sp>
    </p:spTree>
    <p:extLst>
      <p:ext uri="{BB962C8B-B14F-4D97-AF65-F5344CB8AC3E}">
        <p14:creationId xmlns:p14="http://schemas.microsoft.com/office/powerpoint/2010/main" val="32989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182D9-178B-47D1-8EDD-BF6AE83B7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331EDE-7E45-0802-98F1-630E3E3C19BC}"/>
              </a:ext>
            </a:extLst>
          </p:cNvPr>
          <p:cNvSpPr txBox="1"/>
          <p:nvPr/>
        </p:nvSpPr>
        <p:spPr>
          <a:xfrm>
            <a:off x="5198243" y="142099"/>
            <a:ext cx="1795511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&lt;</a:t>
            </a:r>
            <a:r>
              <a:rPr lang="de-DE" dirty="0" err="1">
                <a:solidFill>
                  <a:schemeClr val="bg1"/>
                </a:solidFill>
                <a:latin typeface="Andale Mono" panose="020B0509000000000004" pitchFamily="49" charset="0"/>
              </a:rPr>
              <a:t>table</a:t>
            </a:r>
            <a:r>
              <a:rPr lang="de-DE" dirty="0">
                <a:solidFill>
                  <a:schemeClr val="bg1"/>
                </a:solidFill>
                <a:latin typeface="Andale Mono" panose="020B0509000000000004" pitchFamily="49" charset="0"/>
              </a:rPr>
              <a:t>&gt;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0FF75C-DBF8-85B8-807C-4596B314C8F9}"/>
              </a:ext>
            </a:extLst>
          </p:cNvPr>
          <p:cNvCxnSpPr>
            <a:cxnSpLocks/>
          </p:cNvCxnSpPr>
          <p:nvPr/>
        </p:nvCxnSpPr>
        <p:spPr>
          <a:xfrm flipH="1">
            <a:off x="6095998" y="762382"/>
            <a:ext cx="1" cy="537781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BD5DF67-4C06-8833-50ED-EE436C24E904}"/>
              </a:ext>
            </a:extLst>
          </p:cNvPr>
          <p:cNvSpPr txBox="1"/>
          <p:nvPr/>
        </p:nvSpPr>
        <p:spPr>
          <a:xfrm>
            <a:off x="3801651" y="1443293"/>
            <a:ext cx="4588694" cy="519351"/>
          </a:xfrm>
          <a:prstGeom prst="roundRect">
            <a:avLst>
              <a:gd name="adj" fmla="val 50000"/>
            </a:avLst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  <a:latin typeface="Andale Mono" panose="020B0509000000000004" pitchFamily="49" charset="0"/>
              </a:rPr>
              <a:t>name</a:t>
            </a:r>
            <a:endParaRPr lang="de-DE" dirty="0">
              <a:solidFill>
                <a:schemeClr val="bg1"/>
              </a:solidFill>
              <a:latin typeface="Andale Mono" panose="020B0509000000000004" pitchFamily="49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18BEAF5-04FC-4968-02C9-8DEBA67DF9F1}"/>
              </a:ext>
            </a:extLst>
          </p:cNvPr>
          <p:cNvSpPr txBox="1"/>
          <p:nvPr/>
        </p:nvSpPr>
        <p:spPr>
          <a:xfrm>
            <a:off x="1950407" y="3311999"/>
            <a:ext cx="2286000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John C. Griffith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C748BD9-77A0-D6AD-0A37-18F9EDCFADE1}"/>
              </a:ext>
            </a:extLst>
          </p:cNvPr>
          <p:cNvCxnSpPr>
            <a:cxnSpLocks/>
          </p:cNvCxnSpPr>
          <p:nvPr/>
        </p:nvCxnSpPr>
        <p:spPr>
          <a:xfrm flipH="1">
            <a:off x="3087120" y="2338153"/>
            <a:ext cx="883542" cy="724171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F4AA2B5-92D1-F4BC-18C5-515D43547C48}"/>
              </a:ext>
            </a:extLst>
          </p:cNvPr>
          <p:cNvSpPr txBox="1"/>
          <p:nvPr/>
        </p:nvSpPr>
        <p:spPr>
          <a:xfrm>
            <a:off x="4949574" y="3311999"/>
            <a:ext cx="2286000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Melanie M. Kennedy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3CA62A-2637-1B05-8968-4BD750F517C9}"/>
              </a:ext>
            </a:extLst>
          </p:cNvPr>
          <p:cNvSpPr txBox="1"/>
          <p:nvPr/>
        </p:nvSpPr>
        <p:spPr>
          <a:xfrm>
            <a:off x="8144527" y="3311999"/>
            <a:ext cx="2286000" cy="43279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Andale Mono" panose="020B0509000000000004" pitchFamily="49" charset="0"/>
              </a:rPr>
              <a:t>Cheryl Norton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E23EB1F-B99B-DC20-9041-1F46AE86FC2C}"/>
              </a:ext>
            </a:extLst>
          </p:cNvPr>
          <p:cNvCxnSpPr>
            <a:cxnSpLocks/>
          </p:cNvCxnSpPr>
          <p:nvPr/>
        </p:nvCxnSpPr>
        <p:spPr>
          <a:xfrm>
            <a:off x="6041840" y="2338153"/>
            <a:ext cx="0" cy="719545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00C2D76-1420-630C-247E-412080B000A9}"/>
              </a:ext>
            </a:extLst>
          </p:cNvPr>
          <p:cNvCxnSpPr>
            <a:cxnSpLocks/>
          </p:cNvCxnSpPr>
          <p:nvPr/>
        </p:nvCxnSpPr>
        <p:spPr>
          <a:xfrm>
            <a:off x="8410731" y="2338153"/>
            <a:ext cx="863160" cy="795213"/>
          </a:xfrm>
          <a:prstGeom prst="straightConnector1">
            <a:avLst/>
          </a:prstGeom>
          <a:ln w="889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3ADBC3B-BCAF-218B-ADC3-EFB0D7A8EB4D}"/>
              </a:ext>
            </a:extLst>
          </p:cNvPr>
          <p:cNvCxnSpPr>
            <a:cxnSpLocks/>
          </p:cNvCxnSpPr>
          <p:nvPr/>
        </p:nvCxnSpPr>
        <p:spPr>
          <a:xfrm>
            <a:off x="3093407" y="384275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7C16102-DB7B-9595-8BF5-487D970F37C8}"/>
              </a:ext>
            </a:extLst>
          </p:cNvPr>
          <p:cNvCxnSpPr>
            <a:cxnSpLocks/>
          </p:cNvCxnSpPr>
          <p:nvPr/>
        </p:nvCxnSpPr>
        <p:spPr>
          <a:xfrm>
            <a:off x="6041840" y="384275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C92EF24-FD57-6726-4B0F-C7625B74C58F}"/>
              </a:ext>
            </a:extLst>
          </p:cNvPr>
          <p:cNvCxnSpPr>
            <a:cxnSpLocks/>
          </p:cNvCxnSpPr>
          <p:nvPr/>
        </p:nvCxnSpPr>
        <p:spPr>
          <a:xfrm>
            <a:off x="9273891" y="3842759"/>
            <a:ext cx="0" cy="647282"/>
          </a:xfrm>
          <a:prstGeom prst="straightConnector1">
            <a:avLst/>
          </a:prstGeom>
          <a:ln w="889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481C24A-CA6B-AA78-2C00-AC87ADFD8101}"/>
              </a:ext>
            </a:extLst>
          </p:cNvPr>
          <p:cNvSpPr txBox="1"/>
          <p:nvPr/>
        </p:nvSpPr>
        <p:spPr>
          <a:xfrm>
            <a:off x="2098455" y="4611108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 err="1">
                <a:solidFill>
                  <a:schemeClr val="bg1"/>
                </a:solidFill>
              </a:rPr>
              <a:t>age</a:t>
            </a:r>
            <a:r>
              <a:rPr lang="de-DE" sz="1000" dirty="0">
                <a:solidFill>
                  <a:schemeClr val="bg1"/>
                </a:solidFill>
              </a:rPr>
              <a:t>: 57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4A4BDE-7582-9A47-D17E-9A2AAC49FB1C}"/>
              </a:ext>
            </a:extLst>
          </p:cNvPr>
          <p:cNvSpPr txBox="1"/>
          <p:nvPr/>
        </p:nvSpPr>
        <p:spPr>
          <a:xfrm>
            <a:off x="2098455" y="5042051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 err="1">
                <a:solidFill>
                  <a:schemeClr val="bg1"/>
                </a:solidFill>
              </a:rPr>
              <a:t>office</a:t>
            </a:r>
            <a:r>
              <a:rPr lang="de-DE" sz="1000" dirty="0">
                <a:solidFill>
                  <a:schemeClr val="bg1"/>
                </a:solidFill>
              </a:rPr>
              <a:t>: CFO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6C6A5B4-5119-D768-4FB6-D11FB350E324}"/>
              </a:ext>
            </a:extLst>
          </p:cNvPr>
          <p:cNvSpPr txBox="1"/>
          <p:nvPr/>
        </p:nvSpPr>
        <p:spPr>
          <a:xfrm>
            <a:off x="5002440" y="4605852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 err="1">
                <a:solidFill>
                  <a:schemeClr val="bg1"/>
                </a:solidFill>
              </a:rPr>
              <a:t>age</a:t>
            </a:r>
            <a:r>
              <a:rPr lang="de-DE" sz="1000" dirty="0">
                <a:solidFill>
                  <a:schemeClr val="bg1"/>
                </a:solidFill>
              </a:rPr>
              <a:t>: 50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1012936-5D1E-DC31-90EC-509EF248ED3E}"/>
              </a:ext>
            </a:extLst>
          </p:cNvPr>
          <p:cNvSpPr txBox="1"/>
          <p:nvPr/>
        </p:nvSpPr>
        <p:spPr>
          <a:xfrm>
            <a:off x="5002440" y="5036795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 err="1">
                <a:solidFill>
                  <a:schemeClr val="bg1"/>
                </a:solidFill>
              </a:rPr>
              <a:t>office</a:t>
            </a:r>
            <a:r>
              <a:rPr lang="de-DE" sz="1000" dirty="0">
                <a:solidFill>
                  <a:schemeClr val="bg1"/>
                </a:solidFill>
              </a:rPr>
              <a:t>: CHRO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F644411-7B13-DF23-225C-DC121B715B22}"/>
              </a:ext>
            </a:extLst>
          </p:cNvPr>
          <p:cNvSpPr txBox="1"/>
          <p:nvPr/>
        </p:nvSpPr>
        <p:spPr>
          <a:xfrm>
            <a:off x="8143264" y="4588009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 err="1">
                <a:solidFill>
                  <a:schemeClr val="bg1"/>
                </a:solidFill>
              </a:rPr>
              <a:t>age</a:t>
            </a:r>
            <a:r>
              <a:rPr lang="de-DE" sz="1000" dirty="0">
                <a:solidFill>
                  <a:schemeClr val="bg1"/>
                </a:solidFill>
              </a:rPr>
              <a:t>: 59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8AD9163-CF24-A3F8-04D2-A2C63C7E83BC}"/>
              </a:ext>
            </a:extLst>
          </p:cNvPr>
          <p:cNvSpPr txBox="1"/>
          <p:nvPr/>
        </p:nvSpPr>
        <p:spPr>
          <a:xfrm>
            <a:off x="8143264" y="5018952"/>
            <a:ext cx="2078799" cy="346234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</p:spPr>
        <p:txBody>
          <a:bodyPr wrap="square" rtlCol="0" anchor="ctr">
            <a:spAutoFit/>
          </a:bodyPr>
          <a:lstStyle>
            <a:defPPr>
              <a:defRPr lang="de-DE"/>
            </a:defPPr>
            <a:lvl1pPr algn="ctr">
              <a:defRPr sz="1100">
                <a:latin typeface="Andale Mono" panose="020B0509000000000004" pitchFamily="49" charset="0"/>
              </a:defRPr>
            </a:lvl1pPr>
          </a:lstStyle>
          <a:p>
            <a:r>
              <a:rPr lang="de-DE" sz="1000" dirty="0" err="1">
                <a:solidFill>
                  <a:schemeClr val="bg1"/>
                </a:solidFill>
              </a:rPr>
              <a:t>office</a:t>
            </a:r>
            <a:r>
              <a:rPr lang="de-DE" sz="1000" dirty="0">
                <a:solidFill>
                  <a:schemeClr val="bg1"/>
                </a:solidFill>
              </a:rPr>
              <a:t>: COO</a:t>
            </a:r>
          </a:p>
        </p:txBody>
      </p:sp>
    </p:spTree>
    <p:extLst>
      <p:ext uri="{BB962C8B-B14F-4D97-AF65-F5344CB8AC3E}">
        <p14:creationId xmlns:p14="http://schemas.microsoft.com/office/powerpoint/2010/main" val="30874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67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Macintosh PowerPoint</Application>
  <PresentationFormat>Breitbild</PresentationFormat>
  <Paragraphs>292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Andale Mono</vt:lpstr>
      <vt:lpstr>Arial</vt:lpstr>
      <vt:lpstr>Calibri</vt:lpstr>
      <vt:lpstr>Calibri Light</vt:lpstr>
      <vt:lpstr>Century</vt:lpstr>
      <vt:lpstr>Georgia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Sindlinger</dc:creator>
  <cp:lastModifiedBy>Johannes Sindlinger</cp:lastModifiedBy>
  <cp:revision>24</cp:revision>
  <dcterms:created xsi:type="dcterms:W3CDTF">2024-02-28T17:57:34Z</dcterms:created>
  <dcterms:modified xsi:type="dcterms:W3CDTF">2024-11-26T08:23:06Z</dcterms:modified>
</cp:coreProperties>
</file>