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32918400" cy="219456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675" autoAdjust="0"/>
  </p:normalViewPr>
  <p:slideViewPr>
    <p:cSldViewPr>
      <p:cViewPr varScale="1">
        <p:scale>
          <a:sx n="25" d="100"/>
          <a:sy n="25" d="100"/>
        </p:scale>
        <p:origin x="1234" y="6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3CCBE7-62E8-8D44-9480-F2F7B1058D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B565F-FF7A-4647-8F3B-EFEA30FD35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0D3C2-7CD8-C241-B665-69BB9AE4E9F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2E23-C674-374D-BD90-76E3B2DAC7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13E8A-96A2-8243-A05E-FAADF2229B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2F694-95D2-6B4F-A3AB-AF90CF68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8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E8C18-035B-4094-A494-60DA6D4EF76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7EAF4-9159-4713-9806-E8A86770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8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7EAF4-9159-4713-9806-E8A86770CC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7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1092-0A30-4C51-9053-0CBF8968EEE2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5597-0E7C-470D-BE2F-E28EB744D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1092-0A30-4C51-9053-0CBF8968EEE2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5597-0E7C-470D-BE2F-E28EB744D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2814321"/>
            <a:ext cx="26660477" cy="599186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2814321"/>
            <a:ext cx="79444213" cy="59918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1092-0A30-4C51-9053-0CBF8968EEE2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5597-0E7C-470D-BE2F-E28EB744D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1092-0A30-4C51-9053-0CBF8968EEE2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5597-0E7C-470D-BE2F-E28EB744D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1092-0A30-4C51-9053-0CBF8968EEE2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5597-0E7C-470D-BE2F-E28EB744D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16388081"/>
            <a:ext cx="53052343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16388081"/>
            <a:ext cx="53052347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1092-0A30-4C51-9053-0CBF8968EEE2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5597-0E7C-470D-BE2F-E28EB744D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1092-0A30-4C51-9053-0CBF8968EEE2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5597-0E7C-470D-BE2F-E28EB744D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1092-0A30-4C51-9053-0CBF8968EEE2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5597-0E7C-470D-BE2F-E28EB744D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1092-0A30-4C51-9053-0CBF8968EEE2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5597-0E7C-470D-BE2F-E28EB744D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1092-0A30-4C51-9053-0CBF8968EEE2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5597-0E7C-470D-BE2F-E28EB744D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1092-0A30-4C51-9053-0CBF8968EEE2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5597-0E7C-470D-BE2F-E28EB744D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2918400" cy="21945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304800"/>
            <a:ext cx="29626560" cy="26670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038600"/>
            <a:ext cx="31927800" cy="14249401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0E191092-0A30-4C51-9053-0CBF8968EEE2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A66B5597-0E7C-470D-BE2F-E28EB744D4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Arial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Arial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Arial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Arial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Arial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9.jpeg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7.jpeg"/><Relationship Id="rId5" Type="http://schemas.openxmlformats.org/officeDocument/2006/relationships/slide" Target="slide2.xml"/><Relationship Id="rId15" Type="http://schemas.openxmlformats.org/officeDocument/2006/relationships/slide" Target="slide5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46C8A3FB-A973-4DB5-800C-CF6761ACC409}"/>
              </a:ext>
            </a:extLst>
          </p:cNvPr>
          <p:cNvSpPr txBox="1"/>
          <p:nvPr/>
        </p:nvSpPr>
        <p:spPr>
          <a:xfrm>
            <a:off x="19903715" y="12478015"/>
            <a:ext cx="124159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</a:rPr>
              <a:t>Raise in consumer</a:t>
            </a: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energy prices affecting low-income households</a:t>
            </a:r>
            <a:endParaRPr lang="en-US" sz="3800" b="0" dirty="0">
              <a:effectLst/>
            </a:endParaRPr>
          </a:p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Cybersecurity expenses</a:t>
            </a:r>
            <a:endParaRPr lang="en-US" sz="3800" b="0" dirty="0">
              <a:effectLst/>
            </a:endParaRPr>
          </a:p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Expenses of changing the structure of all energy networks and implementing blockchain resources in the computer networks </a:t>
            </a:r>
          </a:p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oordination between government, Dept of Energy, Dept of Defense, and private energy </a:t>
            </a: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</a:rPr>
              <a:t>utilities</a:t>
            </a:r>
            <a:br>
              <a:rPr lang="en-US" sz="4000" b="0" dirty="0">
                <a:effectLst/>
              </a:rPr>
            </a:br>
            <a:br>
              <a:rPr lang="en-US" sz="4000" b="0" dirty="0">
                <a:effectLst/>
              </a:rPr>
            </a:br>
            <a:endParaRPr lang="en-US" sz="4000" b="0" dirty="0">
              <a:effectLst/>
            </a:endParaRPr>
          </a:p>
        </p:txBody>
      </p:sp>
      <p:pic>
        <p:nvPicPr>
          <p:cNvPr id="1028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0F5BA9B4-7B91-43E6-927E-901B4ADB0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108" y="3448495"/>
            <a:ext cx="14474384" cy="467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ectric Industry Transformation: Pathway to the “Grid of Grids” |  Institute for Sustainable Energy">
            <a:hlinkClick r:id="rId5" action="ppaction://hlinksldjump"/>
            <a:extLst>
              <a:ext uri="{FF2B5EF4-FFF2-40B4-BE49-F238E27FC236}">
                <a16:creationId xmlns:a16="http://schemas.microsoft.com/office/drawing/2014/main" id="{E48F2330-DE5A-40EC-8C53-C4F654A47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" t="1264" r="5882" b="19224"/>
          <a:stretch/>
        </p:blipFill>
        <p:spPr bwMode="auto">
          <a:xfrm>
            <a:off x="8032531" y="3459619"/>
            <a:ext cx="11301689" cy="55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730600-3576-4DE9-AD16-EF80B552EA1B}"/>
              </a:ext>
            </a:extLst>
          </p:cNvPr>
          <p:cNvSpPr txBox="1"/>
          <p:nvPr/>
        </p:nvSpPr>
        <p:spPr>
          <a:xfrm>
            <a:off x="18624447" y="6946252"/>
            <a:ext cx="143461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800" b="0" dirty="0">
              <a:effectLst/>
            </a:endParaRPr>
          </a:p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mplemented and housed in all the computers at facility</a:t>
            </a:r>
            <a:endParaRPr lang="en-US" sz="3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ncrypts all data sent between devices or facilities</a:t>
            </a:r>
            <a:endParaRPr lang="en-US" sz="3800" b="0" dirty="0">
              <a:effectLst/>
            </a:endParaRPr>
          </a:p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Sensor sends information gathered and verifies/accepts information </a:t>
            </a:r>
            <a:endParaRPr lang="en-US" sz="3800" b="0" dirty="0">
              <a:effectLst/>
            </a:endParaRPr>
          </a:p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Prevents an attacker from getting network access or admin privileges</a:t>
            </a:r>
            <a:endParaRPr lang="en-US" sz="3800" b="0" dirty="0">
              <a:effectLst/>
            </a:endParaRPr>
          </a:p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ecentralized system</a:t>
            </a: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</a:rPr>
              <a:t> with </a:t>
            </a: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every communication recorded communally and verified with a majority vote by the devices </a:t>
            </a:r>
            <a:endParaRPr lang="en-US" sz="3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xtends to multiple devices to create huge encrypted network</a:t>
            </a:r>
            <a:endParaRPr lang="en-US" sz="3800" b="0" dirty="0"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9B980A-92C6-41B5-A752-118CE396E91B}"/>
              </a:ext>
            </a:extLst>
          </p:cNvPr>
          <p:cNvSpPr txBox="1"/>
          <p:nvPr/>
        </p:nvSpPr>
        <p:spPr>
          <a:xfrm>
            <a:off x="266700" y="7636844"/>
            <a:ext cx="1562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4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1) Secure data from hackers</a:t>
            </a:r>
            <a:endParaRPr lang="en-US" sz="3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2) Allow secure access </a:t>
            </a:r>
            <a:endParaRPr lang="en-US" sz="3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3) Real-time analysis of suspicious data</a:t>
            </a:r>
            <a:endParaRPr lang="en-US" sz="3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4) Alerting  mechanism that can notify.</a:t>
            </a:r>
            <a:endParaRPr lang="en-US" sz="3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plant users </a:t>
            </a:r>
            <a:endParaRPr lang="en-US" sz="3800" b="0" dirty="0">
              <a:effectLst/>
            </a:endParaRPr>
          </a:p>
          <a:p>
            <a:br>
              <a:rPr lang="en-US" sz="4000" dirty="0"/>
            </a:br>
            <a:endParaRPr lang="en-US" sz="4000" b="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3017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Securing U.S. Energy Infrastructure through Principles of Blockchain</a:t>
            </a:r>
            <a:endParaRPr lang="en-US" sz="5400" b="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50520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</a:rPr>
              <a:t>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5D487-A161-432D-83FF-EE16E78E94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457200"/>
            <a:ext cx="10617201" cy="13848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A658CD-34AB-48DC-AEC2-55F12EA6180B}"/>
              </a:ext>
            </a:extLst>
          </p:cNvPr>
          <p:cNvSpPr txBox="1"/>
          <p:nvPr/>
        </p:nvSpPr>
        <p:spPr>
          <a:xfrm>
            <a:off x="262890" y="3474859"/>
            <a:ext cx="8153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4000" b="0" dirty="0">
              <a:effectLst/>
            </a:endParaRPr>
          </a:p>
          <a:p>
            <a:pPr marL="685800" indent="-6858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 power grid loses about 6 trillion dollars annually to cyber attacks</a:t>
            </a:r>
            <a:endParaRPr lang="en-US" sz="3800" b="0" dirty="0">
              <a:effectLst/>
            </a:endParaRPr>
          </a:p>
          <a:p>
            <a:pPr marL="685800" indent="-6858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Foreign energy interference is a national security threat</a:t>
            </a:r>
            <a:endParaRPr lang="en-US" sz="3800" b="0" dirty="0">
              <a:effectLst/>
            </a:endParaRPr>
          </a:p>
          <a:p>
            <a:pPr marL="685800" indent="-6858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ustain crucial infrastructure </a:t>
            </a:r>
            <a:endParaRPr lang="en-US" sz="3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85800" indent="-6858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Ensure stable economy</a:t>
            </a:r>
            <a:endParaRPr lang="en-US" sz="3800" b="0" dirty="0">
              <a:effectLst/>
            </a:endParaRPr>
          </a:p>
        </p:txBody>
      </p:sp>
      <p:pic>
        <p:nvPicPr>
          <p:cNvPr id="1026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FE99AE28-43CC-4BB8-9F44-481D859E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800" y="9220154"/>
            <a:ext cx="9286504" cy="424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C6DA730-CB8E-492C-A8A9-06D2D297F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7" y="16101265"/>
            <a:ext cx="4201709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C06FBC3-737F-4C79-99D9-C705690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018" y="1662089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954BA25-EFB4-4E39-AE7C-74E92E0F8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206" y="15924126"/>
            <a:ext cx="2090854" cy="208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45646CA-C4C7-4268-ABD8-953DFE9703DA}"/>
              </a:ext>
            </a:extLst>
          </p:cNvPr>
          <p:cNvSpPr txBox="1"/>
          <p:nvPr/>
        </p:nvSpPr>
        <p:spPr>
          <a:xfrm>
            <a:off x="262890" y="7595963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</p:txBody>
      </p:sp>
      <p:pic>
        <p:nvPicPr>
          <p:cNvPr id="1040" name="Picture 16" descr="aps – Arizona Public Service Electric">
            <a:extLst>
              <a:ext uri="{FF2B5EF4-FFF2-40B4-BE49-F238E27FC236}">
                <a16:creationId xmlns:a16="http://schemas.microsoft.com/office/drawing/2014/main" id="{152DF2A7-FD63-4E65-8636-BE6DC40D2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7252669"/>
            <a:ext cx="3505200" cy="12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E48287-29D0-4A06-84CC-404FF60756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517" y="639792"/>
            <a:ext cx="3352800" cy="33528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73569A7-4486-4DFB-8F18-C973A58D94AA}"/>
              </a:ext>
            </a:extLst>
          </p:cNvPr>
          <p:cNvSpPr txBox="1"/>
          <p:nvPr/>
        </p:nvSpPr>
        <p:spPr>
          <a:xfrm>
            <a:off x="262890" y="11521037"/>
            <a:ext cx="8305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U.S. Department of Energy (Primary)</a:t>
            </a:r>
            <a:endParaRPr lang="en-US" sz="3800" b="0" dirty="0">
              <a:effectLst/>
            </a:endParaRPr>
          </a:p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Private Energy Utilities (Primary)</a:t>
            </a:r>
            <a:endParaRPr lang="en-US" sz="3800" b="0" dirty="0">
              <a:effectLst/>
            </a:endParaRPr>
          </a:p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State Energy Management Companies (Primary)</a:t>
            </a:r>
            <a:endParaRPr lang="en-US" sz="3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 National Security Agencies</a:t>
            </a:r>
            <a:endParaRPr lang="en-US" sz="3800" b="0" dirty="0">
              <a:effectLst/>
            </a:endParaRPr>
          </a:p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Environmental Protection Agency</a:t>
            </a:r>
            <a:br>
              <a:rPr lang="en-US" sz="4000" dirty="0"/>
            </a:br>
            <a:br>
              <a:rPr lang="en-US" sz="4000" dirty="0"/>
            </a:br>
            <a:endParaRPr lang="en-US" sz="4000" b="0" dirty="0"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4E7D01-84BB-4422-973A-2D158582601D}"/>
              </a:ext>
            </a:extLst>
          </p:cNvPr>
          <p:cNvSpPr txBox="1"/>
          <p:nvPr/>
        </p:nvSpPr>
        <p:spPr>
          <a:xfrm>
            <a:off x="262890" y="11332783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</a:rPr>
              <a:t>Stakeholders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E89AA2-41A8-4B06-ACD7-3B8BBDEB149A}"/>
              </a:ext>
            </a:extLst>
          </p:cNvPr>
          <p:cNvSpPr txBox="1"/>
          <p:nvPr/>
        </p:nvSpPr>
        <p:spPr>
          <a:xfrm>
            <a:off x="18973800" y="6707608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</a:rPr>
              <a:t>Solution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170913-B45F-4236-A88C-038BFF850A9D}"/>
              </a:ext>
            </a:extLst>
          </p:cNvPr>
          <p:cNvSpPr txBox="1"/>
          <p:nvPr/>
        </p:nvSpPr>
        <p:spPr>
          <a:xfrm>
            <a:off x="9014010" y="14122390"/>
            <a:ext cx="10820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Blockchain: method of data collection and security that is nearly impossible to tamper with or decrypt without a key</a:t>
            </a:r>
            <a:endParaRPr lang="en-US" sz="3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Smart Grid: implementation of the Internet of Things into power saving or energy management devices</a:t>
            </a:r>
            <a:endParaRPr lang="en-US" sz="3800" b="0" dirty="0">
              <a:effectLst/>
            </a:endParaRPr>
          </a:p>
          <a:p>
            <a:br>
              <a:rPr lang="en-US" sz="4000" dirty="0"/>
            </a:br>
            <a:endParaRPr lang="en-US" sz="4000" b="0" dirty="0">
              <a:effectLst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9190E5-6EA1-4556-B516-64B83A0890DA}"/>
              </a:ext>
            </a:extLst>
          </p:cNvPr>
          <p:cNvSpPr txBox="1"/>
          <p:nvPr/>
        </p:nvSpPr>
        <p:spPr>
          <a:xfrm>
            <a:off x="23375826" y="11770129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</a:rPr>
              <a:t>Societal Challenges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3DD5EC-3B16-45E7-A769-30878DBAB6D7}"/>
              </a:ext>
            </a:extLst>
          </p:cNvPr>
          <p:cNvSpPr txBox="1"/>
          <p:nvPr/>
        </p:nvSpPr>
        <p:spPr>
          <a:xfrm>
            <a:off x="8637995" y="13351813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</a:rPr>
              <a:t>Technology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26D899-0C43-4BCA-856A-53D33602886F}"/>
              </a:ext>
            </a:extLst>
          </p:cNvPr>
          <p:cNvSpPr txBox="1"/>
          <p:nvPr/>
        </p:nvSpPr>
        <p:spPr>
          <a:xfrm>
            <a:off x="8801100" y="2053674"/>
            <a:ext cx="15316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4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Sharmila Nimbkar, Gursharan Singh, Rishik Kolli</a:t>
            </a:r>
            <a:endParaRPr lang="en-US" sz="4000" b="0" dirty="0">
              <a:effectLst/>
            </a:endParaRPr>
          </a:p>
          <a:p>
            <a:br>
              <a:rPr lang="en-US" sz="4000" dirty="0"/>
            </a:br>
            <a:endParaRPr lang="en-US" sz="4000" dirty="0">
              <a:latin typeface="Arial"/>
            </a:endParaRPr>
          </a:p>
          <a:p>
            <a:endParaRPr lang="en-US" sz="4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8F260D-0458-4786-BAE2-B36EB46B8730}"/>
              </a:ext>
            </a:extLst>
          </p:cNvPr>
          <p:cNvSpPr txBox="1"/>
          <p:nvPr/>
        </p:nvSpPr>
        <p:spPr>
          <a:xfrm>
            <a:off x="18973800" y="17145000"/>
            <a:ext cx="13335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15" action="ppaction://hlinksldjump"/>
              </a:rPr>
              <a:t>References</a:t>
            </a:r>
            <a:endParaRPr lang="en-US" sz="1800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M. Mith“Advantages or Disadvantages of the Greenhouse Effect”, The Medium. Jan 31, 2019</a:t>
            </a:r>
            <a:endParaRPr lang="en-US" sz="1800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S. Battaglia, “US Now Leads in Energy Waste”, Energy Central. Mar 3, 2013. </a:t>
            </a:r>
            <a:endParaRPr lang="en-US" sz="1800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Center for Climate and Energy Solutions, “Renewable Energy” 2019.</a:t>
            </a:r>
            <a:endParaRPr lang="en-US" sz="1800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International Monetary Federation, “The Evidence that Growth Creates Jobs: A New Look at an Old Relationship” November 9, 2016.</a:t>
            </a:r>
            <a:endParaRPr lang="en-US" sz="1800" b="0" dirty="0">
              <a:effectLst/>
            </a:endParaRPr>
          </a:p>
          <a:p>
            <a:pPr algn="r"/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lectric Industry Transformation: Pathway to the “Grid of Grids” |  Institute for Sustainable Energy">
            <a:hlinkClick r:id="rId2" action="ppaction://hlinksldjump"/>
            <a:extLst>
              <a:ext uri="{FF2B5EF4-FFF2-40B4-BE49-F238E27FC236}">
                <a16:creationId xmlns:a16="http://schemas.microsoft.com/office/drawing/2014/main" id="{2E1C8356-376E-4C60-876D-1B84B07B4B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33800"/>
            <a:ext cx="26649130" cy="1468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hlinkClick r:id="rId4" action="ppaction://hlinksldjump"/>
            <a:extLst>
              <a:ext uri="{FF2B5EF4-FFF2-40B4-BE49-F238E27FC236}">
                <a16:creationId xmlns:a16="http://schemas.microsoft.com/office/drawing/2014/main" id="{20EAC7F0-EB94-4D09-AD73-67600CE843AB}"/>
              </a:ext>
            </a:extLst>
          </p:cNvPr>
          <p:cNvSpPr/>
          <p:nvPr/>
        </p:nvSpPr>
        <p:spPr>
          <a:xfrm rot="10800000">
            <a:off x="609600" y="685800"/>
            <a:ext cx="2057400" cy="2133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1C5EE5C-A3F8-4858-B9FB-D1B86F598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800600"/>
            <a:ext cx="28575000" cy="1306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hlinkClick r:id="rId3" action="ppaction://hlinksldjump"/>
            <a:extLst>
              <a:ext uri="{FF2B5EF4-FFF2-40B4-BE49-F238E27FC236}">
                <a16:creationId xmlns:a16="http://schemas.microsoft.com/office/drawing/2014/main" id="{B962CAC0-476F-4148-BB74-D0F07A60D72C}"/>
              </a:ext>
            </a:extLst>
          </p:cNvPr>
          <p:cNvSpPr/>
          <p:nvPr/>
        </p:nvSpPr>
        <p:spPr>
          <a:xfrm rot="10800000">
            <a:off x="609600" y="685800"/>
            <a:ext cx="2057400" cy="2133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1E642BEA-65A3-4757-A5E2-0CCCC8579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0"/>
            <a:ext cx="30452321" cy="982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hlinkClick r:id="rId3" action="ppaction://hlinksldjump"/>
            <a:extLst>
              <a:ext uri="{FF2B5EF4-FFF2-40B4-BE49-F238E27FC236}">
                <a16:creationId xmlns:a16="http://schemas.microsoft.com/office/drawing/2014/main" id="{FF6CD3CF-9BE4-4A25-859D-36DB30966353}"/>
              </a:ext>
            </a:extLst>
          </p:cNvPr>
          <p:cNvSpPr/>
          <p:nvPr/>
        </p:nvSpPr>
        <p:spPr>
          <a:xfrm rot="10800000">
            <a:off x="609600" y="685800"/>
            <a:ext cx="2057400" cy="2133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7E15C-89E4-442E-925A-59DF548264A6}"/>
              </a:ext>
            </a:extLst>
          </p:cNvPr>
          <p:cNvSpPr txBox="1"/>
          <p:nvPr/>
        </p:nvSpPr>
        <p:spPr>
          <a:xfrm>
            <a:off x="2057400" y="6705600"/>
            <a:ext cx="291846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References</a:t>
            </a:r>
            <a:endParaRPr lang="en-US" sz="6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M. </a:t>
            </a:r>
            <a:r>
              <a:rPr lang="en-US" sz="6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Mith“Advantages</a:t>
            </a:r>
            <a:r>
              <a:rPr lang="en-US" sz="6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or Disadvantages of the Greenhouse Effect”, The Medium. Jan 31, 2019</a:t>
            </a:r>
            <a:endParaRPr lang="en-US" sz="6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S. Battaglia, “US Now Leads in Energy Waste”, Energy Central. Mar 3, 2013. </a:t>
            </a:r>
            <a:endParaRPr lang="en-US" sz="6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Center for Climate and Energy Solutions, “Renewable Energy” 2019.</a:t>
            </a:r>
            <a:endParaRPr lang="en-US" sz="6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International Monetary Federation, “The Evidence that Growth Creates Jobs: A New Look at an Old Relationship” November 9, 2016.</a:t>
            </a:r>
            <a:endParaRPr lang="en-US" sz="6000" b="0" dirty="0">
              <a:effectLst/>
            </a:endParaRPr>
          </a:p>
          <a:p>
            <a:br>
              <a:rPr lang="en-US" sz="6000" dirty="0"/>
            </a:br>
            <a:endParaRPr lang="en-US" sz="6000" dirty="0"/>
          </a:p>
        </p:txBody>
      </p:sp>
      <p:pic>
        <p:nvPicPr>
          <p:cNvPr id="5122" name="Picture 2" descr="PURDUE OWL - THAT ENGLISH SITE">
            <a:extLst>
              <a:ext uri="{FF2B5EF4-FFF2-40B4-BE49-F238E27FC236}">
                <a16:creationId xmlns:a16="http://schemas.microsoft.com/office/drawing/2014/main" id="{A3F2B203-5AE2-4E73-8F17-06CC7C040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0" y="12725400"/>
            <a:ext cx="6074092" cy="592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hlinkClick r:id="rId3" action="ppaction://hlinksldjump"/>
            <a:extLst>
              <a:ext uri="{FF2B5EF4-FFF2-40B4-BE49-F238E27FC236}">
                <a16:creationId xmlns:a16="http://schemas.microsoft.com/office/drawing/2014/main" id="{BAB77F18-59FF-42BE-B6DA-2CFA385DE305}"/>
              </a:ext>
            </a:extLst>
          </p:cNvPr>
          <p:cNvSpPr/>
          <p:nvPr/>
        </p:nvSpPr>
        <p:spPr>
          <a:xfrm rot="10800000">
            <a:off x="609600" y="685800"/>
            <a:ext cx="2057400" cy="2133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9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418</Words>
  <Application>Microsoft Office PowerPoint</Application>
  <PresentationFormat>Custom</PresentationFormat>
  <Paragraphs>55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HBeshear</dc:creator>
  <cp:lastModifiedBy>rishikkolli@outlook.com</cp:lastModifiedBy>
  <cp:revision>36</cp:revision>
  <dcterms:created xsi:type="dcterms:W3CDTF">2013-10-30T16:41:34Z</dcterms:created>
  <dcterms:modified xsi:type="dcterms:W3CDTF">2021-04-22T06:43:14Z</dcterms:modified>
</cp:coreProperties>
</file>