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229782-4B9A-7E68-4596-FC5BA2ABDB7A}" v="222" dt="2020-12-01T12:44:57.907"/>
    <p1510:client id="{1D0D9AD0-922A-4A44-9A9A-D302F0ABEC34}" v="70" dt="2021-11-22T10:20:02.061"/>
    <p1510:client id="{69157D02-3632-47EF-4460-E02EF24361B6}" v="530" dt="2020-12-04T08:16:26.168"/>
    <p1510:client id="{7F452304-6D05-BDCF-FEAD-EC30F1164B22}" v="6" dt="2020-12-03T08:11:31.011"/>
    <p1510:client id="{92BE18D3-ED9A-2B3B-077B-C50AA3B29876}" v="16" dt="2020-12-03T15:50:07.863"/>
    <p1510:client id="{9CA94A51-4581-F8D3-759B-72FAC593AB48}" v="2" dt="2021-11-22T13:13:24.283"/>
    <p1510:client id="{9F8A7BF2-CD49-D08B-40EA-2726774B76C6}" v="904" dt="2020-12-02T17:04:37.596"/>
    <p1510:client id="{A8ACA064-5FBB-C37F-1912-8F94C740E117}" v="1959" dt="2020-12-02T11:21:14.431"/>
    <p1510:client id="{AEE67D14-C231-D088-332E-6AA2A31138CE}" v="852" dt="2020-12-03T15:48:40.188"/>
    <p1510:client id="{C44D26AE-62B8-2390-4143-85C35E340DC6}" v="331" dt="2020-12-04T07:52:36.345"/>
    <p1510:client id="{C77B6880-4B78-BB5D-1BBF-C1946A688432}" v="1014" dt="2020-12-03T17:07:20.446"/>
    <p1510:client id="{E73BD8CF-69F0-8448-7916-1C47EB8F36E3}" v="2799" dt="2021-11-22T12:16:53.695"/>
    <p1510:client id="{F18E0E27-A34A-C521-F4B6-D9BAFFA04E3B}" v="2649" dt="2021-11-29T17:30:11.553"/>
    <p1510:client id="{F2F7EE41-FC72-6D12-B76D-1AA542A50DC8}" v="9" dt="2020-12-04T08:48:57.280"/>
    <p1510:client id="{F4DC7E2F-484E-F488-FDB3-B634135B6384}" v="93" dt="2020-11-30T13:44:46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71A3-F946-40E3-8E0D-9083CC2DF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FED8E-5588-4FFF-AB0E-3FE1689A6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C1E98-4D24-4394-9DA8-436AD59E8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A3CF9-9DFD-49B6-8D3C-8A944E77B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D3A2F-F924-4A43-8645-763F2CA4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2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8EC4-3FEE-4EC7-A880-6B18F7D3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DB022-1F9B-4993-B503-C5F588BD1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316E9-C61E-4D22-B7B9-BD8E641F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E9CC3-E727-423D-B643-9D7605F28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8A77A-52F9-42E0-8E2E-B9FC73AD0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3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8EB42-2857-4BBB-979E-23E145120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41E1D-9674-488A-B32D-0FCEEA685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47D96-C7CD-432A-9E8D-D095B6D65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C8900-1BAC-424D-BA75-D202DC14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FCD94-787C-4393-9FA5-4CC2BB11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2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E37D-231C-4FBB-AAB3-3CAA7686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EA6B6-270A-4B2C-A050-4384F0AE2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4C1C6-87B1-4DD6-BA25-211E8E0C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F0D5-B853-4C74-900F-D595F0B0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001E5-7209-40B8-BB77-88E8A578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5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9393-2B7D-4B92-A722-03E499F0B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895A8-F14E-41C6-8B16-6E901FFFC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4025D-3D14-4905-AD1E-CFB4E3807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30C7D-ECC3-4E58-8C21-54841A04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2A502-827A-47C3-8CEC-5227CF29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4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1B5C-3C73-4433-8771-40883F50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8E2E4-04E6-4BE9-A528-A0FB73C39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2E4E2-B57A-4793-9317-4D0CA0C66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B61C2-0170-43A8-A139-8D62F41E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60F59-E8B7-407A-A73E-C31F9AEF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5C447-F2F0-4061-B437-F8182CB3A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1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D7AC-93F7-435B-9808-AB1B2CC38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E18E2-7AB4-41DF-AC31-A808B01BA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CF22B-661F-41F5-9095-A39827CE6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EBE3F-330C-46D5-8014-5A7CA2C87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F339E-58D8-44A5-89EB-F687FF4A7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EEEC2C-E126-4FB1-A1AD-2C097660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E0786-D3CA-4275-9323-6509D0D0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D2A95-A231-48B6-B64A-B954F659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4782-44FB-4E68-AD67-1F433C47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06FDC-4B52-4229-89F2-B2062432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0DB46-0C2A-4C59-B09E-F65C08A9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52065-CDCC-4B05-9D1A-640ABD3E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4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9E8478-6A5A-44AC-8374-E7AD2B9D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246A5-AF50-45F4-9895-EC6FAB2F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2EF92-FDA1-44C9-8825-4ECDB762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3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E1E26-81B0-4F9A-90E1-7D76B35D9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99BAD-EACB-41BA-A8C5-524A5650A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4A41C-6B23-4DEF-9372-D825BB913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BD926-2EBC-41C2-B6A5-A96822AD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ED76D-1375-44F9-BC79-F5C3BA1F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18BEB-E382-4364-ABD8-94343F32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7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623F-52E9-4F42-AC74-C13B904A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9FD36-C732-4377-B173-FF7341288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F8299-FB01-4186-809F-0AAE929F7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B0307-E4B1-4E69-ABE9-9D49B2BA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F4649-F78D-46C5-92BD-567011CF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AD3B3-A49B-4C98-84D2-94E6AC2D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9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74D0C-C5E4-4DF4-8B3A-310F5959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AA8E8-7AAA-4FBA-BDDA-A51262AC7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A3E9-DDF2-446D-BB17-353936C14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6A015-6464-43CD-86FB-8401A10589F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139E7-1F9E-4781-9898-7E9C6BE48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2EE66-D603-4360-9C76-337EECB8A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0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icub-tech-iit/electronics-wiring-public/tree/master/icub2.7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icub-tech-iit.github.io/documentation/icub_firmware/firmware/firmware/" TargetMode="External"/><Relationship Id="rId7" Type="http://schemas.openxmlformats.org/officeDocument/2006/relationships/hyperlink" Target="https://github.com/robotology/icub-main/pull/683" TargetMode="External"/><Relationship Id="rId2" Type="http://schemas.openxmlformats.org/officeDocument/2006/relationships/hyperlink" Target="https://github.com/robotology/icub-main/tree/master/src/tools/FirmwareUpdater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robotology/icub-main/pull/682" TargetMode="External"/><Relationship Id="rId5" Type="http://schemas.openxmlformats.org/officeDocument/2006/relationships/hyperlink" Target="https://github.com/robotology/icub-main/pull/679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github.com/robotology/icub-main/pull/776" TargetMode="Externa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otology/icub-firmware-buil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robotology/icub-firmwa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robotology/icub-firmware" TargetMode="External"/><Relationship Id="rId5" Type="http://schemas.openxmlformats.org/officeDocument/2006/relationships/hyperlink" Target="https://github.com/robotology/icub-firmware-build" TargetMode="External"/><Relationship Id="rId4" Type="http://schemas.openxmlformats.org/officeDocument/2006/relationships/hyperlink" Target="https://github.com/robotology/icub-main/tree/master/src/tools/FirmwareUpda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8B39-E802-4BD5-B512-C50F24AE2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29" y="2438965"/>
            <a:ext cx="6312957" cy="830196"/>
          </a:xfrm>
        </p:spPr>
        <p:txBody>
          <a:bodyPr anchor="b">
            <a:normAutofit/>
          </a:bodyPr>
          <a:lstStyle/>
          <a:p>
            <a:pPr algn="l"/>
            <a:r>
              <a:rPr lang="en-US" sz="3600" b="1" dirty="0">
                <a:cs typeface="Calibri Light"/>
              </a:rPr>
              <a:t>Firmware Update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A9DC5-6150-4F2F-9FB7-D541A8447BC5}"/>
              </a:ext>
            </a:extLst>
          </p:cNvPr>
          <p:cNvSpPr txBox="1"/>
          <p:nvPr/>
        </p:nvSpPr>
        <p:spPr>
          <a:xfrm>
            <a:off x="5905006" y="3243203"/>
            <a:ext cx="6309608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en-US" sz="2400">
                <a:solidFill>
                  <a:schemeClr val="bg1"/>
                </a:solidFill>
                <a:cs typeface="Calibri"/>
              </a:rPr>
              <a:t>ICub 2.7 architecture</a:t>
            </a: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/>
              <a:buChar char="§"/>
            </a:pP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The tool - </a:t>
            </a:r>
            <a:r>
              <a:rPr lang="en-US" sz="2400" dirty="0" err="1">
                <a:solidFill>
                  <a:schemeClr val="bg1"/>
                </a:solidFill>
                <a:cs typeface="Calibri"/>
              </a:rPr>
              <a:t>FirmwareUpdater</a:t>
            </a:r>
            <a:endParaRPr lang="en-US" dirty="0" err="1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/>
              <a:buChar char="§"/>
            </a:pP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The repo –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icub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-firmware-build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Wingdings"/>
              <a:buChar char="§"/>
            </a:pP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Practical example</a:t>
            </a:r>
          </a:p>
          <a:p>
            <a:pPr marL="342900" indent="-342900">
              <a:buFont typeface="Wingdings"/>
              <a:buChar char="§"/>
            </a:pP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>
                <a:solidFill>
                  <a:schemeClr val="bg1"/>
                </a:solidFill>
                <a:cs typeface="Calibri"/>
              </a:rPr>
              <a:t>Which Firmware to flash?</a:t>
            </a:r>
            <a:endParaRPr lang="en-US" sz="2400" dirty="0">
              <a:solidFill>
                <a:schemeClr val="bg1"/>
              </a:solidFill>
              <a:cs typeface="Calibri"/>
            </a:endParaRPr>
          </a:p>
          <a:p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Wingdings"/>
              <a:buChar char="§"/>
            </a:pPr>
            <a:endParaRPr lang="en-US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Wingdings"/>
              <a:buChar char="§"/>
            </a:pPr>
            <a:endParaRPr lang="en-US" sz="2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33759-5638-4F4F-8C6A-14FB9C2DEF97}"/>
              </a:ext>
            </a:extLst>
          </p:cNvPr>
          <p:cNvSpPr txBox="1"/>
          <p:nvPr/>
        </p:nvSpPr>
        <p:spPr>
          <a:xfrm>
            <a:off x="6097189" y="2248302"/>
            <a:ext cx="2743200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cs typeface="Calibri"/>
              </a:rPr>
              <a:t>Summary</a:t>
            </a:r>
          </a:p>
        </p:txBody>
      </p:sp>
      <p:pic>
        <p:nvPicPr>
          <p:cNvPr id="4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BBB9EC9E-8AD7-4FBF-825F-C5C8BC934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4679" y="86873"/>
            <a:ext cx="1330378" cy="13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52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4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8B39-E802-4BD5-B512-C50F24AE2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740" y="226328"/>
            <a:ext cx="7239850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100" b="1">
                <a:ea typeface="+mj-lt"/>
                <a:cs typeface="+mj-lt"/>
              </a:rPr>
              <a:t>ICub 2.7 architecture</a:t>
            </a:r>
            <a:endParaRPr lang="en-US" sz="3100" b="1" dirty="0">
              <a:ea typeface="+mj-lt"/>
              <a:cs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6EB3E6-CCBF-4328-9C0F-971A6F373269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pic>
        <p:nvPicPr>
          <p:cNvPr id="6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F1E8EFAE-EB28-4F42-90EA-43EB10B1F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93" y="124450"/>
            <a:ext cx="1330378" cy="1362544"/>
          </a:xfrm>
          <a:prstGeom prst="rect">
            <a:avLst/>
          </a:prstGeom>
        </p:spPr>
      </p:pic>
      <p:pic>
        <p:nvPicPr>
          <p:cNvPr id="12" name="Picture 12" descr="A picture containing map&#10;&#10;Description automatically generated">
            <a:extLst>
              <a:ext uri="{FF2B5EF4-FFF2-40B4-BE49-F238E27FC236}">
                <a16:creationId xmlns:a16="http://schemas.microsoft.com/office/drawing/2014/main" id="{F4099A9A-EB8B-4471-8F41-F7BF42AD1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418" y="1426745"/>
            <a:ext cx="5668504" cy="40109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F20351-C85F-468F-A665-9524CCE3D49A}"/>
              </a:ext>
            </a:extLst>
          </p:cNvPr>
          <p:cNvSpPr txBox="1"/>
          <p:nvPr/>
        </p:nvSpPr>
        <p:spPr>
          <a:xfrm>
            <a:off x="733586" y="1450382"/>
            <a:ext cx="5707249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ICub electronics boards</a:t>
            </a:r>
          </a:p>
          <a:p>
            <a:endParaRPr lang="en-US" b="1" dirty="0">
              <a:cs typeface="Calibri"/>
            </a:endParaRPr>
          </a:p>
          <a:p>
            <a:r>
              <a:rPr lang="en-US" sz="1400">
                <a:cs typeface="Calibri"/>
              </a:rPr>
              <a:t>Your iCub is equipped mainly with this </a:t>
            </a:r>
            <a:r>
              <a:rPr lang="en-US" sz="1400" dirty="0">
                <a:cs typeface="Calibri"/>
              </a:rPr>
              <a:t>kind of boards:</a:t>
            </a:r>
          </a:p>
          <a:p>
            <a:endParaRPr lang="en-US" sz="1400" dirty="0">
              <a:cs typeface="Calibri"/>
            </a:endParaRPr>
          </a:p>
          <a:p>
            <a:r>
              <a:rPr lang="en-US" sz="1400" dirty="0">
                <a:cs typeface="Calibri"/>
              </a:rPr>
              <a:t>- </a:t>
            </a:r>
            <a:r>
              <a:rPr lang="en-US" sz="1400" b="1" dirty="0">
                <a:cs typeface="Calibri"/>
              </a:rPr>
              <a:t>mc4plus : </a:t>
            </a:r>
            <a:r>
              <a:rPr lang="en-US" sz="1400" dirty="0">
                <a:cs typeface="Calibri"/>
              </a:rPr>
              <a:t>it controls small </a:t>
            </a:r>
            <a:r>
              <a:rPr lang="en-US" sz="1400" b="1" dirty="0">
                <a:cs typeface="Calibri"/>
              </a:rPr>
              <a:t>DC </a:t>
            </a:r>
            <a:r>
              <a:rPr lang="en-US" sz="1400" dirty="0">
                <a:cs typeface="Calibri"/>
              </a:rPr>
              <a:t>motors (up to 4) and has 2 SPI ports to read </a:t>
            </a:r>
            <a:r>
              <a:rPr lang="en-US" sz="1400" b="1" dirty="0">
                <a:cs typeface="Calibri"/>
              </a:rPr>
              <a:t>AEA </a:t>
            </a:r>
            <a:r>
              <a:rPr lang="en-US" sz="1400" dirty="0">
                <a:cs typeface="Calibri"/>
              </a:rPr>
              <a:t>encoders; it </a:t>
            </a:r>
            <a:r>
              <a:rPr lang="en-US" sz="1400">
                <a:cs typeface="Calibri"/>
              </a:rPr>
              <a:t>also can manage </a:t>
            </a:r>
            <a:r>
              <a:rPr lang="en-US" sz="1400" b="1" dirty="0">
                <a:cs typeface="Calibri"/>
              </a:rPr>
              <a:t>mtb4 </a:t>
            </a:r>
            <a:r>
              <a:rPr lang="en-US" sz="1400" dirty="0">
                <a:cs typeface="Calibri"/>
              </a:rPr>
              <a:t>boards for skin management</a:t>
            </a:r>
          </a:p>
          <a:p>
            <a:endParaRPr lang="en-US" sz="1400" dirty="0">
              <a:cs typeface="Calibri"/>
            </a:endParaRPr>
          </a:p>
          <a:p>
            <a:r>
              <a:rPr lang="en-US" sz="1400" dirty="0">
                <a:cs typeface="Calibri"/>
              </a:rPr>
              <a:t>- </a:t>
            </a:r>
            <a:r>
              <a:rPr lang="en-US" sz="1400" b="1" dirty="0">
                <a:cs typeface="Calibri"/>
              </a:rPr>
              <a:t>ems4 </a:t>
            </a:r>
            <a:r>
              <a:rPr lang="en-US" sz="1400" dirty="0">
                <a:cs typeface="Calibri"/>
              </a:rPr>
              <a:t>: It manage </a:t>
            </a:r>
            <a:r>
              <a:rPr lang="en-US" sz="1400" b="1" dirty="0">
                <a:cs typeface="Calibri"/>
              </a:rPr>
              <a:t>2foc </a:t>
            </a:r>
            <a:r>
              <a:rPr lang="en-US" sz="1400" dirty="0">
                <a:cs typeface="Calibri"/>
              </a:rPr>
              <a:t>CAN boards for brushless motors </a:t>
            </a:r>
            <a:r>
              <a:rPr lang="en-US" sz="1400">
                <a:cs typeface="Calibri"/>
              </a:rPr>
              <a:t>and reads </a:t>
            </a:r>
            <a:r>
              <a:rPr lang="en-US" sz="1400" b="1">
                <a:cs typeface="Calibri"/>
              </a:rPr>
              <a:t>AEA </a:t>
            </a:r>
            <a:r>
              <a:rPr lang="en-US" sz="1400">
                <a:cs typeface="Calibri"/>
              </a:rPr>
              <a:t>encoders</a:t>
            </a:r>
          </a:p>
          <a:p>
            <a:endParaRPr lang="en-US" sz="1400" dirty="0">
              <a:cs typeface="Calibri"/>
            </a:endParaRPr>
          </a:p>
          <a:p>
            <a:r>
              <a:rPr lang="en-US" sz="1400" dirty="0">
                <a:cs typeface="Calibri"/>
              </a:rPr>
              <a:t>- </a:t>
            </a:r>
            <a:r>
              <a:rPr lang="en-US" sz="1400" b="1" dirty="0">
                <a:cs typeface="Calibri"/>
              </a:rPr>
              <a:t>2foc </a:t>
            </a:r>
            <a:r>
              <a:rPr lang="en-US" sz="1400">
                <a:cs typeface="Calibri"/>
              </a:rPr>
              <a:t>: it drives up to </a:t>
            </a:r>
            <a:r>
              <a:rPr lang="en-US" sz="1400" b="1">
                <a:cs typeface="Calibri"/>
              </a:rPr>
              <a:t>2 </a:t>
            </a:r>
            <a:r>
              <a:rPr lang="en-US" sz="1400" b="1" dirty="0">
                <a:cs typeface="Calibri"/>
              </a:rPr>
              <a:t>brushless motors</a:t>
            </a:r>
            <a:r>
              <a:rPr lang="en-US" sz="1400" dirty="0">
                <a:cs typeface="Calibri"/>
              </a:rPr>
              <a:t> and read their </a:t>
            </a:r>
            <a:r>
              <a:rPr lang="en-US" sz="1400" b="1" dirty="0">
                <a:cs typeface="Calibri"/>
              </a:rPr>
              <a:t>optical encoders</a:t>
            </a:r>
          </a:p>
          <a:p>
            <a:endParaRPr lang="en-US" sz="1400" dirty="0">
              <a:cs typeface="Calibri"/>
            </a:endParaRPr>
          </a:p>
          <a:p>
            <a:r>
              <a:rPr lang="en-US" sz="1400">
                <a:cs typeface="Calibri"/>
              </a:rPr>
              <a:t>- </a:t>
            </a:r>
            <a:r>
              <a:rPr lang="en-US" sz="1400" b="1">
                <a:cs typeface="Calibri"/>
              </a:rPr>
              <a:t>mtb4 </a:t>
            </a:r>
            <a:r>
              <a:rPr lang="en-US" sz="1400">
                <a:cs typeface="Calibri"/>
              </a:rPr>
              <a:t>: it's dedicaded to the </a:t>
            </a:r>
            <a:r>
              <a:rPr lang="en-US" sz="1400" b="1">
                <a:cs typeface="Calibri"/>
              </a:rPr>
              <a:t>skin sensors</a:t>
            </a:r>
            <a:r>
              <a:rPr lang="en-US" sz="1400">
                <a:cs typeface="Calibri"/>
              </a:rPr>
              <a:t> readings</a:t>
            </a:r>
          </a:p>
          <a:p>
            <a:endParaRPr lang="en-US" sz="1400" dirty="0">
              <a:cs typeface="Calibri"/>
            </a:endParaRPr>
          </a:p>
          <a:p>
            <a:r>
              <a:rPr lang="en-US" sz="1400">
                <a:cs typeface="Calibri"/>
              </a:rPr>
              <a:t>- </a:t>
            </a:r>
            <a:r>
              <a:rPr lang="en-US" sz="1400" b="1">
                <a:cs typeface="Calibri"/>
              </a:rPr>
              <a:t>strain2 </a:t>
            </a:r>
            <a:r>
              <a:rPr lang="en-US" sz="1400">
                <a:cs typeface="Calibri"/>
              </a:rPr>
              <a:t>: is the board inside the </a:t>
            </a:r>
            <a:r>
              <a:rPr lang="en-US" sz="1400" b="1">
                <a:cs typeface="Calibri"/>
              </a:rPr>
              <a:t>FT sensors</a:t>
            </a:r>
          </a:p>
          <a:p>
            <a:endParaRPr lang="en-US" sz="1400" b="1" dirty="0">
              <a:cs typeface="Calibri"/>
            </a:endParaRPr>
          </a:p>
          <a:p>
            <a:r>
              <a:rPr lang="en-US" sz="1400" b="1" dirty="0">
                <a:cs typeface="Calibri"/>
              </a:rPr>
              <a:t>- rfe : </a:t>
            </a:r>
            <a:r>
              <a:rPr lang="en-US" sz="1400">
                <a:cs typeface="Calibri"/>
              </a:rPr>
              <a:t>it's placed on the top of the head, it has an </a:t>
            </a:r>
            <a:r>
              <a:rPr lang="en-US" sz="1400" b="1">
                <a:cs typeface="Calibri"/>
              </a:rPr>
              <a:t>IMU </a:t>
            </a:r>
            <a:r>
              <a:rPr lang="en-US" sz="1400">
                <a:cs typeface="Calibri"/>
              </a:rPr>
              <a:t>on it and manages also the </a:t>
            </a:r>
            <a:r>
              <a:rPr lang="en-US" sz="1400" b="1">
                <a:cs typeface="Calibri"/>
              </a:rPr>
              <a:t>face expressions</a:t>
            </a:r>
            <a:endParaRPr lang="en-US" sz="1400" b="1" dirty="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BD3B5F-FA42-48F4-9E2F-AC8EA36EE834}"/>
              </a:ext>
            </a:extLst>
          </p:cNvPr>
          <p:cNvSpPr txBox="1"/>
          <p:nvPr/>
        </p:nvSpPr>
        <p:spPr>
          <a:xfrm>
            <a:off x="7237226" y="5435545"/>
            <a:ext cx="400243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For detailed info, refer to the official </a:t>
            </a:r>
            <a:r>
              <a:rPr lang="en-US" sz="1400" dirty="0">
                <a:hlinkClick r:id="rId4"/>
              </a:rPr>
              <a:t>documentation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4234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4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8B39-E802-4BD5-B512-C50F24AE2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740" y="226328"/>
            <a:ext cx="7239850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100" b="1">
                <a:solidFill>
                  <a:srgbClr val="000000"/>
                </a:solidFill>
                <a:ea typeface="+mj-lt"/>
                <a:cs typeface="+mj-lt"/>
              </a:rPr>
              <a:t>The tool - FirmwareUpdater</a:t>
            </a:r>
            <a:endParaRPr lang="en-US">
              <a:cs typeface="Calibri Ligh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6EB3E6-CCBF-4328-9C0F-971A6F373269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AB5E3-B105-46A1-99A5-3D7A99928205}"/>
              </a:ext>
            </a:extLst>
          </p:cNvPr>
          <p:cNvSpPr txBox="1"/>
          <p:nvPr/>
        </p:nvSpPr>
        <p:spPr>
          <a:xfrm>
            <a:off x="735846" y="1795669"/>
            <a:ext cx="3860904" cy="81868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The tool used to update the Firmware on the electronics boards is </a:t>
            </a:r>
            <a:r>
              <a:rPr lang="en-US" b="1" dirty="0">
                <a:cs typeface="Calibri"/>
                <a:hlinkClick r:id="rId2"/>
              </a:rPr>
              <a:t>FirmwareUpdater</a:t>
            </a:r>
            <a:endParaRPr lang="en-US" b="1">
              <a:cs typeface="Calibri"/>
            </a:endParaRPr>
          </a:p>
          <a:p>
            <a:endParaRPr lang="en-US" b="1" dirty="0">
              <a:cs typeface="Calibri" panose="020F0502020204030204"/>
            </a:endParaRPr>
          </a:p>
          <a:p>
            <a:r>
              <a:rPr lang="en-US" sz="1400" b="1">
                <a:ea typeface="+mn-lt"/>
                <a:cs typeface="+mn-lt"/>
              </a:rPr>
              <a:t>FirmwareUpdater</a:t>
            </a:r>
            <a:r>
              <a:rPr lang="en-US" sz="1400">
                <a:ea typeface="+mn-lt"/>
                <a:cs typeface="+mn-lt"/>
              </a:rPr>
              <a:t> is a GUI based tool that lets you to update firmware on the boards.</a:t>
            </a:r>
            <a:endParaRPr lang="en-US" sz="1400" dirty="0">
              <a:ea typeface="+mn-lt"/>
              <a:cs typeface="+mn-lt"/>
            </a:endParaRPr>
          </a:p>
          <a:p>
            <a:endParaRPr lang="en-US" sz="1400" dirty="0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It has also a bunch of CLI options that let you do same operations of the GUI via terminal, the </a:t>
            </a:r>
            <a:r>
              <a:rPr lang="en-US" sz="1400" dirty="0">
                <a:ea typeface="+mn-lt"/>
                <a:cs typeface="+mn-lt"/>
                <a:hlinkClick r:id="rId3"/>
              </a:rPr>
              <a:t>documentation</a:t>
            </a:r>
            <a:r>
              <a:rPr lang="en-US" sz="1400">
                <a:ea typeface="+mn-lt"/>
                <a:cs typeface="+mn-lt"/>
              </a:rPr>
              <a:t> will be updated soon </a:t>
            </a:r>
            <a:endParaRPr lang="en-US" sz="1400" dirty="0">
              <a:ea typeface="+mn-lt"/>
              <a:cs typeface="+mn-lt"/>
            </a:endParaRPr>
          </a:p>
          <a:p>
            <a:endParaRPr lang="en-US" sz="1400" dirty="0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i.e. : 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- </a:t>
            </a:r>
            <a:r>
              <a:rPr lang="en-US" sz="1400" dirty="0">
                <a:ea typeface="+mn-lt"/>
                <a:cs typeface="+mn-lt"/>
                <a:hlinkClick r:id="rId4"/>
              </a:rPr>
              <a:t>https://github.com/robotology/icub-main/pull/776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>
                <a:cs typeface="Calibri" panose="020F0502020204030204"/>
              </a:rPr>
              <a:t>- </a:t>
            </a:r>
            <a:r>
              <a:rPr lang="en-US" sz="1400" dirty="0">
                <a:ea typeface="+mn-lt"/>
                <a:cs typeface="+mn-lt"/>
                <a:hlinkClick r:id="rId5"/>
              </a:rPr>
              <a:t>https://github.com/robotology/icub-main/pull/679</a:t>
            </a:r>
            <a:endParaRPr lang="en-US" sz="1400">
              <a:cs typeface="Calibri" panose="020F0502020204030204"/>
            </a:endParaRPr>
          </a:p>
          <a:p>
            <a:r>
              <a:rPr lang="en-US" sz="1400">
                <a:cs typeface="Calibri" panose="020F0502020204030204"/>
              </a:rPr>
              <a:t>- </a:t>
            </a:r>
            <a:r>
              <a:rPr lang="en-US" sz="1400" dirty="0">
                <a:ea typeface="+mn-lt"/>
                <a:cs typeface="+mn-lt"/>
                <a:hlinkClick r:id="rId6"/>
              </a:rPr>
              <a:t>https://github.com/robotology/icub-main/pull/682</a:t>
            </a:r>
            <a:endParaRPr lang="en-US" sz="1400">
              <a:cs typeface="Calibri" panose="020F0502020204030204"/>
            </a:endParaRPr>
          </a:p>
          <a:p>
            <a:r>
              <a:rPr lang="en-US" sz="1400">
                <a:cs typeface="Calibri" panose="020F0502020204030204"/>
              </a:rPr>
              <a:t>- </a:t>
            </a:r>
            <a:r>
              <a:rPr lang="en-US" sz="1400" dirty="0">
                <a:ea typeface="+mn-lt"/>
                <a:cs typeface="+mn-lt"/>
                <a:hlinkClick r:id="rId7"/>
              </a:rPr>
              <a:t>https://github.com/robotology/icub-main/pull/683</a:t>
            </a:r>
            <a:endParaRPr lang="en-US" sz="1400" dirty="0">
              <a:ea typeface="+mn-lt"/>
              <a:cs typeface="+mn-lt"/>
            </a:endParaRPr>
          </a:p>
          <a:p>
            <a:endParaRPr lang="en-US" sz="1400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endParaRPr lang="en-US" b="1" dirty="0">
              <a:cs typeface="Calibri" panose="020F0502020204030204"/>
            </a:endParaRPr>
          </a:p>
          <a:p>
            <a:endParaRPr lang="en-US" b="1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i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pic>
        <p:nvPicPr>
          <p:cNvPr id="6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F1E8EFAE-EB28-4F42-90EA-43EB10B1F3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893" y="124450"/>
            <a:ext cx="1330378" cy="1362544"/>
          </a:xfrm>
          <a:prstGeom prst="rect">
            <a:avLst/>
          </a:prstGeom>
        </p:spPr>
      </p:pic>
      <p:pic>
        <p:nvPicPr>
          <p:cNvPr id="4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1911A0E-6761-4C65-8073-6022A7FE74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2434" y="2612215"/>
            <a:ext cx="4286573" cy="2550553"/>
          </a:xfrm>
          <a:prstGeom prst="rect">
            <a:avLst/>
          </a:prstGeom>
        </p:spPr>
      </p:pic>
      <p:pic>
        <p:nvPicPr>
          <p:cNvPr id="7" name="Picture 8" descr="Text&#10;&#10;Description automatically generated">
            <a:extLst>
              <a:ext uri="{FF2B5EF4-FFF2-40B4-BE49-F238E27FC236}">
                <a16:creationId xmlns:a16="http://schemas.microsoft.com/office/drawing/2014/main" id="{8C56C732-97C1-42F7-B9B5-8333C6A330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36453" y="1997990"/>
            <a:ext cx="245414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14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4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8B39-E802-4BD5-B512-C50F24AE2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740" y="226328"/>
            <a:ext cx="7239850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br>
              <a:rPr lang="en-US" sz="3100" b="1" dirty="0">
                <a:solidFill>
                  <a:srgbClr val="000000"/>
                </a:solidFill>
                <a:ea typeface="+mj-lt"/>
                <a:cs typeface="+mj-lt"/>
              </a:rPr>
            </a:br>
            <a:r>
              <a:rPr lang="en-US" sz="3100" b="1">
                <a:ea typeface="+mj-lt"/>
                <a:cs typeface="+mj-lt"/>
              </a:rPr>
              <a:t>The repo – icub-firmware-build</a:t>
            </a:r>
            <a:endParaRPr lang="en-US" sz="3100" b="1">
              <a:solidFill>
                <a:srgbClr val="000000"/>
              </a:solidFill>
              <a:ea typeface="+mj-lt"/>
              <a:cs typeface="+mj-lt"/>
            </a:endParaRPr>
          </a:p>
          <a:p>
            <a:pPr algn="l"/>
            <a:endParaRPr lang="en-US" sz="3100" b="1" dirty="0">
              <a:cs typeface="Calibri Ligh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6EB3E6-CCBF-4328-9C0F-971A6F373269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pic>
        <p:nvPicPr>
          <p:cNvPr id="6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F1E8EFAE-EB28-4F42-90EA-43EB10B1F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93" y="124450"/>
            <a:ext cx="1330378" cy="13625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888DEE-6BDA-4D47-86EB-7DC074D9A6A3}"/>
              </a:ext>
            </a:extLst>
          </p:cNvPr>
          <p:cNvSpPr txBox="1"/>
          <p:nvPr/>
        </p:nvSpPr>
        <p:spPr>
          <a:xfrm>
            <a:off x="808220" y="4081072"/>
            <a:ext cx="49792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>
              <a:cs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5B3069-3E41-462C-8634-DA3B23F342C5}"/>
              </a:ext>
            </a:extLst>
          </p:cNvPr>
          <p:cNvSpPr txBox="1"/>
          <p:nvPr/>
        </p:nvSpPr>
        <p:spPr>
          <a:xfrm>
            <a:off x="869898" y="3455702"/>
            <a:ext cx="49729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>
              <a:cs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69DC17-E1CB-4D8A-AD9A-C7949A2DDB30}"/>
              </a:ext>
            </a:extLst>
          </p:cNvPr>
          <p:cNvSpPr txBox="1"/>
          <p:nvPr/>
        </p:nvSpPr>
        <p:spPr>
          <a:xfrm>
            <a:off x="958291" y="1847099"/>
            <a:ext cx="479799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cs typeface="Calibri" panose="020F0502020204030204"/>
              </a:rPr>
              <a:t>The repository that contains all binaries of the firmware is </a:t>
            </a:r>
            <a:r>
              <a:rPr lang="en-US" sz="1600" dirty="0">
                <a:cs typeface="Calibri" panose="020F0502020204030204"/>
                <a:hlinkClick r:id="rId3"/>
              </a:rPr>
              <a:t>icub-firmware-build</a:t>
            </a:r>
            <a:endParaRPr lang="en-US" dirty="0"/>
          </a:p>
          <a:p>
            <a:endParaRPr lang="en-US" sz="1600" dirty="0">
              <a:cs typeface="Calibri" panose="020F0502020204030204"/>
            </a:endParaRPr>
          </a:p>
          <a:p>
            <a:r>
              <a:rPr lang="en-US" sz="1600">
                <a:cs typeface="Calibri" panose="020F0502020204030204"/>
              </a:rPr>
              <a:t>The sources of the firmware are hosted on </a:t>
            </a:r>
            <a:r>
              <a:rPr lang="en-US" sz="1600" dirty="0">
                <a:cs typeface="Calibri" panose="020F0502020204030204"/>
                <a:hlinkClick r:id="rId4"/>
              </a:rPr>
              <a:t>icub-firmware </a:t>
            </a:r>
            <a:r>
              <a:rPr lang="en-US" sz="1600">
                <a:cs typeface="Calibri" panose="020F0502020204030204"/>
              </a:rPr>
              <a:t>repo.</a:t>
            </a:r>
          </a:p>
          <a:p>
            <a:endParaRPr lang="en-US" sz="1600" dirty="0">
              <a:cs typeface="Calibri" panose="020F0502020204030204"/>
            </a:endParaRPr>
          </a:p>
          <a:p>
            <a:r>
              <a:rPr lang="en-US" sz="1600" dirty="0">
                <a:cs typeface="Calibri" panose="020F0502020204030204"/>
              </a:rPr>
              <a:t>In order to update the firmware on your boards, you'll need to clone the repo on the</a:t>
            </a:r>
            <a:r>
              <a:rPr lang="en-US" sz="1600" b="1" dirty="0">
                <a:cs typeface="Calibri" panose="020F0502020204030204"/>
              </a:rPr>
              <a:t> icub-head </a:t>
            </a:r>
            <a:r>
              <a:rPr lang="en-US" sz="1600">
                <a:cs typeface="Calibri" panose="020F0502020204030204"/>
              </a:rPr>
              <a:t>(usually under </a:t>
            </a:r>
            <a:r>
              <a:rPr lang="en-US" sz="1600" b="1">
                <a:cs typeface="Calibri" panose="020F0502020204030204"/>
              </a:rPr>
              <a:t>$ROBOT_CODE</a:t>
            </a:r>
            <a:r>
              <a:rPr lang="en-US" sz="1600">
                <a:cs typeface="Calibri" panose="020F0502020204030204"/>
              </a:rPr>
              <a:t>)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3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6767667-DCA5-478B-934A-08723C8EF6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3417" y="2566581"/>
            <a:ext cx="5804115" cy="286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0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4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8B39-E802-4BD5-B512-C50F24AE2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740" y="226328"/>
            <a:ext cx="7239850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br>
              <a:rPr lang="en-US" sz="3100" b="1" dirty="0">
                <a:ea typeface="+mj-lt"/>
                <a:cs typeface="+mj-lt"/>
              </a:rPr>
            </a:br>
            <a:r>
              <a:rPr lang="en-US" sz="3100" b="1">
                <a:ea typeface="+mj-lt"/>
                <a:cs typeface="+mj-lt"/>
              </a:rPr>
              <a:t>Practical example</a:t>
            </a:r>
            <a:r>
              <a:rPr lang="en-US" sz="3100" b="1" dirty="0">
                <a:ea typeface="+mj-lt"/>
                <a:cs typeface="+mj-lt"/>
              </a:rPr>
              <a:t> </a:t>
            </a:r>
            <a:endParaRPr lang="en-US" sz="3100" b="1">
              <a:solidFill>
                <a:srgbClr val="000000"/>
              </a:solidFill>
              <a:ea typeface="+mj-lt"/>
              <a:cs typeface="+mj-lt"/>
            </a:endParaRPr>
          </a:p>
          <a:p>
            <a:pPr algn="l"/>
            <a:endParaRPr lang="en-US" sz="3100" b="1" dirty="0">
              <a:cs typeface="Calibri Ligh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6EB3E6-CCBF-4328-9C0F-971A6F373269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pic>
        <p:nvPicPr>
          <p:cNvPr id="6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F1E8EFAE-EB28-4F42-90EA-43EB10B1F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93" y="124450"/>
            <a:ext cx="1330378" cy="13625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888DEE-6BDA-4D47-86EB-7DC074D9A6A3}"/>
              </a:ext>
            </a:extLst>
          </p:cNvPr>
          <p:cNvSpPr txBox="1"/>
          <p:nvPr/>
        </p:nvSpPr>
        <p:spPr>
          <a:xfrm>
            <a:off x="808220" y="4081072"/>
            <a:ext cx="49792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>
              <a:cs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5B3069-3E41-462C-8634-DA3B23F342C5}"/>
              </a:ext>
            </a:extLst>
          </p:cNvPr>
          <p:cNvSpPr txBox="1"/>
          <p:nvPr/>
        </p:nvSpPr>
        <p:spPr>
          <a:xfrm>
            <a:off x="869898" y="3455702"/>
            <a:ext cx="49729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>
              <a:cs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69DC17-E1CB-4D8A-AD9A-C7949A2DDB30}"/>
              </a:ext>
            </a:extLst>
          </p:cNvPr>
          <p:cNvSpPr txBox="1"/>
          <p:nvPr/>
        </p:nvSpPr>
        <p:spPr>
          <a:xfrm>
            <a:off x="958291" y="1847099"/>
            <a:ext cx="1897048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 panose="020F0502020204030204"/>
              </a:rPr>
              <a:t>In the images beside you can see a discovery of an </a:t>
            </a:r>
            <a:r>
              <a:rPr lang="en-US" sz="1400" b="1" dirty="0">
                <a:cs typeface="Calibri" panose="020F0502020204030204"/>
              </a:rPr>
              <a:t>ETH </a:t>
            </a:r>
            <a:r>
              <a:rPr lang="en-US" sz="1400" dirty="0">
                <a:cs typeface="Calibri" panose="020F0502020204030204"/>
              </a:rPr>
              <a:t>board </a:t>
            </a:r>
            <a:r>
              <a:rPr lang="en-US" sz="1400">
                <a:cs typeface="Calibri" panose="020F0502020204030204"/>
              </a:rPr>
              <a:t>(ems4)  and then the </a:t>
            </a:r>
            <a:r>
              <a:rPr lang="en-US" sz="1400" dirty="0">
                <a:cs typeface="Calibri" panose="020F0502020204030204"/>
              </a:rPr>
              <a:t>discover to the </a:t>
            </a:r>
            <a:r>
              <a:rPr lang="en-US" sz="1400" b="1" dirty="0">
                <a:cs typeface="Calibri" panose="020F0502020204030204"/>
              </a:rPr>
              <a:t>CAN </a:t>
            </a:r>
            <a:r>
              <a:rPr lang="en-US" sz="1400" dirty="0">
                <a:cs typeface="Calibri" panose="020F0502020204030204"/>
              </a:rPr>
              <a:t>boards attached to it.</a:t>
            </a:r>
            <a:endParaRPr lang="en-US" sz="1400">
              <a:cs typeface="Calibri" panose="020F0502020204030204"/>
            </a:endParaRPr>
          </a:p>
          <a:p>
            <a:endParaRPr lang="en-US" sz="1400" dirty="0">
              <a:cs typeface="Calibri" panose="020F0502020204030204"/>
            </a:endParaRPr>
          </a:p>
          <a:p>
            <a:r>
              <a:rPr lang="en-US" sz="1400">
                <a:cs typeface="Calibri" panose="020F0502020204030204"/>
              </a:rPr>
              <a:t>- Select </a:t>
            </a:r>
            <a:r>
              <a:rPr lang="en-US" sz="1400" b="1">
                <a:cs typeface="Calibri" panose="020F0502020204030204"/>
              </a:rPr>
              <a:t>ETH </a:t>
            </a:r>
            <a:r>
              <a:rPr lang="en-US" sz="1400">
                <a:cs typeface="Calibri" panose="020F0502020204030204"/>
              </a:rPr>
              <a:t>device and click on </a:t>
            </a:r>
            <a:r>
              <a:rPr lang="en-US" sz="1400" b="1">
                <a:cs typeface="Calibri" panose="020F0502020204030204"/>
              </a:rPr>
              <a:t>Discover</a:t>
            </a:r>
            <a:endParaRPr lang="en-US" sz="1400" b="1" dirty="0">
              <a:cs typeface="Calibri" panose="020F0502020204030204"/>
            </a:endParaRPr>
          </a:p>
          <a:p>
            <a:endParaRPr lang="en-US" sz="1400" dirty="0">
              <a:cs typeface="Calibri" panose="020F0502020204030204"/>
            </a:endParaRPr>
          </a:p>
          <a:p>
            <a:r>
              <a:rPr lang="en-US" sz="1400">
                <a:cs typeface="Calibri" panose="020F0502020204030204"/>
              </a:rPr>
              <a:t>- Select the </a:t>
            </a:r>
            <a:r>
              <a:rPr lang="en-US" sz="1400" b="1">
                <a:cs typeface="Calibri" panose="020F0502020204030204"/>
              </a:rPr>
              <a:t>ETH </a:t>
            </a:r>
            <a:r>
              <a:rPr lang="en-US" sz="1400">
                <a:cs typeface="Calibri" panose="020F0502020204030204"/>
              </a:rPr>
              <a:t>board and click on </a:t>
            </a:r>
            <a:r>
              <a:rPr lang="en-US" sz="1400" b="1">
                <a:cs typeface="Calibri" panose="020F0502020204030204"/>
              </a:rPr>
              <a:t>Force ETH Maintenance</a:t>
            </a:r>
            <a:endParaRPr lang="en-US" sz="1400" b="1" dirty="0">
              <a:cs typeface="Calibri" panose="020F0502020204030204"/>
            </a:endParaRPr>
          </a:p>
          <a:p>
            <a:endParaRPr lang="en-US" sz="1400" dirty="0">
              <a:cs typeface="Calibri" panose="020F0502020204030204"/>
            </a:endParaRPr>
          </a:p>
          <a:p>
            <a:r>
              <a:rPr lang="en-US" sz="1400">
                <a:cs typeface="Calibri" panose="020F0502020204030204"/>
              </a:rPr>
              <a:t>- Select the board and click on </a:t>
            </a:r>
            <a:r>
              <a:rPr lang="en-US" sz="1400" b="1">
                <a:cs typeface="Calibri" panose="020F0502020204030204"/>
              </a:rPr>
              <a:t>Discover</a:t>
            </a:r>
            <a:endParaRPr lang="en-US" sz="1400" b="1" dirty="0">
              <a:cs typeface="Calibri" panose="020F0502020204030204"/>
            </a:endParaRPr>
          </a:p>
        </p:txBody>
      </p:sp>
      <p:pic>
        <p:nvPicPr>
          <p:cNvPr id="5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76C590E-50B5-4E1A-AB35-A4D11D502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716" y="1469774"/>
            <a:ext cx="7228305" cy="2574926"/>
          </a:xfrm>
          <a:prstGeom prst="rect">
            <a:avLst/>
          </a:prstGeom>
        </p:spPr>
      </p:pic>
      <p:pic>
        <p:nvPicPr>
          <p:cNvPr id="8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F9B9364-F65B-442E-9669-830330BC9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896" y="2925184"/>
            <a:ext cx="6419516" cy="2230370"/>
          </a:xfrm>
          <a:prstGeom prst="rect">
            <a:avLst/>
          </a:prstGeom>
        </p:spPr>
      </p:pic>
      <p:pic>
        <p:nvPicPr>
          <p:cNvPr id="9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E9CB388-2C4E-4896-A554-8D60A903A6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0663" y="4915568"/>
            <a:ext cx="5878094" cy="19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93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4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8B39-E802-4BD5-B512-C50F24AE2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740" y="226328"/>
            <a:ext cx="7239850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br>
              <a:rPr lang="en-US" sz="3100" b="1" dirty="0">
                <a:ea typeface="+mj-lt"/>
                <a:cs typeface="+mj-lt"/>
              </a:rPr>
            </a:br>
            <a:r>
              <a:rPr lang="en-US" sz="3100" b="1">
                <a:ea typeface="+mj-lt"/>
                <a:cs typeface="+mj-lt"/>
              </a:rPr>
              <a:t>Upload the Firmware </a:t>
            </a:r>
            <a:endParaRPr lang="en-US" sz="3100" b="1">
              <a:solidFill>
                <a:srgbClr val="000000"/>
              </a:solidFill>
              <a:ea typeface="+mj-lt"/>
              <a:cs typeface="+mj-lt"/>
            </a:endParaRPr>
          </a:p>
          <a:p>
            <a:pPr algn="l"/>
            <a:endParaRPr lang="en-US" sz="3100" b="1" dirty="0">
              <a:cs typeface="Calibri Ligh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6EB3E6-CCBF-4328-9C0F-971A6F373269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pic>
        <p:nvPicPr>
          <p:cNvPr id="6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F1E8EFAE-EB28-4F42-90EA-43EB10B1F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93" y="124450"/>
            <a:ext cx="1330378" cy="13625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888DEE-6BDA-4D47-86EB-7DC074D9A6A3}"/>
              </a:ext>
            </a:extLst>
          </p:cNvPr>
          <p:cNvSpPr txBox="1"/>
          <p:nvPr/>
        </p:nvSpPr>
        <p:spPr>
          <a:xfrm>
            <a:off x="808220" y="4081072"/>
            <a:ext cx="49792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>
              <a:cs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5B3069-3E41-462C-8634-DA3B23F342C5}"/>
              </a:ext>
            </a:extLst>
          </p:cNvPr>
          <p:cNvSpPr txBox="1"/>
          <p:nvPr/>
        </p:nvSpPr>
        <p:spPr>
          <a:xfrm>
            <a:off x="869898" y="3455702"/>
            <a:ext cx="49729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>
              <a:cs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69DC17-E1CB-4D8A-AD9A-C7949A2DDB30}"/>
              </a:ext>
            </a:extLst>
          </p:cNvPr>
          <p:cNvSpPr txBox="1"/>
          <p:nvPr/>
        </p:nvSpPr>
        <p:spPr>
          <a:xfrm>
            <a:off x="958291" y="1847099"/>
            <a:ext cx="1897048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 panose="020F0502020204030204"/>
              </a:rPr>
              <a:t>Follow the procedure described in the previuos slide, then select the board and </a:t>
            </a:r>
            <a:r>
              <a:rPr lang="en-US" sz="1400">
                <a:cs typeface="Calibri" panose="020F0502020204030204"/>
              </a:rPr>
              <a:t>click on Upload application</a:t>
            </a:r>
            <a:endParaRPr lang="en-US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DECE8459-4E43-4C8C-B000-EBB162871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078" y="1623849"/>
            <a:ext cx="8070742" cy="486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722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4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8B39-E802-4BD5-B512-C50F24AE2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740" y="226328"/>
            <a:ext cx="7239850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br>
              <a:rPr lang="en-US" sz="3100" b="1" dirty="0">
                <a:ea typeface="+mj-lt"/>
                <a:cs typeface="+mj-lt"/>
              </a:rPr>
            </a:br>
            <a:r>
              <a:rPr lang="en-US" sz="3100" b="1">
                <a:ea typeface="+mj-lt"/>
                <a:cs typeface="+mj-lt"/>
              </a:rPr>
              <a:t>Which Firmware to flash?</a:t>
            </a:r>
            <a:endParaRPr lang="en-US" sz="3100" b="1">
              <a:solidFill>
                <a:srgbClr val="000000"/>
              </a:solidFill>
              <a:ea typeface="+mj-lt"/>
              <a:cs typeface="+mj-lt"/>
            </a:endParaRPr>
          </a:p>
          <a:p>
            <a:pPr algn="l"/>
            <a:endParaRPr lang="en-US" sz="3100" b="1" dirty="0">
              <a:cs typeface="Calibri Ligh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6EB3E6-CCBF-4328-9C0F-971A6F373269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pic>
        <p:nvPicPr>
          <p:cNvPr id="6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F1E8EFAE-EB28-4F42-90EA-43EB10B1F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93" y="124450"/>
            <a:ext cx="1330378" cy="13625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888DEE-6BDA-4D47-86EB-7DC074D9A6A3}"/>
              </a:ext>
            </a:extLst>
          </p:cNvPr>
          <p:cNvSpPr txBox="1"/>
          <p:nvPr/>
        </p:nvSpPr>
        <p:spPr>
          <a:xfrm>
            <a:off x="808220" y="4081072"/>
            <a:ext cx="49792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>
              <a:cs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5B3069-3E41-462C-8634-DA3B23F342C5}"/>
              </a:ext>
            </a:extLst>
          </p:cNvPr>
          <p:cNvSpPr txBox="1"/>
          <p:nvPr/>
        </p:nvSpPr>
        <p:spPr>
          <a:xfrm>
            <a:off x="869898" y="3455702"/>
            <a:ext cx="49729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>
              <a:cs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69DC17-E1CB-4D8A-AD9A-C7949A2DDB30}"/>
              </a:ext>
            </a:extLst>
          </p:cNvPr>
          <p:cNvSpPr txBox="1"/>
          <p:nvPr/>
        </p:nvSpPr>
        <p:spPr>
          <a:xfrm>
            <a:off x="958291" y="1847099"/>
            <a:ext cx="1897048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 panose="020F0502020204030204"/>
              </a:rPr>
              <a:t>On ETH robots, the firmware to be flashed </a:t>
            </a:r>
            <a:r>
              <a:rPr lang="en-US" sz="1400">
                <a:cs typeface="Calibri" panose="020F0502020204030204"/>
              </a:rPr>
              <a:t>is the same for all kind of boards, then they will be configured via .xml configuration files</a:t>
            </a:r>
            <a:endParaRPr lang="en-US" sz="1400" dirty="0">
              <a:cs typeface="Calibri" panose="020F0502020204030204"/>
            </a:endParaRPr>
          </a:p>
        </p:txBody>
      </p:sp>
      <p:pic>
        <p:nvPicPr>
          <p:cNvPr id="3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6C52133-D4DA-4316-970B-1EC1096F3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857" y="1378245"/>
            <a:ext cx="5636217" cy="36882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28B4E8-7C57-4FDA-8883-255644949C70}"/>
              </a:ext>
            </a:extLst>
          </p:cNvPr>
          <p:cNvSpPr txBox="1"/>
          <p:nvPr/>
        </p:nvSpPr>
        <p:spPr>
          <a:xfrm>
            <a:off x="9843985" y="5340675"/>
            <a:ext cx="1897048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cs typeface="Calibri" panose="020F0502020204030204"/>
              </a:rPr>
              <a:t>Resources: </a:t>
            </a:r>
            <a:endParaRPr lang="en-US" sz="1400" dirty="0">
              <a:cs typeface="Calibri" panose="020F0502020204030204"/>
            </a:endParaRPr>
          </a:p>
          <a:p>
            <a:endParaRPr lang="en-US" sz="1400" b="1" dirty="0">
              <a:cs typeface="Calibri" panose="020F0502020204030204"/>
            </a:endParaRPr>
          </a:p>
          <a:p>
            <a:r>
              <a:rPr lang="en-US" sz="1000">
                <a:cs typeface="Calibri" panose="020F0502020204030204"/>
              </a:rPr>
              <a:t>- </a:t>
            </a:r>
            <a:r>
              <a:rPr lang="en-US" sz="1000" dirty="0">
                <a:cs typeface="Calibri" panose="020F0502020204030204"/>
                <a:hlinkClick r:id="rId4"/>
              </a:rPr>
              <a:t>FirmwareUpdater</a:t>
            </a:r>
            <a:endParaRPr lang="en-US" sz="1000">
              <a:cs typeface="Calibri" panose="020F0502020204030204"/>
            </a:endParaRPr>
          </a:p>
          <a:p>
            <a:r>
              <a:rPr lang="en-US" sz="1000">
                <a:cs typeface="Calibri" panose="020F0502020204030204"/>
              </a:rPr>
              <a:t>- </a:t>
            </a:r>
            <a:r>
              <a:rPr lang="en-US" sz="1000" dirty="0">
                <a:cs typeface="Calibri" panose="020F0502020204030204"/>
                <a:hlinkClick r:id="rId5"/>
              </a:rPr>
              <a:t>Firmware binaries repository</a:t>
            </a:r>
          </a:p>
          <a:p>
            <a:r>
              <a:rPr lang="en-US" sz="1000">
                <a:cs typeface="Calibri" panose="020F0502020204030204"/>
              </a:rPr>
              <a:t>- </a:t>
            </a:r>
            <a:r>
              <a:rPr lang="en-US" sz="1000" dirty="0">
                <a:cs typeface="Calibri" panose="020F0502020204030204"/>
                <a:hlinkClick r:id="rId6"/>
              </a:rPr>
              <a:t>Firmware sources repository</a:t>
            </a:r>
          </a:p>
          <a:p>
            <a:endParaRPr lang="en-US" sz="1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93734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Firmware Update</vt:lpstr>
      <vt:lpstr>ICub 2.7 architecture</vt:lpstr>
      <vt:lpstr>The tool - FirmwareUpdater</vt:lpstr>
      <vt:lpstr> The repo – icub-firmware-build </vt:lpstr>
      <vt:lpstr> Practical example  </vt:lpstr>
      <vt:lpstr> Upload the Firmware  </vt:lpstr>
      <vt:lpstr> Which Firmware to flash?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Ugo Pattacini</dc:creator>
  <cp:revision>1427</cp:revision>
  <dcterms:created xsi:type="dcterms:W3CDTF">2020-11-27T13:35:38Z</dcterms:created>
  <dcterms:modified xsi:type="dcterms:W3CDTF">2021-11-29T17:30:49Z</dcterms:modified>
</cp:coreProperties>
</file>