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autoCompressPictures="0" conformance="strict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>
  <p1510:revLst>
    <p1510:client id="{5EF47389-6151-4FD1-BD7C-0F6E8F684E09}" v="97" dt="2021-11-24T11:34:03.923"/>
  </p1510:revLst>
</p1510:revInfo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9.03%" autoAdjust="0"/>
    <p:restoredTop sz="94.66%"/>
  </p:normalViewPr>
  <p:slideViewPr>
    <p:cSldViewPr snapToGrid="0">
      <p:cViewPr>
        <p:scale>
          <a:sx n="77" d="100"/>
          <a:sy n="77" d="100"/>
        </p:scale>
        <p:origin x="730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schemas.microsoft.com/office/2015/10/relationships/revisionInfo" Target="revisionInfo.xml"/><Relationship Id="rId2" Type="http://purl.oclc.org/ooxml/officeDocument/relationships/slide" Target="slides/slide1.xml"/><Relationship Id="rId16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theme" Target="theme/theme1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%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%"/>
              </a:lnSpc>
              <a:buNone/>
              <a:defRPr sz="2200" b="0" cap="all" baseline="0%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%"/>
              </a:lnSpc>
              <a:buNone/>
              <a:defRPr sz="2200" b="0" cap="all" baseline="0%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%">
                  <a:srgbClr val="000001"/>
                </a:gs>
                <a:gs pos="100%">
                  <a:srgbClr val="191919"/>
                </a:gs>
              </a:gsLst>
            </a:gradFill>
            <a:ln w="76200" cmpd="sng">
              <a:noFill/>
              <a:miter lim="800%"/>
            </a:ln>
            <a:effectLst>
              <a:outerShdw blurRad="127000" dist="228600" dir="4740000" sx="98%" sy="98%" algn="tl" rotWithShape="0">
                <a:srgbClr val="000000">
                  <a:alpha val="34%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%">
                  <a:srgbClr val="DADADA"/>
                </a:gs>
                <a:gs pos="100%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%"/>
            </a:ln>
            <a:effectLst>
              <a:innerShdw blurRad="63500" dist="88900" dir="14100000">
                <a:srgbClr val="000000">
                  <a:alpha val="30%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%"/>
            </a:schemeClr>
          </a:solidFill>
          <a:ln w="9525" cap="sq">
            <a:noFill/>
            <a:miter lim="800%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jp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%">
                <a:schemeClr val="bg2">
                  <a:alpha val="0%"/>
                </a:schemeClr>
              </a:gs>
              <a:gs pos="100%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.538%" b="-1.538%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%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%"/>
        </a:lnSpc>
        <a:spcBef>
          <a:spcPts val="10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800" kern="1200" cap="none" baseline="0%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400" kern="1200" cap="none" baseline="0%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200" kern="1200" baseline="0%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200" kern="1200" baseline="0%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purl.oclc.org/ooxml/officeDocument/relationships/image" Target="../media/image3.png"/><Relationship Id="rId1" Type="http://purl.oclc.org/ooxml/officeDocument/relationships/slideLayout" Target="../slideLayouts/slideLayout2.xml"/><Relationship Id="rId4" Type="http://purl.oclc.org/ooxml/officeDocument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2.png"/><Relationship Id="rId1" Type="http://purl.oclc.org/ooxml/officeDocument/relationships/slideLayout" Target="../slideLayouts/slideLayout2.xml"/><Relationship Id="rId4" Type="http://purl.oclc.org/ooxml/officeDocument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hyperlink" Target="https://robotology.github.io/robotology-documentation/doc/html/group__icub__skinManager.html" TargetMode="External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2.png"/><Relationship Id="rId1" Type="http://purl.oclc.org/ooxml/officeDocument/relationships/slideLayout" Target="../slideLayouts/slideLayout2.xml"/><Relationship Id="rId4" Type="http://purl.oclc.org/ooxml/officeDocument/relationships/image" Target="../media/image8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9DA11-C7AC-486B-AC34-7EB9B9ED6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%"/>
          </a:bodyPr>
          <a:lstStyle/>
          <a:p>
            <a:r>
              <a:rPr lang="en-US" dirty="0" err="1"/>
              <a:t>IcUB</a:t>
            </a:r>
            <a:r>
              <a:rPr lang="en-US" dirty="0"/>
              <a:t> Skin – GUI and High level software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55142-E34C-4C48-9573-5E1E5C9CF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Nicolò</a:t>
            </a:r>
            <a:r>
              <a:rPr lang="en-US" dirty="0"/>
              <a:t> Genesio</a:t>
            </a:r>
          </a:p>
        </p:txBody>
      </p:sp>
      <p:pic>
        <p:nvPicPr>
          <p:cNvPr id="4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A7C0DC7-2B17-4B57-A2A7-8AAB7456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21127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icubskingui</a:t>
            </a:r>
            <a:endParaRPr lang="en-US" dirty="0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08A79-9DFF-4C3F-B977-9C7CED9A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0609"/>
            <a:ext cx="4447435" cy="3450613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iCubSkinGui</a:t>
            </a:r>
            <a:r>
              <a:rPr lang="en-US" dirty="0"/>
              <a:t> is a GUI to display the output of fingertips/skin tactile sensors.</a:t>
            </a:r>
          </a:p>
          <a:p>
            <a:pPr marL="0" indent="0">
              <a:buNone/>
            </a:pPr>
            <a:r>
              <a:rPr lang="en-US" dirty="0"/>
              <a:t>It is defined by the configuration files located in</a:t>
            </a:r>
          </a:p>
          <a:p>
            <a:pPr marL="0" indent="0">
              <a:buNone/>
            </a:pPr>
            <a:r>
              <a:rPr lang="en-US" dirty="0" err="1"/>
              <a:t>icub</a:t>
            </a:r>
            <a:r>
              <a:rPr lang="en-US" dirty="0"/>
              <a:t>-main/apps/</a:t>
            </a:r>
            <a:r>
              <a:rPr lang="en-US" dirty="0" err="1"/>
              <a:t>skinGui</a:t>
            </a:r>
            <a:r>
              <a:rPr lang="en-US" dirty="0"/>
              <a:t>/conf/</a:t>
            </a:r>
            <a:r>
              <a:rPr lang="en-US" dirty="0" err="1"/>
              <a:t>skinGui</a:t>
            </a:r>
            <a:r>
              <a:rPr lang="en-US" dirty="0"/>
              <a:t>.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EC567765-80FE-403B-8C9B-B03C11EA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15" y="1950609"/>
            <a:ext cx="4694115" cy="38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961193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skin on the robot</a:t>
            </a: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08A79-9DFF-4C3F-B977-9C7CED9A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388" y="1950609"/>
            <a:ext cx="3379303" cy="3450613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en-US" dirty="0"/>
              <a:t>In order to have the skin working on the robot, the relative devices has to be launched through </a:t>
            </a:r>
            <a:r>
              <a:rPr lang="en-US" i="1" dirty="0" err="1"/>
              <a:t>yarprobotinterface</a:t>
            </a:r>
            <a:r>
              <a:rPr lang="en-US" i="1" dirty="0"/>
              <a:t>. </a:t>
            </a:r>
            <a:r>
              <a:rPr lang="en-US" dirty="0"/>
              <a:t>Once done that, running the </a:t>
            </a:r>
            <a:r>
              <a:rPr lang="en-US" i="1" dirty="0"/>
              <a:t>“Skin” </a:t>
            </a:r>
            <a:r>
              <a:rPr lang="en-US" dirty="0"/>
              <a:t>application in </a:t>
            </a:r>
            <a:r>
              <a:rPr lang="en-US" i="1" dirty="0" err="1"/>
              <a:t>yarpmanager</a:t>
            </a:r>
            <a:r>
              <a:rPr lang="en-US" i="1" dirty="0"/>
              <a:t>,</a:t>
            </a:r>
            <a:r>
              <a:rPr lang="en-US" dirty="0"/>
              <a:t> it launch </a:t>
            </a:r>
            <a:r>
              <a:rPr lang="en-US" dirty="0" err="1"/>
              <a:t>SkinManager</a:t>
            </a:r>
            <a:r>
              <a:rPr lang="en-US" dirty="0"/>
              <a:t>, </a:t>
            </a:r>
            <a:r>
              <a:rPr lang="en-US" dirty="0" err="1"/>
              <a:t>SkinManagerGui</a:t>
            </a:r>
            <a:r>
              <a:rPr lang="en-US" dirty="0"/>
              <a:t> and all the </a:t>
            </a:r>
            <a:r>
              <a:rPr lang="en-US" dirty="0" err="1"/>
              <a:t>iCubSkinGuis</a:t>
            </a:r>
            <a:r>
              <a:rPr lang="en-US" dirty="0"/>
              <a:t>.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5CDA2214-AC81-4A96-B783-62AEBF520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11" y="1896083"/>
            <a:ext cx="6858885" cy="39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0002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iCub</a:t>
            </a:r>
            <a:r>
              <a:rPr lang="en-US" dirty="0"/>
              <a:t> skin is divided in patches, that identifies the robot’s parts like forearm, </a:t>
            </a:r>
            <a:r>
              <a:rPr lang="en-US" dirty="0" err="1"/>
              <a:t>upperarm</a:t>
            </a:r>
            <a:r>
              <a:rPr lang="en-US" dirty="0"/>
              <a:t>, hand etc.</a:t>
            </a:r>
          </a:p>
          <a:p>
            <a:pPr marL="0" indent="0">
              <a:buNone/>
            </a:pPr>
            <a:r>
              <a:rPr lang="en-US" dirty="0"/>
              <a:t>The data of the skin is streamed at 50Hz, each patch:</a:t>
            </a:r>
          </a:p>
          <a:p>
            <a:r>
              <a:rPr lang="en-US" dirty="0"/>
              <a:t>Has its own microcontroller</a:t>
            </a:r>
          </a:p>
          <a:p>
            <a:r>
              <a:rPr lang="en-US" dirty="0"/>
              <a:t>Can read at most 192 values(16 triangles)</a:t>
            </a:r>
          </a:p>
          <a:p>
            <a:r>
              <a:rPr lang="en-US" dirty="0"/>
              <a:t>Is organized in triangular modules, each triangle contains 12 </a:t>
            </a:r>
            <a:r>
              <a:rPr lang="en-US" dirty="0" err="1"/>
              <a:t>taxels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F6B15-EB3D-4E68-B363-D95B64F1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%"/>
                    </a14:imgEffect>
                    <a14:imgEffect>
                      <a14:brightnessContrast bright="20%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0242" y="3586982"/>
            <a:ext cx="1881707" cy="17777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6408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 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taxel</a:t>
            </a:r>
            <a:r>
              <a:rPr lang="en-US" dirty="0"/>
              <a:t> output can be read </a:t>
            </a:r>
            <a:r>
              <a:rPr lang="en-US" b="1" dirty="0"/>
              <a:t>raw</a:t>
            </a:r>
            <a:r>
              <a:rPr lang="en-US" dirty="0"/>
              <a:t> or </a:t>
            </a:r>
            <a:r>
              <a:rPr lang="en-US" b="1" dirty="0"/>
              <a:t>compensated</a:t>
            </a:r>
            <a:r>
              <a:rPr lang="en-US" dirty="0"/>
              <a:t>. The output </a:t>
            </a:r>
            <a:r>
              <a:rPr lang="en-US" b="1" dirty="0"/>
              <a:t>raw</a:t>
            </a:r>
            <a:r>
              <a:rPr lang="en-US" dirty="0"/>
              <a:t> is expressed by a byte, 240 (i.e. 0xF0) is the value when there is no pressure. When a pressure is applied, the value is </a:t>
            </a:r>
            <a:r>
              <a:rPr lang="en-US" b="1" dirty="0"/>
              <a:t>decreased</a:t>
            </a:r>
            <a:r>
              <a:rPr lang="en-US" dirty="0"/>
              <a:t> until 0.</a:t>
            </a:r>
          </a:p>
          <a:p>
            <a:pPr marL="0" indent="0">
              <a:buNone/>
            </a:pPr>
            <a:r>
              <a:rPr lang="en-US" dirty="0"/>
              <a:t>The skin raw output is streamed by the ports 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icub</a:t>
            </a:r>
            <a:r>
              <a:rPr lang="en-US" b="1" dirty="0">
                <a:latin typeface="Consolas" panose="020B0609020204030204" pitchFamily="49" charset="0"/>
              </a:rPr>
              <a:t>/skin/&lt;</a:t>
            </a:r>
            <a:r>
              <a:rPr lang="en-US" b="1" dirty="0" err="1">
                <a:latin typeface="Consolas" panose="020B0609020204030204" pitchFamily="49" charset="0"/>
              </a:rPr>
              <a:t>part_name</a:t>
            </a:r>
            <a:r>
              <a:rPr lang="en-US" b="1" dirty="0">
                <a:latin typeface="Consolas" panose="020B0609020204030204" pitchFamily="49" charset="0"/>
              </a:rPr>
              <a:t>&gt; </a:t>
            </a:r>
            <a:r>
              <a:rPr lang="en-US" dirty="0"/>
              <a:t>and it is published by the firmware of </a:t>
            </a:r>
            <a:r>
              <a:rPr lang="en-US" dirty="0" err="1"/>
              <a:t>mtb</a:t>
            </a:r>
            <a:r>
              <a:rPr lang="en-US" dirty="0"/>
              <a:t> boards.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compensated</a:t>
            </a:r>
            <a:r>
              <a:rPr lang="en-US" dirty="0"/>
              <a:t> one is expressed by a double(between 0.0 and 255.0) and when a pressure is applied the output </a:t>
            </a:r>
            <a:r>
              <a:rPr lang="en-US" b="1" dirty="0"/>
              <a:t>increases. </a:t>
            </a:r>
            <a:r>
              <a:rPr lang="en-US" dirty="0"/>
              <a:t>This kind of compensation </a:t>
            </a:r>
            <a:r>
              <a:rPr lang="en-US" dirty="0" err="1"/>
              <a:t>si</a:t>
            </a:r>
            <a:r>
              <a:rPr lang="en-US" dirty="0"/>
              <a:t> performed by the </a:t>
            </a:r>
            <a:r>
              <a:rPr lang="en-US" dirty="0" err="1"/>
              <a:t>skinManager</a:t>
            </a:r>
            <a:r>
              <a:rPr lang="en-US" dirty="0"/>
              <a:t> that streams this data </a:t>
            </a:r>
            <a:r>
              <a:rPr lang="en-US" dirty="0" err="1"/>
              <a:t>throught</a:t>
            </a:r>
            <a:r>
              <a:rPr lang="en-US" dirty="0"/>
              <a:t> the ports 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icub</a:t>
            </a:r>
            <a:r>
              <a:rPr lang="en-US" b="1" dirty="0">
                <a:latin typeface="Consolas" panose="020B0609020204030204" pitchFamily="49" charset="0"/>
              </a:rPr>
              <a:t>/skin/&lt;</a:t>
            </a:r>
            <a:r>
              <a:rPr lang="en-US" b="1" dirty="0" err="1">
                <a:latin typeface="Consolas" panose="020B0609020204030204" pitchFamily="49" charset="0"/>
              </a:rPr>
              <a:t>part_name</a:t>
            </a:r>
            <a:r>
              <a:rPr lang="en-US" b="1" dirty="0">
                <a:latin typeface="Consolas" panose="020B0609020204030204" pitchFamily="49" charset="0"/>
              </a:rPr>
              <a:t>&gt;_comp</a:t>
            </a: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25231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drift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taxels</a:t>
            </a:r>
            <a:r>
              <a:rPr lang="en-US" dirty="0"/>
              <a:t> measures are affected by thermal drift, and it is compensated both by </a:t>
            </a:r>
            <a:r>
              <a:rPr lang="en-US" dirty="0" err="1"/>
              <a:t>skinManager</a:t>
            </a:r>
            <a:r>
              <a:rPr lang="en-US" dirty="0"/>
              <a:t> and by the calibration done on the </a:t>
            </a:r>
            <a:r>
              <a:rPr lang="en-US" dirty="0" err="1"/>
              <a:t>mtb</a:t>
            </a:r>
            <a:r>
              <a:rPr lang="en-US" dirty="0"/>
              <a:t> board</a:t>
            </a: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8BD9245-CCE0-48A8-B8A3-C5BD8748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983108"/>
            <a:ext cx="3761495" cy="27405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60EDCD3-FBB7-42F9-9ABB-25FF076D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731" y="2475610"/>
            <a:ext cx="3062852" cy="29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972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SKINmanager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skinManager</a:t>
            </a:r>
            <a:r>
              <a:rPr lang="en-US" dirty="0"/>
              <a:t> is an executable included in the </a:t>
            </a:r>
            <a:r>
              <a:rPr lang="en-US" dirty="0">
                <a:hlinkClick r:id="rId2"/>
              </a:rPr>
              <a:t>icub-main repository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Can handles multiple skin patches, it is used for handle and refine the data coming from the firmware.</a:t>
            </a:r>
          </a:p>
          <a:p>
            <a:pPr marL="0" indent="0">
              <a:buNone/>
            </a:pPr>
            <a:r>
              <a:rPr lang="en-US" dirty="0"/>
              <a:t>It allows to:</a:t>
            </a:r>
          </a:p>
          <a:p>
            <a:r>
              <a:rPr lang="en-US" dirty="0"/>
              <a:t>Set a low pass filter to the data</a:t>
            </a:r>
          </a:p>
          <a:p>
            <a:r>
              <a:rPr lang="en-US" dirty="0"/>
              <a:t>Compute touch threshold for the </a:t>
            </a:r>
            <a:r>
              <a:rPr lang="en-US" dirty="0" err="1"/>
              <a:t>taxels</a:t>
            </a:r>
            <a:r>
              <a:rPr lang="en-US" dirty="0"/>
              <a:t> used by the binarization</a:t>
            </a:r>
          </a:p>
          <a:p>
            <a:r>
              <a:rPr lang="en-US" dirty="0"/>
              <a:t>Define </a:t>
            </a:r>
            <a:r>
              <a:rPr lang="en-US" dirty="0" err="1"/>
              <a:t>skinContacts</a:t>
            </a:r>
            <a:endParaRPr lang="en-US" dirty="0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763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SkinManager</a:t>
            </a:r>
            <a:r>
              <a:rPr lang="en-US" dirty="0"/>
              <a:t> - Touch threshold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skin </a:t>
            </a:r>
            <a:r>
              <a:rPr lang="en-US" dirty="0" err="1"/>
              <a:t>taxel</a:t>
            </a:r>
            <a:r>
              <a:rPr lang="en-US" dirty="0"/>
              <a:t> is subject to a different noise hence the touch threshold should be different </a:t>
            </a:r>
            <a:br>
              <a:rPr lang="en-US" dirty="0"/>
            </a:br>
            <a:r>
              <a:rPr lang="en-US" dirty="0"/>
              <a:t>for each </a:t>
            </a:r>
            <a:r>
              <a:rPr lang="en-US" dirty="0" err="1"/>
              <a:t>taxel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skinManager</a:t>
            </a:r>
            <a:r>
              <a:rPr lang="en-US" dirty="0"/>
              <a:t> module computes the touch thresholds (the 95% percentile) during its </a:t>
            </a:r>
            <a:br>
              <a:rPr lang="en-US" dirty="0"/>
            </a:br>
            <a:r>
              <a:rPr lang="en-US" dirty="0" err="1"/>
              <a:t>calibralibration</a:t>
            </a:r>
            <a:r>
              <a:rPr lang="en-US" dirty="0"/>
              <a:t> phase. The touch thresholds may be retrieved sending a </a:t>
            </a:r>
            <a:br>
              <a:rPr lang="en-US" dirty="0"/>
            </a:br>
            <a:r>
              <a:rPr lang="en-US" dirty="0"/>
              <a:t>message ‘get percentile’ to the </a:t>
            </a:r>
            <a:r>
              <a:rPr lang="en-US" dirty="0" err="1"/>
              <a:t>rpc</a:t>
            </a:r>
            <a:r>
              <a:rPr lang="en-US" dirty="0"/>
              <a:t> port of the </a:t>
            </a:r>
            <a:r>
              <a:rPr lang="en-US" dirty="0" err="1"/>
              <a:t>skinManager</a:t>
            </a:r>
            <a:r>
              <a:rPr lang="en-US" dirty="0"/>
              <a:t> module </a:t>
            </a: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912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SkinManagerGui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A1AC7-F5BA-4E6A-B800-4865F04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this module is included in the icub-main repository, it is an handy interface for interacting with the </a:t>
            </a:r>
            <a:r>
              <a:rPr lang="en-US" i="1" dirty="0" err="1"/>
              <a:t>skinManager</a:t>
            </a:r>
            <a:r>
              <a:rPr lang="en-US" dirty="0"/>
              <a:t> module.</a:t>
            </a:r>
          </a:p>
          <a:p>
            <a:pPr marL="0" indent="0">
              <a:buNone/>
            </a:pPr>
            <a:r>
              <a:rPr lang="en-US" dirty="0"/>
              <a:t>In this sense it allows to request to the </a:t>
            </a:r>
            <a:r>
              <a:rPr lang="en-US" i="1" dirty="0" err="1"/>
              <a:t>skinManager</a:t>
            </a:r>
            <a:r>
              <a:rPr lang="en-US" dirty="0"/>
              <a:t> to filter/compensate data and it shows errors and warning coming from the skin.</a:t>
            </a:r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50261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SkinManagerGui</a:t>
            </a:r>
            <a:endParaRPr lang="en-US" dirty="0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D22DDC8-DFF2-4621-A816-524D9777F9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.097%"/>
          <a:stretch/>
        </p:blipFill>
        <p:spPr bwMode="auto">
          <a:xfrm>
            <a:off x="3868768" y="2016124"/>
            <a:ext cx="4768896" cy="387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3C29DE9-BEC4-4ED0-99FE-096143ED13C0}"/>
              </a:ext>
            </a:extLst>
          </p:cNvPr>
          <p:cNvSpPr/>
          <p:nvPr/>
        </p:nvSpPr>
        <p:spPr>
          <a:xfrm>
            <a:off x="3868768" y="2528564"/>
            <a:ext cx="2053004" cy="98913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D372DDC-5341-4E59-8F1F-21ACEE03F4D8}"/>
              </a:ext>
            </a:extLst>
          </p:cNvPr>
          <p:cNvSpPr/>
          <p:nvPr/>
        </p:nvSpPr>
        <p:spPr>
          <a:xfrm>
            <a:off x="6014091" y="2439866"/>
            <a:ext cx="2589182" cy="338943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D69558C-1D65-4E6F-8D3B-CC8A090A6423}"/>
              </a:ext>
            </a:extLst>
          </p:cNvPr>
          <p:cNvSpPr/>
          <p:nvPr/>
        </p:nvSpPr>
        <p:spPr>
          <a:xfrm>
            <a:off x="3873941" y="3517697"/>
            <a:ext cx="2053004" cy="4564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A549F4BD-1232-4808-812A-8C4FB4D3C4AD}"/>
              </a:ext>
            </a:extLst>
          </p:cNvPr>
          <p:cNvCxnSpPr>
            <a:cxnSpLocks/>
            <a:stCxn id="9" idx="1"/>
            <a:endCxn id="13" idx="0"/>
          </p:cNvCxnSpPr>
          <p:nvPr/>
        </p:nvCxnSpPr>
        <p:spPr>
          <a:xfrm rot="10800000" flipV="1">
            <a:off x="1883753" y="3745909"/>
            <a:ext cx="1990189" cy="565839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416D2A-6581-49C4-9EE9-BA8736A3674C}"/>
              </a:ext>
            </a:extLst>
          </p:cNvPr>
          <p:cNvSpPr txBox="1"/>
          <p:nvPr/>
        </p:nvSpPr>
        <p:spPr>
          <a:xfrm>
            <a:off x="690196" y="4311749"/>
            <a:ext cx="2387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set to ON, the output of the *comp ports is binarized, 0.0 if there is no touch, 100.0 if there is touch.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A6EEDA1-B7AA-4F98-8AB7-D26FE25B427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13538" y="3023131"/>
            <a:ext cx="105523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006E4DA-0553-4960-837A-4099FCA1F600}"/>
              </a:ext>
            </a:extLst>
          </p:cNvPr>
          <p:cNvSpPr txBox="1"/>
          <p:nvPr/>
        </p:nvSpPr>
        <p:spPr>
          <a:xfrm>
            <a:off x="473943" y="2657418"/>
            <a:ext cx="28196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 pass filter, the smooth</a:t>
            </a:r>
          </a:p>
          <a:p>
            <a:r>
              <a:rPr lang="en-US" sz="1400" dirty="0"/>
              <a:t>factor goes from 0.0 to 1.0.</a:t>
            </a:r>
          </a:p>
          <a:p>
            <a:r>
              <a:rPr lang="en-US" sz="1400" dirty="0"/>
              <a:t>Greater it is, more noise is removed</a:t>
            </a:r>
          </a:p>
          <a:p>
            <a:r>
              <a:rPr lang="en-US" sz="1400" dirty="0"/>
              <a:t>but also more artifacts are added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B937DFC-B55C-44DC-ACB1-A5EA7794427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603273" y="4134583"/>
            <a:ext cx="7691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27B60BC-C9A1-498E-AC83-F0D0DF0C4168}"/>
              </a:ext>
            </a:extLst>
          </p:cNvPr>
          <p:cNvSpPr txBox="1"/>
          <p:nvPr/>
        </p:nvSpPr>
        <p:spPr>
          <a:xfrm>
            <a:off x="9429124" y="3872973"/>
            <a:ext cx="2009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 messages coming from </a:t>
            </a:r>
            <a:r>
              <a:rPr lang="en-US" sz="1400" dirty="0" err="1"/>
              <a:t>skinManager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2043543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6719-826B-4DBF-AD56-D3B3DC0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SkinManagerGui</a:t>
            </a:r>
            <a:endParaRPr lang="en-US" dirty="0"/>
          </a:p>
        </p:txBody>
      </p:sp>
      <p:pic>
        <p:nvPicPr>
          <p:cNvPr id="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45DAE2F-ECE5-43AE-BC57-3A0B3C0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810" y="0"/>
            <a:ext cx="1639471" cy="1639471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7C9CC1E-B41A-4EA2-B464-D5C949474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44691"/>
            <a:ext cx="4686531" cy="382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C08A79-9DFF-4C3F-B977-9C7CED9A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0" y="2044692"/>
            <a:ext cx="4447435" cy="1652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On the Compensation tab is display the thermal drift for each skin patch.</a:t>
            </a:r>
          </a:p>
          <a:p>
            <a:pPr marL="0" indent="0">
              <a:buNone/>
            </a:pPr>
            <a:r>
              <a:rPr lang="en-US" sz="1600" dirty="0"/>
              <a:t>It is possible to open the tree and check it for each triangle and each </a:t>
            </a:r>
            <a:r>
              <a:rPr lang="en-US" sz="1600" dirty="0" err="1"/>
              <a:t>taxel</a:t>
            </a:r>
            <a:r>
              <a:rPr lang="en-US" sz="1600" dirty="0"/>
              <a:t>. 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C27B93F-CE69-435F-A5CA-A4BAB1255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.793%"/>
          <a:stretch/>
        </p:blipFill>
        <p:spPr bwMode="auto">
          <a:xfrm>
            <a:off x="6352607" y="3429000"/>
            <a:ext cx="5000625" cy="258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E5FBE5E-971E-4255-A67B-E2EB27677745}"/>
              </a:ext>
            </a:extLst>
          </p:cNvPr>
          <p:cNvCxnSpPr/>
          <p:nvPr/>
        </p:nvCxnSpPr>
        <p:spPr>
          <a:xfrm>
            <a:off x="2996648" y="2782957"/>
            <a:ext cx="3355959" cy="150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53769"/>
      </p:ext>
    </p:extLst>
  </p:cSld>
  <p:clrMapOvr>
    <a:masterClrMapping/>
  </p:clrMapOvr>
</p:sld>
</file>

<file path=ppt/theme/theme1.xml><?xml version="1.0" encoding="utf-8"?>
<a:theme xmlns:a="http://purl.oclc.org/ooxml/drawingml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%">
              <a:schemeClr val="phClr">
                <a:tint val="54%"/>
                <a:alpha val="100%"/>
                <a:satMod val="105%"/>
                <a:lumMod val="110%"/>
              </a:schemeClr>
            </a:gs>
            <a:gs pos="100%">
              <a:schemeClr val="phClr">
                <a:tint val="78%"/>
                <a:alpha val="92%"/>
                <a:satMod val="109%"/>
                <a:lumMod val="10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8%"/>
                <a:satMod val="110%"/>
                <a:lumMod val="104%"/>
              </a:schemeClr>
            </a:gs>
            <a:gs pos="69%">
              <a:schemeClr val="phClr">
                <a:shade val="88%"/>
                <a:satMod val="130%"/>
                <a:lumMod val="92%"/>
              </a:schemeClr>
            </a:gs>
            <a:gs pos="100%">
              <a:schemeClr val="phClr">
                <a:shade val="78%"/>
                <a:satMod val="130%"/>
                <a:lumMod val="92%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%" sy="96%" rotWithShape="0">
              <a:srgbClr val="000000">
                <a:alpha val="48%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%">
              <a:schemeClr val="phClr">
                <a:tint val="94%"/>
                <a:satMod val="80%"/>
                <a:lumMod val="106%"/>
              </a:schemeClr>
            </a:gs>
            <a:gs pos="100%">
              <a:schemeClr val="phClr">
                <a:shade val="8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TM10001114[[fn=Raccolta]]</Template>
  <TotalTime>534</TotalTime>
  <Words>577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Consolas</vt:lpstr>
      <vt:lpstr>Gill Sans MT</vt:lpstr>
      <vt:lpstr>Raccolta</vt:lpstr>
      <vt:lpstr>IcUB Skin – GUI and High level software</vt:lpstr>
      <vt:lpstr>Introduction</vt:lpstr>
      <vt:lpstr>skin output</vt:lpstr>
      <vt:lpstr>Thermal drift</vt:lpstr>
      <vt:lpstr>SKINmanager</vt:lpstr>
      <vt:lpstr>SkinManager - Touch threshold</vt:lpstr>
      <vt:lpstr>SkinManagerGui</vt:lpstr>
      <vt:lpstr>SkinManagerGui</vt:lpstr>
      <vt:lpstr>SkinManagerGui</vt:lpstr>
      <vt:lpstr>icubskingui</vt:lpstr>
      <vt:lpstr>Run skin on the robot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IcUB Skin – GUI and High level software</dc:title>
  <dc:creator>Nicolo Genesio</dc:creator>
  <cp:lastModifiedBy>Nicolo Genesio</cp:lastModifiedBy>
  <cp:revision>2</cp:revision>
  <dcterms:created xsi:type="dcterms:W3CDTF">2021-11-23T08:52:49Z</dcterms:created>
  <dcterms:modified xsi:type="dcterms:W3CDTF">2021-11-24T11:37:07Z</dcterms:modified>
</cp:coreProperties>
</file>