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70" r:id="rId5"/>
    <p:sldId id="272" r:id="rId6"/>
    <p:sldId id="273" r:id="rId7"/>
    <p:sldId id="260" r:id="rId8"/>
    <p:sldId id="259" r:id="rId9"/>
    <p:sldId id="258" r:id="rId10"/>
    <p:sldId id="261" r:id="rId11"/>
    <p:sldId id="262" r:id="rId12"/>
    <p:sldId id="263" r:id="rId13"/>
    <p:sldId id="264" r:id="rId14"/>
    <p:sldId id="268" r:id="rId15"/>
    <p:sldId id="269" r:id="rId16"/>
    <p:sldId id="265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F7F7"/>
    <a:srgbClr val="F725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B7DFF4-23E0-B809-F16F-FF9F38CF81ED}" v="1024" dt="2021-11-25T16:15:36.853"/>
    <p1510:client id="{3C450B18-EBB8-AD8A-0E4A-39DD493132F8}" v="14" dt="2021-11-25T16:49:06.476"/>
    <p1510:client id="{5EF47389-6151-4FD1-BD7C-0F6E8F684E09}" v="150" dt="2021-11-25T17:00:58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obotology.github.io/robotology-documentation/doc/html/group__skinDynLib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obotology.github.io/robotology-documentation/doc/html/group__icub__skinManage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99DA11-C7AC-486B-AC34-7EB9B9ED6A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IcUB</a:t>
            </a:r>
            <a:r>
              <a:rPr lang="en-US"/>
              <a:t> Skin – From Hardware to High level software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355142-E34C-4C48-9573-5E1E5C9CF0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Simeone Dussoni &amp; </a:t>
            </a:r>
            <a:r>
              <a:rPr lang="en-US" dirty="0" err="1"/>
              <a:t>Nicolò</a:t>
            </a:r>
            <a:r>
              <a:rPr lang="en-US" dirty="0"/>
              <a:t> Genesio</a:t>
            </a:r>
          </a:p>
        </p:txBody>
      </p:sp>
      <p:pic>
        <p:nvPicPr>
          <p:cNvPr id="4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3A7C0DC7-2B17-4B57-A2A7-8AAB7456A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810" y="0"/>
            <a:ext cx="1639471" cy="16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21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6719-826B-4DBF-AD56-D3B3DC0F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SkinManager</a:t>
            </a:r>
            <a:r>
              <a:rPr lang="en-US"/>
              <a:t> - Touch threshold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DA1AC7-F5BA-4E6A-B800-4865F045D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Each skin </a:t>
            </a:r>
            <a:r>
              <a:rPr lang="en-US" err="1"/>
              <a:t>taxel</a:t>
            </a:r>
            <a:r>
              <a:rPr lang="en-US"/>
              <a:t> is subject to a different noise hence the touch threshold should be different </a:t>
            </a:r>
            <a:br>
              <a:rPr lang="en-US"/>
            </a:br>
            <a:r>
              <a:rPr lang="en-US"/>
              <a:t>for each </a:t>
            </a:r>
            <a:r>
              <a:rPr lang="en-US" err="1"/>
              <a:t>taxel</a:t>
            </a:r>
            <a:r>
              <a:rPr lang="en-US"/>
              <a:t>. </a:t>
            </a:r>
            <a:br>
              <a:rPr lang="en-US"/>
            </a:br>
            <a:r>
              <a:rPr lang="en-US"/>
              <a:t>The </a:t>
            </a:r>
            <a:r>
              <a:rPr lang="en-US" err="1"/>
              <a:t>skinManager</a:t>
            </a:r>
            <a:r>
              <a:rPr lang="en-US"/>
              <a:t> module computes the touch thresholds (the 95% percentile) during its </a:t>
            </a:r>
            <a:br>
              <a:rPr lang="en-US"/>
            </a:br>
            <a:r>
              <a:rPr lang="en-US" err="1"/>
              <a:t>calibralibration</a:t>
            </a:r>
            <a:r>
              <a:rPr lang="en-US"/>
              <a:t> phase. The touch thresholds may be retrieved sending a </a:t>
            </a:r>
            <a:br>
              <a:rPr lang="en-US"/>
            </a:br>
            <a:r>
              <a:rPr lang="en-US"/>
              <a:t>message ‘get percentile’ to the </a:t>
            </a:r>
            <a:r>
              <a:rPr lang="en-US" err="1"/>
              <a:t>rpc</a:t>
            </a:r>
            <a:r>
              <a:rPr lang="en-US"/>
              <a:t> port of the </a:t>
            </a:r>
            <a:r>
              <a:rPr lang="en-US" err="1"/>
              <a:t>skinManager</a:t>
            </a:r>
            <a:r>
              <a:rPr lang="en-US"/>
              <a:t> module </a:t>
            </a:r>
          </a:p>
        </p:txBody>
      </p:sp>
      <p:pic>
        <p:nvPicPr>
          <p:cNvPr id="5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445DAE2F-ECE5-43AE-BC57-3A0B3C0FF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810" y="0"/>
            <a:ext cx="1639471" cy="16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19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6719-826B-4DBF-AD56-D3B3DC0F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SkinManagerGui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DA1AC7-F5BA-4E6A-B800-4865F045D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Also this module is included in the icub-main repository, it is an handy interface for interacting with the </a:t>
            </a:r>
            <a:r>
              <a:rPr lang="en-US" i="1" err="1"/>
              <a:t>skinManager</a:t>
            </a:r>
            <a:r>
              <a:rPr lang="en-US"/>
              <a:t> module.</a:t>
            </a:r>
          </a:p>
          <a:p>
            <a:pPr marL="0" indent="0">
              <a:buNone/>
            </a:pPr>
            <a:r>
              <a:rPr lang="en-US"/>
              <a:t>In this sense it allows to request to the </a:t>
            </a:r>
            <a:r>
              <a:rPr lang="en-US" i="1" err="1"/>
              <a:t>skinManager</a:t>
            </a:r>
            <a:r>
              <a:rPr lang="en-US"/>
              <a:t> to filter/compensate data and it shows errors and warning coming from the skin.</a:t>
            </a:r>
          </a:p>
        </p:txBody>
      </p:sp>
      <p:pic>
        <p:nvPicPr>
          <p:cNvPr id="5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445DAE2F-ECE5-43AE-BC57-3A0B3C0FF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810" y="0"/>
            <a:ext cx="1639471" cy="16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50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6719-826B-4DBF-AD56-D3B3DC0F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SkinManagerGui</a:t>
            </a:r>
            <a:endParaRPr lang="en-US"/>
          </a:p>
        </p:txBody>
      </p:sp>
      <p:pic>
        <p:nvPicPr>
          <p:cNvPr id="5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445DAE2F-ECE5-43AE-BC57-3A0B3C0FF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810" y="0"/>
            <a:ext cx="1639471" cy="1639471"/>
          </a:xfrm>
          <a:prstGeom prst="rect">
            <a:avLst/>
          </a:prstGeom>
        </p:spPr>
      </p:pic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DD22DDC8-DFF2-4621-A816-524D9777F9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7"/>
          <a:stretch/>
        </p:blipFill>
        <p:spPr bwMode="auto">
          <a:xfrm>
            <a:off x="3868768" y="2016124"/>
            <a:ext cx="4768896" cy="387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D3C29DE9-BEC4-4ED0-99FE-096143ED13C0}"/>
              </a:ext>
            </a:extLst>
          </p:cNvPr>
          <p:cNvSpPr/>
          <p:nvPr/>
        </p:nvSpPr>
        <p:spPr>
          <a:xfrm>
            <a:off x="3868768" y="2528564"/>
            <a:ext cx="2053004" cy="989134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2D372DDC-5341-4E59-8F1F-21ACEE03F4D8}"/>
              </a:ext>
            </a:extLst>
          </p:cNvPr>
          <p:cNvSpPr/>
          <p:nvPr/>
        </p:nvSpPr>
        <p:spPr>
          <a:xfrm>
            <a:off x="6014091" y="2439866"/>
            <a:ext cx="2589182" cy="3389434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8D69558C-1D65-4E6F-8D3B-CC8A090A6423}"/>
              </a:ext>
            </a:extLst>
          </p:cNvPr>
          <p:cNvSpPr/>
          <p:nvPr/>
        </p:nvSpPr>
        <p:spPr>
          <a:xfrm>
            <a:off x="3873941" y="3517697"/>
            <a:ext cx="2053004" cy="45642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A549F4BD-1232-4808-812A-8C4FB4D3C4AD}"/>
              </a:ext>
            </a:extLst>
          </p:cNvPr>
          <p:cNvCxnSpPr>
            <a:cxnSpLocks/>
            <a:stCxn id="9" idx="1"/>
            <a:endCxn id="13" idx="0"/>
          </p:cNvCxnSpPr>
          <p:nvPr/>
        </p:nvCxnSpPr>
        <p:spPr>
          <a:xfrm rot="10800000" flipV="1">
            <a:off x="2013955" y="3745910"/>
            <a:ext cx="1859986" cy="236186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416D2A-6581-49C4-9EE9-BA8736A3674C}"/>
              </a:ext>
            </a:extLst>
          </p:cNvPr>
          <p:cNvSpPr txBox="1"/>
          <p:nvPr/>
        </p:nvSpPr>
        <p:spPr>
          <a:xfrm>
            <a:off x="473942" y="3982096"/>
            <a:ext cx="30800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If set to ON, the output of the *comp ports is binarized, 0.0 if there is no touch, 100.0 if there is touch.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9A6EEDA1-B7AA-4F98-8AB7-D26FE25B4272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813538" y="3023131"/>
            <a:ext cx="1055230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006E4DA-0553-4960-837A-4099FCA1F600}"/>
              </a:ext>
            </a:extLst>
          </p:cNvPr>
          <p:cNvSpPr txBox="1"/>
          <p:nvPr/>
        </p:nvSpPr>
        <p:spPr>
          <a:xfrm>
            <a:off x="473943" y="2657418"/>
            <a:ext cx="28196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Low pass filter, the smooth</a:t>
            </a:r>
          </a:p>
          <a:p>
            <a:r>
              <a:rPr lang="en-US" sz="1400"/>
              <a:t>factor goes from 0.0 to 1.0.</a:t>
            </a:r>
          </a:p>
          <a:p>
            <a:r>
              <a:rPr lang="en-US" sz="1400"/>
              <a:t>Greater it is, more noise is removed</a:t>
            </a:r>
          </a:p>
          <a:p>
            <a:r>
              <a:rPr lang="en-US" sz="1400"/>
              <a:t>but also more artifacts are added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4B937DFC-B55C-44DC-ACB1-A5EA7794427F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8603273" y="4134583"/>
            <a:ext cx="769109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27B60BC-C9A1-498E-AC83-F0D0DF0C4168}"/>
              </a:ext>
            </a:extLst>
          </p:cNvPr>
          <p:cNvSpPr txBox="1"/>
          <p:nvPr/>
        </p:nvSpPr>
        <p:spPr>
          <a:xfrm>
            <a:off x="9429124" y="3872973"/>
            <a:ext cx="2009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Log messages coming from </a:t>
            </a:r>
            <a:r>
              <a:rPr lang="en-US" sz="1400" i="1" err="1"/>
              <a:t>skinManager</a:t>
            </a:r>
            <a:endParaRPr lang="en-US" sz="1400" i="1"/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ED522ADC-8559-485E-A0DB-0C2AB1616D61}"/>
              </a:ext>
            </a:extLst>
          </p:cNvPr>
          <p:cNvSpPr/>
          <p:nvPr/>
        </p:nvSpPr>
        <p:spPr>
          <a:xfrm>
            <a:off x="3914928" y="4913375"/>
            <a:ext cx="2053004" cy="249937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39FB1BE-2156-44E0-BE24-ED94A5136664}"/>
              </a:ext>
            </a:extLst>
          </p:cNvPr>
          <p:cNvSpPr txBox="1"/>
          <p:nvPr/>
        </p:nvSpPr>
        <p:spPr>
          <a:xfrm>
            <a:off x="473943" y="4778626"/>
            <a:ext cx="928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Reset the baseline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44B05983-9C44-4AD0-8187-30C039870F81}"/>
              </a:ext>
            </a:extLst>
          </p:cNvPr>
          <p:cNvCxnSpPr>
            <a:cxnSpLocks/>
            <a:stCxn id="15" idx="1"/>
            <a:endCxn id="19" idx="3"/>
          </p:cNvCxnSpPr>
          <p:nvPr/>
        </p:nvCxnSpPr>
        <p:spPr>
          <a:xfrm flipH="1">
            <a:off x="1402080" y="5038344"/>
            <a:ext cx="2512848" cy="189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043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6719-826B-4DBF-AD56-D3B3DC0F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SkinManagerGui</a:t>
            </a:r>
            <a:endParaRPr lang="en-US"/>
          </a:p>
        </p:txBody>
      </p:sp>
      <p:pic>
        <p:nvPicPr>
          <p:cNvPr id="5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445DAE2F-ECE5-43AE-BC57-3A0B3C0FF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810" y="0"/>
            <a:ext cx="1639471" cy="1639471"/>
          </a:xfrm>
          <a:prstGeom prst="rect">
            <a:avLst/>
          </a:prstGeom>
        </p:spPr>
      </p:pic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7C9CC1E-B41A-4EA2-B464-D5C949474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044691"/>
            <a:ext cx="4686531" cy="382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C08A79-9DFF-4C3F-B977-9C7CED9AB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0300" y="2044692"/>
            <a:ext cx="4447435" cy="1652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/>
              <a:t>On the Compensation tab is display the thermal drift for each skin patch.</a:t>
            </a:r>
          </a:p>
          <a:p>
            <a:pPr marL="0" indent="0">
              <a:buNone/>
            </a:pPr>
            <a:r>
              <a:rPr lang="en-US" sz="1600"/>
              <a:t>It is possible to open the tree and check it for each triangle and each </a:t>
            </a:r>
            <a:r>
              <a:rPr lang="en-US" sz="1600" err="1"/>
              <a:t>taxel</a:t>
            </a:r>
            <a:r>
              <a:rPr lang="en-US" sz="1600"/>
              <a:t>. 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4C27B93F-CE69-435F-A5CA-A4BAB1255C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93"/>
          <a:stretch/>
        </p:blipFill>
        <p:spPr bwMode="auto">
          <a:xfrm>
            <a:off x="6352607" y="3429000"/>
            <a:ext cx="5000625" cy="258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9E5FBE5E-971E-4255-A67B-E2EB27677745}"/>
              </a:ext>
            </a:extLst>
          </p:cNvPr>
          <p:cNvCxnSpPr/>
          <p:nvPr/>
        </p:nvCxnSpPr>
        <p:spPr>
          <a:xfrm>
            <a:off x="2996648" y="2782957"/>
            <a:ext cx="3355959" cy="150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153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6719-826B-4DBF-AD56-D3B3DC0F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Icub</a:t>
            </a:r>
            <a:r>
              <a:rPr lang="en-US"/>
              <a:t> SKIN API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DA1AC7-F5BA-4E6A-B800-4865F045D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/>
              <a:t>SkinContact</a:t>
            </a:r>
            <a:r>
              <a:rPr lang="en-US"/>
              <a:t> is a C++ class part of the </a:t>
            </a:r>
            <a:r>
              <a:rPr lang="en-US" i="1">
                <a:hlinkClick r:id="rId2"/>
              </a:rPr>
              <a:t>skinDynLib</a:t>
            </a:r>
            <a:r>
              <a:rPr lang="en-US" i="1"/>
              <a:t> </a:t>
            </a:r>
            <a:r>
              <a:rPr lang="en-US"/>
              <a:t>library, it represent a contact on the tactile sensor system of </a:t>
            </a:r>
            <a:r>
              <a:rPr lang="en-US" err="1"/>
              <a:t>iCub</a:t>
            </a:r>
            <a:r>
              <a:rPr lang="en-US"/>
              <a:t>.</a:t>
            </a:r>
          </a:p>
          <a:p>
            <a:pPr marL="0" indent="0">
              <a:buNone/>
            </a:pPr>
            <a:r>
              <a:rPr lang="en-US"/>
              <a:t>It contains info such as:</a:t>
            </a:r>
          </a:p>
          <a:p>
            <a:pPr lvl="1"/>
            <a:r>
              <a:rPr lang="en-US"/>
              <a:t>Body part</a:t>
            </a:r>
          </a:p>
          <a:p>
            <a:pPr lvl="1"/>
            <a:r>
              <a:rPr lang="en-US"/>
              <a:t>Link number</a:t>
            </a:r>
          </a:p>
          <a:p>
            <a:pPr lvl="1"/>
            <a:r>
              <a:rPr lang="en-US"/>
              <a:t>Center of pressure</a:t>
            </a:r>
          </a:p>
          <a:p>
            <a:pPr lvl="1"/>
            <a:r>
              <a:rPr lang="en-US"/>
              <a:t>Normal direction</a:t>
            </a:r>
          </a:p>
          <a:p>
            <a:pPr lvl="1"/>
            <a:r>
              <a:rPr lang="en-US"/>
              <a:t>Indexes of the </a:t>
            </a:r>
            <a:r>
              <a:rPr lang="en-US" err="1"/>
              <a:t>taxels</a:t>
            </a:r>
            <a:endParaRPr lang="en-US"/>
          </a:p>
          <a:p>
            <a:pPr marL="0" indent="0">
              <a:buNone/>
            </a:pPr>
            <a:r>
              <a:rPr lang="en-US"/>
              <a:t>These </a:t>
            </a:r>
            <a:r>
              <a:rPr lang="en-US" i="1"/>
              <a:t>SkinContact</a:t>
            </a:r>
            <a:r>
              <a:rPr lang="en-US"/>
              <a:t> objects are streamed by the </a:t>
            </a:r>
            <a:r>
              <a:rPr lang="en-US" i="1" err="1"/>
              <a:t>SkinManager</a:t>
            </a:r>
            <a:r>
              <a:rPr lang="en-US"/>
              <a:t> on the port </a:t>
            </a:r>
            <a:r>
              <a:rPr lang="en-US">
                <a:latin typeface="Consolas" panose="020B0609020204030204" pitchFamily="49" charset="0"/>
              </a:rPr>
              <a:t>/</a:t>
            </a:r>
            <a:r>
              <a:rPr lang="en-US" err="1">
                <a:latin typeface="Consolas" panose="020B0609020204030204" pitchFamily="49" charset="0"/>
              </a:rPr>
              <a:t>skinManager</a:t>
            </a:r>
            <a:r>
              <a:rPr lang="en-US">
                <a:latin typeface="Consolas" panose="020B0609020204030204" pitchFamily="49" charset="0"/>
              </a:rPr>
              <a:t>/</a:t>
            </a:r>
            <a:r>
              <a:rPr lang="en-US" err="1">
                <a:latin typeface="Consolas" panose="020B0609020204030204" pitchFamily="49" charset="0"/>
              </a:rPr>
              <a:t>skin_event:o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/>
              <a:t>in the form of </a:t>
            </a:r>
            <a:r>
              <a:rPr lang="en-US" i="1" err="1"/>
              <a:t>SkinContactList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 i="1"/>
          </a:p>
        </p:txBody>
      </p:sp>
      <p:pic>
        <p:nvPicPr>
          <p:cNvPr id="5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445DAE2F-ECE5-43AE-BC57-3A0B3C0FF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6810" y="0"/>
            <a:ext cx="1639471" cy="16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33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6719-826B-4DBF-AD56-D3B3DC0F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Icub</a:t>
            </a:r>
            <a:r>
              <a:rPr lang="en-US"/>
              <a:t> SKIN API – Example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DA1AC7-F5BA-4E6A-B800-4865F045D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7393483" cy="3976226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1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 </a:t>
            </a:r>
            <a:r>
              <a:rPr lang="en-US" sz="11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local_name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1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yarp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BufferedPort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iCub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skinDynLib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SkinContactList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1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portSc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</a:t>
            </a:r>
          </a:p>
          <a:p>
            <a:pPr marL="0" indent="0">
              <a:buNone/>
            </a:pPr>
            <a:r>
              <a:rPr lang="en-US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portSc</a:t>
            </a:r>
            <a:r>
              <a:rPr lang="en-US" sz="11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local_name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sz="11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skin_contacts:i</a:t>
            </a:r>
            <a:r>
              <a:rPr lang="en-US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1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c_str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    </a:t>
            </a:r>
          </a:p>
          <a:p>
            <a:pPr marL="0" indent="0">
              <a:buNone/>
            </a:pPr>
            <a:r>
              <a:rPr lang="en-US" sz="11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Network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portSc</a:t>
            </a:r>
            <a:r>
              <a:rPr lang="en-US" sz="11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c_str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sz="11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skinManager</a:t>
            </a:r>
            <a:r>
              <a:rPr lang="en-US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/skin_</a:t>
            </a:r>
            <a:r>
              <a:rPr lang="en-US" sz="11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events:o</a:t>
            </a:r>
            <a:r>
              <a:rPr lang="en-US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udp</a:t>
            </a:r>
            <a:r>
              <a:rPr lang="en-US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  </a:t>
            </a:r>
          </a:p>
          <a:p>
            <a:pPr marL="0" indent="0">
              <a:buNone/>
            </a:pP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sz="11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iCub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skinDynLib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SkinContactList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scl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portSc</a:t>
            </a:r>
            <a:r>
              <a:rPr lang="en-US" sz="11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  </a:t>
            </a:r>
          </a:p>
          <a:p>
            <a:pPr marL="0" indent="0">
              <a:buNone/>
            </a:pPr>
            <a:r>
              <a:rPr lang="en-US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scl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 </a:t>
            </a:r>
            <a:r>
              <a:rPr lang="en-US" sz="11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  </a:t>
            </a:r>
          </a:p>
          <a:p>
            <a:pPr marL="0" indent="0">
              <a:buNone/>
            </a:pP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   </a:t>
            </a:r>
          </a:p>
          <a:p>
            <a:pPr marL="0" indent="0">
              <a:buNone/>
            </a:pP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map&lt;</a:t>
            </a:r>
            <a:r>
              <a:rPr lang="en-US" sz="11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iCub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skinDynLib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BodyPart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SkinContactList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1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contactsPerBp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scl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splitPerBodyPart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   </a:t>
            </a:r>
          </a:p>
          <a:p>
            <a:pPr marL="0" indent="0">
              <a:buNone/>
            </a:pP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 contacts : </a:t>
            </a:r>
            <a:r>
              <a:rPr lang="en-US" sz="11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contactsPerBp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  </a:t>
            </a:r>
          </a:p>
          <a:p>
            <a:pPr marL="0" indent="0">
              <a:buNone/>
            </a:pP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   </a:t>
            </a:r>
          </a:p>
          <a:p>
            <a:pPr marL="0" indent="0">
              <a:buNone/>
            </a:pP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doSomethingWithSkinContact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(contacts);    </a:t>
            </a:r>
          </a:p>
          <a:p>
            <a:pPr marL="0" indent="0">
              <a:buNone/>
            </a:pP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   </a:t>
            </a:r>
          </a:p>
          <a:p>
            <a:pPr marL="0" indent="0">
              <a:buNone/>
            </a:pP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 </a:t>
            </a:r>
          </a:p>
          <a:p>
            <a:pPr marL="0" indent="0">
              <a:buNone/>
            </a:pPr>
            <a:endParaRPr lang="en-US" sz="1100" i="1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445DAE2F-ECE5-43AE-BC57-3A0B3C0FF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810" y="0"/>
            <a:ext cx="1639471" cy="16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27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6719-826B-4DBF-AD56-D3B3DC0F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icubskingui</a:t>
            </a:r>
            <a:endParaRPr lang="en-US"/>
          </a:p>
        </p:txBody>
      </p:sp>
      <p:pic>
        <p:nvPicPr>
          <p:cNvPr id="5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445DAE2F-ECE5-43AE-BC57-3A0B3C0FF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810" y="0"/>
            <a:ext cx="1639471" cy="1639471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C08A79-9DFF-4C3F-B977-9C7CED9AB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50609"/>
            <a:ext cx="4447435" cy="3450613"/>
          </a:xfrm>
        </p:spPr>
        <p:txBody>
          <a:bodyPr/>
          <a:lstStyle/>
          <a:p>
            <a:pPr marL="0" indent="0">
              <a:buNone/>
            </a:pPr>
            <a:r>
              <a:rPr lang="en-US" i="1" err="1"/>
              <a:t>iCubSkinGui</a:t>
            </a:r>
            <a:r>
              <a:rPr lang="en-US"/>
              <a:t> is a GUI to display the output of fingertips/skin tactile sensors.</a:t>
            </a:r>
          </a:p>
          <a:p>
            <a:pPr marL="0" indent="0">
              <a:buNone/>
            </a:pPr>
            <a:r>
              <a:rPr lang="en-US"/>
              <a:t>It is defined by the configuration files located in</a:t>
            </a:r>
          </a:p>
          <a:p>
            <a:pPr marL="0" indent="0">
              <a:buNone/>
            </a:pPr>
            <a:r>
              <a:rPr lang="en-US" err="1"/>
              <a:t>icub</a:t>
            </a:r>
            <a:r>
              <a:rPr lang="en-US"/>
              <a:t>-main/apps/</a:t>
            </a:r>
            <a:r>
              <a:rPr lang="en-US" err="1"/>
              <a:t>skinGui</a:t>
            </a:r>
            <a:r>
              <a:rPr lang="en-US"/>
              <a:t>/conf/</a:t>
            </a:r>
            <a:r>
              <a:rPr lang="en-US" err="1"/>
              <a:t>skinGui</a:t>
            </a:r>
            <a:r>
              <a:rPr lang="en-US"/>
              <a:t>.</a:t>
            </a:r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EC567765-80FE-403B-8C9B-B03C11EAF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615" y="1950609"/>
            <a:ext cx="4694115" cy="38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961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6719-826B-4DBF-AD56-D3B3DC0F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 skin on the robot</a:t>
            </a:r>
          </a:p>
        </p:txBody>
      </p:sp>
      <p:pic>
        <p:nvPicPr>
          <p:cNvPr id="5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445DAE2F-ECE5-43AE-BC57-3A0B3C0FF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810" y="0"/>
            <a:ext cx="1639471" cy="1639471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C08A79-9DFF-4C3F-B977-9C7CED9AB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388" y="1950609"/>
            <a:ext cx="3379303" cy="34506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In order to have the skin working on the robot, the relative devices has to be launched through </a:t>
            </a:r>
            <a:r>
              <a:rPr lang="en-US" i="1" err="1"/>
              <a:t>yarprobotinterface</a:t>
            </a:r>
            <a:r>
              <a:rPr lang="en-US" i="1"/>
              <a:t>. </a:t>
            </a:r>
            <a:r>
              <a:rPr lang="en-US"/>
              <a:t>Once done that, running the </a:t>
            </a:r>
            <a:r>
              <a:rPr lang="en-US" i="1"/>
              <a:t>“Skin” </a:t>
            </a:r>
            <a:r>
              <a:rPr lang="en-US"/>
              <a:t>application in </a:t>
            </a:r>
            <a:r>
              <a:rPr lang="en-US" i="1" err="1"/>
              <a:t>yarpmanager</a:t>
            </a:r>
            <a:r>
              <a:rPr lang="en-US" i="1"/>
              <a:t>,</a:t>
            </a:r>
            <a:r>
              <a:rPr lang="en-US"/>
              <a:t> it launch </a:t>
            </a:r>
            <a:r>
              <a:rPr lang="en-US" err="1"/>
              <a:t>SkinManager</a:t>
            </a:r>
            <a:r>
              <a:rPr lang="en-US"/>
              <a:t>, </a:t>
            </a:r>
            <a:r>
              <a:rPr lang="en-US" err="1"/>
              <a:t>SkinManagerGui</a:t>
            </a:r>
            <a:r>
              <a:rPr lang="en-US"/>
              <a:t> and all the </a:t>
            </a:r>
            <a:r>
              <a:rPr lang="en-US" err="1"/>
              <a:t>iCubSkinGuis</a:t>
            </a:r>
            <a:r>
              <a:rPr lang="en-US"/>
              <a:t>.</a:t>
            </a:r>
            <a:endParaRPr lang="en-US" i="1"/>
          </a:p>
          <a:p>
            <a:pPr marL="0" indent="0">
              <a:buNone/>
            </a:pPr>
            <a:endParaRPr lang="en-US" i="1"/>
          </a:p>
        </p:txBody>
      </p:sp>
      <p:pic>
        <p:nvPicPr>
          <p:cNvPr id="6" name="Picture 2" descr="Image">
            <a:extLst>
              <a:ext uri="{FF2B5EF4-FFF2-40B4-BE49-F238E27FC236}">
                <a16:creationId xmlns:a16="http://schemas.microsoft.com/office/drawing/2014/main" id="{5CDA2214-AC81-4A96-B783-62AEBF520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111" y="1896083"/>
            <a:ext cx="6858885" cy="396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50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6719-826B-4DBF-AD56-D3B3DC0F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DA1AC7-F5BA-4E6A-B800-4865F045D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6385943" cy="345061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/>
              <a:t>The </a:t>
            </a:r>
            <a:r>
              <a:rPr lang="en-US" err="1"/>
              <a:t>iCub</a:t>
            </a:r>
            <a:r>
              <a:rPr lang="en-US"/>
              <a:t> skin has a modular approach, we can distinguish:</a:t>
            </a:r>
            <a:endParaRPr lang="it-IT"/>
          </a:p>
          <a:p>
            <a:r>
              <a:rPr lang="en-US"/>
              <a:t> </a:t>
            </a:r>
            <a:r>
              <a:rPr lang="en-US" b="1"/>
              <a:t>Patches</a:t>
            </a:r>
            <a:r>
              <a:rPr lang="en-US"/>
              <a:t>, that identifies the robot’s parts like forearm, </a:t>
            </a:r>
            <a:r>
              <a:rPr lang="en-US" err="1"/>
              <a:t>upperarm</a:t>
            </a:r>
            <a:r>
              <a:rPr lang="en-US"/>
              <a:t>, hand etc.</a:t>
            </a:r>
          </a:p>
          <a:p>
            <a:pPr lvl="1"/>
            <a:r>
              <a:rPr lang="en-US" b="1"/>
              <a:t>Triangles</a:t>
            </a:r>
            <a:r>
              <a:rPr lang="en-US"/>
              <a:t>: each triangle has its unique ID allowing to reconstruct the data packets and thus the touches</a:t>
            </a:r>
          </a:p>
          <a:p>
            <a:pPr lvl="2"/>
            <a:r>
              <a:rPr lang="en-US" b="1" err="1"/>
              <a:t>Taxels</a:t>
            </a:r>
            <a:r>
              <a:rPr lang="en-US"/>
              <a:t>: a </a:t>
            </a:r>
            <a:r>
              <a:rPr lang="en-US" err="1"/>
              <a:t>taxel</a:t>
            </a:r>
            <a:r>
              <a:rPr lang="en-US"/>
              <a:t> (</a:t>
            </a:r>
            <a:r>
              <a:rPr lang="en-US" err="1"/>
              <a:t>TActile</a:t>
            </a:r>
            <a:r>
              <a:rPr lang="en-US"/>
              <a:t> </a:t>
            </a:r>
            <a:r>
              <a:rPr lang="en-US" err="1"/>
              <a:t>piXEL</a:t>
            </a:r>
            <a:r>
              <a:rPr lang="en-US"/>
              <a:t>) is the basic unit of touch detection. It exploits capacitive measurement of applied force.</a:t>
            </a:r>
          </a:p>
          <a:p>
            <a:r>
              <a:rPr lang="en-US"/>
              <a:t>The capacitive sensing is implemented thanks to a </a:t>
            </a:r>
            <a:r>
              <a:rPr lang="en-US" b="1"/>
              <a:t>deformable textile skin</a:t>
            </a:r>
            <a:r>
              <a:rPr lang="en-US"/>
              <a:t> on top of the electronics </a:t>
            </a:r>
          </a:p>
          <a:p>
            <a:pPr lvl="1"/>
            <a:r>
              <a:rPr lang="en-US"/>
              <a:t>Different parts have different textile structure</a:t>
            </a:r>
          </a:p>
          <a:p>
            <a:r>
              <a:rPr lang="en-US"/>
              <a:t>Each block of uniquely identified triangles is connected to a microcontroller board (</a:t>
            </a:r>
            <a:r>
              <a:rPr lang="en-US" b="1"/>
              <a:t>MTB</a:t>
            </a:r>
            <a:r>
              <a:rPr lang="en-US"/>
              <a:t>) performing basic signal conditioning</a:t>
            </a:r>
            <a:endParaRPr lang="en-US" b="1"/>
          </a:p>
        </p:txBody>
      </p:sp>
      <p:pic>
        <p:nvPicPr>
          <p:cNvPr id="5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445DAE2F-ECE5-43AE-BC57-3A0B3C0FF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810" y="0"/>
            <a:ext cx="1639471" cy="16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64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6719-826B-4DBF-AD56-D3B3DC0F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PATCHES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DA1AC7-F5BA-4E6A-B800-4865F045D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269553" cy="3450613"/>
          </a:xfrm>
        </p:spPr>
        <p:txBody>
          <a:bodyPr>
            <a:normAutofit lnSpcReduction="10000"/>
          </a:bodyPr>
          <a:lstStyle/>
          <a:p>
            <a:r>
              <a:rPr lang="en-US" b="1"/>
              <a:t>Patches </a:t>
            </a:r>
            <a:r>
              <a:rPr lang="en-US"/>
              <a:t>are cut out of a dedicated PCB </a:t>
            </a:r>
            <a:endParaRPr lang="it-IT"/>
          </a:p>
          <a:p>
            <a:r>
              <a:rPr lang="en-US"/>
              <a:t>The PCB ("hexagone") contains 24 triangles, engineered in a way to allow different shapes to be cut and used on different robot covers</a:t>
            </a:r>
            <a:endParaRPr lang="it-IT"/>
          </a:p>
          <a:p>
            <a:pPr lvl="1"/>
            <a:r>
              <a:rPr lang="en-US"/>
              <a:t>On this board we have some not-unique IDs</a:t>
            </a:r>
          </a:p>
          <a:p>
            <a:pPr lvl="1"/>
            <a:r>
              <a:rPr lang="en-US"/>
              <a:t>When the shape is cut, only unique IDs remain on connected data lines</a:t>
            </a:r>
          </a:p>
          <a:p>
            <a:r>
              <a:rPr lang="en-US"/>
              <a:t>The information of the geometry is used in the SkinGUI to show the touch zones </a:t>
            </a:r>
          </a:p>
        </p:txBody>
      </p:sp>
      <p:pic>
        <p:nvPicPr>
          <p:cNvPr id="5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445DAE2F-ECE5-43AE-BC57-3A0B3C0FF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810" y="0"/>
            <a:ext cx="1639471" cy="1639471"/>
          </a:xfrm>
          <a:prstGeom prst="rect">
            <a:avLst/>
          </a:prstGeom>
        </p:spPr>
      </p:pic>
      <p:pic>
        <p:nvPicPr>
          <p:cNvPr id="6" name="Immagine 6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908D65F3-E7EE-472B-9512-88D697F4F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886" y="695036"/>
            <a:ext cx="2743200" cy="2419927"/>
          </a:xfrm>
          <a:prstGeom prst="rect">
            <a:avLst/>
          </a:prstGeom>
        </p:spPr>
      </p:pic>
      <p:pic>
        <p:nvPicPr>
          <p:cNvPr id="9" name="Immagine 9" descr="Immagine che contiene mappa&#10;&#10;Descrizione generata automaticamente">
            <a:extLst>
              <a:ext uri="{FF2B5EF4-FFF2-40B4-BE49-F238E27FC236}">
                <a16:creationId xmlns:a16="http://schemas.microsoft.com/office/drawing/2014/main" id="{575FE3B8-AB01-426C-90BC-ACEEFC7F4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885" y="3549089"/>
            <a:ext cx="5040085" cy="159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3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BD14A-515E-4F6F-BCF6-EE0B8175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TRIANGLES and taxels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93F2FB7-2565-482A-AF2E-27882EA33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7034247" cy="3450613"/>
          </a:xfrm>
        </p:spPr>
        <p:txBody>
          <a:bodyPr>
            <a:normAutofit lnSpcReduction="10000"/>
          </a:bodyPr>
          <a:lstStyle/>
          <a:p>
            <a:r>
              <a:rPr lang="it-IT"/>
              <a:t>Each triangle contains 12 pads or taxels</a:t>
            </a:r>
          </a:p>
          <a:p>
            <a:pPr lvl="1"/>
            <a:r>
              <a:rPr lang="it-IT"/>
              <a:t>10 pads: form the lattice of taxels and are exposed to feel the capacitance variations</a:t>
            </a:r>
          </a:p>
          <a:p>
            <a:pPr lvl="1"/>
            <a:r>
              <a:rPr lang="it-IT"/>
              <a:t>2 pads: are buried within the PCB and are used to compensate for thermal drift (see later): these are P6 and P10 in the picture</a:t>
            </a:r>
          </a:p>
          <a:p>
            <a:pPr lvl="1"/>
            <a:r>
              <a:rPr lang="it-IT"/>
              <a:t>All 12 taxels are read out by a capacitance to digital converter with 16 bits resolution. Conversion time is ~10 ms,  hardware limited. </a:t>
            </a:r>
          </a:p>
          <a:p>
            <a:pPr lvl="1"/>
            <a:r>
              <a:rPr lang="it-IT"/>
              <a:t>Data are then trasnferred to the MTB board that prepare the packets </a:t>
            </a:r>
          </a:p>
        </p:txBody>
      </p:sp>
      <p:pic>
        <p:nvPicPr>
          <p:cNvPr id="8" name="Immagine 8">
            <a:extLst>
              <a:ext uri="{FF2B5EF4-FFF2-40B4-BE49-F238E27FC236}">
                <a16:creationId xmlns:a16="http://schemas.microsoft.com/office/drawing/2014/main" id="{C83380DF-0B8C-4275-84F5-C56FAE5F0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854" y="1155927"/>
            <a:ext cx="2158093" cy="203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1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9BEA13-55C2-41A0-BCDF-ACB60DF50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The MTB and data stream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B493F6-EC02-4071-8C8E-295EB5286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823408" cy="3450613"/>
          </a:xfrm>
        </p:spPr>
        <p:txBody>
          <a:bodyPr>
            <a:normAutofit fontScale="85000" lnSpcReduction="20000"/>
          </a:bodyPr>
          <a:lstStyle/>
          <a:p>
            <a:r>
              <a:rPr lang="it-IT"/>
              <a:t>The MTB </a:t>
            </a:r>
            <a:r>
              <a:rPr lang="it-IT" err="1"/>
              <a:t>performs</a:t>
            </a:r>
            <a:r>
              <a:rPr lang="it-IT"/>
              <a:t> a </a:t>
            </a:r>
            <a:r>
              <a:rPr lang="it-IT" err="1"/>
              <a:t>few</a:t>
            </a:r>
            <a:r>
              <a:rPr lang="it-IT"/>
              <a:t> </a:t>
            </a:r>
            <a:r>
              <a:rPr lang="it-IT" err="1"/>
              <a:t>operations</a:t>
            </a:r>
            <a:r>
              <a:rPr lang="it-IT"/>
              <a:t>:</a:t>
            </a:r>
          </a:p>
          <a:p>
            <a:pPr lvl="1"/>
            <a:r>
              <a:rPr lang="it-IT" err="1"/>
              <a:t>Adjust</a:t>
            </a:r>
            <a:r>
              <a:rPr lang="it-IT"/>
              <a:t> the CDC </a:t>
            </a:r>
            <a:r>
              <a:rPr lang="it-IT" err="1"/>
              <a:t>operating</a:t>
            </a:r>
            <a:r>
              <a:rPr lang="it-IT"/>
              <a:t> range by </a:t>
            </a:r>
            <a:r>
              <a:rPr lang="it-IT" err="1"/>
              <a:t>means</a:t>
            </a:r>
            <a:r>
              <a:rPr lang="it-IT"/>
              <a:t> of the </a:t>
            </a:r>
            <a:r>
              <a:rPr lang="it-IT">
                <a:highlight>
                  <a:srgbClr val="FFFF00"/>
                </a:highlight>
                <a:latin typeface="EucrosiaUPC"/>
                <a:cs typeface="EucrosiaUPC"/>
              </a:rPr>
              <a:t>CDC Offset</a:t>
            </a:r>
            <a:r>
              <a:rPr lang="it-IT"/>
              <a:t> </a:t>
            </a:r>
            <a:r>
              <a:rPr lang="it-IT" err="1"/>
              <a:t>parameter</a:t>
            </a:r>
            <a:r>
              <a:rPr lang="it-IT"/>
              <a:t> (take care of </a:t>
            </a:r>
            <a:r>
              <a:rPr lang="it-IT" err="1"/>
              <a:t>different</a:t>
            </a:r>
            <a:r>
              <a:rPr lang="it-IT"/>
              <a:t> </a:t>
            </a:r>
            <a:r>
              <a:rPr lang="it-IT" err="1"/>
              <a:t>textile</a:t>
            </a:r>
            <a:r>
              <a:rPr lang="it-IT"/>
              <a:t> </a:t>
            </a:r>
            <a:r>
              <a:rPr lang="it-IT" err="1"/>
              <a:t>skin</a:t>
            </a:r>
            <a:r>
              <a:rPr lang="it-IT"/>
              <a:t> </a:t>
            </a:r>
            <a:r>
              <a:rPr lang="it-IT" err="1"/>
              <a:t>layers</a:t>
            </a:r>
            <a:r>
              <a:rPr lang="it-IT"/>
              <a:t>)</a:t>
            </a:r>
          </a:p>
          <a:p>
            <a:pPr lvl="1"/>
            <a:r>
              <a:rPr lang="it-IT"/>
              <a:t>Compute the no-touch </a:t>
            </a:r>
            <a:r>
              <a:rPr lang="it-IT" err="1"/>
              <a:t>capacitance</a:t>
            </a:r>
            <a:r>
              <a:rPr lang="it-IT"/>
              <a:t> and </a:t>
            </a:r>
            <a:r>
              <a:rPr lang="it-IT" err="1"/>
              <a:t>subtracts</a:t>
            </a:r>
            <a:r>
              <a:rPr lang="it-IT"/>
              <a:t> from the </a:t>
            </a:r>
            <a:r>
              <a:rPr lang="it-IT" err="1"/>
              <a:t>measurement</a:t>
            </a:r>
            <a:endParaRPr lang="it-IT"/>
          </a:p>
          <a:p>
            <a:pPr lvl="1"/>
            <a:r>
              <a:rPr lang="it-IT" err="1"/>
              <a:t>Performs</a:t>
            </a:r>
            <a:r>
              <a:rPr lang="it-IT"/>
              <a:t>,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activated</a:t>
            </a:r>
            <a:r>
              <a:rPr lang="it-IT"/>
              <a:t>, temperature </a:t>
            </a:r>
            <a:r>
              <a:rPr lang="it-IT" err="1"/>
              <a:t>compensation</a:t>
            </a:r>
            <a:r>
              <a:rPr lang="it-IT"/>
              <a:t> </a:t>
            </a:r>
            <a:r>
              <a:rPr lang="it-IT" err="1"/>
              <a:t>based</a:t>
            </a:r>
            <a:r>
              <a:rPr lang="it-IT"/>
              <a:t> on the readings of one of the </a:t>
            </a:r>
            <a:r>
              <a:rPr lang="it-IT" err="1"/>
              <a:t>two</a:t>
            </a:r>
            <a:r>
              <a:rPr lang="it-IT"/>
              <a:t> </a:t>
            </a:r>
            <a:r>
              <a:rPr lang="it-IT" err="1"/>
              <a:t>buried</a:t>
            </a:r>
            <a:r>
              <a:rPr lang="it-IT"/>
              <a:t> </a:t>
            </a:r>
            <a:r>
              <a:rPr lang="it-IT" err="1"/>
              <a:t>taxels</a:t>
            </a:r>
            <a:endParaRPr lang="it-IT"/>
          </a:p>
          <a:p>
            <a:pPr lvl="1"/>
            <a:r>
              <a:rPr lang="it-IT"/>
              <a:t>trim each 16-bit measurement to 8-bit words for all taxels</a:t>
            </a:r>
          </a:p>
          <a:p>
            <a:pPr lvl="2"/>
            <a:r>
              <a:rPr lang="it-IT"/>
              <a:t>Key </a:t>
            </a:r>
            <a:r>
              <a:rPr lang="it-IT" err="1"/>
              <a:t>parameter</a:t>
            </a:r>
            <a:r>
              <a:rPr lang="it-IT"/>
              <a:t>: </a:t>
            </a:r>
            <a:r>
              <a:rPr lang="it-IT" err="1">
                <a:highlight>
                  <a:srgbClr val="FFFF00"/>
                </a:highlight>
                <a:latin typeface="EucrosiaUPC"/>
                <a:cs typeface="EucrosiaUPC"/>
              </a:rPr>
              <a:t>BitShift</a:t>
            </a:r>
            <a:r>
              <a:rPr lang="it-IT">
                <a:highlight>
                  <a:srgbClr val="FFFF00"/>
                </a:highlight>
                <a:latin typeface="EucrosiaUPC"/>
                <a:ea typeface="+mn-lt"/>
                <a:cs typeface="EucrosiaUPC"/>
              </a:rPr>
              <a:t> </a:t>
            </a:r>
          </a:p>
          <a:p>
            <a:pPr lvl="1"/>
            <a:r>
              <a:rPr lang="it-IT" err="1"/>
              <a:t>Prepare</a:t>
            </a:r>
            <a:r>
              <a:rPr lang="it-IT"/>
              <a:t> the CAN </a:t>
            </a:r>
            <a:r>
              <a:rPr lang="it-IT" err="1"/>
              <a:t>packets</a:t>
            </a:r>
            <a:r>
              <a:rPr lang="it-IT"/>
              <a:t> to be </a:t>
            </a:r>
            <a:r>
              <a:rPr lang="it-IT" err="1"/>
              <a:t>sent</a:t>
            </a:r>
            <a:r>
              <a:rPr lang="it-IT"/>
              <a:t>: for </a:t>
            </a:r>
            <a:r>
              <a:rPr lang="it-IT" err="1"/>
              <a:t>each</a:t>
            </a:r>
            <a:r>
              <a:rPr lang="it-IT"/>
              <a:t> </a:t>
            </a:r>
            <a:r>
              <a:rPr lang="it-IT" err="1"/>
              <a:t>triangle</a:t>
            </a:r>
            <a:r>
              <a:rPr lang="it-IT"/>
              <a:t> </a:t>
            </a:r>
            <a:r>
              <a:rPr lang="it-IT" err="1"/>
              <a:t>we</a:t>
            </a:r>
            <a:r>
              <a:rPr lang="it-IT"/>
              <a:t> </a:t>
            </a:r>
            <a:r>
              <a:rPr lang="it-IT" err="1"/>
              <a:t>have</a:t>
            </a:r>
            <a:r>
              <a:rPr lang="it-IT"/>
              <a:t> two 8-byte CAN </a:t>
            </a:r>
            <a:r>
              <a:rPr lang="it-IT" err="1"/>
              <a:t>messages</a:t>
            </a:r>
            <a:endParaRPr lang="it-IT"/>
          </a:p>
          <a:p>
            <a:pPr lvl="2"/>
            <a:r>
              <a:rPr lang="it-IT"/>
              <a:t>Header1 + 7 </a:t>
            </a:r>
            <a:r>
              <a:rPr lang="it-IT" err="1"/>
              <a:t>taxels</a:t>
            </a:r>
            <a:r>
              <a:rPr lang="it-IT"/>
              <a:t> data</a:t>
            </a:r>
          </a:p>
          <a:p>
            <a:pPr lvl="2"/>
            <a:r>
              <a:rPr lang="it-IT"/>
              <a:t>Header2 + 5 </a:t>
            </a:r>
            <a:r>
              <a:rPr lang="it-IT" err="1"/>
              <a:t>taxels</a:t>
            </a:r>
            <a:r>
              <a:rPr lang="it-IT"/>
              <a:t> data + 2 bytes </a:t>
            </a:r>
            <a:r>
              <a:rPr lang="it-IT" err="1"/>
              <a:t>diagnostic</a:t>
            </a:r>
            <a:endParaRPr lang="it-IT"/>
          </a:p>
          <a:p>
            <a:pPr lvl="1"/>
            <a:r>
              <a:rPr lang="it-IT" err="1"/>
              <a:t>Sends</a:t>
            </a:r>
            <a:r>
              <a:rPr lang="it-IT"/>
              <a:t> the can </a:t>
            </a:r>
            <a:r>
              <a:rPr lang="it-IT" err="1"/>
              <a:t>packets</a:t>
            </a:r>
            <a:r>
              <a:rPr lang="it-IT"/>
              <a:t> with the user-</a:t>
            </a:r>
            <a:r>
              <a:rPr lang="it-IT" err="1"/>
              <a:t>defined</a:t>
            </a:r>
            <a:r>
              <a:rPr lang="it-IT"/>
              <a:t> time </a:t>
            </a:r>
            <a:r>
              <a:rPr lang="it-IT" err="1"/>
              <a:t>intervals</a:t>
            </a:r>
            <a:r>
              <a:rPr lang="it-IT"/>
              <a:t> (default: 20 </a:t>
            </a:r>
            <a:r>
              <a:rPr lang="it-IT" err="1"/>
              <a:t>ms</a:t>
            </a:r>
            <a:r>
              <a:rPr lang="it-IT"/>
              <a:t> or 50 Hz)</a:t>
            </a:r>
          </a:p>
          <a:p>
            <a:r>
              <a:rPr lang="it-IT"/>
              <a:t>The CAN data are </a:t>
            </a:r>
            <a:r>
              <a:rPr lang="it-IT" err="1"/>
              <a:t>received</a:t>
            </a:r>
            <a:r>
              <a:rPr lang="it-IT"/>
              <a:t> and </a:t>
            </a:r>
            <a:r>
              <a:rPr lang="it-IT" err="1"/>
              <a:t>decoded</a:t>
            </a:r>
            <a:r>
              <a:rPr lang="it-IT"/>
              <a:t> in the YARP flow </a:t>
            </a:r>
            <a:r>
              <a:rPr lang="it-IT" err="1"/>
              <a:t>that</a:t>
            </a:r>
            <a:r>
              <a:rPr lang="it-IT"/>
              <a:t> </a:t>
            </a:r>
            <a:r>
              <a:rPr lang="it-IT" err="1"/>
              <a:t>performs</a:t>
            </a:r>
            <a:r>
              <a:rPr lang="it-IT"/>
              <a:t> </a:t>
            </a:r>
            <a:r>
              <a:rPr lang="it-IT" err="1"/>
              <a:t>higher-level</a:t>
            </a:r>
            <a:r>
              <a:rPr lang="it-IT"/>
              <a:t> </a:t>
            </a:r>
            <a:r>
              <a:rPr lang="it-IT" err="1"/>
              <a:t>conditioning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545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10" descr="Immagine che contiene tavolo&#10;&#10;Descrizione generata automaticamente">
            <a:extLst>
              <a:ext uri="{FF2B5EF4-FFF2-40B4-BE49-F238E27FC236}">
                <a16:creationId xmlns:a16="http://schemas.microsoft.com/office/drawing/2014/main" id="{3A658D3C-FDEB-44B1-A7E9-F79EB23AF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034" y="4674801"/>
            <a:ext cx="5747834" cy="52542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E9BEA13-55C2-41A0-BCDF-ACB60DF50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...On the yarp side...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B493F6-EC02-4071-8C8E-295EB5286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823408" cy="2160644"/>
          </a:xfrm>
        </p:spPr>
        <p:txBody>
          <a:bodyPr>
            <a:normAutofit fontScale="55000" lnSpcReduction="20000"/>
          </a:bodyPr>
          <a:lstStyle/>
          <a:p>
            <a:r>
              <a:rPr lang="it-IT"/>
              <a:t>The YARP framework </a:t>
            </a:r>
            <a:r>
              <a:rPr lang="it-IT" err="1"/>
              <a:t>encompasses</a:t>
            </a:r>
            <a:r>
              <a:rPr lang="it-IT"/>
              <a:t> ports to </a:t>
            </a:r>
            <a:r>
              <a:rPr lang="it-IT" err="1"/>
              <a:t>send</a:t>
            </a:r>
            <a:r>
              <a:rPr lang="it-IT"/>
              <a:t> and </a:t>
            </a:r>
            <a:r>
              <a:rPr lang="it-IT" err="1"/>
              <a:t>receive</a:t>
            </a:r>
            <a:r>
              <a:rPr lang="it-IT"/>
              <a:t> data, with the </a:t>
            </a:r>
            <a:r>
              <a:rPr lang="it-IT" err="1"/>
              <a:t>possibility</a:t>
            </a:r>
            <a:r>
              <a:rPr lang="it-IT"/>
              <a:t> of </a:t>
            </a:r>
            <a:r>
              <a:rPr lang="it-IT" err="1"/>
              <a:t>doing</a:t>
            </a:r>
            <a:r>
              <a:rPr lang="it-IT"/>
              <a:t> intermediate processing</a:t>
            </a:r>
          </a:p>
          <a:p>
            <a:r>
              <a:rPr lang="it-IT"/>
              <a:t>The data are </a:t>
            </a:r>
            <a:r>
              <a:rPr lang="it-IT" err="1"/>
              <a:t>simply</a:t>
            </a:r>
            <a:r>
              <a:rPr lang="it-IT"/>
              <a:t> </a:t>
            </a:r>
            <a:r>
              <a:rPr lang="it-IT" err="1"/>
              <a:t>streamed</a:t>
            </a:r>
            <a:r>
              <a:rPr lang="it-IT"/>
              <a:t> </a:t>
            </a:r>
            <a:r>
              <a:rPr lang="it-IT" err="1"/>
              <a:t>as</a:t>
            </a:r>
            <a:r>
              <a:rPr lang="it-IT"/>
              <a:t> a set of </a:t>
            </a:r>
            <a:r>
              <a:rPr lang="it-IT" err="1"/>
              <a:t>messages</a:t>
            </a:r>
            <a:r>
              <a:rPr lang="it-IT"/>
              <a:t> in </a:t>
            </a:r>
            <a:r>
              <a:rPr lang="it-IT" err="1"/>
              <a:t>incremental</a:t>
            </a:r>
            <a:r>
              <a:rPr lang="it-IT"/>
              <a:t> order</a:t>
            </a:r>
          </a:p>
          <a:p>
            <a:pPr lvl="1"/>
            <a:r>
              <a:rPr lang="it-IT"/>
              <a:t>ID: </a:t>
            </a:r>
            <a:r>
              <a:rPr lang="it-IT" err="1"/>
              <a:t>contains</a:t>
            </a:r>
            <a:r>
              <a:rPr lang="it-IT"/>
              <a:t> the info </a:t>
            </a:r>
            <a:r>
              <a:rPr lang="it-IT" err="1"/>
              <a:t>about</a:t>
            </a:r>
            <a:r>
              <a:rPr lang="it-IT"/>
              <a:t> the CAN device, </a:t>
            </a:r>
            <a:r>
              <a:rPr lang="it-IT" err="1"/>
              <a:t>message</a:t>
            </a:r>
            <a:r>
              <a:rPr lang="it-IT"/>
              <a:t> and </a:t>
            </a:r>
            <a:r>
              <a:rPr lang="it-IT" err="1"/>
              <a:t>triangle</a:t>
            </a:r>
            <a:r>
              <a:rPr lang="it-IT"/>
              <a:t> id, in HEX format</a:t>
            </a:r>
          </a:p>
          <a:p>
            <a:pPr lvl="1"/>
            <a:r>
              <a:rPr lang="it-IT">
                <a:ea typeface="+mn-lt"/>
                <a:cs typeface="+mn-lt"/>
              </a:rPr>
              <a:t> </a:t>
            </a:r>
            <a:r>
              <a:rPr lang="it-IT">
                <a:highlight>
                  <a:srgbClr val="FFFF00"/>
                </a:highlight>
                <a:latin typeface="EucrosiaUPC"/>
                <a:cs typeface="EucrosiaUPC"/>
              </a:rPr>
              <a:t>d1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is</a:t>
            </a:r>
            <a:r>
              <a:rPr lang="it-IT">
                <a:ea typeface="+mn-lt"/>
                <a:cs typeface="+mn-lt"/>
              </a:rPr>
              <a:t> the </a:t>
            </a:r>
            <a:r>
              <a:rPr lang="it-IT" err="1">
                <a:ea typeface="+mn-lt"/>
                <a:cs typeface="+mn-lt"/>
              </a:rPr>
              <a:t>header</a:t>
            </a:r>
            <a:endParaRPr lang="en-US" err="1">
              <a:ea typeface="+mn-lt"/>
              <a:cs typeface="+mn-lt"/>
            </a:endParaRPr>
          </a:p>
          <a:p>
            <a:pPr lvl="1"/>
            <a:r>
              <a:rPr lang="it-IT">
                <a:ea typeface="+mn-lt"/>
                <a:cs typeface="+mn-lt"/>
              </a:rPr>
              <a:t> </a:t>
            </a:r>
            <a:r>
              <a:rPr lang="it-IT">
                <a:highlight>
                  <a:srgbClr val="FF00FF"/>
                </a:highlight>
                <a:latin typeface="EucrosiaUPC"/>
                <a:cs typeface="EucrosiaUPC"/>
              </a:rPr>
              <a:t>d2 -- d8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is</a:t>
            </a:r>
            <a:r>
              <a:rPr lang="it-IT">
                <a:ea typeface="+mn-lt"/>
                <a:cs typeface="+mn-lt"/>
              </a:rPr>
              <a:t> the data </a:t>
            </a:r>
            <a:r>
              <a:rPr lang="it-IT" err="1">
                <a:ea typeface="+mn-lt"/>
                <a:cs typeface="+mn-lt"/>
              </a:rPr>
              <a:t>string</a:t>
            </a:r>
            <a:endParaRPr lang="en-US" err="1">
              <a:ea typeface="+mn-lt"/>
              <a:cs typeface="+mn-lt"/>
            </a:endParaRPr>
          </a:p>
          <a:p>
            <a:r>
              <a:rPr lang="it-IT"/>
              <a:t>YARP strips </a:t>
            </a:r>
            <a:r>
              <a:rPr lang="it-IT">
                <a:highlight>
                  <a:srgbClr val="FF0000"/>
                </a:highlight>
              </a:rPr>
              <a:t>the </a:t>
            </a:r>
            <a:r>
              <a:rPr lang="it-IT" err="1">
                <a:highlight>
                  <a:srgbClr val="FF0000"/>
                </a:highlight>
              </a:rPr>
              <a:t>taxel</a:t>
            </a:r>
            <a:r>
              <a:rPr lang="it-IT">
                <a:highlight>
                  <a:srgbClr val="FF0000"/>
                </a:highlight>
              </a:rPr>
              <a:t> </a:t>
            </a:r>
            <a:r>
              <a:rPr lang="it-IT" err="1">
                <a:highlight>
                  <a:srgbClr val="FF0000"/>
                </a:highlight>
              </a:rPr>
              <a:t>datas</a:t>
            </a:r>
            <a:r>
              <a:rPr lang="it-IT">
                <a:highlight>
                  <a:srgbClr val="FF0000"/>
                </a:highlight>
              </a:rPr>
              <a:t> </a:t>
            </a:r>
            <a:r>
              <a:rPr lang="it-IT"/>
              <a:t>and streams </a:t>
            </a:r>
            <a:r>
              <a:rPr lang="it-IT" err="1"/>
              <a:t>them</a:t>
            </a:r>
            <a:r>
              <a:rPr lang="it-IT"/>
              <a:t> in a </a:t>
            </a:r>
            <a:r>
              <a:rPr lang="it-IT" err="1"/>
              <a:t>row</a:t>
            </a:r>
            <a:r>
              <a:rPr lang="it-IT"/>
              <a:t> </a:t>
            </a:r>
            <a:r>
              <a:rPr lang="it-IT" err="1"/>
              <a:t>through</a:t>
            </a:r>
            <a:r>
              <a:rPr lang="it-IT"/>
              <a:t> a data port</a:t>
            </a:r>
          </a:p>
          <a:p>
            <a:r>
              <a:rPr lang="it-IT"/>
              <a:t>The last </a:t>
            </a:r>
            <a:r>
              <a:rPr lang="it-IT" err="1">
                <a:highlight>
                  <a:srgbClr val="00FFFF"/>
                </a:highlight>
              </a:rPr>
              <a:t>two</a:t>
            </a:r>
            <a:r>
              <a:rPr lang="it-IT">
                <a:highlight>
                  <a:srgbClr val="00FFFF"/>
                </a:highlight>
              </a:rPr>
              <a:t> bytes </a:t>
            </a:r>
            <a:r>
              <a:rPr lang="it-IT"/>
              <a:t>are </a:t>
            </a:r>
            <a:r>
              <a:rPr lang="it-IT" err="1"/>
              <a:t>streamed</a:t>
            </a:r>
            <a:r>
              <a:rPr lang="it-IT"/>
              <a:t> in a </a:t>
            </a:r>
            <a:r>
              <a:rPr lang="it-IT" err="1"/>
              <a:t>diagnostic</a:t>
            </a:r>
            <a:r>
              <a:rPr lang="it-IT"/>
              <a:t> port and </a:t>
            </a:r>
            <a:r>
              <a:rPr lang="it-IT" err="1"/>
              <a:t>contain</a:t>
            </a:r>
            <a:r>
              <a:rPr lang="it-IT"/>
              <a:t> info </a:t>
            </a:r>
            <a:r>
              <a:rPr lang="it-IT" err="1"/>
              <a:t>about</a:t>
            </a:r>
            <a:r>
              <a:rPr lang="it-IT"/>
              <a:t> touches, </a:t>
            </a:r>
            <a:r>
              <a:rPr lang="it-IT" err="1"/>
              <a:t>saturation</a:t>
            </a:r>
            <a:r>
              <a:rPr lang="it-IT"/>
              <a:t> etc. </a:t>
            </a:r>
          </a:p>
          <a:p>
            <a:r>
              <a:rPr lang="it-IT" err="1"/>
              <a:t>Additional</a:t>
            </a:r>
            <a:r>
              <a:rPr lang="it-IT"/>
              <a:t> processing can be </a:t>
            </a:r>
            <a:r>
              <a:rPr lang="it-IT" err="1"/>
              <a:t>performed</a:t>
            </a:r>
            <a:r>
              <a:rPr lang="it-IT"/>
              <a:t> in </a:t>
            </a:r>
            <a:r>
              <a:rPr lang="it-IT" err="1"/>
              <a:t>yarp</a:t>
            </a:r>
            <a:r>
              <a:rPr lang="it-IT"/>
              <a:t> </a:t>
            </a:r>
            <a:r>
              <a:rPr lang="it-IT" err="1"/>
              <a:t>when</a:t>
            </a:r>
            <a:r>
              <a:rPr lang="it-IT"/>
              <a:t> </a:t>
            </a:r>
            <a:r>
              <a:rPr lang="it-IT" err="1"/>
              <a:t>passing</a:t>
            </a:r>
            <a:r>
              <a:rPr lang="it-IT"/>
              <a:t> </a:t>
            </a:r>
            <a:r>
              <a:rPr lang="it-IT" err="1"/>
              <a:t>contents</a:t>
            </a:r>
            <a:r>
              <a:rPr lang="it-IT"/>
              <a:t> from an input port to an output one (i.e. </a:t>
            </a:r>
            <a:r>
              <a:rPr lang="it-IT" err="1"/>
              <a:t>visualization</a:t>
            </a:r>
            <a:r>
              <a:rPr lang="it-IT"/>
              <a:t>)</a:t>
            </a:r>
          </a:p>
          <a:p>
            <a:pPr lvl="1"/>
            <a:endParaRPr lang="it-IT"/>
          </a:p>
          <a:p>
            <a:pPr lvl="1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6A5DC9B-38AF-479E-A253-5C05A1A7D696}"/>
              </a:ext>
            </a:extLst>
          </p:cNvPr>
          <p:cNvSpPr txBox="1"/>
          <p:nvPr/>
        </p:nvSpPr>
        <p:spPr>
          <a:xfrm>
            <a:off x="982546" y="430932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The CAN messages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7AF37C0-1014-4DE0-A686-2C77DC2EBEA8}"/>
              </a:ext>
            </a:extLst>
          </p:cNvPr>
          <p:cNvSpPr/>
          <p:nvPr/>
        </p:nvSpPr>
        <p:spPr>
          <a:xfrm>
            <a:off x="5162163" y="4824528"/>
            <a:ext cx="1703658" cy="1610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D7C75B8-2009-409F-81D4-333D2E735FE1}"/>
              </a:ext>
            </a:extLst>
          </p:cNvPr>
          <p:cNvSpPr/>
          <p:nvPr/>
        </p:nvSpPr>
        <p:spPr>
          <a:xfrm>
            <a:off x="5162162" y="4985601"/>
            <a:ext cx="1232829" cy="1610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6D6B90D-9285-4FAD-88B6-62F057D59552}"/>
              </a:ext>
            </a:extLst>
          </p:cNvPr>
          <p:cNvSpPr/>
          <p:nvPr/>
        </p:nvSpPr>
        <p:spPr>
          <a:xfrm>
            <a:off x="6394992" y="4985601"/>
            <a:ext cx="489415" cy="161074"/>
          </a:xfrm>
          <a:prstGeom prst="rect">
            <a:avLst/>
          </a:prstGeom>
          <a:noFill/>
          <a:ln w="28575">
            <a:solidFill>
              <a:srgbClr val="25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it-IT">
              <a:solidFill>
                <a:srgbClr val="25F7F7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98F979E-0E8A-4F86-9F02-B3A1F2913D7E}"/>
              </a:ext>
            </a:extLst>
          </p:cNvPr>
          <p:cNvSpPr/>
          <p:nvPr/>
        </p:nvSpPr>
        <p:spPr>
          <a:xfrm>
            <a:off x="5155967" y="4669649"/>
            <a:ext cx="1703658" cy="161074"/>
          </a:xfrm>
          <a:prstGeom prst="rect">
            <a:avLst/>
          </a:prstGeom>
          <a:noFill/>
          <a:ln w="28575">
            <a:solidFill>
              <a:srgbClr val="F72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2F0DC0D3-9661-4F55-A0E7-E1E891EF49EF}"/>
              </a:ext>
            </a:extLst>
          </p:cNvPr>
          <p:cNvSpPr/>
          <p:nvPr/>
        </p:nvSpPr>
        <p:spPr>
          <a:xfrm>
            <a:off x="4895770" y="4669159"/>
            <a:ext cx="216831" cy="47572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876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6719-826B-4DBF-AD56-D3B3DC0F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skin output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DA1AC7-F5BA-4E6A-B800-4865F045D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The </a:t>
            </a:r>
            <a:r>
              <a:rPr lang="en-US" err="1"/>
              <a:t>taxel</a:t>
            </a:r>
            <a:r>
              <a:rPr lang="en-US"/>
              <a:t> output can be read </a:t>
            </a:r>
            <a:r>
              <a:rPr lang="en-US" b="1"/>
              <a:t>raw</a:t>
            </a:r>
            <a:r>
              <a:rPr lang="en-US"/>
              <a:t> or </a:t>
            </a:r>
            <a:r>
              <a:rPr lang="en-US" b="1"/>
              <a:t>compensated</a:t>
            </a:r>
            <a:r>
              <a:rPr lang="en-US"/>
              <a:t>. The output </a:t>
            </a:r>
            <a:r>
              <a:rPr lang="en-US" b="1"/>
              <a:t>raw</a:t>
            </a:r>
            <a:r>
              <a:rPr lang="en-US"/>
              <a:t> is expressed by a byte, 240 (i.e. 0xF0) is the value when there is no pressure. When a pressure is applied, the value is </a:t>
            </a:r>
            <a:r>
              <a:rPr lang="en-US" b="1"/>
              <a:t>decreased</a:t>
            </a:r>
            <a:r>
              <a:rPr lang="en-US"/>
              <a:t> until 0.</a:t>
            </a:r>
          </a:p>
          <a:p>
            <a:pPr marL="0" indent="0">
              <a:buNone/>
            </a:pPr>
            <a:r>
              <a:rPr lang="en-US"/>
              <a:t>The skin raw output is streamed by the ports </a:t>
            </a:r>
            <a:r>
              <a:rPr lang="en-US" b="1">
                <a:latin typeface="Consolas" panose="020B0609020204030204" pitchFamily="49" charset="0"/>
              </a:rPr>
              <a:t>/</a:t>
            </a:r>
            <a:r>
              <a:rPr lang="en-US" b="1" err="1">
                <a:latin typeface="Consolas" panose="020B0609020204030204" pitchFamily="49" charset="0"/>
              </a:rPr>
              <a:t>icub</a:t>
            </a:r>
            <a:r>
              <a:rPr lang="en-US" b="1">
                <a:latin typeface="Consolas" panose="020B0609020204030204" pitchFamily="49" charset="0"/>
              </a:rPr>
              <a:t>/skin/&lt;</a:t>
            </a:r>
            <a:r>
              <a:rPr lang="en-US" b="1" err="1">
                <a:latin typeface="Consolas" panose="020B0609020204030204" pitchFamily="49" charset="0"/>
              </a:rPr>
              <a:t>part_name</a:t>
            </a:r>
            <a:r>
              <a:rPr lang="en-US" b="1">
                <a:latin typeface="Consolas" panose="020B0609020204030204" pitchFamily="49" charset="0"/>
              </a:rPr>
              <a:t>&gt; </a:t>
            </a:r>
            <a:r>
              <a:rPr lang="en-US"/>
              <a:t>and it is published by the firmware of </a:t>
            </a:r>
            <a:r>
              <a:rPr lang="en-US" err="1"/>
              <a:t>mtb</a:t>
            </a:r>
            <a:r>
              <a:rPr lang="en-US"/>
              <a:t> boards.</a:t>
            </a:r>
          </a:p>
          <a:p>
            <a:pPr marL="0" indent="0">
              <a:buNone/>
            </a:pPr>
            <a:r>
              <a:rPr lang="en-US"/>
              <a:t>The </a:t>
            </a:r>
            <a:r>
              <a:rPr lang="en-US" b="1"/>
              <a:t>compensated</a:t>
            </a:r>
            <a:r>
              <a:rPr lang="en-US"/>
              <a:t> one is expressed by a double(between 0.0 and 255.0) and when a pressure is applied the output </a:t>
            </a:r>
            <a:r>
              <a:rPr lang="en-US" b="1"/>
              <a:t>increases. </a:t>
            </a:r>
            <a:r>
              <a:rPr lang="en-US"/>
              <a:t>This kind of compensation </a:t>
            </a:r>
            <a:r>
              <a:rPr lang="en-US" err="1"/>
              <a:t>si</a:t>
            </a:r>
            <a:r>
              <a:rPr lang="en-US"/>
              <a:t> performed by the </a:t>
            </a:r>
            <a:r>
              <a:rPr lang="en-US" err="1"/>
              <a:t>skinManager</a:t>
            </a:r>
            <a:r>
              <a:rPr lang="en-US"/>
              <a:t> that streams this data </a:t>
            </a:r>
            <a:r>
              <a:rPr lang="en-US" err="1"/>
              <a:t>throught</a:t>
            </a:r>
            <a:r>
              <a:rPr lang="en-US"/>
              <a:t> the ports </a:t>
            </a:r>
            <a:r>
              <a:rPr lang="en-US" b="1">
                <a:latin typeface="Consolas" panose="020B0609020204030204" pitchFamily="49" charset="0"/>
              </a:rPr>
              <a:t>/</a:t>
            </a:r>
            <a:r>
              <a:rPr lang="en-US" b="1" err="1">
                <a:latin typeface="Consolas" panose="020B0609020204030204" pitchFamily="49" charset="0"/>
              </a:rPr>
              <a:t>icub</a:t>
            </a:r>
            <a:r>
              <a:rPr lang="en-US" b="1">
                <a:latin typeface="Consolas" panose="020B0609020204030204" pitchFamily="49" charset="0"/>
              </a:rPr>
              <a:t>/skin/&lt;</a:t>
            </a:r>
            <a:r>
              <a:rPr lang="en-US" b="1" err="1">
                <a:latin typeface="Consolas" panose="020B0609020204030204" pitchFamily="49" charset="0"/>
              </a:rPr>
              <a:t>part_name</a:t>
            </a:r>
            <a:r>
              <a:rPr lang="en-US" b="1">
                <a:latin typeface="Consolas" panose="020B0609020204030204" pitchFamily="49" charset="0"/>
              </a:rPr>
              <a:t>&gt;_comp</a:t>
            </a:r>
          </a:p>
        </p:txBody>
      </p:sp>
      <p:pic>
        <p:nvPicPr>
          <p:cNvPr id="5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445DAE2F-ECE5-43AE-BC57-3A0B3C0FF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810" y="0"/>
            <a:ext cx="1639471" cy="16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2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6719-826B-4DBF-AD56-D3B3DC0F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Thermal drift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DA1AC7-F5BA-4E6A-B800-4865F045D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70543" cy="780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The </a:t>
            </a:r>
            <a:r>
              <a:rPr lang="en-US" err="1"/>
              <a:t>taxels</a:t>
            </a:r>
            <a:r>
              <a:rPr lang="en-US"/>
              <a:t> measures in case a power electronics is near the skin, are affected by thermal drift, this can be compensated both by </a:t>
            </a:r>
            <a:r>
              <a:rPr lang="en-US" err="1"/>
              <a:t>skinManager</a:t>
            </a:r>
            <a:r>
              <a:rPr lang="en-US"/>
              <a:t> or onboard the MTB </a:t>
            </a:r>
          </a:p>
        </p:txBody>
      </p:sp>
      <p:pic>
        <p:nvPicPr>
          <p:cNvPr id="5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445DAE2F-ECE5-43AE-BC57-3A0B3C0FF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810" y="0"/>
            <a:ext cx="1639471" cy="163947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8BD9245-CCE0-48A8-B8A3-C5BD8748F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606" y="2979989"/>
            <a:ext cx="2389895" cy="174150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60EDCD3-FBB7-42F9-9ABB-25FF076DB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0681" y="2797756"/>
            <a:ext cx="2561048" cy="250132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60E8B61-74E5-49F0-B9AF-3A14EA83B14F}"/>
              </a:ext>
            </a:extLst>
          </p:cNvPr>
          <p:cNvSpPr txBox="1"/>
          <p:nvPr/>
        </p:nvSpPr>
        <p:spPr>
          <a:xfrm>
            <a:off x="8308072" y="530157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/>
              <a:t>Compensation</a:t>
            </a:r>
            <a:r>
              <a:rPr lang="it-IT"/>
              <a:t> works!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803EC35-284F-4A9F-A77D-0112B063D699}"/>
              </a:ext>
            </a:extLst>
          </p:cNvPr>
          <p:cNvSpPr txBox="1"/>
          <p:nvPr/>
        </p:nvSpPr>
        <p:spPr>
          <a:xfrm>
            <a:off x="695437" y="483875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/>
              <a:t>Typical</a:t>
            </a:r>
            <a:r>
              <a:rPr lang="it-IT"/>
              <a:t> </a:t>
            </a:r>
            <a:r>
              <a:rPr lang="it-IT" err="1"/>
              <a:t>thermal</a:t>
            </a:r>
            <a:r>
              <a:rPr lang="it-IT"/>
              <a:t> </a:t>
            </a:r>
            <a:r>
              <a:rPr lang="it-IT" err="1"/>
              <a:t>drift</a:t>
            </a:r>
          </a:p>
        </p:txBody>
      </p:sp>
      <p:pic>
        <p:nvPicPr>
          <p:cNvPr id="9" name="Immagine 9">
            <a:extLst>
              <a:ext uri="{FF2B5EF4-FFF2-40B4-BE49-F238E27FC236}">
                <a16:creationId xmlns:a16="http://schemas.microsoft.com/office/drawing/2014/main" id="{8DD97453-ACCF-4700-9438-58062D2E11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0196" y="2917643"/>
            <a:ext cx="2743200" cy="190681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703F7C0-27B3-4500-9D1A-C6D6AA023C2D}"/>
              </a:ext>
            </a:extLst>
          </p:cNvPr>
          <p:cNvSpPr txBox="1"/>
          <p:nvPr/>
        </p:nvSpPr>
        <p:spPr>
          <a:xfrm>
            <a:off x="4203755" y="4853461"/>
            <a:ext cx="31496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/>
              <a:t>Calibration</a:t>
            </a:r>
            <a:r>
              <a:rPr lang="it-IT"/>
              <a:t> in </a:t>
            </a:r>
            <a:r>
              <a:rPr lang="it-IT" err="1"/>
              <a:t>climatic</a:t>
            </a:r>
            <a:r>
              <a:rPr lang="it-IT"/>
              <a:t> </a:t>
            </a:r>
            <a:r>
              <a:rPr lang="it-IT" err="1"/>
              <a:t>chamber</a:t>
            </a:r>
            <a:r>
              <a:rPr lang="it-IT"/>
              <a:t> of the temperature </a:t>
            </a:r>
            <a:r>
              <a:rPr lang="it-IT" err="1"/>
              <a:t>coefficients</a:t>
            </a:r>
            <a:endParaRPr lang="it-IT"/>
          </a:p>
        </p:txBody>
      </p:sp>
      <p:pic>
        <p:nvPicPr>
          <p:cNvPr id="11" name="Immagine 11">
            <a:extLst>
              <a:ext uri="{FF2B5EF4-FFF2-40B4-BE49-F238E27FC236}">
                <a16:creationId xmlns:a16="http://schemas.microsoft.com/office/drawing/2014/main" id="{80716E80-E5E8-4E61-BCAD-769CC705C6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9195" y="2919492"/>
            <a:ext cx="1574801" cy="192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19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6719-826B-4DBF-AD56-D3B3DC0F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SKINmanager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DA1AC7-F5BA-4E6A-B800-4865F045D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 </a:t>
            </a:r>
            <a:r>
              <a:rPr lang="en-US" i="1" err="1"/>
              <a:t>skinManager</a:t>
            </a:r>
            <a:r>
              <a:rPr lang="en-US"/>
              <a:t> is an executable included in the </a:t>
            </a:r>
            <a:r>
              <a:rPr lang="en-US">
                <a:hlinkClick r:id="rId2"/>
              </a:rPr>
              <a:t>icub-main repository</a:t>
            </a:r>
            <a:r>
              <a:rPr lang="en-US"/>
              <a:t>. </a:t>
            </a:r>
          </a:p>
          <a:p>
            <a:pPr marL="0" indent="0">
              <a:buNone/>
            </a:pPr>
            <a:r>
              <a:rPr lang="en-US"/>
              <a:t>Can handles multiple skin patches, it is used for handle and refine the data coming from the firmware.</a:t>
            </a:r>
          </a:p>
          <a:p>
            <a:pPr marL="0" indent="0">
              <a:buNone/>
            </a:pPr>
            <a:r>
              <a:rPr lang="en-US"/>
              <a:t>It allows to:</a:t>
            </a:r>
          </a:p>
          <a:p>
            <a:r>
              <a:rPr lang="en-US"/>
              <a:t>Set a low pass filter to the data</a:t>
            </a:r>
          </a:p>
          <a:p>
            <a:r>
              <a:rPr lang="en-US"/>
              <a:t>Compute touch threshold for the </a:t>
            </a:r>
            <a:r>
              <a:rPr lang="en-US" err="1"/>
              <a:t>taxels</a:t>
            </a:r>
            <a:r>
              <a:rPr lang="en-US"/>
              <a:t> used by the binarization</a:t>
            </a:r>
          </a:p>
          <a:p>
            <a:r>
              <a:rPr lang="en-US"/>
              <a:t>Define </a:t>
            </a:r>
            <a:r>
              <a:rPr lang="en-US" err="1"/>
              <a:t>skinContacts</a:t>
            </a:r>
            <a:endParaRPr lang="en-US"/>
          </a:p>
        </p:txBody>
      </p:sp>
      <p:pic>
        <p:nvPicPr>
          <p:cNvPr id="5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445DAE2F-ECE5-43AE-BC57-3A0B3C0FF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6810" y="0"/>
            <a:ext cx="1639471" cy="16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97636"/>
      </p:ext>
    </p:extLst>
  </p:cSld>
  <p:clrMapOvr>
    <a:masterClrMapping/>
  </p:clrMapOvr>
</p:sld>
</file>

<file path=ppt/theme/theme1.xml><?xml version="1.0" encoding="utf-8"?>
<a:theme xmlns:a="http://schemas.openxmlformats.org/drawingml/2006/main" name="Raccolt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TM10001114[[fn=Raccolta]]</Template>
  <TotalTime>0</TotalTime>
  <Words>1287</Words>
  <Application>Microsoft Office PowerPoint</Application>
  <PresentationFormat>Widescreen</PresentationFormat>
  <Paragraphs>106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Consolas</vt:lpstr>
      <vt:lpstr>EucrosiaUPC</vt:lpstr>
      <vt:lpstr>Gill Sans MT</vt:lpstr>
      <vt:lpstr>Raccolta</vt:lpstr>
      <vt:lpstr>IcUB Skin – From Hardware to High level software</vt:lpstr>
      <vt:lpstr>Introduction</vt:lpstr>
      <vt:lpstr>PATCHES</vt:lpstr>
      <vt:lpstr>TRIANGLES and taxels</vt:lpstr>
      <vt:lpstr>The MTB and data stream</vt:lpstr>
      <vt:lpstr>...On the yarp side...</vt:lpstr>
      <vt:lpstr>skin output</vt:lpstr>
      <vt:lpstr>Thermal drift</vt:lpstr>
      <vt:lpstr>SKINmanager</vt:lpstr>
      <vt:lpstr>SkinManager - Touch threshold</vt:lpstr>
      <vt:lpstr>SkinManagerGui</vt:lpstr>
      <vt:lpstr>SkinManagerGui</vt:lpstr>
      <vt:lpstr>SkinManagerGui</vt:lpstr>
      <vt:lpstr>Icub SKIN API</vt:lpstr>
      <vt:lpstr>Icub SKIN API – Example</vt:lpstr>
      <vt:lpstr>icubskingui</vt:lpstr>
      <vt:lpstr>Run skin on the robot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IcUB Skin – GUI and High level software</dc:title>
  <dc:creator>Nicolo Genesio</dc:creator>
  <cp:lastModifiedBy>Nicolo Genesio</cp:lastModifiedBy>
  <cp:revision>1</cp:revision>
  <dcterms:created xsi:type="dcterms:W3CDTF">2021-11-23T08:52:49Z</dcterms:created>
  <dcterms:modified xsi:type="dcterms:W3CDTF">2021-11-25T17:00:58Z</dcterms:modified>
</cp:coreProperties>
</file>