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510"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113D2-0542-4967-BE1E-E39086EB0396}" type="datetimeFigureOut">
              <a:rPr lang="en-PH" smtClean="0"/>
              <a:t>8/26/2015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FF32E-AEED-4802-B974-664948DC7224}" type="slidenum">
              <a:rPr lang="en-PH" smtClean="0"/>
              <a:t>‹#›</a:t>
            </a:fld>
            <a:endParaRPr lang="en-PH"/>
          </a:p>
        </p:txBody>
      </p:sp>
    </p:spTree>
    <p:extLst>
      <p:ext uri="{BB962C8B-B14F-4D97-AF65-F5344CB8AC3E}">
        <p14:creationId xmlns:p14="http://schemas.microsoft.com/office/powerpoint/2010/main" val="145394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If we look up we see technology.</a:t>
            </a:r>
            <a:r>
              <a:rPr lang="en-PH" baseline="0" dirty="0" smtClean="0"/>
              <a:t> If we look to the left we see technology. If we look to the right we see technology. If we look around, we will see technology!</a:t>
            </a:r>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1</a:t>
            </a:fld>
            <a:endParaRPr lang="en-PH"/>
          </a:p>
        </p:txBody>
      </p:sp>
    </p:spTree>
    <p:extLst>
      <p:ext uri="{BB962C8B-B14F-4D97-AF65-F5344CB8AC3E}">
        <p14:creationId xmlns:p14="http://schemas.microsoft.com/office/powerpoint/2010/main" val="393175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Hearing the phrase “With great power comes great</a:t>
            </a:r>
            <a:r>
              <a:rPr lang="en-PH" baseline="0" dirty="0" smtClean="0"/>
              <a:t> responsibility” from the movie </a:t>
            </a:r>
            <a:r>
              <a:rPr lang="en-PH" baseline="0" dirty="0" err="1" smtClean="0"/>
              <a:t>spiderman</a:t>
            </a:r>
            <a:r>
              <a:rPr lang="en-PH" baseline="0" dirty="0" smtClean="0"/>
              <a:t>. Nanotech, with the proper side of research and implementation, we could still save our dying planet and save billions of life. With this kind of potential, here are some of the application nanotechnology can be used.</a:t>
            </a:r>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12</a:t>
            </a:fld>
            <a:endParaRPr lang="en-PH"/>
          </a:p>
        </p:txBody>
      </p:sp>
    </p:spTree>
    <p:extLst>
      <p:ext uri="{BB962C8B-B14F-4D97-AF65-F5344CB8AC3E}">
        <p14:creationId xmlns:p14="http://schemas.microsoft.com/office/powerpoint/2010/main" val="276270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(Bullet 1) </a:t>
            </a:r>
            <a:r>
              <a:rPr lang="en-PH" dirty="0" err="1" smtClean="0"/>
              <a:t>Nanomedicine</a:t>
            </a:r>
            <a:r>
              <a:rPr lang="en-PH" baseline="0" dirty="0" smtClean="0"/>
              <a:t> are robots working at a cellular level in repairing damage cells.</a:t>
            </a:r>
          </a:p>
          <a:p>
            <a:r>
              <a:rPr lang="en-PH" baseline="0" dirty="0" smtClean="0"/>
              <a:t>(Bullet 2) Nanoparticle are engineered to be attracted to diseased cells and delivers a drug, or direct treating of cells. It reduces the damaging of healthy cells.</a:t>
            </a:r>
          </a:p>
          <a:p>
            <a:r>
              <a:rPr lang="en-PH" baseline="0" dirty="0" smtClean="0"/>
              <a:t>(Bullet 3) Atherosclerosis is a plaque building up in the arteries.</a:t>
            </a:r>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13</a:t>
            </a:fld>
            <a:endParaRPr lang="en-PH"/>
          </a:p>
        </p:txBody>
      </p:sp>
    </p:spTree>
    <p:extLst>
      <p:ext uri="{BB962C8B-B14F-4D97-AF65-F5344CB8AC3E}">
        <p14:creationId xmlns:p14="http://schemas.microsoft.com/office/powerpoint/2010/main" val="99943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Almost every electronics</a:t>
            </a:r>
            <a:r>
              <a:rPr lang="en-PH" baseline="0" dirty="0" smtClean="0"/>
              <a:t> consumes huge amount of power. Harnessing the power of nanotech, it will greatly improve the capabilities of each device while reducing the power consumption and also its weights</a:t>
            </a:r>
          </a:p>
        </p:txBody>
      </p:sp>
      <p:sp>
        <p:nvSpPr>
          <p:cNvPr id="4" name="Slide Number Placeholder 3"/>
          <p:cNvSpPr>
            <a:spLocks noGrp="1"/>
          </p:cNvSpPr>
          <p:nvPr>
            <p:ph type="sldNum" sz="quarter" idx="10"/>
          </p:nvPr>
        </p:nvSpPr>
        <p:spPr/>
        <p:txBody>
          <a:bodyPr/>
          <a:lstStyle/>
          <a:p>
            <a:fld id="{A1AFF32E-AEED-4802-B974-664948DC7224}" type="slidenum">
              <a:rPr lang="en-PH" smtClean="0"/>
              <a:t>14</a:t>
            </a:fld>
            <a:endParaRPr lang="en-PH"/>
          </a:p>
        </p:txBody>
      </p:sp>
    </p:spTree>
    <p:extLst>
      <p:ext uri="{BB962C8B-B14F-4D97-AF65-F5344CB8AC3E}">
        <p14:creationId xmlns:p14="http://schemas.microsoft.com/office/powerpoint/2010/main" val="1590687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baseline="0" dirty="0" smtClean="0"/>
              <a:t>Nanotech can be applied to almost everything. From medicine, machinery up until to the eco-friendly application of it. An example of nanotech in the environment are: (see bullets)</a:t>
            </a:r>
          </a:p>
        </p:txBody>
      </p:sp>
      <p:sp>
        <p:nvSpPr>
          <p:cNvPr id="4" name="Slide Number Placeholder 3"/>
          <p:cNvSpPr>
            <a:spLocks noGrp="1"/>
          </p:cNvSpPr>
          <p:nvPr>
            <p:ph type="sldNum" sz="quarter" idx="10"/>
          </p:nvPr>
        </p:nvSpPr>
        <p:spPr/>
        <p:txBody>
          <a:bodyPr/>
          <a:lstStyle/>
          <a:p>
            <a:fld id="{A1AFF32E-AEED-4802-B974-664948DC7224}" type="slidenum">
              <a:rPr lang="en-PH" smtClean="0"/>
              <a:t>15</a:t>
            </a:fld>
            <a:endParaRPr lang="en-PH"/>
          </a:p>
        </p:txBody>
      </p:sp>
    </p:spTree>
    <p:extLst>
      <p:ext uri="{BB962C8B-B14F-4D97-AF65-F5344CB8AC3E}">
        <p14:creationId xmlns:p14="http://schemas.microsoft.com/office/powerpoint/2010/main" val="2190319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spcBef>
                <a:spcPts val="1200"/>
              </a:spcBef>
              <a:buFont typeface="Arial" panose="020B0604020202020204" pitchFamily="34" charset="0"/>
              <a:buChar char="•"/>
            </a:pPr>
            <a:r>
              <a:rPr lang="en-PH" sz="1200" dirty="0" smtClean="0"/>
              <a:t>Advanced Manufacturing – Higher power output</a:t>
            </a:r>
          </a:p>
          <a:p>
            <a:pPr marL="342900" lvl="0" indent="-342900">
              <a:spcBef>
                <a:spcPts val="1200"/>
              </a:spcBef>
              <a:buFont typeface="Arial" panose="020B0604020202020204" pitchFamily="34" charset="0"/>
              <a:buChar char="•"/>
            </a:pPr>
            <a:r>
              <a:rPr lang="en-PH" sz="1200" dirty="0" smtClean="0"/>
              <a:t>Agriculture  - higher crop</a:t>
            </a:r>
            <a:r>
              <a:rPr lang="en-PH" sz="1200" baseline="0" dirty="0" smtClean="0"/>
              <a:t> yield, improved water management, and reduced pesticide use</a:t>
            </a:r>
            <a:endParaRPr lang="en-PH" sz="1200" dirty="0" smtClean="0"/>
          </a:p>
          <a:p>
            <a:pPr marL="342900" lvl="0" indent="-342900">
              <a:spcBef>
                <a:spcPts val="1200"/>
              </a:spcBef>
              <a:buFont typeface="Arial" panose="020B0604020202020204" pitchFamily="34" charset="0"/>
              <a:buChar char="•"/>
            </a:pPr>
            <a:r>
              <a:rPr lang="en-PH" sz="1200" dirty="0" smtClean="0"/>
              <a:t>Automotive</a:t>
            </a:r>
            <a:r>
              <a:rPr lang="en-PH" sz="1200" baseline="0" dirty="0" smtClean="0"/>
              <a:t> – Lower CO2 emission, lighter materials, and runs on less fuel intake</a:t>
            </a:r>
            <a:endParaRPr lang="en-PH" sz="1200" dirty="0" smtClean="0"/>
          </a:p>
          <a:p>
            <a:pPr marL="342900" lvl="0" indent="-342900">
              <a:spcBef>
                <a:spcPts val="1200"/>
              </a:spcBef>
              <a:buFont typeface="Arial" panose="020B0604020202020204" pitchFamily="34" charset="0"/>
              <a:buChar char="•"/>
            </a:pPr>
            <a:r>
              <a:rPr lang="en-PH" sz="1200" dirty="0" smtClean="0"/>
              <a:t>Energy/Power</a:t>
            </a:r>
            <a:r>
              <a:rPr lang="en-PH" sz="1200" baseline="0" dirty="0" smtClean="0"/>
              <a:t> – Produces newer materials for energy harvesting and storage</a:t>
            </a:r>
            <a:endParaRPr lang="en-PH" sz="1200" dirty="0" smtClean="0"/>
          </a:p>
          <a:p>
            <a:pPr marL="342900" lvl="0" indent="-342900">
              <a:spcBef>
                <a:spcPts val="1200"/>
              </a:spcBef>
              <a:buFont typeface="Arial" panose="020B0604020202020204" pitchFamily="34" charset="0"/>
              <a:buChar char="•"/>
            </a:pPr>
            <a:r>
              <a:rPr lang="en-PH" sz="1200" dirty="0" smtClean="0"/>
              <a:t>Environment</a:t>
            </a:r>
            <a:r>
              <a:rPr lang="en-PH" sz="1200" baseline="0" dirty="0" smtClean="0"/>
              <a:t> – Provides air and water filtration, waste and water treatment</a:t>
            </a:r>
            <a:endParaRPr lang="en-PH" sz="1200" dirty="0" smtClean="0"/>
          </a:p>
          <a:p>
            <a:pPr marL="342900" lvl="0" indent="-342900">
              <a:spcBef>
                <a:spcPts val="1200"/>
              </a:spcBef>
              <a:buFont typeface="Arial" panose="020B0604020202020204" pitchFamily="34" charset="0"/>
              <a:buChar char="•"/>
            </a:pPr>
            <a:r>
              <a:rPr lang="en-PH" sz="1200" dirty="0" smtClean="0"/>
              <a:t>Healthcare</a:t>
            </a:r>
            <a:r>
              <a:rPr lang="en-PH" sz="1200" baseline="0" dirty="0" smtClean="0"/>
              <a:t> – research on </a:t>
            </a:r>
            <a:r>
              <a:rPr lang="en-PH" sz="1200" baseline="0" dirty="0" err="1" smtClean="0"/>
              <a:t>nanomedicine</a:t>
            </a:r>
            <a:r>
              <a:rPr lang="en-PH" sz="1200" baseline="0" dirty="0" smtClean="0"/>
              <a:t>, and medical doctors will be able to provide better health care</a:t>
            </a:r>
            <a:endParaRPr lang="en-PH" sz="1200" dirty="0" smtClean="0"/>
          </a:p>
          <a:p>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16</a:t>
            </a:fld>
            <a:endParaRPr lang="en-PH"/>
          </a:p>
        </p:txBody>
      </p:sp>
    </p:spTree>
    <p:extLst>
      <p:ext uri="{BB962C8B-B14F-4D97-AF65-F5344CB8AC3E}">
        <p14:creationId xmlns:p14="http://schemas.microsoft.com/office/powerpoint/2010/main" val="2802463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spcBef>
                <a:spcPts val="1200"/>
              </a:spcBef>
              <a:buFont typeface="Arial" panose="020B0604020202020204" pitchFamily="34" charset="0"/>
              <a:buChar char="•"/>
            </a:pPr>
            <a:r>
              <a:rPr lang="en-PH" sz="1200" dirty="0" smtClean="0"/>
              <a:t>Lab safety</a:t>
            </a:r>
            <a:r>
              <a:rPr lang="en-PH" sz="1200" baseline="0" dirty="0" smtClean="0"/>
              <a:t> – gives consideration for the health of the researchers, their well-being, and reporting of unsafe testing</a:t>
            </a:r>
            <a:endParaRPr lang="en-PH" sz="1200" dirty="0" smtClean="0"/>
          </a:p>
          <a:p>
            <a:pPr marL="285750" lvl="0" indent="-285750">
              <a:spcBef>
                <a:spcPts val="1200"/>
              </a:spcBef>
              <a:buFont typeface="Arial" panose="020B0604020202020204" pitchFamily="34" charset="0"/>
              <a:buChar char="•"/>
            </a:pPr>
            <a:r>
              <a:rPr lang="en-PH" sz="1200" dirty="0" smtClean="0"/>
              <a:t>Environmental consequence to research – How would researchers minimize and reduce hazardous</a:t>
            </a:r>
            <a:r>
              <a:rPr lang="en-PH" sz="1200" baseline="0" dirty="0" smtClean="0"/>
              <a:t> substance in the </a:t>
            </a:r>
            <a:r>
              <a:rPr lang="en-PH" sz="1200" baseline="0" dirty="0" err="1" smtClean="0"/>
              <a:t>nanowaste</a:t>
            </a:r>
            <a:endParaRPr lang="en-PH" sz="1200" dirty="0" smtClean="0"/>
          </a:p>
          <a:p>
            <a:pPr marL="285750" lvl="0" indent="-285750">
              <a:spcBef>
                <a:spcPts val="1200"/>
              </a:spcBef>
              <a:buFont typeface="Arial" panose="020B0604020202020204" pitchFamily="34" charset="0"/>
              <a:buChar char="•"/>
            </a:pPr>
            <a:r>
              <a:rPr lang="en-PH" sz="1200" dirty="0" smtClean="0"/>
              <a:t>Commercial fair dealing – Prevents the confidentiality and secrecy of the project</a:t>
            </a:r>
          </a:p>
          <a:p>
            <a:pPr marL="285750" lvl="0" indent="-285750">
              <a:spcBef>
                <a:spcPts val="1200"/>
              </a:spcBef>
              <a:buFont typeface="Arial" panose="020B0604020202020204" pitchFamily="34" charset="0"/>
              <a:buChar char="•"/>
            </a:pPr>
            <a:r>
              <a:rPr lang="en-PH" sz="1200" dirty="0" smtClean="0"/>
              <a:t>Medical technologies – tackles</a:t>
            </a:r>
            <a:r>
              <a:rPr lang="en-PH" sz="1200" baseline="0" dirty="0" smtClean="0"/>
              <a:t> about the human enhancement and genetic modifications</a:t>
            </a:r>
            <a:endParaRPr lang="en-PH" sz="1200" dirty="0" smtClean="0"/>
          </a:p>
          <a:p>
            <a:pPr marL="285750" lvl="0" indent="-285750">
              <a:spcBef>
                <a:spcPts val="1200"/>
              </a:spcBef>
              <a:buFont typeface="Arial" panose="020B0604020202020204" pitchFamily="34" charset="0"/>
              <a:buChar char="•"/>
            </a:pPr>
            <a:r>
              <a:rPr lang="en-PH" sz="1200" dirty="0" smtClean="0"/>
              <a:t>Security and privacy implication</a:t>
            </a:r>
            <a:r>
              <a:rPr lang="en-PH" sz="1200" baseline="0" dirty="0" smtClean="0"/>
              <a:t> – gives concern on the safety and privacy of the person using the nanotech</a:t>
            </a:r>
            <a:endParaRPr lang="en-PH" sz="1200" dirty="0" smtClean="0"/>
          </a:p>
          <a:p>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17</a:t>
            </a:fld>
            <a:endParaRPr lang="en-PH"/>
          </a:p>
        </p:txBody>
      </p:sp>
    </p:spTree>
    <p:extLst>
      <p:ext uri="{BB962C8B-B14F-4D97-AF65-F5344CB8AC3E}">
        <p14:creationId xmlns:p14="http://schemas.microsoft.com/office/powerpoint/2010/main" val="3045667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18</a:t>
            </a:fld>
            <a:endParaRPr lang="en-PH"/>
          </a:p>
        </p:txBody>
      </p:sp>
    </p:spTree>
    <p:extLst>
      <p:ext uri="{BB962C8B-B14F-4D97-AF65-F5344CB8AC3E}">
        <p14:creationId xmlns:p14="http://schemas.microsoft.com/office/powerpoint/2010/main" val="3409676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Technology</a:t>
            </a:r>
            <a:r>
              <a:rPr lang="en-PH" baseline="0" dirty="0" smtClean="0"/>
              <a:t> are used to create tools, processing actions, and extracting of materials.</a:t>
            </a:r>
          </a:p>
        </p:txBody>
      </p:sp>
      <p:sp>
        <p:nvSpPr>
          <p:cNvPr id="4" name="Slide Number Placeholder 3"/>
          <p:cNvSpPr>
            <a:spLocks noGrp="1"/>
          </p:cNvSpPr>
          <p:nvPr>
            <p:ph type="sldNum" sz="quarter" idx="10"/>
          </p:nvPr>
        </p:nvSpPr>
        <p:spPr/>
        <p:txBody>
          <a:bodyPr/>
          <a:lstStyle/>
          <a:p>
            <a:fld id="{A1AFF32E-AEED-4802-B974-664948DC7224}" type="slidenum">
              <a:rPr lang="en-PH" smtClean="0"/>
              <a:t>2</a:t>
            </a:fld>
            <a:endParaRPr lang="en-PH"/>
          </a:p>
        </p:txBody>
      </p:sp>
    </p:spTree>
    <p:extLst>
      <p:ext uri="{BB962C8B-B14F-4D97-AF65-F5344CB8AC3E}">
        <p14:creationId xmlns:p14="http://schemas.microsoft.com/office/powerpoint/2010/main" val="328089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To put it simply,</a:t>
            </a:r>
            <a:r>
              <a:rPr lang="en-PH" baseline="0" dirty="0" smtClean="0"/>
              <a:t> technology reduces human effort just like the machines. We uses technology to make life easier and faster and for (second bullet). With this, it only proves that we did not learn technology today but even before the time we know.</a:t>
            </a:r>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3</a:t>
            </a:fld>
            <a:endParaRPr lang="en-PH"/>
          </a:p>
        </p:txBody>
      </p:sp>
    </p:spTree>
    <p:extLst>
      <p:ext uri="{BB962C8B-B14F-4D97-AF65-F5344CB8AC3E}">
        <p14:creationId xmlns:p14="http://schemas.microsoft.com/office/powerpoint/2010/main" val="3741415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Many things have helped transformed civilization and shaped life on earth. One of those</a:t>
            </a:r>
            <a:r>
              <a:rPr lang="en-PH" baseline="0" dirty="0" smtClean="0"/>
              <a:t> is technology. However, it is not what is it without its previous forms. So where did it originated?</a:t>
            </a:r>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4</a:t>
            </a:fld>
            <a:endParaRPr lang="en-PH"/>
          </a:p>
        </p:txBody>
      </p:sp>
    </p:spTree>
    <p:extLst>
      <p:ext uri="{BB962C8B-B14F-4D97-AF65-F5344CB8AC3E}">
        <p14:creationId xmlns:p14="http://schemas.microsoft.com/office/powerpoint/2010/main" val="4110905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In the 19</a:t>
            </a:r>
            <a:r>
              <a:rPr lang="en-PH" baseline="30000" dirty="0" smtClean="0"/>
              <a:t>th</a:t>
            </a:r>
            <a:r>
              <a:rPr lang="en-PH" dirty="0" smtClean="0"/>
              <a:t> Century, it gave birth to the professional scientists who invented (see bullets). Many have been invented during this time and</a:t>
            </a:r>
            <a:r>
              <a:rPr lang="en-PH" baseline="0" dirty="0" smtClean="0"/>
              <a:t> some are concepts and principles of todays technology</a:t>
            </a:r>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7</a:t>
            </a:fld>
            <a:endParaRPr lang="en-PH"/>
          </a:p>
        </p:txBody>
      </p:sp>
    </p:spTree>
    <p:extLst>
      <p:ext uri="{BB962C8B-B14F-4D97-AF65-F5344CB8AC3E}">
        <p14:creationId xmlns:p14="http://schemas.microsoft.com/office/powerpoint/2010/main" val="2935649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Even though there are lots of technology that has been invented. People continued to innovate.</a:t>
            </a:r>
          </a:p>
          <a:p>
            <a:r>
              <a:rPr lang="en-PH" dirty="0" smtClean="0"/>
              <a:t>--- </a:t>
            </a:r>
            <a:r>
              <a:rPr lang="en-PH" b="1" dirty="0" smtClean="0"/>
              <a:t>Avionics</a:t>
            </a:r>
            <a:r>
              <a:rPr lang="en-PH" dirty="0" smtClean="0"/>
              <a:t> are the electronic systems used on aircraft, artificial satellites, and spacecraft.</a:t>
            </a:r>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8</a:t>
            </a:fld>
            <a:endParaRPr lang="en-PH"/>
          </a:p>
        </p:txBody>
      </p:sp>
    </p:spTree>
    <p:extLst>
      <p:ext uri="{BB962C8B-B14F-4D97-AF65-F5344CB8AC3E}">
        <p14:creationId xmlns:p14="http://schemas.microsoft.com/office/powerpoint/2010/main" val="1555975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Moving towards the 21</a:t>
            </a:r>
            <a:r>
              <a:rPr lang="en-PH" baseline="30000" dirty="0" smtClean="0"/>
              <a:t>st</a:t>
            </a:r>
            <a:r>
              <a:rPr lang="en-PH" dirty="0" smtClean="0"/>
              <a:t> century</a:t>
            </a:r>
            <a:r>
              <a:rPr lang="en-PH" baseline="0" dirty="0" smtClean="0"/>
              <a:t> or the modern time. Technology has become more sophisticated and advance like the (bullets)</a:t>
            </a:r>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9</a:t>
            </a:fld>
            <a:endParaRPr lang="en-PH"/>
          </a:p>
        </p:txBody>
      </p:sp>
    </p:spTree>
    <p:extLst>
      <p:ext uri="{BB962C8B-B14F-4D97-AF65-F5344CB8AC3E}">
        <p14:creationId xmlns:p14="http://schemas.microsoft.com/office/powerpoint/2010/main" val="309954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smtClean="0">
                <a:solidFill>
                  <a:schemeClr val="tx1"/>
                </a:solidFill>
                <a:effectLst/>
                <a:latin typeface="+mn-lt"/>
                <a:ea typeface="+mn-ea"/>
                <a:cs typeface="+mn-cs"/>
              </a:rPr>
              <a:t>With this kind of technologies that people have, what more for the future? Just imagine cars that can travel through land, water, and air or living in world with androids and robots. With so much kind of technology and lots of possibility, </a:t>
            </a:r>
            <a:r>
              <a:rPr lang="en-PH" sz="1200" kern="1200" dirty="0" err="1" smtClean="0">
                <a:solidFill>
                  <a:schemeClr val="tx1"/>
                </a:solidFill>
                <a:effectLst/>
                <a:latin typeface="+mn-lt"/>
                <a:ea typeface="+mn-ea"/>
                <a:cs typeface="+mn-cs"/>
              </a:rPr>
              <a:t>NanoTech</a:t>
            </a:r>
            <a:r>
              <a:rPr lang="en-PH" sz="1200" kern="1200" baseline="0" dirty="0" smtClean="0">
                <a:solidFill>
                  <a:schemeClr val="tx1"/>
                </a:solidFill>
                <a:effectLst/>
                <a:latin typeface="+mn-lt"/>
                <a:ea typeface="+mn-ea"/>
                <a:cs typeface="+mn-cs"/>
              </a:rPr>
              <a:t> will be our next future technology.</a:t>
            </a:r>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10</a:t>
            </a:fld>
            <a:endParaRPr lang="en-PH"/>
          </a:p>
        </p:txBody>
      </p:sp>
    </p:spTree>
    <p:extLst>
      <p:ext uri="{BB962C8B-B14F-4D97-AF65-F5344CB8AC3E}">
        <p14:creationId xmlns:p14="http://schemas.microsoft.com/office/powerpoint/2010/main" val="169874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Nanotech</a:t>
            </a:r>
            <a:r>
              <a:rPr lang="en-PH" baseline="0" dirty="0" smtClean="0"/>
              <a:t>nology is an engineering and technology at a size of 100 nanometer. It is the study and application of extremely small thing which can be used across fields of science. Its concept started at a talk entitled “There’s plenty of room at the bottom” on Dec, 29 1959 by Physicist Richard Feynman. Its goal is to manipulate and control individual atoms and molecules. Thereupon, just imagine the possible applications of nanotech.</a:t>
            </a:r>
            <a:endParaRPr lang="en-PH" dirty="0"/>
          </a:p>
        </p:txBody>
      </p:sp>
      <p:sp>
        <p:nvSpPr>
          <p:cNvPr id="4" name="Slide Number Placeholder 3"/>
          <p:cNvSpPr>
            <a:spLocks noGrp="1"/>
          </p:cNvSpPr>
          <p:nvPr>
            <p:ph type="sldNum" sz="quarter" idx="10"/>
          </p:nvPr>
        </p:nvSpPr>
        <p:spPr/>
        <p:txBody>
          <a:bodyPr/>
          <a:lstStyle/>
          <a:p>
            <a:fld id="{A1AFF32E-AEED-4802-B974-664948DC7224}" type="slidenum">
              <a:rPr lang="en-PH" smtClean="0"/>
              <a:t>11</a:t>
            </a:fld>
            <a:endParaRPr lang="en-PH"/>
          </a:p>
        </p:txBody>
      </p:sp>
    </p:spTree>
    <p:extLst>
      <p:ext uri="{BB962C8B-B14F-4D97-AF65-F5344CB8AC3E}">
        <p14:creationId xmlns:p14="http://schemas.microsoft.com/office/powerpoint/2010/main" val="1920866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8/26/2015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8/26/2015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PH" dirty="0" smtClean="0"/>
              <a:t>Nanotech: The future technology</a:t>
            </a:r>
            <a:endParaRPr lang="en-PH" dirty="0"/>
          </a:p>
        </p:txBody>
      </p:sp>
      <p:sp>
        <p:nvSpPr>
          <p:cNvPr id="3" name="Subtitle 2"/>
          <p:cNvSpPr>
            <a:spLocks noGrp="1"/>
          </p:cNvSpPr>
          <p:nvPr>
            <p:ph type="subTitle" idx="1"/>
          </p:nvPr>
        </p:nvSpPr>
        <p:spPr>
          <a:xfrm>
            <a:off x="1915061" y="4413402"/>
            <a:ext cx="8791575" cy="1655762"/>
          </a:xfrm>
        </p:spPr>
        <p:txBody>
          <a:bodyPr/>
          <a:lstStyle/>
          <a:p>
            <a:pPr algn="r">
              <a:lnSpc>
                <a:spcPct val="100000"/>
              </a:lnSpc>
              <a:spcBef>
                <a:spcPts val="0"/>
              </a:spcBef>
            </a:pPr>
            <a:r>
              <a:rPr lang="en-PH" dirty="0" smtClean="0"/>
              <a:t>Gene Anthony Kadano</a:t>
            </a:r>
          </a:p>
          <a:p>
            <a:pPr algn="r">
              <a:lnSpc>
                <a:spcPct val="100000"/>
              </a:lnSpc>
              <a:spcBef>
                <a:spcPts val="0"/>
              </a:spcBef>
            </a:pPr>
            <a:r>
              <a:rPr lang="en-PH" dirty="0" smtClean="0"/>
              <a:t>BSIT – mi121</a:t>
            </a:r>
          </a:p>
          <a:p>
            <a:pPr algn="r">
              <a:lnSpc>
                <a:spcPct val="100000"/>
              </a:lnSpc>
              <a:spcBef>
                <a:spcPts val="0"/>
              </a:spcBef>
            </a:pPr>
            <a:r>
              <a:rPr lang="en-PH" dirty="0" smtClean="0"/>
              <a:t>Information Technology trend</a:t>
            </a:r>
            <a:endParaRPr lang="en-PH" dirty="0"/>
          </a:p>
        </p:txBody>
      </p:sp>
    </p:spTree>
    <p:extLst>
      <p:ext uri="{BB962C8B-B14F-4D97-AF65-F5344CB8AC3E}">
        <p14:creationId xmlns:p14="http://schemas.microsoft.com/office/powerpoint/2010/main" val="2760476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804751"/>
            <a:ext cx="8791575" cy="2387600"/>
          </a:xfrm>
        </p:spPr>
        <p:txBody>
          <a:bodyPr/>
          <a:lstStyle/>
          <a:p>
            <a:pPr algn="ctr"/>
            <a:r>
              <a:rPr lang="en-PH" dirty="0" smtClean="0"/>
              <a:t>Nanotech: The future technology</a:t>
            </a:r>
            <a:endParaRPr lang="en-PH" dirty="0"/>
          </a:p>
        </p:txBody>
      </p:sp>
    </p:spTree>
    <p:extLst>
      <p:ext uri="{BB962C8B-B14F-4D97-AF65-F5344CB8AC3E}">
        <p14:creationId xmlns:p14="http://schemas.microsoft.com/office/powerpoint/2010/main" val="1959283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599" y="1659748"/>
            <a:ext cx="3600765" cy="224413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6398" y="1659748"/>
            <a:ext cx="3228201" cy="224413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6398" y="3903887"/>
            <a:ext cx="3228201" cy="2489778"/>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4598" y="3903887"/>
            <a:ext cx="3600765" cy="2489778"/>
          </a:xfrm>
          <a:prstGeom prst="rect">
            <a:avLst/>
          </a:prstGeom>
        </p:spPr>
      </p:pic>
      <p:sp>
        <p:nvSpPr>
          <p:cNvPr id="6" name="TextBox 5"/>
          <p:cNvSpPr txBox="1"/>
          <p:nvPr/>
        </p:nvSpPr>
        <p:spPr>
          <a:xfrm>
            <a:off x="3761354" y="566058"/>
            <a:ext cx="4669292" cy="923330"/>
          </a:xfrm>
          <a:prstGeom prst="rect">
            <a:avLst/>
          </a:prstGeom>
          <a:noFill/>
        </p:spPr>
        <p:txBody>
          <a:bodyPr wrap="none" rtlCol="0">
            <a:spAutoFit/>
          </a:bodyPr>
          <a:lstStyle/>
          <a:p>
            <a:r>
              <a:rPr lang="en-PH" sz="5400" dirty="0" smtClean="0"/>
              <a:t>Nanotechnology</a:t>
            </a:r>
            <a:endParaRPr lang="en-PH" sz="5400" dirty="0"/>
          </a:p>
        </p:txBody>
      </p:sp>
    </p:spTree>
    <p:extLst>
      <p:ext uri="{BB962C8B-B14F-4D97-AF65-F5344CB8AC3E}">
        <p14:creationId xmlns:p14="http://schemas.microsoft.com/office/powerpoint/2010/main" val="3201479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298" y="226631"/>
            <a:ext cx="7059158" cy="1602168"/>
          </a:xfrm>
        </p:spPr>
        <p:txBody>
          <a:bodyPr>
            <a:normAutofit/>
          </a:bodyPr>
          <a:lstStyle/>
          <a:p>
            <a:r>
              <a:rPr lang="en-PH" sz="4400" dirty="0" smtClean="0"/>
              <a:t>Nanotechnology application</a:t>
            </a:r>
            <a:endParaRPr lang="en-PH" sz="4400" dirty="0"/>
          </a:p>
        </p:txBody>
      </p:sp>
      <p:sp>
        <p:nvSpPr>
          <p:cNvPr id="3" name="TextBox 2"/>
          <p:cNvSpPr txBox="1"/>
          <p:nvPr/>
        </p:nvSpPr>
        <p:spPr>
          <a:xfrm>
            <a:off x="2264227" y="1523999"/>
            <a:ext cx="7170057" cy="49890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PH" sz="3600" dirty="0" smtClean="0"/>
              <a:t>Medicine</a:t>
            </a:r>
          </a:p>
          <a:p>
            <a:pPr marL="285750" indent="-285750">
              <a:lnSpc>
                <a:spcPct val="150000"/>
              </a:lnSpc>
              <a:buFont typeface="Arial" panose="020B0604020202020204" pitchFamily="34" charset="0"/>
              <a:buChar char="•"/>
            </a:pPr>
            <a:r>
              <a:rPr lang="en-PH" sz="3600" dirty="0" smtClean="0"/>
              <a:t>Electricity and IT Technology</a:t>
            </a:r>
          </a:p>
          <a:p>
            <a:pPr marL="285750" indent="-285750">
              <a:lnSpc>
                <a:spcPct val="150000"/>
              </a:lnSpc>
              <a:buFont typeface="Arial" panose="020B0604020202020204" pitchFamily="34" charset="0"/>
              <a:buChar char="•"/>
            </a:pPr>
            <a:r>
              <a:rPr lang="en-PH" sz="3600" dirty="0" smtClean="0"/>
              <a:t>Environmental Remediation</a:t>
            </a:r>
          </a:p>
          <a:p>
            <a:pPr marL="285750" indent="-285750">
              <a:lnSpc>
                <a:spcPct val="150000"/>
              </a:lnSpc>
              <a:buFont typeface="Arial" panose="020B0604020202020204" pitchFamily="34" charset="0"/>
              <a:buChar char="•"/>
            </a:pPr>
            <a:r>
              <a:rPr lang="en-PH" sz="3600" dirty="0" smtClean="0"/>
              <a:t>Food</a:t>
            </a:r>
          </a:p>
          <a:p>
            <a:pPr marL="285750" indent="-285750">
              <a:lnSpc>
                <a:spcPct val="150000"/>
              </a:lnSpc>
              <a:buFont typeface="Arial" panose="020B0604020202020204" pitchFamily="34" charset="0"/>
              <a:buChar char="•"/>
            </a:pPr>
            <a:r>
              <a:rPr lang="en-PH" sz="3600" dirty="0" smtClean="0"/>
              <a:t>Fabric</a:t>
            </a:r>
          </a:p>
          <a:p>
            <a:pPr marL="285750" indent="-285750">
              <a:lnSpc>
                <a:spcPct val="150000"/>
              </a:lnSpc>
              <a:buFont typeface="Arial" panose="020B0604020202020204" pitchFamily="34" charset="0"/>
              <a:buChar char="•"/>
            </a:pPr>
            <a:r>
              <a:rPr lang="en-PH" sz="3600" dirty="0" smtClean="0"/>
              <a:t>Others</a:t>
            </a:r>
            <a:endParaRPr lang="en-PH" sz="3600" dirty="0"/>
          </a:p>
        </p:txBody>
      </p:sp>
    </p:spTree>
    <p:extLst>
      <p:ext uri="{BB962C8B-B14F-4D97-AF65-F5344CB8AC3E}">
        <p14:creationId xmlns:p14="http://schemas.microsoft.com/office/powerpoint/2010/main" val="699592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441" y="444347"/>
            <a:ext cx="9905998" cy="1478570"/>
          </a:xfrm>
        </p:spPr>
        <p:txBody>
          <a:bodyPr/>
          <a:lstStyle/>
          <a:p>
            <a:r>
              <a:rPr lang="en-PH" dirty="0" smtClean="0"/>
              <a:t>Nanotechnology: Medicine</a:t>
            </a:r>
            <a:endParaRPr lang="en-PH"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441" y="2053545"/>
            <a:ext cx="4499716" cy="3128054"/>
          </a:xfrm>
          <a:prstGeom prst="rect">
            <a:avLst/>
          </a:prstGeom>
        </p:spPr>
      </p:pic>
      <p:sp>
        <p:nvSpPr>
          <p:cNvPr id="4" name="TextBox 3"/>
          <p:cNvSpPr txBox="1"/>
          <p:nvPr/>
        </p:nvSpPr>
        <p:spPr>
          <a:xfrm>
            <a:off x="5820229" y="2053545"/>
            <a:ext cx="5529943" cy="2554545"/>
          </a:xfrm>
          <a:prstGeom prst="rect">
            <a:avLst/>
          </a:prstGeom>
          <a:noFill/>
        </p:spPr>
        <p:txBody>
          <a:bodyPr wrap="square" rtlCol="0">
            <a:spAutoFit/>
          </a:bodyPr>
          <a:lstStyle/>
          <a:p>
            <a:pPr marL="285750" indent="-285750">
              <a:buFont typeface="Arial" panose="020B0604020202020204" pitchFamily="34" charset="0"/>
              <a:buChar char="•"/>
            </a:pPr>
            <a:r>
              <a:rPr lang="en-PH" sz="2000" dirty="0" smtClean="0"/>
              <a:t>Research on the use of nanorobotics. Sometimes called </a:t>
            </a:r>
            <a:r>
              <a:rPr lang="en-PH" sz="2000" dirty="0" err="1" smtClean="0"/>
              <a:t>nanomedicine</a:t>
            </a:r>
            <a:r>
              <a:rPr lang="en-PH" sz="2000" dirty="0" smtClean="0"/>
              <a:t>.</a:t>
            </a:r>
          </a:p>
          <a:p>
            <a:pPr marL="285750" indent="-285750">
              <a:buFont typeface="Arial" panose="020B0604020202020204" pitchFamily="34" charset="0"/>
              <a:buChar char="•"/>
            </a:pPr>
            <a:endParaRPr lang="en-PH" sz="2000" dirty="0"/>
          </a:p>
          <a:p>
            <a:pPr marL="285750" indent="-285750">
              <a:buFont typeface="Arial" panose="020B0604020202020204" pitchFamily="34" charset="0"/>
              <a:buChar char="•"/>
            </a:pPr>
            <a:r>
              <a:rPr lang="en-PH" sz="2000" dirty="0" smtClean="0"/>
              <a:t>Research on nanoparticles, involves delivery of drugs to a specific type of cell (e.g. cancer cell)</a:t>
            </a:r>
          </a:p>
          <a:p>
            <a:pPr marL="285750" indent="-285750">
              <a:buFont typeface="Arial" panose="020B0604020202020204" pitchFamily="34" charset="0"/>
              <a:buChar char="•"/>
            </a:pPr>
            <a:endParaRPr lang="en-PH" sz="2000" dirty="0"/>
          </a:p>
          <a:p>
            <a:pPr marL="285750" indent="-285750">
              <a:buFont typeface="Arial" panose="020B0604020202020204" pitchFamily="34" charset="0"/>
              <a:buChar char="•"/>
            </a:pPr>
            <a:r>
              <a:rPr lang="en-PH" sz="2000" dirty="0" smtClean="0"/>
              <a:t>Prevents atherosclerosis during the first diagnosis using nanotech.</a:t>
            </a:r>
            <a:endParaRPr lang="en-PH" sz="2000" dirty="0"/>
          </a:p>
        </p:txBody>
      </p:sp>
    </p:spTree>
    <p:extLst>
      <p:ext uri="{BB962C8B-B14F-4D97-AF65-F5344CB8AC3E}">
        <p14:creationId xmlns:p14="http://schemas.microsoft.com/office/powerpoint/2010/main" val="2769914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441" y="444347"/>
            <a:ext cx="9905998" cy="1478570"/>
          </a:xfrm>
        </p:spPr>
        <p:txBody>
          <a:bodyPr/>
          <a:lstStyle/>
          <a:p>
            <a:r>
              <a:rPr lang="en-PH" dirty="0" smtClean="0"/>
              <a:t>Nanotechnology: electronic and IT technology</a:t>
            </a:r>
            <a:endParaRPr lang="en-PH" dirty="0"/>
          </a:p>
        </p:txBody>
      </p:sp>
      <p:sp>
        <p:nvSpPr>
          <p:cNvPr id="4" name="TextBox 3"/>
          <p:cNvSpPr txBox="1"/>
          <p:nvPr/>
        </p:nvSpPr>
        <p:spPr>
          <a:xfrm>
            <a:off x="5820229" y="2053545"/>
            <a:ext cx="5529943" cy="2862322"/>
          </a:xfrm>
          <a:prstGeom prst="rect">
            <a:avLst/>
          </a:prstGeom>
          <a:noFill/>
        </p:spPr>
        <p:txBody>
          <a:bodyPr wrap="square" rtlCol="0">
            <a:spAutoFit/>
          </a:bodyPr>
          <a:lstStyle/>
          <a:p>
            <a:pPr marL="285750" indent="-285750">
              <a:buFont typeface="Arial" panose="020B0604020202020204" pitchFamily="34" charset="0"/>
              <a:buChar char="•"/>
            </a:pPr>
            <a:r>
              <a:rPr lang="en-PH" sz="2000" dirty="0" smtClean="0"/>
              <a:t>Nanotech on MRAM (</a:t>
            </a:r>
            <a:r>
              <a:rPr lang="en-PH" sz="2000" dirty="0" err="1" smtClean="0"/>
              <a:t>Magnetoresistive</a:t>
            </a:r>
            <a:r>
              <a:rPr lang="en-PH" sz="2000" dirty="0" smtClean="0"/>
              <a:t> Random Access Memory)</a:t>
            </a:r>
          </a:p>
          <a:p>
            <a:pPr marL="285750" indent="-285750">
              <a:buFont typeface="Arial" panose="020B0604020202020204" pitchFamily="34" charset="0"/>
              <a:buChar char="•"/>
            </a:pPr>
            <a:endParaRPr lang="en-PH" sz="2000" dirty="0"/>
          </a:p>
          <a:p>
            <a:pPr marL="285750" indent="-285750">
              <a:buFont typeface="Arial" panose="020B0604020202020204" pitchFamily="34" charset="0"/>
              <a:buChar char="•"/>
            </a:pPr>
            <a:r>
              <a:rPr lang="en-PH" sz="2000" dirty="0" smtClean="0"/>
              <a:t>MRAM uses magnetic charge in storing data bits</a:t>
            </a:r>
          </a:p>
          <a:p>
            <a:pPr marL="285750" indent="-285750">
              <a:buFont typeface="Arial" panose="020B0604020202020204" pitchFamily="34" charset="0"/>
              <a:buChar char="•"/>
            </a:pPr>
            <a:endParaRPr lang="en-PH" sz="2000" dirty="0"/>
          </a:p>
          <a:p>
            <a:pPr marL="285750" indent="-285750">
              <a:buFont typeface="Arial" panose="020B0604020202020204" pitchFamily="34" charset="0"/>
              <a:buChar char="•"/>
            </a:pPr>
            <a:r>
              <a:rPr lang="en-PH" sz="2000" dirty="0" smtClean="0"/>
              <a:t>It can retain all data stored even if power is cut</a:t>
            </a:r>
          </a:p>
          <a:p>
            <a:pPr marL="285750" indent="-285750">
              <a:buFont typeface="Arial" panose="020B0604020202020204" pitchFamily="34" charset="0"/>
              <a:buChar char="•"/>
            </a:pPr>
            <a:endParaRPr lang="en-PH" sz="2000" dirty="0"/>
          </a:p>
          <a:p>
            <a:pPr marL="285750" indent="-285750">
              <a:buFont typeface="Arial" panose="020B0604020202020204" pitchFamily="34" charset="0"/>
              <a:buChar char="•"/>
            </a:pPr>
            <a:r>
              <a:rPr lang="en-PH" sz="2000" dirty="0" smtClean="0"/>
              <a:t>MRAM can prevent losing data during a system crash or power failure</a:t>
            </a:r>
            <a:endParaRPr lang="en-PH"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268" y="2053545"/>
            <a:ext cx="4605105" cy="2750684"/>
          </a:xfrm>
          <a:prstGeom prst="rect">
            <a:avLst/>
          </a:prstGeom>
        </p:spPr>
      </p:pic>
    </p:spTree>
    <p:extLst>
      <p:ext uri="{BB962C8B-B14F-4D97-AF65-F5344CB8AC3E}">
        <p14:creationId xmlns:p14="http://schemas.microsoft.com/office/powerpoint/2010/main" val="1022633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441" y="444347"/>
            <a:ext cx="9905998" cy="1478570"/>
          </a:xfrm>
        </p:spPr>
        <p:txBody>
          <a:bodyPr/>
          <a:lstStyle/>
          <a:p>
            <a:r>
              <a:rPr lang="en-PH" dirty="0" smtClean="0"/>
              <a:t>Nanotechnology: Environmental Remediation</a:t>
            </a:r>
            <a:endParaRPr lang="en-PH" dirty="0"/>
          </a:p>
        </p:txBody>
      </p:sp>
      <p:sp>
        <p:nvSpPr>
          <p:cNvPr id="4" name="TextBox 3"/>
          <p:cNvSpPr txBox="1"/>
          <p:nvPr/>
        </p:nvSpPr>
        <p:spPr>
          <a:xfrm>
            <a:off x="5820229" y="2053545"/>
            <a:ext cx="5529943" cy="1938992"/>
          </a:xfrm>
          <a:prstGeom prst="rect">
            <a:avLst/>
          </a:prstGeom>
          <a:noFill/>
        </p:spPr>
        <p:txBody>
          <a:bodyPr wrap="square" rtlCol="0">
            <a:spAutoFit/>
          </a:bodyPr>
          <a:lstStyle/>
          <a:p>
            <a:pPr marL="285750" indent="-285750">
              <a:buFont typeface="Arial" panose="020B0604020202020204" pitchFamily="34" charset="0"/>
              <a:buChar char="•"/>
            </a:pPr>
            <a:r>
              <a:rPr lang="en-PH" sz="2000" dirty="0" smtClean="0"/>
              <a:t>Water filtration and purification in polluted water source</a:t>
            </a:r>
          </a:p>
          <a:p>
            <a:pPr marL="285750" indent="-285750">
              <a:buFont typeface="Arial" panose="020B0604020202020204" pitchFamily="34" charset="0"/>
              <a:buChar char="•"/>
            </a:pPr>
            <a:endParaRPr lang="en-PH" sz="2000" dirty="0" smtClean="0"/>
          </a:p>
          <a:p>
            <a:pPr marL="285750" indent="-285750">
              <a:buFont typeface="Arial" panose="020B0604020202020204" pitchFamily="34" charset="0"/>
              <a:buChar char="•"/>
            </a:pPr>
            <a:r>
              <a:rPr lang="en-PH" sz="2000" dirty="0" smtClean="0"/>
              <a:t>Removing of arsenic or carbon tetrachloride with a magnetic reaction between </a:t>
            </a:r>
            <a:r>
              <a:rPr lang="en-PH" sz="2000" dirty="0" err="1" smtClean="0"/>
              <a:t>ultrasmall</a:t>
            </a:r>
            <a:r>
              <a:rPr lang="en-PH" sz="2000" dirty="0" smtClean="0"/>
              <a:t> pecks of rust</a:t>
            </a:r>
            <a:endParaRPr lang="en-PH"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410" y="1821317"/>
            <a:ext cx="3823847" cy="3823847"/>
          </a:xfrm>
          <a:prstGeom prst="rect">
            <a:avLst/>
          </a:prstGeom>
        </p:spPr>
      </p:pic>
    </p:spTree>
    <p:extLst>
      <p:ext uri="{BB962C8B-B14F-4D97-AF65-F5344CB8AC3E}">
        <p14:creationId xmlns:p14="http://schemas.microsoft.com/office/powerpoint/2010/main" val="1705326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298" y="226631"/>
            <a:ext cx="7059158" cy="1602168"/>
          </a:xfrm>
        </p:spPr>
        <p:txBody>
          <a:bodyPr>
            <a:normAutofit/>
          </a:bodyPr>
          <a:lstStyle/>
          <a:p>
            <a:r>
              <a:rPr lang="en-PH" sz="4400" dirty="0" smtClean="0"/>
              <a:t>Nanotechnology Benefits</a:t>
            </a:r>
            <a:endParaRPr lang="en-PH" sz="4400" dirty="0"/>
          </a:p>
        </p:txBody>
      </p:sp>
      <p:sp>
        <p:nvSpPr>
          <p:cNvPr id="3" name="TextBox 2"/>
          <p:cNvSpPr txBox="1"/>
          <p:nvPr/>
        </p:nvSpPr>
        <p:spPr>
          <a:xfrm>
            <a:off x="2394855" y="1828799"/>
            <a:ext cx="4818743" cy="3816429"/>
          </a:xfrm>
          <a:prstGeom prst="rect">
            <a:avLst/>
          </a:prstGeom>
          <a:noFill/>
        </p:spPr>
        <p:txBody>
          <a:bodyPr wrap="square" rtlCol="0">
            <a:spAutoFit/>
          </a:bodyPr>
          <a:lstStyle/>
          <a:p>
            <a:pPr marL="342900" lvl="0" indent="-342900">
              <a:spcBef>
                <a:spcPts val="1200"/>
              </a:spcBef>
              <a:buFont typeface="Arial" panose="020B0604020202020204" pitchFamily="34" charset="0"/>
              <a:buChar char="•"/>
            </a:pPr>
            <a:r>
              <a:rPr lang="en-PH" sz="3200" dirty="0"/>
              <a:t>Advanced Manufacturing </a:t>
            </a:r>
            <a:endParaRPr lang="en-PH" sz="3200" dirty="0"/>
          </a:p>
          <a:p>
            <a:pPr marL="342900" lvl="0" indent="-342900">
              <a:spcBef>
                <a:spcPts val="1200"/>
              </a:spcBef>
              <a:buFont typeface="Arial" panose="020B0604020202020204" pitchFamily="34" charset="0"/>
              <a:buChar char="•"/>
            </a:pPr>
            <a:r>
              <a:rPr lang="en-PH" sz="3200" dirty="0" smtClean="0"/>
              <a:t>Agriculture </a:t>
            </a:r>
          </a:p>
          <a:p>
            <a:pPr marL="342900" lvl="0" indent="-342900">
              <a:spcBef>
                <a:spcPts val="1200"/>
              </a:spcBef>
              <a:buFont typeface="Arial" panose="020B0604020202020204" pitchFamily="34" charset="0"/>
              <a:buChar char="•"/>
            </a:pPr>
            <a:r>
              <a:rPr lang="en-PH" sz="3200" dirty="0" smtClean="0"/>
              <a:t>Automotive </a:t>
            </a:r>
          </a:p>
          <a:p>
            <a:pPr marL="342900" lvl="0" indent="-342900">
              <a:spcBef>
                <a:spcPts val="1200"/>
              </a:spcBef>
              <a:buFont typeface="Arial" panose="020B0604020202020204" pitchFamily="34" charset="0"/>
              <a:buChar char="•"/>
            </a:pPr>
            <a:r>
              <a:rPr lang="en-PH" sz="3200" dirty="0" smtClean="0"/>
              <a:t>Energy/Power </a:t>
            </a:r>
          </a:p>
          <a:p>
            <a:pPr marL="342900" lvl="0" indent="-342900">
              <a:spcBef>
                <a:spcPts val="1200"/>
              </a:spcBef>
              <a:buFont typeface="Arial" panose="020B0604020202020204" pitchFamily="34" charset="0"/>
              <a:buChar char="•"/>
            </a:pPr>
            <a:r>
              <a:rPr lang="en-PH" sz="3200" dirty="0" smtClean="0"/>
              <a:t>Environment </a:t>
            </a:r>
          </a:p>
          <a:p>
            <a:pPr marL="342900" lvl="0" indent="-342900">
              <a:spcBef>
                <a:spcPts val="1200"/>
              </a:spcBef>
              <a:buFont typeface="Arial" panose="020B0604020202020204" pitchFamily="34" charset="0"/>
              <a:buChar char="•"/>
            </a:pPr>
            <a:r>
              <a:rPr lang="en-PH" sz="3200" dirty="0" smtClean="0"/>
              <a:t>Healthcare </a:t>
            </a:r>
            <a:endParaRPr lang="en-PH" sz="3200" dirty="0"/>
          </a:p>
        </p:txBody>
      </p:sp>
    </p:spTree>
    <p:extLst>
      <p:ext uri="{BB962C8B-B14F-4D97-AF65-F5344CB8AC3E}">
        <p14:creationId xmlns:p14="http://schemas.microsoft.com/office/powerpoint/2010/main" val="3156743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812" y="400803"/>
            <a:ext cx="7059158" cy="1602168"/>
          </a:xfrm>
        </p:spPr>
        <p:txBody>
          <a:bodyPr>
            <a:normAutofit/>
          </a:bodyPr>
          <a:lstStyle/>
          <a:p>
            <a:r>
              <a:rPr lang="en-PH" sz="4400" dirty="0" smtClean="0"/>
              <a:t>Nanotechnology Ethical issues</a:t>
            </a:r>
            <a:endParaRPr lang="en-PH" sz="4400" dirty="0"/>
          </a:p>
        </p:txBody>
      </p:sp>
      <p:sp>
        <p:nvSpPr>
          <p:cNvPr id="3" name="TextBox 2"/>
          <p:cNvSpPr txBox="1"/>
          <p:nvPr/>
        </p:nvSpPr>
        <p:spPr>
          <a:xfrm>
            <a:off x="2598054" y="2148114"/>
            <a:ext cx="6008916" cy="2862322"/>
          </a:xfrm>
          <a:prstGeom prst="rect">
            <a:avLst/>
          </a:prstGeom>
          <a:noFill/>
        </p:spPr>
        <p:txBody>
          <a:bodyPr wrap="square" rtlCol="0">
            <a:spAutoFit/>
          </a:bodyPr>
          <a:lstStyle/>
          <a:p>
            <a:pPr marL="285750" lvl="0" indent="-285750">
              <a:spcBef>
                <a:spcPts val="1200"/>
              </a:spcBef>
              <a:buFont typeface="Arial" panose="020B0604020202020204" pitchFamily="34" charset="0"/>
              <a:buChar char="•"/>
            </a:pPr>
            <a:r>
              <a:rPr lang="en-PH" sz="2800" dirty="0"/>
              <a:t>Lab safety </a:t>
            </a:r>
            <a:endParaRPr lang="en-PH" sz="2800" dirty="0" smtClean="0"/>
          </a:p>
          <a:p>
            <a:pPr marL="285750" lvl="0" indent="-285750">
              <a:spcBef>
                <a:spcPts val="1200"/>
              </a:spcBef>
              <a:buFont typeface="Arial" panose="020B0604020202020204" pitchFamily="34" charset="0"/>
              <a:buChar char="•"/>
            </a:pPr>
            <a:r>
              <a:rPr lang="en-PH" sz="2800" dirty="0" smtClean="0"/>
              <a:t>Environmental </a:t>
            </a:r>
            <a:r>
              <a:rPr lang="en-PH" sz="2800" dirty="0"/>
              <a:t>consequence to </a:t>
            </a:r>
            <a:r>
              <a:rPr lang="en-PH" sz="2800" dirty="0" smtClean="0"/>
              <a:t>research</a:t>
            </a:r>
          </a:p>
          <a:p>
            <a:pPr marL="285750" lvl="0" indent="-285750">
              <a:spcBef>
                <a:spcPts val="1200"/>
              </a:spcBef>
              <a:buFont typeface="Arial" panose="020B0604020202020204" pitchFamily="34" charset="0"/>
              <a:buChar char="•"/>
            </a:pPr>
            <a:r>
              <a:rPr lang="en-PH" sz="2800" dirty="0" smtClean="0"/>
              <a:t>Commercial </a:t>
            </a:r>
            <a:r>
              <a:rPr lang="en-PH" sz="2800" dirty="0"/>
              <a:t>fair </a:t>
            </a:r>
            <a:r>
              <a:rPr lang="en-PH" sz="2800" dirty="0" smtClean="0"/>
              <a:t>dealing</a:t>
            </a:r>
          </a:p>
          <a:p>
            <a:pPr marL="285750" lvl="0" indent="-285750">
              <a:spcBef>
                <a:spcPts val="1200"/>
              </a:spcBef>
              <a:buFont typeface="Arial" panose="020B0604020202020204" pitchFamily="34" charset="0"/>
              <a:buChar char="•"/>
            </a:pPr>
            <a:r>
              <a:rPr lang="en-PH" sz="2800" dirty="0" smtClean="0"/>
              <a:t>Medical technologies</a:t>
            </a:r>
          </a:p>
          <a:p>
            <a:pPr marL="285750" lvl="0" indent="-285750">
              <a:spcBef>
                <a:spcPts val="1200"/>
              </a:spcBef>
              <a:buFont typeface="Arial" panose="020B0604020202020204" pitchFamily="34" charset="0"/>
              <a:buChar char="•"/>
            </a:pPr>
            <a:r>
              <a:rPr lang="en-PH" sz="2800" dirty="0" smtClean="0"/>
              <a:t>Security </a:t>
            </a:r>
            <a:r>
              <a:rPr lang="en-PH" sz="2800" dirty="0"/>
              <a:t>and privacy </a:t>
            </a:r>
            <a:r>
              <a:rPr lang="en-PH" sz="2800" dirty="0" smtClean="0"/>
              <a:t>implications</a:t>
            </a:r>
            <a:endParaRPr lang="en-PH" sz="2800" dirty="0"/>
          </a:p>
        </p:txBody>
      </p:sp>
    </p:spTree>
    <p:extLst>
      <p:ext uri="{BB962C8B-B14F-4D97-AF65-F5344CB8AC3E}">
        <p14:creationId xmlns:p14="http://schemas.microsoft.com/office/powerpoint/2010/main" val="2111182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812" y="400803"/>
            <a:ext cx="7059158" cy="1602168"/>
          </a:xfrm>
        </p:spPr>
        <p:txBody>
          <a:bodyPr>
            <a:normAutofit/>
          </a:bodyPr>
          <a:lstStyle/>
          <a:p>
            <a:r>
              <a:rPr lang="en-PH" sz="4400" dirty="0" smtClean="0"/>
              <a:t>Conclusion</a:t>
            </a:r>
            <a:endParaRPr lang="en-PH" sz="4400" dirty="0"/>
          </a:p>
        </p:txBody>
      </p:sp>
      <p:sp>
        <p:nvSpPr>
          <p:cNvPr id="3" name="TextBox 2"/>
          <p:cNvSpPr txBox="1"/>
          <p:nvPr/>
        </p:nvSpPr>
        <p:spPr>
          <a:xfrm>
            <a:off x="2031999" y="2002971"/>
            <a:ext cx="8621485" cy="4001095"/>
          </a:xfrm>
          <a:prstGeom prst="rect">
            <a:avLst/>
          </a:prstGeom>
          <a:noFill/>
        </p:spPr>
        <p:txBody>
          <a:bodyPr wrap="square" rtlCol="0">
            <a:spAutoFit/>
          </a:bodyPr>
          <a:lstStyle/>
          <a:p>
            <a:pPr marL="457200" indent="-457200">
              <a:spcBef>
                <a:spcPts val="1200"/>
              </a:spcBef>
              <a:buFont typeface="Arial" panose="020B0604020202020204" pitchFamily="34" charset="0"/>
              <a:buChar char="•"/>
            </a:pPr>
            <a:r>
              <a:rPr lang="en-PH" sz="2800" dirty="0" smtClean="0"/>
              <a:t>Nanotechnology </a:t>
            </a:r>
            <a:r>
              <a:rPr lang="en-PH" sz="2800" dirty="0"/>
              <a:t>is like a coin. It only had two sides. </a:t>
            </a:r>
            <a:endParaRPr lang="en-PH" sz="2800" dirty="0" smtClean="0"/>
          </a:p>
          <a:p>
            <a:pPr marL="457200" indent="-457200">
              <a:spcBef>
                <a:spcPts val="1200"/>
              </a:spcBef>
              <a:buFont typeface="Arial" panose="020B0604020202020204" pitchFamily="34" charset="0"/>
              <a:buChar char="•"/>
            </a:pPr>
            <a:r>
              <a:rPr lang="en-PH" sz="2800" dirty="0" smtClean="0"/>
              <a:t>One </a:t>
            </a:r>
            <a:r>
              <a:rPr lang="en-PH" sz="2800" dirty="0"/>
              <a:t>side could cause havoc and fear to the public. It could take millions, not just thousand, but millions of lives when not used </a:t>
            </a:r>
            <a:r>
              <a:rPr lang="en-PH" sz="2800" dirty="0" smtClean="0"/>
              <a:t>properly.</a:t>
            </a:r>
          </a:p>
          <a:p>
            <a:pPr marL="457200" indent="-457200">
              <a:spcBef>
                <a:spcPts val="1200"/>
              </a:spcBef>
              <a:buFont typeface="Arial" panose="020B0604020202020204" pitchFamily="34" charset="0"/>
              <a:buChar char="•"/>
            </a:pPr>
            <a:r>
              <a:rPr lang="en-PH" sz="2800" dirty="0" smtClean="0"/>
              <a:t>The second side is that it could </a:t>
            </a:r>
            <a:r>
              <a:rPr lang="en-PH" sz="2800" dirty="0"/>
              <a:t>give life to others, enrich the country and its economy, save the planet, and give a brighter future for the next generations to come. </a:t>
            </a:r>
          </a:p>
          <a:p>
            <a:pPr lvl="0">
              <a:spcBef>
                <a:spcPts val="1200"/>
              </a:spcBef>
            </a:pPr>
            <a:endParaRPr lang="en-PH" sz="2800" dirty="0"/>
          </a:p>
        </p:txBody>
      </p:sp>
    </p:spTree>
    <p:extLst>
      <p:ext uri="{BB962C8B-B14F-4D97-AF65-F5344CB8AC3E}">
        <p14:creationId xmlns:p14="http://schemas.microsoft.com/office/powerpoint/2010/main" val="4141838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329" y="1828800"/>
            <a:ext cx="4809343" cy="3200400"/>
          </a:xfrm>
          <a:prstGeom prst="rect">
            <a:avLst/>
          </a:prstGeom>
        </p:spPr>
      </p:pic>
      <p:sp>
        <p:nvSpPr>
          <p:cNvPr id="3" name="TextBox 2"/>
          <p:cNvSpPr txBox="1"/>
          <p:nvPr/>
        </p:nvSpPr>
        <p:spPr>
          <a:xfrm>
            <a:off x="991672" y="1687131"/>
            <a:ext cx="2588655" cy="1323439"/>
          </a:xfrm>
          <a:prstGeom prst="rect">
            <a:avLst/>
          </a:prstGeom>
          <a:noFill/>
        </p:spPr>
        <p:txBody>
          <a:bodyPr wrap="square" rtlCol="0">
            <a:spAutoFit/>
          </a:bodyPr>
          <a:lstStyle/>
          <a:p>
            <a:r>
              <a:rPr lang="en-PH" sz="4000" dirty="0" smtClean="0"/>
              <a:t>Body of Knowledge</a:t>
            </a:r>
            <a:endParaRPr lang="en-PH" sz="4000" dirty="0"/>
          </a:p>
        </p:txBody>
      </p:sp>
      <p:sp>
        <p:nvSpPr>
          <p:cNvPr id="4" name="TextBox 3"/>
          <p:cNvSpPr txBox="1"/>
          <p:nvPr/>
        </p:nvSpPr>
        <p:spPr>
          <a:xfrm>
            <a:off x="991671" y="3441879"/>
            <a:ext cx="2588655" cy="1323439"/>
          </a:xfrm>
          <a:prstGeom prst="rect">
            <a:avLst/>
          </a:prstGeom>
          <a:noFill/>
        </p:spPr>
        <p:txBody>
          <a:bodyPr wrap="square" rtlCol="0">
            <a:spAutoFit/>
          </a:bodyPr>
          <a:lstStyle/>
          <a:p>
            <a:r>
              <a:rPr lang="en-PH" sz="4000" dirty="0" smtClean="0"/>
              <a:t>Application of Science</a:t>
            </a:r>
            <a:endParaRPr lang="en-PH" sz="4000" dirty="0"/>
          </a:p>
        </p:txBody>
      </p:sp>
      <p:sp>
        <p:nvSpPr>
          <p:cNvPr id="5" name="TextBox 4"/>
          <p:cNvSpPr txBox="1"/>
          <p:nvPr/>
        </p:nvSpPr>
        <p:spPr>
          <a:xfrm>
            <a:off x="8611674" y="1687131"/>
            <a:ext cx="2588655" cy="1323439"/>
          </a:xfrm>
          <a:prstGeom prst="rect">
            <a:avLst/>
          </a:prstGeom>
          <a:noFill/>
        </p:spPr>
        <p:txBody>
          <a:bodyPr wrap="square" rtlCol="0">
            <a:spAutoFit/>
          </a:bodyPr>
          <a:lstStyle/>
          <a:p>
            <a:r>
              <a:rPr lang="en-PH" sz="4000" dirty="0" smtClean="0"/>
              <a:t>Scientific Method</a:t>
            </a:r>
            <a:endParaRPr lang="en-PH" sz="4000" dirty="0"/>
          </a:p>
        </p:txBody>
      </p:sp>
      <p:sp>
        <p:nvSpPr>
          <p:cNvPr id="6" name="TextBox 5"/>
          <p:cNvSpPr txBox="1"/>
          <p:nvPr/>
        </p:nvSpPr>
        <p:spPr>
          <a:xfrm>
            <a:off x="8611674" y="3441879"/>
            <a:ext cx="3391436" cy="1323439"/>
          </a:xfrm>
          <a:prstGeom prst="rect">
            <a:avLst/>
          </a:prstGeom>
          <a:noFill/>
        </p:spPr>
        <p:txBody>
          <a:bodyPr wrap="square" rtlCol="0">
            <a:spAutoFit/>
          </a:bodyPr>
          <a:lstStyle/>
          <a:p>
            <a:r>
              <a:rPr lang="en-PH" sz="4000" dirty="0" smtClean="0"/>
              <a:t>Group of digital products</a:t>
            </a:r>
            <a:endParaRPr lang="en-PH" sz="4000" dirty="0"/>
          </a:p>
        </p:txBody>
      </p:sp>
    </p:spTree>
    <p:extLst>
      <p:ext uri="{BB962C8B-B14F-4D97-AF65-F5344CB8AC3E}">
        <p14:creationId xmlns:p14="http://schemas.microsoft.com/office/powerpoint/2010/main" val="108963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215" y="1491016"/>
            <a:ext cx="4413642" cy="3654190"/>
          </a:xfrm>
          <a:prstGeom prst="rect">
            <a:avLst/>
          </a:prstGeom>
        </p:spPr>
      </p:pic>
      <p:sp>
        <p:nvSpPr>
          <p:cNvPr id="3" name="TextBox 2"/>
          <p:cNvSpPr txBox="1"/>
          <p:nvPr/>
        </p:nvSpPr>
        <p:spPr>
          <a:xfrm>
            <a:off x="6086901" y="1491016"/>
            <a:ext cx="5056384" cy="1384995"/>
          </a:xfrm>
          <a:prstGeom prst="rect">
            <a:avLst/>
          </a:prstGeom>
          <a:noFill/>
        </p:spPr>
        <p:txBody>
          <a:bodyPr wrap="none" rtlCol="0">
            <a:spAutoFit/>
          </a:bodyPr>
          <a:lstStyle/>
          <a:p>
            <a:r>
              <a:rPr lang="en-PH" sz="2800" dirty="0" smtClean="0"/>
              <a:t>Useoftechnology.com states that:</a:t>
            </a:r>
          </a:p>
          <a:p>
            <a:r>
              <a:rPr lang="en-PH" sz="2800" dirty="0"/>
              <a:t>	</a:t>
            </a:r>
            <a:r>
              <a:rPr lang="en-PH" sz="2800" dirty="0" smtClean="0"/>
              <a:t>“</a:t>
            </a:r>
            <a:r>
              <a:rPr lang="en-PH" sz="2800" i="1" dirty="0" smtClean="0"/>
              <a:t>We, people, apply technology </a:t>
            </a:r>
          </a:p>
          <a:p>
            <a:r>
              <a:rPr lang="en-PH" sz="2800" i="1" dirty="0" smtClean="0"/>
              <a:t>in everything we do!</a:t>
            </a:r>
            <a:r>
              <a:rPr lang="en-PH" sz="2800" dirty="0" smtClean="0"/>
              <a:t>” </a:t>
            </a:r>
            <a:endParaRPr lang="en-PH" sz="2800" dirty="0"/>
          </a:p>
        </p:txBody>
      </p:sp>
      <p:sp>
        <p:nvSpPr>
          <p:cNvPr id="4" name="TextBox 3"/>
          <p:cNvSpPr txBox="1"/>
          <p:nvPr/>
        </p:nvSpPr>
        <p:spPr>
          <a:xfrm>
            <a:off x="6086901" y="3056501"/>
            <a:ext cx="5446619" cy="523220"/>
          </a:xfrm>
          <a:prstGeom prst="rect">
            <a:avLst/>
          </a:prstGeom>
          <a:noFill/>
        </p:spPr>
        <p:txBody>
          <a:bodyPr wrap="none" rtlCol="0">
            <a:spAutoFit/>
          </a:bodyPr>
          <a:lstStyle/>
          <a:p>
            <a:pPr marL="457200" indent="-457200">
              <a:buFont typeface="Arial" panose="020B0604020202020204" pitchFamily="34" charset="0"/>
              <a:buChar char="•"/>
            </a:pPr>
            <a:r>
              <a:rPr lang="en-PH" sz="2800" dirty="0" smtClean="0"/>
              <a:t>Technology reduces human effort</a:t>
            </a:r>
            <a:endParaRPr lang="en-PH" sz="2800" dirty="0"/>
          </a:p>
        </p:txBody>
      </p:sp>
      <p:sp>
        <p:nvSpPr>
          <p:cNvPr id="5" name="TextBox 4"/>
          <p:cNvSpPr txBox="1"/>
          <p:nvPr/>
        </p:nvSpPr>
        <p:spPr>
          <a:xfrm>
            <a:off x="6086901" y="3760211"/>
            <a:ext cx="5626092" cy="523220"/>
          </a:xfrm>
          <a:prstGeom prst="rect">
            <a:avLst/>
          </a:prstGeom>
          <a:noFill/>
        </p:spPr>
        <p:txBody>
          <a:bodyPr wrap="none" rtlCol="0">
            <a:spAutoFit/>
          </a:bodyPr>
          <a:lstStyle/>
          <a:p>
            <a:pPr marL="457200" indent="-457200">
              <a:buFont typeface="Arial" panose="020B0604020202020204" pitchFamily="34" charset="0"/>
              <a:buChar char="•"/>
            </a:pPr>
            <a:r>
              <a:rPr lang="en-PH" sz="2800" dirty="0" smtClean="0"/>
              <a:t>Business becomes more competitive</a:t>
            </a:r>
            <a:endParaRPr lang="en-PH" sz="2800" dirty="0"/>
          </a:p>
        </p:txBody>
      </p:sp>
    </p:spTree>
    <p:extLst>
      <p:ext uri="{BB962C8B-B14F-4D97-AF65-F5344CB8AC3E}">
        <p14:creationId xmlns:p14="http://schemas.microsoft.com/office/powerpoint/2010/main" val="240051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Brief History</a:t>
            </a:r>
            <a:endParaRPr lang="en-PH"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190" y="2078804"/>
            <a:ext cx="4576222" cy="27205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2" y="2078804"/>
            <a:ext cx="4402371" cy="2738856"/>
          </a:xfrm>
          <a:prstGeom prst="rect">
            <a:avLst/>
          </a:prstGeom>
        </p:spPr>
      </p:pic>
    </p:spTree>
    <p:extLst>
      <p:ext uri="{BB962C8B-B14F-4D97-AF65-F5344CB8AC3E}">
        <p14:creationId xmlns:p14="http://schemas.microsoft.com/office/powerpoint/2010/main" val="2820745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Brief </a:t>
            </a:r>
            <a:r>
              <a:rPr lang="en-PH" dirty="0" smtClean="0"/>
              <a:t>History (cont’d)</a:t>
            </a:r>
            <a:endParaRPr lang="en-PH"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322" y="2097088"/>
            <a:ext cx="4402090" cy="3387546"/>
          </a:xfrm>
          <a:prstGeom prst="rect">
            <a:avLst/>
          </a:prstGeom>
        </p:spPr>
      </p:pic>
      <p:sp>
        <p:nvSpPr>
          <p:cNvPr id="4" name="TextBox 3"/>
          <p:cNvSpPr txBox="1"/>
          <p:nvPr/>
        </p:nvSpPr>
        <p:spPr>
          <a:xfrm>
            <a:off x="6469038" y="1320060"/>
            <a:ext cx="3032690" cy="707886"/>
          </a:xfrm>
          <a:prstGeom prst="rect">
            <a:avLst/>
          </a:prstGeom>
          <a:noFill/>
        </p:spPr>
        <p:txBody>
          <a:bodyPr wrap="none" rtlCol="0">
            <a:spAutoFit/>
          </a:bodyPr>
          <a:lstStyle/>
          <a:p>
            <a:r>
              <a:rPr lang="en-PH" sz="4000" dirty="0" smtClean="0"/>
              <a:t>Paleolithic Era</a:t>
            </a:r>
            <a:endParaRPr lang="en-PH" sz="4000" dirty="0"/>
          </a:p>
        </p:txBody>
      </p:sp>
      <p:sp>
        <p:nvSpPr>
          <p:cNvPr id="5" name="TextBox 4"/>
          <p:cNvSpPr txBox="1"/>
          <p:nvPr/>
        </p:nvSpPr>
        <p:spPr>
          <a:xfrm>
            <a:off x="6509982" y="2096187"/>
            <a:ext cx="5186149" cy="3785652"/>
          </a:xfrm>
          <a:prstGeom prst="rect">
            <a:avLst/>
          </a:prstGeom>
          <a:noFill/>
        </p:spPr>
        <p:txBody>
          <a:bodyPr wrap="square" rtlCol="0">
            <a:spAutoFit/>
          </a:bodyPr>
          <a:lstStyle/>
          <a:p>
            <a:pPr marL="285750" indent="-285750">
              <a:buFont typeface="Arial" panose="020B0604020202020204" pitchFamily="34" charset="0"/>
              <a:buChar char="•"/>
            </a:pPr>
            <a:r>
              <a:rPr lang="en-PH" sz="2400" dirty="0" smtClean="0"/>
              <a:t>Discovered flint stones</a:t>
            </a:r>
          </a:p>
          <a:p>
            <a:pPr marL="285750" indent="-285750">
              <a:buFont typeface="Arial" panose="020B0604020202020204" pitchFamily="34" charset="0"/>
              <a:buChar char="•"/>
            </a:pPr>
            <a:endParaRPr lang="en-PH" sz="2400" dirty="0"/>
          </a:p>
          <a:p>
            <a:pPr marL="285750" indent="-285750">
              <a:buFont typeface="Arial" panose="020B0604020202020204" pitchFamily="34" charset="0"/>
              <a:buChar char="•"/>
            </a:pPr>
            <a:r>
              <a:rPr lang="en-PH" sz="2400" dirty="0" smtClean="0"/>
              <a:t>Carved stoned are used for cutting, </a:t>
            </a:r>
          </a:p>
          <a:p>
            <a:r>
              <a:rPr lang="en-PH" sz="2400" dirty="0"/>
              <a:t> </a:t>
            </a:r>
            <a:r>
              <a:rPr lang="en-PH" sz="2400" dirty="0" smtClean="0"/>
              <a:t>  scraping, and gouging</a:t>
            </a:r>
          </a:p>
          <a:p>
            <a:pPr marL="285750" indent="-285750">
              <a:buFont typeface="Arial" panose="020B0604020202020204" pitchFamily="34" charset="0"/>
              <a:buChar char="•"/>
            </a:pPr>
            <a:endParaRPr lang="en-PH" sz="2400" dirty="0"/>
          </a:p>
          <a:p>
            <a:pPr marL="285750" indent="-285750">
              <a:buFont typeface="Arial" panose="020B0604020202020204" pitchFamily="34" charset="0"/>
              <a:buChar char="•"/>
            </a:pPr>
            <a:r>
              <a:rPr lang="en-PH" sz="2400" dirty="0" smtClean="0"/>
              <a:t>Stones are carved into spears and arrows</a:t>
            </a:r>
          </a:p>
          <a:p>
            <a:pPr marL="285750" indent="-285750">
              <a:buFont typeface="Arial" panose="020B0604020202020204" pitchFamily="34" charset="0"/>
              <a:buChar char="•"/>
            </a:pPr>
            <a:endParaRPr lang="en-PH" sz="2400" dirty="0"/>
          </a:p>
          <a:p>
            <a:pPr marL="285750" indent="-285750">
              <a:buFont typeface="Arial" panose="020B0604020202020204" pitchFamily="34" charset="0"/>
              <a:buChar char="•"/>
            </a:pPr>
            <a:r>
              <a:rPr lang="en-PH" sz="2400" dirty="0" smtClean="0"/>
              <a:t>500,000 years later, people have discovered fire.</a:t>
            </a:r>
            <a:endParaRPr lang="en-PH" sz="2400" dirty="0"/>
          </a:p>
        </p:txBody>
      </p:sp>
    </p:spTree>
    <p:extLst>
      <p:ext uri="{BB962C8B-B14F-4D97-AF65-F5344CB8AC3E}">
        <p14:creationId xmlns:p14="http://schemas.microsoft.com/office/powerpoint/2010/main" val="1555973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Brief </a:t>
            </a:r>
            <a:r>
              <a:rPr lang="en-PH" dirty="0" smtClean="0"/>
              <a:t>History (cont’d)</a:t>
            </a:r>
            <a:endParaRPr lang="en-PH" dirty="0"/>
          </a:p>
        </p:txBody>
      </p:sp>
      <p:sp>
        <p:nvSpPr>
          <p:cNvPr id="4" name="TextBox 3"/>
          <p:cNvSpPr txBox="1"/>
          <p:nvPr/>
        </p:nvSpPr>
        <p:spPr>
          <a:xfrm>
            <a:off x="6469038" y="1893266"/>
            <a:ext cx="2752485" cy="707886"/>
          </a:xfrm>
          <a:prstGeom prst="rect">
            <a:avLst/>
          </a:prstGeom>
          <a:noFill/>
        </p:spPr>
        <p:txBody>
          <a:bodyPr wrap="none" rtlCol="0">
            <a:spAutoFit/>
          </a:bodyPr>
          <a:lstStyle/>
          <a:p>
            <a:r>
              <a:rPr lang="en-PH" sz="4000" dirty="0" smtClean="0"/>
              <a:t>Neolithic Era</a:t>
            </a:r>
            <a:endParaRPr lang="en-PH" sz="4000" dirty="0"/>
          </a:p>
        </p:txBody>
      </p:sp>
      <p:sp>
        <p:nvSpPr>
          <p:cNvPr id="5" name="TextBox 4"/>
          <p:cNvSpPr txBox="1"/>
          <p:nvPr/>
        </p:nvSpPr>
        <p:spPr>
          <a:xfrm>
            <a:off x="6469038" y="2820914"/>
            <a:ext cx="5186149" cy="1938992"/>
          </a:xfrm>
          <a:prstGeom prst="rect">
            <a:avLst/>
          </a:prstGeom>
          <a:noFill/>
        </p:spPr>
        <p:txBody>
          <a:bodyPr wrap="square" rtlCol="0">
            <a:spAutoFit/>
          </a:bodyPr>
          <a:lstStyle/>
          <a:p>
            <a:pPr marL="285750" indent="-285750">
              <a:buFont typeface="Arial" panose="020B0604020202020204" pitchFamily="34" charset="0"/>
              <a:buChar char="•"/>
            </a:pPr>
            <a:r>
              <a:rPr lang="en-PH" sz="2400" dirty="0" smtClean="0"/>
              <a:t>Pottery are now known from the year of 6500 BC</a:t>
            </a:r>
          </a:p>
          <a:p>
            <a:pPr marL="285750" indent="-285750">
              <a:buFont typeface="Arial" panose="020B0604020202020204" pitchFamily="34" charset="0"/>
              <a:buChar char="•"/>
            </a:pPr>
            <a:endParaRPr lang="en-PH" sz="2400" dirty="0"/>
          </a:p>
          <a:p>
            <a:pPr marL="285750" indent="-285750">
              <a:buFont typeface="Arial" panose="020B0604020202020204" pitchFamily="34" charset="0"/>
              <a:buChar char="•"/>
            </a:pPr>
            <a:r>
              <a:rPr lang="en-PH" sz="2400" dirty="0" smtClean="0"/>
              <a:t>Melting and casting of metal started during 4000 BC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353" y="2096187"/>
            <a:ext cx="5110444" cy="3388447"/>
          </a:xfrm>
          <a:prstGeom prst="rect">
            <a:avLst/>
          </a:prstGeom>
        </p:spPr>
      </p:pic>
    </p:spTree>
    <p:extLst>
      <p:ext uri="{BB962C8B-B14F-4D97-AF65-F5344CB8AC3E}">
        <p14:creationId xmlns:p14="http://schemas.microsoft.com/office/powerpoint/2010/main" val="1631699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Brief </a:t>
            </a:r>
            <a:r>
              <a:rPr lang="en-PH" dirty="0" smtClean="0"/>
              <a:t>History (cont’d)</a:t>
            </a:r>
            <a:endParaRPr lang="en-PH" dirty="0"/>
          </a:p>
        </p:txBody>
      </p:sp>
      <p:sp>
        <p:nvSpPr>
          <p:cNvPr id="4" name="TextBox 3"/>
          <p:cNvSpPr txBox="1"/>
          <p:nvPr/>
        </p:nvSpPr>
        <p:spPr>
          <a:xfrm>
            <a:off x="6469038" y="1893266"/>
            <a:ext cx="2717411" cy="707886"/>
          </a:xfrm>
          <a:prstGeom prst="rect">
            <a:avLst/>
          </a:prstGeom>
          <a:noFill/>
        </p:spPr>
        <p:txBody>
          <a:bodyPr wrap="none" rtlCol="0">
            <a:spAutoFit/>
          </a:bodyPr>
          <a:lstStyle/>
          <a:p>
            <a:r>
              <a:rPr lang="en-PH" sz="4000" dirty="0" smtClean="0"/>
              <a:t>19</a:t>
            </a:r>
            <a:r>
              <a:rPr lang="en-PH" sz="4000" baseline="30000" dirty="0" smtClean="0"/>
              <a:t>th</a:t>
            </a:r>
            <a:r>
              <a:rPr lang="en-PH" sz="4000" dirty="0" smtClean="0"/>
              <a:t> Century</a:t>
            </a:r>
            <a:endParaRPr lang="en-PH" sz="4000" dirty="0"/>
          </a:p>
        </p:txBody>
      </p:sp>
      <p:sp>
        <p:nvSpPr>
          <p:cNvPr id="5" name="TextBox 4"/>
          <p:cNvSpPr txBox="1"/>
          <p:nvPr/>
        </p:nvSpPr>
        <p:spPr>
          <a:xfrm>
            <a:off x="6469038" y="2739026"/>
            <a:ext cx="5186149" cy="2677656"/>
          </a:xfrm>
          <a:prstGeom prst="rect">
            <a:avLst/>
          </a:prstGeom>
          <a:noFill/>
        </p:spPr>
        <p:txBody>
          <a:bodyPr wrap="square" rtlCol="0">
            <a:spAutoFit/>
          </a:bodyPr>
          <a:lstStyle/>
          <a:p>
            <a:pPr marL="285750" indent="-285750">
              <a:buFont typeface="Arial" panose="020B0604020202020204" pitchFamily="34" charset="0"/>
              <a:buChar char="•"/>
            </a:pPr>
            <a:r>
              <a:rPr lang="en-PH" sz="2400" dirty="0" err="1" smtClean="0"/>
              <a:t>Lighbulbs</a:t>
            </a:r>
            <a:endParaRPr lang="en-PH" sz="2400" dirty="0" smtClean="0"/>
          </a:p>
          <a:p>
            <a:pPr marL="285750" indent="-285750">
              <a:buFont typeface="Arial" panose="020B0604020202020204" pitchFamily="34" charset="0"/>
              <a:buChar char="•"/>
            </a:pPr>
            <a:r>
              <a:rPr lang="en-PH" sz="2400" dirty="0" smtClean="0"/>
              <a:t>Telephone</a:t>
            </a:r>
          </a:p>
          <a:p>
            <a:pPr marL="285750" indent="-285750">
              <a:buFont typeface="Arial" panose="020B0604020202020204" pitchFamily="34" charset="0"/>
              <a:buChar char="•"/>
            </a:pPr>
            <a:r>
              <a:rPr lang="en-PH" sz="2400" dirty="0" smtClean="0"/>
              <a:t>Typewriter</a:t>
            </a:r>
          </a:p>
          <a:p>
            <a:pPr marL="285750" indent="-285750">
              <a:buFont typeface="Arial" panose="020B0604020202020204" pitchFamily="34" charset="0"/>
              <a:buChar char="•"/>
            </a:pPr>
            <a:r>
              <a:rPr lang="en-PH" sz="2400" dirty="0" smtClean="0"/>
              <a:t>Sewing machine</a:t>
            </a:r>
          </a:p>
          <a:p>
            <a:pPr marL="285750" indent="-285750">
              <a:buFont typeface="Arial" panose="020B0604020202020204" pitchFamily="34" charset="0"/>
              <a:buChar char="•"/>
            </a:pPr>
            <a:r>
              <a:rPr lang="en-PH" sz="2400" dirty="0" smtClean="0"/>
              <a:t>Battery</a:t>
            </a:r>
          </a:p>
          <a:p>
            <a:pPr marL="285750" indent="-285750">
              <a:buFont typeface="Arial" panose="020B0604020202020204" pitchFamily="34" charset="0"/>
              <a:buChar char="•"/>
            </a:pPr>
            <a:r>
              <a:rPr lang="en-PH" sz="2400" dirty="0" smtClean="0"/>
              <a:t>Morse Code</a:t>
            </a:r>
          </a:p>
          <a:p>
            <a:pPr marL="285750" indent="-285750">
              <a:buFont typeface="Arial" panose="020B0604020202020204" pitchFamily="34" charset="0"/>
              <a:buChar char="•"/>
            </a:pPr>
            <a:r>
              <a:rPr lang="en-PH" sz="2400" dirty="0" smtClean="0"/>
              <a:t>Others are concepts and principles</a:t>
            </a:r>
            <a:endParaRPr lang="en-PH"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968" y="2028235"/>
            <a:ext cx="4582304" cy="3388447"/>
          </a:xfrm>
          <a:prstGeom prst="rect">
            <a:avLst/>
          </a:prstGeom>
        </p:spPr>
      </p:pic>
    </p:spTree>
    <p:extLst>
      <p:ext uri="{BB962C8B-B14F-4D97-AF65-F5344CB8AC3E}">
        <p14:creationId xmlns:p14="http://schemas.microsoft.com/office/powerpoint/2010/main" val="2953408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Brief </a:t>
            </a:r>
            <a:r>
              <a:rPr lang="en-PH" dirty="0" smtClean="0"/>
              <a:t>History (cont’d)</a:t>
            </a:r>
            <a:endParaRPr lang="en-PH" dirty="0"/>
          </a:p>
        </p:txBody>
      </p:sp>
      <p:sp>
        <p:nvSpPr>
          <p:cNvPr id="4" name="TextBox 3"/>
          <p:cNvSpPr txBox="1"/>
          <p:nvPr/>
        </p:nvSpPr>
        <p:spPr>
          <a:xfrm>
            <a:off x="6469038" y="1893266"/>
            <a:ext cx="2717411" cy="707886"/>
          </a:xfrm>
          <a:prstGeom prst="rect">
            <a:avLst/>
          </a:prstGeom>
          <a:noFill/>
        </p:spPr>
        <p:txBody>
          <a:bodyPr wrap="none" rtlCol="0">
            <a:spAutoFit/>
          </a:bodyPr>
          <a:lstStyle/>
          <a:p>
            <a:r>
              <a:rPr lang="en-PH" sz="4000" dirty="0" smtClean="0"/>
              <a:t>20</a:t>
            </a:r>
            <a:r>
              <a:rPr lang="en-PH" sz="4000" baseline="30000" dirty="0" smtClean="0"/>
              <a:t>th</a:t>
            </a:r>
            <a:r>
              <a:rPr lang="en-PH" sz="4000" dirty="0" smtClean="0"/>
              <a:t> Century</a:t>
            </a:r>
            <a:endParaRPr lang="en-PH" sz="4000" dirty="0"/>
          </a:p>
        </p:txBody>
      </p:sp>
      <p:sp>
        <p:nvSpPr>
          <p:cNvPr id="5" name="TextBox 4"/>
          <p:cNvSpPr txBox="1"/>
          <p:nvPr/>
        </p:nvSpPr>
        <p:spPr>
          <a:xfrm>
            <a:off x="6469038" y="2739026"/>
            <a:ext cx="5186149" cy="1938992"/>
          </a:xfrm>
          <a:prstGeom prst="rect">
            <a:avLst/>
          </a:prstGeom>
          <a:noFill/>
        </p:spPr>
        <p:txBody>
          <a:bodyPr wrap="square" rtlCol="0">
            <a:spAutoFit/>
          </a:bodyPr>
          <a:lstStyle/>
          <a:p>
            <a:pPr marL="285750" indent="-285750">
              <a:buFont typeface="Arial" panose="020B0604020202020204" pitchFamily="34" charset="0"/>
              <a:buChar char="•"/>
            </a:pPr>
            <a:r>
              <a:rPr lang="en-PH" sz="2400" dirty="0" smtClean="0"/>
              <a:t>Video Arcade Games</a:t>
            </a:r>
          </a:p>
          <a:p>
            <a:pPr marL="285750" indent="-285750">
              <a:buFont typeface="Arial" panose="020B0604020202020204" pitchFamily="34" charset="0"/>
              <a:buChar char="•"/>
            </a:pPr>
            <a:r>
              <a:rPr lang="en-PH" sz="2400" dirty="0" smtClean="0"/>
              <a:t>Radio</a:t>
            </a:r>
          </a:p>
          <a:p>
            <a:pPr marL="285750" indent="-285750">
              <a:buFont typeface="Arial" panose="020B0604020202020204" pitchFamily="34" charset="0"/>
              <a:buChar char="•"/>
            </a:pPr>
            <a:r>
              <a:rPr lang="en-PH" sz="2400" dirty="0" smtClean="0"/>
              <a:t>Phonograph</a:t>
            </a:r>
          </a:p>
          <a:p>
            <a:pPr marL="285750" indent="-285750">
              <a:buFont typeface="Arial" panose="020B0604020202020204" pitchFamily="34" charset="0"/>
              <a:buChar char="•"/>
            </a:pPr>
            <a:r>
              <a:rPr lang="en-PH" sz="2400" dirty="0" smtClean="0"/>
              <a:t>Television</a:t>
            </a:r>
          </a:p>
          <a:p>
            <a:pPr marL="285750" indent="-285750">
              <a:buFont typeface="Arial" panose="020B0604020202020204" pitchFamily="34" charset="0"/>
              <a:buChar char="•"/>
            </a:pPr>
            <a:r>
              <a:rPr lang="en-PH" sz="2400" dirty="0" smtClean="0"/>
              <a:t>Avionics</a:t>
            </a:r>
            <a:endParaRPr lang="en-PH"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284" y="2097088"/>
            <a:ext cx="5281686" cy="3076314"/>
          </a:xfrm>
          <a:prstGeom prst="rect">
            <a:avLst/>
          </a:prstGeom>
        </p:spPr>
      </p:pic>
    </p:spTree>
    <p:extLst>
      <p:ext uri="{BB962C8B-B14F-4D97-AF65-F5344CB8AC3E}">
        <p14:creationId xmlns:p14="http://schemas.microsoft.com/office/powerpoint/2010/main" val="3476516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Brief </a:t>
            </a:r>
            <a:r>
              <a:rPr lang="en-PH" dirty="0" smtClean="0"/>
              <a:t>History (cont’d)</a:t>
            </a:r>
            <a:endParaRPr lang="en-PH" dirty="0"/>
          </a:p>
        </p:txBody>
      </p:sp>
      <p:sp>
        <p:nvSpPr>
          <p:cNvPr id="4" name="TextBox 3"/>
          <p:cNvSpPr txBox="1"/>
          <p:nvPr/>
        </p:nvSpPr>
        <p:spPr>
          <a:xfrm>
            <a:off x="6469038" y="1893266"/>
            <a:ext cx="2682145" cy="707886"/>
          </a:xfrm>
          <a:prstGeom prst="rect">
            <a:avLst/>
          </a:prstGeom>
          <a:noFill/>
        </p:spPr>
        <p:txBody>
          <a:bodyPr wrap="none" rtlCol="0">
            <a:spAutoFit/>
          </a:bodyPr>
          <a:lstStyle/>
          <a:p>
            <a:r>
              <a:rPr lang="en-PH" sz="4000" dirty="0" smtClean="0"/>
              <a:t>21</a:t>
            </a:r>
            <a:r>
              <a:rPr lang="en-PH" sz="4000" baseline="30000" dirty="0" smtClean="0"/>
              <a:t>st</a:t>
            </a:r>
            <a:r>
              <a:rPr lang="en-PH" sz="4000" dirty="0" smtClean="0"/>
              <a:t> Century</a:t>
            </a:r>
            <a:endParaRPr lang="en-PH" sz="4000" dirty="0"/>
          </a:p>
        </p:txBody>
      </p:sp>
      <p:sp>
        <p:nvSpPr>
          <p:cNvPr id="5" name="TextBox 4"/>
          <p:cNvSpPr txBox="1"/>
          <p:nvPr/>
        </p:nvSpPr>
        <p:spPr>
          <a:xfrm>
            <a:off x="6469038" y="2739026"/>
            <a:ext cx="5186149" cy="2248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PH" sz="2400" dirty="0" smtClean="0"/>
              <a:t>Smartphones</a:t>
            </a:r>
          </a:p>
          <a:p>
            <a:pPr marL="285750" indent="-285750">
              <a:lnSpc>
                <a:spcPct val="150000"/>
              </a:lnSpc>
              <a:buFont typeface="Arial" panose="020B0604020202020204" pitchFamily="34" charset="0"/>
              <a:buChar char="•"/>
            </a:pPr>
            <a:r>
              <a:rPr lang="en-PH" sz="2400" dirty="0" smtClean="0"/>
              <a:t>3D printer</a:t>
            </a:r>
          </a:p>
          <a:p>
            <a:pPr marL="285750" indent="-285750">
              <a:lnSpc>
                <a:spcPct val="150000"/>
              </a:lnSpc>
              <a:buFont typeface="Arial" panose="020B0604020202020204" pitchFamily="34" charset="0"/>
              <a:buChar char="•"/>
            </a:pPr>
            <a:r>
              <a:rPr lang="en-PH" sz="2400" dirty="0" smtClean="0"/>
              <a:t>Augmented Reality</a:t>
            </a:r>
          </a:p>
          <a:p>
            <a:pPr marL="285750" indent="-285750">
              <a:lnSpc>
                <a:spcPct val="150000"/>
              </a:lnSpc>
              <a:buFont typeface="Arial" panose="020B0604020202020204" pitchFamily="34" charset="0"/>
              <a:buChar char="•"/>
            </a:pPr>
            <a:r>
              <a:rPr lang="en-PH" sz="2400" dirty="0" smtClean="0"/>
              <a:t>Other wearable wireless device</a:t>
            </a:r>
            <a:endParaRPr lang="en-PH"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284" y="2097088"/>
            <a:ext cx="5281686" cy="3076314"/>
          </a:xfrm>
          <a:prstGeom prst="rect">
            <a:avLst/>
          </a:prstGeom>
        </p:spPr>
      </p:pic>
    </p:spTree>
    <p:extLst>
      <p:ext uri="{BB962C8B-B14F-4D97-AF65-F5344CB8AC3E}">
        <p14:creationId xmlns:p14="http://schemas.microsoft.com/office/powerpoint/2010/main" val="14694672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194</TotalTime>
  <Words>1111</Words>
  <Application>Microsoft Office PowerPoint</Application>
  <PresentationFormat>Widescreen</PresentationFormat>
  <Paragraphs>138</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Tw Cen MT</vt:lpstr>
      <vt:lpstr>Circuit</vt:lpstr>
      <vt:lpstr>Nanotech: The future technology</vt:lpstr>
      <vt:lpstr>PowerPoint Presentation</vt:lpstr>
      <vt:lpstr>PowerPoint Presentation</vt:lpstr>
      <vt:lpstr>Brief History</vt:lpstr>
      <vt:lpstr>Brief History (cont’d)</vt:lpstr>
      <vt:lpstr>Brief History (cont’d)</vt:lpstr>
      <vt:lpstr>Brief History (cont’d)</vt:lpstr>
      <vt:lpstr>Brief History (cont’d)</vt:lpstr>
      <vt:lpstr>Brief History (cont’d)</vt:lpstr>
      <vt:lpstr>Nanotech: The future technology</vt:lpstr>
      <vt:lpstr>PowerPoint Presentation</vt:lpstr>
      <vt:lpstr>Nanotechnology application</vt:lpstr>
      <vt:lpstr>Nanotechnology: Medicine</vt:lpstr>
      <vt:lpstr>Nanotechnology: electronic and IT technology</vt:lpstr>
      <vt:lpstr>Nanotechnology: Environmental Remediation</vt:lpstr>
      <vt:lpstr>Nanotechnology Benefits</vt:lpstr>
      <vt:lpstr>Nanotechnology Ethical issues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Nanotech: The future technology</dc:title>
  <dc:creator>Gene Anthony Kadano</dc:creator>
  <cp:lastModifiedBy>Gene Anthony Kadano</cp:lastModifiedBy>
  <cp:revision>52</cp:revision>
  <dcterms:created xsi:type="dcterms:W3CDTF">2015-08-26T05:43:05Z</dcterms:created>
  <dcterms:modified xsi:type="dcterms:W3CDTF">2015-08-26T08:57:32Z</dcterms:modified>
</cp:coreProperties>
</file>