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94.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356"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28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6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262"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5" r:id="rId81"/>
    <p:sldId id="263"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486" autoAdjust="0"/>
    <p:restoredTop sz="94660"/>
  </p:normalViewPr>
  <p:slideViewPr>
    <p:cSldViewPr snapToGrid="0">
      <p:cViewPr varScale="1">
        <p:scale>
          <a:sx n="84" d="100"/>
          <a:sy n="84"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ustomXml" Target="../customXml/item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7A0AA-6749-4354-B109-F546FB60FBC3}" type="datetimeFigureOut">
              <a:rPr lang="en-US" smtClean="0"/>
              <a:t>7/13/2017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0DF98-CB6F-4DE3-AEE3-7A8A981D289B}" type="slidenum">
              <a:rPr lang="en-US" smtClean="0"/>
              <a:t>‹#›</a:t>
            </a:fld>
            <a:endParaRPr lang="en-US"/>
          </a:p>
        </p:txBody>
      </p:sp>
    </p:spTree>
    <p:extLst>
      <p:ext uri="{BB962C8B-B14F-4D97-AF65-F5344CB8AC3E}">
        <p14:creationId xmlns:p14="http://schemas.microsoft.com/office/powerpoint/2010/main" val="4252646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C9704-738E-4DC6-B2F2-EC5C1FEE02B9}" type="slidenum">
              <a:rPr lang="en-US" altLang="en-US"/>
              <a:pPr/>
              <a:t>50</a:t>
            </a:fld>
            <a:endParaRPr lang="en-US" alt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51463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279C4-AB3E-406F-85E2-C144675CE380}" type="slidenum">
              <a:rPr lang="en-US" altLang="en-US"/>
              <a:pPr/>
              <a:t>59</a:t>
            </a:fld>
            <a:endParaRPr lang="en-US"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8452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DF9C9-013E-4B66-9363-ACF09E00A872}" type="slidenum">
              <a:rPr lang="en-US" altLang="en-US"/>
              <a:pPr/>
              <a:t>60</a:t>
            </a:fld>
            <a:endParaRPr lang="en-US"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129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66</a:t>
            </a:fld>
            <a:endParaRPr lang="en-US"/>
          </a:p>
        </p:txBody>
      </p:sp>
    </p:spTree>
    <p:extLst>
      <p:ext uri="{BB962C8B-B14F-4D97-AF65-F5344CB8AC3E}">
        <p14:creationId xmlns:p14="http://schemas.microsoft.com/office/powerpoint/2010/main" val="2851167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67</a:t>
            </a:fld>
            <a:endParaRPr lang="en-US"/>
          </a:p>
        </p:txBody>
      </p:sp>
    </p:spTree>
    <p:extLst>
      <p:ext uri="{BB962C8B-B14F-4D97-AF65-F5344CB8AC3E}">
        <p14:creationId xmlns:p14="http://schemas.microsoft.com/office/powerpoint/2010/main" val="2961089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68</a:t>
            </a:fld>
            <a:endParaRPr lang="en-US"/>
          </a:p>
        </p:txBody>
      </p:sp>
    </p:spTree>
    <p:extLst>
      <p:ext uri="{BB962C8B-B14F-4D97-AF65-F5344CB8AC3E}">
        <p14:creationId xmlns:p14="http://schemas.microsoft.com/office/powerpoint/2010/main" val="2292914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69</a:t>
            </a:fld>
            <a:endParaRPr lang="en-US"/>
          </a:p>
        </p:txBody>
      </p:sp>
    </p:spTree>
    <p:extLst>
      <p:ext uri="{BB962C8B-B14F-4D97-AF65-F5344CB8AC3E}">
        <p14:creationId xmlns:p14="http://schemas.microsoft.com/office/powerpoint/2010/main" val="869438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70</a:t>
            </a:fld>
            <a:endParaRPr lang="en-US"/>
          </a:p>
        </p:txBody>
      </p:sp>
    </p:spTree>
    <p:extLst>
      <p:ext uri="{BB962C8B-B14F-4D97-AF65-F5344CB8AC3E}">
        <p14:creationId xmlns:p14="http://schemas.microsoft.com/office/powerpoint/2010/main" val="1876240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71</a:t>
            </a:fld>
            <a:endParaRPr lang="en-US"/>
          </a:p>
        </p:txBody>
      </p:sp>
    </p:spTree>
    <p:extLst>
      <p:ext uri="{BB962C8B-B14F-4D97-AF65-F5344CB8AC3E}">
        <p14:creationId xmlns:p14="http://schemas.microsoft.com/office/powerpoint/2010/main" val="894874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72</a:t>
            </a:fld>
            <a:endParaRPr lang="en-US"/>
          </a:p>
        </p:txBody>
      </p:sp>
    </p:spTree>
    <p:extLst>
      <p:ext uri="{BB962C8B-B14F-4D97-AF65-F5344CB8AC3E}">
        <p14:creationId xmlns:p14="http://schemas.microsoft.com/office/powerpoint/2010/main" val="1197682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73</a:t>
            </a:fld>
            <a:endParaRPr lang="en-US"/>
          </a:p>
        </p:txBody>
      </p:sp>
    </p:spTree>
    <p:extLst>
      <p:ext uri="{BB962C8B-B14F-4D97-AF65-F5344CB8AC3E}">
        <p14:creationId xmlns:p14="http://schemas.microsoft.com/office/powerpoint/2010/main" val="3665085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16FAA-5007-4651-A58D-3BAEA934DD9E}" type="slidenum">
              <a:rPr lang="en-US" altLang="en-US"/>
              <a:pPr/>
              <a:t>51</a:t>
            </a:fld>
            <a:endParaRPr lang="en-US" alt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39310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74</a:t>
            </a:fld>
            <a:endParaRPr lang="en-US"/>
          </a:p>
        </p:txBody>
      </p:sp>
    </p:spTree>
    <p:extLst>
      <p:ext uri="{BB962C8B-B14F-4D97-AF65-F5344CB8AC3E}">
        <p14:creationId xmlns:p14="http://schemas.microsoft.com/office/powerpoint/2010/main" val="1559361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75</a:t>
            </a:fld>
            <a:endParaRPr lang="en-US"/>
          </a:p>
        </p:txBody>
      </p:sp>
    </p:spTree>
    <p:extLst>
      <p:ext uri="{BB962C8B-B14F-4D97-AF65-F5344CB8AC3E}">
        <p14:creationId xmlns:p14="http://schemas.microsoft.com/office/powerpoint/2010/main" val="1347410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76</a:t>
            </a:fld>
            <a:endParaRPr lang="en-US"/>
          </a:p>
        </p:txBody>
      </p:sp>
    </p:spTree>
    <p:extLst>
      <p:ext uri="{BB962C8B-B14F-4D97-AF65-F5344CB8AC3E}">
        <p14:creationId xmlns:p14="http://schemas.microsoft.com/office/powerpoint/2010/main" val="3805773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77</a:t>
            </a:fld>
            <a:endParaRPr lang="en-US"/>
          </a:p>
        </p:txBody>
      </p:sp>
    </p:spTree>
    <p:extLst>
      <p:ext uri="{BB962C8B-B14F-4D97-AF65-F5344CB8AC3E}">
        <p14:creationId xmlns:p14="http://schemas.microsoft.com/office/powerpoint/2010/main" val="4175455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78</a:t>
            </a:fld>
            <a:endParaRPr lang="en-US"/>
          </a:p>
        </p:txBody>
      </p:sp>
    </p:spTree>
    <p:extLst>
      <p:ext uri="{BB962C8B-B14F-4D97-AF65-F5344CB8AC3E}">
        <p14:creationId xmlns:p14="http://schemas.microsoft.com/office/powerpoint/2010/main" val="1955748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79</a:t>
            </a:fld>
            <a:endParaRPr lang="en-US"/>
          </a:p>
        </p:txBody>
      </p:sp>
    </p:spTree>
    <p:extLst>
      <p:ext uri="{BB962C8B-B14F-4D97-AF65-F5344CB8AC3E}">
        <p14:creationId xmlns:p14="http://schemas.microsoft.com/office/powerpoint/2010/main" val="3839756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B15B9-4072-4B03-AB71-1FEF198B4990}" type="slidenum">
              <a:rPr lang="en-US" smtClean="0"/>
              <a:pPr/>
              <a:t>80</a:t>
            </a:fld>
            <a:endParaRPr lang="en-US"/>
          </a:p>
        </p:txBody>
      </p:sp>
    </p:spTree>
    <p:extLst>
      <p:ext uri="{BB962C8B-B14F-4D97-AF65-F5344CB8AC3E}">
        <p14:creationId xmlns:p14="http://schemas.microsoft.com/office/powerpoint/2010/main" val="3575867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4C980-5520-4C56-963E-9E0077C4FD37}" type="slidenum">
              <a:rPr lang="en-US" smtClean="0"/>
              <a:pPr/>
              <a:t>84</a:t>
            </a:fld>
            <a:endParaRPr lang="en-US"/>
          </a:p>
        </p:txBody>
      </p:sp>
    </p:spTree>
    <p:extLst>
      <p:ext uri="{BB962C8B-B14F-4D97-AF65-F5344CB8AC3E}">
        <p14:creationId xmlns:p14="http://schemas.microsoft.com/office/powerpoint/2010/main" val="308805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D1359-3784-47B4-AFEB-D6A8901E5624}" type="slidenum">
              <a:rPr lang="en-US" altLang="en-US"/>
              <a:pPr/>
              <a:t>52</a:t>
            </a:fld>
            <a:endParaRPr lang="en-US"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3130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966F73-1B5B-4C74-ADCD-7899BB354BBB}" type="slidenum">
              <a:rPr lang="en-US" altLang="en-US"/>
              <a:pPr/>
              <a:t>53</a:t>
            </a:fld>
            <a:endParaRPr lang="en-US"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0383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2D4E9-A29F-4FAE-840A-B1EF657929E8}" type="slidenum">
              <a:rPr lang="en-US" altLang="en-US"/>
              <a:pPr/>
              <a:t>54</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3077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E2FDC-274F-4496-ADDB-E5BB63AB70DB}" type="slidenum">
              <a:rPr lang="en-US" altLang="en-US"/>
              <a:pPr/>
              <a:t>55</a:t>
            </a:fld>
            <a:endParaRPr lang="en-US" alt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946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AFA8A7-1A42-434D-ADDB-C730D98907CB}" type="slidenum">
              <a:rPr lang="en-US" altLang="en-US"/>
              <a:pPr/>
              <a:t>56</a:t>
            </a:fld>
            <a:endParaRPr lang="en-US"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8628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39AA37-F98A-4F82-A04B-BADCF87F1216}" type="slidenum">
              <a:rPr lang="en-US" altLang="en-US"/>
              <a:pPr/>
              <a:t>57</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0519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F580B9-CDB7-4923-BE91-CE1491CE42E1}" type="slidenum">
              <a:rPr lang="en-US" altLang="en-US"/>
              <a:pPr/>
              <a:t>58</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423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22F074-B639-4CEB-8092-0F00C019DAE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7E00B-9148-43C4-940F-CE8BC71CF64A}" type="slidenum">
              <a:rPr lang="en-US" smtClean="0"/>
              <a:t>‹#›</a:t>
            </a:fld>
            <a:endParaRPr lang="en-US"/>
          </a:p>
        </p:txBody>
      </p:sp>
    </p:spTree>
    <p:extLst>
      <p:ext uri="{BB962C8B-B14F-4D97-AF65-F5344CB8AC3E}">
        <p14:creationId xmlns:p14="http://schemas.microsoft.com/office/powerpoint/2010/main" val="76229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22F074-B639-4CEB-8092-0F00C019DAE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7E00B-9148-43C4-940F-CE8BC71CF64A}" type="slidenum">
              <a:rPr lang="en-US" smtClean="0"/>
              <a:t>‹#›</a:t>
            </a:fld>
            <a:endParaRPr lang="en-US"/>
          </a:p>
        </p:txBody>
      </p:sp>
    </p:spTree>
    <p:extLst>
      <p:ext uri="{BB962C8B-B14F-4D97-AF65-F5344CB8AC3E}">
        <p14:creationId xmlns:p14="http://schemas.microsoft.com/office/powerpoint/2010/main" val="7628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22F074-B639-4CEB-8092-0F00C019DAE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7E00B-9148-43C4-940F-CE8BC71CF64A}" type="slidenum">
              <a:rPr lang="en-US" smtClean="0"/>
              <a:t>‹#›</a:t>
            </a:fld>
            <a:endParaRPr lang="en-US"/>
          </a:p>
        </p:txBody>
      </p:sp>
    </p:spTree>
    <p:extLst>
      <p:ext uri="{BB962C8B-B14F-4D97-AF65-F5344CB8AC3E}">
        <p14:creationId xmlns:p14="http://schemas.microsoft.com/office/powerpoint/2010/main" val="306241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002060"/>
                </a:solidFill>
                <a:latin typeface="Algerian" panose="04020705040A02060702" pitchFamily="82"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622F074-B639-4CEB-8092-0F00C019DAE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7E00B-9148-43C4-940F-CE8BC71CF64A}" type="slidenum">
              <a:rPr lang="en-US" smtClean="0"/>
              <a:t>‹#›</a:t>
            </a:fld>
            <a:endParaRPr lang="en-US"/>
          </a:p>
        </p:txBody>
      </p:sp>
    </p:spTree>
    <p:extLst>
      <p:ext uri="{BB962C8B-B14F-4D97-AF65-F5344CB8AC3E}">
        <p14:creationId xmlns:p14="http://schemas.microsoft.com/office/powerpoint/2010/main" val="18803821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2F074-B639-4CEB-8092-0F00C019DAE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7E00B-9148-43C4-940F-CE8BC71CF64A}" type="slidenum">
              <a:rPr lang="en-US" smtClean="0"/>
              <a:t>‹#›</a:t>
            </a:fld>
            <a:endParaRPr lang="en-US"/>
          </a:p>
        </p:txBody>
      </p:sp>
    </p:spTree>
    <p:extLst>
      <p:ext uri="{BB962C8B-B14F-4D97-AF65-F5344CB8AC3E}">
        <p14:creationId xmlns:p14="http://schemas.microsoft.com/office/powerpoint/2010/main" val="179087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22F074-B639-4CEB-8092-0F00C019DAEB}"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7E00B-9148-43C4-940F-CE8BC71CF64A}" type="slidenum">
              <a:rPr lang="en-US" smtClean="0"/>
              <a:t>‹#›</a:t>
            </a:fld>
            <a:endParaRPr lang="en-US"/>
          </a:p>
        </p:txBody>
      </p:sp>
    </p:spTree>
    <p:extLst>
      <p:ext uri="{BB962C8B-B14F-4D97-AF65-F5344CB8AC3E}">
        <p14:creationId xmlns:p14="http://schemas.microsoft.com/office/powerpoint/2010/main" val="407515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22F074-B639-4CEB-8092-0F00C019DAEB}" type="datetimeFigureOut">
              <a:rPr lang="en-US" smtClean="0"/>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77E00B-9148-43C4-940F-CE8BC71CF64A}" type="slidenum">
              <a:rPr lang="en-US" smtClean="0"/>
              <a:t>‹#›</a:t>
            </a:fld>
            <a:endParaRPr lang="en-US"/>
          </a:p>
        </p:txBody>
      </p:sp>
    </p:spTree>
    <p:extLst>
      <p:ext uri="{BB962C8B-B14F-4D97-AF65-F5344CB8AC3E}">
        <p14:creationId xmlns:p14="http://schemas.microsoft.com/office/powerpoint/2010/main" val="263488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22F074-B639-4CEB-8092-0F00C019DAEB}" type="datetimeFigureOut">
              <a:rPr lang="en-US" smtClean="0"/>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77E00B-9148-43C4-940F-CE8BC71CF64A}" type="slidenum">
              <a:rPr lang="en-US" smtClean="0"/>
              <a:t>‹#›</a:t>
            </a:fld>
            <a:endParaRPr lang="en-US"/>
          </a:p>
        </p:txBody>
      </p:sp>
    </p:spTree>
    <p:extLst>
      <p:ext uri="{BB962C8B-B14F-4D97-AF65-F5344CB8AC3E}">
        <p14:creationId xmlns:p14="http://schemas.microsoft.com/office/powerpoint/2010/main" val="2964724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2F074-B639-4CEB-8092-0F00C019DAEB}" type="datetimeFigureOut">
              <a:rPr lang="en-US" smtClean="0"/>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7E00B-9148-43C4-940F-CE8BC71CF64A}" type="slidenum">
              <a:rPr lang="en-US" smtClean="0"/>
              <a:t>‹#›</a:t>
            </a:fld>
            <a:endParaRPr lang="en-US"/>
          </a:p>
        </p:txBody>
      </p:sp>
    </p:spTree>
    <p:extLst>
      <p:ext uri="{BB962C8B-B14F-4D97-AF65-F5344CB8AC3E}">
        <p14:creationId xmlns:p14="http://schemas.microsoft.com/office/powerpoint/2010/main" val="45181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2F074-B639-4CEB-8092-0F00C019DAEB}"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7E00B-9148-43C4-940F-CE8BC71CF64A}" type="slidenum">
              <a:rPr lang="en-US" smtClean="0"/>
              <a:t>‹#›</a:t>
            </a:fld>
            <a:endParaRPr lang="en-US"/>
          </a:p>
        </p:txBody>
      </p:sp>
    </p:spTree>
    <p:extLst>
      <p:ext uri="{BB962C8B-B14F-4D97-AF65-F5344CB8AC3E}">
        <p14:creationId xmlns:p14="http://schemas.microsoft.com/office/powerpoint/2010/main" val="41778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2F074-B639-4CEB-8092-0F00C019DAEB}"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7E00B-9148-43C4-940F-CE8BC71CF64A}" type="slidenum">
              <a:rPr lang="en-US" smtClean="0"/>
              <a:t>‹#›</a:t>
            </a:fld>
            <a:endParaRPr lang="en-US"/>
          </a:p>
        </p:txBody>
      </p:sp>
    </p:spTree>
    <p:extLst>
      <p:ext uri="{BB962C8B-B14F-4D97-AF65-F5344CB8AC3E}">
        <p14:creationId xmlns:p14="http://schemas.microsoft.com/office/powerpoint/2010/main" val="49613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2F074-B639-4CEB-8092-0F00C019DAEB}" type="datetimeFigureOut">
              <a:rPr lang="en-US" smtClean="0"/>
              <a:t>7/13/2017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7E00B-9148-43C4-940F-CE8BC71CF64A}" type="slidenum">
              <a:rPr lang="en-US" smtClean="0"/>
              <a:t>‹#›</a:t>
            </a:fld>
            <a:endParaRPr lang="en-US"/>
          </a:p>
        </p:txBody>
      </p:sp>
    </p:spTree>
    <p:extLst>
      <p:ext uri="{BB962C8B-B14F-4D97-AF65-F5344CB8AC3E}">
        <p14:creationId xmlns:p14="http://schemas.microsoft.com/office/powerpoint/2010/main" val="3091355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jquery.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encha.com/products/extjs"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5" Type="http://schemas.openxmlformats.org/officeDocument/2006/relationships/hyperlink" Target="http://dojotoolkit.org/documentation" TargetMode="External"/><Relationship Id="rId4" Type="http://schemas.openxmlformats.org/officeDocument/2006/relationships/hyperlink" Target="http://prototypejs.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www.flickr.com/" TargetMode="External"/><Relationship Id="rId2" Type="http://schemas.openxmlformats.org/officeDocument/2006/relationships/hyperlink" Target="http://maps.google.com/" TargetMode="External"/><Relationship Id="rId1" Type="http://schemas.openxmlformats.org/officeDocument/2006/relationships/slideLayout" Target="../slideLayouts/slideLayout1.xml"/><Relationship Id="rId6" Type="http://schemas.openxmlformats.org/officeDocument/2006/relationships/hyperlink" Target="http://www.orkut.com/Main" TargetMode="External"/><Relationship Id="rId5" Type="http://schemas.openxmlformats.org/officeDocument/2006/relationships/hyperlink" Target="http://www.kayak.com/" TargetMode="External"/><Relationship Id="rId4" Type="http://schemas.openxmlformats.org/officeDocument/2006/relationships/hyperlink" Target="http://www.google.com/i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http://www.backbase.com/products/enterprise-ajax/development-tools/"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demo.backbase.com/explorer/" TargetMode="External"/><Relationship Id="rId2" Type="http://schemas.openxmlformats.org/officeDocument/2006/relationships/hyperlink" Target="http://www.backbase.com/go/demo-explorer"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docs.oracle.com/javaee/7/api/javax/json/stream/JsonParser.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dev.sencha.com/deploy/ext-4.0.0/examples/desktop/desktop.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dev.sencha.com/deploy/ext-4.0.0/examples/charts/FormDashboard.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dev.sencha.com/deploy/ext-4.0.0/examples/layout/column.html"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40363"/>
          </a:xfrm>
        </p:spPr>
        <p:txBody>
          <a:bodyPr/>
          <a:lstStyle/>
          <a:p>
            <a:r>
              <a:rPr lang="en-US" dirty="0" smtClean="0">
                <a:latin typeface="Algerian" panose="04020705040A02060702" pitchFamily="82" charset="0"/>
                <a:cs typeface="Times New Roman" panose="02020603050405020304" pitchFamily="18" charset="0"/>
              </a:rPr>
              <a:t>Java  Basics</a:t>
            </a:r>
            <a:endParaRPr lang="en-US" dirty="0">
              <a:latin typeface="Algerian" panose="04020705040A02060702" pitchFamily="82" charset="0"/>
              <a:cs typeface="Times New Roman" panose="02020603050405020304" pitchFamily="18" charset="0"/>
            </a:endParaRPr>
          </a:p>
        </p:txBody>
      </p:sp>
      <p:sp>
        <p:nvSpPr>
          <p:cNvPr id="3" name="Subtitle 2"/>
          <p:cNvSpPr>
            <a:spLocks noGrp="1"/>
          </p:cNvSpPr>
          <p:nvPr>
            <p:ph type="subTitle" idx="1"/>
          </p:nvPr>
        </p:nvSpPr>
        <p:spPr>
          <a:xfrm>
            <a:off x="1447800" y="3178629"/>
            <a:ext cx="9144000" cy="2716845"/>
          </a:xfrm>
        </p:spPr>
        <p:txBody>
          <a:bodyPr>
            <a:normAutofit fontScale="92500"/>
          </a:bodyPr>
          <a:lstStyle/>
          <a:p>
            <a:r>
              <a:rPr lang="en-US" sz="3200" dirty="0" smtClean="0">
                <a:solidFill>
                  <a:srgbClr val="002060"/>
                </a:solidFill>
                <a:latin typeface="Times New Roman" panose="02020603050405020304" pitchFamily="18" charset="0"/>
                <a:cs typeface="Times New Roman" panose="02020603050405020304" pitchFamily="18" charset="0"/>
              </a:rPr>
              <a:t>AJAX briefing, JSON handling, </a:t>
            </a:r>
            <a:r>
              <a:rPr lang="en-US" sz="3200" dirty="0" err="1" smtClean="0">
                <a:solidFill>
                  <a:srgbClr val="002060"/>
                </a:solidFill>
                <a:latin typeface="Times New Roman" panose="02020603050405020304" pitchFamily="18" charset="0"/>
                <a:cs typeface="Times New Roman" panose="02020603050405020304" pitchFamily="18" charset="0"/>
              </a:rPr>
              <a:t>ExtJS</a:t>
            </a:r>
            <a:r>
              <a:rPr lang="en-US" sz="3200" dirty="0" smtClean="0">
                <a:solidFill>
                  <a:srgbClr val="002060"/>
                </a:solidFill>
                <a:latin typeface="Times New Roman" panose="02020603050405020304" pitchFamily="18" charset="0"/>
                <a:cs typeface="Times New Roman" panose="02020603050405020304" pitchFamily="18" charset="0"/>
              </a:rPr>
              <a:t> MVC &amp; more…</a:t>
            </a:r>
            <a:endParaRPr lang="en-US" sz="3200" dirty="0">
              <a:solidFill>
                <a:srgbClr val="00206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Java </a:t>
            </a:r>
            <a:r>
              <a:rPr lang="en-US" dirty="0" smtClean="0">
                <a:latin typeface="Times New Roman" panose="02020603050405020304" pitchFamily="18" charset="0"/>
                <a:cs typeface="Times New Roman" panose="02020603050405020304" pitchFamily="18" charset="0"/>
              </a:rPr>
              <a:t>workshop training, August,2017.</a:t>
            </a:r>
          </a:p>
          <a:p>
            <a:endParaRPr lang="en-US" dirty="0" smtClean="0">
              <a:latin typeface="Times New Roman" panose="02020603050405020304" pitchFamily="18" charset="0"/>
              <a:cs typeface="Times New Roman" panose="02020603050405020304" pitchFamily="18" charset="0"/>
            </a:endParaRPr>
          </a:p>
          <a:p>
            <a:r>
              <a:rPr lang="en-US" sz="1800" b="1" dirty="0" smtClean="0">
                <a:solidFill>
                  <a:srgbClr val="0070C0"/>
                </a:solidFill>
                <a:latin typeface="Times New Roman" panose="02020603050405020304" pitchFamily="18" charset="0"/>
                <a:cs typeface="Times New Roman" panose="02020603050405020304" pitchFamily="18" charset="0"/>
              </a:rPr>
              <a:t>Dr. Kishore Biswas (Forrest/</a:t>
            </a:r>
            <a:r>
              <a:rPr lang="zh-CN" altLang="en-US" sz="1800" b="1" dirty="0" smtClean="0">
                <a:solidFill>
                  <a:srgbClr val="0070C0"/>
                </a:solidFill>
                <a:latin typeface="Times New Roman" panose="02020603050405020304" pitchFamily="18" charset="0"/>
                <a:cs typeface="Times New Roman" panose="02020603050405020304" pitchFamily="18" charset="0"/>
              </a:rPr>
              <a:t>柯修</a:t>
            </a:r>
            <a:r>
              <a:rPr lang="en-US" sz="1800" b="1" dirty="0" smtClean="0">
                <a:solidFill>
                  <a:srgbClr val="0070C0"/>
                </a:solidFill>
                <a:latin typeface="Times New Roman" panose="02020603050405020304" pitchFamily="18" charset="0"/>
                <a:cs typeface="Times New Roman" panose="02020603050405020304" pitchFamily="18" charset="0"/>
              </a:rPr>
              <a:t>)</a:t>
            </a:r>
          </a:p>
          <a:p>
            <a:r>
              <a:rPr lang="en-US" sz="1800" dirty="0" smtClean="0">
                <a:solidFill>
                  <a:srgbClr val="0070C0"/>
                </a:solidFill>
                <a:latin typeface="Times New Roman" panose="02020603050405020304" pitchFamily="18" charset="0"/>
                <a:cs typeface="Times New Roman" panose="02020603050405020304" pitchFamily="18" charset="0"/>
              </a:rPr>
              <a:t>PhD. Artificial Intelligence—Natural Language Processing.</a:t>
            </a:r>
          </a:p>
          <a:p>
            <a:r>
              <a:rPr lang="en-US" sz="18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CanWay IT Training </a:t>
            </a:r>
            <a:r>
              <a:rPr lang="en-US" sz="16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a:t>
            </a:r>
            <a:r>
              <a:rPr lang="en-US" sz="18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a:t>
            </a:r>
            <a:endParaRPr lang="en-US" sz="1800" dirty="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8433" y="282026"/>
            <a:ext cx="1827360" cy="47064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Slide Number Placeholder 5"/>
          <p:cNvSpPr>
            <a:spLocks noGrp="1"/>
          </p:cNvSpPr>
          <p:nvPr>
            <p:ph type="sldNum" sz="quarter" idx="12"/>
          </p:nvPr>
        </p:nvSpPr>
        <p:spPr/>
        <p:txBody>
          <a:bodyPr/>
          <a:lstStyle/>
          <a:p>
            <a:fld id="{83EDDDBF-98CE-46F8-95EA-3A74B9D46D9F}" type="slidenum">
              <a:rPr lang="en-US" smtClean="0"/>
              <a:t>1</a:t>
            </a:fld>
            <a:endParaRPr lang="en-US"/>
          </a:p>
        </p:txBody>
      </p:sp>
    </p:spTree>
    <p:extLst>
      <p:ext uri="{BB962C8B-B14F-4D97-AF65-F5344CB8AC3E}">
        <p14:creationId xmlns:p14="http://schemas.microsoft.com/office/powerpoint/2010/main" val="2611437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Structures</a:t>
            </a:r>
            <a:endParaRPr lang="en-GB" dirty="0"/>
          </a:p>
        </p:txBody>
      </p:sp>
      <p:sp>
        <p:nvSpPr>
          <p:cNvPr id="3" name="Content Placeholder 2"/>
          <p:cNvSpPr>
            <a:spLocks noGrp="1"/>
          </p:cNvSpPr>
          <p:nvPr>
            <p:ph idx="1"/>
          </p:nvPr>
        </p:nvSpPr>
        <p:spPr/>
        <p:txBody>
          <a:bodyPr/>
          <a:lstStyle/>
          <a:p>
            <a:r>
              <a:rPr lang="en-GB" dirty="0" smtClean="0"/>
              <a:t>Most control structures are similar to Java</a:t>
            </a:r>
          </a:p>
          <a:p>
            <a:pPr>
              <a:buNone/>
            </a:pPr>
            <a:r>
              <a:rPr lang="en-GB" dirty="0" err="1">
                <a:solidFill>
                  <a:srgbClr val="FF0000"/>
                </a:solidFill>
              </a:rPr>
              <a:t>var</a:t>
            </a:r>
            <a:r>
              <a:rPr lang="en-GB" dirty="0">
                <a:solidFill>
                  <a:srgbClr val="FF0000"/>
                </a:solidFill>
              </a:rPr>
              <a:t> a = new Array(“first”, “second”, “third”);</a:t>
            </a:r>
          </a:p>
          <a:p>
            <a:pPr>
              <a:buNone/>
            </a:pPr>
            <a:r>
              <a:rPr lang="en-GB" dirty="0" err="1">
                <a:solidFill>
                  <a:srgbClr val="FF0000"/>
                </a:solidFill>
              </a:rPr>
              <a:t>var</a:t>
            </a:r>
            <a:r>
              <a:rPr lang="en-GB" dirty="0">
                <a:solidFill>
                  <a:srgbClr val="FF0000"/>
                </a:solidFill>
              </a:rPr>
              <a:t> </a:t>
            </a:r>
            <a:r>
              <a:rPr lang="en-GB" dirty="0" err="1">
                <a:solidFill>
                  <a:srgbClr val="FF0000"/>
                </a:solidFill>
              </a:rPr>
              <a:t>i</a:t>
            </a:r>
            <a:r>
              <a:rPr lang="en-GB" dirty="0">
                <a:solidFill>
                  <a:srgbClr val="FF0000"/>
                </a:solidFill>
              </a:rPr>
              <a:t> = 0;</a:t>
            </a:r>
          </a:p>
          <a:p>
            <a:pPr>
              <a:buNone/>
            </a:pPr>
            <a:r>
              <a:rPr lang="en-GB" dirty="0">
                <a:solidFill>
                  <a:srgbClr val="FF0000"/>
                </a:solidFill>
              </a:rPr>
              <a:t>for (</a:t>
            </a:r>
            <a:r>
              <a:rPr lang="en-GB" dirty="0" err="1">
                <a:solidFill>
                  <a:srgbClr val="FF0000"/>
                </a:solidFill>
              </a:rPr>
              <a:t>i</a:t>
            </a:r>
            <a:r>
              <a:rPr lang="en-GB" dirty="0">
                <a:solidFill>
                  <a:srgbClr val="FF0000"/>
                </a:solidFill>
              </a:rPr>
              <a:t> = 0; </a:t>
            </a:r>
            <a:r>
              <a:rPr lang="en-GB" dirty="0" err="1">
                <a:solidFill>
                  <a:srgbClr val="FF0000"/>
                </a:solidFill>
              </a:rPr>
              <a:t>i</a:t>
            </a:r>
            <a:r>
              <a:rPr lang="en-GB" dirty="0">
                <a:solidFill>
                  <a:srgbClr val="FF0000"/>
                </a:solidFill>
              </a:rPr>
              <a:t> &lt; </a:t>
            </a:r>
            <a:r>
              <a:rPr lang="en-GB" dirty="0" err="1">
                <a:solidFill>
                  <a:srgbClr val="FF0000"/>
                </a:solidFill>
              </a:rPr>
              <a:t>a.length</a:t>
            </a:r>
            <a:r>
              <a:rPr lang="en-GB" dirty="0">
                <a:solidFill>
                  <a:srgbClr val="FF0000"/>
                </a:solidFill>
              </a:rPr>
              <a:t>; </a:t>
            </a:r>
            <a:r>
              <a:rPr lang="en-GB" dirty="0" err="1">
                <a:solidFill>
                  <a:srgbClr val="FF0000"/>
                </a:solidFill>
              </a:rPr>
              <a:t>i</a:t>
            </a:r>
            <a:r>
              <a:rPr lang="en-GB" dirty="0">
                <a:solidFill>
                  <a:srgbClr val="FF0000"/>
                </a:solidFill>
              </a:rPr>
              <a:t>++){</a:t>
            </a:r>
          </a:p>
          <a:p>
            <a:pPr>
              <a:buNone/>
            </a:pPr>
            <a:r>
              <a:rPr lang="en-GB" dirty="0">
                <a:solidFill>
                  <a:srgbClr val="FF0000"/>
                </a:solidFill>
              </a:rPr>
              <a:t>	alert(a[</a:t>
            </a:r>
            <a:r>
              <a:rPr lang="en-GB" dirty="0" err="1">
                <a:solidFill>
                  <a:srgbClr val="FF0000"/>
                </a:solidFill>
              </a:rPr>
              <a:t>i</a:t>
            </a:r>
            <a:r>
              <a:rPr lang="en-GB" dirty="0">
                <a:solidFill>
                  <a:srgbClr val="FF0000"/>
                </a:solidFill>
              </a:rPr>
              <a:t>]);</a:t>
            </a:r>
          </a:p>
          <a:p>
            <a:pPr>
              <a:buNone/>
            </a:pPr>
            <a:r>
              <a:rPr lang="en-GB" dirty="0">
                <a:solidFill>
                  <a:srgbClr val="FF0000"/>
                </a:solidFill>
              </a:rPr>
              <a:t>}</a:t>
            </a:r>
          </a:p>
          <a:p>
            <a:pPr>
              <a:buNone/>
            </a:pPr>
            <a:r>
              <a:rPr lang="en-GB" dirty="0">
                <a:solidFill>
                  <a:srgbClr val="FF0000"/>
                </a:solidFill>
              </a:rPr>
              <a:t>while(</a:t>
            </a:r>
            <a:r>
              <a:rPr lang="en-GB" dirty="0" err="1">
                <a:solidFill>
                  <a:srgbClr val="FF0000"/>
                </a:solidFill>
              </a:rPr>
              <a:t>i</a:t>
            </a:r>
            <a:r>
              <a:rPr lang="en-GB" dirty="0">
                <a:solidFill>
                  <a:srgbClr val="FF0000"/>
                </a:solidFill>
              </a:rPr>
              <a:t> &gt; 0){ alert(</a:t>
            </a:r>
            <a:r>
              <a:rPr lang="en-GB" dirty="0" err="1">
                <a:solidFill>
                  <a:srgbClr val="FF0000"/>
                </a:solidFill>
              </a:rPr>
              <a:t>i</a:t>
            </a:r>
            <a:r>
              <a:rPr lang="en-GB" dirty="0">
                <a:solidFill>
                  <a:srgbClr val="FF0000"/>
                </a:solidFill>
              </a:rPr>
              <a:t>); </a:t>
            </a:r>
            <a:r>
              <a:rPr lang="en-GB" dirty="0" err="1">
                <a:solidFill>
                  <a:srgbClr val="FF0000"/>
                </a:solidFill>
              </a:rPr>
              <a:t>i</a:t>
            </a:r>
            <a:r>
              <a:rPr lang="en-GB" dirty="0">
                <a:solidFill>
                  <a:srgbClr val="FF0000"/>
                </a:solidFill>
              </a:rPr>
              <a:t>--;</a:t>
            </a:r>
          </a:p>
          <a:p>
            <a:pPr>
              <a:buNone/>
            </a:pPr>
            <a:r>
              <a:rPr lang="en-GB" dirty="0">
                <a:solidFill>
                  <a:srgbClr val="FF0000"/>
                </a:solidFill>
              </a:rPr>
              <a:t>}</a:t>
            </a:r>
          </a:p>
        </p:txBody>
      </p:sp>
    </p:spTree>
    <p:extLst>
      <p:ext uri="{BB962C8B-B14F-4D97-AF65-F5344CB8AC3E}">
        <p14:creationId xmlns:p14="http://schemas.microsoft.com/office/powerpoint/2010/main" val="1032411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 Object Model</a:t>
            </a:r>
            <a:endParaRPr lang="en-GB" dirty="0"/>
          </a:p>
        </p:txBody>
      </p:sp>
      <p:sp>
        <p:nvSpPr>
          <p:cNvPr id="5" name="Content Placeholder 4"/>
          <p:cNvSpPr>
            <a:spLocks noGrp="1"/>
          </p:cNvSpPr>
          <p:nvPr>
            <p:ph idx="1"/>
          </p:nvPr>
        </p:nvSpPr>
        <p:spPr/>
        <p:txBody>
          <a:bodyPr/>
          <a:lstStyle/>
          <a:p>
            <a:r>
              <a:rPr lang="en-GB" dirty="0" smtClean="0">
                <a:solidFill>
                  <a:schemeClr val="accent2">
                    <a:lumMod val="75000"/>
                  </a:schemeClr>
                </a:solidFill>
              </a:rPr>
              <a:t>JavaScript allows you to navigate between the elements of a page using the DOM</a:t>
            </a:r>
          </a:p>
          <a:p>
            <a:r>
              <a:rPr lang="en-GB" dirty="0" smtClean="0">
                <a:solidFill>
                  <a:schemeClr val="accent2">
                    <a:lumMod val="75000"/>
                  </a:schemeClr>
                </a:solidFill>
              </a:rPr>
              <a:t>For example:</a:t>
            </a:r>
          </a:p>
          <a:p>
            <a:pPr>
              <a:buNone/>
            </a:pPr>
            <a:r>
              <a:rPr lang="en-GB" dirty="0" smtClean="0">
                <a:solidFill>
                  <a:schemeClr val="accent2">
                    <a:lumMod val="75000"/>
                  </a:schemeClr>
                </a:solidFill>
              </a:rPr>
              <a:t>	</a:t>
            </a:r>
            <a:r>
              <a:rPr lang="en-GB" dirty="0">
                <a:solidFill>
                  <a:srgbClr val="92D050"/>
                </a:solidFill>
              </a:rPr>
              <a:t>&lt;input type=“text” id=“</a:t>
            </a:r>
            <a:r>
              <a:rPr lang="en-GB" dirty="0" err="1">
                <a:solidFill>
                  <a:srgbClr val="92D050"/>
                </a:solidFill>
              </a:rPr>
              <a:t>mytxt</a:t>
            </a:r>
            <a:r>
              <a:rPr lang="en-GB" dirty="0">
                <a:solidFill>
                  <a:srgbClr val="92D050"/>
                </a:solidFill>
              </a:rPr>
              <a:t>”&gt;Hello&lt;/input&gt;</a:t>
            </a:r>
          </a:p>
          <a:p>
            <a:pPr>
              <a:buNone/>
            </a:pPr>
            <a:endParaRPr lang="en-GB" dirty="0">
              <a:solidFill>
                <a:srgbClr val="92D050"/>
              </a:solidFill>
            </a:endParaRPr>
          </a:p>
          <a:p>
            <a:pPr>
              <a:buNone/>
            </a:pPr>
            <a:r>
              <a:rPr lang="en-GB" dirty="0">
                <a:solidFill>
                  <a:srgbClr val="FF0000"/>
                </a:solidFill>
              </a:rPr>
              <a:t>	</a:t>
            </a:r>
            <a:r>
              <a:rPr lang="en-GB" dirty="0" err="1">
                <a:solidFill>
                  <a:srgbClr val="FF0000"/>
                </a:solidFill>
              </a:rPr>
              <a:t>var</a:t>
            </a:r>
            <a:r>
              <a:rPr lang="en-GB" dirty="0">
                <a:solidFill>
                  <a:srgbClr val="FF0000"/>
                </a:solidFill>
              </a:rPr>
              <a:t> </a:t>
            </a:r>
            <a:r>
              <a:rPr lang="en-GB" dirty="0" err="1">
                <a:solidFill>
                  <a:srgbClr val="FF0000"/>
                </a:solidFill>
              </a:rPr>
              <a:t>mytxt</a:t>
            </a:r>
            <a:r>
              <a:rPr lang="en-GB" dirty="0">
                <a:solidFill>
                  <a:srgbClr val="FF0000"/>
                </a:solidFill>
              </a:rPr>
              <a:t> = </a:t>
            </a:r>
            <a:r>
              <a:rPr lang="en-GB" dirty="0" err="1">
                <a:solidFill>
                  <a:srgbClr val="FF0000"/>
                </a:solidFill>
              </a:rPr>
              <a:t>document.getElementById</a:t>
            </a:r>
            <a:r>
              <a:rPr lang="en-GB" dirty="0">
                <a:solidFill>
                  <a:srgbClr val="FF0000"/>
                </a:solidFill>
              </a:rPr>
              <a:t>(‘</a:t>
            </a:r>
            <a:r>
              <a:rPr lang="en-GB" dirty="0" err="1">
                <a:solidFill>
                  <a:srgbClr val="FF0000"/>
                </a:solidFill>
              </a:rPr>
              <a:t>mytxt</a:t>
            </a:r>
            <a:r>
              <a:rPr lang="en-GB" dirty="0">
                <a:solidFill>
                  <a:srgbClr val="FF0000"/>
                </a:solidFill>
              </a:rPr>
              <a:t>’);</a:t>
            </a:r>
          </a:p>
          <a:p>
            <a:pPr>
              <a:buNone/>
            </a:pPr>
            <a:r>
              <a:rPr lang="en-GB" dirty="0">
                <a:solidFill>
                  <a:srgbClr val="FF0000"/>
                </a:solidFill>
              </a:rPr>
              <a:t>	</a:t>
            </a:r>
            <a:r>
              <a:rPr lang="en-GB" dirty="0" err="1">
                <a:solidFill>
                  <a:srgbClr val="FF0000"/>
                </a:solidFill>
              </a:rPr>
              <a:t>mytxt.value</a:t>
            </a:r>
            <a:r>
              <a:rPr lang="en-GB" dirty="0">
                <a:solidFill>
                  <a:srgbClr val="FF0000"/>
                </a:solidFill>
              </a:rPr>
              <a:t> = “Hello ” + user;</a:t>
            </a:r>
          </a:p>
        </p:txBody>
      </p:sp>
    </p:spTree>
    <p:extLst>
      <p:ext uri="{BB962C8B-B14F-4D97-AF65-F5344CB8AC3E}">
        <p14:creationId xmlns:p14="http://schemas.microsoft.com/office/powerpoint/2010/main" val="1338907299"/>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Browser implementations</a:t>
            </a:r>
            <a:endParaRPr lang="en-GB" dirty="0"/>
          </a:p>
        </p:txBody>
      </p:sp>
      <p:sp>
        <p:nvSpPr>
          <p:cNvPr id="5" name="Content Placeholder 4"/>
          <p:cNvSpPr>
            <a:spLocks noGrp="1"/>
          </p:cNvSpPr>
          <p:nvPr>
            <p:ph idx="1"/>
          </p:nvPr>
        </p:nvSpPr>
        <p:spPr/>
        <p:txBody>
          <a:bodyPr/>
          <a:lstStyle/>
          <a:p>
            <a:r>
              <a:rPr lang="en-GB" dirty="0" smtClean="0">
                <a:solidFill>
                  <a:schemeClr val="accent2">
                    <a:lumMod val="75000"/>
                  </a:schemeClr>
                </a:solidFill>
              </a:rPr>
              <a:t>As with HTML/CSS displays some browsers are inconsistent</a:t>
            </a:r>
          </a:p>
          <a:p>
            <a:r>
              <a:rPr lang="en-GB" dirty="0" smtClean="0">
                <a:solidFill>
                  <a:schemeClr val="accent2">
                    <a:lumMod val="75000"/>
                  </a:schemeClr>
                </a:solidFill>
              </a:rPr>
              <a:t>If something works in Firefox, it might not work in Internet Explorer</a:t>
            </a:r>
          </a:p>
          <a:p>
            <a:r>
              <a:rPr lang="en-GB" dirty="0" smtClean="0">
                <a:solidFill>
                  <a:schemeClr val="accent2">
                    <a:lumMod val="75000"/>
                  </a:schemeClr>
                </a:solidFill>
              </a:rPr>
              <a:t>The best way of ensuring browser compatibility is to use a JavaScript framework, such as </a:t>
            </a:r>
            <a:r>
              <a:rPr lang="en-GB" dirty="0" err="1" smtClean="0">
                <a:solidFill>
                  <a:schemeClr val="accent2">
                    <a:lumMod val="75000"/>
                  </a:schemeClr>
                </a:solidFill>
                <a:hlinkClick r:id="rId2"/>
              </a:rPr>
              <a:t>jQuery</a:t>
            </a:r>
            <a:endParaRPr lang="en-GB" dirty="0" smtClean="0">
              <a:solidFill>
                <a:schemeClr val="accent2">
                  <a:lumMod val="75000"/>
                </a:schemeClr>
              </a:solidFill>
            </a:endParaRPr>
          </a:p>
        </p:txBody>
      </p:sp>
    </p:spTree>
    <p:extLst>
      <p:ext uri="{BB962C8B-B14F-4D97-AF65-F5344CB8AC3E}">
        <p14:creationId xmlns:p14="http://schemas.microsoft.com/office/powerpoint/2010/main" val="117456082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jQuery</a:t>
            </a:r>
            <a:r>
              <a:rPr lang="en-GB" dirty="0" smtClean="0"/>
              <a:t> Example</a:t>
            </a:r>
            <a:endParaRPr lang="en-GB" dirty="0"/>
          </a:p>
        </p:txBody>
      </p:sp>
      <p:sp>
        <p:nvSpPr>
          <p:cNvPr id="5" name="Content Placeholder 4"/>
          <p:cNvSpPr>
            <a:spLocks noGrp="1"/>
          </p:cNvSpPr>
          <p:nvPr>
            <p:ph idx="1"/>
          </p:nvPr>
        </p:nvSpPr>
        <p:spPr/>
        <p:txBody>
          <a:bodyPr/>
          <a:lstStyle/>
          <a:p>
            <a:r>
              <a:rPr lang="en-GB" dirty="0" smtClean="0">
                <a:solidFill>
                  <a:schemeClr val="accent2">
                    <a:lumMod val="75000"/>
                  </a:schemeClr>
                </a:solidFill>
              </a:rPr>
              <a:t>The previous example</a:t>
            </a:r>
          </a:p>
          <a:p>
            <a:pPr>
              <a:buNone/>
            </a:pPr>
            <a:r>
              <a:rPr lang="en-GB" dirty="0" err="1">
                <a:solidFill>
                  <a:srgbClr val="FF0000"/>
                </a:solidFill>
              </a:rPr>
              <a:t>document.getElementById</a:t>
            </a:r>
            <a:r>
              <a:rPr lang="en-GB" dirty="0">
                <a:solidFill>
                  <a:srgbClr val="FF0000"/>
                </a:solidFill>
              </a:rPr>
              <a:t>(‘</a:t>
            </a:r>
            <a:r>
              <a:rPr lang="en-GB" dirty="0" err="1">
                <a:solidFill>
                  <a:srgbClr val="FF0000"/>
                </a:solidFill>
              </a:rPr>
              <a:t>mytxt</a:t>
            </a:r>
            <a:r>
              <a:rPr lang="en-GB" dirty="0">
                <a:solidFill>
                  <a:srgbClr val="FF0000"/>
                </a:solidFill>
              </a:rPr>
              <a:t>’).value = “Hello ” + user;</a:t>
            </a:r>
          </a:p>
          <a:p>
            <a:pPr>
              <a:buNone/>
            </a:pPr>
            <a:endParaRPr lang="en-GB" dirty="0">
              <a:solidFill>
                <a:srgbClr val="FF0000"/>
              </a:solidFill>
            </a:endParaRPr>
          </a:p>
          <a:p>
            <a:r>
              <a:rPr lang="en-GB" dirty="0" smtClean="0">
                <a:solidFill>
                  <a:srgbClr val="002060"/>
                </a:solidFill>
              </a:rPr>
              <a:t>Could be expressed in </a:t>
            </a:r>
            <a:r>
              <a:rPr lang="en-GB" dirty="0" err="1" smtClean="0">
                <a:solidFill>
                  <a:srgbClr val="002060"/>
                </a:solidFill>
              </a:rPr>
              <a:t>jQuery</a:t>
            </a:r>
            <a:r>
              <a:rPr lang="en-GB" dirty="0" smtClean="0">
                <a:solidFill>
                  <a:srgbClr val="002060"/>
                </a:solidFill>
              </a:rPr>
              <a:t> as</a:t>
            </a:r>
          </a:p>
          <a:p>
            <a:pPr>
              <a:buNone/>
            </a:pPr>
            <a:r>
              <a:rPr lang="en-GB" dirty="0">
                <a:solidFill>
                  <a:srgbClr val="002060"/>
                </a:solidFill>
              </a:rPr>
              <a:t>	</a:t>
            </a:r>
            <a:r>
              <a:rPr lang="en-GB" dirty="0">
                <a:solidFill>
                  <a:srgbClr val="FF0000"/>
                </a:solidFill>
              </a:rPr>
              <a:t>$(“#</a:t>
            </a:r>
            <a:r>
              <a:rPr lang="en-GB" dirty="0" err="1">
                <a:solidFill>
                  <a:srgbClr val="FF0000"/>
                </a:solidFill>
              </a:rPr>
              <a:t>mytxt</a:t>
            </a:r>
            <a:r>
              <a:rPr lang="en-GB" dirty="0">
                <a:solidFill>
                  <a:srgbClr val="FF0000"/>
                </a:solidFill>
              </a:rPr>
              <a:t>”).</a:t>
            </a:r>
            <a:r>
              <a:rPr lang="en-GB" dirty="0" err="1">
                <a:solidFill>
                  <a:srgbClr val="FF0000"/>
                </a:solidFill>
              </a:rPr>
              <a:t>val</a:t>
            </a:r>
            <a:r>
              <a:rPr lang="en-GB" dirty="0">
                <a:solidFill>
                  <a:srgbClr val="FF0000"/>
                </a:solidFill>
              </a:rPr>
              <a:t>(“Hello ” + user);</a:t>
            </a:r>
          </a:p>
          <a:p>
            <a:pPr>
              <a:buNone/>
            </a:pPr>
            <a:endParaRPr lang="en-GB" dirty="0">
              <a:solidFill>
                <a:srgbClr val="FF0000"/>
              </a:solidFill>
            </a:endParaRPr>
          </a:p>
        </p:txBody>
      </p:sp>
    </p:spTree>
    <p:extLst>
      <p:ext uri="{BB962C8B-B14F-4D97-AF65-F5344CB8AC3E}">
        <p14:creationId xmlns:p14="http://schemas.microsoft.com/office/powerpoint/2010/main" val="296854037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Cookies</a:t>
            </a:r>
            <a:endParaRPr lang="en-GB" dirty="0"/>
          </a:p>
        </p:txBody>
      </p:sp>
      <p:sp>
        <p:nvSpPr>
          <p:cNvPr id="3" name="Text Placeholder 2"/>
          <p:cNvSpPr>
            <a:spLocks noGrp="1"/>
          </p:cNvSpPr>
          <p:nvPr>
            <p:ph idx="1"/>
          </p:nvPr>
        </p:nvSpPr>
        <p:spPr/>
        <p:txBody>
          <a:bodyPr/>
          <a:lstStyle/>
          <a:p>
            <a:r>
              <a:rPr lang="en-GB" dirty="0" smtClean="0">
                <a:solidFill>
                  <a:srgbClr val="002060"/>
                </a:solidFill>
              </a:rPr>
              <a:t>The </a:t>
            </a:r>
            <a:r>
              <a:rPr lang="en-GB" dirty="0" err="1">
                <a:solidFill>
                  <a:srgbClr val="FF0000"/>
                </a:solidFill>
              </a:rPr>
              <a:t>document.cookie</a:t>
            </a:r>
            <a:r>
              <a:rPr lang="en-GB" dirty="0">
                <a:solidFill>
                  <a:srgbClr val="FF0000"/>
                </a:solidFill>
              </a:rPr>
              <a:t> </a:t>
            </a:r>
            <a:r>
              <a:rPr lang="en-GB" dirty="0" smtClean="0">
                <a:solidFill>
                  <a:srgbClr val="002060"/>
                </a:solidFill>
              </a:rPr>
              <a:t>property allows variable values to be stored in a ‘cookie’</a:t>
            </a:r>
          </a:p>
          <a:p>
            <a:r>
              <a:rPr lang="en-GB" dirty="0" smtClean="0">
                <a:solidFill>
                  <a:srgbClr val="002060"/>
                </a:solidFill>
              </a:rPr>
              <a:t>Cookie file stored on the client’s computer</a:t>
            </a:r>
          </a:p>
          <a:p>
            <a:r>
              <a:rPr lang="en-GB" dirty="0" smtClean="0">
                <a:solidFill>
                  <a:srgbClr val="002060"/>
                </a:solidFill>
              </a:rPr>
              <a:t>The website can read this file next time the user visits the site</a:t>
            </a:r>
          </a:p>
          <a:p>
            <a:r>
              <a:rPr lang="en-GB" dirty="0" smtClean="0">
                <a:solidFill>
                  <a:srgbClr val="002060"/>
                </a:solidFill>
              </a:rPr>
              <a:t>For security reasons, cookies can only be read by the domain that stored it.</a:t>
            </a:r>
          </a:p>
          <a:p>
            <a:endParaRPr lang="en-GB" dirty="0" smtClean="0">
              <a:solidFill>
                <a:srgbClr val="002060"/>
              </a:solidFill>
            </a:endParaRPr>
          </a:p>
          <a:p>
            <a:endParaRPr lang="en-GB" dirty="0"/>
          </a:p>
        </p:txBody>
      </p:sp>
    </p:spTree>
    <p:extLst>
      <p:ext uri="{BB962C8B-B14F-4D97-AF65-F5344CB8AC3E}">
        <p14:creationId xmlns:p14="http://schemas.microsoft.com/office/powerpoint/2010/main" val="2350298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Cookies: Writing</a:t>
            </a:r>
            <a:endParaRPr lang="en-GB" dirty="0"/>
          </a:p>
        </p:txBody>
      </p:sp>
      <p:sp>
        <p:nvSpPr>
          <p:cNvPr id="3" name="Text Placeholder 2"/>
          <p:cNvSpPr>
            <a:spLocks noGrp="1"/>
          </p:cNvSpPr>
          <p:nvPr>
            <p:ph idx="1"/>
          </p:nvPr>
        </p:nvSpPr>
        <p:spPr/>
        <p:txBody>
          <a:bodyPr/>
          <a:lstStyle/>
          <a:p>
            <a:r>
              <a:rPr lang="en-GB" dirty="0" err="1" smtClean="0"/>
              <a:t>document.cookie</a:t>
            </a:r>
            <a:r>
              <a:rPr lang="en-GB" dirty="0" smtClean="0"/>
              <a:t> needs to contain keys and values</a:t>
            </a:r>
          </a:p>
          <a:p>
            <a:r>
              <a:rPr lang="en-GB" dirty="0" err="1" smtClean="0"/>
              <a:t>document.cookie</a:t>
            </a:r>
            <a:r>
              <a:rPr lang="en-GB" dirty="0" smtClean="0"/>
              <a:t> is a string:</a:t>
            </a:r>
          </a:p>
          <a:p>
            <a:pPr>
              <a:buNone/>
            </a:pPr>
            <a:r>
              <a:rPr lang="en-GB" dirty="0" err="1">
                <a:solidFill>
                  <a:srgbClr val="FF0000"/>
                </a:solidFill>
              </a:rPr>
              <a:t>document.cookie</a:t>
            </a:r>
            <a:r>
              <a:rPr lang="en-GB" dirty="0">
                <a:solidFill>
                  <a:srgbClr val="FF0000"/>
                </a:solidFill>
              </a:rPr>
              <a:t> = “name=</a:t>
            </a:r>
            <a:r>
              <a:rPr lang="en-GB" dirty="0" err="1">
                <a:solidFill>
                  <a:srgbClr val="FF0000"/>
                </a:solidFill>
              </a:rPr>
              <a:t>sam</a:t>
            </a:r>
            <a:r>
              <a:rPr lang="en-GB" dirty="0">
                <a:solidFill>
                  <a:srgbClr val="FF0000"/>
                </a:solidFill>
              </a:rPr>
              <a:t>;”</a:t>
            </a:r>
          </a:p>
          <a:p>
            <a:r>
              <a:rPr lang="en-GB" dirty="0" smtClean="0">
                <a:solidFill>
                  <a:srgbClr val="002060"/>
                </a:solidFill>
              </a:rPr>
              <a:t>You also need an expiration date, or it will get destroyed when browser is closed</a:t>
            </a:r>
          </a:p>
          <a:p>
            <a:pPr>
              <a:buNone/>
            </a:pPr>
            <a:r>
              <a:rPr lang="en-GB" dirty="0" err="1">
                <a:solidFill>
                  <a:srgbClr val="FF0000"/>
                </a:solidFill>
              </a:rPr>
              <a:t>document.cookie</a:t>
            </a:r>
            <a:r>
              <a:rPr lang="en-GB" dirty="0">
                <a:solidFill>
                  <a:srgbClr val="FF0000"/>
                </a:solidFill>
              </a:rPr>
              <a:t> = “name=</a:t>
            </a:r>
            <a:r>
              <a:rPr lang="en-GB" dirty="0" err="1">
                <a:solidFill>
                  <a:srgbClr val="FF0000"/>
                </a:solidFill>
              </a:rPr>
              <a:t>sam</a:t>
            </a:r>
            <a:r>
              <a:rPr lang="en-GB" dirty="0">
                <a:solidFill>
                  <a:srgbClr val="FF0000"/>
                </a:solidFill>
              </a:rPr>
              <a:t>; expires=Fri, 18 Feb 2011 12:00:00 UTC;”</a:t>
            </a:r>
          </a:p>
          <a:p>
            <a:endParaRPr lang="en-GB" dirty="0">
              <a:solidFill>
                <a:srgbClr val="002060"/>
              </a:solidFill>
            </a:endParaRPr>
          </a:p>
        </p:txBody>
      </p:sp>
    </p:spTree>
    <p:extLst>
      <p:ext uri="{BB962C8B-B14F-4D97-AF65-F5344CB8AC3E}">
        <p14:creationId xmlns:p14="http://schemas.microsoft.com/office/powerpoint/2010/main" val="366043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Cookies: Writing</a:t>
            </a:r>
            <a:endParaRPr lang="en-GB" dirty="0"/>
          </a:p>
        </p:txBody>
      </p:sp>
      <p:sp>
        <p:nvSpPr>
          <p:cNvPr id="3" name="Text Placeholder 2"/>
          <p:cNvSpPr>
            <a:spLocks noGrp="1"/>
          </p:cNvSpPr>
          <p:nvPr>
            <p:ph idx="1"/>
          </p:nvPr>
        </p:nvSpPr>
        <p:spPr/>
        <p:txBody>
          <a:bodyPr/>
          <a:lstStyle/>
          <a:p>
            <a:r>
              <a:rPr lang="en-GB" dirty="0" smtClean="0"/>
              <a:t>Multiple key/values can be specified by assigning to the variable twice:</a:t>
            </a:r>
          </a:p>
          <a:p>
            <a:pPr>
              <a:buNone/>
            </a:pPr>
            <a:r>
              <a:rPr lang="en-GB" dirty="0" err="1">
                <a:solidFill>
                  <a:srgbClr val="FF0000"/>
                </a:solidFill>
              </a:rPr>
              <a:t>document.cookie</a:t>
            </a:r>
            <a:r>
              <a:rPr lang="en-GB" dirty="0">
                <a:solidFill>
                  <a:srgbClr val="FF0000"/>
                </a:solidFill>
              </a:rPr>
              <a:t> = "name=</a:t>
            </a:r>
            <a:r>
              <a:rPr lang="en-GB" dirty="0" err="1">
                <a:solidFill>
                  <a:srgbClr val="FF0000"/>
                </a:solidFill>
              </a:rPr>
              <a:t>sam;expires</a:t>
            </a:r>
            <a:r>
              <a:rPr lang="en-GB" dirty="0">
                <a:solidFill>
                  <a:srgbClr val="FF0000"/>
                </a:solidFill>
              </a:rPr>
              <a:t>=Fri, 18 Feb 2011 12:00:00 UTC;";</a:t>
            </a:r>
          </a:p>
          <a:p>
            <a:pPr>
              <a:buNone/>
            </a:pPr>
            <a:r>
              <a:rPr lang="en-GB" dirty="0" err="1">
                <a:solidFill>
                  <a:srgbClr val="FF0000"/>
                </a:solidFill>
              </a:rPr>
              <a:t>document.cookie</a:t>
            </a:r>
            <a:r>
              <a:rPr lang="en-GB" dirty="0">
                <a:solidFill>
                  <a:srgbClr val="FF0000"/>
                </a:solidFill>
              </a:rPr>
              <a:t> = "</a:t>
            </a:r>
            <a:r>
              <a:rPr lang="en-GB" dirty="0" err="1">
                <a:solidFill>
                  <a:srgbClr val="FF0000"/>
                </a:solidFill>
              </a:rPr>
              <a:t>favcolour</a:t>
            </a:r>
            <a:r>
              <a:rPr lang="en-GB" dirty="0">
                <a:solidFill>
                  <a:srgbClr val="FF0000"/>
                </a:solidFill>
              </a:rPr>
              <a:t>=</a:t>
            </a:r>
            <a:r>
              <a:rPr lang="en-GB" dirty="0" err="1">
                <a:solidFill>
                  <a:srgbClr val="FF0000"/>
                </a:solidFill>
              </a:rPr>
              <a:t>orange;expires</a:t>
            </a:r>
            <a:r>
              <a:rPr lang="en-GB" dirty="0">
                <a:solidFill>
                  <a:srgbClr val="FF0000"/>
                </a:solidFill>
              </a:rPr>
              <a:t>=Fri, 18 Feb 2011 12:00:00 UTC;";</a:t>
            </a:r>
          </a:p>
          <a:p>
            <a:r>
              <a:rPr lang="en-GB" dirty="0" smtClean="0">
                <a:solidFill>
                  <a:srgbClr val="002060"/>
                </a:solidFill>
              </a:rPr>
              <a:t>To delete a cookie, assign an expiry date in the past</a:t>
            </a:r>
          </a:p>
          <a:p>
            <a:endParaRPr lang="en-GB" dirty="0">
              <a:solidFill>
                <a:srgbClr val="002060"/>
              </a:solidFill>
            </a:endParaRPr>
          </a:p>
        </p:txBody>
      </p:sp>
    </p:spTree>
    <p:extLst>
      <p:ext uri="{BB962C8B-B14F-4D97-AF65-F5344CB8AC3E}">
        <p14:creationId xmlns:p14="http://schemas.microsoft.com/office/powerpoint/2010/main" val="3758067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Cookies: Reading</a:t>
            </a:r>
            <a:endParaRPr lang="en-GB" dirty="0"/>
          </a:p>
        </p:txBody>
      </p:sp>
      <p:sp>
        <p:nvSpPr>
          <p:cNvPr id="3" name="Text Placeholder 2"/>
          <p:cNvSpPr>
            <a:spLocks noGrp="1"/>
          </p:cNvSpPr>
          <p:nvPr>
            <p:ph idx="1"/>
          </p:nvPr>
        </p:nvSpPr>
        <p:spPr/>
        <p:txBody>
          <a:bodyPr/>
          <a:lstStyle/>
          <a:p>
            <a:r>
              <a:rPr lang="en-GB" dirty="0" smtClean="0"/>
              <a:t>Access </a:t>
            </a:r>
            <a:r>
              <a:rPr lang="en-GB" dirty="0" err="1" smtClean="0"/>
              <a:t>document.cookie</a:t>
            </a:r>
            <a:r>
              <a:rPr lang="en-GB" dirty="0" smtClean="0"/>
              <a:t> as a string </a:t>
            </a:r>
            <a:r>
              <a:rPr lang="en-GB" dirty="0">
                <a:solidFill>
                  <a:srgbClr val="FFC000"/>
                </a:solidFill>
              </a:rPr>
              <a:t>“name=</a:t>
            </a:r>
            <a:r>
              <a:rPr lang="en-GB" dirty="0" err="1">
                <a:solidFill>
                  <a:srgbClr val="FFC000"/>
                </a:solidFill>
              </a:rPr>
              <a:t>sam</a:t>
            </a:r>
            <a:r>
              <a:rPr lang="en-GB" dirty="0">
                <a:solidFill>
                  <a:srgbClr val="FFC000"/>
                </a:solidFill>
              </a:rPr>
              <a:t>; </a:t>
            </a:r>
            <a:r>
              <a:rPr lang="en-GB" dirty="0" err="1">
                <a:solidFill>
                  <a:srgbClr val="FFC000"/>
                </a:solidFill>
              </a:rPr>
              <a:t>favcolour</a:t>
            </a:r>
            <a:r>
              <a:rPr lang="en-GB" dirty="0">
                <a:solidFill>
                  <a:srgbClr val="FFC000"/>
                </a:solidFill>
              </a:rPr>
              <a:t>=orange”</a:t>
            </a:r>
          </a:p>
          <a:p>
            <a:pPr>
              <a:buNone/>
            </a:pPr>
            <a:r>
              <a:rPr lang="en-GB" dirty="0" err="1">
                <a:solidFill>
                  <a:srgbClr val="FF0000"/>
                </a:solidFill>
              </a:rPr>
              <a:t>var</a:t>
            </a:r>
            <a:r>
              <a:rPr lang="en-GB" dirty="0">
                <a:solidFill>
                  <a:srgbClr val="FF0000"/>
                </a:solidFill>
              </a:rPr>
              <a:t> c = </a:t>
            </a:r>
            <a:r>
              <a:rPr lang="en-GB" dirty="0" err="1">
                <a:solidFill>
                  <a:srgbClr val="FF0000"/>
                </a:solidFill>
              </a:rPr>
              <a:t>document.cookie.split</a:t>
            </a:r>
            <a:r>
              <a:rPr lang="en-GB" dirty="0">
                <a:solidFill>
                  <a:srgbClr val="FF0000"/>
                </a:solidFill>
              </a:rPr>
              <a:t>(';');</a:t>
            </a:r>
          </a:p>
          <a:p>
            <a:pPr>
              <a:buNone/>
            </a:pPr>
            <a:r>
              <a:rPr lang="en-GB" dirty="0">
                <a:solidFill>
                  <a:srgbClr val="FF0000"/>
                </a:solidFill>
              </a:rPr>
              <a:t>	for(</a:t>
            </a:r>
            <a:r>
              <a:rPr lang="en-GB" dirty="0" err="1">
                <a:solidFill>
                  <a:srgbClr val="FF0000"/>
                </a:solidFill>
              </a:rPr>
              <a:t>var</a:t>
            </a:r>
            <a:r>
              <a:rPr lang="en-GB" dirty="0">
                <a:solidFill>
                  <a:srgbClr val="FF0000"/>
                </a:solidFill>
              </a:rPr>
              <a:t> </a:t>
            </a:r>
            <a:r>
              <a:rPr lang="en-GB" dirty="0" err="1">
                <a:solidFill>
                  <a:srgbClr val="FF0000"/>
                </a:solidFill>
              </a:rPr>
              <a:t>i</a:t>
            </a:r>
            <a:r>
              <a:rPr lang="en-GB" dirty="0">
                <a:solidFill>
                  <a:srgbClr val="FF0000"/>
                </a:solidFill>
              </a:rPr>
              <a:t> = 0; </a:t>
            </a:r>
            <a:r>
              <a:rPr lang="en-GB" dirty="0" err="1">
                <a:solidFill>
                  <a:srgbClr val="FF0000"/>
                </a:solidFill>
              </a:rPr>
              <a:t>i</a:t>
            </a:r>
            <a:r>
              <a:rPr lang="en-GB" dirty="0">
                <a:solidFill>
                  <a:srgbClr val="FF0000"/>
                </a:solidFill>
              </a:rPr>
              <a:t> &lt; </a:t>
            </a:r>
            <a:r>
              <a:rPr lang="en-GB" dirty="0" err="1">
                <a:solidFill>
                  <a:srgbClr val="FF0000"/>
                </a:solidFill>
              </a:rPr>
              <a:t>c.length</a:t>
            </a:r>
            <a:r>
              <a:rPr lang="en-GB" dirty="0">
                <a:solidFill>
                  <a:srgbClr val="FF0000"/>
                </a:solidFill>
              </a:rPr>
              <a:t>; </a:t>
            </a:r>
            <a:r>
              <a:rPr lang="en-GB" dirty="0" err="1">
                <a:solidFill>
                  <a:srgbClr val="FF0000"/>
                </a:solidFill>
              </a:rPr>
              <a:t>i</a:t>
            </a:r>
            <a:r>
              <a:rPr lang="en-GB" dirty="0">
                <a:solidFill>
                  <a:srgbClr val="FF0000"/>
                </a:solidFill>
              </a:rPr>
              <a:t>++){</a:t>
            </a:r>
          </a:p>
          <a:p>
            <a:pPr>
              <a:buNone/>
            </a:pPr>
            <a:r>
              <a:rPr lang="en-GB" dirty="0">
                <a:solidFill>
                  <a:srgbClr val="FF0000"/>
                </a:solidFill>
              </a:rPr>
              <a:t>		</a:t>
            </a:r>
            <a:r>
              <a:rPr lang="en-GB" dirty="0" err="1">
                <a:solidFill>
                  <a:srgbClr val="FF0000"/>
                </a:solidFill>
              </a:rPr>
              <a:t>var</a:t>
            </a:r>
            <a:r>
              <a:rPr lang="en-GB" dirty="0">
                <a:solidFill>
                  <a:srgbClr val="FF0000"/>
                </a:solidFill>
              </a:rPr>
              <a:t> key = c[</a:t>
            </a:r>
            <a:r>
              <a:rPr lang="en-GB" dirty="0" err="1">
                <a:solidFill>
                  <a:srgbClr val="FF0000"/>
                </a:solidFill>
              </a:rPr>
              <a:t>i</a:t>
            </a:r>
            <a:r>
              <a:rPr lang="en-GB" dirty="0">
                <a:solidFill>
                  <a:srgbClr val="FF0000"/>
                </a:solidFill>
              </a:rPr>
              <a:t>].split('=')[0];</a:t>
            </a:r>
          </a:p>
          <a:p>
            <a:pPr>
              <a:buNone/>
            </a:pPr>
            <a:r>
              <a:rPr lang="en-GB" dirty="0">
                <a:solidFill>
                  <a:srgbClr val="FF0000"/>
                </a:solidFill>
              </a:rPr>
              <a:t>		</a:t>
            </a:r>
            <a:r>
              <a:rPr lang="en-GB" dirty="0" err="1">
                <a:solidFill>
                  <a:srgbClr val="FF0000"/>
                </a:solidFill>
              </a:rPr>
              <a:t>var</a:t>
            </a:r>
            <a:r>
              <a:rPr lang="en-GB" dirty="0">
                <a:solidFill>
                  <a:srgbClr val="FF0000"/>
                </a:solidFill>
              </a:rPr>
              <a:t> value = c[</a:t>
            </a:r>
            <a:r>
              <a:rPr lang="en-GB" dirty="0" err="1">
                <a:solidFill>
                  <a:srgbClr val="FF0000"/>
                </a:solidFill>
              </a:rPr>
              <a:t>i</a:t>
            </a:r>
            <a:r>
              <a:rPr lang="en-GB" dirty="0">
                <a:solidFill>
                  <a:srgbClr val="FF0000"/>
                </a:solidFill>
              </a:rPr>
              <a:t>].split('=')[1];</a:t>
            </a:r>
          </a:p>
          <a:p>
            <a:pPr>
              <a:buNone/>
            </a:pPr>
            <a:r>
              <a:rPr lang="en-GB" dirty="0">
                <a:solidFill>
                  <a:srgbClr val="FF0000"/>
                </a:solidFill>
              </a:rPr>
              <a:t>		if(key == 'name') </a:t>
            </a:r>
          </a:p>
          <a:p>
            <a:pPr>
              <a:buNone/>
            </a:pPr>
            <a:r>
              <a:rPr lang="en-GB" dirty="0">
                <a:solidFill>
                  <a:srgbClr val="FF0000"/>
                </a:solidFill>
              </a:rPr>
              <a:t>			alert('Hello again ' + value); </a:t>
            </a:r>
          </a:p>
          <a:p>
            <a:pPr>
              <a:buNone/>
            </a:pPr>
            <a:r>
              <a:rPr lang="en-GB" dirty="0">
                <a:solidFill>
                  <a:srgbClr val="FF0000"/>
                </a:solidFill>
              </a:rPr>
              <a:t>}</a:t>
            </a:r>
            <a:endParaRPr lang="en-GB" dirty="0"/>
          </a:p>
        </p:txBody>
      </p:sp>
    </p:spTree>
    <p:extLst>
      <p:ext uri="{BB962C8B-B14F-4D97-AF65-F5344CB8AC3E}">
        <p14:creationId xmlns:p14="http://schemas.microsoft.com/office/powerpoint/2010/main" val="1772980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AJAX</a:t>
            </a:r>
            <a:endParaRPr lang="en-GB" dirty="0"/>
          </a:p>
        </p:txBody>
      </p:sp>
      <p:sp>
        <p:nvSpPr>
          <p:cNvPr id="3" name="Text Placeholder 2"/>
          <p:cNvSpPr>
            <a:spLocks noGrp="1"/>
          </p:cNvSpPr>
          <p:nvPr>
            <p:ph type="body" idx="1"/>
          </p:nvPr>
        </p:nvSpPr>
        <p:spPr/>
        <p:txBody>
          <a:bodyPr/>
          <a:lstStyle/>
          <a:p>
            <a:r>
              <a:rPr lang="en-GB" dirty="0" smtClean="0"/>
              <a:t>Interacting with web servers using AJAX</a:t>
            </a:r>
            <a:endParaRPr lang="en-GB" dirty="0"/>
          </a:p>
        </p:txBody>
      </p:sp>
    </p:spTree>
    <p:extLst>
      <p:ext uri="{BB962C8B-B14F-4D97-AF65-F5344CB8AC3E}">
        <p14:creationId xmlns:p14="http://schemas.microsoft.com/office/powerpoint/2010/main" val="331927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AJAX</a:t>
            </a:r>
            <a:endParaRPr lang="en-GB" dirty="0"/>
          </a:p>
        </p:txBody>
      </p:sp>
      <p:sp>
        <p:nvSpPr>
          <p:cNvPr id="3" name="Content Placeholder 2"/>
          <p:cNvSpPr>
            <a:spLocks noGrp="1"/>
          </p:cNvSpPr>
          <p:nvPr>
            <p:ph idx="1"/>
          </p:nvPr>
        </p:nvSpPr>
        <p:spPr/>
        <p:txBody>
          <a:bodyPr/>
          <a:lstStyle/>
          <a:p>
            <a:r>
              <a:rPr lang="en-GB" dirty="0" smtClean="0"/>
              <a:t>Allows JS pages to retrieve information without reloading the whole page</a:t>
            </a:r>
          </a:p>
          <a:p>
            <a:r>
              <a:rPr lang="en-GB" dirty="0" smtClean="0"/>
              <a:t>Uses</a:t>
            </a:r>
          </a:p>
          <a:p>
            <a:pPr lvl="1"/>
            <a:r>
              <a:rPr lang="en-GB" dirty="0" smtClean="0"/>
              <a:t>Form validation</a:t>
            </a:r>
          </a:p>
          <a:p>
            <a:pPr lvl="1"/>
            <a:r>
              <a:rPr lang="en-GB" dirty="0" smtClean="0"/>
              <a:t>Auto Complete</a:t>
            </a:r>
          </a:p>
          <a:p>
            <a:pPr lvl="1"/>
            <a:r>
              <a:rPr lang="en-GB" dirty="0" smtClean="0"/>
              <a:t>Title -&gt; Detail views</a:t>
            </a:r>
          </a:p>
          <a:p>
            <a:pPr lvl="1"/>
            <a:r>
              <a:rPr lang="en-GB" dirty="0" smtClean="0"/>
              <a:t>Refreshing (e.g. Email Inbox, RSS Feeds)</a:t>
            </a:r>
            <a:endParaRPr lang="en-GB" dirty="0"/>
          </a:p>
        </p:txBody>
      </p:sp>
    </p:spTree>
    <p:extLst>
      <p:ext uri="{BB962C8B-B14F-4D97-AF65-F5344CB8AC3E}">
        <p14:creationId xmlns:p14="http://schemas.microsoft.com/office/powerpoint/2010/main" val="1783784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1.AJAX briefing</a:t>
            </a:r>
          </a:p>
          <a:p>
            <a:r>
              <a:rPr lang="en-US" dirty="0" smtClean="0"/>
              <a:t>2.JSON handling</a:t>
            </a:r>
          </a:p>
          <a:p>
            <a:r>
              <a:rPr lang="en-US" dirty="0"/>
              <a:t>3</a:t>
            </a:r>
            <a:r>
              <a:rPr lang="en-US" dirty="0" smtClean="0"/>
              <a:t>.ExtJS MVC</a:t>
            </a:r>
          </a:p>
          <a:p>
            <a:r>
              <a:rPr lang="en-US" dirty="0"/>
              <a:t>4</a:t>
            </a:r>
            <a:r>
              <a:rPr lang="en-US" dirty="0" smtClean="0"/>
              <a:t>.ExtJS Component System</a:t>
            </a:r>
          </a:p>
          <a:p>
            <a:r>
              <a:rPr lang="en-US" dirty="0"/>
              <a:t>5</a:t>
            </a:r>
            <a:r>
              <a:rPr lang="en-US" dirty="0" smtClean="0"/>
              <a:t>.ExtJS Layout System</a:t>
            </a:r>
          </a:p>
          <a:p>
            <a:r>
              <a:rPr lang="en-US" dirty="0"/>
              <a:t>6</a:t>
            </a:r>
            <a:r>
              <a:rPr lang="en-US" dirty="0" smtClean="0"/>
              <a:t>.How to use </a:t>
            </a:r>
            <a:r>
              <a:rPr lang="en-US" dirty="0" err="1" smtClean="0"/>
              <a:t>ExtJS</a:t>
            </a:r>
            <a:r>
              <a:rPr lang="en-US" dirty="0" smtClean="0"/>
              <a:t> Doc</a:t>
            </a:r>
          </a:p>
          <a:p>
            <a:endParaRPr lang="en-US" dirty="0"/>
          </a:p>
        </p:txBody>
      </p:sp>
    </p:spTree>
    <p:extLst>
      <p:ext uri="{BB962C8B-B14F-4D97-AF65-F5344CB8AC3E}">
        <p14:creationId xmlns:p14="http://schemas.microsoft.com/office/powerpoint/2010/main" val="857937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XML</a:t>
            </a:r>
            <a:endParaRPr lang="en-GB" dirty="0"/>
          </a:p>
        </p:txBody>
      </p:sp>
      <p:sp>
        <p:nvSpPr>
          <p:cNvPr id="3" name="Content Placeholder 2"/>
          <p:cNvSpPr>
            <a:spLocks noGrp="1"/>
          </p:cNvSpPr>
          <p:nvPr>
            <p:ph idx="1"/>
          </p:nvPr>
        </p:nvSpPr>
        <p:spPr/>
        <p:txBody>
          <a:bodyPr/>
          <a:lstStyle/>
          <a:p>
            <a:r>
              <a:rPr lang="en-GB" dirty="0" smtClean="0"/>
              <a:t>XML allows information to be structured</a:t>
            </a:r>
          </a:p>
          <a:p>
            <a:r>
              <a:rPr lang="en-GB" dirty="0" smtClean="0"/>
              <a:t>Structure is similar to XML, with elements (e.g. </a:t>
            </a:r>
            <a:r>
              <a:rPr lang="en-GB" dirty="0" smtClean="0">
                <a:solidFill>
                  <a:srgbClr val="92D050"/>
                </a:solidFill>
              </a:rPr>
              <a:t>&lt;p&gt;</a:t>
            </a:r>
            <a:r>
              <a:rPr lang="en-GB" dirty="0" smtClean="0"/>
              <a:t>) and attributes (e.g. </a:t>
            </a:r>
            <a:r>
              <a:rPr lang="en-GB" dirty="0" smtClean="0">
                <a:solidFill>
                  <a:srgbClr val="92D050"/>
                </a:solidFill>
              </a:rPr>
              <a:t>id="box1"</a:t>
            </a:r>
            <a:r>
              <a:rPr lang="en-GB" dirty="0" smtClean="0">
                <a:solidFill>
                  <a:srgbClr val="002060"/>
                </a:solidFill>
              </a:rPr>
              <a:t>)</a:t>
            </a:r>
            <a:endParaRPr lang="en-GB" dirty="0" smtClean="0">
              <a:solidFill>
                <a:srgbClr val="92D050"/>
              </a:solidFill>
            </a:endParaRPr>
          </a:p>
          <a:p>
            <a:r>
              <a:rPr lang="en-GB" dirty="0" smtClean="0"/>
              <a:t>You can define your own type of XML, with your own tags</a:t>
            </a:r>
          </a:p>
          <a:p>
            <a:r>
              <a:rPr lang="en-GB" dirty="0" smtClean="0"/>
              <a:t>Common uses of XML include:</a:t>
            </a:r>
          </a:p>
          <a:p>
            <a:pPr>
              <a:buNone/>
            </a:pPr>
            <a:endParaRPr lang="en-GB" dirty="0" smtClean="0"/>
          </a:p>
          <a:p>
            <a:endParaRPr lang="en-GB" dirty="0" smtClean="0"/>
          </a:p>
        </p:txBody>
      </p:sp>
      <p:graphicFrame>
        <p:nvGraphicFramePr>
          <p:cNvPr id="4" name="Table 3"/>
          <p:cNvGraphicFramePr>
            <a:graphicFrameLocks noGrp="1"/>
          </p:cNvGraphicFramePr>
          <p:nvPr/>
        </p:nvGraphicFramePr>
        <p:xfrm>
          <a:off x="3048000" y="4840952"/>
          <a:ext cx="6096000" cy="1036320"/>
        </p:xfrm>
        <a:graphic>
          <a:graphicData uri="http://schemas.openxmlformats.org/drawingml/2006/table">
            <a:tbl>
              <a:tblPr firstRow="1" bandRow="1">
                <a:tableStyleId>{5940675A-B579-460E-94D1-54222C63F5DA}</a:tableStyleId>
              </a:tblPr>
              <a:tblGrid>
                <a:gridCol w="3048000"/>
                <a:gridCol w="3048000"/>
              </a:tblGrid>
              <a:tr h="370840">
                <a:tc>
                  <a:txBody>
                    <a:bodyPr/>
                    <a:lstStyle/>
                    <a:p>
                      <a:pPr algn="ctr"/>
                      <a:r>
                        <a:rPr lang="en-GB" sz="2800" dirty="0" smtClean="0">
                          <a:solidFill>
                            <a:srgbClr val="002060"/>
                          </a:solidFill>
                        </a:rPr>
                        <a:t>RSS</a:t>
                      </a:r>
                      <a:endParaRPr lang="en-GB" sz="2800" dirty="0">
                        <a:solidFill>
                          <a:srgbClr val="002060"/>
                        </a:solidFill>
                      </a:endParaRPr>
                    </a:p>
                  </a:txBody>
                  <a:tcPr/>
                </a:tc>
                <a:tc>
                  <a:txBody>
                    <a:bodyPr/>
                    <a:lstStyle/>
                    <a:p>
                      <a:pPr algn="ctr"/>
                      <a:r>
                        <a:rPr lang="en-GB" sz="2800" dirty="0" smtClean="0">
                          <a:solidFill>
                            <a:srgbClr val="002060"/>
                          </a:solidFill>
                        </a:rPr>
                        <a:t>XHTML</a:t>
                      </a:r>
                    </a:p>
                  </a:txBody>
                  <a:tcPr/>
                </a:tc>
              </a:tr>
              <a:tr h="370840">
                <a:tc>
                  <a:txBody>
                    <a:bodyPr/>
                    <a:lstStyle/>
                    <a:p>
                      <a:pPr algn="ctr"/>
                      <a:r>
                        <a:rPr lang="en-GB" sz="2800" dirty="0" smtClean="0">
                          <a:solidFill>
                            <a:srgbClr val="002060"/>
                          </a:solidFill>
                        </a:rPr>
                        <a:t>Office Open XML</a:t>
                      </a:r>
                      <a:endParaRPr lang="en-GB" sz="2800" dirty="0">
                        <a:solidFill>
                          <a:srgbClr val="002060"/>
                        </a:solidFill>
                      </a:endParaRPr>
                    </a:p>
                  </a:txBody>
                  <a:tcPr/>
                </a:tc>
                <a:tc>
                  <a:txBody>
                    <a:bodyPr/>
                    <a:lstStyle/>
                    <a:p>
                      <a:pPr algn="ctr"/>
                      <a:r>
                        <a:rPr lang="en-GB" sz="2800" dirty="0" smtClean="0">
                          <a:solidFill>
                            <a:srgbClr val="002060"/>
                          </a:solidFill>
                        </a:rPr>
                        <a:t>SOAP</a:t>
                      </a:r>
                    </a:p>
                  </a:txBody>
                  <a:tcPr/>
                </a:tc>
              </a:tr>
            </a:tbl>
          </a:graphicData>
        </a:graphic>
      </p:graphicFrame>
    </p:spTree>
    <p:extLst>
      <p:ext uri="{BB962C8B-B14F-4D97-AF65-F5344CB8AC3E}">
        <p14:creationId xmlns:p14="http://schemas.microsoft.com/office/powerpoint/2010/main" val="375918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Syntax</a:t>
            </a:r>
            <a:endParaRPr lang="en-GB" dirty="0"/>
          </a:p>
        </p:txBody>
      </p:sp>
      <p:sp>
        <p:nvSpPr>
          <p:cNvPr id="3" name="Content Placeholder 2"/>
          <p:cNvSpPr>
            <a:spLocks noGrp="1"/>
          </p:cNvSpPr>
          <p:nvPr>
            <p:ph idx="1"/>
          </p:nvPr>
        </p:nvSpPr>
        <p:spPr/>
        <p:txBody>
          <a:bodyPr/>
          <a:lstStyle/>
          <a:p>
            <a:r>
              <a:rPr lang="en-GB" dirty="0" smtClean="0"/>
              <a:t>XML must be well formed.</a:t>
            </a:r>
          </a:p>
          <a:p>
            <a:r>
              <a:rPr lang="en-GB" dirty="0" smtClean="0"/>
              <a:t>For instance: </a:t>
            </a:r>
            <a:r>
              <a:rPr lang="en-GB" dirty="0">
                <a:solidFill>
                  <a:srgbClr val="92D050"/>
                </a:solidFill>
              </a:rPr>
              <a:t>&lt;p&gt;Hello &lt;b&gt;World&lt;/p&gt; </a:t>
            </a:r>
            <a:r>
              <a:rPr lang="en-GB" dirty="0" smtClean="0">
                <a:solidFill>
                  <a:srgbClr val="002060"/>
                </a:solidFill>
              </a:rPr>
              <a:t>is valid HTML, but invalid XHTML – tags must be closed:</a:t>
            </a:r>
          </a:p>
          <a:p>
            <a:pPr>
              <a:buNone/>
            </a:pPr>
            <a:r>
              <a:rPr lang="en-GB" dirty="0">
                <a:solidFill>
                  <a:srgbClr val="002060"/>
                </a:solidFill>
              </a:rPr>
              <a:t>	</a:t>
            </a:r>
            <a:r>
              <a:rPr lang="en-GB" dirty="0">
                <a:solidFill>
                  <a:srgbClr val="92D050"/>
                </a:solidFill>
              </a:rPr>
              <a:t> &lt;p&gt;Hello &lt;b&gt;World&lt;/b&gt;&lt;/p&gt;</a:t>
            </a:r>
          </a:p>
          <a:p>
            <a:r>
              <a:rPr lang="en-GB" dirty="0" smtClean="0">
                <a:solidFill>
                  <a:srgbClr val="002060"/>
                </a:solidFill>
              </a:rPr>
              <a:t>Special Characters must also be defined, and escaped correctly (e.g. </a:t>
            </a:r>
            <a:r>
              <a:rPr lang="en-GB" dirty="0" smtClean="0">
                <a:solidFill>
                  <a:srgbClr val="92D050"/>
                </a:solidFill>
              </a:rPr>
              <a:t>&amp;amp;</a:t>
            </a:r>
            <a:r>
              <a:rPr lang="en-GB" dirty="0" smtClean="0">
                <a:solidFill>
                  <a:srgbClr val="002060"/>
                </a:solidFill>
              </a:rPr>
              <a:t> to &amp;)</a:t>
            </a:r>
          </a:p>
          <a:p>
            <a:pPr>
              <a:buNone/>
            </a:pPr>
            <a:endParaRPr lang="en-GB" dirty="0" smtClean="0"/>
          </a:p>
          <a:p>
            <a:endParaRPr lang="en-GB" dirty="0" smtClean="0"/>
          </a:p>
        </p:txBody>
      </p:sp>
    </p:spTree>
    <p:extLst>
      <p:ext uri="{BB962C8B-B14F-4D97-AF65-F5344CB8AC3E}">
        <p14:creationId xmlns:p14="http://schemas.microsoft.com/office/powerpoint/2010/main" val="3414050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AJAX Architecture</a:t>
            </a:r>
            <a:endParaRPr lang="en-GB" dirty="0"/>
          </a:p>
        </p:txBody>
      </p:sp>
      <p:pic>
        <p:nvPicPr>
          <p:cNvPr id="4" name="Picture 4" descr="AJAXSequence"/>
          <p:cNvPicPr>
            <a:picLocks noGrp="1" noChangeAspect="1" noChangeArrowheads="1"/>
          </p:cNvPicPr>
          <p:nvPr>
            <p:ph idx="1"/>
          </p:nvPr>
        </p:nvPicPr>
        <p:blipFill>
          <a:blip r:embed="rId2" cstate="print"/>
          <a:srcRect l="8911" t="13500"/>
          <a:stretch>
            <a:fillRect/>
          </a:stretch>
        </p:blipFill>
        <p:spPr bwMode="auto">
          <a:xfrm>
            <a:off x="3287688" y="1628800"/>
            <a:ext cx="5888236" cy="3229744"/>
          </a:xfrm>
          <a:prstGeom prst="rect">
            <a:avLst/>
          </a:prstGeom>
          <a:noFill/>
          <a:ln w="9525">
            <a:noFill/>
            <a:miter lim="800000"/>
            <a:headEnd/>
            <a:tailEnd/>
          </a:ln>
        </p:spPr>
      </p:pic>
    </p:spTree>
    <p:extLst>
      <p:ext uri="{BB962C8B-B14F-4D97-AF65-F5344CB8AC3E}">
        <p14:creationId xmlns:p14="http://schemas.microsoft.com/office/powerpoint/2010/main" val="1597002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AJAX Libraries</a:t>
            </a:r>
            <a:endParaRPr lang="en-GB" dirty="0"/>
          </a:p>
        </p:txBody>
      </p:sp>
      <p:sp>
        <p:nvSpPr>
          <p:cNvPr id="3" name="Content Placeholder 2"/>
          <p:cNvSpPr>
            <a:spLocks noGrp="1"/>
          </p:cNvSpPr>
          <p:nvPr>
            <p:ph idx="1"/>
          </p:nvPr>
        </p:nvSpPr>
        <p:spPr/>
        <p:txBody>
          <a:bodyPr/>
          <a:lstStyle/>
          <a:p>
            <a:r>
              <a:rPr lang="en-GB" dirty="0" smtClean="0"/>
              <a:t>Browsers implement AJAX differently</a:t>
            </a:r>
          </a:p>
          <a:p>
            <a:r>
              <a:rPr lang="en-GB" dirty="0" smtClean="0"/>
              <a:t>Easiest to use a library</a:t>
            </a:r>
          </a:p>
          <a:p>
            <a:r>
              <a:rPr lang="en-GB" dirty="0" smtClean="0"/>
              <a:t>Our examples use </a:t>
            </a:r>
            <a:r>
              <a:rPr lang="en-GB" dirty="0" err="1" smtClean="0"/>
              <a:t>jQuery</a:t>
            </a:r>
            <a:r>
              <a:rPr lang="en-GB" dirty="0" smtClean="0"/>
              <a:t>, which caters for all browsers, making it easier to write compatible code</a:t>
            </a:r>
          </a:p>
        </p:txBody>
      </p:sp>
    </p:spTree>
    <p:extLst>
      <p:ext uri="{BB962C8B-B14F-4D97-AF65-F5344CB8AC3E}">
        <p14:creationId xmlns:p14="http://schemas.microsoft.com/office/powerpoint/2010/main" val="1455249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jQuery</a:t>
            </a:r>
            <a:r>
              <a:rPr lang="en-GB" dirty="0" smtClean="0"/>
              <a:t> AJAX</a:t>
            </a:r>
            <a:endParaRPr lang="en-GB" dirty="0"/>
          </a:p>
        </p:txBody>
      </p:sp>
      <p:sp>
        <p:nvSpPr>
          <p:cNvPr id="3" name="Content Placeholder 2"/>
          <p:cNvSpPr>
            <a:spLocks noGrp="1"/>
          </p:cNvSpPr>
          <p:nvPr>
            <p:ph idx="1"/>
          </p:nvPr>
        </p:nvSpPr>
        <p:spPr/>
        <p:txBody>
          <a:bodyPr/>
          <a:lstStyle/>
          <a:p>
            <a:r>
              <a:rPr lang="en-GB" dirty="0" err="1" smtClean="0"/>
              <a:t>jQuery</a:t>
            </a:r>
            <a:r>
              <a:rPr lang="en-GB" dirty="0" smtClean="0"/>
              <a:t> functions can be called using</a:t>
            </a:r>
          </a:p>
          <a:p>
            <a:pPr>
              <a:buNone/>
            </a:pPr>
            <a:r>
              <a:rPr lang="en-GB" dirty="0" smtClean="0"/>
              <a:t>	</a:t>
            </a:r>
            <a:r>
              <a:rPr lang="en-GB" dirty="0">
                <a:solidFill>
                  <a:srgbClr val="FF0000"/>
                </a:solidFill>
              </a:rPr>
              <a:t>$(</a:t>
            </a:r>
            <a:r>
              <a:rPr lang="en-GB" dirty="0" err="1">
                <a:solidFill>
                  <a:srgbClr val="FF0000"/>
                </a:solidFill>
              </a:rPr>
              <a:t>sel</a:t>
            </a:r>
            <a:r>
              <a:rPr lang="en-GB" dirty="0">
                <a:solidFill>
                  <a:srgbClr val="FF0000"/>
                </a:solidFill>
              </a:rPr>
              <a:t>).load(</a:t>
            </a:r>
            <a:r>
              <a:rPr lang="en-GB" dirty="0" err="1">
                <a:solidFill>
                  <a:srgbClr val="FF0000"/>
                </a:solidFill>
              </a:rPr>
              <a:t>url</a:t>
            </a:r>
            <a:r>
              <a:rPr lang="en-GB" dirty="0">
                <a:solidFill>
                  <a:srgbClr val="FF0000"/>
                </a:solidFill>
              </a:rPr>
              <a:t>, [data], [</a:t>
            </a:r>
            <a:r>
              <a:rPr lang="en-GB" dirty="0" err="1">
                <a:solidFill>
                  <a:srgbClr val="FF0000"/>
                </a:solidFill>
              </a:rPr>
              <a:t>callbackfunction</a:t>
            </a:r>
            <a:r>
              <a:rPr lang="en-GB" dirty="0">
                <a:solidFill>
                  <a:srgbClr val="FF0000"/>
                </a:solidFill>
              </a:rPr>
              <a:t>]);</a:t>
            </a:r>
            <a:endParaRPr lang="en-GB" dirty="0" smtClean="0">
              <a:solidFill>
                <a:srgbClr val="FF0000"/>
              </a:solidFill>
            </a:endParaRPr>
          </a:p>
          <a:p>
            <a:pPr>
              <a:buNone/>
            </a:pPr>
            <a:r>
              <a:rPr lang="en-GB" dirty="0" smtClean="0"/>
              <a:t>Where </a:t>
            </a:r>
            <a:r>
              <a:rPr lang="en-GB" dirty="0" err="1" smtClean="0"/>
              <a:t>sel</a:t>
            </a:r>
            <a:r>
              <a:rPr lang="en-GB" dirty="0" smtClean="0"/>
              <a:t> selects the element in the HTML page</a:t>
            </a:r>
          </a:p>
          <a:p>
            <a:r>
              <a:rPr lang="en-GB" dirty="0" smtClean="0"/>
              <a:t>For instance </a:t>
            </a:r>
            <a:r>
              <a:rPr lang="en-GB" dirty="0">
                <a:solidFill>
                  <a:srgbClr val="FF0000"/>
                </a:solidFill>
              </a:rPr>
              <a:t>$("#text")</a:t>
            </a:r>
            <a:r>
              <a:rPr lang="en-GB" dirty="0" smtClean="0"/>
              <a:t> selects the HTML element which has </a:t>
            </a:r>
            <a:r>
              <a:rPr lang="en-GB" dirty="0">
                <a:solidFill>
                  <a:srgbClr val="92D050"/>
                </a:solidFill>
              </a:rPr>
              <a:t>id="text"</a:t>
            </a:r>
            <a:endParaRPr lang="en-GB" dirty="0" smtClean="0">
              <a:solidFill>
                <a:srgbClr val="92D050"/>
              </a:solidFill>
            </a:endParaRPr>
          </a:p>
          <a:p>
            <a:r>
              <a:rPr lang="en-GB" dirty="0">
                <a:solidFill>
                  <a:srgbClr val="FF0000"/>
                </a:solidFill>
              </a:rPr>
              <a:t>$("#text").load("test.php");</a:t>
            </a:r>
            <a:r>
              <a:rPr lang="en-GB" dirty="0" smtClean="0">
                <a:solidFill>
                  <a:srgbClr val="FF0000"/>
                </a:solidFill>
              </a:rPr>
              <a:t> </a:t>
            </a:r>
            <a:r>
              <a:rPr lang="en-GB" dirty="0" smtClean="0">
                <a:solidFill>
                  <a:srgbClr val="002060"/>
                </a:solidFill>
              </a:rPr>
              <a:t>puts the result of test.php into the text element</a:t>
            </a:r>
            <a:endParaRPr lang="en-GB" dirty="0" smtClean="0">
              <a:solidFill>
                <a:srgbClr val="FF0000"/>
              </a:solidFill>
            </a:endParaRPr>
          </a:p>
        </p:txBody>
      </p:sp>
    </p:spTree>
    <p:extLst>
      <p:ext uri="{BB962C8B-B14F-4D97-AF65-F5344CB8AC3E}">
        <p14:creationId xmlns:p14="http://schemas.microsoft.com/office/powerpoint/2010/main" val="308907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jQuery</a:t>
            </a:r>
            <a:r>
              <a:rPr lang="en-GB" dirty="0" smtClean="0"/>
              <a:t> AJAX</a:t>
            </a:r>
            <a:endParaRPr lang="en-GB" dirty="0"/>
          </a:p>
        </p:txBody>
      </p:sp>
      <p:sp>
        <p:nvSpPr>
          <p:cNvPr id="3" name="Content Placeholder 2"/>
          <p:cNvSpPr>
            <a:spLocks noGrp="1"/>
          </p:cNvSpPr>
          <p:nvPr>
            <p:ph idx="1"/>
          </p:nvPr>
        </p:nvSpPr>
        <p:spPr/>
        <p:txBody>
          <a:bodyPr/>
          <a:lstStyle/>
          <a:p>
            <a:r>
              <a:rPr lang="en-GB" dirty="0" smtClean="0"/>
              <a:t>You can also specify parameters such as</a:t>
            </a:r>
          </a:p>
          <a:p>
            <a:pPr>
              <a:buNone/>
            </a:pPr>
            <a:r>
              <a:rPr lang="en-GB" dirty="0">
                <a:solidFill>
                  <a:srgbClr val="FF0000"/>
                </a:solidFill>
              </a:rPr>
              <a:t>$("#text").load("test.php", {a: 4, b: 2});</a:t>
            </a:r>
          </a:p>
          <a:p>
            <a:pPr>
              <a:buNone/>
            </a:pPr>
            <a:r>
              <a:rPr lang="en-GB" dirty="0" smtClean="0"/>
              <a:t>is equivalent to loading </a:t>
            </a:r>
            <a:r>
              <a:rPr lang="en-GB" dirty="0">
                <a:solidFill>
                  <a:srgbClr val="FF0000"/>
                </a:solidFill>
              </a:rPr>
              <a:t>"</a:t>
            </a:r>
            <a:r>
              <a:rPr lang="en-GB" dirty="0" err="1">
                <a:solidFill>
                  <a:srgbClr val="FF0000"/>
                </a:solidFill>
              </a:rPr>
              <a:t>test.php?a</a:t>
            </a:r>
            <a:r>
              <a:rPr lang="en-GB" dirty="0">
                <a:solidFill>
                  <a:srgbClr val="FF0000"/>
                </a:solidFill>
              </a:rPr>
              <a:t>=4&amp;b=2"</a:t>
            </a:r>
            <a:endParaRPr lang="en-GB" dirty="0" smtClean="0">
              <a:solidFill>
                <a:srgbClr val="FF0000"/>
              </a:solidFill>
            </a:endParaRPr>
          </a:p>
          <a:p>
            <a:r>
              <a:rPr lang="en-GB" dirty="0" smtClean="0"/>
              <a:t>For security reasons, the page you load needs to be on the same domain</a:t>
            </a:r>
          </a:p>
          <a:p>
            <a:r>
              <a:rPr lang="en-GB" dirty="0" smtClean="0"/>
              <a:t>You can also use $.get(...) or $.post(...)</a:t>
            </a:r>
          </a:p>
          <a:p>
            <a:r>
              <a:rPr lang="en-GB" dirty="0" smtClean="0"/>
              <a:t>These functions take a </a:t>
            </a:r>
            <a:r>
              <a:rPr lang="en-GB" dirty="0" err="1" smtClean="0"/>
              <a:t>callback</a:t>
            </a:r>
            <a:r>
              <a:rPr lang="en-GB" dirty="0" smtClean="0"/>
              <a:t> function</a:t>
            </a:r>
          </a:p>
          <a:p>
            <a:endParaRPr lang="en-GB" dirty="0"/>
          </a:p>
        </p:txBody>
      </p:sp>
    </p:spTree>
    <p:extLst>
      <p:ext uri="{BB962C8B-B14F-4D97-AF65-F5344CB8AC3E}">
        <p14:creationId xmlns:p14="http://schemas.microsoft.com/office/powerpoint/2010/main" val="3290743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jQuery</a:t>
            </a:r>
            <a:r>
              <a:rPr lang="en-GB" dirty="0" smtClean="0"/>
              <a:t> AJAX</a:t>
            </a:r>
            <a:endParaRPr lang="en-GB" dirty="0"/>
          </a:p>
        </p:txBody>
      </p:sp>
      <p:sp>
        <p:nvSpPr>
          <p:cNvPr id="3" name="Content Placeholder 2"/>
          <p:cNvSpPr>
            <a:spLocks noGrp="1"/>
          </p:cNvSpPr>
          <p:nvPr>
            <p:ph idx="1"/>
          </p:nvPr>
        </p:nvSpPr>
        <p:spPr/>
        <p:txBody>
          <a:bodyPr/>
          <a:lstStyle/>
          <a:p>
            <a:r>
              <a:rPr lang="en-GB" dirty="0" smtClean="0"/>
              <a:t>The previous example could be written using $.get:</a:t>
            </a:r>
          </a:p>
          <a:p>
            <a:pPr>
              <a:buNone/>
            </a:pPr>
            <a:r>
              <a:rPr lang="en-GB" dirty="0">
                <a:solidFill>
                  <a:srgbClr val="FF0000"/>
                </a:solidFill>
              </a:rPr>
              <a:t>$.get("test.php", {a: 4, b: 2}, function(data){</a:t>
            </a:r>
          </a:p>
          <a:p>
            <a:pPr>
              <a:buNone/>
            </a:pPr>
            <a:r>
              <a:rPr lang="en-GB" dirty="0">
                <a:solidFill>
                  <a:srgbClr val="FF0000"/>
                </a:solidFill>
              </a:rPr>
              <a:t>	$("#text").html(data);</a:t>
            </a:r>
          </a:p>
          <a:p>
            <a:pPr>
              <a:buNone/>
            </a:pPr>
            <a:r>
              <a:rPr lang="en-GB" dirty="0">
                <a:solidFill>
                  <a:srgbClr val="FF0000"/>
                </a:solidFill>
              </a:rPr>
              <a:t>});</a:t>
            </a:r>
          </a:p>
          <a:p>
            <a:r>
              <a:rPr lang="en-GB" dirty="0" smtClean="0"/>
              <a:t>This allows you to process the data in the function, without immediately displaying it</a:t>
            </a:r>
            <a:endParaRPr lang="en-GB" dirty="0"/>
          </a:p>
        </p:txBody>
      </p:sp>
    </p:spTree>
    <p:extLst>
      <p:ext uri="{BB962C8B-B14F-4D97-AF65-F5344CB8AC3E}">
        <p14:creationId xmlns:p14="http://schemas.microsoft.com/office/powerpoint/2010/main" val="356022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JavaScript Frameworks</a:t>
            </a:r>
            <a:endParaRPr lang="en-GB" dirty="0"/>
          </a:p>
        </p:txBody>
      </p:sp>
      <p:sp>
        <p:nvSpPr>
          <p:cNvPr id="3" name="Content Placeholder 2"/>
          <p:cNvSpPr>
            <a:spLocks noGrp="1"/>
          </p:cNvSpPr>
          <p:nvPr>
            <p:ph idx="1"/>
          </p:nvPr>
        </p:nvSpPr>
        <p:spPr/>
        <p:txBody>
          <a:bodyPr/>
          <a:lstStyle/>
          <a:p>
            <a:r>
              <a:rPr lang="en-GB" dirty="0" err="1" smtClean="0"/>
              <a:t>jQuery</a:t>
            </a:r>
            <a:r>
              <a:rPr lang="en-GB" dirty="0" smtClean="0"/>
              <a:t>: </a:t>
            </a:r>
            <a:r>
              <a:rPr lang="en-GB" dirty="0" smtClean="0">
                <a:hlinkClick r:id="rId2"/>
              </a:rPr>
              <a:t>http://jquery.com/</a:t>
            </a:r>
            <a:endParaRPr lang="en-GB" dirty="0" smtClean="0"/>
          </a:p>
          <a:p>
            <a:r>
              <a:rPr lang="en-GB" dirty="0" smtClean="0"/>
              <a:t>Ext-Core: </a:t>
            </a:r>
            <a:r>
              <a:rPr lang="en-GB" dirty="0" smtClean="0">
                <a:hlinkClick r:id="rId3"/>
              </a:rPr>
              <a:t>www.sencha.com/products/extjs</a:t>
            </a:r>
            <a:endParaRPr lang="en-GB" dirty="0" smtClean="0"/>
          </a:p>
          <a:p>
            <a:r>
              <a:rPr lang="en-GB" dirty="0" smtClean="0"/>
              <a:t>Prototype: </a:t>
            </a:r>
            <a:r>
              <a:rPr lang="en-GB" dirty="0" smtClean="0">
                <a:hlinkClick r:id="rId4"/>
              </a:rPr>
              <a:t>http://prototypejs.org/</a:t>
            </a:r>
            <a:endParaRPr lang="en-GB" dirty="0" smtClean="0"/>
          </a:p>
          <a:p>
            <a:r>
              <a:rPr lang="en-GB" dirty="0" smtClean="0"/>
              <a:t>Dojo: </a:t>
            </a:r>
            <a:r>
              <a:rPr lang="en-GB" dirty="0" smtClean="0">
                <a:hlinkClick r:id="rId5"/>
              </a:rPr>
              <a:t>http://dojotoolkit.org/documentation</a:t>
            </a:r>
            <a:endParaRPr lang="en-GB" dirty="0" smtClean="0"/>
          </a:p>
          <a:p>
            <a:endParaRPr lang="en-GB" dirty="0" smtClean="0"/>
          </a:p>
          <a:p>
            <a:r>
              <a:rPr lang="en-GB" dirty="0" smtClean="0"/>
              <a:t>And there are many more... </a:t>
            </a:r>
          </a:p>
          <a:p>
            <a:r>
              <a:rPr lang="en-GB" dirty="0" smtClean="0"/>
              <a:t>Choose one that best fits your needs</a:t>
            </a:r>
          </a:p>
        </p:txBody>
      </p:sp>
    </p:spTree>
    <p:extLst>
      <p:ext uri="{BB962C8B-B14F-4D97-AF65-F5344CB8AC3E}">
        <p14:creationId xmlns:p14="http://schemas.microsoft.com/office/powerpoint/2010/main" val="197150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JavaScript</a:t>
            </a:r>
            <a:r>
              <a:rPr lang="en-GB" baseline="0" dirty="0" smtClean="0"/>
              <a:t> can create interactive, dynamic pages</a:t>
            </a:r>
          </a:p>
          <a:p>
            <a:r>
              <a:rPr lang="en-GB" baseline="0" dirty="0" smtClean="0"/>
              <a:t>Cookies store variables between sessions</a:t>
            </a:r>
          </a:p>
          <a:p>
            <a:r>
              <a:rPr lang="en-GB" baseline="0" dirty="0" smtClean="0"/>
              <a:t>AJAX used </a:t>
            </a:r>
            <a:r>
              <a:rPr lang="en-GB" baseline="0" smtClean="0"/>
              <a:t>for interactively</a:t>
            </a:r>
            <a:r>
              <a:rPr lang="en-GB" smtClean="0"/>
              <a:t> </a:t>
            </a:r>
            <a:r>
              <a:rPr lang="en-GB" baseline="0" smtClean="0"/>
              <a:t>loading </a:t>
            </a:r>
            <a:r>
              <a:rPr lang="en-GB" baseline="0" dirty="0" smtClean="0"/>
              <a:t>elements of page</a:t>
            </a:r>
            <a:r>
              <a:rPr lang="en-GB" dirty="0" smtClean="0"/>
              <a:t> from other scripts</a:t>
            </a:r>
            <a:endParaRPr lang="en-GB" baseline="0" dirty="0" smtClean="0"/>
          </a:p>
        </p:txBody>
      </p:sp>
    </p:spTree>
    <p:extLst>
      <p:ext uri="{BB962C8B-B14F-4D97-AF65-F5344CB8AC3E}">
        <p14:creationId xmlns:p14="http://schemas.microsoft.com/office/powerpoint/2010/main" val="1128662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1748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JavaScript</a:t>
            </a:r>
            <a:endParaRPr lang="en-GB" dirty="0"/>
          </a:p>
        </p:txBody>
      </p:sp>
      <p:sp>
        <p:nvSpPr>
          <p:cNvPr id="3" name="Content Placeholder 2"/>
          <p:cNvSpPr>
            <a:spLocks noGrp="1"/>
          </p:cNvSpPr>
          <p:nvPr>
            <p:ph idx="1"/>
          </p:nvPr>
        </p:nvSpPr>
        <p:spPr/>
        <p:txBody>
          <a:bodyPr/>
          <a:lstStyle/>
          <a:p>
            <a:r>
              <a:rPr lang="en-GB" dirty="0" smtClean="0"/>
              <a:t>Inserted into HTML pages</a:t>
            </a:r>
          </a:p>
          <a:p>
            <a:r>
              <a:rPr lang="en-GB" dirty="0" smtClean="0"/>
              <a:t>Processed client-side (by the browser)</a:t>
            </a:r>
          </a:p>
          <a:p>
            <a:r>
              <a:rPr lang="en-GB" dirty="0" smtClean="0"/>
              <a:t>HTML elements dynamically changed</a:t>
            </a:r>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3150674824"/>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71600"/>
            <a:ext cx="7851648" cy="990600"/>
          </a:xfrm>
        </p:spPr>
        <p:txBody>
          <a:bodyPr>
            <a:normAutofit fontScale="90000"/>
          </a:bodyPr>
          <a:lstStyle/>
          <a:p>
            <a:pPr algn="l"/>
            <a:r>
              <a:rPr lang="en-US" dirty="0" smtClean="0"/>
              <a:t>Facts</a:t>
            </a:r>
            <a:br>
              <a:rPr lang="en-US" dirty="0" smtClean="0"/>
            </a:br>
            <a:endParaRPr lang="en-US" dirty="0"/>
          </a:p>
        </p:txBody>
      </p:sp>
      <p:sp>
        <p:nvSpPr>
          <p:cNvPr id="3" name="Subtitle 2"/>
          <p:cNvSpPr>
            <a:spLocks noGrp="1"/>
          </p:cNvSpPr>
          <p:nvPr>
            <p:ph type="subTitle" idx="1"/>
          </p:nvPr>
        </p:nvSpPr>
        <p:spPr>
          <a:xfrm>
            <a:off x="2057400" y="2362200"/>
            <a:ext cx="7854696" cy="3810000"/>
          </a:xfrm>
        </p:spPr>
        <p:txBody>
          <a:bodyPr>
            <a:normAutofit/>
          </a:bodyPr>
          <a:lstStyle/>
          <a:p>
            <a:pPr algn="l">
              <a:buFont typeface="Wingdings" pitchFamily="2" charset="2"/>
              <a:buChar char="Ø"/>
            </a:pPr>
            <a:r>
              <a:rPr lang="en-US" b="1" dirty="0" smtClean="0"/>
              <a:t>AJAX is a type of programming made popular in 2005 by Google (with Google Suggest).</a:t>
            </a:r>
          </a:p>
          <a:p>
            <a:pPr algn="l"/>
            <a:endParaRPr lang="en-US" b="1" dirty="0" smtClean="0"/>
          </a:p>
          <a:p>
            <a:pPr algn="l">
              <a:buFont typeface="Wingdings" pitchFamily="2" charset="2"/>
              <a:buChar char="Ø"/>
            </a:pPr>
            <a:r>
              <a:rPr lang="en-US" b="1" dirty="0" smtClean="0"/>
              <a:t>AJAX is not a new programming language, but a new way to use existing technologies.</a:t>
            </a:r>
            <a:r>
              <a:rPr lang="en-US" dirty="0" smtClean="0"/>
              <a:t> </a:t>
            </a:r>
          </a:p>
          <a:p>
            <a:pPr algn="l">
              <a:buFont typeface="Wingdings" pitchFamily="2" charset="2"/>
              <a:buChar char="Ø"/>
            </a:pPr>
            <a:endParaRPr lang="en-US" dirty="0" smtClean="0"/>
          </a:p>
          <a:p>
            <a:pPr algn="l">
              <a:buFont typeface="Wingdings" pitchFamily="2" charset="2"/>
              <a:buChar char="Ø"/>
            </a:pPr>
            <a:r>
              <a:rPr lang="en-US" dirty="0" smtClean="0"/>
              <a:t> </a:t>
            </a:r>
            <a:r>
              <a:rPr lang="en-US" b="1" dirty="0" smtClean="0"/>
              <a:t>With AJAX you can create better, faster, and more user-friendly web applications.</a:t>
            </a:r>
            <a:r>
              <a:rPr lang="en-US" dirty="0" smtClean="0"/>
              <a:t> </a:t>
            </a:r>
            <a:endParaRPr lang="en-US" dirty="0"/>
          </a:p>
        </p:txBody>
      </p:sp>
    </p:spTree>
    <p:extLst>
      <p:ext uri="{BB962C8B-B14F-4D97-AF65-F5344CB8AC3E}">
        <p14:creationId xmlns:p14="http://schemas.microsoft.com/office/powerpoint/2010/main" val="432890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85800"/>
            <a:ext cx="7851648" cy="1524000"/>
          </a:xfrm>
        </p:spPr>
        <p:txBody>
          <a:bodyPr>
            <a:normAutofit/>
          </a:bodyPr>
          <a:lstStyle/>
          <a:p>
            <a:pPr algn="ctr"/>
            <a:r>
              <a:rPr lang="en-US" sz="3600" dirty="0"/>
              <a:t>AJAX is based on the following web technologies:</a:t>
            </a:r>
          </a:p>
        </p:txBody>
      </p:sp>
      <p:sp>
        <p:nvSpPr>
          <p:cNvPr id="3" name="Subtitle 2"/>
          <p:cNvSpPr>
            <a:spLocks noGrp="1"/>
          </p:cNvSpPr>
          <p:nvPr>
            <p:ph type="subTitle" idx="1"/>
          </p:nvPr>
        </p:nvSpPr>
        <p:spPr>
          <a:xfrm>
            <a:off x="2057400" y="2667000"/>
            <a:ext cx="7854696" cy="2667000"/>
          </a:xfrm>
        </p:spPr>
        <p:txBody>
          <a:bodyPr>
            <a:normAutofit fontScale="92500" lnSpcReduction="20000"/>
          </a:bodyPr>
          <a:lstStyle/>
          <a:p>
            <a:pPr algn="l">
              <a:buFont typeface="Wingdings" pitchFamily="2" charset="2"/>
              <a:buChar char="Ø"/>
            </a:pPr>
            <a:r>
              <a:rPr lang="en-US" dirty="0" smtClean="0"/>
              <a:t>Java Script</a:t>
            </a:r>
          </a:p>
          <a:p>
            <a:pPr algn="l"/>
            <a:endParaRPr lang="en-US" dirty="0" smtClean="0"/>
          </a:p>
          <a:p>
            <a:pPr algn="l">
              <a:buFont typeface="Wingdings" pitchFamily="2" charset="2"/>
              <a:buChar char="Ø"/>
            </a:pPr>
            <a:r>
              <a:rPr lang="en-US" dirty="0" smtClean="0"/>
              <a:t>XML</a:t>
            </a:r>
          </a:p>
          <a:p>
            <a:pPr algn="l">
              <a:buFont typeface="Wingdings" pitchFamily="2" charset="2"/>
              <a:buChar char="Ø"/>
            </a:pPr>
            <a:endParaRPr lang="en-US" dirty="0" smtClean="0"/>
          </a:p>
          <a:p>
            <a:pPr algn="l">
              <a:buFont typeface="Wingdings" pitchFamily="2" charset="2"/>
              <a:buChar char="Ø"/>
            </a:pPr>
            <a:r>
              <a:rPr lang="en-US" dirty="0" smtClean="0"/>
              <a:t>HTML</a:t>
            </a:r>
          </a:p>
          <a:p>
            <a:pPr algn="l">
              <a:buFont typeface="Wingdings" pitchFamily="2" charset="2"/>
              <a:buChar char="Ø"/>
            </a:pPr>
            <a:endParaRPr lang="en-US" dirty="0" smtClean="0"/>
          </a:p>
          <a:p>
            <a:pPr algn="l">
              <a:buFont typeface="Wingdings" pitchFamily="2" charset="2"/>
              <a:buChar char="Ø"/>
            </a:pPr>
            <a:r>
              <a:rPr lang="en-US" dirty="0" smtClean="0"/>
              <a:t>CSS</a:t>
            </a:r>
            <a:endParaRPr lang="en-US" dirty="0"/>
          </a:p>
        </p:txBody>
      </p:sp>
    </p:spTree>
    <p:extLst>
      <p:ext uri="{BB962C8B-B14F-4D97-AF65-F5344CB8AC3E}">
        <p14:creationId xmlns:p14="http://schemas.microsoft.com/office/powerpoint/2010/main" val="3296220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jax_architecture.jpg"/>
          <p:cNvPicPr>
            <a:picLocks noGrp="1" noChangeAspect="1"/>
          </p:cNvPicPr>
          <p:nvPr>
            <p:ph idx="1"/>
          </p:nvPr>
        </p:nvPicPr>
        <p:blipFill>
          <a:blip r:embed="rId2"/>
          <a:stretch>
            <a:fillRect/>
          </a:stretch>
        </p:blipFill>
        <p:spPr>
          <a:xfrm>
            <a:off x="2057400" y="914401"/>
            <a:ext cx="8229600" cy="5105399"/>
          </a:xfrm>
        </p:spPr>
      </p:pic>
    </p:spTree>
    <p:extLst>
      <p:ext uri="{BB962C8B-B14F-4D97-AF65-F5344CB8AC3E}">
        <p14:creationId xmlns:p14="http://schemas.microsoft.com/office/powerpoint/2010/main" val="3043058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62000"/>
            <a:ext cx="7851648" cy="1295400"/>
          </a:xfrm>
        </p:spPr>
        <p:txBody>
          <a:bodyPr>
            <a:normAutofit fontScale="90000"/>
          </a:bodyPr>
          <a:lstStyle/>
          <a:p>
            <a:pPr algn="ctr"/>
            <a:r>
              <a:rPr lang="en-US" dirty="0" smtClean="0"/>
              <a:t>Building an AJAX Application</a:t>
            </a:r>
            <a:endParaRPr lang="en-US" dirty="0"/>
          </a:p>
        </p:txBody>
      </p:sp>
      <p:sp>
        <p:nvSpPr>
          <p:cNvPr id="3" name="Subtitle 2"/>
          <p:cNvSpPr>
            <a:spLocks noGrp="1"/>
          </p:cNvSpPr>
          <p:nvPr>
            <p:ph type="subTitle" idx="1"/>
          </p:nvPr>
        </p:nvSpPr>
        <p:spPr>
          <a:xfrm>
            <a:off x="2057400" y="2438400"/>
            <a:ext cx="7854696" cy="3733800"/>
          </a:xfrm>
        </p:spPr>
        <p:txBody>
          <a:bodyPr>
            <a:normAutofit/>
          </a:bodyPr>
          <a:lstStyle/>
          <a:p>
            <a:pPr algn="l"/>
            <a:r>
              <a:rPr lang="en-US" dirty="0" smtClean="0"/>
              <a:t>&lt;html&gt;</a:t>
            </a:r>
          </a:p>
          <a:p>
            <a:pPr algn="l"/>
            <a:r>
              <a:rPr lang="en-US" dirty="0" smtClean="0"/>
              <a:t> &lt;body&gt;</a:t>
            </a:r>
          </a:p>
          <a:p>
            <a:pPr algn="l"/>
            <a:r>
              <a:rPr lang="en-US" dirty="0" smtClean="0"/>
              <a:t>&lt;form name="myForm"&gt; </a:t>
            </a:r>
          </a:p>
          <a:p>
            <a:pPr algn="l"/>
            <a:r>
              <a:rPr lang="en-US" dirty="0" smtClean="0"/>
              <a:t>Name: &lt;input type="text" name="username" /&gt;</a:t>
            </a:r>
          </a:p>
          <a:p>
            <a:pPr algn="l"/>
            <a:r>
              <a:rPr lang="en-US" dirty="0" smtClean="0"/>
              <a:t> Time: &lt;input type="text" name="time" /&gt;</a:t>
            </a:r>
          </a:p>
          <a:p>
            <a:pPr algn="l"/>
            <a:r>
              <a:rPr lang="en-US" dirty="0" smtClean="0"/>
              <a:t> &lt;/form&gt;</a:t>
            </a:r>
          </a:p>
          <a:p>
            <a:pPr algn="l"/>
            <a:r>
              <a:rPr lang="en-US" dirty="0" smtClean="0"/>
              <a:t>&lt;/body&gt;</a:t>
            </a:r>
          </a:p>
          <a:p>
            <a:pPr algn="l"/>
            <a:r>
              <a:rPr lang="en-US" dirty="0" smtClean="0"/>
              <a:t> &lt;/html&gt; </a:t>
            </a:r>
            <a:endParaRPr lang="en-US" dirty="0"/>
          </a:p>
        </p:txBody>
      </p:sp>
    </p:spTree>
    <p:extLst>
      <p:ext uri="{BB962C8B-B14F-4D97-AF65-F5344CB8AC3E}">
        <p14:creationId xmlns:p14="http://schemas.microsoft.com/office/powerpoint/2010/main" val="659069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62000"/>
            <a:ext cx="7851648" cy="762000"/>
          </a:xfrm>
        </p:spPr>
        <p:txBody>
          <a:bodyPr>
            <a:normAutofit fontScale="90000"/>
          </a:bodyPr>
          <a:lstStyle/>
          <a:p>
            <a:pPr algn="ctr"/>
            <a:r>
              <a:rPr lang="en-US" dirty="0" smtClean="0"/>
              <a:t>Building an AJAX Application (Contd..)</a:t>
            </a:r>
            <a:endParaRPr lang="en-US" dirty="0"/>
          </a:p>
        </p:txBody>
      </p:sp>
      <p:sp>
        <p:nvSpPr>
          <p:cNvPr id="3" name="Subtitle 2"/>
          <p:cNvSpPr>
            <a:spLocks noGrp="1"/>
          </p:cNvSpPr>
          <p:nvPr>
            <p:ph type="subTitle" idx="1"/>
          </p:nvPr>
        </p:nvSpPr>
        <p:spPr>
          <a:xfrm>
            <a:off x="2057400" y="1447800"/>
            <a:ext cx="7854696" cy="5638800"/>
          </a:xfrm>
        </p:spPr>
        <p:txBody>
          <a:bodyPr>
            <a:normAutofit fontScale="47500" lnSpcReduction="20000"/>
          </a:bodyPr>
          <a:lstStyle/>
          <a:p>
            <a:pPr algn="l"/>
            <a:r>
              <a:rPr lang="en-US" dirty="0" smtClean="0"/>
              <a:t>&lt;</a:t>
            </a:r>
            <a:r>
              <a:rPr lang="en-US" sz="3600" dirty="0"/>
              <a:t>script type="text/ javascript"&gt;</a:t>
            </a:r>
            <a:br>
              <a:rPr lang="en-US" sz="3600" dirty="0"/>
            </a:br>
            <a:r>
              <a:rPr lang="en-US" sz="3600" dirty="0"/>
              <a:t>function ajaxFunction() {</a:t>
            </a:r>
            <a:br>
              <a:rPr lang="en-US" sz="3600" dirty="0"/>
            </a:br>
            <a:r>
              <a:rPr lang="en-US" sz="3600" dirty="0"/>
              <a:t>var  xmlHttp; </a:t>
            </a:r>
          </a:p>
          <a:p>
            <a:pPr algn="l"/>
            <a:r>
              <a:rPr lang="en-US" sz="3600" dirty="0"/>
              <a:t>try {</a:t>
            </a:r>
            <a:br>
              <a:rPr lang="en-US" sz="3600" dirty="0"/>
            </a:br>
            <a:r>
              <a:rPr lang="en-US" sz="3600" dirty="0"/>
              <a:t>// Firefox, Opera 8.0+, Safari</a:t>
            </a:r>
            <a:br>
              <a:rPr lang="en-US" sz="3600" dirty="0"/>
            </a:br>
            <a:r>
              <a:rPr lang="en-US" sz="3600" dirty="0"/>
              <a:t>xmlHttp=new XMLHttpRequest();</a:t>
            </a:r>
            <a:br>
              <a:rPr lang="en-US" sz="3600" dirty="0"/>
            </a:br>
            <a:r>
              <a:rPr lang="en-US" sz="3600" dirty="0"/>
              <a:t>      } </a:t>
            </a:r>
          </a:p>
          <a:p>
            <a:pPr algn="l"/>
            <a:r>
              <a:rPr lang="en-US" sz="3600" dirty="0"/>
              <a:t>catch (e) {</a:t>
            </a:r>
            <a:br>
              <a:rPr lang="en-US" sz="3600" dirty="0"/>
            </a:br>
            <a:r>
              <a:rPr lang="en-US" sz="3600" dirty="0"/>
              <a:t>                 // Internet Explorer</a:t>
            </a:r>
            <a:br>
              <a:rPr lang="en-US" sz="3600" dirty="0"/>
            </a:br>
            <a:r>
              <a:rPr lang="en-US" sz="3600" dirty="0"/>
              <a:t>                  try {</a:t>
            </a:r>
            <a:br>
              <a:rPr lang="en-US" sz="3600" dirty="0"/>
            </a:br>
            <a:r>
              <a:rPr lang="en-US" sz="3600" dirty="0"/>
              <a:t>                          xmlHttp=new ActiveXObject("Msxml2.XMLHTTP");</a:t>
            </a:r>
            <a:br>
              <a:rPr lang="en-US" sz="3600" dirty="0"/>
            </a:br>
            <a:r>
              <a:rPr lang="en-US" sz="3600" dirty="0"/>
              <a:t>                         } </a:t>
            </a:r>
          </a:p>
          <a:p>
            <a:pPr algn="l"/>
            <a:r>
              <a:rPr lang="en-US" sz="3600" dirty="0"/>
              <a:t>                  catch (e) {</a:t>
            </a:r>
            <a:br>
              <a:rPr lang="en-US" sz="3600" dirty="0"/>
            </a:br>
            <a:r>
              <a:rPr lang="en-US" sz="3600" dirty="0"/>
              <a:t>                                    try {</a:t>
            </a:r>
            <a:br>
              <a:rPr lang="en-US" sz="3600" dirty="0"/>
            </a:br>
            <a:r>
              <a:rPr lang="en-US" sz="3600" dirty="0"/>
              <a:t>                                           xmlHttp=new ActiveXObject("Microsoft.XMLHTTP");</a:t>
            </a:r>
            <a:br>
              <a:rPr lang="en-US" sz="3600" dirty="0"/>
            </a:br>
            <a:r>
              <a:rPr lang="en-US" sz="3600" dirty="0"/>
              <a:t>                                           }</a:t>
            </a:r>
          </a:p>
          <a:p>
            <a:pPr algn="l"/>
            <a:r>
              <a:rPr lang="en-US" sz="3600" dirty="0"/>
              <a:t>                                    catch (e) {</a:t>
            </a:r>
            <a:br>
              <a:rPr lang="en-US" sz="3600" dirty="0"/>
            </a:br>
            <a:r>
              <a:rPr lang="en-US" sz="3600" dirty="0"/>
              <a:t>                                                     alert("Your browser does not support AJAX!");</a:t>
            </a:r>
            <a:br>
              <a:rPr lang="en-US" sz="3600" dirty="0"/>
            </a:br>
            <a:r>
              <a:rPr lang="en-US" sz="3600" dirty="0"/>
              <a:t>                                                     return false;</a:t>
            </a:r>
            <a:br>
              <a:rPr lang="en-US" sz="3600" dirty="0"/>
            </a:br>
            <a:r>
              <a:rPr lang="en-US" sz="3600" dirty="0"/>
              <a:t>                                                     }</a:t>
            </a:r>
          </a:p>
          <a:p>
            <a:pPr algn="l"/>
            <a:r>
              <a:rPr lang="en-US" sz="3600" dirty="0"/>
              <a:t>                                   }</a:t>
            </a:r>
          </a:p>
          <a:p>
            <a:pPr algn="l"/>
            <a:r>
              <a:rPr lang="en-US" sz="3600" dirty="0"/>
              <a:t>                   }</a:t>
            </a:r>
          </a:p>
          <a:p>
            <a:pPr algn="l"/>
            <a:r>
              <a:rPr lang="en-US" sz="3600" dirty="0"/>
              <a:t>}</a:t>
            </a:r>
            <a:br>
              <a:rPr lang="en-US" sz="3600" dirty="0"/>
            </a:br>
            <a:r>
              <a:rPr lang="en-US" sz="3600" dirty="0"/>
              <a:t>&lt;/script&gt; </a:t>
            </a:r>
          </a:p>
        </p:txBody>
      </p:sp>
    </p:spTree>
    <p:extLst>
      <p:ext uri="{BB962C8B-B14F-4D97-AF65-F5344CB8AC3E}">
        <p14:creationId xmlns:p14="http://schemas.microsoft.com/office/powerpoint/2010/main" val="27503686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04800"/>
            <a:ext cx="7851648" cy="1295400"/>
          </a:xfrm>
        </p:spPr>
        <p:txBody>
          <a:bodyPr>
            <a:normAutofit fontScale="90000"/>
          </a:bodyPr>
          <a:lstStyle/>
          <a:p>
            <a:pPr algn="ctr"/>
            <a:r>
              <a:rPr lang="en-US" dirty="0" smtClean="0"/>
              <a:t>Building an AJAX Application (Contd..)</a:t>
            </a:r>
            <a:endParaRPr lang="en-US" dirty="0"/>
          </a:p>
        </p:txBody>
      </p:sp>
      <p:sp>
        <p:nvSpPr>
          <p:cNvPr id="3" name="Subtitle 2"/>
          <p:cNvSpPr>
            <a:spLocks noGrp="1"/>
          </p:cNvSpPr>
          <p:nvPr>
            <p:ph type="subTitle" idx="1"/>
          </p:nvPr>
        </p:nvSpPr>
        <p:spPr>
          <a:xfrm>
            <a:off x="1981200" y="1600200"/>
            <a:ext cx="7854696" cy="5257800"/>
          </a:xfrm>
        </p:spPr>
        <p:txBody>
          <a:bodyPr>
            <a:normAutofit fontScale="92500" lnSpcReduction="10000"/>
          </a:bodyPr>
          <a:lstStyle/>
          <a:p>
            <a:pPr algn="l">
              <a:buFont typeface="Wingdings" pitchFamily="2" charset="2"/>
              <a:buChar char="Ø"/>
            </a:pPr>
            <a:r>
              <a:rPr lang="en-US" b="1" dirty="0" smtClean="0"/>
              <a:t>The readyState Property</a:t>
            </a:r>
            <a:r>
              <a:rPr lang="en-US" dirty="0" smtClean="0"/>
              <a:t> </a:t>
            </a:r>
          </a:p>
          <a:p>
            <a:endParaRPr lang="en-US" dirty="0" smtClean="0"/>
          </a:p>
          <a:p>
            <a:endParaRPr lang="en-US" dirty="0" smtClean="0"/>
          </a:p>
          <a:p>
            <a:endParaRPr lang="en-US" dirty="0" smtClean="0"/>
          </a:p>
          <a:p>
            <a:endParaRPr lang="en-US" dirty="0" smtClean="0"/>
          </a:p>
          <a:p>
            <a:endParaRPr lang="en-US" dirty="0" smtClean="0"/>
          </a:p>
          <a:p>
            <a:pPr algn="l"/>
            <a:endParaRPr lang="en-US" sz="2000" dirty="0"/>
          </a:p>
          <a:p>
            <a:pPr algn="l"/>
            <a:endParaRPr lang="en-US" sz="2000" dirty="0"/>
          </a:p>
          <a:p>
            <a:pPr algn="l"/>
            <a:r>
              <a:rPr lang="en-US" sz="2000" dirty="0"/>
              <a:t>xmlHttp.onreadystatechange=function() {</a:t>
            </a:r>
          </a:p>
          <a:p>
            <a:pPr algn="l"/>
            <a:r>
              <a:rPr lang="en-US" sz="2000" dirty="0"/>
              <a:t> if( xmlHttp.readyState==4 )</a:t>
            </a:r>
          </a:p>
          <a:p>
            <a:pPr algn="l"/>
            <a:r>
              <a:rPr lang="en-US" sz="2000" dirty="0"/>
              <a:t>   {</a:t>
            </a:r>
          </a:p>
          <a:p>
            <a:pPr algn="l"/>
            <a:r>
              <a:rPr lang="en-US" sz="2000" dirty="0"/>
              <a:t>    document.myForm.time.value= xmlHttp.responseText; </a:t>
            </a:r>
          </a:p>
          <a:p>
            <a:pPr algn="l"/>
            <a:r>
              <a:rPr lang="en-US" sz="2000" dirty="0"/>
              <a:t>    }</a:t>
            </a:r>
          </a:p>
          <a:p>
            <a:pPr algn="l"/>
            <a:r>
              <a:rPr lang="en-US" sz="2000" dirty="0"/>
              <a:t> } </a:t>
            </a:r>
          </a:p>
        </p:txBody>
      </p:sp>
      <p:graphicFrame>
        <p:nvGraphicFramePr>
          <p:cNvPr id="4" name="Table 3"/>
          <p:cNvGraphicFramePr>
            <a:graphicFrameLocks noGrp="1"/>
          </p:cNvGraphicFramePr>
          <p:nvPr/>
        </p:nvGraphicFramePr>
        <p:xfrm>
          <a:off x="1981200" y="228600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State</a:t>
                      </a:r>
                      <a:endParaRPr lang="en-US" dirty="0"/>
                    </a:p>
                  </a:txBody>
                  <a:tcPr/>
                </a:tc>
                <a:tc>
                  <a:txBody>
                    <a:bodyPr/>
                    <a:lstStyle/>
                    <a:p>
                      <a:r>
                        <a:rPr lang="en-US" dirty="0" smtClean="0"/>
                        <a:t>Description</a:t>
                      </a:r>
                      <a:endParaRPr lang="en-US" dirty="0"/>
                    </a:p>
                  </a:txBody>
                  <a:tcPr/>
                </a:tc>
              </a:tr>
              <a:tr h="370840">
                <a:tc>
                  <a:txBody>
                    <a:bodyPr/>
                    <a:lstStyle/>
                    <a:p>
                      <a:r>
                        <a:rPr lang="en-US" dirty="0" smtClean="0"/>
                        <a:t>0</a:t>
                      </a:r>
                      <a:endParaRPr lang="en-US" dirty="0"/>
                    </a:p>
                  </a:txBody>
                  <a:tcPr/>
                </a:tc>
                <a:tc>
                  <a:txBody>
                    <a:bodyPr/>
                    <a:lstStyle/>
                    <a:p>
                      <a:r>
                        <a:rPr lang="en-US" dirty="0" smtClean="0"/>
                        <a:t>Request not initialised</a:t>
                      </a:r>
                      <a:endParaRPr lang="en-US" dirty="0"/>
                    </a:p>
                  </a:txBody>
                  <a:tcPr/>
                </a:tc>
              </a:tr>
              <a:tr h="370840">
                <a:tc>
                  <a:txBody>
                    <a:bodyPr/>
                    <a:lstStyle/>
                    <a:p>
                      <a:r>
                        <a:rPr lang="en-US" dirty="0" smtClean="0"/>
                        <a:t>1</a:t>
                      </a:r>
                      <a:endParaRPr lang="en-US" dirty="0"/>
                    </a:p>
                  </a:txBody>
                  <a:tcPr/>
                </a:tc>
                <a:tc>
                  <a:txBody>
                    <a:bodyPr/>
                    <a:lstStyle/>
                    <a:p>
                      <a:r>
                        <a:rPr lang="en-US" dirty="0" smtClean="0"/>
                        <a:t>Request has been set up</a:t>
                      </a:r>
                      <a:endParaRPr lang="en-US" dirty="0"/>
                    </a:p>
                  </a:txBody>
                  <a:tcPr/>
                </a:tc>
              </a:tr>
              <a:tr h="370840">
                <a:tc>
                  <a:txBody>
                    <a:bodyPr/>
                    <a:lstStyle/>
                    <a:p>
                      <a:r>
                        <a:rPr lang="en-US" dirty="0" smtClean="0"/>
                        <a:t>2</a:t>
                      </a:r>
                      <a:endParaRPr lang="en-US" dirty="0"/>
                    </a:p>
                  </a:txBody>
                  <a:tcPr/>
                </a:tc>
                <a:tc>
                  <a:txBody>
                    <a:bodyPr/>
                    <a:lstStyle/>
                    <a:p>
                      <a:r>
                        <a:rPr lang="en-US" dirty="0" smtClean="0"/>
                        <a:t>Request has been sent</a:t>
                      </a:r>
                      <a:endParaRPr lang="en-US" dirty="0"/>
                    </a:p>
                  </a:txBody>
                  <a:tcPr/>
                </a:tc>
              </a:tr>
              <a:tr h="370840">
                <a:tc>
                  <a:txBody>
                    <a:bodyPr/>
                    <a:lstStyle/>
                    <a:p>
                      <a:r>
                        <a:rPr lang="en-US" dirty="0" smtClean="0"/>
                        <a:t>3</a:t>
                      </a:r>
                      <a:endParaRPr lang="en-US" dirty="0"/>
                    </a:p>
                  </a:txBody>
                  <a:tcPr/>
                </a:tc>
                <a:tc>
                  <a:txBody>
                    <a:bodyPr/>
                    <a:lstStyle/>
                    <a:p>
                      <a:r>
                        <a:rPr lang="en-US" dirty="0" smtClean="0"/>
                        <a:t>Request</a:t>
                      </a:r>
                      <a:r>
                        <a:rPr lang="en-US" baseline="0" dirty="0" smtClean="0"/>
                        <a:t> is in process</a:t>
                      </a:r>
                      <a:endParaRPr lang="en-US" dirty="0"/>
                    </a:p>
                  </a:txBody>
                  <a:tcPr/>
                </a:tc>
              </a:tr>
              <a:tr h="370840">
                <a:tc>
                  <a:txBody>
                    <a:bodyPr/>
                    <a:lstStyle/>
                    <a:p>
                      <a:r>
                        <a:rPr lang="en-US" dirty="0" smtClean="0"/>
                        <a:t>4</a:t>
                      </a:r>
                      <a:endParaRPr lang="en-US" dirty="0"/>
                    </a:p>
                  </a:txBody>
                  <a:tcPr/>
                </a:tc>
                <a:tc>
                  <a:txBody>
                    <a:bodyPr/>
                    <a:lstStyle/>
                    <a:p>
                      <a:r>
                        <a:rPr lang="en-US" dirty="0" smtClean="0"/>
                        <a:t>Request is complete</a:t>
                      </a:r>
                      <a:endParaRPr lang="en-US" dirty="0"/>
                    </a:p>
                  </a:txBody>
                  <a:tcPr/>
                </a:tc>
              </a:tr>
            </a:tbl>
          </a:graphicData>
        </a:graphic>
      </p:graphicFrame>
    </p:spTree>
    <p:extLst>
      <p:ext uri="{BB962C8B-B14F-4D97-AF65-F5344CB8AC3E}">
        <p14:creationId xmlns:p14="http://schemas.microsoft.com/office/powerpoint/2010/main" val="2558476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28600"/>
            <a:ext cx="7851648" cy="1600200"/>
          </a:xfrm>
        </p:spPr>
        <p:txBody>
          <a:bodyPr>
            <a:normAutofit fontScale="90000"/>
          </a:bodyPr>
          <a:lstStyle/>
          <a:p>
            <a:pPr algn="ctr"/>
            <a:r>
              <a:rPr lang="en-US" dirty="0" smtClean="0"/>
              <a:t>Building an AJAX Application (Contd..)</a:t>
            </a:r>
            <a:endParaRPr lang="en-US" dirty="0"/>
          </a:p>
        </p:txBody>
      </p:sp>
      <p:sp>
        <p:nvSpPr>
          <p:cNvPr id="3" name="Subtitle 2"/>
          <p:cNvSpPr>
            <a:spLocks noGrp="1"/>
          </p:cNvSpPr>
          <p:nvPr>
            <p:ph type="subTitle" idx="1"/>
          </p:nvPr>
        </p:nvSpPr>
        <p:spPr>
          <a:xfrm>
            <a:off x="2057400" y="1905000"/>
            <a:ext cx="7854696" cy="4800600"/>
          </a:xfrm>
        </p:spPr>
        <p:txBody>
          <a:bodyPr>
            <a:normAutofit fontScale="92500" lnSpcReduction="20000"/>
          </a:bodyPr>
          <a:lstStyle/>
          <a:p>
            <a:pPr algn="l"/>
            <a:r>
              <a:rPr lang="en-US" sz="3200" b="1" dirty="0"/>
              <a:t>Sending a Request to the Server </a:t>
            </a:r>
          </a:p>
          <a:p>
            <a:pPr algn="l"/>
            <a:endParaRPr lang="en-US" sz="2000" dirty="0"/>
          </a:p>
          <a:p>
            <a:pPr algn="l"/>
            <a:r>
              <a:rPr lang="en-US" sz="2000" dirty="0"/>
              <a:t>xmlHttp.open("GET","time.asp",true); </a:t>
            </a:r>
          </a:p>
          <a:p>
            <a:pPr algn="l"/>
            <a:r>
              <a:rPr lang="en-US" sz="2000" dirty="0"/>
              <a:t>xmlHttp.send(null); </a:t>
            </a:r>
          </a:p>
          <a:p>
            <a:pPr algn="l"/>
            <a:endParaRPr lang="en-US" dirty="0" smtClean="0"/>
          </a:p>
          <a:p>
            <a:pPr algn="l"/>
            <a:endParaRPr lang="en-US" b="1" dirty="0" smtClean="0"/>
          </a:p>
          <a:p>
            <a:pPr algn="l"/>
            <a:r>
              <a:rPr lang="en-US" b="1" dirty="0" smtClean="0"/>
              <a:t>Executing the AJAX function</a:t>
            </a:r>
          </a:p>
          <a:p>
            <a:pPr algn="l"/>
            <a:endParaRPr lang="en-US" sz="2200" dirty="0"/>
          </a:p>
          <a:p>
            <a:pPr algn="l"/>
            <a:r>
              <a:rPr lang="en-US" sz="2200" dirty="0"/>
              <a:t>&lt;form name="myForm"&gt; </a:t>
            </a:r>
          </a:p>
          <a:p>
            <a:pPr algn="l"/>
            <a:r>
              <a:rPr lang="en-US" sz="2200" dirty="0"/>
              <a:t>Name: &lt;input type="text" onkeyup="ajaxFunction();" name="username" /&gt;</a:t>
            </a:r>
          </a:p>
          <a:p>
            <a:pPr algn="l"/>
            <a:r>
              <a:rPr lang="en-US" sz="2200" dirty="0"/>
              <a:t> Time: &lt;input type="text" name="time" /&gt; </a:t>
            </a:r>
          </a:p>
          <a:p>
            <a:pPr algn="l"/>
            <a:r>
              <a:rPr lang="en-US" sz="2200" dirty="0"/>
              <a:t>&lt;/form&gt; </a:t>
            </a:r>
          </a:p>
        </p:txBody>
      </p:sp>
    </p:spTree>
    <p:extLst>
      <p:ext uri="{BB962C8B-B14F-4D97-AF65-F5344CB8AC3E}">
        <p14:creationId xmlns:p14="http://schemas.microsoft.com/office/powerpoint/2010/main" val="12196235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62000"/>
            <a:ext cx="7851648" cy="914400"/>
          </a:xfrm>
        </p:spPr>
        <p:txBody>
          <a:bodyPr/>
          <a:lstStyle/>
          <a:p>
            <a:pPr algn="l"/>
            <a:r>
              <a:rPr lang="en-US" dirty="0" smtClean="0"/>
              <a:t>Examples</a:t>
            </a:r>
            <a:endParaRPr lang="en-US" dirty="0"/>
          </a:p>
        </p:txBody>
      </p:sp>
      <p:sp>
        <p:nvSpPr>
          <p:cNvPr id="3" name="Subtitle 2"/>
          <p:cNvSpPr>
            <a:spLocks noGrp="1"/>
          </p:cNvSpPr>
          <p:nvPr>
            <p:ph type="subTitle" idx="1"/>
          </p:nvPr>
        </p:nvSpPr>
        <p:spPr>
          <a:xfrm>
            <a:off x="2057400" y="1676400"/>
            <a:ext cx="7854696" cy="4953000"/>
          </a:xfrm>
        </p:spPr>
        <p:txBody>
          <a:bodyPr>
            <a:normAutofit/>
          </a:bodyPr>
          <a:lstStyle/>
          <a:p>
            <a:pPr>
              <a:buFont typeface="Wingdings" pitchFamily="2" charset="2"/>
              <a:buChar char="Ø"/>
            </a:pPr>
            <a:endParaRPr lang="en-US" dirty="0" smtClean="0"/>
          </a:p>
          <a:p>
            <a:pPr algn="l">
              <a:buFont typeface="Wingdings" pitchFamily="2" charset="2"/>
              <a:buChar char="Ø"/>
            </a:pPr>
            <a:r>
              <a:rPr lang="en-US" dirty="0" smtClean="0">
                <a:hlinkClick r:id="rId2"/>
              </a:rPr>
              <a:t>http://maps.google.com/</a:t>
            </a:r>
            <a:r>
              <a:rPr lang="en-US" dirty="0" smtClean="0"/>
              <a:t> </a:t>
            </a:r>
          </a:p>
          <a:p>
            <a:pPr algn="l">
              <a:buFont typeface="Wingdings" pitchFamily="2" charset="2"/>
              <a:buChar char="Ø"/>
            </a:pPr>
            <a:endParaRPr lang="en-US" dirty="0" smtClean="0"/>
          </a:p>
          <a:p>
            <a:pPr algn="l">
              <a:buFont typeface="Wingdings" pitchFamily="2" charset="2"/>
              <a:buChar char="Ø"/>
            </a:pPr>
            <a:r>
              <a:rPr lang="en-US" dirty="0" smtClean="0">
                <a:hlinkClick r:id="rId3"/>
              </a:rPr>
              <a:t>http://www.flickr.com/</a:t>
            </a:r>
            <a:r>
              <a:rPr lang="en-US" dirty="0" smtClean="0"/>
              <a:t> </a:t>
            </a:r>
          </a:p>
          <a:p>
            <a:pPr algn="l">
              <a:buFont typeface="Wingdings" pitchFamily="2" charset="2"/>
              <a:buChar char="Ø"/>
            </a:pPr>
            <a:endParaRPr lang="en-US" dirty="0" smtClean="0"/>
          </a:p>
          <a:p>
            <a:pPr algn="l">
              <a:buFont typeface="Wingdings" pitchFamily="2" charset="2"/>
              <a:buChar char="Ø"/>
            </a:pPr>
            <a:r>
              <a:rPr lang="en-US" dirty="0" smtClean="0">
                <a:hlinkClick r:id="rId4"/>
              </a:rPr>
              <a:t>http://www.google.com/ig</a:t>
            </a:r>
            <a:r>
              <a:rPr lang="en-US" dirty="0" smtClean="0"/>
              <a:t> </a:t>
            </a:r>
          </a:p>
          <a:p>
            <a:pPr algn="l">
              <a:buFont typeface="Wingdings" pitchFamily="2" charset="2"/>
              <a:buChar char="Ø"/>
            </a:pPr>
            <a:endParaRPr lang="en-US" dirty="0" smtClean="0"/>
          </a:p>
          <a:p>
            <a:pPr algn="l">
              <a:buFont typeface="Wingdings" pitchFamily="2" charset="2"/>
              <a:buChar char="Ø"/>
            </a:pPr>
            <a:r>
              <a:rPr lang="en-US" dirty="0" smtClean="0">
                <a:hlinkClick r:id="rId5"/>
              </a:rPr>
              <a:t>http://www.kayak.com/</a:t>
            </a:r>
            <a:r>
              <a:rPr lang="en-US" dirty="0" smtClean="0"/>
              <a:t> </a:t>
            </a:r>
          </a:p>
          <a:p>
            <a:pPr algn="l">
              <a:buFont typeface="Wingdings" pitchFamily="2" charset="2"/>
              <a:buChar char="Ø"/>
            </a:pPr>
            <a:endParaRPr lang="en-US" dirty="0" smtClean="0"/>
          </a:p>
          <a:p>
            <a:pPr algn="l">
              <a:buFont typeface="Wingdings" pitchFamily="2" charset="2"/>
              <a:buChar char="Ø"/>
            </a:pPr>
            <a:r>
              <a:rPr lang="en-US" dirty="0" smtClean="0">
                <a:hlinkClick r:id="rId6"/>
              </a:rPr>
              <a:t>http://www.orkut.com/Main#Home.aspx</a:t>
            </a:r>
            <a:r>
              <a:rPr lang="en-US" dirty="0" smtClean="0"/>
              <a:t> </a:t>
            </a:r>
          </a:p>
          <a:p>
            <a:pPr>
              <a:buFont typeface="Wingdings" pitchFamily="2" charset="2"/>
              <a:buChar char="Ø"/>
            </a:pPr>
            <a:endParaRPr lang="en-US" dirty="0"/>
          </a:p>
        </p:txBody>
      </p:sp>
    </p:spTree>
    <p:extLst>
      <p:ext uri="{BB962C8B-B14F-4D97-AF65-F5344CB8AC3E}">
        <p14:creationId xmlns:p14="http://schemas.microsoft.com/office/powerpoint/2010/main" val="2864009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81000"/>
            <a:ext cx="7851648" cy="1219200"/>
          </a:xfrm>
        </p:spPr>
        <p:txBody>
          <a:bodyPr/>
          <a:lstStyle/>
          <a:p>
            <a:pPr algn="l"/>
            <a:r>
              <a:rPr lang="en-US" dirty="0" smtClean="0"/>
              <a:t>AJAX Frameworks</a:t>
            </a:r>
            <a:endParaRPr lang="en-US" dirty="0"/>
          </a:p>
        </p:txBody>
      </p:sp>
      <p:sp>
        <p:nvSpPr>
          <p:cNvPr id="3" name="Subtitle 2"/>
          <p:cNvSpPr>
            <a:spLocks noGrp="1"/>
          </p:cNvSpPr>
          <p:nvPr>
            <p:ph type="subTitle" idx="1"/>
          </p:nvPr>
        </p:nvSpPr>
        <p:spPr>
          <a:xfrm>
            <a:off x="2057400" y="1600200"/>
            <a:ext cx="7854696" cy="4876800"/>
          </a:xfrm>
        </p:spPr>
        <p:txBody>
          <a:bodyPr/>
          <a:lstStyle/>
          <a:p>
            <a:pPr algn="l">
              <a:buFont typeface="Wingdings" pitchFamily="2" charset="2"/>
              <a:buChar char="Ø"/>
            </a:pPr>
            <a:endParaRPr lang="en-US" dirty="0" smtClean="0"/>
          </a:p>
          <a:p>
            <a:pPr algn="l">
              <a:buFont typeface="Wingdings" pitchFamily="2" charset="2"/>
              <a:buChar char="Ø"/>
            </a:pPr>
            <a:r>
              <a:rPr lang="en-US" dirty="0" smtClean="0"/>
              <a:t>Ajax frameworks support Ajax technologies to build dynamic, client-side web sites. </a:t>
            </a:r>
          </a:p>
          <a:p>
            <a:pPr algn="l">
              <a:buFont typeface="Wingdings" pitchFamily="2" charset="2"/>
              <a:buChar char="Ø"/>
            </a:pPr>
            <a:endParaRPr lang="en-US" dirty="0" smtClean="0"/>
          </a:p>
          <a:p>
            <a:pPr algn="l">
              <a:buFont typeface="Wingdings" pitchFamily="2" charset="2"/>
              <a:buChar char="Ø"/>
            </a:pPr>
            <a:r>
              <a:rPr lang="en-US" dirty="0" smtClean="0"/>
              <a:t>The goal of the Ajax framework is to function as a communication layer between user and server. </a:t>
            </a:r>
          </a:p>
          <a:p>
            <a:pPr algn="l">
              <a:buFont typeface="Wingdings" pitchFamily="2" charset="2"/>
              <a:buChar char="Ø"/>
            </a:pPr>
            <a:endParaRPr lang="en-US" dirty="0" smtClean="0"/>
          </a:p>
          <a:p>
            <a:pPr algn="l">
              <a:buFont typeface="Wingdings" pitchFamily="2" charset="2"/>
              <a:buChar char="Ø"/>
            </a:pPr>
            <a:r>
              <a:rPr lang="en-US" dirty="0" smtClean="0"/>
              <a:t>Allow you to develop AJAX application much like a desktop GUI, by composing reusable widgets and attaching behavior and data to them. </a:t>
            </a:r>
          </a:p>
          <a:p>
            <a:pPr algn="l">
              <a:buFont typeface="Wingdings" pitchFamily="2" charset="2"/>
              <a:buChar char="Ø"/>
            </a:pPr>
            <a:endParaRPr lang="en-US" dirty="0" smtClean="0"/>
          </a:p>
          <a:p>
            <a:pPr algn="l">
              <a:buFont typeface="Wingdings" pitchFamily="2" charset="2"/>
              <a:buChar char="Ø"/>
            </a:pPr>
            <a:endParaRPr lang="en-US" dirty="0" smtClean="0"/>
          </a:p>
          <a:p>
            <a:pPr algn="l">
              <a:buFont typeface="Wingdings" pitchFamily="2" charset="2"/>
              <a:buChar char="Ø"/>
            </a:pPr>
            <a:endParaRPr lang="en-US" dirty="0" smtClean="0"/>
          </a:p>
          <a:p>
            <a:pPr algn="l">
              <a:buFont typeface="Wingdings" pitchFamily="2" charset="2"/>
              <a:buChar char="Ø"/>
            </a:pPr>
            <a:endParaRPr lang="en-US" dirty="0"/>
          </a:p>
        </p:txBody>
      </p:sp>
    </p:spTree>
    <p:extLst>
      <p:ext uri="{BB962C8B-B14F-4D97-AF65-F5344CB8AC3E}">
        <p14:creationId xmlns:p14="http://schemas.microsoft.com/office/powerpoint/2010/main" val="40174626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81000"/>
            <a:ext cx="7851648" cy="1295400"/>
          </a:xfrm>
        </p:spPr>
        <p:txBody>
          <a:bodyPr>
            <a:normAutofit fontScale="90000"/>
          </a:bodyPr>
          <a:lstStyle/>
          <a:p>
            <a:pPr algn="ctr"/>
            <a:r>
              <a:rPr lang="en-US" dirty="0" smtClean="0"/>
              <a:t>Types of AJAX Frameworks</a:t>
            </a:r>
            <a:endParaRPr lang="en-US" dirty="0"/>
          </a:p>
        </p:txBody>
      </p:sp>
      <p:sp>
        <p:nvSpPr>
          <p:cNvPr id="3" name="Subtitle 2"/>
          <p:cNvSpPr>
            <a:spLocks noGrp="1"/>
          </p:cNvSpPr>
          <p:nvPr>
            <p:ph type="subTitle" idx="1"/>
          </p:nvPr>
        </p:nvSpPr>
        <p:spPr>
          <a:xfrm>
            <a:off x="2057400" y="1752600"/>
            <a:ext cx="7854696" cy="4800600"/>
          </a:xfrm>
        </p:spPr>
        <p:txBody>
          <a:bodyPr/>
          <a:lstStyle/>
          <a:p>
            <a:pPr algn="l">
              <a:buFont typeface="Wingdings" pitchFamily="2" charset="2"/>
              <a:buChar char="Ø"/>
            </a:pPr>
            <a:endParaRPr lang="en-US" dirty="0" smtClean="0"/>
          </a:p>
          <a:p>
            <a:pPr algn="l">
              <a:buFont typeface="Wingdings" pitchFamily="2" charset="2"/>
              <a:buChar char="Ø"/>
            </a:pPr>
            <a:r>
              <a:rPr lang="en-US" dirty="0" smtClean="0"/>
              <a:t>Direct object frameworks  - Smaller – Website Development</a:t>
            </a:r>
          </a:p>
          <a:p>
            <a:pPr algn="l">
              <a:buFont typeface="Wingdings" pitchFamily="2" charset="2"/>
              <a:buChar char="Ø"/>
            </a:pPr>
            <a:endParaRPr lang="en-US" dirty="0" smtClean="0"/>
          </a:p>
          <a:p>
            <a:pPr algn="l">
              <a:buFont typeface="Wingdings" pitchFamily="2" charset="2"/>
              <a:buChar char="Ø"/>
            </a:pPr>
            <a:r>
              <a:rPr lang="en-US" dirty="0" smtClean="0"/>
              <a:t>Ajax component frameworks  - Larger – Web Applications </a:t>
            </a:r>
          </a:p>
          <a:p>
            <a:pPr algn="l">
              <a:buFont typeface="Wingdings" pitchFamily="2" charset="2"/>
              <a:buChar char="Ø"/>
            </a:pPr>
            <a:endParaRPr lang="en-US" dirty="0" smtClean="0"/>
          </a:p>
          <a:p>
            <a:pPr algn="l">
              <a:buFont typeface="Wingdings" pitchFamily="2" charset="2"/>
              <a:buChar char="Ø"/>
            </a:pPr>
            <a:r>
              <a:rPr lang="en-US" dirty="0" smtClean="0"/>
              <a:t>Server driven Ajax frameworks  -  Server Side  Developers</a:t>
            </a:r>
            <a:endParaRPr lang="en-US" dirty="0"/>
          </a:p>
        </p:txBody>
      </p:sp>
    </p:spTree>
    <p:extLst>
      <p:ext uri="{BB962C8B-B14F-4D97-AF65-F5344CB8AC3E}">
        <p14:creationId xmlns:p14="http://schemas.microsoft.com/office/powerpoint/2010/main" val="3978452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JavaScript Variables</a:t>
            </a:r>
            <a:endParaRPr lang="en-GB" dirty="0"/>
          </a:p>
        </p:txBody>
      </p:sp>
      <p:sp>
        <p:nvSpPr>
          <p:cNvPr id="4" name="Content Placeholder 3"/>
          <p:cNvSpPr>
            <a:spLocks noGrp="1"/>
          </p:cNvSpPr>
          <p:nvPr>
            <p:ph idx="1"/>
          </p:nvPr>
        </p:nvSpPr>
        <p:spPr/>
        <p:txBody>
          <a:bodyPr/>
          <a:lstStyle/>
          <a:p>
            <a:r>
              <a:rPr lang="en-GB" dirty="0" smtClean="0"/>
              <a:t>Variables are dynamic, weakly typed:</a:t>
            </a:r>
          </a:p>
          <a:p>
            <a:pPr>
              <a:buNone/>
            </a:pPr>
            <a:endParaRPr lang="en-GB" dirty="0" smtClean="0">
              <a:solidFill>
                <a:srgbClr val="FF0000"/>
              </a:solidFill>
            </a:endParaRPr>
          </a:p>
          <a:p>
            <a:pPr>
              <a:buNone/>
            </a:pPr>
            <a:r>
              <a:rPr lang="en-GB" dirty="0" err="1">
                <a:solidFill>
                  <a:srgbClr val="FF0000"/>
                </a:solidFill>
              </a:rPr>
              <a:t>var</a:t>
            </a:r>
            <a:r>
              <a:rPr lang="en-GB" dirty="0">
                <a:solidFill>
                  <a:srgbClr val="FF0000"/>
                </a:solidFill>
              </a:rPr>
              <a:t> x = ‘Hello’;	//x is a string</a:t>
            </a:r>
          </a:p>
          <a:p>
            <a:pPr>
              <a:buNone/>
            </a:pPr>
            <a:endParaRPr lang="en-GB" dirty="0">
              <a:solidFill>
                <a:srgbClr val="FF0000"/>
              </a:solidFill>
            </a:endParaRPr>
          </a:p>
          <a:p>
            <a:pPr>
              <a:buNone/>
            </a:pPr>
            <a:r>
              <a:rPr lang="en-GB" dirty="0" err="1">
                <a:solidFill>
                  <a:srgbClr val="FF0000"/>
                </a:solidFill>
              </a:rPr>
              <a:t>var</a:t>
            </a:r>
            <a:r>
              <a:rPr lang="en-GB" dirty="0">
                <a:solidFill>
                  <a:srgbClr val="FF0000"/>
                </a:solidFill>
              </a:rPr>
              <a:t> y = 2011; //y is an integer</a:t>
            </a:r>
          </a:p>
          <a:p>
            <a:pPr>
              <a:buNone/>
            </a:pPr>
            <a:endParaRPr lang="en-GB" dirty="0" smtClean="0">
              <a:solidFill>
                <a:srgbClr val="FF0000"/>
              </a:solidFill>
            </a:endParaRPr>
          </a:p>
        </p:txBody>
      </p:sp>
    </p:spTree>
    <p:extLst>
      <p:ext uri="{BB962C8B-B14F-4D97-AF65-F5344CB8AC3E}">
        <p14:creationId xmlns:p14="http://schemas.microsoft.com/office/powerpoint/2010/main" val="3750514446"/>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33400"/>
            <a:ext cx="7851648" cy="1219200"/>
          </a:xfrm>
        </p:spPr>
        <p:txBody>
          <a:bodyPr>
            <a:normAutofit fontScale="90000"/>
          </a:bodyPr>
          <a:lstStyle/>
          <a:p>
            <a:pPr algn="ctr"/>
            <a:r>
              <a:rPr lang="en-US" dirty="0" smtClean="0"/>
              <a:t>AJAX Component Framework</a:t>
            </a:r>
            <a:endParaRPr lang="en-US" dirty="0"/>
          </a:p>
        </p:txBody>
      </p:sp>
      <p:sp>
        <p:nvSpPr>
          <p:cNvPr id="3" name="Subtitle 2"/>
          <p:cNvSpPr>
            <a:spLocks noGrp="1"/>
          </p:cNvSpPr>
          <p:nvPr>
            <p:ph type="subTitle" idx="1"/>
          </p:nvPr>
        </p:nvSpPr>
        <p:spPr>
          <a:xfrm>
            <a:off x="2057400" y="1981200"/>
            <a:ext cx="7854696" cy="4648200"/>
          </a:xfrm>
        </p:spPr>
        <p:txBody>
          <a:bodyPr>
            <a:normAutofit/>
          </a:bodyPr>
          <a:lstStyle/>
          <a:p>
            <a:pPr algn="l">
              <a:buFont typeface="Wingdings" pitchFamily="2" charset="2"/>
              <a:buChar char="Ø"/>
            </a:pPr>
            <a:r>
              <a:rPr lang="en-US" dirty="0" smtClean="0"/>
              <a:t>Use pre-made components to generate and apply HTML. </a:t>
            </a:r>
          </a:p>
          <a:p>
            <a:pPr algn="l">
              <a:buFont typeface="Wingdings" pitchFamily="2" charset="2"/>
              <a:buChar char="Ø"/>
            </a:pPr>
            <a:endParaRPr lang="en-US" dirty="0" smtClean="0"/>
          </a:p>
          <a:p>
            <a:pPr algn="l">
              <a:buFont typeface="Wingdings" pitchFamily="2" charset="2"/>
              <a:buChar char="Ø"/>
            </a:pPr>
            <a:r>
              <a:rPr lang="en-US" dirty="0" smtClean="0"/>
              <a:t>More rapid development and require less control .</a:t>
            </a:r>
          </a:p>
          <a:p>
            <a:pPr algn="l">
              <a:buFont typeface="Wingdings" pitchFamily="2" charset="2"/>
              <a:buChar char="Ø"/>
            </a:pPr>
            <a:endParaRPr lang="en-US" dirty="0" smtClean="0"/>
          </a:p>
          <a:p>
            <a:pPr algn="l">
              <a:buFont typeface="Wingdings" pitchFamily="2" charset="2"/>
              <a:buChar char="Ø"/>
            </a:pPr>
            <a:r>
              <a:rPr lang="en-US" dirty="0" smtClean="0"/>
              <a:t>Component frameworks provide customized APIs, allow dynamic program control based on user input, and create new components based on existing ones. </a:t>
            </a:r>
            <a:endParaRPr lang="en-US" dirty="0"/>
          </a:p>
        </p:txBody>
      </p:sp>
    </p:spTree>
    <p:extLst>
      <p:ext uri="{BB962C8B-B14F-4D97-AF65-F5344CB8AC3E}">
        <p14:creationId xmlns:p14="http://schemas.microsoft.com/office/powerpoint/2010/main" val="3463832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85800"/>
            <a:ext cx="7851648" cy="1219200"/>
          </a:xfrm>
        </p:spPr>
        <p:txBody>
          <a:bodyPr>
            <a:normAutofit/>
          </a:bodyPr>
          <a:lstStyle/>
          <a:p>
            <a:pPr algn="ctr"/>
            <a:r>
              <a:rPr lang="en-US" sz="4000" dirty="0"/>
              <a:t>AJAX enabled JSF Components and Framework </a:t>
            </a:r>
          </a:p>
        </p:txBody>
      </p:sp>
      <p:sp>
        <p:nvSpPr>
          <p:cNvPr id="3" name="Subtitle 2"/>
          <p:cNvSpPr>
            <a:spLocks noGrp="1"/>
          </p:cNvSpPr>
          <p:nvPr>
            <p:ph type="subTitle" idx="1"/>
          </p:nvPr>
        </p:nvSpPr>
        <p:spPr>
          <a:xfrm>
            <a:off x="2057400" y="2209800"/>
            <a:ext cx="7854696" cy="4648200"/>
          </a:xfrm>
        </p:spPr>
        <p:txBody>
          <a:bodyPr/>
          <a:lstStyle/>
          <a:p>
            <a:pPr algn="l">
              <a:buFont typeface="Wingdings" pitchFamily="2" charset="2"/>
              <a:buChar char="Ø"/>
            </a:pPr>
            <a:r>
              <a:rPr lang="en-US" dirty="0"/>
              <a:t>Backbase Enterprise Ajax is the leading Ajax framework.</a:t>
            </a:r>
          </a:p>
          <a:p>
            <a:pPr algn="l">
              <a:buFont typeface="Wingdings" pitchFamily="2" charset="2"/>
              <a:buChar char="Ø"/>
            </a:pPr>
            <a:endParaRPr lang="en-US" dirty="0" smtClean="0"/>
          </a:p>
          <a:p>
            <a:pPr algn="l">
              <a:buFont typeface="Wingdings" pitchFamily="2" charset="2"/>
              <a:buChar char="Ø"/>
            </a:pPr>
            <a:endParaRPr lang="en-US" dirty="0"/>
          </a:p>
        </p:txBody>
      </p:sp>
      <p:pic>
        <p:nvPicPr>
          <p:cNvPr id="4" name="Picture 3" descr="ajax.jpg"/>
          <p:cNvPicPr>
            <a:picLocks noChangeAspect="1"/>
          </p:cNvPicPr>
          <p:nvPr/>
        </p:nvPicPr>
        <p:blipFill>
          <a:blip r:embed="rId2"/>
          <a:stretch>
            <a:fillRect/>
          </a:stretch>
        </p:blipFill>
        <p:spPr>
          <a:xfrm>
            <a:off x="3124200" y="2667000"/>
            <a:ext cx="6324600" cy="3962400"/>
          </a:xfrm>
          <a:prstGeom prst="rect">
            <a:avLst/>
          </a:prstGeom>
        </p:spPr>
      </p:pic>
    </p:spTree>
    <p:extLst>
      <p:ext uri="{BB962C8B-B14F-4D97-AF65-F5344CB8AC3E}">
        <p14:creationId xmlns:p14="http://schemas.microsoft.com/office/powerpoint/2010/main" val="2487914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62000"/>
            <a:ext cx="7772400" cy="1828800"/>
          </a:xfrm>
        </p:spPr>
        <p:txBody>
          <a:bodyPr>
            <a:noAutofit/>
          </a:bodyPr>
          <a:lstStyle/>
          <a:p>
            <a:pPr algn="ctr"/>
            <a:r>
              <a:rPr lang="en-US" sz="4400" dirty="0"/>
              <a:t>Backbase Ajax Development Tools</a:t>
            </a:r>
            <a:br>
              <a:rPr lang="en-US" sz="4400" dirty="0"/>
            </a:br>
            <a:endParaRPr lang="en-US" sz="4400" dirty="0"/>
          </a:p>
        </p:txBody>
      </p:sp>
      <p:sp>
        <p:nvSpPr>
          <p:cNvPr id="3" name="Subtitle 2"/>
          <p:cNvSpPr>
            <a:spLocks noGrp="1"/>
          </p:cNvSpPr>
          <p:nvPr>
            <p:ph type="subTitle" idx="1"/>
          </p:nvPr>
        </p:nvSpPr>
        <p:spPr>
          <a:xfrm>
            <a:off x="2057400" y="1981200"/>
            <a:ext cx="7854696" cy="4191000"/>
          </a:xfrm>
        </p:spPr>
        <p:txBody>
          <a:bodyPr/>
          <a:lstStyle/>
          <a:p>
            <a:pPr algn="l">
              <a:buFont typeface="Wingdings" pitchFamily="2" charset="2"/>
              <a:buChar char="Ø"/>
            </a:pPr>
            <a:endParaRPr lang="en-US" dirty="0" smtClean="0">
              <a:hlinkClick r:id=""/>
            </a:endParaRPr>
          </a:p>
          <a:p>
            <a:pPr algn="l">
              <a:buFont typeface="Wingdings" pitchFamily="2" charset="2"/>
              <a:buChar char="Ø"/>
            </a:pPr>
            <a:r>
              <a:rPr lang="en-US" dirty="0" smtClean="0">
                <a:hlinkClick r:id=""/>
              </a:rPr>
              <a:t>Visual Ajax Builder</a:t>
            </a:r>
            <a:endParaRPr lang="en-US" dirty="0" smtClean="0"/>
          </a:p>
          <a:p>
            <a:pPr algn="l">
              <a:buFont typeface="Wingdings" pitchFamily="2" charset="2"/>
              <a:buChar char="Ø"/>
            </a:pPr>
            <a:endParaRPr lang="en-US" dirty="0" smtClean="0"/>
          </a:p>
          <a:p>
            <a:pPr algn="l">
              <a:buFont typeface="Wingdings" pitchFamily="2" charset="2"/>
              <a:buChar char="Ø"/>
            </a:pPr>
            <a:r>
              <a:rPr lang="en-US" dirty="0" smtClean="0">
                <a:hlinkClick r:id="rId2"/>
              </a:rPr>
              <a:t>Debugger (client-side)</a:t>
            </a:r>
            <a:endParaRPr lang="en-US" dirty="0" smtClean="0"/>
          </a:p>
          <a:p>
            <a:pPr algn="l">
              <a:buFont typeface="Wingdings" pitchFamily="2" charset="2"/>
              <a:buChar char="Ø"/>
            </a:pPr>
            <a:endParaRPr lang="en-US" dirty="0" smtClean="0"/>
          </a:p>
          <a:p>
            <a:pPr algn="l">
              <a:buFont typeface="Wingdings" pitchFamily="2" charset="2"/>
              <a:buChar char="Ø"/>
            </a:pPr>
            <a:r>
              <a:rPr lang="en-US" dirty="0" smtClean="0">
                <a:hlinkClick r:id="rId2"/>
              </a:rPr>
              <a:t>Code Samples and Starter Kits</a:t>
            </a:r>
            <a:endParaRPr lang="en-US" dirty="0" smtClean="0"/>
          </a:p>
          <a:p>
            <a:pPr algn="l">
              <a:buFont typeface="Wingdings" pitchFamily="2" charset="2"/>
              <a:buChar char="Ø"/>
            </a:pPr>
            <a:endParaRPr lang="en-US" dirty="0" smtClean="0"/>
          </a:p>
          <a:p>
            <a:pPr algn="l">
              <a:buFont typeface="Wingdings" pitchFamily="2" charset="2"/>
              <a:buChar char="Ø"/>
            </a:pPr>
            <a:r>
              <a:rPr lang="en-US" dirty="0" smtClean="0">
                <a:hlinkClick r:id="rId2"/>
              </a:rPr>
              <a:t>Extensive Documentation</a:t>
            </a: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Tree>
    <p:extLst>
      <p:ext uri="{BB962C8B-B14F-4D97-AF65-F5344CB8AC3E}">
        <p14:creationId xmlns:p14="http://schemas.microsoft.com/office/powerpoint/2010/main" val="35508710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838200"/>
            <a:ext cx="7851648" cy="1447800"/>
          </a:xfrm>
        </p:spPr>
        <p:txBody>
          <a:bodyPr>
            <a:normAutofit fontScale="90000"/>
          </a:bodyPr>
          <a:lstStyle/>
          <a:p>
            <a:pPr algn="ctr"/>
            <a:r>
              <a:rPr lang="en-US" dirty="0" smtClean="0"/>
              <a:t>Visual Ajax Builder</a:t>
            </a:r>
            <a:br>
              <a:rPr lang="en-US" dirty="0" smtClean="0"/>
            </a:br>
            <a:endParaRPr lang="en-US" dirty="0"/>
          </a:p>
        </p:txBody>
      </p:sp>
      <p:sp>
        <p:nvSpPr>
          <p:cNvPr id="3" name="Subtitle 2"/>
          <p:cNvSpPr>
            <a:spLocks noGrp="1"/>
          </p:cNvSpPr>
          <p:nvPr>
            <p:ph type="subTitle" idx="1"/>
          </p:nvPr>
        </p:nvSpPr>
        <p:spPr>
          <a:xfrm>
            <a:off x="2057400" y="1676400"/>
            <a:ext cx="7854696" cy="4876800"/>
          </a:xfrm>
        </p:spPr>
        <p:txBody>
          <a:bodyPr>
            <a:normAutofit/>
          </a:bodyPr>
          <a:lstStyle/>
          <a:p>
            <a:pPr algn="l">
              <a:buFont typeface="Wingdings" pitchFamily="2" charset="2"/>
              <a:buChar char="Ø"/>
            </a:pPr>
            <a:endParaRPr lang="en-US" dirty="0" smtClean="0"/>
          </a:p>
          <a:p>
            <a:pPr algn="l">
              <a:buFont typeface="Wingdings" pitchFamily="2" charset="2"/>
              <a:buChar char="Ø"/>
            </a:pPr>
            <a:r>
              <a:rPr lang="en-US" dirty="0" smtClean="0"/>
              <a:t>Code named Telamon.</a:t>
            </a:r>
          </a:p>
          <a:p>
            <a:pPr algn="l">
              <a:buFont typeface="Wingdings" pitchFamily="2" charset="2"/>
              <a:buChar char="Ø"/>
            </a:pPr>
            <a:endParaRPr lang="en-US" dirty="0" smtClean="0"/>
          </a:p>
          <a:p>
            <a:pPr algn="l">
              <a:buFont typeface="Wingdings" pitchFamily="2" charset="2"/>
              <a:buChar char="Ø"/>
            </a:pPr>
            <a:r>
              <a:rPr lang="en-US" dirty="0" smtClean="0"/>
              <a:t>It is the only WYSIWYG Integrated Development Environment (IDE) specifically designed for Rapid Application Development of Ajax based applications.</a:t>
            </a:r>
          </a:p>
          <a:p>
            <a:pPr algn="l">
              <a:buFont typeface="Wingdings" pitchFamily="2" charset="2"/>
              <a:buChar char="Ø"/>
            </a:pPr>
            <a:endParaRPr lang="en-US" dirty="0" smtClean="0"/>
          </a:p>
          <a:p>
            <a:pPr algn="l">
              <a:buFont typeface="Wingdings" pitchFamily="2" charset="2"/>
              <a:buChar char="Ø"/>
            </a:pPr>
            <a:r>
              <a:rPr lang="en-US" dirty="0" smtClean="0"/>
              <a:t>It uniquely allows you to make changes to your code while browsing through the pages.</a:t>
            </a:r>
          </a:p>
          <a:p>
            <a:pPr algn="l">
              <a:buFont typeface="Wingdings" pitchFamily="2" charset="2"/>
              <a:buChar char="Ø"/>
            </a:pPr>
            <a:endParaRPr lang="en-US" dirty="0" smtClean="0"/>
          </a:p>
          <a:p>
            <a:pPr algn="l">
              <a:buFont typeface="Wingdings" pitchFamily="2" charset="2"/>
              <a:buChar char="Ø"/>
            </a:pPr>
            <a:endParaRPr lang="en-US" dirty="0"/>
          </a:p>
        </p:txBody>
      </p:sp>
    </p:spTree>
    <p:extLst>
      <p:ext uri="{BB962C8B-B14F-4D97-AF65-F5344CB8AC3E}">
        <p14:creationId xmlns:p14="http://schemas.microsoft.com/office/powerpoint/2010/main" val="940789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jax2.jpg"/>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600215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71600"/>
            <a:ext cx="7851648" cy="1600200"/>
          </a:xfrm>
        </p:spPr>
        <p:txBody>
          <a:bodyPr>
            <a:normAutofit fontScale="90000"/>
          </a:bodyPr>
          <a:lstStyle/>
          <a:p>
            <a:pPr algn="ctr"/>
            <a:r>
              <a:rPr lang="en-US" dirty="0" smtClean="0"/>
              <a:t>Code Samples and Starter Kits</a:t>
            </a:r>
            <a:br>
              <a:rPr lang="en-US" dirty="0" smtClean="0"/>
            </a:br>
            <a:endParaRPr lang="en-US" dirty="0"/>
          </a:p>
        </p:txBody>
      </p:sp>
      <p:sp>
        <p:nvSpPr>
          <p:cNvPr id="3" name="Subtitle 2"/>
          <p:cNvSpPr>
            <a:spLocks noGrp="1"/>
          </p:cNvSpPr>
          <p:nvPr>
            <p:ph type="subTitle" idx="1"/>
          </p:nvPr>
        </p:nvSpPr>
        <p:spPr>
          <a:xfrm>
            <a:off x="2057400" y="2209800"/>
            <a:ext cx="7854696" cy="4495800"/>
          </a:xfrm>
        </p:spPr>
        <p:txBody>
          <a:bodyPr/>
          <a:lstStyle/>
          <a:p>
            <a:pPr algn="l">
              <a:buFont typeface="Wingdings" pitchFamily="2" charset="2"/>
              <a:buChar char="Ø"/>
            </a:pPr>
            <a:r>
              <a:rPr lang="en-US" dirty="0" smtClean="0"/>
              <a:t>The hundreds of code samples in the </a:t>
            </a:r>
            <a:r>
              <a:rPr lang="en-US" dirty="0" smtClean="0">
                <a:hlinkClick r:id="rId2"/>
              </a:rPr>
              <a:t>Backbase Ajax Explorer</a:t>
            </a:r>
            <a:r>
              <a:rPr lang="en-US" dirty="0" smtClean="0"/>
              <a:t> can be used to learn the technology and quickly assemble feature-rich Ajax applications.</a:t>
            </a:r>
          </a:p>
          <a:p>
            <a:pPr algn="l">
              <a:buFont typeface="Wingdings" pitchFamily="2" charset="2"/>
              <a:buChar char="Ø"/>
            </a:pPr>
            <a:endParaRPr lang="en-US" dirty="0" smtClean="0"/>
          </a:p>
          <a:p>
            <a:pPr algn="l">
              <a:buFont typeface="Wingdings" pitchFamily="2" charset="2"/>
              <a:buChar char="Ø"/>
            </a:pPr>
            <a:r>
              <a:rPr lang="en-US" dirty="0" smtClean="0">
                <a:hlinkClick r:id="rId3"/>
              </a:rPr>
              <a:t>http://demo.backbase.com/explorer/#|examples/welcome.xml</a:t>
            </a:r>
            <a:endParaRPr lang="en-US" dirty="0"/>
          </a:p>
        </p:txBody>
      </p:sp>
    </p:spTree>
    <p:extLst>
      <p:ext uri="{BB962C8B-B14F-4D97-AF65-F5344CB8AC3E}">
        <p14:creationId xmlns:p14="http://schemas.microsoft.com/office/powerpoint/2010/main" val="24427663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62000"/>
            <a:ext cx="7851648" cy="914400"/>
          </a:xfrm>
        </p:spPr>
        <p:txBody>
          <a:bodyPr>
            <a:normAutofit/>
          </a:bodyPr>
          <a:lstStyle/>
          <a:p>
            <a:pPr algn="l"/>
            <a:r>
              <a:rPr lang="en-US" dirty="0" smtClean="0"/>
              <a:t>Advantages of AJAX</a:t>
            </a:r>
            <a:endParaRPr lang="en-US" dirty="0"/>
          </a:p>
        </p:txBody>
      </p:sp>
      <p:sp>
        <p:nvSpPr>
          <p:cNvPr id="3" name="Subtitle 2"/>
          <p:cNvSpPr>
            <a:spLocks noGrp="1"/>
          </p:cNvSpPr>
          <p:nvPr>
            <p:ph type="subTitle" idx="1"/>
          </p:nvPr>
        </p:nvSpPr>
        <p:spPr>
          <a:xfrm>
            <a:off x="2057400" y="1752600"/>
            <a:ext cx="7854696" cy="4876800"/>
          </a:xfrm>
        </p:spPr>
        <p:txBody>
          <a:bodyPr/>
          <a:lstStyle/>
          <a:p>
            <a:pPr algn="l">
              <a:buFont typeface="Wingdings" pitchFamily="2" charset="2"/>
              <a:buChar char="Ø"/>
            </a:pPr>
            <a:r>
              <a:rPr lang="en-US" dirty="0" smtClean="0"/>
              <a:t>Ajax’s primary contribution to web pages is user-experience improvement.</a:t>
            </a:r>
          </a:p>
          <a:p>
            <a:pPr algn="l">
              <a:buFont typeface="Wingdings" pitchFamily="2" charset="2"/>
              <a:buChar char="Ø"/>
            </a:pPr>
            <a:endParaRPr lang="en-US" dirty="0" smtClean="0"/>
          </a:p>
          <a:p>
            <a:pPr algn="l">
              <a:buFont typeface="Wingdings" pitchFamily="2" charset="2"/>
              <a:buChar char="Ø"/>
            </a:pPr>
            <a:r>
              <a:rPr lang="en-US" dirty="0" smtClean="0"/>
              <a:t>Decreases User Delay</a:t>
            </a:r>
          </a:p>
          <a:p>
            <a:pPr algn="l">
              <a:buFont typeface="Wingdings" pitchFamily="2" charset="2"/>
              <a:buChar char="Ø"/>
            </a:pPr>
            <a:endParaRPr lang="en-US" dirty="0" smtClean="0"/>
          </a:p>
          <a:p>
            <a:pPr algn="l">
              <a:buFont typeface="Wingdings" pitchFamily="2" charset="2"/>
              <a:buChar char="Ø"/>
            </a:pPr>
            <a:r>
              <a:rPr lang="en-US" dirty="0" smtClean="0"/>
              <a:t>Decrease in Bandwidth</a:t>
            </a:r>
          </a:p>
          <a:p>
            <a:pPr algn="l">
              <a:buFont typeface="Wingdings" pitchFamily="2" charset="2"/>
              <a:buChar char="Ø"/>
            </a:pPr>
            <a:endParaRPr lang="en-US" dirty="0" smtClean="0"/>
          </a:p>
          <a:p>
            <a:pPr algn="l">
              <a:buFont typeface="Wingdings" pitchFamily="2" charset="2"/>
              <a:buChar char="Ø"/>
            </a:pPr>
            <a:r>
              <a:rPr lang="en-US" dirty="0" smtClean="0"/>
              <a:t>Complex User Interface Controls and effects</a:t>
            </a:r>
          </a:p>
          <a:p>
            <a:pPr algn="l">
              <a:buFont typeface="Wingdings" pitchFamily="2" charset="2"/>
              <a:buChar char="Ø"/>
            </a:pPr>
            <a:endParaRPr lang="en-US" dirty="0" smtClean="0"/>
          </a:p>
          <a:p>
            <a:pPr algn="l"/>
            <a:r>
              <a:rPr lang="en-US" dirty="0" smtClean="0"/>
              <a:t> </a:t>
            </a:r>
          </a:p>
          <a:p>
            <a:pPr algn="l">
              <a:buFont typeface="Wingdings" pitchFamily="2" charset="2"/>
              <a:buChar char="Ø"/>
            </a:pPr>
            <a:endParaRPr lang="en-US" dirty="0" smtClean="0"/>
          </a:p>
          <a:p>
            <a:pPr algn="l">
              <a:buFont typeface="Wingdings" pitchFamily="2" charset="2"/>
              <a:buChar char="Ø"/>
            </a:pPr>
            <a:endParaRPr lang="en-US" dirty="0"/>
          </a:p>
        </p:txBody>
      </p:sp>
    </p:spTree>
    <p:extLst>
      <p:ext uri="{BB962C8B-B14F-4D97-AF65-F5344CB8AC3E}">
        <p14:creationId xmlns:p14="http://schemas.microsoft.com/office/powerpoint/2010/main" val="17453715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62000"/>
            <a:ext cx="7851648" cy="990600"/>
          </a:xfrm>
        </p:spPr>
        <p:txBody>
          <a:bodyPr/>
          <a:lstStyle/>
          <a:p>
            <a:pPr algn="l"/>
            <a:r>
              <a:rPr lang="en-US" dirty="0" smtClean="0"/>
              <a:t>Disadvantages</a:t>
            </a:r>
            <a:endParaRPr lang="en-US" dirty="0"/>
          </a:p>
        </p:txBody>
      </p:sp>
      <p:sp>
        <p:nvSpPr>
          <p:cNvPr id="3" name="Subtitle 2"/>
          <p:cNvSpPr>
            <a:spLocks noGrp="1"/>
          </p:cNvSpPr>
          <p:nvPr>
            <p:ph type="subTitle" idx="1"/>
          </p:nvPr>
        </p:nvSpPr>
        <p:spPr>
          <a:xfrm>
            <a:off x="2057400" y="1828800"/>
            <a:ext cx="7854696" cy="4800600"/>
          </a:xfrm>
        </p:spPr>
        <p:txBody>
          <a:bodyPr>
            <a:normAutofit lnSpcReduction="10000"/>
          </a:bodyPr>
          <a:lstStyle/>
          <a:p>
            <a:pPr algn="l">
              <a:buFont typeface="Wingdings" pitchFamily="2" charset="2"/>
              <a:buChar char="Ø"/>
            </a:pPr>
            <a:r>
              <a:rPr lang="en-US" dirty="0" smtClean="0"/>
              <a:t>Dynamically created pages do not register themselves with the browser's history engine.</a:t>
            </a:r>
          </a:p>
          <a:p>
            <a:pPr algn="l">
              <a:buFont typeface="Wingdings" pitchFamily="2" charset="2"/>
              <a:buChar char="Ø"/>
            </a:pPr>
            <a:endParaRPr lang="en-US" dirty="0" smtClean="0"/>
          </a:p>
          <a:p>
            <a:pPr algn="l">
              <a:buFont typeface="Wingdings" pitchFamily="2" charset="2"/>
              <a:buChar char="Ø"/>
            </a:pPr>
            <a:r>
              <a:rPr lang="en-US" dirty="0" smtClean="0"/>
              <a:t>Any user whose browser does not support Ajax or JavaScript, or simply has JavaScript disabled, will not be able to use its functionality.</a:t>
            </a:r>
          </a:p>
          <a:p>
            <a:pPr algn="l">
              <a:buFont typeface="Wingdings" pitchFamily="2" charset="2"/>
              <a:buChar char="Ø"/>
            </a:pPr>
            <a:endParaRPr lang="en-US" dirty="0" smtClean="0"/>
          </a:p>
          <a:p>
            <a:pPr algn="l">
              <a:buFont typeface="Wingdings" pitchFamily="2" charset="2"/>
              <a:buChar char="Ø"/>
            </a:pPr>
            <a:r>
              <a:rPr lang="en-US" dirty="0" smtClean="0"/>
              <a:t>Lacks Security</a:t>
            </a:r>
          </a:p>
          <a:p>
            <a:pPr algn="l">
              <a:buFont typeface="Wingdings" pitchFamily="2" charset="2"/>
              <a:buChar char="Ø"/>
            </a:pPr>
            <a:endParaRPr lang="en-US" dirty="0" smtClean="0"/>
          </a:p>
          <a:p>
            <a:pPr algn="l">
              <a:buFont typeface="Wingdings" pitchFamily="2" charset="2"/>
              <a:buChar char="Ø"/>
            </a:pPr>
            <a:r>
              <a:rPr lang="en-US" dirty="0" smtClean="0"/>
              <a:t>Even though Ajax should typically speed up your web page, it ultimately is dependent upon the same hardware as other web technologies and thus is subject to the same problems as normal web pages.</a:t>
            </a:r>
          </a:p>
          <a:p>
            <a:pPr algn="l">
              <a:buFont typeface="Wingdings" pitchFamily="2" charset="2"/>
              <a:buChar char="Ø"/>
            </a:pPr>
            <a:endParaRPr lang="en-US" dirty="0" smtClean="0"/>
          </a:p>
          <a:p>
            <a:pPr>
              <a:buFont typeface="Wingdings" pitchFamily="2" charset="2"/>
              <a:buChar char="Ø"/>
            </a:pPr>
            <a:endParaRPr lang="en-US" dirty="0"/>
          </a:p>
        </p:txBody>
      </p:sp>
    </p:spTree>
    <p:extLst>
      <p:ext uri="{BB962C8B-B14F-4D97-AF65-F5344CB8AC3E}">
        <p14:creationId xmlns:p14="http://schemas.microsoft.com/office/powerpoint/2010/main" val="5925883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solidFill>
                  <a:srgbClr val="C00000"/>
                </a:solidFill>
                <a:latin typeface="Algerian" panose="04020705040A02060702" pitchFamily="82" charset="0"/>
              </a:rPr>
              <a:t>2.JSON handling</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8109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JSON</a:t>
            </a:r>
            <a:endParaRPr lang="en-US" dirty="0"/>
          </a:p>
        </p:txBody>
      </p:sp>
      <p:sp>
        <p:nvSpPr>
          <p:cNvPr id="3" name="Content Placeholder 2"/>
          <p:cNvSpPr>
            <a:spLocks noGrp="1"/>
          </p:cNvSpPr>
          <p:nvPr>
            <p:ph sz="quarter" idx="1"/>
          </p:nvPr>
        </p:nvSpPr>
        <p:spPr/>
        <p:txBody>
          <a:bodyPr/>
          <a:lstStyle/>
          <a:p>
            <a:r>
              <a:rPr lang="en-US" dirty="0" smtClean="0"/>
              <a:t>JavaScript Object Notation</a:t>
            </a:r>
          </a:p>
          <a:p>
            <a:r>
              <a:rPr lang="en-US" dirty="0" smtClean="0"/>
              <a:t>Used to format data</a:t>
            </a:r>
          </a:p>
          <a:p>
            <a:r>
              <a:rPr lang="en-US" dirty="0" smtClean="0"/>
              <a:t>Commonly used in Web as a vehicle to describe data being sent between systems</a:t>
            </a:r>
            <a:endParaRPr lang="en-US" dirty="0"/>
          </a:p>
        </p:txBody>
      </p:sp>
    </p:spTree>
    <p:extLst>
      <p:ext uri="{BB962C8B-B14F-4D97-AF65-F5344CB8AC3E}">
        <p14:creationId xmlns:p14="http://schemas.microsoft.com/office/powerpoint/2010/main" val="906131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JavaScript Functions</a:t>
            </a:r>
            <a:endParaRPr lang="en-GB" dirty="0"/>
          </a:p>
        </p:txBody>
      </p:sp>
      <p:sp>
        <p:nvSpPr>
          <p:cNvPr id="5" name="Content Placeholder 4"/>
          <p:cNvSpPr>
            <a:spLocks noGrp="1"/>
          </p:cNvSpPr>
          <p:nvPr>
            <p:ph idx="1"/>
          </p:nvPr>
        </p:nvSpPr>
        <p:spPr/>
        <p:txBody>
          <a:bodyPr/>
          <a:lstStyle/>
          <a:p>
            <a:r>
              <a:rPr lang="en-GB" dirty="0" smtClean="0"/>
              <a:t>Functions do not require variable types</a:t>
            </a:r>
          </a:p>
          <a:p>
            <a:pPr>
              <a:buNone/>
            </a:pPr>
            <a:r>
              <a:rPr lang="en-GB" dirty="0">
                <a:solidFill>
                  <a:srgbClr val="FF0000"/>
                </a:solidFill>
              </a:rPr>
              <a:t>function </a:t>
            </a:r>
            <a:r>
              <a:rPr lang="en-GB" dirty="0" err="1">
                <a:solidFill>
                  <a:srgbClr val="FF0000"/>
                </a:solidFill>
              </a:rPr>
              <a:t>firstFunction</a:t>
            </a:r>
            <a:r>
              <a:rPr lang="en-GB" dirty="0">
                <a:solidFill>
                  <a:srgbClr val="FF0000"/>
                </a:solidFill>
              </a:rPr>
              <a:t>(a, b){</a:t>
            </a:r>
          </a:p>
          <a:p>
            <a:pPr>
              <a:buNone/>
            </a:pPr>
            <a:r>
              <a:rPr lang="en-GB" dirty="0">
                <a:solidFill>
                  <a:srgbClr val="FF0000"/>
                </a:solidFill>
              </a:rPr>
              <a:t>}</a:t>
            </a:r>
          </a:p>
          <a:p>
            <a:r>
              <a:rPr lang="en-GB" dirty="0" smtClean="0">
                <a:solidFill>
                  <a:schemeClr val="accent2">
                    <a:lumMod val="75000"/>
                  </a:schemeClr>
                </a:solidFill>
              </a:rPr>
              <a:t>Or a return type</a:t>
            </a:r>
          </a:p>
          <a:p>
            <a:pPr>
              <a:buNone/>
            </a:pPr>
            <a:r>
              <a:rPr lang="en-GB" dirty="0">
                <a:solidFill>
                  <a:srgbClr val="FF0000"/>
                </a:solidFill>
              </a:rPr>
              <a:t>function </a:t>
            </a:r>
            <a:r>
              <a:rPr lang="en-GB" dirty="0" err="1">
                <a:solidFill>
                  <a:srgbClr val="FF0000"/>
                </a:solidFill>
              </a:rPr>
              <a:t>doubleMyNumber</a:t>
            </a:r>
            <a:r>
              <a:rPr lang="en-GB" dirty="0">
                <a:solidFill>
                  <a:srgbClr val="FF0000"/>
                </a:solidFill>
              </a:rPr>
              <a:t>(a){</a:t>
            </a:r>
          </a:p>
          <a:p>
            <a:pPr>
              <a:buNone/>
            </a:pPr>
            <a:r>
              <a:rPr lang="en-GB" dirty="0">
                <a:solidFill>
                  <a:srgbClr val="FF0000"/>
                </a:solidFill>
              </a:rPr>
              <a:t>	return a*2;</a:t>
            </a:r>
          </a:p>
          <a:p>
            <a:pPr>
              <a:buNone/>
            </a:pPr>
            <a:r>
              <a:rPr lang="en-GB" dirty="0">
                <a:solidFill>
                  <a:srgbClr val="FF0000"/>
                </a:solidFill>
              </a:rPr>
              <a:t>}</a:t>
            </a:r>
          </a:p>
        </p:txBody>
      </p:sp>
    </p:spTree>
    <p:extLst>
      <p:ext uri="{BB962C8B-B14F-4D97-AF65-F5344CB8AC3E}">
        <p14:creationId xmlns:p14="http://schemas.microsoft.com/office/powerpoint/2010/main" val="3545590369"/>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JSON example</a:t>
            </a:r>
          </a:p>
        </p:txBody>
      </p:sp>
      <p:sp>
        <p:nvSpPr>
          <p:cNvPr id="5123" name="Rectangle 3"/>
          <p:cNvSpPr>
            <a:spLocks noGrp="1" noChangeArrowheads="1"/>
          </p:cNvSpPr>
          <p:nvPr>
            <p:ph sz="quarter" idx="1"/>
          </p:nvPr>
        </p:nvSpPr>
        <p:spPr/>
        <p:txBody>
          <a:bodyPr>
            <a:normAutofit fontScale="92500" lnSpcReduction="20000"/>
          </a:bodyPr>
          <a:lstStyle/>
          <a:p>
            <a:pPr>
              <a:lnSpc>
                <a:spcPct val="90000"/>
              </a:lnSpc>
            </a:pPr>
            <a:r>
              <a:rPr lang="en-US" altLang="en-US" sz="2400"/>
              <a:t>“JSON” stands for “JavaScript Object Notation”</a:t>
            </a:r>
          </a:p>
          <a:p>
            <a:pPr lvl="1">
              <a:lnSpc>
                <a:spcPct val="90000"/>
              </a:lnSpc>
            </a:pPr>
            <a:r>
              <a:rPr lang="en-US" altLang="en-US" sz="2000"/>
              <a:t>Despite the name, JSON is a (mostly) language-independent way of specifying objects as name-value pairs</a:t>
            </a:r>
          </a:p>
          <a:p>
            <a:pPr>
              <a:lnSpc>
                <a:spcPct val="90000"/>
              </a:lnSpc>
            </a:pPr>
            <a:r>
              <a:rPr lang="en-US" altLang="en-US" sz="2400"/>
              <a:t>Example (</a:t>
            </a:r>
            <a:r>
              <a:rPr lang="en-US" altLang="en-US" sz="2400">
                <a:latin typeface="Trebuchet MS" pitchFamily="34" charset="0"/>
              </a:rPr>
              <a:t>http://secretgeek.net/json_3mins.asp</a:t>
            </a:r>
            <a:r>
              <a:rPr lang="en-US" altLang="en-US" sz="2400"/>
              <a:t>):</a:t>
            </a:r>
          </a:p>
          <a:p>
            <a:pPr lvl="1">
              <a:lnSpc>
                <a:spcPct val="90000"/>
              </a:lnSpc>
            </a:pPr>
            <a:r>
              <a:rPr lang="en-US" altLang="en-US" sz="2000">
                <a:solidFill>
                  <a:schemeClr val="accent2"/>
                </a:solidFill>
                <a:latin typeface="Trebuchet MS" pitchFamily="34" charset="0"/>
              </a:rPr>
              <a:t>{"skillz": {</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    "web":[</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        { "name": "html", </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          "years": 5</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        },</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        { "name": "css", </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          "years": 3</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        }]</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    "database":[</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        { "name": "sql", </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          "years": 7</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        }]</a:t>
            </a:r>
            <a:br>
              <a:rPr lang="en-US" altLang="en-US" sz="2000">
                <a:solidFill>
                  <a:schemeClr val="accent2"/>
                </a:solidFill>
                <a:latin typeface="Trebuchet MS" pitchFamily="34" charset="0"/>
              </a:rPr>
            </a:br>
            <a:r>
              <a:rPr lang="en-US" altLang="en-US" sz="2000">
                <a:solidFill>
                  <a:schemeClr val="accent2"/>
                </a:solidFill>
                <a:latin typeface="Trebuchet MS" pitchFamily="34" charset="0"/>
              </a:rPr>
              <a:t>}}</a:t>
            </a:r>
          </a:p>
        </p:txBody>
      </p:sp>
    </p:spTree>
    <p:extLst>
      <p:ext uri="{BB962C8B-B14F-4D97-AF65-F5344CB8AC3E}">
        <p14:creationId xmlns:p14="http://schemas.microsoft.com/office/powerpoint/2010/main" val="3741200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en-US" dirty="0"/>
              <a:t>JSON </a:t>
            </a:r>
            <a:r>
              <a:rPr lang="en-US" altLang="en-US" dirty="0" smtClean="0"/>
              <a:t>syntax</a:t>
            </a:r>
            <a:endParaRPr lang="en-US" altLang="en-US" dirty="0"/>
          </a:p>
        </p:txBody>
      </p:sp>
      <p:sp>
        <p:nvSpPr>
          <p:cNvPr id="1027" name="Rectangle 3"/>
          <p:cNvSpPr>
            <a:spLocks noGrp="1" noChangeArrowheads="1"/>
          </p:cNvSpPr>
          <p:nvPr>
            <p:ph sz="quarter" idx="1"/>
          </p:nvPr>
        </p:nvSpPr>
        <p:spPr/>
        <p:txBody>
          <a:bodyPr/>
          <a:lstStyle/>
          <a:p>
            <a:r>
              <a:rPr lang="en-US" altLang="en-US"/>
              <a:t>An </a:t>
            </a:r>
            <a:r>
              <a:rPr lang="en-US" altLang="en-US" i="1"/>
              <a:t>object</a:t>
            </a:r>
            <a:r>
              <a:rPr lang="en-US" altLang="en-US"/>
              <a:t> is an unordered set of name/value pairs</a:t>
            </a:r>
          </a:p>
          <a:p>
            <a:pPr lvl="1"/>
            <a:r>
              <a:rPr lang="en-US" altLang="en-US"/>
              <a:t>The pairs are enclosed within braces, { }</a:t>
            </a:r>
          </a:p>
          <a:p>
            <a:pPr lvl="1"/>
            <a:r>
              <a:rPr lang="en-US" altLang="en-US"/>
              <a:t>There is a colon between the name and the value</a:t>
            </a:r>
          </a:p>
          <a:p>
            <a:pPr lvl="1"/>
            <a:r>
              <a:rPr lang="en-US" altLang="en-US"/>
              <a:t>Pairs are separated by commas</a:t>
            </a:r>
          </a:p>
          <a:p>
            <a:pPr lvl="1"/>
            <a:r>
              <a:rPr lang="en-US" altLang="en-US"/>
              <a:t>Example: </a:t>
            </a:r>
            <a:r>
              <a:rPr lang="en-US" altLang="en-US">
                <a:solidFill>
                  <a:schemeClr val="accent2"/>
                </a:solidFill>
                <a:latin typeface="Trebuchet MS" pitchFamily="34" charset="0"/>
              </a:rPr>
              <a:t>{ "name": "html", "years": 5 }</a:t>
            </a:r>
          </a:p>
          <a:p>
            <a:r>
              <a:rPr lang="en-US" altLang="en-US"/>
              <a:t>An </a:t>
            </a:r>
            <a:r>
              <a:rPr lang="en-US" altLang="en-US" i="1"/>
              <a:t>array</a:t>
            </a:r>
            <a:r>
              <a:rPr lang="en-US" altLang="en-US"/>
              <a:t> is an ordered collection of values</a:t>
            </a:r>
          </a:p>
          <a:p>
            <a:pPr lvl="1"/>
            <a:r>
              <a:rPr lang="en-US" altLang="en-US"/>
              <a:t>The values are enclosed within brackets, [ ]</a:t>
            </a:r>
          </a:p>
          <a:p>
            <a:pPr lvl="1"/>
            <a:r>
              <a:rPr lang="en-US" altLang="en-US"/>
              <a:t>Values are separated by commas</a:t>
            </a:r>
          </a:p>
          <a:p>
            <a:pPr lvl="1"/>
            <a:r>
              <a:rPr lang="en-US" altLang="en-US"/>
              <a:t>Example: </a:t>
            </a:r>
            <a:r>
              <a:rPr lang="en-US" altLang="en-US">
                <a:solidFill>
                  <a:schemeClr val="accent2"/>
                </a:solidFill>
                <a:latin typeface="Trebuchet MS" pitchFamily="34" charset="0"/>
              </a:rPr>
              <a:t>[ "html", ”xml", "css"  ]</a:t>
            </a:r>
          </a:p>
        </p:txBody>
      </p:sp>
    </p:spTree>
    <p:extLst>
      <p:ext uri="{BB962C8B-B14F-4D97-AF65-F5344CB8AC3E}">
        <p14:creationId xmlns:p14="http://schemas.microsoft.com/office/powerpoint/2010/main" val="38005102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JSON </a:t>
            </a:r>
            <a:r>
              <a:rPr lang="en-US" altLang="en-US" dirty="0" smtClean="0"/>
              <a:t>syntax</a:t>
            </a:r>
            <a:endParaRPr lang="en-US" altLang="en-US" dirty="0"/>
          </a:p>
        </p:txBody>
      </p:sp>
      <p:sp>
        <p:nvSpPr>
          <p:cNvPr id="7171" name="Rectangle 3"/>
          <p:cNvSpPr>
            <a:spLocks noGrp="1" noChangeArrowheads="1"/>
          </p:cNvSpPr>
          <p:nvPr>
            <p:ph sz="quarter" idx="1"/>
          </p:nvPr>
        </p:nvSpPr>
        <p:spPr/>
        <p:txBody>
          <a:bodyPr/>
          <a:lstStyle/>
          <a:p>
            <a:r>
              <a:rPr lang="en-US" altLang="en-US"/>
              <a:t>A </a:t>
            </a:r>
            <a:r>
              <a:rPr lang="en-US" altLang="en-US" i="1"/>
              <a:t>value</a:t>
            </a:r>
            <a:r>
              <a:rPr lang="en-US" altLang="en-US"/>
              <a:t> can be: A string, a number, </a:t>
            </a:r>
            <a:r>
              <a:rPr lang="en-US" altLang="en-US">
                <a:solidFill>
                  <a:schemeClr val="accent2"/>
                </a:solidFill>
                <a:latin typeface="Trebuchet MS" pitchFamily="34" charset="0"/>
              </a:rPr>
              <a:t>true</a:t>
            </a:r>
            <a:r>
              <a:rPr lang="en-US" altLang="en-US"/>
              <a:t>, </a:t>
            </a:r>
            <a:r>
              <a:rPr lang="en-US" altLang="en-US">
                <a:solidFill>
                  <a:schemeClr val="accent2"/>
                </a:solidFill>
                <a:latin typeface="Trebuchet MS" pitchFamily="34" charset="0"/>
              </a:rPr>
              <a:t>false</a:t>
            </a:r>
            <a:r>
              <a:rPr lang="en-US" altLang="en-US"/>
              <a:t>, </a:t>
            </a:r>
            <a:r>
              <a:rPr lang="en-US" altLang="en-US">
                <a:solidFill>
                  <a:schemeClr val="accent2"/>
                </a:solidFill>
                <a:latin typeface="Trebuchet MS" pitchFamily="34" charset="0"/>
              </a:rPr>
              <a:t>null</a:t>
            </a:r>
            <a:r>
              <a:rPr lang="en-US" altLang="en-US"/>
              <a:t>, an object, or an array</a:t>
            </a:r>
          </a:p>
          <a:p>
            <a:pPr lvl="1"/>
            <a:r>
              <a:rPr lang="en-US" altLang="en-US"/>
              <a:t>Values can be nested</a:t>
            </a:r>
          </a:p>
          <a:p>
            <a:r>
              <a:rPr lang="en-US" altLang="en-US" i="1"/>
              <a:t>Strings</a:t>
            </a:r>
            <a:r>
              <a:rPr lang="en-US" altLang="en-US"/>
              <a:t> are enclosed in double quotes, and can contain the usual assortment of escaped characters</a:t>
            </a:r>
          </a:p>
          <a:p>
            <a:r>
              <a:rPr lang="en-US" altLang="en-US" i="1"/>
              <a:t>Numbers</a:t>
            </a:r>
            <a:r>
              <a:rPr lang="en-US" altLang="en-US"/>
              <a:t> have the usual C/C++/Java syntax, including exponential (E) notation</a:t>
            </a:r>
          </a:p>
          <a:p>
            <a:pPr lvl="1"/>
            <a:r>
              <a:rPr lang="en-US" altLang="en-US"/>
              <a:t>All numbers are decimal--no octal or hexadecimal</a:t>
            </a:r>
          </a:p>
          <a:p>
            <a:r>
              <a:rPr lang="en-US" altLang="en-US" i="1"/>
              <a:t>Whitespace</a:t>
            </a:r>
            <a:r>
              <a:rPr lang="en-US" altLang="en-US"/>
              <a:t> can be used between any pair of tokens</a:t>
            </a:r>
          </a:p>
        </p:txBody>
      </p:sp>
    </p:spTree>
    <p:extLst>
      <p:ext uri="{BB962C8B-B14F-4D97-AF65-F5344CB8AC3E}">
        <p14:creationId xmlns:p14="http://schemas.microsoft.com/office/powerpoint/2010/main" val="2585151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altLang="en-US" dirty="0" smtClean="0">
                <a:solidFill>
                  <a:schemeClr val="tx1"/>
                </a:solidFill>
                <a:latin typeface="Trebuchet MS" pitchFamily="34" charset="0"/>
              </a:rPr>
              <a:t>How to turn JSON into JavaScript object –</a:t>
            </a:r>
            <a:r>
              <a:rPr lang="en-US" altLang="en-US" dirty="0" err="1" smtClean="0">
                <a:solidFill>
                  <a:schemeClr val="tx1"/>
                </a:solidFill>
                <a:latin typeface="Trebuchet MS" pitchFamily="34" charset="0"/>
              </a:rPr>
              <a:t>eval</a:t>
            </a:r>
            <a:r>
              <a:rPr lang="en-US" altLang="en-US" dirty="0" smtClean="0">
                <a:solidFill>
                  <a:schemeClr val="tx1"/>
                </a:solidFill>
                <a:latin typeface="Trebuchet MS" pitchFamily="34" charset="0"/>
              </a:rPr>
              <a:t>(*)</a:t>
            </a:r>
            <a:r>
              <a:rPr lang="en-US" altLang="en-US" dirty="0" smtClean="0"/>
              <a:t> </a:t>
            </a:r>
            <a:endParaRPr lang="en-US" altLang="en-US" dirty="0"/>
          </a:p>
        </p:txBody>
      </p:sp>
      <p:sp>
        <p:nvSpPr>
          <p:cNvPr id="17411" name="Rectangle 3"/>
          <p:cNvSpPr>
            <a:spLocks noGrp="1" noChangeArrowheads="1"/>
          </p:cNvSpPr>
          <p:nvPr>
            <p:ph sz="quarter" idx="1"/>
          </p:nvPr>
        </p:nvSpPr>
        <p:spPr/>
        <p:txBody>
          <a:bodyPr/>
          <a:lstStyle/>
          <a:p>
            <a:r>
              <a:rPr lang="en-US" altLang="en-US"/>
              <a:t>The JavaScript</a:t>
            </a:r>
            <a:r>
              <a:rPr lang="en-US" altLang="en-US">
                <a:solidFill>
                  <a:schemeClr val="accent2"/>
                </a:solidFill>
                <a:latin typeface="Trebuchet MS" pitchFamily="34" charset="0"/>
              </a:rPr>
              <a:t> eval(</a:t>
            </a:r>
            <a:r>
              <a:rPr lang="en-US" altLang="en-US" b="1" i="1">
                <a:solidFill>
                  <a:schemeClr val="hlink"/>
                </a:solidFill>
              </a:rPr>
              <a:t>string</a:t>
            </a:r>
            <a:r>
              <a:rPr lang="en-US" altLang="en-US">
                <a:solidFill>
                  <a:schemeClr val="accent2"/>
                </a:solidFill>
                <a:latin typeface="Trebuchet MS" pitchFamily="34" charset="0"/>
              </a:rPr>
              <a:t>) </a:t>
            </a:r>
            <a:r>
              <a:rPr lang="en-US" altLang="en-US"/>
              <a:t>method compiles and executes the given string</a:t>
            </a:r>
          </a:p>
          <a:p>
            <a:pPr lvl="1"/>
            <a:r>
              <a:rPr lang="en-US" altLang="en-US"/>
              <a:t>The string can be an expression, a statement, or a sequence of statements</a:t>
            </a:r>
          </a:p>
          <a:p>
            <a:pPr lvl="1"/>
            <a:r>
              <a:rPr lang="en-US" altLang="en-US"/>
              <a:t>Expressions can include variables and object properties</a:t>
            </a:r>
          </a:p>
          <a:p>
            <a:pPr lvl="1"/>
            <a:r>
              <a:rPr lang="en-US" altLang="en-US">
                <a:solidFill>
                  <a:schemeClr val="accent2"/>
                </a:solidFill>
                <a:latin typeface="Trebuchet MS" pitchFamily="34" charset="0"/>
              </a:rPr>
              <a:t>eval</a:t>
            </a:r>
            <a:r>
              <a:rPr lang="en-US" altLang="en-US"/>
              <a:t> returns the value of the last expression evaluated</a:t>
            </a:r>
          </a:p>
          <a:p>
            <a:r>
              <a:rPr lang="en-US" altLang="en-US"/>
              <a:t>When applied to JSON, </a:t>
            </a:r>
            <a:r>
              <a:rPr lang="en-US" altLang="en-US">
                <a:solidFill>
                  <a:schemeClr val="accent2"/>
                </a:solidFill>
                <a:latin typeface="Trebuchet MS" pitchFamily="34" charset="0"/>
              </a:rPr>
              <a:t>eval </a:t>
            </a:r>
            <a:r>
              <a:rPr lang="en-US" altLang="en-US"/>
              <a:t>returns the described object </a:t>
            </a:r>
          </a:p>
        </p:txBody>
      </p:sp>
    </p:spTree>
    <p:extLst>
      <p:ext uri="{BB962C8B-B14F-4D97-AF65-F5344CB8AC3E}">
        <p14:creationId xmlns:p14="http://schemas.microsoft.com/office/powerpoint/2010/main" val="23055855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JSON and—methods?</a:t>
            </a:r>
          </a:p>
        </p:txBody>
      </p:sp>
      <p:sp>
        <p:nvSpPr>
          <p:cNvPr id="19459" name="Rectangle 3"/>
          <p:cNvSpPr>
            <a:spLocks noGrp="1" noChangeArrowheads="1"/>
          </p:cNvSpPr>
          <p:nvPr>
            <p:ph sz="quarter" idx="1"/>
          </p:nvPr>
        </p:nvSpPr>
        <p:spPr/>
        <p:txBody>
          <a:bodyPr/>
          <a:lstStyle/>
          <a:p>
            <a:r>
              <a:rPr lang="en-US" altLang="en-US"/>
              <a:t>In addition to instance variables, objects typically have methods</a:t>
            </a:r>
          </a:p>
          <a:p>
            <a:r>
              <a:rPr lang="en-US" altLang="en-US"/>
              <a:t>There is nothing in the JSON specification about methods</a:t>
            </a:r>
          </a:p>
          <a:p>
            <a:r>
              <a:rPr lang="en-US" altLang="en-US"/>
              <a:t>However, a method can be represented as a string, and (when received by the client) evaluated with eval</a:t>
            </a:r>
          </a:p>
          <a:p>
            <a:pPr lvl="1"/>
            <a:r>
              <a:rPr lang="en-US" altLang="en-US"/>
              <a:t>Obviously, this breaks language-independence</a:t>
            </a:r>
          </a:p>
          <a:p>
            <a:pPr lvl="1"/>
            <a:r>
              <a:rPr lang="en-US" altLang="en-US"/>
              <a:t>Also, JavaScript is rarely used on the server side</a:t>
            </a:r>
          </a:p>
        </p:txBody>
      </p:sp>
    </p:spTree>
    <p:extLst>
      <p:ext uri="{BB962C8B-B14F-4D97-AF65-F5344CB8AC3E}">
        <p14:creationId xmlns:p14="http://schemas.microsoft.com/office/powerpoint/2010/main" val="4277311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Comparison of JSON and XML</a:t>
            </a:r>
          </a:p>
        </p:txBody>
      </p:sp>
      <p:sp>
        <p:nvSpPr>
          <p:cNvPr id="6147" name="Rectangle 3"/>
          <p:cNvSpPr>
            <a:spLocks noGrp="1" noChangeArrowheads="1"/>
          </p:cNvSpPr>
          <p:nvPr>
            <p:ph sz="quarter" idx="1"/>
          </p:nvPr>
        </p:nvSpPr>
        <p:spPr/>
        <p:txBody>
          <a:bodyPr>
            <a:normAutofit lnSpcReduction="10000"/>
          </a:bodyPr>
          <a:lstStyle/>
          <a:p>
            <a:pPr>
              <a:lnSpc>
                <a:spcPct val="80000"/>
              </a:lnSpc>
            </a:pPr>
            <a:r>
              <a:rPr lang="en-US" altLang="en-US" sz="2400" dirty="0"/>
              <a:t>Similarities:</a:t>
            </a:r>
          </a:p>
          <a:p>
            <a:pPr lvl="1">
              <a:lnSpc>
                <a:spcPct val="80000"/>
              </a:lnSpc>
            </a:pPr>
            <a:r>
              <a:rPr lang="en-US" altLang="en-US" sz="2000" dirty="0"/>
              <a:t>Both are human readable</a:t>
            </a:r>
          </a:p>
          <a:p>
            <a:pPr lvl="1">
              <a:lnSpc>
                <a:spcPct val="80000"/>
              </a:lnSpc>
            </a:pPr>
            <a:r>
              <a:rPr lang="en-US" altLang="en-US" sz="2000" dirty="0"/>
              <a:t>Both have very simple syntax</a:t>
            </a:r>
          </a:p>
          <a:p>
            <a:pPr lvl="1">
              <a:lnSpc>
                <a:spcPct val="80000"/>
              </a:lnSpc>
            </a:pPr>
            <a:r>
              <a:rPr lang="en-US" altLang="en-US" sz="2000" dirty="0"/>
              <a:t>Both are hierarchical</a:t>
            </a:r>
          </a:p>
          <a:p>
            <a:pPr lvl="1">
              <a:lnSpc>
                <a:spcPct val="80000"/>
              </a:lnSpc>
            </a:pPr>
            <a:r>
              <a:rPr lang="en-US" altLang="en-US" sz="2000" dirty="0"/>
              <a:t>Both are language independent</a:t>
            </a:r>
          </a:p>
          <a:p>
            <a:pPr lvl="1">
              <a:lnSpc>
                <a:spcPct val="80000"/>
              </a:lnSpc>
            </a:pPr>
            <a:r>
              <a:rPr lang="en-US" altLang="en-US" sz="2000" dirty="0"/>
              <a:t>Both can be used by Ajax</a:t>
            </a:r>
          </a:p>
          <a:p>
            <a:pPr lvl="1">
              <a:lnSpc>
                <a:spcPct val="80000"/>
              </a:lnSpc>
            </a:pPr>
            <a:r>
              <a:rPr lang="en-US" altLang="en-US" sz="2000" dirty="0"/>
              <a:t>Both supported in APIs of many programming languages</a:t>
            </a:r>
          </a:p>
          <a:p>
            <a:pPr>
              <a:lnSpc>
                <a:spcPct val="80000"/>
              </a:lnSpc>
            </a:pPr>
            <a:r>
              <a:rPr lang="en-US" altLang="en-US" sz="2400" dirty="0"/>
              <a:t>Differences:</a:t>
            </a:r>
          </a:p>
          <a:p>
            <a:pPr lvl="1">
              <a:lnSpc>
                <a:spcPct val="80000"/>
              </a:lnSpc>
            </a:pPr>
            <a:r>
              <a:rPr lang="en-US" altLang="en-US" sz="2000" dirty="0"/>
              <a:t>Syntax is different</a:t>
            </a:r>
          </a:p>
          <a:p>
            <a:pPr lvl="1">
              <a:lnSpc>
                <a:spcPct val="80000"/>
              </a:lnSpc>
            </a:pPr>
            <a:r>
              <a:rPr lang="en-US" altLang="en-US" sz="2000" dirty="0"/>
              <a:t>JSON is less verbose</a:t>
            </a:r>
          </a:p>
          <a:p>
            <a:pPr lvl="1">
              <a:lnSpc>
                <a:spcPct val="80000"/>
              </a:lnSpc>
            </a:pPr>
            <a:r>
              <a:rPr lang="en-US" altLang="en-US" sz="2000" dirty="0"/>
              <a:t>JSON can be parsed by JavaScript’s </a:t>
            </a:r>
            <a:r>
              <a:rPr lang="en-US" altLang="en-US" sz="2000" dirty="0" err="1">
                <a:solidFill>
                  <a:schemeClr val="accent2"/>
                </a:solidFill>
                <a:latin typeface="Trebuchet MS" pitchFamily="34" charset="0"/>
              </a:rPr>
              <a:t>eval</a:t>
            </a:r>
            <a:r>
              <a:rPr lang="en-US" altLang="en-US" sz="2000" dirty="0"/>
              <a:t> method</a:t>
            </a:r>
          </a:p>
          <a:p>
            <a:pPr lvl="1">
              <a:lnSpc>
                <a:spcPct val="80000"/>
              </a:lnSpc>
            </a:pPr>
            <a:r>
              <a:rPr lang="en-US" altLang="en-US" sz="2000" dirty="0"/>
              <a:t>JSON includes arrays</a:t>
            </a:r>
          </a:p>
          <a:p>
            <a:pPr lvl="1">
              <a:lnSpc>
                <a:spcPct val="80000"/>
              </a:lnSpc>
            </a:pPr>
            <a:r>
              <a:rPr lang="en-US" altLang="en-US" sz="2000" dirty="0"/>
              <a:t>Names in JSON must not be JavaScript reserved words</a:t>
            </a:r>
          </a:p>
          <a:p>
            <a:pPr lvl="1">
              <a:lnSpc>
                <a:spcPct val="80000"/>
              </a:lnSpc>
            </a:pPr>
            <a:r>
              <a:rPr lang="en-US" altLang="en-US" sz="2000" dirty="0"/>
              <a:t>XML can be validated</a:t>
            </a:r>
          </a:p>
        </p:txBody>
      </p:sp>
    </p:spTree>
    <p:extLst>
      <p:ext uri="{BB962C8B-B14F-4D97-AF65-F5344CB8AC3E}">
        <p14:creationId xmlns:p14="http://schemas.microsoft.com/office/powerpoint/2010/main" val="3892191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JSON in AJAX</a:t>
            </a:r>
          </a:p>
        </p:txBody>
      </p:sp>
      <p:sp>
        <p:nvSpPr>
          <p:cNvPr id="48131" name="Rectangle 3"/>
          <p:cNvSpPr>
            <a:spLocks noGrp="1" noChangeArrowheads="1"/>
          </p:cNvSpPr>
          <p:nvPr>
            <p:ph sz="quarter" idx="1"/>
          </p:nvPr>
        </p:nvSpPr>
        <p:spPr/>
        <p:txBody>
          <a:bodyPr/>
          <a:lstStyle/>
          <a:p>
            <a:r>
              <a:rPr lang="en-US" altLang="en-US" dirty="0"/>
              <a:t>JSON can be used in AJAX as follows:</a:t>
            </a:r>
          </a:p>
          <a:p>
            <a:r>
              <a:rPr lang="en-US" altLang="en-US" dirty="0"/>
              <a:t>Include it in HTML directly</a:t>
            </a:r>
          </a:p>
          <a:p>
            <a:r>
              <a:rPr lang="en-US" altLang="en-US" dirty="0"/>
              <a:t>&lt;html&gt;... &lt;script&gt; </a:t>
            </a:r>
            <a:r>
              <a:rPr lang="en-US" altLang="en-US" dirty="0" err="1"/>
              <a:t>var</a:t>
            </a:r>
            <a:r>
              <a:rPr lang="en-US" altLang="en-US" dirty="0"/>
              <a:t> data = </a:t>
            </a:r>
            <a:r>
              <a:rPr lang="en-US" altLang="en-US" i="1" dirty="0" err="1"/>
              <a:t>JSONdata</a:t>
            </a:r>
            <a:r>
              <a:rPr lang="en-US" altLang="en-US" dirty="0"/>
              <a:t>; &lt;/script&gt;... &lt;/html&gt; </a:t>
            </a:r>
          </a:p>
          <a:p>
            <a:r>
              <a:rPr lang="en-US" altLang="en-US" dirty="0"/>
              <a:t>JSON is used with </a:t>
            </a:r>
            <a:r>
              <a:rPr lang="en-US" altLang="en-US" dirty="0" err="1"/>
              <a:t>XMLHttpRequest</a:t>
            </a:r>
            <a:r>
              <a:rPr lang="en-US" altLang="en-US" dirty="0"/>
              <a:t> and can be converted into a JavaScript structure</a:t>
            </a:r>
          </a:p>
          <a:p>
            <a:r>
              <a:rPr lang="en-US" altLang="en-US" dirty="0" err="1"/>
              <a:t>responseData</a:t>
            </a:r>
            <a:r>
              <a:rPr lang="en-US" altLang="en-US" dirty="0"/>
              <a:t> = </a:t>
            </a:r>
            <a:r>
              <a:rPr lang="en-US" altLang="en-US" dirty="0" err="1"/>
              <a:t>eval</a:t>
            </a:r>
            <a:r>
              <a:rPr lang="en-US" altLang="en-US" dirty="0"/>
              <a:t>('(' + </a:t>
            </a:r>
            <a:r>
              <a:rPr lang="en-US" altLang="en-US" dirty="0" err="1"/>
              <a:t>responseText</a:t>
            </a:r>
            <a:r>
              <a:rPr lang="en-US" altLang="en-US" dirty="0"/>
              <a:t> + ')'); </a:t>
            </a:r>
          </a:p>
        </p:txBody>
      </p:sp>
      <p:sp>
        <p:nvSpPr>
          <p:cNvPr id="3" name="TextBox 2"/>
          <p:cNvSpPr txBox="1"/>
          <p:nvPr/>
        </p:nvSpPr>
        <p:spPr>
          <a:xfrm>
            <a:off x="4267200" y="5715001"/>
            <a:ext cx="5385770" cy="646331"/>
          </a:xfrm>
          <a:prstGeom prst="rect">
            <a:avLst/>
          </a:prstGeom>
          <a:solidFill>
            <a:srgbClr val="FFC000"/>
          </a:solidFill>
        </p:spPr>
        <p:txBody>
          <a:bodyPr wrap="none" rtlCol="0">
            <a:spAutoFit/>
          </a:bodyPr>
          <a:lstStyle/>
          <a:p>
            <a:r>
              <a:rPr lang="en-US" dirty="0"/>
              <a:t>We have not yet spoken about AJAX --- revisit this again</a:t>
            </a:r>
            <a:br>
              <a:rPr lang="en-US" dirty="0"/>
            </a:br>
            <a:r>
              <a:rPr lang="en-US" dirty="0"/>
              <a:t>after you have learned about AJAX</a:t>
            </a:r>
          </a:p>
        </p:txBody>
      </p:sp>
    </p:spTree>
    <p:extLst>
      <p:ext uri="{BB962C8B-B14F-4D97-AF65-F5344CB8AC3E}">
        <p14:creationId xmlns:p14="http://schemas.microsoft.com/office/powerpoint/2010/main" val="2807869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Why is JSON better suited for AJAX?</a:t>
            </a:r>
          </a:p>
        </p:txBody>
      </p:sp>
      <p:sp>
        <p:nvSpPr>
          <p:cNvPr id="52227" name="Rectangle 3"/>
          <p:cNvSpPr>
            <a:spLocks noGrp="1" noChangeArrowheads="1"/>
          </p:cNvSpPr>
          <p:nvPr>
            <p:ph sz="quarter" idx="1"/>
          </p:nvPr>
        </p:nvSpPr>
        <p:spPr/>
        <p:txBody>
          <a:bodyPr>
            <a:normAutofit fontScale="92500" lnSpcReduction="10000"/>
          </a:bodyPr>
          <a:lstStyle/>
          <a:p>
            <a:pPr>
              <a:lnSpc>
                <a:spcPct val="90000"/>
              </a:lnSpc>
            </a:pPr>
            <a:r>
              <a:rPr lang="en-US" altLang="en-US" sz="2100"/>
              <a:t>JSON is widely used in AJAX. The X in AJAX stands for XML.</a:t>
            </a:r>
          </a:p>
          <a:p>
            <a:pPr>
              <a:lnSpc>
                <a:spcPct val="90000"/>
              </a:lnSpc>
            </a:pPr>
            <a:r>
              <a:rPr lang="en-US" altLang="en-US" sz="2100"/>
              <a:t>E.g.</a:t>
            </a:r>
          </a:p>
          <a:p>
            <a:pPr>
              <a:lnSpc>
                <a:spcPct val="90000"/>
              </a:lnSpc>
            </a:pPr>
            <a:r>
              <a:rPr lang="en-US" altLang="en-US" sz="2100"/>
              <a:t>{</a:t>
            </a:r>
          </a:p>
          <a:p>
            <a:pPr>
              <a:lnSpc>
                <a:spcPct val="90000"/>
              </a:lnSpc>
            </a:pPr>
            <a:r>
              <a:rPr lang="en-US" altLang="en-US" sz="2100"/>
              <a:t>"fullname": "Swati Kumar",</a:t>
            </a:r>
          </a:p>
          <a:p>
            <a:pPr>
              <a:lnSpc>
                <a:spcPct val="90000"/>
              </a:lnSpc>
            </a:pPr>
            <a:r>
              <a:rPr lang="en-US" altLang="en-US" sz="2100"/>
              <a:t>"org": "Columbia",</a:t>
            </a:r>
          </a:p>
          <a:p>
            <a:pPr>
              <a:lnSpc>
                <a:spcPct val="90000"/>
              </a:lnSpc>
            </a:pPr>
            <a:r>
              <a:rPr lang="en-US" altLang="en-US" sz="2100"/>
              <a:t>}</a:t>
            </a:r>
          </a:p>
          <a:p>
            <a:pPr>
              <a:lnSpc>
                <a:spcPct val="90000"/>
              </a:lnSpc>
            </a:pPr>
            <a:endParaRPr lang="en-US" altLang="en-US" sz="2100"/>
          </a:p>
          <a:p>
            <a:pPr>
              <a:lnSpc>
                <a:spcPct val="90000"/>
              </a:lnSpc>
            </a:pPr>
            <a:r>
              <a:rPr lang="en-US" altLang="en-US" sz="2100"/>
              <a:t>&lt;?xml version='1.0‘ encoding='UTF-8'?&gt;</a:t>
            </a:r>
          </a:p>
          <a:p>
            <a:pPr>
              <a:lnSpc>
                <a:spcPct val="90000"/>
              </a:lnSpc>
            </a:pPr>
            <a:r>
              <a:rPr lang="en-US" altLang="en-US" sz="2100"/>
              <a:t>&lt;element&gt;</a:t>
            </a:r>
          </a:p>
          <a:p>
            <a:pPr>
              <a:lnSpc>
                <a:spcPct val="90000"/>
              </a:lnSpc>
            </a:pPr>
            <a:r>
              <a:rPr lang="en-US" altLang="en-US" sz="2100"/>
              <a:t>&lt;fullname&gt;Swati Kumar&lt;/fullname&gt;</a:t>
            </a:r>
          </a:p>
          <a:p>
            <a:pPr>
              <a:lnSpc>
                <a:spcPct val="90000"/>
              </a:lnSpc>
            </a:pPr>
            <a:r>
              <a:rPr lang="en-US" altLang="en-US" sz="2100"/>
              <a:t>&lt;org&gt;Columbia&lt;/org&gt;</a:t>
            </a:r>
          </a:p>
          <a:p>
            <a:pPr>
              <a:lnSpc>
                <a:spcPct val="90000"/>
              </a:lnSpc>
            </a:pPr>
            <a:r>
              <a:rPr lang="en-US" altLang="en-US" sz="2100"/>
              <a:t>&lt;/element&gt;</a:t>
            </a:r>
          </a:p>
        </p:txBody>
      </p:sp>
    </p:spTree>
    <p:extLst>
      <p:ext uri="{BB962C8B-B14F-4D97-AF65-F5344CB8AC3E}">
        <p14:creationId xmlns:p14="http://schemas.microsoft.com/office/powerpoint/2010/main" val="2798393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sz="quarter" idx="1"/>
          </p:nvPr>
        </p:nvSpPr>
        <p:spPr>
          <a:xfrm>
            <a:off x="1981200" y="1524001"/>
            <a:ext cx="8229600" cy="4606925"/>
          </a:xfrm>
        </p:spPr>
        <p:txBody>
          <a:bodyPr/>
          <a:lstStyle/>
          <a:p>
            <a:endParaRPr lang="en-US" altLang="en-US" dirty="0"/>
          </a:p>
          <a:p>
            <a:r>
              <a:rPr lang="en-US" altLang="en-US" dirty="0"/>
              <a:t>JSON response at client side is:</a:t>
            </a:r>
          </a:p>
          <a:p>
            <a:r>
              <a:rPr lang="en-US" altLang="en-US" i="1" dirty="0" err="1"/>
              <a:t>var</a:t>
            </a:r>
            <a:r>
              <a:rPr lang="en-US" altLang="en-US" i="1" dirty="0"/>
              <a:t> name = </a:t>
            </a:r>
            <a:r>
              <a:rPr lang="en-US" altLang="en-US" i="1" dirty="0" err="1"/>
              <a:t>eval</a:t>
            </a:r>
            <a:r>
              <a:rPr lang="en-US" altLang="en-US" i="1" dirty="0"/>
              <a:t>('(' + </a:t>
            </a:r>
            <a:r>
              <a:rPr lang="en-US" altLang="en-US" i="1" dirty="0" err="1"/>
              <a:t>req.responseText</a:t>
            </a:r>
            <a:r>
              <a:rPr lang="en-US" altLang="en-US" i="1" dirty="0"/>
              <a:t> + ')').</a:t>
            </a:r>
            <a:r>
              <a:rPr lang="en-US" altLang="en-US" i="1" dirty="0" err="1"/>
              <a:t>fullname.value</a:t>
            </a:r>
            <a:r>
              <a:rPr lang="en-US" altLang="en-US" i="1" dirty="0"/>
              <a:t>;</a:t>
            </a:r>
          </a:p>
          <a:p>
            <a:r>
              <a:rPr lang="en-US" altLang="en-US" dirty="0"/>
              <a:t>To access a composite element</a:t>
            </a:r>
          </a:p>
          <a:p>
            <a:r>
              <a:rPr lang="en-US" altLang="en-US" i="1" dirty="0" err="1"/>
              <a:t>eval</a:t>
            </a:r>
            <a:r>
              <a:rPr lang="en-US" altLang="en-US" i="1" dirty="0"/>
              <a:t>('(' + </a:t>
            </a:r>
            <a:r>
              <a:rPr lang="en-US" altLang="en-US" i="1" dirty="0" err="1"/>
              <a:t>req.responseText</a:t>
            </a:r>
            <a:r>
              <a:rPr lang="en-US" altLang="en-US" i="1" dirty="0"/>
              <a:t> + ')').</a:t>
            </a:r>
            <a:r>
              <a:rPr lang="en-US" altLang="en-US" i="1" dirty="0" err="1"/>
              <a:t>xyz.abc.value</a:t>
            </a:r>
            <a:r>
              <a:rPr lang="en-US" altLang="en-US" i="1" dirty="0"/>
              <a:t>;</a:t>
            </a:r>
          </a:p>
          <a:p>
            <a:r>
              <a:rPr lang="en-US" altLang="en-US" dirty="0"/>
              <a:t>Thus, any level deep elements can be easily accessed.</a:t>
            </a:r>
          </a:p>
          <a:p>
            <a:endParaRPr lang="en-US" altLang="en-US" dirty="0"/>
          </a:p>
        </p:txBody>
      </p:sp>
    </p:spTree>
    <p:extLst>
      <p:ext uri="{BB962C8B-B14F-4D97-AF65-F5344CB8AC3E}">
        <p14:creationId xmlns:p14="http://schemas.microsoft.com/office/powerpoint/2010/main" val="39589499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981200" y="609601"/>
            <a:ext cx="8229600" cy="407987"/>
          </a:xfrm>
        </p:spPr>
        <p:txBody>
          <a:bodyPr>
            <a:normAutofit fontScale="90000"/>
          </a:bodyPr>
          <a:lstStyle/>
          <a:p>
            <a:r>
              <a:rPr lang="en-US" altLang="en-US" sz="3800" dirty="0"/>
              <a:t>XML and JavaScript</a:t>
            </a:r>
          </a:p>
        </p:txBody>
      </p:sp>
      <p:sp>
        <p:nvSpPr>
          <p:cNvPr id="56323" name="Rectangle 3"/>
          <p:cNvSpPr>
            <a:spLocks noGrp="1" noChangeArrowheads="1"/>
          </p:cNvSpPr>
          <p:nvPr>
            <p:ph sz="quarter" idx="1"/>
          </p:nvPr>
        </p:nvSpPr>
        <p:spPr>
          <a:xfrm>
            <a:off x="1981200" y="1412876"/>
            <a:ext cx="8229600" cy="5445125"/>
          </a:xfrm>
        </p:spPr>
        <p:txBody>
          <a:bodyPr/>
          <a:lstStyle/>
          <a:p>
            <a:r>
              <a:rPr lang="en-US" altLang="en-US" dirty="0"/>
              <a:t>XML response at client side is:</a:t>
            </a:r>
          </a:p>
          <a:p>
            <a:r>
              <a:rPr lang="en-US" altLang="en-US" i="1" dirty="0" err="1"/>
              <a:t>var</a:t>
            </a:r>
            <a:r>
              <a:rPr lang="en-US" altLang="en-US" i="1" dirty="0"/>
              <a:t> root = </a:t>
            </a:r>
            <a:r>
              <a:rPr lang="en-US" altLang="en-US" i="1" dirty="0" err="1"/>
              <a:t>req.responseXML</a:t>
            </a:r>
            <a:r>
              <a:rPr lang="en-US" altLang="en-US" i="1" dirty="0"/>
              <a:t>;</a:t>
            </a:r>
          </a:p>
          <a:p>
            <a:r>
              <a:rPr lang="en-US" altLang="en-US" i="1" dirty="0" err="1"/>
              <a:t>var</a:t>
            </a:r>
            <a:r>
              <a:rPr lang="en-US" altLang="en-US" i="1" dirty="0"/>
              <a:t> name = </a:t>
            </a:r>
            <a:r>
              <a:rPr lang="en-US" altLang="en-US" i="1" dirty="0" err="1"/>
              <a:t>root.getElementsByTagName</a:t>
            </a:r>
            <a:r>
              <a:rPr lang="en-US" altLang="en-US" i="1" dirty="0"/>
              <a:t>(‘</a:t>
            </a:r>
            <a:r>
              <a:rPr lang="en-US" altLang="en-US" i="1" dirty="0" err="1"/>
              <a:t>fullname</a:t>
            </a:r>
            <a:r>
              <a:rPr lang="en-US" altLang="en-US" i="1" dirty="0"/>
              <a:t>’);</a:t>
            </a:r>
          </a:p>
          <a:p>
            <a:r>
              <a:rPr lang="en-US" altLang="en-US" dirty="0"/>
              <a:t>To access a composite element</a:t>
            </a:r>
          </a:p>
          <a:p>
            <a:r>
              <a:rPr lang="en-US" altLang="en-US" i="1" dirty="0" err="1"/>
              <a:t>root.getElementsByTagName</a:t>
            </a:r>
            <a:r>
              <a:rPr lang="en-US" altLang="en-US" i="1" dirty="0"/>
              <a:t>(‘xyz’)[0].</a:t>
            </a:r>
            <a:r>
              <a:rPr lang="en-US" altLang="en-US" i="1" dirty="0" err="1"/>
              <a:t>firstChild</a:t>
            </a:r>
            <a:endParaRPr lang="en-US" altLang="en-US" i="1" dirty="0"/>
          </a:p>
          <a:p>
            <a:r>
              <a:rPr lang="en-US" altLang="en-US" dirty="0">
                <a:solidFill>
                  <a:srgbClr val="FF0000"/>
                </a:solidFill>
              </a:rPr>
              <a:t>To access deeper levels we need more overhead.</a:t>
            </a:r>
          </a:p>
          <a:p>
            <a:r>
              <a:rPr lang="en-US" altLang="en-US" dirty="0">
                <a:solidFill>
                  <a:srgbClr val="FF0000"/>
                </a:solidFill>
              </a:rPr>
              <a:t>Reduced extensibility in XML</a:t>
            </a:r>
          </a:p>
        </p:txBody>
      </p:sp>
    </p:spTree>
    <p:extLst>
      <p:ext uri="{BB962C8B-B14F-4D97-AF65-F5344CB8AC3E}">
        <p14:creationId xmlns:p14="http://schemas.microsoft.com/office/powerpoint/2010/main" val="1605769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JavaScript Outputs</a:t>
            </a:r>
            <a:endParaRPr lang="en-GB" dirty="0"/>
          </a:p>
        </p:txBody>
      </p:sp>
      <p:sp>
        <p:nvSpPr>
          <p:cNvPr id="5" name="Content Placeholder 4"/>
          <p:cNvSpPr>
            <a:spLocks noGrp="1"/>
          </p:cNvSpPr>
          <p:nvPr>
            <p:ph idx="1"/>
          </p:nvPr>
        </p:nvSpPr>
        <p:spPr/>
        <p:txBody>
          <a:bodyPr/>
          <a:lstStyle/>
          <a:p>
            <a:r>
              <a:rPr lang="en-GB" dirty="0" smtClean="0"/>
              <a:t>To display a message box:</a:t>
            </a:r>
          </a:p>
          <a:p>
            <a:pPr>
              <a:buNone/>
            </a:pPr>
            <a:r>
              <a:rPr lang="en-GB" dirty="0">
                <a:solidFill>
                  <a:srgbClr val="FF0000"/>
                </a:solidFill>
              </a:rPr>
              <a:t>alert(‘Hello’);</a:t>
            </a:r>
          </a:p>
          <a:p>
            <a:r>
              <a:rPr lang="en-GB" dirty="0" smtClean="0">
                <a:solidFill>
                  <a:schemeClr val="accent2">
                    <a:lumMod val="75000"/>
                  </a:schemeClr>
                </a:solidFill>
              </a:rPr>
              <a:t>Or you could manipulate an HTML control</a:t>
            </a:r>
          </a:p>
          <a:p>
            <a:pPr>
              <a:buNone/>
            </a:pPr>
            <a:r>
              <a:rPr lang="en-GB" dirty="0">
                <a:solidFill>
                  <a:srgbClr val="92D050"/>
                </a:solidFill>
              </a:rPr>
              <a:t>&lt;input type="text" id="text1"&gt;</a:t>
            </a:r>
          </a:p>
          <a:p>
            <a:pPr>
              <a:buNone/>
            </a:pPr>
            <a:r>
              <a:rPr lang="en-GB" dirty="0">
                <a:solidFill>
                  <a:srgbClr val="FF0000"/>
                </a:solidFill>
              </a:rPr>
              <a:t>text1.value = "Hello";</a:t>
            </a:r>
          </a:p>
        </p:txBody>
      </p:sp>
    </p:spTree>
    <p:extLst>
      <p:ext uri="{BB962C8B-B14F-4D97-AF65-F5344CB8AC3E}">
        <p14:creationId xmlns:p14="http://schemas.microsoft.com/office/powerpoint/2010/main" val="4249115095"/>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smtClean="0"/>
              <a:t>YAML – another option?</a:t>
            </a:r>
            <a:endParaRPr lang="en-US" altLang="en-US" dirty="0"/>
          </a:p>
        </p:txBody>
      </p:sp>
      <p:sp>
        <p:nvSpPr>
          <p:cNvPr id="21507" name="Rectangle 3"/>
          <p:cNvSpPr>
            <a:spLocks noGrp="1" noChangeArrowheads="1"/>
          </p:cNvSpPr>
          <p:nvPr>
            <p:ph sz="quarter" idx="1"/>
          </p:nvPr>
        </p:nvSpPr>
        <p:spPr/>
        <p:txBody>
          <a:bodyPr/>
          <a:lstStyle/>
          <a:p>
            <a:r>
              <a:rPr lang="en-US" altLang="en-US"/>
              <a:t>YAML can be taken as an acronym for either</a:t>
            </a:r>
          </a:p>
          <a:p>
            <a:pPr lvl="1"/>
            <a:r>
              <a:rPr lang="en-US" altLang="en-US"/>
              <a:t>Yet Another Markup Language</a:t>
            </a:r>
          </a:p>
          <a:p>
            <a:pPr lvl="1"/>
            <a:r>
              <a:rPr lang="en-US" altLang="en-US"/>
              <a:t>YAML Ain</a:t>
            </a:r>
            <a:r>
              <a:rPr lang="en-US" altLang="en-US">
                <a:cs typeface="Times New Roman" pitchFamily="18" charset="0"/>
              </a:rPr>
              <a:t>’t Markup Language</a:t>
            </a:r>
          </a:p>
          <a:p>
            <a:r>
              <a:rPr lang="en-US" altLang="en-US">
                <a:cs typeface="Times New Roman" pitchFamily="18" charset="0"/>
              </a:rPr>
              <a:t>Like JSON, the purpose of YAML is to represent typical data types in human-readable notation</a:t>
            </a:r>
          </a:p>
          <a:p>
            <a:r>
              <a:rPr lang="en-US" altLang="en-US">
                <a:cs typeface="Times New Roman" pitchFamily="18" charset="0"/>
              </a:rPr>
              <a:t>YAML is (almost) a superset of JSON, with many more capabilities (lists, casting, etc.)</a:t>
            </a:r>
          </a:p>
          <a:p>
            <a:pPr lvl="1"/>
            <a:r>
              <a:rPr lang="en-US" altLang="en-US">
                <a:cs typeface="Times New Roman" pitchFamily="18" charset="0"/>
              </a:rPr>
              <a:t>Except: YAML doesn’t handle escaped Unicode characters</a:t>
            </a:r>
          </a:p>
          <a:p>
            <a:pPr lvl="1"/>
            <a:r>
              <a:rPr lang="en-US" altLang="en-US">
                <a:cs typeface="Times New Roman" pitchFamily="18" charset="0"/>
              </a:rPr>
              <a:t>Consequently, JSON can be parsed by YAML parsers</a:t>
            </a:r>
          </a:p>
          <a:p>
            <a:r>
              <a:rPr lang="en-US" altLang="en-US" sz="2400">
                <a:cs typeface="Times New Roman" pitchFamily="18" charset="0"/>
              </a:rPr>
              <a:t>When JSON isn’t enough, consider YAML</a:t>
            </a:r>
            <a:endParaRPr lang="en-US" altLang="en-US"/>
          </a:p>
        </p:txBody>
      </p:sp>
    </p:spTree>
    <p:extLst>
      <p:ext uri="{BB962C8B-B14F-4D97-AF65-F5344CB8AC3E}">
        <p14:creationId xmlns:p14="http://schemas.microsoft.com/office/powerpoint/2010/main" val="3466314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How to parse JSON in Java</a:t>
            </a:r>
            <a:endParaRPr lang="en-US" dirty="0"/>
          </a:p>
        </p:txBody>
      </p:sp>
      <p:sp>
        <p:nvSpPr>
          <p:cNvPr id="3" name="Title 2"/>
          <p:cNvSpPr>
            <a:spLocks noGrp="1"/>
          </p:cNvSpPr>
          <p:nvPr>
            <p:ph type="ctrTitle"/>
          </p:nvPr>
        </p:nvSpPr>
        <p:spPr/>
        <p:txBody>
          <a:bodyPr/>
          <a:lstStyle/>
          <a:p>
            <a:r>
              <a:rPr lang="en-US" dirty="0" smtClean="0"/>
              <a:t>JSON and Java</a:t>
            </a:r>
            <a:endParaRPr lang="en-US" dirty="0"/>
          </a:p>
        </p:txBody>
      </p:sp>
    </p:spTree>
    <p:extLst>
      <p:ext uri="{BB962C8B-B14F-4D97-AF65-F5344CB8AC3E}">
        <p14:creationId xmlns:p14="http://schemas.microsoft.com/office/powerpoint/2010/main" val="40465513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sz="2400" dirty="0">
                <a:solidFill>
                  <a:srgbClr val="121214"/>
                </a:solidFill>
                <a:latin typeface="Verdana" pitchFamily="34" charset="0"/>
                <a:cs typeface="Arial" pitchFamily="34" charset="0"/>
              </a:rPr>
              <a:t>Mapping between JSON and Java entities</a:t>
            </a:r>
            <a:br>
              <a:rPr lang="en-US" altLang="en-US" sz="2400" dirty="0">
                <a:solidFill>
                  <a:srgbClr val="121214"/>
                </a:solidFill>
                <a:latin typeface="Verdana" pitchFamily="34" charset="0"/>
                <a:cs typeface="Arial" pitchFamily="34" charset="0"/>
              </a:rPr>
            </a:br>
            <a:endParaRPr lang="en-US" sz="2400" dirty="0"/>
          </a:p>
        </p:txBody>
      </p:sp>
      <p:graphicFrame>
        <p:nvGraphicFramePr>
          <p:cNvPr id="4" name="Content Placeholder 3"/>
          <p:cNvGraphicFramePr>
            <a:graphicFrameLocks noGrp="1"/>
          </p:cNvGraphicFramePr>
          <p:nvPr>
            <p:ph sz="quarter" idx="1"/>
            <p:extLst/>
          </p:nvPr>
        </p:nvGraphicFramePr>
        <p:xfrm>
          <a:off x="2819400" y="1219200"/>
          <a:ext cx="6286500" cy="3577046"/>
        </p:xfrm>
        <a:graphic>
          <a:graphicData uri="http://schemas.openxmlformats.org/drawingml/2006/table">
            <a:tbl>
              <a:tblPr/>
              <a:tblGrid>
                <a:gridCol w="3143250"/>
                <a:gridCol w="3143250"/>
              </a:tblGrid>
              <a:tr h="468086">
                <a:tc>
                  <a:txBody>
                    <a:bodyPr/>
                    <a:lstStyle/>
                    <a:p>
                      <a:pPr algn="l" fontAlgn="t"/>
                      <a:r>
                        <a:rPr lang="en-US" sz="1800" b="1" dirty="0">
                          <a:effectLst/>
                        </a:rPr>
                        <a:t>JSON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b="1" dirty="0">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68086">
                <a:tc>
                  <a:txBody>
                    <a:bodyPr/>
                    <a:lstStyle/>
                    <a:p>
                      <a:pPr fontAlgn="t"/>
                      <a:r>
                        <a:rPr lang="en-US" sz="2400" dirty="0">
                          <a:effectLst/>
                        </a:rPr>
                        <a:t>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java.lang.String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8086">
                <a:tc>
                  <a:txBody>
                    <a:bodyPr/>
                    <a:lstStyle/>
                    <a:p>
                      <a:pPr fontAlgn="t"/>
                      <a:r>
                        <a:rPr lang="en-US" sz="2400" dirty="0">
                          <a:effectLst/>
                        </a:rPr>
                        <a:t>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err="1">
                          <a:effectLst/>
                        </a:rPr>
                        <a:t>java.lang.Number</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8086">
                <a:tc>
                  <a:txBody>
                    <a:bodyPr/>
                    <a:lstStyle/>
                    <a:p>
                      <a:pPr fontAlgn="t"/>
                      <a:r>
                        <a:rPr lang="en-US" sz="2400" dirty="0" err="1">
                          <a:effectLst/>
                        </a:rPr>
                        <a:t>true|false</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err="1">
                          <a:effectLst/>
                        </a:rPr>
                        <a:t>java.lang.Boolean</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8086">
                <a:tc>
                  <a:txBody>
                    <a:bodyPr/>
                    <a:lstStyle/>
                    <a:p>
                      <a:pPr fontAlgn="t"/>
                      <a:r>
                        <a:rPr lang="en-US" sz="2400">
                          <a:effectLst/>
                        </a:rPr>
                        <a:t>null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null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8086">
                <a:tc>
                  <a:txBody>
                    <a:bodyPr/>
                    <a:lstStyle/>
                    <a:p>
                      <a:pPr fontAlgn="t"/>
                      <a:r>
                        <a:rPr lang="en-US" sz="2400">
                          <a:effectLst/>
                        </a:rPr>
                        <a:t>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err="1">
                          <a:effectLst/>
                        </a:rPr>
                        <a:t>java.util.List</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8086">
                <a:tc>
                  <a:txBody>
                    <a:bodyPr/>
                    <a:lstStyle/>
                    <a:p>
                      <a:pPr fontAlgn="t"/>
                      <a:r>
                        <a:rPr lang="en-US" sz="2400" dirty="0">
                          <a:effectLst/>
                        </a:rPr>
                        <a:t>object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err="1">
                          <a:effectLst/>
                        </a:rPr>
                        <a:t>java.util.Map</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057400" y="4953001"/>
            <a:ext cx="8305800" cy="1726093"/>
          </a:xfrm>
          <a:prstGeom prst="rect">
            <a:avLst/>
          </a:prstGeom>
          <a:solidFill>
            <a:srgbClr val="FFC000"/>
          </a:solidFill>
          <a:ln>
            <a:noFill/>
          </a:ln>
          <a:effectLst/>
        </p:spPr>
        <p:txBody>
          <a:bodyPr vert="horz" wrap="square" lIns="0" tIns="31740" rIns="31740" bIns="3174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just" eaLnBrk="0" hangingPunct="0"/>
            <a:r>
              <a:rPr lang="en-US" altLang="en-US" dirty="0" err="1">
                <a:solidFill>
                  <a:srgbClr val="000000"/>
                </a:solidFill>
                <a:latin typeface="Verdana" pitchFamily="34" charset="0"/>
              </a:rPr>
              <a:t>JSON.simple</a:t>
            </a:r>
            <a:r>
              <a:rPr lang="en-US" altLang="en-US" dirty="0">
                <a:solidFill>
                  <a:srgbClr val="000000"/>
                </a:solidFill>
                <a:latin typeface="Verdana" pitchFamily="34" charset="0"/>
              </a:rPr>
              <a:t> maps entities from the left side to the right side while decoding or parsing, and maps entities from the right to the left while encoding.</a:t>
            </a:r>
            <a:endParaRPr lang="en-US" altLang="en-US" dirty="0"/>
          </a:p>
          <a:p>
            <a:pPr eaLnBrk="0" hangingPunct="0"/>
            <a:r>
              <a:rPr lang="en-US" altLang="en-US" dirty="0">
                <a:solidFill>
                  <a:srgbClr val="000000"/>
                </a:solidFill>
                <a:latin typeface="Verdana" pitchFamily="34" charset="0"/>
              </a:rPr>
              <a:t>On decoding, the default concrete class of </a:t>
            </a:r>
            <a:r>
              <a:rPr lang="en-US" altLang="en-US" i="1" dirty="0" err="1">
                <a:solidFill>
                  <a:srgbClr val="000000"/>
                </a:solidFill>
                <a:latin typeface="Verdana" pitchFamily="34" charset="0"/>
              </a:rPr>
              <a:t>java.util.List</a:t>
            </a:r>
            <a:r>
              <a:rPr lang="en-US" altLang="en-US" dirty="0">
                <a:solidFill>
                  <a:srgbClr val="000000"/>
                </a:solidFill>
                <a:latin typeface="Verdana" pitchFamily="34" charset="0"/>
              </a:rPr>
              <a:t> </a:t>
            </a:r>
            <a:r>
              <a:rPr lang="en-US" altLang="en-US" dirty="0" err="1">
                <a:solidFill>
                  <a:srgbClr val="000000"/>
                </a:solidFill>
                <a:latin typeface="Verdana" pitchFamily="34" charset="0"/>
              </a:rPr>
              <a:t>is</a:t>
            </a:r>
            <a:r>
              <a:rPr lang="en-US" altLang="en-US" i="1" dirty="0" err="1">
                <a:solidFill>
                  <a:srgbClr val="000000"/>
                </a:solidFill>
                <a:latin typeface="Verdana" pitchFamily="34" charset="0"/>
              </a:rPr>
              <a:t>org.json.simple.JSONArray</a:t>
            </a:r>
            <a:r>
              <a:rPr lang="en-US" altLang="en-US" dirty="0">
                <a:solidFill>
                  <a:srgbClr val="000000"/>
                </a:solidFill>
                <a:latin typeface="Verdana" pitchFamily="34" charset="0"/>
              </a:rPr>
              <a:t> and the default concrete class of </a:t>
            </a:r>
            <a:r>
              <a:rPr lang="en-US" altLang="en-US" i="1" dirty="0" err="1">
                <a:solidFill>
                  <a:srgbClr val="000000"/>
                </a:solidFill>
                <a:latin typeface="Verdana" pitchFamily="34" charset="0"/>
              </a:rPr>
              <a:t>java.util.Map</a:t>
            </a:r>
            <a:r>
              <a:rPr lang="en-US" altLang="en-US" dirty="0">
                <a:solidFill>
                  <a:srgbClr val="000000"/>
                </a:solidFill>
                <a:latin typeface="Verdana" pitchFamily="34" charset="0"/>
              </a:rPr>
              <a:t> </a:t>
            </a:r>
            <a:r>
              <a:rPr lang="en-US" altLang="en-US" dirty="0" err="1">
                <a:solidFill>
                  <a:srgbClr val="000000"/>
                </a:solidFill>
                <a:latin typeface="Verdana" pitchFamily="34" charset="0"/>
              </a:rPr>
              <a:t>is</a:t>
            </a:r>
            <a:r>
              <a:rPr lang="en-US" altLang="en-US" i="1" dirty="0" err="1">
                <a:solidFill>
                  <a:srgbClr val="000000"/>
                </a:solidFill>
                <a:latin typeface="Verdana" pitchFamily="34" charset="0"/>
              </a:rPr>
              <a:t>org.json.simple.JSONObject</a:t>
            </a:r>
            <a:r>
              <a:rPr lang="en-US" altLang="en-US" dirty="0">
                <a:solidFill>
                  <a:srgbClr val="000000"/>
                </a:solidFill>
                <a:latin typeface="Verdana" pitchFamily="34" charset="0"/>
              </a:rPr>
              <a:t>.</a:t>
            </a:r>
            <a:endParaRPr lang="en-US" altLang="en-US" dirty="0"/>
          </a:p>
        </p:txBody>
      </p:sp>
    </p:spTree>
    <p:extLst>
      <p:ext uri="{BB962C8B-B14F-4D97-AF65-F5344CB8AC3E}">
        <p14:creationId xmlns:p14="http://schemas.microsoft.com/office/powerpoint/2010/main" val="30671388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reading in </a:t>
            </a:r>
            <a:r>
              <a:rPr lang="en-US" smtClean="0"/>
              <a:t>Java example</a:t>
            </a:r>
            <a:endParaRPr lang="en-US"/>
          </a:p>
        </p:txBody>
      </p:sp>
      <p:sp>
        <p:nvSpPr>
          <p:cNvPr id="3" name="Content Placeholder 2"/>
          <p:cNvSpPr>
            <a:spLocks noGrp="1"/>
          </p:cNvSpPr>
          <p:nvPr>
            <p:ph sz="quarter" idx="1"/>
          </p:nvPr>
        </p:nvSpPr>
        <p:spPr/>
        <p:txBody>
          <a:bodyPr/>
          <a:lstStyle/>
          <a:p>
            <a:r>
              <a:rPr lang="en-US" dirty="0"/>
              <a:t>http://www.tutorialspoint.com/json/json_java_example.htm</a:t>
            </a:r>
          </a:p>
        </p:txBody>
      </p:sp>
    </p:spTree>
    <p:extLst>
      <p:ext uri="{BB962C8B-B14F-4D97-AF65-F5344CB8AC3E}">
        <p14:creationId xmlns:p14="http://schemas.microsoft.com/office/powerpoint/2010/main" val="13892672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85800"/>
            <a:ext cx="7772400" cy="1143000"/>
          </a:xfrm>
        </p:spPr>
        <p:txBody>
          <a:bodyPr>
            <a:normAutofit fontScale="90000"/>
          </a:bodyPr>
          <a:lstStyle/>
          <a:p>
            <a:r>
              <a:rPr lang="en-US" dirty="0" smtClean="0"/>
              <a:t>There is an interface called </a:t>
            </a:r>
            <a:r>
              <a:rPr lang="en-US" dirty="0" err="1" smtClean="0"/>
              <a:t>JSONParser</a:t>
            </a:r>
            <a:r>
              <a:rPr lang="en-US" dirty="0" smtClean="0"/>
              <a:t> in </a:t>
            </a:r>
            <a:r>
              <a:rPr lang="en-US" dirty="0" err="1" smtClean="0"/>
              <a:t>javax.json.stream</a:t>
            </a:r>
            <a:r>
              <a:rPr lang="en-US" dirty="0" smtClean="0"/>
              <a:t> you can implement</a:t>
            </a:r>
            <a:endParaRPr lang="en-US" dirty="0"/>
          </a:p>
        </p:txBody>
      </p:sp>
      <p:sp>
        <p:nvSpPr>
          <p:cNvPr id="3" name="Content Placeholder 2"/>
          <p:cNvSpPr>
            <a:spLocks noGrp="1"/>
          </p:cNvSpPr>
          <p:nvPr>
            <p:ph sz="quarter" idx="1"/>
          </p:nvPr>
        </p:nvSpPr>
        <p:spPr>
          <a:xfrm>
            <a:off x="2438400" y="2057400"/>
            <a:ext cx="7772400" cy="4572000"/>
          </a:xfrm>
        </p:spPr>
        <p:txBody>
          <a:bodyPr/>
          <a:lstStyle/>
          <a:p>
            <a:r>
              <a:rPr lang="en-US" dirty="0" err="1"/>
              <a:t>javax.json.stream</a:t>
            </a:r>
            <a:endParaRPr lang="en-US" dirty="0"/>
          </a:p>
          <a:p>
            <a:r>
              <a:rPr lang="en-US" b="1" dirty="0"/>
              <a:t>Interface </a:t>
            </a:r>
            <a:r>
              <a:rPr lang="en-US" b="1" dirty="0" err="1">
                <a:hlinkClick r:id="rId2"/>
              </a:rPr>
              <a:t>JsonParser</a:t>
            </a:r>
            <a:endParaRPr lang="en-US" b="1" dirty="0"/>
          </a:p>
          <a:p>
            <a:endParaRPr lang="en-US" dirty="0"/>
          </a:p>
        </p:txBody>
      </p:sp>
    </p:spTree>
    <p:extLst>
      <p:ext uri="{BB962C8B-B14F-4D97-AF65-F5344CB8AC3E}">
        <p14:creationId xmlns:p14="http://schemas.microsoft.com/office/powerpoint/2010/main" val="18506015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solidFill>
                  <a:srgbClr val="C00000"/>
                </a:solidFill>
                <a:latin typeface="Algerian" panose="04020705040A02060702" pitchFamily="82" charset="0"/>
              </a:rPr>
              <a:t>3.ExtJS MVC</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13163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Testing</a:t>
            </a:r>
            <a:endParaRPr lang="en-US" dirty="0"/>
          </a:p>
        </p:txBody>
      </p:sp>
      <p:sp>
        <p:nvSpPr>
          <p:cNvPr id="3" name="Subtitle 2"/>
          <p:cNvSpPr>
            <a:spLocks noGrp="1"/>
          </p:cNvSpPr>
          <p:nvPr>
            <p:ph type="subTitle" idx="1"/>
          </p:nvPr>
        </p:nvSpPr>
        <p:spPr/>
        <p:txBody>
          <a:bodyPr/>
          <a:lstStyle/>
          <a:p>
            <a:r>
              <a:rPr lang="en-US" dirty="0" smtClean="0"/>
              <a:t>For rich web client applications</a:t>
            </a:r>
            <a:endParaRPr lang="en-US" dirty="0"/>
          </a:p>
        </p:txBody>
      </p:sp>
      <p:sp>
        <p:nvSpPr>
          <p:cNvPr id="4" name="Footer Placeholder 3"/>
          <p:cNvSpPr>
            <a:spLocks noGrp="1"/>
          </p:cNvSpPr>
          <p:nvPr>
            <p:ph type="ftr" sz="quarter" idx="11"/>
          </p:nvPr>
        </p:nvSpPr>
        <p:spPr/>
        <p:txBody>
          <a:bodyPr/>
          <a:lstStyle/>
          <a:p>
            <a:r>
              <a:rPr lang="en-US" smtClean="0"/>
              <a:t>Jeff Hemminger           Object Partners, Inc</a:t>
            </a:r>
            <a:endParaRPr lang="en-US"/>
          </a:p>
        </p:txBody>
      </p:sp>
    </p:spTree>
    <p:extLst>
      <p:ext uri="{BB962C8B-B14F-4D97-AF65-F5344CB8AC3E}">
        <p14:creationId xmlns:p14="http://schemas.microsoft.com/office/powerpoint/2010/main" val="27334556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few of the features of rich web clients</a:t>
            </a:r>
            <a:endParaRPr lang="en-US" dirty="0"/>
          </a:p>
        </p:txBody>
      </p:sp>
      <p:sp>
        <p:nvSpPr>
          <p:cNvPr id="3" name="Content Placeholder 2"/>
          <p:cNvSpPr>
            <a:spLocks noGrp="1"/>
          </p:cNvSpPr>
          <p:nvPr>
            <p:ph idx="1"/>
          </p:nvPr>
        </p:nvSpPr>
        <p:spPr/>
        <p:txBody>
          <a:bodyPr/>
          <a:lstStyle/>
          <a:p>
            <a:r>
              <a:rPr lang="en-US" dirty="0" smtClean="0"/>
              <a:t>Rich, desktop-like capabilities</a:t>
            </a:r>
          </a:p>
          <a:p>
            <a:r>
              <a:rPr lang="en-US" dirty="0" smtClean="0"/>
              <a:t>Generate their own HTML</a:t>
            </a:r>
          </a:p>
          <a:p>
            <a:r>
              <a:rPr lang="en-US" dirty="0" smtClean="0"/>
              <a:t>Ajax – Asynchronous </a:t>
            </a:r>
            <a:r>
              <a:rPr lang="en-US" dirty="0" err="1" smtClean="0"/>
              <a:t>Javascript</a:t>
            </a:r>
            <a:r>
              <a:rPr lang="en-US" dirty="0" smtClean="0"/>
              <a:t> and XML</a:t>
            </a:r>
          </a:p>
        </p:txBody>
      </p:sp>
      <p:sp>
        <p:nvSpPr>
          <p:cNvPr id="4" name="Footer Placeholder 3"/>
          <p:cNvSpPr>
            <a:spLocks noGrp="1"/>
          </p:cNvSpPr>
          <p:nvPr>
            <p:ph type="ftr" sz="quarter" idx="11"/>
          </p:nvPr>
        </p:nvSpPr>
        <p:spPr/>
        <p:txBody>
          <a:bodyPr/>
          <a:lstStyle/>
          <a:p>
            <a:r>
              <a:rPr lang="en-US" smtClean="0"/>
              <a:t>Jeff Hemminger           Object Partners, Inc</a:t>
            </a:r>
            <a:endParaRPr lang="en-US"/>
          </a:p>
        </p:txBody>
      </p:sp>
    </p:spTree>
    <p:extLst>
      <p:ext uri="{BB962C8B-B14F-4D97-AF65-F5344CB8AC3E}">
        <p14:creationId xmlns:p14="http://schemas.microsoft.com/office/powerpoint/2010/main" val="24896669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Testing</a:t>
            </a:r>
            <a:endParaRPr lang="en-US" dirty="0"/>
          </a:p>
        </p:txBody>
      </p:sp>
      <p:sp>
        <p:nvSpPr>
          <p:cNvPr id="3" name="Content Placeholder 2"/>
          <p:cNvSpPr>
            <a:spLocks noGrp="1"/>
          </p:cNvSpPr>
          <p:nvPr>
            <p:ph idx="1"/>
          </p:nvPr>
        </p:nvSpPr>
        <p:spPr/>
        <p:txBody>
          <a:bodyPr/>
          <a:lstStyle/>
          <a:p>
            <a:r>
              <a:rPr lang="en-US" dirty="0" smtClean="0"/>
              <a:t>Controller, as in MVC, is in the client (“Processes and responds to events (typically user actions) and may indirectly invoke changes on the model.” - Wikipedia)</a:t>
            </a:r>
          </a:p>
          <a:p>
            <a:r>
              <a:rPr lang="en-US" dirty="0" smtClean="0"/>
              <a:t>View- Events, validation, display logic, error handling is there too.</a:t>
            </a:r>
          </a:p>
          <a:p>
            <a:r>
              <a:rPr lang="en-US" dirty="0" smtClean="0"/>
              <a:t>“I entered </a:t>
            </a:r>
            <a:r>
              <a:rPr lang="en-US" i="1" dirty="0" smtClean="0"/>
              <a:t>FOO</a:t>
            </a:r>
            <a:r>
              <a:rPr lang="en-US" dirty="0" smtClean="0"/>
              <a:t> and I got </a:t>
            </a:r>
            <a:r>
              <a:rPr lang="en-US" i="1" dirty="0" smtClean="0"/>
              <a:t>BAR</a:t>
            </a:r>
            <a:r>
              <a:rPr lang="en-US" dirty="0" smtClean="0"/>
              <a:t> back” as a bug description doesn’t leave you with much to go on.</a:t>
            </a:r>
          </a:p>
          <a:p>
            <a:r>
              <a:rPr lang="en-US" dirty="0" smtClean="0"/>
              <a:t>Whack-A-Mole bug fixing results without good test tools.</a:t>
            </a:r>
          </a:p>
          <a:p>
            <a:r>
              <a:rPr lang="en-US" dirty="0" smtClean="0"/>
              <a:t>End to end testing is not efficient.</a:t>
            </a:r>
          </a:p>
          <a:p>
            <a:endParaRPr lang="en-US" dirty="0"/>
          </a:p>
        </p:txBody>
      </p:sp>
      <p:sp>
        <p:nvSpPr>
          <p:cNvPr id="4" name="Footer Placeholder 3"/>
          <p:cNvSpPr>
            <a:spLocks noGrp="1"/>
          </p:cNvSpPr>
          <p:nvPr>
            <p:ph type="ftr" sz="quarter" idx="11"/>
          </p:nvPr>
        </p:nvSpPr>
        <p:spPr/>
        <p:txBody>
          <a:bodyPr/>
          <a:lstStyle/>
          <a:p>
            <a:r>
              <a:rPr lang="en-US" smtClean="0"/>
              <a:t>Jeff Hemminger           Object Partners, Inc</a:t>
            </a:r>
            <a:endParaRPr lang="en-US"/>
          </a:p>
        </p:txBody>
      </p:sp>
    </p:spTree>
    <p:extLst>
      <p:ext uri="{BB962C8B-B14F-4D97-AF65-F5344CB8AC3E}">
        <p14:creationId xmlns:p14="http://schemas.microsoft.com/office/powerpoint/2010/main" val="7476590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Testing Frameworks Vary</a:t>
            </a:r>
            <a:endParaRPr lang="en-US" dirty="0"/>
          </a:p>
        </p:txBody>
      </p:sp>
      <p:sp>
        <p:nvSpPr>
          <p:cNvPr id="3" name="Content Placeholder 2"/>
          <p:cNvSpPr>
            <a:spLocks noGrp="1"/>
          </p:cNvSpPr>
          <p:nvPr>
            <p:ph idx="1"/>
          </p:nvPr>
        </p:nvSpPr>
        <p:spPr/>
        <p:txBody>
          <a:bodyPr/>
          <a:lstStyle/>
          <a:p>
            <a:r>
              <a:rPr lang="en-US" dirty="0" smtClean="0"/>
              <a:t>Run exclusively in browsers</a:t>
            </a:r>
          </a:p>
          <a:p>
            <a:r>
              <a:rPr lang="en-US" dirty="0" smtClean="0"/>
              <a:t>Simulate browsers</a:t>
            </a:r>
          </a:p>
          <a:p>
            <a:r>
              <a:rPr lang="en-US" dirty="0" smtClean="0"/>
              <a:t>Unit Test </a:t>
            </a:r>
            <a:r>
              <a:rPr lang="en-US" dirty="0" err="1" smtClean="0"/>
              <a:t>Javascript</a:t>
            </a:r>
            <a:r>
              <a:rPr lang="en-US" dirty="0" smtClean="0"/>
              <a:t> (in the browser)</a:t>
            </a:r>
          </a:p>
        </p:txBody>
      </p:sp>
      <p:sp>
        <p:nvSpPr>
          <p:cNvPr id="4" name="Footer Placeholder 3"/>
          <p:cNvSpPr>
            <a:spLocks noGrp="1"/>
          </p:cNvSpPr>
          <p:nvPr>
            <p:ph type="ftr" sz="quarter" idx="11"/>
          </p:nvPr>
        </p:nvSpPr>
        <p:spPr/>
        <p:txBody>
          <a:bodyPr/>
          <a:lstStyle/>
          <a:p>
            <a:r>
              <a:rPr lang="en-US" smtClean="0"/>
              <a:t>Jeff Hemminger           Object Partners, Inc</a:t>
            </a:r>
            <a:endParaRPr lang="en-US"/>
          </a:p>
        </p:txBody>
      </p:sp>
    </p:spTree>
    <p:extLst>
      <p:ext uri="{BB962C8B-B14F-4D97-AF65-F5344CB8AC3E}">
        <p14:creationId xmlns:p14="http://schemas.microsoft.com/office/powerpoint/2010/main" val="909328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JavaScript Events</a:t>
            </a:r>
            <a:endParaRPr lang="en-GB" dirty="0"/>
          </a:p>
        </p:txBody>
      </p:sp>
      <p:sp>
        <p:nvSpPr>
          <p:cNvPr id="5" name="Content Placeholder 4"/>
          <p:cNvSpPr>
            <a:spLocks noGrp="1"/>
          </p:cNvSpPr>
          <p:nvPr>
            <p:ph idx="1"/>
          </p:nvPr>
        </p:nvSpPr>
        <p:spPr/>
        <p:txBody>
          <a:bodyPr/>
          <a:lstStyle/>
          <a:p>
            <a:r>
              <a:rPr lang="en-GB" dirty="0" smtClean="0"/>
              <a:t>HTML elements call JavaScript events</a:t>
            </a:r>
          </a:p>
          <a:p>
            <a:r>
              <a:rPr lang="en-GB" dirty="0" smtClean="0">
                <a:solidFill>
                  <a:schemeClr val="accent2">
                    <a:lumMod val="75000"/>
                  </a:schemeClr>
                </a:solidFill>
              </a:rPr>
              <a:t>For example, the </a:t>
            </a:r>
            <a:r>
              <a:rPr lang="en-GB" dirty="0" smtClean="0">
                <a:solidFill>
                  <a:srgbClr val="92D050"/>
                </a:solidFill>
              </a:rPr>
              <a:t>body</a:t>
            </a:r>
            <a:r>
              <a:rPr lang="en-GB" dirty="0" smtClean="0">
                <a:solidFill>
                  <a:schemeClr val="accent2">
                    <a:lumMod val="75000"/>
                  </a:schemeClr>
                </a:solidFill>
              </a:rPr>
              <a:t> element has </a:t>
            </a:r>
            <a:r>
              <a:rPr lang="en-GB" dirty="0" err="1" smtClean="0">
                <a:solidFill>
                  <a:srgbClr val="92D050"/>
                </a:solidFill>
              </a:rPr>
              <a:t>onload</a:t>
            </a:r>
            <a:endParaRPr lang="en-GB" dirty="0" smtClean="0">
              <a:solidFill>
                <a:srgbClr val="92D050"/>
              </a:solidFill>
            </a:endParaRPr>
          </a:p>
          <a:p>
            <a:pPr>
              <a:buNone/>
            </a:pPr>
            <a:r>
              <a:rPr lang="en-GB" dirty="0">
                <a:solidFill>
                  <a:srgbClr val="92D050"/>
                </a:solidFill>
              </a:rPr>
              <a:t>&lt;script&gt;</a:t>
            </a:r>
          </a:p>
          <a:p>
            <a:pPr>
              <a:buNone/>
            </a:pPr>
            <a:r>
              <a:rPr lang="en-GB" dirty="0">
                <a:solidFill>
                  <a:srgbClr val="FF0000"/>
                </a:solidFill>
              </a:rPr>
              <a:t>function init(){ </a:t>
            </a:r>
          </a:p>
          <a:p>
            <a:pPr>
              <a:buNone/>
            </a:pPr>
            <a:r>
              <a:rPr lang="en-GB" dirty="0">
                <a:solidFill>
                  <a:srgbClr val="FF0000"/>
                </a:solidFill>
              </a:rPr>
              <a:t>alert(“Page Loaded”); }</a:t>
            </a:r>
          </a:p>
          <a:p>
            <a:pPr>
              <a:buNone/>
            </a:pPr>
            <a:r>
              <a:rPr lang="en-GB" dirty="0">
                <a:solidFill>
                  <a:srgbClr val="92D050"/>
                </a:solidFill>
              </a:rPr>
              <a:t>&lt;/script&gt;</a:t>
            </a:r>
          </a:p>
          <a:p>
            <a:pPr>
              <a:buNone/>
            </a:pPr>
            <a:r>
              <a:rPr lang="en-GB" dirty="0">
                <a:solidFill>
                  <a:srgbClr val="92D050"/>
                </a:solidFill>
              </a:rPr>
              <a:t>&lt;body </a:t>
            </a:r>
            <a:r>
              <a:rPr lang="en-GB" dirty="0" err="1">
                <a:solidFill>
                  <a:srgbClr val="92D050"/>
                </a:solidFill>
              </a:rPr>
              <a:t>onload</a:t>
            </a:r>
            <a:r>
              <a:rPr lang="en-GB" dirty="0">
                <a:solidFill>
                  <a:srgbClr val="92D050"/>
                </a:solidFill>
              </a:rPr>
              <a:t>=“</a:t>
            </a:r>
            <a:r>
              <a:rPr lang="en-GB" dirty="0">
                <a:solidFill>
                  <a:srgbClr val="FF0000"/>
                </a:solidFill>
              </a:rPr>
              <a:t>init()</a:t>
            </a:r>
            <a:r>
              <a:rPr lang="en-GB" dirty="0">
                <a:solidFill>
                  <a:srgbClr val="92D050"/>
                </a:solidFill>
              </a:rPr>
              <a:t>”&gt;&lt;/body&gt;</a:t>
            </a:r>
            <a:endParaRPr lang="en-GB" dirty="0">
              <a:solidFill>
                <a:srgbClr val="FF0000"/>
              </a:solidFill>
            </a:endParaRPr>
          </a:p>
        </p:txBody>
      </p:sp>
    </p:spTree>
    <p:extLst>
      <p:ext uri="{BB962C8B-B14F-4D97-AF65-F5344CB8AC3E}">
        <p14:creationId xmlns:p14="http://schemas.microsoft.com/office/powerpoint/2010/main" val="858843044"/>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Tools</a:t>
            </a:r>
            <a:endParaRPr lang="en-US" dirty="0"/>
          </a:p>
        </p:txBody>
      </p:sp>
      <p:sp>
        <p:nvSpPr>
          <p:cNvPr id="3" name="Content Placeholder 2"/>
          <p:cNvSpPr>
            <a:spLocks noGrp="1"/>
          </p:cNvSpPr>
          <p:nvPr>
            <p:ph idx="1"/>
          </p:nvPr>
        </p:nvSpPr>
        <p:spPr/>
        <p:txBody>
          <a:bodyPr/>
          <a:lstStyle/>
          <a:p>
            <a:r>
              <a:rPr lang="en-US" dirty="0" smtClean="0"/>
              <a:t>Unit testing – </a:t>
            </a:r>
            <a:r>
              <a:rPr lang="en-US" dirty="0" err="1" smtClean="0"/>
              <a:t>JSUnit</a:t>
            </a:r>
            <a:r>
              <a:rPr lang="en-US" dirty="0" smtClean="0"/>
              <a:t>, </a:t>
            </a:r>
            <a:r>
              <a:rPr lang="en-US" dirty="0" err="1" smtClean="0"/>
              <a:t>Envjs</a:t>
            </a:r>
            <a:r>
              <a:rPr lang="en-US" dirty="0" smtClean="0"/>
              <a:t>, </a:t>
            </a:r>
            <a:r>
              <a:rPr lang="en-US" dirty="0" err="1" smtClean="0"/>
              <a:t>HtmlUnit</a:t>
            </a:r>
            <a:endParaRPr lang="en-US" dirty="0" smtClean="0"/>
          </a:p>
          <a:p>
            <a:r>
              <a:rPr lang="en-US" dirty="0" smtClean="0"/>
              <a:t>Integration/Component Testing – </a:t>
            </a:r>
            <a:r>
              <a:rPr lang="en-US" dirty="0" err="1" smtClean="0"/>
              <a:t>HtmlUnit</a:t>
            </a:r>
            <a:endParaRPr lang="en-US" dirty="0" smtClean="0"/>
          </a:p>
          <a:p>
            <a:r>
              <a:rPr lang="en-US" dirty="0" smtClean="0"/>
              <a:t>Functional Testing - Selenium</a:t>
            </a:r>
            <a:endParaRPr lang="en-US" dirty="0"/>
          </a:p>
        </p:txBody>
      </p:sp>
      <p:sp>
        <p:nvSpPr>
          <p:cNvPr id="4" name="Footer Placeholder 3"/>
          <p:cNvSpPr>
            <a:spLocks noGrp="1"/>
          </p:cNvSpPr>
          <p:nvPr>
            <p:ph type="ftr" sz="quarter" idx="11"/>
          </p:nvPr>
        </p:nvSpPr>
        <p:spPr/>
        <p:txBody>
          <a:bodyPr/>
          <a:lstStyle/>
          <a:p>
            <a:r>
              <a:rPr lang="en-US" smtClean="0"/>
              <a:t>Jeff Hemminger           Object Partners, Inc</a:t>
            </a:r>
            <a:endParaRPr lang="en-US"/>
          </a:p>
        </p:txBody>
      </p:sp>
    </p:spTree>
    <p:extLst>
      <p:ext uri="{BB962C8B-B14F-4D97-AF65-F5344CB8AC3E}">
        <p14:creationId xmlns:p14="http://schemas.microsoft.com/office/powerpoint/2010/main" val="9496623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Jsunit</a:t>
            </a:r>
            <a:r>
              <a:rPr lang="en-US" dirty="0" smtClean="0"/>
              <a:t>	</a:t>
            </a:r>
            <a:endParaRPr lang="en-US" dirty="0"/>
          </a:p>
        </p:txBody>
      </p:sp>
      <p:sp>
        <p:nvSpPr>
          <p:cNvPr id="3" name="Content Placeholder 2"/>
          <p:cNvSpPr>
            <a:spLocks noGrp="1"/>
          </p:cNvSpPr>
          <p:nvPr>
            <p:ph idx="1"/>
          </p:nvPr>
        </p:nvSpPr>
        <p:spPr/>
        <p:txBody>
          <a:bodyPr/>
          <a:lstStyle/>
          <a:p>
            <a:r>
              <a:rPr lang="en-US" dirty="0" smtClean="0"/>
              <a:t>Started in 2001</a:t>
            </a:r>
          </a:p>
          <a:p>
            <a:r>
              <a:rPr lang="en-US" dirty="0" smtClean="0"/>
              <a:t>Write JavaScript tests embedded in HTML.</a:t>
            </a:r>
          </a:p>
          <a:p>
            <a:r>
              <a:rPr lang="en-US" dirty="0" smtClean="0"/>
              <a:t>Provides a </a:t>
            </a:r>
            <a:r>
              <a:rPr lang="en-US" dirty="0" err="1" smtClean="0"/>
              <a:t>TestRunner</a:t>
            </a:r>
            <a:r>
              <a:rPr lang="en-US" dirty="0" smtClean="0"/>
              <a:t> to run in a browser.</a:t>
            </a:r>
          </a:p>
          <a:p>
            <a:r>
              <a:rPr lang="en-US" dirty="0" smtClean="0"/>
              <a:t>Comes with a server and ant tasks</a:t>
            </a:r>
          </a:p>
        </p:txBody>
      </p:sp>
      <p:sp>
        <p:nvSpPr>
          <p:cNvPr id="4" name="Footer Placeholder 3"/>
          <p:cNvSpPr>
            <a:spLocks noGrp="1"/>
          </p:cNvSpPr>
          <p:nvPr>
            <p:ph type="ftr" sz="quarter" idx="11"/>
          </p:nvPr>
        </p:nvSpPr>
        <p:spPr/>
        <p:txBody>
          <a:bodyPr/>
          <a:lstStyle/>
          <a:p>
            <a:r>
              <a:rPr lang="en-US" smtClean="0"/>
              <a:t>Jeff Hemminger           Object Partners, Inc</a:t>
            </a:r>
            <a:endParaRPr lang="en-US"/>
          </a:p>
        </p:txBody>
      </p:sp>
    </p:spTree>
    <p:extLst>
      <p:ext uri="{BB962C8B-B14F-4D97-AF65-F5344CB8AC3E}">
        <p14:creationId xmlns:p14="http://schemas.microsoft.com/office/powerpoint/2010/main" val="18919966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Footer Placeholder 4"/>
          <p:cNvSpPr>
            <a:spLocks noGrp="1"/>
          </p:cNvSpPr>
          <p:nvPr>
            <p:ph type="ftr" sz="quarter" idx="11"/>
          </p:nvPr>
        </p:nvSpPr>
        <p:spPr/>
        <p:txBody>
          <a:bodyPr/>
          <a:lstStyle/>
          <a:p>
            <a:r>
              <a:rPr lang="en-US" smtClean="0"/>
              <a:t>Jeff Hemminger           Object Partners, Inc</a:t>
            </a:r>
            <a:endParaRPr lang="en-US"/>
          </a:p>
        </p:txBody>
      </p:sp>
      <p:sp>
        <p:nvSpPr>
          <p:cNvPr id="4" name="TextBox 3"/>
          <p:cNvSpPr txBox="1"/>
          <p:nvPr/>
        </p:nvSpPr>
        <p:spPr>
          <a:xfrm>
            <a:off x="2514600" y="2057400"/>
            <a:ext cx="7315200" cy="2308324"/>
          </a:xfrm>
          <a:prstGeom prst="rect">
            <a:avLst/>
          </a:prstGeom>
          <a:solidFill>
            <a:schemeClr val="bg1"/>
          </a:solidFill>
        </p:spPr>
        <p:txBody>
          <a:bodyPr wrap="square" rtlCol="0">
            <a:spAutoFit/>
          </a:bodyPr>
          <a:lstStyle/>
          <a:p>
            <a:r>
              <a:rPr lang="en-US" dirty="0">
                <a:solidFill>
                  <a:schemeClr val="accent6">
                    <a:lumMod val="60000"/>
                    <a:lumOff val="40000"/>
                  </a:schemeClr>
                </a:solidFill>
              </a:rPr>
              <a:t>// Test the date stuff</a:t>
            </a:r>
          </a:p>
          <a:p>
            <a:r>
              <a:rPr lang="en-US" b="1" dirty="0">
                <a:solidFill>
                  <a:schemeClr val="tx2">
                    <a:lumMod val="75000"/>
                  </a:schemeClr>
                </a:solidFill>
              </a:rPr>
              <a:t>function </a:t>
            </a:r>
            <a:r>
              <a:rPr lang="en-US" b="1" dirty="0" err="1">
                <a:solidFill>
                  <a:schemeClr val="tx2">
                    <a:lumMod val="75000"/>
                  </a:schemeClr>
                </a:solidFill>
              </a:rPr>
              <a:t>testDateGetYear</a:t>
            </a:r>
            <a:r>
              <a:rPr lang="en-US" b="1" dirty="0">
                <a:solidFill>
                  <a:schemeClr val="tx2">
                    <a:lumMod val="75000"/>
                  </a:schemeClr>
                </a:solidFill>
              </a:rPr>
              <a:t>() {</a:t>
            </a:r>
          </a:p>
          <a:p>
            <a:r>
              <a:rPr lang="en-US" b="1" dirty="0">
                <a:solidFill>
                  <a:schemeClr val="tx2">
                    <a:lumMod val="75000"/>
                  </a:schemeClr>
                </a:solidFill>
              </a:rPr>
              <a:t>    </a:t>
            </a:r>
            <a:r>
              <a:rPr lang="en-US" b="1" dirty="0" err="1">
                <a:solidFill>
                  <a:schemeClr val="tx2">
                    <a:lumMod val="75000"/>
                  </a:schemeClr>
                </a:solidFill>
              </a:rPr>
              <a:t>var</a:t>
            </a:r>
            <a:r>
              <a:rPr lang="en-US" b="1" dirty="0">
                <a:solidFill>
                  <a:schemeClr val="tx2">
                    <a:lumMod val="75000"/>
                  </a:schemeClr>
                </a:solidFill>
              </a:rPr>
              <a:t> date = new Date();</a:t>
            </a:r>
          </a:p>
          <a:p>
            <a:r>
              <a:rPr lang="en-US" dirty="0">
                <a:solidFill>
                  <a:schemeClr val="tx2">
                    <a:lumMod val="75000"/>
                  </a:schemeClr>
                </a:solidFill>
              </a:rPr>
              <a:t>    debug("</a:t>
            </a:r>
            <a:r>
              <a:rPr lang="en-US" dirty="0" err="1">
                <a:solidFill>
                  <a:schemeClr val="tx2">
                    <a:lumMod val="75000"/>
                  </a:schemeClr>
                </a:solidFill>
              </a:rPr>
              <a:t>getYear</a:t>
            </a:r>
            <a:r>
              <a:rPr lang="en-US" dirty="0">
                <a:solidFill>
                  <a:schemeClr val="tx2">
                    <a:lumMod val="75000"/>
                  </a:schemeClr>
                </a:solidFill>
              </a:rPr>
              <a:t>() gives value ", </a:t>
            </a:r>
            <a:r>
              <a:rPr lang="en-US" dirty="0" err="1">
                <a:solidFill>
                  <a:schemeClr val="tx2">
                    <a:lumMod val="75000"/>
                  </a:schemeClr>
                </a:solidFill>
              </a:rPr>
              <a:t>date.getYear</a:t>
            </a:r>
            <a:r>
              <a:rPr lang="en-US" dirty="0">
                <a:solidFill>
                  <a:schemeClr val="tx2">
                    <a:lumMod val="75000"/>
                  </a:schemeClr>
                </a:solidFill>
              </a:rPr>
              <a:t>());</a:t>
            </a:r>
          </a:p>
          <a:p>
            <a:r>
              <a:rPr lang="en-US" dirty="0">
                <a:solidFill>
                  <a:schemeClr val="tx2">
                    <a:lumMod val="75000"/>
                  </a:schemeClr>
                </a:solidFill>
              </a:rPr>
              <a:t>    debug("</a:t>
            </a:r>
            <a:r>
              <a:rPr lang="en-US" dirty="0" err="1">
                <a:solidFill>
                  <a:schemeClr val="tx2">
                    <a:lumMod val="75000"/>
                  </a:schemeClr>
                </a:solidFill>
              </a:rPr>
              <a:t>getFullYear</a:t>
            </a:r>
            <a:r>
              <a:rPr lang="en-US" dirty="0">
                <a:solidFill>
                  <a:schemeClr val="tx2">
                    <a:lumMod val="75000"/>
                  </a:schemeClr>
                </a:solidFill>
              </a:rPr>
              <a:t>() gives value ", </a:t>
            </a:r>
            <a:r>
              <a:rPr lang="en-US" dirty="0" err="1">
                <a:solidFill>
                  <a:schemeClr val="tx2">
                    <a:lumMod val="75000"/>
                  </a:schemeClr>
                </a:solidFill>
              </a:rPr>
              <a:t>date.getFullYear</a:t>
            </a:r>
            <a:r>
              <a:rPr lang="en-US" dirty="0">
                <a:solidFill>
                  <a:schemeClr val="tx2">
                    <a:lumMod val="75000"/>
                  </a:schemeClr>
                </a:solidFill>
              </a:rPr>
              <a:t>());</a:t>
            </a:r>
          </a:p>
          <a:p>
            <a:r>
              <a:rPr lang="en-US" dirty="0">
                <a:solidFill>
                  <a:schemeClr val="tx2">
                    <a:lumMod val="75000"/>
                  </a:schemeClr>
                </a:solidFill>
              </a:rPr>
              <a:t>    </a:t>
            </a:r>
            <a:r>
              <a:rPr lang="en-US" dirty="0" err="1">
                <a:solidFill>
                  <a:schemeClr val="tx2">
                    <a:lumMod val="75000"/>
                  </a:schemeClr>
                </a:solidFill>
              </a:rPr>
              <a:t>assertNotEquals</a:t>
            </a:r>
            <a:r>
              <a:rPr lang="en-US" dirty="0">
                <a:solidFill>
                  <a:schemeClr val="tx2">
                    <a:lumMod val="75000"/>
                  </a:schemeClr>
                </a:solidFill>
              </a:rPr>
              <a:t>("</a:t>
            </a:r>
            <a:r>
              <a:rPr lang="en-US" dirty="0" err="1">
                <a:solidFill>
                  <a:schemeClr val="tx2">
                    <a:lumMod val="75000"/>
                  </a:schemeClr>
                </a:solidFill>
              </a:rPr>
              <a:t>ECMAScript</a:t>
            </a:r>
            <a:r>
              <a:rPr lang="en-US" dirty="0">
                <a:solidFill>
                  <a:schemeClr val="tx2">
                    <a:lumMod val="75000"/>
                  </a:schemeClr>
                </a:solidFill>
              </a:rPr>
              <a:t> error", </a:t>
            </a:r>
            <a:r>
              <a:rPr lang="en-US" dirty="0" err="1">
                <a:solidFill>
                  <a:schemeClr val="tx2">
                    <a:lumMod val="75000"/>
                  </a:schemeClr>
                </a:solidFill>
              </a:rPr>
              <a:t>date.getYear</a:t>
            </a:r>
            <a:r>
              <a:rPr lang="en-US" dirty="0">
                <a:solidFill>
                  <a:schemeClr val="tx2">
                    <a:lumMod val="75000"/>
                  </a:schemeClr>
                </a:solidFill>
              </a:rPr>
              <a:t>(),   	</a:t>
            </a:r>
            <a:r>
              <a:rPr lang="en-US" dirty="0" err="1">
                <a:solidFill>
                  <a:schemeClr val="tx2">
                    <a:lumMod val="75000"/>
                  </a:schemeClr>
                </a:solidFill>
              </a:rPr>
              <a:t>date.getFullYear</a:t>
            </a:r>
            <a:r>
              <a:rPr lang="en-US" dirty="0">
                <a:solidFill>
                  <a:schemeClr val="tx2">
                    <a:lumMod val="75000"/>
                  </a:schemeClr>
                </a:solidFill>
              </a:rPr>
              <a:t>());</a:t>
            </a:r>
          </a:p>
          <a:p>
            <a:r>
              <a:rPr lang="en-US" dirty="0">
                <a:solidFill>
                  <a:schemeClr val="tx2">
                    <a:lumMod val="75000"/>
                  </a:schemeClr>
                </a:solidFill>
              </a:rPr>
              <a:t>}</a:t>
            </a:r>
          </a:p>
        </p:txBody>
      </p:sp>
    </p:spTree>
    <p:extLst>
      <p:ext uri="{BB962C8B-B14F-4D97-AF65-F5344CB8AC3E}">
        <p14:creationId xmlns:p14="http://schemas.microsoft.com/office/powerpoint/2010/main" val="794298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EnvJs</a:t>
            </a:r>
            <a:endParaRPr lang="en-US" dirty="0"/>
          </a:p>
        </p:txBody>
      </p:sp>
      <p:sp>
        <p:nvSpPr>
          <p:cNvPr id="3" name="Content Placeholder 2"/>
          <p:cNvSpPr>
            <a:spLocks noGrp="1"/>
          </p:cNvSpPr>
          <p:nvPr>
            <p:ph idx="1"/>
          </p:nvPr>
        </p:nvSpPr>
        <p:spPr/>
        <p:txBody>
          <a:bodyPr/>
          <a:lstStyle/>
          <a:p>
            <a:r>
              <a:rPr lang="en-US" dirty="0" smtClean="0"/>
              <a:t>Goal is to deliver a DOM implementation in pure JavaScript</a:t>
            </a:r>
          </a:p>
          <a:p>
            <a:r>
              <a:rPr lang="en-US" dirty="0" smtClean="0"/>
              <a:t>Can be executed in Rhino</a:t>
            </a:r>
          </a:p>
          <a:p>
            <a:r>
              <a:rPr lang="en-US" dirty="0" smtClean="0"/>
              <a:t>Enables headless testing</a:t>
            </a:r>
          </a:p>
          <a:p>
            <a:r>
              <a:rPr lang="en-US" dirty="0" smtClean="0"/>
              <a:t>Easy to execute in </a:t>
            </a:r>
            <a:r>
              <a:rPr lang="en-US" dirty="0" err="1" smtClean="0"/>
              <a:t>Junit</a:t>
            </a:r>
            <a:endParaRPr lang="en-US" dirty="0" smtClean="0"/>
          </a:p>
          <a:p>
            <a:r>
              <a:rPr lang="en-US" dirty="0" smtClean="0"/>
              <a:t>Still in development – pre alpha release</a:t>
            </a:r>
            <a:endParaRPr lang="en-US" dirty="0"/>
          </a:p>
        </p:txBody>
      </p:sp>
      <p:sp>
        <p:nvSpPr>
          <p:cNvPr id="4" name="Footer Placeholder 3"/>
          <p:cNvSpPr>
            <a:spLocks noGrp="1"/>
          </p:cNvSpPr>
          <p:nvPr>
            <p:ph type="ftr" sz="quarter" idx="11"/>
          </p:nvPr>
        </p:nvSpPr>
        <p:spPr/>
        <p:txBody>
          <a:bodyPr/>
          <a:lstStyle/>
          <a:p>
            <a:r>
              <a:rPr lang="en-US" smtClean="0"/>
              <a:t>Jeff Hemminger           Object Partners, Inc</a:t>
            </a:r>
            <a:endParaRPr lang="en-US"/>
          </a:p>
        </p:txBody>
      </p:sp>
    </p:spTree>
    <p:extLst>
      <p:ext uri="{BB962C8B-B14F-4D97-AF65-F5344CB8AC3E}">
        <p14:creationId xmlns:p14="http://schemas.microsoft.com/office/powerpoint/2010/main" val="6527265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Bootstrap</a:t>
            </a:r>
            <a:endParaRPr lang="en-US" dirty="0"/>
          </a:p>
        </p:txBody>
      </p:sp>
      <p:sp>
        <p:nvSpPr>
          <p:cNvPr id="3" name="Content Placeholder 2"/>
          <p:cNvSpPr>
            <a:spLocks noGrp="1"/>
          </p:cNvSpPr>
          <p:nvPr>
            <p:ph idx="1"/>
          </p:nvPr>
        </p:nvSpPr>
        <p:spPr/>
        <p:txBody>
          <a:bodyPr/>
          <a:lstStyle/>
          <a:p>
            <a:endParaRPr lang="en-US" dirty="0" smtClean="0"/>
          </a:p>
          <a:p>
            <a:pPr>
              <a:buNone/>
            </a:pPr>
            <a:endParaRPr lang="en-US" dirty="0"/>
          </a:p>
        </p:txBody>
      </p:sp>
      <p:sp>
        <p:nvSpPr>
          <p:cNvPr id="7" name="Footer Placeholder 6"/>
          <p:cNvSpPr>
            <a:spLocks noGrp="1"/>
          </p:cNvSpPr>
          <p:nvPr>
            <p:ph type="ftr" sz="quarter" idx="11"/>
          </p:nvPr>
        </p:nvSpPr>
        <p:spPr/>
        <p:txBody>
          <a:bodyPr/>
          <a:lstStyle/>
          <a:p>
            <a:r>
              <a:rPr lang="en-US" smtClean="0"/>
              <a:t>Jeff Hemminger           Object Partners, Inc</a:t>
            </a:r>
            <a:endParaRPr lang="en-US"/>
          </a:p>
        </p:txBody>
      </p:sp>
      <p:sp>
        <p:nvSpPr>
          <p:cNvPr id="6" name="TextBox 5"/>
          <p:cNvSpPr txBox="1"/>
          <p:nvPr/>
        </p:nvSpPr>
        <p:spPr>
          <a:xfrm>
            <a:off x="2743200" y="1981200"/>
            <a:ext cx="6477000" cy="3416320"/>
          </a:xfrm>
          <a:prstGeom prst="rect">
            <a:avLst/>
          </a:prstGeom>
          <a:solidFill>
            <a:schemeClr val="bg1"/>
          </a:solidFill>
        </p:spPr>
        <p:txBody>
          <a:bodyPr wrap="square" rtlCol="0">
            <a:spAutoFit/>
          </a:bodyPr>
          <a:lstStyle/>
          <a:p>
            <a:r>
              <a:rPr lang="en-US" dirty="0"/>
              <a:t>load('</a:t>
            </a:r>
            <a:r>
              <a:rPr lang="en-US" dirty="0" err="1"/>
              <a:t>envjs</a:t>
            </a:r>
            <a:r>
              <a:rPr lang="en-US" dirty="0"/>
              <a:t>/dist/env.js');</a:t>
            </a:r>
          </a:p>
          <a:p>
            <a:endParaRPr lang="en-US" dirty="0"/>
          </a:p>
          <a:p>
            <a:r>
              <a:rPr lang="en-US" dirty="0" err="1"/>
              <a:t>window.location</a:t>
            </a:r>
            <a:r>
              <a:rPr lang="en-US" dirty="0"/>
              <a:t>='test/com/</a:t>
            </a:r>
            <a:r>
              <a:rPr lang="en-US" dirty="0" err="1"/>
              <a:t>objectpartners</a:t>
            </a:r>
            <a:r>
              <a:rPr lang="en-US" dirty="0"/>
              <a:t>/</a:t>
            </a:r>
            <a:r>
              <a:rPr lang="en-US" dirty="0" err="1"/>
              <a:t>envjs</a:t>
            </a:r>
            <a:r>
              <a:rPr lang="en-US" dirty="0"/>
              <a:t>/test.html';</a:t>
            </a:r>
          </a:p>
          <a:p>
            <a:r>
              <a:rPr lang="en-US" dirty="0"/>
              <a:t>document = </a:t>
            </a:r>
            <a:r>
              <a:rPr lang="en-US" dirty="0" err="1"/>
              <a:t>window.location</a:t>
            </a:r>
            <a:r>
              <a:rPr lang="en-US" dirty="0"/>
              <a:t>;</a:t>
            </a:r>
          </a:p>
          <a:p>
            <a:endParaRPr lang="en-US" dirty="0"/>
          </a:p>
          <a:p>
            <a:r>
              <a:rPr lang="en-US" b="1" dirty="0" err="1"/>
              <a:t>var</a:t>
            </a:r>
            <a:r>
              <a:rPr lang="en-US" b="1" dirty="0"/>
              <a:t> </a:t>
            </a:r>
            <a:r>
              <a:rPr lang="en-US" b="1" dirty="0" err="1"/>
              <a:t>extDir</a:t>
            </a:r>
            <a:r>
              <a:rPr lang="en-US" b="1" dirty="0"/>
              <a:t> = '</a:t>
            </a:r>
            <a:r>
              <a:rPr lang="en-US" b="1" dirty="0" err="1"/>
              <a:t>WebContent</a:t>
            </a:r>
            <a:r>
              <a:rPr lang="en-US" b="1" dirty="0"/>
              <a:t>/</a:t>
            </a:r>
            <a:r>
              <a:rPr lang="en-US" b="1" dirty="0" err="1"/>
              <a:t>js</a:t>
            </a:r>
            <a:r>
              <a:rPr lang="en-US" b="1" dirty="0"/>
              <a:t>/ext-2.2/';</a:t>
            </a:r>
          </a:p>
          <a:p>
            <a:endParaRPr lang="en-US" dirty="0"/>
          </a:p>
          <a:p>
            <a:endParaRPr lang="en-US" dirty="0"/>
          </a:p>
          <a:p>
            <a:r>
              <a:rPr lang="en-US" dirty="0"/>
              <a:t>load(</a:t>
            </a:r>
            <a:r>
              <a:rPr lang="en-US" dirty="0" err="1"/>
              <a:t>extDir</a:t>
            </a:r>
            <a:r>
              <a:rPr lang="en-US" dirty="0"/>
              <a:t> + 'adapter/</a:t>
            </a:r>
            <a:r>
              <a:rPr lang="en-US" dirty="0" err="1"/>
              <a:t>jquery</a:t>
            </a:r>
            <a:r>
              <a:rPr lang="en-US" dirty="0"/>
              <a:t>/jquery.js');</a:t>
            </a:r>
          </a:p>
          <a:p>
            <a:r>
              <a:rPr lang="en-US" dirty="0"/>
              <a:t>load('test/com/</a:t>
            </a:r>
            <a:r>
              <a:rPr lang="en-US" dirty="0" err="1"/>
              <a:t>objectpartners</a:t>
            </a:r>
            <a:r>
              <a:rPr lang="en-US" dirty="0"/>
              <a:t>/</a:t>
            </a:r>
            <a:r>
              <a:rPr lang="en-US" dirty="0" err="1"/>
              <a:t>envjs</a:t>
            </a:r>
            <a:r>
              <a:rPr lang="en-US" dirty="0"/>
              <a:t>/jquery-plugins.js');</a:t>
            </a:r>
          </a:p>
          <a:p>
            <a:r>
              <a:rPr lang="en-US" dirty="0"/>
              <a:t>load(</a:t>
            </a:r>
            <a:r>
              <a:rPr lang="en-US" dirty="0" err="1"/>
              <a:t>extDir</a:t>
            </a:r>
            <a:r>
              <a:rPr lang="en-US" dirty="0"/>
              <a:t> + 'adapter/</a:t>
            </a:r>
            <a:r>
              <a:rPr lang="en-US" dirty="0" err="1"/>
              <a:t>jquery</a:t>
            </a:r>
            <a:r>
              <a:rPr lang="en-US" dirty="0"/>
              <a:t>/ext-jquery-adapter.js');</a:t>
            </a:r>
          </a:p>
          <a:p>
            <a:r>
              <a:rPr lang="en-US" dirty="0"/>
              <a:t>load(</a:t>
            </a:r>
            <a:r>
              <a:rPr lang="en-US" dirty="0" err="1"/>
              <a:t>extDir</a:t>
            </a:r>
            <a:r>
              <a:rPr lang="en-US" dirty="0"/>
              <a:t> + 'ext-all-debug.js');</a:t>
            </a:r>
          </a:p>
        </p:txBody>
      </p:sp>
    </p:spTree>
    <p:extLst>
      <p:ext uri="{BB962C8B-B14F-4D97-AF65-F5344CB8AC3E}">
        <p14:creationId xmlns:p14="http://schemas.microsoft.com/office/powerpoint/2010/main" val="8402312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Test</a:t>
            </a:r>
            <a:endParaRPr lang="en-US" dirty="0"/>
          </a:p>
        </p:txBody>
      </p:sp>
      <p:sp>
        <p:nvSpPr>
          <p:cNvPr id="5" name="Footer Placeholder 4"/>
          <p:cNvSpPr>
            <a:spLocks noGrp="1"/>
          </p:cNvSpPr>
          <p:nvPr>
            <p:ph type="ftr" sz="quarter" idx="11"/>
          </p:nvPr>
        </p:nvSpPr>
        <p:spPr/>
        <p:txBody>
          <a:bodyPr/>
          <a:lstStyle/>
          <a:p>
            <a:r>
              <a:rPr lang="en-US" smtClean="0"/>
              <a:t>Jeff Hemminger           Object Partners, Inc</a:t>
            </a:r>
            <a:endParaRPr lang="en-US"/>
          </a:p>
        </p:txBody>
      </p:sp>
      <p:sp>
        <p:nvSpPr>
          <p:cNvPr id="4" name="TextBox 3"/>
          <p:cNvSpPr txBox="1"/>
          <p:nvPr/>
        </p:nvSpPr>
        <p:spPr>
          <a:xfrm>
            <a:off x="2209800" y="1752601"/>
            <a:ext cx="7772400" cy="4247317"/>
          </a:xfrm>
          <a:prstGeom prst="rect">
            <a:avLst/>
          </a:prstGeom>
          <a:solidFill>
            <a:schemeClr val="bg1"/>
          </a:solidFill>
        </p:spPr>
        <p:txBody>
          <a:bodyPr wrap="square" rtlCol="0">
            <a:spAutoFit/>
          </a:bodyPr>
          <a:lstStyle/>
          <a:p>
            <a:r>
              <a:rPr lang="en-US" dirty="0"/>
              <a:t>load('</a:t>
            </a:r>
            <a:r>
              <a:rPr lang="en-US" dirty="0" err="1"/>
              <a:t>src</a:t>
            </a:r>
            <a:r>
              <a:rPr lang="en-US" dirty="0"/>
              <a:t>/com/</a:t>
            </a:r>
            <a:r>
              <a:rPr lang="en-US" dirty="0" err="1"/>
              <a:t>objectpartners</a:t>
            </a:r>
            <a:r>
              <a:rPr lang="en-US" dirty="0"/>
              <a:t>/testing/</a:t>
            </a:r>
            <a:r>
              <a:rPr lang="en-US" dirty="0" err="1"/>
              <a:t>envjs</a:t>
            </a:r>
            <a:r>
              <a:rPr lang="en-US" dirty="0"/>
              <a:t>/Validator.js');</a:t>
            </a:r>
          </a:p>
          <a:p>
            <a:endParaRPr lang="en-US" dirty="0"/>
          </a:p>
          <a:p>
            <a:r>
              <a:rPr lang="en-US" b="1" dirty="0" err="1"/>
              <a:t>var</a:t>
            </a:r>
            <a:r>
              <a:rPr lang="en-US" b="1" dirty="0"/>
              <a:t> </a:t>
            </a:r>
            <a:r>
              <a:rPr lang="en-US" b="1" dirty="0" err="1"/>
              <a:t>validators</a:t>
            </a:r>
            <a:r>
              <a:rPr lang="en-US" b="1" dirty="0"/>
              <a:t> = new </a:t>
            </a:r>
            <a:r>
              <a:rPr lang="en-US" b="1" dirty="0" err="1"/>
              <a:t>validators.field</a:t>
            </a:r>
            <a:r>
              <a:rPr lang="en-US" b="1" dirty="0"/>
              <a:t>();</a:t>
            </a:r>
          </a:p>
          <a:p>
            <a:endParaRPr lang="en-US" dirty="0"/>
          </a:p>
          <a:p>
            <a:r>
              <a:rPr lang="en-US" dirty="0" err="1"/>
              <a:t>assertNotNull</a:t>
            </a:r>
            <a:r>
              <a:rPr lang="en-US" dirty="0"/>
              <a:t>(</a:t>
            </a:r>
            <a:r>
              <a:rPr lang="en-US" dirty="0" err="1"/>
              <a:t>validators</a:t>
            </a:r>
            <a:r>
              <a:rPr lang="en-US" dirty="0"/>
              <a:t>);</a:t>
            </a:r>
          </a:p>
          <a:p>
            <a:endParaRPr lang="en-US" dirty="0"/>
          </a:p>
          <a:p>
            <a:r>
              <a:rPr lang="en-US" dirty="0" err="1"/>
              <a:t>assertTrue</a:t>
            </a:r>
            <a:r>
              <a:rPr lang="en-US" dirty="0"/>
              <a:t>(</a:t>
            </a:r>
            <a:r>
              <a:rPr lang="en-US" dirty="0" err="1"/>
              <a:t>validators.dateAfterValidator</a:t>
            </a:r>
            <a:r>
              <a:rPr lang="en-US" dirty="0"/>
              <a:t>('10/10/2010'));</a:t>
            </a:r>
          </a:p>
          <a:p>
            <a:endParaRPr lang="en-US" dirty="0"/>
          </a:p>
          <a:p>
            <a:r>
              <a:rPr lang="en-US" dirty="0" err="1"/>
              <a:t>assertFalse</a:t>
            </a:r>
            <a:r>
              <a:rPr lang="en-US" dirty="0"/>
              <a:t>(</a:t>
            </a:r>
            <a:r>
              <a:rPr lang="en-US" dirty="0" err="1"/>
              <a:t>validators.dateAfterValidator</a:t>
            </a:r>
            <a:r>
              <a:rPr lang="en-US" dirty="0"/>
              <a:t>('10/10/2001'));</a:t>
            </a:r>
          </a:p>
          <a:p>
            <a:endParaRPr lang="en-US" dirty="0"/>
          </a:p>
          <a:p>
            <a:r>
              <a:rPr lang="en-US" dirty="0" err="1"/>
              <a:t>assertFalse</a:t>
            </a:r>
            <a:r>
              <a:rPr lang="en-US" dirty="0"/>
              <a:t>(</a:t>
            </a:r>
            <a:r>
              <a:rPr lang="en-US" dirty="0" err="1"/>
              <a:t>validators.dateAfterValidator</a:t>
            </a:r>
            <a:r>
              <a:rPr lang="en-US" dirty="0"/>
              <a:t>(</a:t>
            </a:r>
            <a:r>
              <a:rPr lang="en-US" b="1" dirty="0"/>
              <a:t>new Date()));</a:t>
            </a:r>
          </a:p>
          <a:p>
            <a:endParaRPr lang="en-US" dirty="0"/>
          </a:p>
          <a:p>
            <a:r>
              <a:rPr lang="en-US" dirty="0" err="1"/>
              <a:t>assertTrue</a:t>
            </a:r>
            <a:r>
              <a:rPr lang="en-US" dirty="0"/>
              <a:t>(</a:t>
            </a:r>
            <a:r>
              <a:rPr lang="en-US" dirty="0" err="1"/>
              <a:t>validators.creditCardNumberValidator</a:t>
            </a:r>
            <a:r>
              <a:rPr lang="en-US" dirty="0"/>
              <a:t>('4539391999535458'));</a:t>
            </a:r>
          </a:p>
          <a:p>
            <a:endParaRPr lang="en-US" dirty="0"/>
          </a:p>
          <a:p>
            <a:r>
              <a:rPr lang="en-US" dirty="0" err="1"/>
              <a:t>assertFalse</a:t>
            </a:r>
            <a:r>
              <a:rPr lang="en-US" dirty="0"/>
              <a:t>(</a:t>
            </a:r>
            <a:r>
              <a:rPr lang="en-US" dirty="0" err="1"/>
              <a:t>validators.creditCardNumberValidator</a:t>
            </a:r>
            <a:r>
              <a:rPr lang="en-US" dirty="0"/>
              <a:t>('something'));</a:t>
            </a:r>
          </a:p>
        </p:txBody>
      </p:sp>
    </p:spTree>
    <p:extLst>
      <p:ext uri="{BB962C8B-B14F-4D97-AF65-F5344CB8AC3E}">
        <p14:creationId xmlns:p14="http://schemas.microsoft.com/office/powerpoint/2010/main" val="41193733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HtmlUnit</a:t>
            </a:r>
            <a:endParaRPr lang="en-US" dirty="0"/>
          </a:p>
        </p:txBody>
      </p:sp>
      <p:sp>
        <p:nvSpPr>
          <p:cNvPr id="3" name="Content Placeholder 2"/>
          <p:cNvSpPr>
            <a:spLocks noGrp="1"/>
          </p:cNvSpPr>
          <p:nvPr>
            <p:ph idx="1"/>
          </p:nvPr>
        </p:nvSpPr>
        <p:spPr/>
        <p:txBody>
          <a:bodyPr/>
          <a:lstStyle/>
          <a:p>
            <a:r>
              <a:rPr lang="en-US" dirty="0" smtClean="0"/>
              <a:t>Latest January release provided best </a:t>
            </a:r>
            <a:r>
              <a:rPr lang="en-US" dirty="0" err="1" smtClean="0"/>
              <a:t>Javascript</a:t>
            </a:r>
            <a:r>
              <a:rPr lang="en-US" dirty="0" smtClean="0"/>
              <a:t> Library support for headless testing yet.</a:t>
            </a:r>
          </a:p>
          <a:p>
            <a:r>
              <a:rPr lang="en-US" dirty="0" smtClean="0"/>
              <a:t>Addresses some cross-browser compatibility</a:t>
            </a:r>
          </a:p>
          <a:p>
            <a:r>
              <a:rPr lang="en-US" dirty="0" smtClean="0"/>
              <a:t>Easy to integrate into </a:t>
            </a:r>
            <a:r>
              <a:rPr lang="en-US" dirty="0" err="1" smtClean="0"/>
              <a:t>Junit</a:t>
            </a:r>
            <a:endParaRPr lang="en-US" dirty="0" smtClean="0"/>
          </a:p>
          <a:p>
            <a:r>
              <a:rPr lang="en-US" dirty="0" smtClean="0"/>
              <a:t>Not the best JavaScript-&gt;Java API support</a:t>
            </a:r>
          </a:p>
          <a:p>
            <a:r>
              <a:rPr lang="en-US" dirty="0" smtClean="0"/>
              <a:t>Well suited for Integration testing</a:t>
            </a:r>
            <a:endParaRPr lang="en-US" dirty="0"/>
          </a:p>
        </p:txBody>
      </p:sp>
      <p:sp>
        <p:nvSpPr>
          <p:cNvPr id="4" name="Footer Placeholder 3"/>
          <p:cNvSpPr>
            <a:spLocks noGrp="1"/>
          </p:cNvSpPr>
          <p:nvPr>
            <p:ph type="ftr" sz="quarter" idx="11"/>
          </p:nvPr>
        </p:nvSpPr>
        <p:spPr/>
        <p:txBody>
          <a:bodyPr/>
          <a:lstStyle/>
          <a:p>
            <a:r>
              <a:rPr lang="en-US" smtClean="0"/>
              <a:t>Jeff Hemminger           Object Partners, Inc</a:t>
            </a:r>
            <a:endParaRPr lang="en-US"/>
          </a:p>
        </p:txBody>
      </p:sp>
    </p:spTree>
    <p:extLst>
      <p:ext uri="{BB962C8B-B14F-4D97-AF65-F5344CB8AC3E}">
        <p14:creationId xmlns:p14="http://schemas.microsoft.com/office/powerpoint/2010/main" val="22610964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300640"/>
            <a:ext cx="8153400" cy="4185761"/>
          </a:xfrm>
          <a:prstGeom prst="rect">
            <a:avLst/>
          </a:prstGeom>
          <a:solidFill>
            <a:schemeClr val="bg1"/>
          </a:solidFill>
        </p:spPr>
        <p:txBody>
          <a:bodyPr wrap="square" rtlCol="0">
            <a:spAutoFit/>
          </a:bodyPr>
          <a:lstStyle/>
          <a:p>
            <a:r>
              <a:rPr lang="en-US" sz="1400" dirty="0">
                <a:latin typeface="Arial MT" pitchFamily="34" charset="0"/>
              </a:rPr>
              <a:t>//Make sure the button is there, and if it is, click it</a:t>
            </a:r>
          </a:p>
          <a:p>
            <a:r>
              <a:rPr lang="en-US" sz="1400" dirty="0" err="1">
                <a:latin typeface="Arial MT" pitchFamily="34" charset="0"/>
              </a:rPr>
              <a:t>HtmlButton</a:t>
            </a:r>
            <a:r>
              <a:rPr lang="en-US" sz="1400" dirty="0">
                <a:latin typeface="Arial MT" pitchFamily="34" charset="0"/>
              </a:rPr>
              <a:t> button = </a:t>
            </a:r>
            <a:r>
              <a:rPr lang="en-US" sz="1400" u="sng" dirty="0">
                <a:latin typeface="Arial MT" pitchFamily="34" charset="0"/>
              </a:rPr>
              <a:t>(</a:t>
            </a:r>
            <a:r>
              <a:rPr lang="en-US" sz="1400" u="sng" dirty="0" err="1">
                <a:latin typeface="Arial MT" pitchFamily="34" charset="0"/>
              </a:rPr>
              <a:t>HtmlButton</a:t>
            </a:r>
            <a:r>
              <a:rPr lang="en-US" sz="1400" u="sng" dirty="0">
                <a:latin typeface="Arial MT" pitchFamily="34" charset="0"/>
              </a:rPr>
              <a:t>) </a:t>
            </a:r>
            <a:r>
              <a:rPr lang="en-US" sz="1400" u="sng" dirty="0" err="1">
                <a:latin typeface="Arial MT" pitchFamily="34" charset="0"/>
              </a:rPr>
              <a:t>htmlPage.getFirstByXPath</a:t>
            </a:r>
            <a:r>
              <a:rPr lang="en-US" sz="1400" u="sng" dirty="0">
                <a:latin typeface="Arial MT" pitchFamily="34" charset="0"/>
              </a:rPr>
              <a:t>("//*[contains(@</a:t>
            </a:r>
            <a:r>
              <a:rPr lang="en-US" sz="1400" u="sng" dirty="0" err="1">
                <a:latin typeface="Arial MT" pitchFamily="34" charset="0"/>
              </a:rPr>
              <a:t>class,'x</a:t>
            </a:r>
            <a:r>
              <a:rPr lang="en-US" sz="1400" u="sng" dirty="0">
                <a:latin typeface="Arial MT" pitchFamily="34" charset="0"/>
              </a:rPr>
              <a:t>-</a:t>
            </a:r>
            <a:r>
              <a:rPr lang="en-US" sz="1400" u="sng" dirty="0" err="1">
                <a:latin typeface="Arial MT" pitchFamily="34" charset="0"/>
              </a:rPr>
              <a:t>btn</a:t>
            </a:r>
            <a:r>
              <a:rPr lang="en-US" sz="1400" u="sng" dirty="0">
                <a:latin typeface="Arial MT" pitchFamily="34" charset="0"/>
              </a:rPr>
              <a:t>-text start')]");</a:t>
            </a:r>
          </a:p>
          <a:p>
            <a:r>
              <a:rPr lang="en-US" sz="1400" dirty="0" err="1">
                <a:latin typeface="Arial MT" pitchFamily="34" charset="0"/>
              </a:rPr>
              <a:t>assertNotNull</a:t>
            </a:r>
            <a:r>
              <a:rPr lang="en-US" sz="1400" dirty="0">
                <a:latin typeface="Arial MT" pitchFamily="34" charset="0"/>
              </a:rPr>
              <a:t>(button);</a:t>
            </a:r>
          </a:p>
          <a:p>
            <a:r>
              <a:rPr lang="en-US" sz="1400" dirty="0" err="1">
                <a:latin typeface="Arial MT" pitchFamily="34" charset="0"/>
              </a:rPr>
              <a:t>button.click</a:t>
            </a:r>
            <a:r>
              <a:rPr lang="en-US" sz="1400" dirty="0">
                <a:latin typeface="Arial MT" pitchFamily="34" charset="0"/>
              </a:rPr>
              <a:t>();</a:t>
            </a:r>
          </a:p>
          <a:p>
            <a:endParaRPr lang="en-US" sz="1400" dirty="0">
              <a:latin typeface="Arial MT" pitchFamily="34" charset="0"/>
            </a:endParaRPr>
          </a:p>
          <a:p>
            <a:r>
              <a:rPr lang="en-US" sz="1400" dirty="0">
                <a:latin typeface="Arial MT" pitchFamily="34" charset="0"/>
              </a:rPr>
              <a:t>// Get the start menu, and make sure the menu items are there</a:t>
            </a:r>
          </a:p>
          <a:p>
            <a:r>
              <a:rPr lang="en-US" sz="1400" dirty="0" err="1">
                <a:latin typeface="Arial MT" pitchFamily="34" charset="0"/>
              </a:rPr>
              <a:t>HtmlDivision</a:t>
            </a:r>
            <a:r>
              <a:rPr lang="en-US" sz="1400" dirty="0">
                <a:latin typeface="Arial MT" pitchFamily="34" charset="0"/>
              </a:rPr>
              <a:t> </a:t>
            </a:r>
            <a:r>
              <a:rPr lang="en-US" sz="1400" dirty="0" err="1">
                <a:latin typeface="Arial MT" pitchFamily="34" charset="0"/>
              </a:rPr>
              <a:t>startMenuDiv</a:t>
            </a:r>
            <a:r>
              <a:rPr lang="en-US" sz="1400" dirty="0">
                <a:latin typeface="Arial MT" pitchFamily="34" charset="0"/>
              </a:rPr>
              <a:t> = </a:t>
            </a:r>
            <a:r>
              <a:rPr lang="en-US" sz="1400" u="sng" dirty="0">
                <a:latin typeface="Arial MT" pitchFamily="34" charset="0"/>
              </a:rPr>
              <a:t>(</a:t>
            </a:r>
            <a:r>
              <a:rPr lang="en-US" sz="1400" u="sng" dirty="0" err="1">
                <a:latin typeface="Arial MT" pitchFamily="34" charset="0"/>
              </a:rPr>
              <a:t>HtmlDivision</a:t>
            </a:r>
            <a:r>
              <a:rPr lang="en-US" sz="1400" u="sng" dirty="0">
                <a:latin typeface="Arial MT" pitchFamily="34" charset="0"/>
              </a:rPr>
              <a:t>) </a:t>
            </a:r>
            <a:r>
              <a:rPr lang="en-US" sz="1400" u="sng" dirty="0" err="1">
                <a:latin typeface="Arial MT" pitchFamily="34" charset="0"/>
              </a:rPr>
              <a:t>htmlPage.getFirstByXPath</a:t>
            </a:r>
            <a:r>
              <a:rPr lang="en-US" sz="1400" u="sng" dirty="0">
                <a:latin typeface="Arial MT" pitchFamily="34" charset="0"/>
              </a:rPr>
              <a:t>("//*[contains(@</a:t>
            </a:r>
            <a:r>
              <a:rPr lang="en-US" sz="1400" u="sng" dirty="0" err="1">
                <a:latin typeface="Arial MT" pitchFamily="34" charset="0"/>
              </a:rPr>
              <a:t>class,'x</a:t>
            </a:r>
            <a:r>
              <a:rPr lang="en-US" sz="1400" u="sng" dirty="0">
                <a:latin typeface="Arial MT" pitchFamily="34" charset="0"/>
              </a:rPr>
              <a:t>-panel x-border-panel </a:t>
            </a:r>
            <a:r>
              <a:rPr lang="en-US" sz="1400" u="sng" dirty="0" err="1">
                <a:latin typeface="Arial MT" pitchFamily="34" charset="0"/>
              </a:rPr>
              <a:t>ux</a:t>
            </a:r>
            <a:r>
              <a:rPr lang="en-US" sz="1400" u="sng" dirty="0">
                <a:latin typeface="Arial MT" pitchFamily="34" charset="0"/>
              </a:rPr>
              <a:t>-start-menu-apps-panel')]");</a:t>
            </a:r>
          </a:p>
          <a:p>
            <a:r>
              <a:rPr lang="en-US" sz="1400" dirty="0" err="1">
                <a:latin typeface="Arial MT" pitchFamily="34" charset="0"/>
              </a:rPr>
              <a:t>assertNotNull</a:t>
            </a:r>
            <a:r>
              <a:rPr lang="en-US" sz="1400" dirty="0">
                <a:latin typeface="Arial MT" pitchFamily="34" charset="0"/>
              </a:rPr>
              <a:t>(</a:t>
            </a:r>
            <a:r>
              <a:rPr lang="en-US" sz="1400" dirty="0" err="1">
                <a:latin typeface="Arial MT" pitchFamily="34" charset="0"/>
              </a:rPr>
              <a:t>startMenuDiv</a:t>
            </a:r>
            <a:r>
              <a:rPr lang="en-US" sz="1400" dirty="0">
                <a:latin typeface="Arial MT" pitchFamily="34" charset="0"/>
              </a:rPr>
              <a:t>);</a:t>
            </a:r>
          </a:p>
          <a:p>
            <a:r>
              <a:rPr lang="en-US" sz="1400">
                <a:latin typeface="Arial MT" pitchFamily="34" charset="0"/>
              </a:rPr>
              <a:t>HtmlElement </a:t>
            </a:r>
            <a:r>
              <a:rPr lang="en-US" sz="1400" dirty="0" err="1">
                <a:latin typeface="Arial MT" pitchFamily="34" charset="0"/>
              </a:rPr>
              <a:t>unOrderedList</a:t>
            </a:r>
            <a:r>
              <a:rPr lang="en-US" sz="1400" dirty="0">
                <a:latin typeface="Arial MT" pitchFamily="34" charset="0"/>
              </a:rPr>
              <a:t> = </a:t>
            </a:r>
            <a:r>
              <a:rPr lang="en-US" sz="1400" dirty="0" err="1">
                <a:latin typeface="Arial MT" pitchFamily="34" charset="0"/>
              </a:rPr>
              <a:t>startMenuDiv.getFirstChild</a:t>
            </a:r>
            <a:r>
              <a:rPr lang="en-US" sz="1400" dirty="0">
                <a:latin typeface="Arial MT" pitchFamily="34" charset="0"/>
              </a:rPr>
              <a:t>();</a:t>
            </a:r>
          </a:p>
          <a:p>
            <a:r>
              <a:rPr lang="en-US" sz="1400">
                <a:latin typeface="Arial MT" pitchFamily="34" charset="0"/>
              </a:rPr>
              <a:t>assertNotNull(unOrderedList);</a:t>
            </a:r>
            <a:endParaRPr lang="en-US" sz="1400" dirty="0">
              <a:latin typeface="Arial MT" pitchFamily="34" charset="0"/>
            </a:endParaRPr>
          </a:p>
          <a:p>
            <a:endParaRPr lang="en-US" sz="1400" dirty="0">
              <a:latin typeface="Arial MT" pitchFamily="34" charset="0"/>
            </a:endParaRPr>
          </a:p>
          <a:p>
            <a:r>
              <a:rPr lang="en-US" sz="1400" dirty="0">
                <a:latin typeface="Arial MT" pitchFamily="34" charset="0"/>
              </a:rPr>
              <a:t>// get the list of </a:t>
            </a:r>
            <a:r>
              <a:rPr lang="en-US" sz="1400" u="sng" dirty="0">
                <a:latin typeface="Arial MT" pitchFamily="34" charset="0"/>
              </a:rPr>
              <a:t>submenus</a:t>
            </a:r>
          </a:p>
          <a:p>
            <a:r>
              <a:rPr lang="en-US" sz="1400">
                <a:latin typeface="Arial MT" pitchFamily="34" charset="0"/>
              </a:rPr>
              <a:t>Iterable&lt; HtmlElement&gt; childElements = unOrderedList .</a:t>
            </a:r>
            <a:r>
              <a:rPr lang="en-US" sz="1400" dirty="0" err="1">
                <a:latin typeface="Arial MT" pitchFamily="34" charset="0"/>
              </a:rPr>
              <a:t>getChildElements</a:t>
            </a:r>
            <a:r>
              <a:rPr lang="en-US" sz="1400" dirty="0">
                <a:latin typeface="Arial MT" pitchFamily="34" charset="0"/>
              </a:rPr>
              <a:t>();</a:t>
            </a:r>
          </a:p>
          <a:p>
            <a:r>
              <a:rPr lang="en-US" sz="1400" dirty="0">
                <a:latin typeface="Arial MT" pitchFamily="34" charset="0"/>
              </a:rPr>
              <a:t>count = 0;</a:t>
            </a:r>
          </a:p>
          <a:p>
            <a:r>
              <a:rPr lang="en-US" sz="1400" b="1" dirty="0">
                <a:latin typeface="Arial MT" pitchFamily="34" charset="0"/>
              </a:rPr>
              <a:t>for (</a:t>
            </a:r>
            <a:r>
              <a:rPr lang="en-US" sz="1400" b="1" dirty="0" err="1">
                <a:latin typeface="Arial MT" pitchFamily="34" charset="0"/>
              </a:rPr>
              <a:t>HtmlElement</a:t>
            </a:r>
            <a:r>
              <a:rPr lang="en-US" sz="1400" b="1" dirty="0">
                <a:latin typeface="Arial MT" pitchFamily="34" charset="0"/>
              </a:rPr>
              <a:t> </a:t>
            </a:r>
            <a:r>
              <a:rPr lang="en-US" sz="1400" b="1" u="sng" dirty="0" err="1">
                <a:latin typeface="Arial MT" pitchFamily="34" charset="0"/>
              </a:rPr>
              <a:t>htmlElement</a:t>
            </a:r>
            <a:r>
              <a:rPr lang="en-US" sz="1400" b="1" u="sng" dirty="0">
                <a:latin typeface="Arial MT" pitchFamily="34" charset="0"/>
              </a:rPr>
              <a:t> : </a:t>
            </a:r>
            <a:r>
              <a:rPr lang="en-US" sz="1400" b="1" u="sng" dirty="0" err="1">
                <a:latin typeface="Arial MT" pitchFamily="34" charset="0"/>
              </a:rPr>
              <a:t>childElements</a:t>
            </a:r>
            <a:r>
              <a:rPr lang="en-US" sz="1400" b="1" u="sng" dirty="0">
                <a:latin typeface="Arial MT" pitchFamily="34" charset="0"/>
              </a:rPr>
              <a:t>) {</a:t>
            </a:r>
          </a:p>
          <a:p>
            <a:r>
              <a:rPr lang="en-US" sz="1400" dirty="0">
                <a:latin typeface="Arial MT" pitchFamily="34" charset="0"/>
              </a:rPr>
              <a:t>    count++;</a:t>
            </a:r>
          </a:p>
          <a:p>
            <a:r>
              <a:rPr lang="en-US" sz="1400" dirty="0">
                <a:latin typeface="Arial MT" pitchFamily="34" charset="0"/>
              </a:rPr>
              <a:t>}</a:t>
            </a:r>
          </a:p>
          <a:p>
            <a:r>
              <a:rPr lang="en-US" sz="1400" dirty="0" err="1">
                <a:latin typeface="Arial MT" pitchFamily="34" charset="0"/>
              </a:rPr>
              <a:t>assertTrue</a:t>
            </a:r>
            <a:r>
              <a:rPr lang="en-US" sz="1400" dirty="0">
                <a:latin typeface="Arial MT" pitchFamily="34" charset="0"/>
              </a:rPr>
              <a:t>(count == 5);</a:t>
            </a:r>
          </a:p>
        </p:txBody>
      </p:sp>
      <p:sp>
        <p:nvSpPr>
          <p:cNvPr id="6" name="Footer Placeholder 5"/>
          <p:cNvSpPr>
            <a:spLocks noGrp="1"/>
          </p:cNvSpPr>
          <p:nvPr>
            <p:ph type="ftr" sz="quarter" idx="11"/>
          </p:nvPr>
        </p:nvSpPr>
        <p:spPr/>
        <p:txBody>
          <a:bodyPr/>
          <a:lstStyle/>
          <a:p>
            <a:r>
              <a:rPr lang="en-US" smtClean="0"/>
              <a:t>Jeff Hemminger           Object Partners, Inc</a:t>
            </a:r>
            <a:endParaRPr lang="en-US"/>
          </a:p>
        </p:txBody>
      </p:sp>
    </p:spTree>
    <p:extLst>
      <p:ext uri="{BB962C8B-B14F-4D97-AF65-F5344CB8AC3E}">
        <p14:creationId xmlns:p14="http://schemas.microsoft.com/office/powerpoint/2010/main" val="19318803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lstStyle/>
          <a:p>
            <a:r>
              <a:rPr lang="en-US" dirty="0" smtClean="0"/>
              <a:t>Runs in a browser, or as a server</a:t>
            </a:r>
          </a:p>
          <a:p>
            <a:r>
              <a:rPr lang="en-US" dirty="0" smtClean="0"/>
              <a:t>Firefox </a:t>
            </a:r>
            <a:r>
              <a:rPr lang="en-US" dirty="0" err="1" smtClean="0"/>
              <a:t>plugin</a:t>
            </a:r>
            <a:endParaRPr lang="en-US" dirty="0" smtClean="0"/>
          </a:p>
          <a:p>
            <a:r>
              <a:rPr lang="en-US" dirty="0" smtClean="0"/>
              <a:t>Allows complete functional testing</a:t>
            </a:r>
          </a:p>
        </p:txBody>
      </p:sp>
      <p:sp>
        <p:nvSpPr>
          <p:cNvPr id="4" name="Footer Placeholder 3"/>
          <p:cNvSpPr>
            <a:spLocks noGrp="1"/>
          </p:cNvSpPr>
          <p:nvPr>
            <p:ph type="ftr" sz="quarter" idx="11"/>
          </p:nvPr>
        </p:nvSpPr>
        <p:spPr/>
        <p:txBody>
          <a:bodyPr/>
          <a:lstStyle/>
          <a:p>
            <a:r>
              <a:rPr lang="en-US" smtClean="0"/>
              <a:t>Jeff Hemminger           Object Partners, Inc</a:t>
            </a:r>
            <a:endParaRPr lang="en-US"/>
          </a:p>
        </p:txBody>
      </p:sp>
    </p:spTree>
    <p:extLst>
      <p:ext uri="{BB962C8B-B14F-4D97-AF65-F5344CB8AC3E}">
        <p14:creationId xmlns:p14="http://schemas.microsoft.com/office/powerpoint/2010/main" val="8705931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command table</a:t>
            </a:r>
            <a:endParaRPr lang="en-US" dirty="0"/>
          </a:p>
        </p:txBody>
      </p:sp>
      <p:sp>
        <p:nvSpPr>
          <p:cNvPr id="5" name="Footer Placeholder 4"/>
          <p:cNvSpPr>
            <a:spLocks noGrp="1"/>
          </p:cNvSpPr>
          <p:nvPr>
            <p:ph type="ftr" sz="quarter" idx="11"/>
          </p:nvPr>
        </p:nvSpPr>
        <p:spPr/>
        <p:txBody>
          <a:bodyPr/>
          <a:lstStyle/>
          <a:p>
            <a:r>
              <a:rPr lang="en-US" smtClean="0"/>
              <a:t>Jeff Hemminger           Object Partners, Inc</a:t>
            </a:r>
            <a:endParaRPr lang="en-US"/>
          </a:p>
        </p:txBody>
      </p:sp>
      <p:sp>
        <p:nvSpPr>
          <p:cNvPr id="4" name="TextBox 3"/>
          <p:cNvSpPr txBox="1"/>
          <p:nvPr/>
        </p:nvSpPr>
        <p:spPr>
          <a:xfrm>
            <a:off x="1905000" y="1961614"/>
            <a:ext cx="8382000" cy="3600986"/>
          </a:xfrm>
          <a:prstGeom prst="rect">
            <a:avLst/>
          </a:prstGeom>
          <a:solidFill>
            <a:schemeClr val="bg1"/>
          </a:solidFill>
        </p:spPr>
        <p:txBody>
          <a:bodyPr wrap="square" rtlCol="0">
            <a:spAutoFit/>
          </a:bodyPr>
          <a:lstStyle/>
          <a:p>
            <a:r>
              <a:rPr lang="en-US" sz="1200" dirty="0"/>
              <a:t>&lt;table </a:t>
            </a:r>
            <a:r>
              <a:rPr lang="en-US" sz="1200" u="sng" dirty="0" err="1"/>
              <a:t>cellpadding</a:t>
            </a:r>
            <a:r>
              <a:rPr lang="en-US" sz="1200" u="sng" dirty="0"/>
              <a:t>="1" </a:t>
            </a:r>
            <a:r>
              <a:rPr lang="en-US" sz="1200" u="sng" dirty="0" err="1"/>
              <a:t>cellspacing</a:t>
            </a:r>
            <a:r>
              <a:rPr lang="en-US" sz="1200" u="sng" dirty="0"/>
              <a:t>="1" border="1"&gt;</a:t>
            </a:r>
          </a:p>
          <a:p>
            <a:r>
              <a:rPr lang="en-US" sz="1200" dirty="0"/>
              <a:t>            </a:t>
            </a:r>
            <a:r>
              <a:rPr lang="en-US" sz="1200" u="sng" dirty="0"/>
              <a:t>&lt;</a:t>
            </a:r>
            <a:r>
              <a:rPr lang="en-US" sz="1200" u="sng" dirty="0" err="1"/>
              <a:t>thead</a:t>
            </a:r>
            <a:r>
              <a:rPr lang="en-US" sz="1200" u="sng" dirty="0"/>
              <a:t>&gt;</a:t>
            </a:r>
          </a:p>
          <a:p>
            <a:r>
              <a:rPr lang="en-US" sz="1200" dirty="0"/>
              <a:t>                &lt;</a:t>
            </a:r>
            <a:r>
              <a:rPr lang="en-US" sz="1200" dirty="0" err="1"/>
              <a:t>tr</a:t>
            </a:r>
            <a:r>
              <a:rPr lang="en-US" sz="1200" dirty="0"/>
              <a:t>&gt;&lt;td </a:t>
            </a:r>
            <a:r>
              <a:rPr lang="en-US" sz="1200" u="sng" dirty="0" err="1"/>
              <a:t>colspan</a:t>
            </a:r>
            <a:r>
              <a:rPr lang="en-US" sz="1200" u="sng" dirty="0"/>
              <a:t>="3"&gt;search test&lt;/td&gt;&lt;/</a:t>
            </a:r>
            <a:r>
              <a:rPr lang="en-US" sz="1200" u="sng" dirty="0" err="1"/>
              <a:t>tr</a:t>
            </a:r>
            <a:r>
              <a:rPr lang="en-US" sz="1200" u="sng" dirty="0"/>
              <a:t>&gt;</a:t>
            </a:r>
          </a:p>
          <a:p>
            <a:r>
              <a:rPr lang="en-US" sz="1200" dirty="0"/>
              <a:t>            </a:t>
            </a:r>
            <a:r>
              <a:rPr lang="en-US" sz="1200" u="sng" dirty="0"/>
              <a:t>&lt;/</a:t>
            </a:r>
            <a:r>
              <a:rPr lang="en-US" sz="1200" u="sng" dirty="0" err="1"/>
              <a:t>thead</a:t>
            </a:r>
            <a:r>
              <a:rPr lang="en-US" sz="1200" u="sng" dirty="0"/>
              <a:t>&gt;&lt;</a:t>
            </a:r>
            <a:r>
              <a:rPr lang="en-US" sz="1200" u="sng" dirty="0" err="1"/>
              <a:t>tbody</a:t>
            </a:r>
            <a:r>
              <a:rPr lang="en-US" sz="1200" u="sng" dirty="0"/>
              <a:t>&gt;</a:t>
            </a:r>
          </a:p>
          <a:p>
            <a:endParaRPr lang="en-US" sz="1200" u="sng" dirty="0"/>
          </a:p>
          <a:p>
            <a:r>
              <a:rPr lang="en-US" sz="1200" dirty="0"/>
              <a:t>                &lt;</a:t>
            </a:r>
            <a:r>
              <a:rPr lang="en-US" sz="1200" dirty="0" err="1"/>
              <a:t>tr</a:t>
            </a:r>
            <a:r>
              <a:rPr lang="en-US" sz="1200" dirty="0"/>
              <a:t>&gt;&lt;td&gt;open&lt;/td&gt;&lt;td&gt;/</a:t>
            </a:r>
            <a:r>
              <a:rPr lang="en-US" sz="1200" u="sng" dirty="0" err="1"/>
              <a:t>musicmanager</a:t>
            </a:r>
            <a:r>
              <a:rPr lang="en-US" sz="1200" u="sng" dirty="0"/>
              <a:t>&lt;/td&gt;&lt;td&gt;&lt;/td&gt;&lt;/</a:t>
            </a:r>
            <a:r>
              <a:rPr lang="en-US" sz="1200" u="sng" dirty="0" err="1"/>
              <a:t>tr</a:t>
            </a:r>
            <a:r>
              <a:rPr lang="en-US" sz="1200" u="sng" dirty="0"/>
              <a:t>&gt;</a:t>
            </a:r>
          </a:p>
          <a:p>
            <a:endParaRPr lang="en-US" sz="1200" u="sng" dirty="0"/>
          </a:p>
          <a:p>
            <a:r>
              <a:rPr lang="en-US" sz="1200" dirty="0"/>
              <a:t>               &lt;</a:t>
            </a:r>
            <a:r>
              <a:rPr lang="en-US" sz="1200" dirty="0" err="1"/>
              <a:t>tr</a:t>
            </a:r>
            <a:r>
              <a:rPr lang="en-US" sz="1200" dirty="0"/>
              <a:t>&gt;&lt;td&gt;type&lt;/td&gt;&lt;td&gt;</a:t>
            </a:r>
            <a:r>
              <a:rPr lang="en-US" sz="1200" u="sng" dirty="0" err="1"/>
              <a:t>searchfield</a:t>
            </a:r>
            <a:r>
              <a:rPr lang="en-US" sz="1200" u="sng" dirty="0"/>
              <a:t>&lt;/td&gt;&lt;td&gt;Heavy&lt;/td&gt;&lt;/</a:t>
            </a:r>
            <a:r>
              <a:rPr lang="en-US" sz="1200" u="sng" dirty="0" err="1"/>
              <a:t>tr</a:t>
            </a:r>
            <a:r>
              <a:rPr lang="en-US" sz="1200" u="sng" dirty="0"/>
              <a:t>&gt;</a:t>
            </a:r>
          </a:p>
          <a:p>
            <a:endParaRPr lang="en-US" sz="1200" u="sng" dirty="0"/>
          </a:p>
          <a:p>
            <a:r>
              <a:rPr lang="en-US" sz="1200" dirty="0"/>
              <a:t>               &lt;</a:t>
            </a:r>
            <a:r>
              <a:rPr lang="en-US" sz="1200" dirty="0" err="1"/>
              <a:t>tr</a:t>
            </a:r>
            <a:r>
              <a:rPr lang="en-US" sz="1200" dirty="0"/>
              <a:t>&gt; &lt;td&gt;click&lt;/td&gt; &lt;td&gt;//*[contains(@</a:t>
            </a:r>
            <a:r>
              <a:rPr lang="en-US" sz="1200" dirty="0" err="1"/>
              <a:t>class,'x</a:t>
            </a:r>
            <a:r>
              <a:rPr lang="en-US" sz="1200" dirty="0"/>
              <a:t>-form-trigger x-form-search-trigger')]&lt;/td&gt; &lt;td&gt;&lt;/td&gt;&lt;/</a:t>
            </a:r>
            <a:r>
              <a:rPr lang="en-US" sz="1200" dirty="0" err="1"/>
              <a:t>tr</a:t>
            </a:r>
            <a:r>
              <a:rPr lang="en-US" sz="1200" dirty="0"/>
              <a:t>&gt;</a:t>
            </a:r>
          </a:p>
          <a:p>
            <a:endParaRPr lang="en-US" sz="1200" dirty="0"/>
          </a:p>
          <a:p>
            <a:r>
              <a:rPr lang="en-US" sz="1200" dirty="0"/>
              <a:t>               &lt;</a:t>
            </a:r>
            <a:r>
              <a:rPr lang="en-US" sz="1200" dirty="0" err="1"/>
              <a:t>tr</a:t>
            </a:r>
            <a:r>
              <a:rPr lang="en-US" sz="1200" dirty="0"/>
              <a:t>&gt;&lt;td&gt;pause&lt;/td&gt;&lt;td&gt;3000&lt;/td&gt;&lt;td&gt;&lt;/td&gt;&lt;/</a:t>
            </a:r>
            <a:r>
              <a:rPr lang="en-US" sz="1200" dirty="0" err="1"/>
              <a:t>tr</a:t>
            </a:r>
            <a:r>
              <a:rPr lang="en-US" sz="1200" dirty="0"/>
              <a:t>&gt;</a:t>
            </a:r>
          </a:p>
          <a:p>
            <a:endParaRPr lang="en-US" sz="1200" dirty="0"/>
          </a:p>
          <a:p>
            <a:r>
              <a:rPr lang="en-US" sz="1200" dirty="0"/>
              <a:t>              &lt;</a:t>
            </a:r>
            <a:r>
              <a:rPr lang="en-US" sz="1200" dirty="0" err="1"/>
              <a:t>tr</a:t>
            </a:r>
            <a:r>
              <a:rPr lang="en-US" sz="1200" dirty="0"/>
              <a:t>&gt; &lt;td&gt;click&lt;/td&gt; &lt;td&gt;//*[contains(@</a:t>
            </a:r>
            <a:r>
              <a:rPr lang="en-US" sz="1200" dirty="0" err="1"/>
              <a:t>class,'x</a:t>
            </a:r>
            <a:r>
              <a:rPr lang="en-US" sz="1200" dirty="0"/>
              <a:t>-panel-body x-panel-body-</a:t>
            </a:r>
            <a:r>
              <a:rPr lang="en-US" sz="1200" u="sng" dirty="0" err="1"/>
              <a:t>noborder</a:t>
            </a:r>
            <a:r>
              <a:rPr lang="en-US" sz="1200" u="sng" dirty="0"/>
              <a:t>')]&lt;/td&gt; &lt;td&gt;&lt;/td&gt;&lt;/</a:t>
            </a:r>
            <a:r>
              <a:rPr lang="en-US" sz="1200" u="sng" dirty="0" err="1"/>
              <a:t>tr</a:t>
            </a:r>
            <a:r>
              <a:rPr lang="en-US" sz="1200" u="sng" dirty="0"/>
              <a:t>&gt;</a:t>
            </a:r>
          </a:p>
          <a:p>
            <a:endParaRPr lang="en-US" sz="1200" u="sng" dirty="0"/>
          </a:p>
          <a:p>
            <a:r>
              <a:rPr lang="en-US" sz="1200" dirty="0"/>
              <a:t>              &lt;</a:t>
            </a:r>
            <a:r>
              <a:rPr lang="en-US" sz="1200" dirty="0" err="1"/>
              <a:t>tr</a:t>
            </a:r>
            <a:r>
              <a:rPr lang="en-US" sz="1200" dirty="0"/>
              <a:t>&gt; &lt;td&gt;</a:t>
            </a:r>
            <a:r>
              <a:rPr lang="en-US" sz="1200" dirty="0" err="1"/>
              <a:t>verifyTextPresent</a:t>
            </a:r>
            <a:r>
              <a:rPr lang="en-US" sz="1200" dirty="0"/>
              <a:t>&lt;/td&gt; &lt;td&gt;from the album&lt;/td&gt; &lt;td&gt;&lt;/td&gt;&lt;/</a:t>
            </a:r>
            <a:r>
              <a:rPr lang="en-US" sz="1200" dirty="0" err="1"/>
              <a:t>tr</a:t>
            </a:r>
            <a:r>
              <a:rPr lang="en-US" sz="1200" dirty="0"/>
              <a:t>&gt;</a:t>
            </a:r>
          </a:p>
          <a:p>
            <a:endParaRPr lang="en-US" sz="1200" dirty="0"/>
          </a:p>
          <a:p>
            <a:r>
              <a:rPr lang="en-US" sz="1200" dirty="0"/>
              <a:t>        &lt;/</a:t>
            </a:r>
            <a:r>
              <a:rPr lang="en-US" sz="1200" dirty="0" err="1"/>
              <a:t>tbody</a:t>
            </a:r>
            <a:r>
              <a:rPr lang="en-US" sz="1200" dirty="0"/>
              <a:t>&gt;</a:t>
            </a:r>
          </a:p>
          <a:p>
            <a:r>
              <a:rPr lang="en-US" sz="1200" dirty="0"/>
              <a:t>&lt;/table&gt;</a:t>
            </a:r>
          </a:p>
        </p:txBody>
      </p:sp>
    </p:spTree>
    <p:extLst>
      <p:ext uri="{BB962C8B-B14F-4D97-AF65-F5344CB8AC3E}">
        <p14:creationId xmlns:p14="http://schemas.microsoft.com/office/powerpoint/2010/main" val="136656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JavaScript Events</a:t>
            </a:r>
            <a:endParaRPr lang="en-GB" dirty="0"/>
          </a:p>
        </p:txBody>
      </p:sp>
      <p:sp>
        <p:nvSpPr>
          <p:cNvPr id="5" name="Content Placeholder 4"/>
          <p:cNvSpPr>
            <a:spLocks noGrp="1"/>
          </p:cNvSpPr>
          <p:nvPr>
            <p:ph idx="1"/>
          </p:nvPr>
        </p:nvSpPr>
        <p:spPr/>
        <p:txBody>
          <a:bodyPr/>
          <a:lstStyle/>
          <a:p>
            <a:r>
              <a:rPr lang="en-GB" dirty="0" smtClean="0">
                <a:solidFill>
                  <a:schemeClr val="accent2">
                    <a:lumMod val="75000"/>
                  </a:schemeClr>
                </a:solidFill>
              </a:rPr>
              <a:t>Many elements have </a:t>
            </a:r>
            <a:r>
              <a:rPr lang="en-GB" dirty="0" err="1" smtClean="0">
                <a:solidFill>
                  <a:srgbClr val="92D050"/>
                </a:solidFill>
              </a:rPr>
              <a:t>onclick</a:t>
            </a:r>
            <a:endParaRPr lang="en-GB" dirty="0" smtClean="0">
              <a:solidFill>
                <a:srgbClr val="92D050"/>
              </a:solidFill>
            </a:endParaRPr>
          </a:p>
          <a:p>
            <a:pPr>
              <a:buNone/>
            </a:pPr>
            <a:r>
              <a:rPr lang="en-GB" dirty="0">
                <a:solidFill>
                  <a:srgbClr val="92D050"/>
                </a:solidFill>
              </a:rPr>
              <a:t>&lt;script&gt;</a:t>
            </a:r>
          </a:p>
          <a:p>
            <a:pPr>
              <a:buNone/>
            </a:pPr>
            <a:r>
              <a:rPr lang="en-GB" dirty="0">
                <a:solidFill>
                  <a:srgbClr val="FF0000"/>
                </a:solidFill>
              </a:rPr>
              <a:t>function </a:t>
            </a:r>
            <a:r>
              <a:rPr lang="en-GB" dirty="0" err="1">
                <a:solidFill>
                  <a:srgbClr val="FF0000"/>
                </a:solidFill>
              </a:rPr>
              <a:t>linkClicked</a:t>
            </a:r>
            <a:r>
              <a:rPr lang="en-GB" dirty="0">
                <a:solidFill>
                  <a:srgbClr val="FF0000"/>
                </a:solidFill>
              </a:rPr>
              <a:t>(){ </a:t>
            </a:r>
          </a:p>
          <a:p>
            <a:pPr>
              <a:buNone/>
            </a:pPr>
            <a:r>
              <a:rPr lang="en-GB" dirty="0">
                <a:solidFill>
                  <a:srgbClr val="FF0000"/>
                </a:solidFill>
              </a:rPr>
              <a:t>alert(“Clicked”); }</a:t>
            </a:r>
          </a:p>
          <a:p>
            <a:pPr>
              <a:buNone/>
            </a:pPr>
            <a:r>
              <a:rPr lang="en-GB" dirty="0">
                <a:solidFill>
                  <a:srgbClr val="92D050"/>
                </a:solidFill>
              </a:rPr>
              <a:t>&lt;/script&gt;</a:t>
            </a:r>
          </a:p>
          <a:p>
            <a:pPr>
              <a:buNone/>
            </a:pPr>
            <a:r>
              <a:rPr lang="en-GB" dirty="0">
                <a:solidFill>
                  <a:srgbClr val="92D050"/>
                </a:solidFill>
              </a:rPr>
              <a:t>&lt;body&gt;&lt;a </a:t>
            </a:r>
            <a:r>
              <a:rPr lang="en-GB" dirty="0" err="1">
                <a:solidFill>
                  <a:srgbClr val="92D050"/>
                </a:solidFill>
              </a:rPr>
              <a:t>onclick</a:t>
            </a:r>
            <a:r>
              <a:rPr lang="en-GB" dirty="0">
                <a:solidFill>
                  <a:srgbClr val="92D050"/>
                </a:solidFill>
              </a:rPr>
              <a:t>=“</a:t>
            </a:r>
            <a:r>
              <a:rPr lang="en-GB" dirty="0" err="1">
                <a:solidFill>
                  <a:srgbClr val="FF0000"/>
                </a:solidFill>
              </a:rPr>
              <a:t>linkClicked</a:t>
            </a:r>
            <a:r>
              <a:rPr lang="en-GB" dirty="0">
                <a:solidFill>
                  <a:srgbClr val="FF0000"/>
                </a:solidFill>
              </a:rPr>
              <a:t>()</a:t>
            </a:r>
            <a:r>
              <a:rPr lang="en-GB" dirty="0">
                <a:solidFill>
                  <a:srgbClr val="92D050"/>
                </a:solidFill>
              </a:rPr>
              <a:t>”&gt;Click&lt;/a&gt;</a:t>
            </a:r>
          </a:p>
          <a:p>
            <a:pPr>
              <a:buNone/>
            </a:pPr>
            <a:r>
              <a:rPr lang="en-GB" dirty="0">
                <a:solidFill>
                  <a:srgbClr val="92D050"/>
                </a:solidFill>
              </a:rPr>
              <a:t>&lt;/body&gt;</a:t>
            </a:r>
            <a:endParaRPr lang="en-GB" dirty="0">
              <a:solidFill>
                <a:srgbClr val="FF0000"/>
              </a:solidFill>
            </a:endParaRPr>
          </a:p>
        </p:txBody>
      </p:sp>
    </p:spTree>
    <p:extLst>
      <p:ext uri="{BB962C8B-B14F-4D97-AF65-F5344CB8AC3E}">
        <p14:creationId xmlns:p14="http://schemas.microsoft.com/office/powerpoint/2010/main" val="3106714469"/>
      </p:ext>
    </p:extLst>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smtClean="0"/>
              <a:t>Rhino - www.mozilla.org/rhino</a:t>
            </a:r>
          </a:p>
          <a:p>
            <a:r>
              <a:rPr lang="en-US" dirty="0" err="1" smtClean="0"/>
              <a:t>Envjs</a:t>
            </a:r>
            <a:r>
              <a:rPr lang="en-US" dirty="0" smtClean="0"/>
              <a:t> - code.google.com/p/</a:t>
            </a:r>
            <a:r>
              <a:rPr lang="en-US" dirty="0" err="1" smtClean="0"/>
              <a:t>envjs</a:t>
            </a:r>
            <a:endParaRPr lang="en-US" dirty="0" smtClean="0"/>
          </a:p>
          <a:p>
            <a:r>
              <a:rPr lang="en-US" dirty="0" err="1" smtClean="0"/>
              <a:t>HtmlUnit</a:t>
            </a:r>
            <a:r>
              <a:rPr lang="en-US" dirty="0" smtClean="0"/>
              <a:t> - htmlunit.sourceforge.net</a:t>
            </a:r>
          </a:p>
          <a:p>
            <a:r>
              <a:rPr lang="en-US" dirty="0" err="1" smtClean="0"/>
              <a:t>Screw.Unit</a:t>
            </a:r>
            <a:r>
              <a:rPr lang="en-US" dirty="0" smtClean="0"/>
              <a:t> - github.com/</a:t>
            </a:r>
            <a:r>
              <a:rPr lang="en-US" dirty="0" err="1" smtClean="0"/>
              <a:t>nkallen</a:t>
            </a:r>
            <a:r>
              <a:rPr lang="en-US" dirty="0" smtClean="0"/>
              <a:t>/screw-unit/tree/master</a:t>
            </a:r>
          </a:p>
          <a:p>
            <a:r>
              <a:rPr lang="en-US" dirty="0" smtClean="0"/>
              <a:t>Selenium  - seleniumhq.org</a:t>
            </a:r>
          </a:p>
          <a:p>
            <a:r>
              <a:rPr lang="en-US" dirty="0" err="1" smtClean="0"/>
              <a:t>Extjs</a:t>
            </a:r>
            <a:r>
              <a:rPr lang="en-US" dirty="0" smtClean="0"/>
              <a:t> extjs.com</a:t>
            </a:r>
          </a:p>
          <a:p>
            <a:r>
              <a:rPr lang="en-US" dirty="0" err="1" smtClean="0"/>
              <a:t>Jquery</a:t>
            </a:r>
            <a:r>
              <a:rPr lang="en-US" dirty="0" smtClean="0"/>
              <a:t> - jquery.com </a:t>
            </a:r>
          </a:p>
          <a:p>
            <a:r>
              <a:rPr lang="en-US" dirty="0" err="1" smtClean="0"/>
              <a:t>JSUnit</a:t>
            </a:r>
            <a:r>
              <a:rPr lang="en-US" dirty="0" smtClean="0"/>
              <a:t> - jsunit.net</a:t>
            </a:r>
            <a:endParaRPr lang="en-US" dirty="0"/>
          </a:p>
        </p:txBody>
      </p:sp>
    </p:spTree>
    <p:extLst>
      <p:ext uri="{BB962C8B-B14F-4D97-AF65-F5344CB8AC3E}">
        <p14:creationId xmlns:p14="http://schemas.microsoft.com/office/powerpoint/2010/main" val="9894685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solidFill>
                  <a:srgbClr val="C00000"/>
                </a:solidFill>
                <a:latin typeface="Algerian" panose="04020705040A02060702" pitchFamily="82" charset="0"/>
              </a:rPr>
              <a:t>4.ExtJS Component System</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74845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43000"/>
            <a:ext cx="8229600" cy="5181600"/>
          </a:xfrm>
        </p:spPr>
        <p:txBody>
          <a:bodyPr>
            <a:normAutofit/>
          </a:bodyPr>
          <a:lstStyle/>
          <a:p>
            <a:r>
              <a:rPr lang="en-US" dirty="0" smtClean="0"/>
              <a:t>Mature library</a:t>
            </a:r>
          </a:p>
          <a:p>
            <a:pPr lvl="1"/>
            <a:r>
              <a:rPr lang="en-US" smtClean="0"/>
              <a:t>Extensible </a:t>
            </a:r>
            <a:r>
              <a:rPr lang="en-US" dirty="0" smtClean="0"/>
              <a:t>architecture</a:t>
            </a:r>
          </a:p>
          <a:p>
            <a:pPr lvl="2"/>
            <a:r>
              <a:rPr lang="en-US" dirty="0" smtClean="0"/>
              <a:t>Extend (inheritance)</a:t>
            </a:r>
          </a:p>
          <a:p>
            <a:pPr lvl="2"/>
            <a:r>
              <a:rPr lang="en-US" dirty="0" err="1" smtClean="0"/>
              <a:t>Mixins</a:t>
            </a:r>
            <a:r>
              <a:rPr lang="en-US" dirty="0" smtClean="0"/>
              <a:t> (multiple </a:t>
            </a:r>
            <a:r>
              <a:rPr lang="en-US" dirty="0" err="1" smtClean="0"/>
              <a:t>inheritence</a:t>
            </a:r>
            <a:r>
              <a:rPr lang="en-US" dirty="0" smtClean="0"/>
              <a:t>/traits)</a:t>
            </a:r>
          </a:p>
          <a:p>
            <a:pPr lvl="2"/>
            <a:r>
              <a:rPr lang="en-US" dirty="0" smtClean="0"/>
              <a:t>Plugin</a:t>
            </a:r>
          </a:p>
          <a:p>
            <a:pPr lvl="1"/>
            <a:r>
              <a:rPr lang="en-US" dirty="0" smtClean="0"/>
              <a:t>Theme builders</a:t>
            </a:r>
          </a:p>
          <a:p>
            <a:pPr lvl="1"/>
            <a:r>
              <a:rPr lang="en-US" dirty="0" smtClean="0"/>
              <a:t>Data support</a:t>
            </a:r>
          </a:p>
          <a:p>
            <a:r>
              <a:rPr lang="en-US" dirty="0" smtClean="0"/>
              <a:t>True cross-browser support</a:t>
            </a:r>
          </a:p>
          <a:p>
            <a:endParaRPr lang="en-US" dirty="0" smtClean="0"/>
          </a:p>
          <a:p>
            <a:pPr marL="109728" indent="0" fontAlgn="base">
              <a:buNone/>
            </a:pPr>
            <a:endParaRPr lang="en-US" dirty="0" smtClean="0"/>
          </a:p>
          <a:p>
            <a:pPr lvl="1"/>
            <a:endParaRPr lang="en-US" dirty="0" smtClean="0"/>
          </a:p>
          <a:p>
            <a:endParaRPr lang="en-US" dirty="0"/>
          </a:p>
        </p:txBody>
      </p:sp>
      <p:sp>
        <p:nvSpPr>
          <p:cNvPr id="3" name="Title 2"/>
          <p:cNvSpPr>
            <a:spLocks noGrp="1"/>
          </p:cNvSpPr>
          <p:nvPr>
            <p:ph type="title"/>
          </p:nvPr>
        </p:nvSpPr>
        <p:spPr>
          <a:xfrm>
            <a:off x="2057400" y="228600"/>
            <a:ext cx="8229600" cy="1143000"/>
          </a:xfrm>
        </p:spPr>
        <p:txBody>
          <a:bodyPr>
            <a:normAutofit/>
          </a:bodyPr>
          <a:lstStyle/>
          <a:p>
            <a:r>
              <a:rPr lang="en-US" dirty="0" smtClean="0"/>
              <a:t>Ext JS 4 </a:t>
            </a:r>
            <a:endParaRPr lang="en-US" dirty="0"/>
          </a:p>
        </p:txBody>
      </p:sp>
      <p:pic>
        <p:nvPicPr>
          <p:cNvPr id="307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1" y="4343401"/>
            <a:ext cx="2568575"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6848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Components</a:t>
            </a:r>
          </a:p>
          <a:p>
            <a:r>
              <a:rPr lang="en-US" dirty="0" smtClean="0"/>
              <a:t>Data Store</a:t>
            </a:r>
          </a:p>
          <a:p>
            <a:r>
              <a:rPr lang="en-US" dirty="0" smtClean="0"/>
              <a:t>Grid</a:t>
            </a:r>
          </a:p>
          <a:p>
            <a:r>
              <a:rPr lang="en-US" dirty="0" smtClean="0"/>
              <a:t>Charts</a:t>
            </a:r>
          </a:p>
          <a:p>
            <a:r>
              <a:rPr lang="en-US" dirty="0" smtClean="0"/>
              <a:t>Layout Management</a:t>
            </a:r>
          </a:p>
          <a:p>
            <a:r>
              <a:rPr lang="en-US" dirty="0" smtClean="0"/>
              <a:t>More…</a:t>
            </a:r>
          </a:p>
          <a:p>
            <a:endParaRPr lang="en-US" dirty="0"/>
          </a:p>
          <a:p>
            <a:r>
              <a:rPr lang="en-US" dirty="0" smtClean="0"/>
              <a:t>Examples </a:t>
            </a:r>
          </a:p>
          <a:p>
            <a:r>
              <a:rPr lang="en-US" dirty="0">
                <a:hlinkClick r:id="rId2"/>
              </a:rPr>
              <a:t>http://dev.sencha.com/deploy/ext-4.0.0/examples/desktop/desktop.html</a:t>
            </a:r>
            <a:endParaRPr lang="en-US" dirty="0" smtClean="0"/>
          </a:p>
        </p:txBody>
      </p:sp>
      <p:sp>
        <p:nvSpPr>
          <p:cNvPr id="3" name="Title 2"/>
          <p:cNvSpPr>
            <a:spLocks noGrp="1"/>
          </p:cNvSpPr>
          <p:nvPr>
            <p:ph type="title"/>
          </p:nvPr>
        </p:nvSpPr>
        <p:spPr/>
        <p:txBody>
          <a:bodyPr/>
          <a:lstStyle/>
          <a:p>
            <a:r>
              <a:rPr lang="en-US" dirty="0" smtClean="0"/>
              <a:t>Widgets</a:t>
            </a:r>
            <a:endParaRPr lang="en-US" dirty="0"/>
          </a:p>
        </p:txBody>
      </p:sp>
    </p:spTree>
    <p:extLst>
      <p:ext uri="{BB962C8B-B14F-4D97-AF65-F5344CB8AC3E}">
        <p14:creationId xmlns:p14="http://schemas.microsoft.com/office/powerpoint/2010/main" val="25311676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9864" y="152400"/>
            <a:ext cx="8229600" cy="1143000"/>
          </a:xfrm>
        </p:spPr>
        <p:txBody>
          <a:bodyPr>
            <a:normAutofit/>
          </a:bodyPr>
          <a:lstStyle/>
          <a:p>
            <a:r>
              <a:rPr lang="en-US" dirty="0" smtClean="0"/>
              <a:t>Components  (class system)</a:t>
            </a:r>
            <a:endParaRPr lang="en-US" dirty="0"/>
          </a:p>
        </p:txBody>
      </p:sp>
      <p:sp>
        <p:nvSpPr>
          <p:cNvPr id="4" name="Rounded Rectangle 3"/>
          <p:cNvSpPr/>
          <p:nvPr/>
        </p:nvSpPr>
        <p:spPr>
          <a:xfrm>
            <a:off x="4036520" y="1412115"/>
            <a:ext cx="2392036" cy="757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6" name="Rounded Rectangle 5"/>
          <p:cNvSpPr/>
          <p:nvPr/>
        </p:nvSpPr>
        <p:spPr>
          <a:xfrm>
            <a:off x="2209800" y="38862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 Panel</a:t>
            </a:r>
          </a:p>
        </p:txBody>
      </p:sp>
      <p:sp>
        <p:nvSpPr>
          <p:cNvPr id="7" name="Rounded Rectangle 6"/>
          <p:cNvSpPr/>
          <p:nvPr/>
        </p:nvSpPr>
        <p:spPr>
          <a:xfrm>
            <a:off x="7086600" y="3904634"/>
            <a:ext cx="2057400" cy="648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a:t>
            </a:r>
          </a:p>
        </p:txBody>
      </p:sp>
      <p:sp>
        <p:nvSpPr>
          <p:cNvPr id="8" name="Flowchart: Decision 7"/>
          <p:cNvSpPr/>
          <p:nvPr/>
        </p:nvSpPr>
        <p:spPr>
          <a:xfrm>
            <a:off x="7236506" y="1295400"/>
            <a:ext cx="2288494" cy="990600"/>
          </a:xfrm>
          <a:prstGeom prst="flowChartDecision">
            <a:avLst/>
          </a:prstGeom>
          <a:gradFill flip="none" rotWithShape="1">
            <a:gsLst>
              <a:gs pos="0">
                <a:schemeClr val="accent1">
                  <a:shade val="30000"/>
                  <a:satMod val="115000"/>
                  <a:alpha val="17000"/>
                  <a:lumMod val="0"/>
                  <a:lumOff val="100000"/>
                </a:schemeClr>
              </a:gs>
              <a:gs pos="11000">
                <a:schemeClr val="accent1">
                  <a:lumMod val="20000"/>
                  <a:lumOff val="80000"/>
                  <a:shade val="67500"/>
                  <a:satMod val="115000"/>
                </a:schemeClr>
              </a:gs>
              <a:gs pos="63000">
                <a:schemeClr val="accent1">
                  <a:lumMod val="20000"/>
                  <a:lumOff val="80000"/>
                  <a:shade val="100000"/>
                  <a:satMod val="115000"/>
                </a:schemeClr>
              </a:gs>
            </a:gsLst>
            <a:lin ang="0" scaled="1"/>
            <a:tileRect/>
          </a:gra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9" name="Flowchart: Decision 8"/>
          <p:cNvSpPr/>
          <p:nvPr/>
        </p:nvSpPr>
        <p:spPr>
          <a:xfrm>
            <a:off x="8317230" y="5219700"/>
            <a:ext cx="1817370" cy="838200"/>
          </a:xfrm>
          <a:prstGeom prst="flowChartDecision">
            <a:avLst/>
          </a:prstGeom>
          <a:gradFill flip="none" rotWithShape="1">
            <a:gsLst>
              <a:gs pos="0">
                <a:schemeClr val="accent1">
                  <a:shade val="30000"/>
                  <a:satMod val="115000"/>
                  <a:alpha val="17000"/>
                  <a:lumMod val="0"/>
                  <a:lumOff val="100000"/>
                </a:schemeClr>
              </a:gs>
              <a:gs pos="11000">
                <a:schemeClr val="accent1">
                  <a:lumMod val="20000"/>
                  <a:lumOff val="80000"/>
                  <a:shade val="67500"/>
                  <a:satMod val="115000"/>
                </a:schemeClr>
              </a:gs>
              <a:gs pos="63000">
                <a:schemeClr val="accent1">
                  <a:lumMod val="20000"/>
                  <a:lumOff val="80000"/>
                  <a:shade val="100000"/>
                  <a:satMod val="115000"/>
                </a:schemeClr>
              </a:gs>
            </a:gsLst>
            <a:lin ang="0" scaled="1"/>
            <a:tileRect/>
          </a:gra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cision 9"/>
          <p:cNvSpPr/>
          <p:nvPr/>
        </p:nvSpPr>
        <p:spPr>
          <a:xfrm>
            <a:off x="5955030" y="5219700"/>
            <a:ext cx="2133600" cy="838200"/>
          </a:xfrm>
          <a:prstGeom prst="flowChartDecision">
            <a:avLst/>
          </a:prstGeom>
          <a:gradFill flip="none" rotWithShape="1">
            <a:gsLst>
              <a:gs pos="0">
                <a:schemeClr val="accent1">
                  <a:shade val="30000"/>
                  <a:satMod val="115000"/>
                  <a:alpha val="17000"/>
                  <a:lumMod val="0"/>
                  <a:lumOff val="100000"/>
                </a:schemeClr>
              </a:gs>
              <a:gs pos="11000">
                <a:schemeClr val="accent1">
                  <a:lumMod val="20000"/>
                  <a:lumOff val="80000"/>
                  <a:shade val="67500"/>
                  <a:satMod val="115000"/>
                </a:schemeClr>
              </a:gs>
              <a:gs pos="63000">
                <a:schemeClr val="accent1">
                  <a:lumMod val="20000"/>
                  <a:lumOff val="80000"/>
                  <a:shade val="100000"/>
                  <a:satMod val="115000"/>
                </a:schemeClr>
              </a:gs>
            </a:gsLst>
            <a:lin ang="0" scaled="1"/>
            <a:tileRect/>
          </a:gra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4628780" y="3923228"/>
            <a:ext cx="2005657" cy="648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12" name="Rounded Rectangle 11"/>
          <p:cNvSpPr/>
          <p:nvPr/>
        </p:nvSpPr>
        <p:spPr>
          <a:xfrm>
            <a:off x="4028256" y="2613500"/>
            <a:ext cx="2408564" cy="6631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Panel</a:t>
            </a:r>
          </a:p>
        </p:txBody>
      </p:sp>
      <p:sp>
        <p:nvSpPr>
          <p:cNvPr id="13" name="TextBox 12"/>
          <p:cNvSpPr txBox="1"/>
          <p:nvPr/>
        </p:nvSpPr>
        <p:spPr>
          <a:xfrm>
            <a:off x="8622030" y="5454134"/>
            <a:ext cx="1109086" cy="369332"/>
          </a:xfrm>
          <a:prstGeom prst="rect">
            <a:avLst/>
          </a:prstGeom>
          <a:noFill/>
        </p:spPr>
        <p:txBody>
          <a:bodyPr wrap="none" rtlCol="0">
            <a:spAutoFit/>
          </a:bodyPr>
          <a:lstStyle/>
          <a:p>
            <a:r>
              <a:rPr lang="en-US" dirty="0" err="1"/>
              <a:t>draggable</a:t>
            </a:r>
            <a:endParaRPr lang="en-US" dirty="0"/>
          </a:p>
        </p:txBody>
      </p:sp>
      <p:sp>
        <p:nvSpPr>
          <p:cNvPr id="14" name="TextBox 13"/>
          <p:cNvSpPr txBox="1"/>
          <p:nvPr/>
        </p:nvSpPr>
        <p:spPr>
          <a:xfrm>
            <a:off x="6336030" y="5454134"/>
            <a:ext cx="1122230" cy="369332"/>
          </a:xfrm>
          <a:prstGeom prst="rect">
            <a:avLst/>
          </a:prstGeom>
          <a:noFill/>
        </p:spPr>
        <p:txBody>
          <a:bodyPr wrap="none" rtlCol="0">
            <a:spAutoFit/>
          </a:bodyPr>
          <a:lstStyle/>
          <a:p>
            <a:r>
              <a:rPr lang="en-US" dirty="0" err="1"/>
              <a:t>resizeable</a:t>
            </a:r>
            <a:endParaRPr lang="en-US" dirty="0"/>
          </a:p>
        </p:txBody>
      </p:sp>
      <p:sp>
        <p:nvSpPr>
          <p:cNvPr id="15" name="TextBox 14"/>
          <p:cNvSpPr txBox="1"/>
          <p:nvPr/>
        </p:nvSpPr>
        <p:spPr>
          <a:xfrm>
            <a:off x="7704183" y="1606034"/>
            <a:ext cx="1246623" cy="369332"/>
          </a:xfrm>
          <a:prstGeom prst="rect">
            <a:avLst/>
          </a:prstGeom>
          <a:noFill/>
        </p:spPr>
        <p:txBody>
          <a:bodyPr wrap="none" rtlCol="0">
            <a:spAutoFit/>
          </a:bodyPr>
          <a:lstStyle/>
          <a:p>
            <a:r>
              <a:rPr lang="en-US" dirty="0"/>
              <a:t>Observable</a:t>
            </a:r>
          </a:p>
        </p:txBody>
      </p:sp>
      <p:cxnSp>
        <p:nvCxnSpPr>
          <p:cNvPr id="17" name="Straight Arrow Connector 16"/>
          <p:cNvCxnSpPr>
            <a:stCxn id="8" idx="1"/>
          </p:cNvCxnSpPr>
          <p:nvPr/>
        </p:nvCxnSpPr>
        <p:spPr>
          <a:xfrm flipH="1">
            <a:off x="6409948" y="1790700"/>
            <a:ext cx="826558" cy="0"/>
          </a:xfrm>
          <a:prstGeom prst="straightConnector1">
            <a:avLst/>
          </a:prstGeom>
          <a:ln w="28575">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12" idx="2"/>
            <a:endCxn id="7" idx="0"/>
          </p:cNvCxnSpPr>
          <p:nvPr/>
        </p:nvCxnSpPr>
        <p:spPr>
          <a:xfrm rot="16200000" flipH="1">
            <a:off x="6359904" y="2149235"/>
            <a:ext cx="628033" cy="2882762"/>
          </a:xfrm>
          <a:prstGeom prst="bentConnector3">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2" idx="2"/>
            <a:endCxn id="6" idx="0"/>
          </p:cNvCxnSpPr>
          <p:nvPr/>
        </p:nvCxnSpPr>
        <p:spPr>
          <a:xfrm rot="5400000">
            <a:off x="3930719" y="2584381"/>
            <a:ext cx="609600" cy="1994038"/>
          </a:xfrm>
          <a:prstGeom prst="bentConnector3">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0"/>
            <a:endCxn id="7" idx="2"/>
          </p:cNvCxnSpPr>
          <p:nvPr/>
        </p:nvCxnSpPr>
        <p:spPr>
          <a:xfrm flipH="1" flipV="1">
            <a:off x="8115301" y="4553568"/>
            <a:ext cx="1110615" cy="666132"/>
          </a:xfrm>
          <a:prstGeom prst="straightConnector1">
            <a:avLst/>
          </a:prstGeom>
          <a:ln w="28575">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0"/>
            <a:endCxn id="7" idx="2"/>
          </p:cNvCxnSpPr>
          <p:nvPr/>
        </p:nvCxnSpPr>
        <p:spPr>
          <a:xfrm flipV="1">
            <a:off x="7021830" y="4553568"/>
            <a:ext cx="1093470" cy="666132"/>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2" idx="2"/>
            <a:endCxn id="11" idx="0"/>
          </p:cNvCxnSpPr>
          <p:nvPr/>
        </p:nvCxnSpPr>
        <p:spPr>
          <a:xfrm rot="16200000" flipH="1">
            <a:off x="5108761" y="3400378"/>
            <a:ext cx="646627" cy="399070"/>
          </a:xfrm>
          <a:prstGeom prst="bentConnector3">
            <a:avLst>
              <a:gd name="adj1" fmla="val 50000"/>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 idx="2"/>
            <a:endCxn id="12" idx="0"/>
          </p:cNvCxnSpPr>
          <p:nvPr/>
        </p:nvCxnSpPr>
        <p:spPr>
          <a:xfrm>
            <a:off x="5232538" y="2169285"/>
            <a:ext cx="0" cy="444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7371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dirty="0"/>
              <a:t>01.Ext.define('</a:t>
            </a:r>
            <a:r>
              <a:rPr lang="en-US" dirty="0" err="1"/>
              <a:t>Ext.Window</a:t>
            </a:r>
            <a:r>
              <a:rPr lang="en-US" dirty="0"/>
              <a:t>', { </a:t>
            </a:r>
          </a:p>
          <a:p>
            <a:pPr marL="109728" indent="0">
              <a:buNone/>
            </a:pPr>
            <a:r>
              <a:rPr lang="en-US" dirty="0"/>
              <a:t>02.    extend: '</a:t>
            </a:r>
            <a:r>
              <a:rPr lang="en-US" dirty="0" err="1"/>
              <a:t>Ext.Panel</a:t>
            </a:r>
            <a:r>
              <a:rPr lang="en-US" dirty="0"/>
              <a:t>', </a:t>
            </a:r>
          </a:p>
          <a:p>
            <a:pPr marL="109728" indent="0">
              <a:buNone/>
            </a:pPr>
            <a:r>
              <a:rPr lang="en-US" dirty="0"/>
              <a:t>03.    requires: '</a:t>
            </a:r>
            <a:r>
              <a:rPr lang="en-US" dirty="0" err="1"/>
              <a:t>Ext.Tool</a:t>
            </a:r>
            <a:r>
              <a:rPr lang="en-US" dirty="0"/>
              <a:t>', </a:t>
            </a:r>
          </a:p>
          <a:p>
            <a:pPr marL="109728" indent="0">
              <a:buNone/>
            </a:pPr>
            <a:r>
              <a:rPr lang="en-US" dirty="0"/>
              <a:t>04.    </a:t>
            </a:r>
            <a:r>
              <a:rPr lang="en-US" dirty="0" err="1"/>
              <a:t>mixins</a:t>
            </a:r>
            <a:r>
              <a:rPr lang="en-US" dirty="0"/>
              <a:t>: { </a:t>
            </a:r>
          </a:p>
          <a:p>
            <a:pPr marL="109728" indent="0">
              <a:buNone/>
            </a:pPr>
            <a:r>
              <a:rPr lang="en-US" dirty="0"/>
              <a:t>05.        </a:t>
            </a:r>
            <a:r>
              <a:rPr lang="en-US" dirty="0" err="1"/>
              <a:t>draggable</a:t>
            </a:r>
            <a:r>
              <a:rPr lang="en-US" dirty="0"/>
              <a:t>: '</a:t>
            </a:r>
            <a:r>
              <a:rPr lang="en-US" dirty="0" err="1"/>
              <a:t>Ext.util.Draggable</a:t>
            </a:r>
            <a:r>
              <a:rPr lang="en-US" dirty="0"/>
              <a:t>'</a:t>
            </a:r>
          </a:p>
          <a:p>
            <a:pPr marL="109728" indent="0">
              <a:buNone/>
            </a:pPr>
            <a:r>
              <a:rPr lang="en-US" dirty="0"/>
              <a:t>06.    }, </a:t>
            </a:r>
            <a:endParaRPr lang="en-US" dirty="0" smtClean="0"/>
          </a:p>
          <a:p>
            <a:pPr marL="109728" indent="0">
              <a:buNone/>
            </a:pPr>
            <a:r>
              <a:rPr lang="en-US" dirty="0" smtClean="0"/>
              <a:t>07.  </a:t>
            </a:r>
            <a:endParaRPr lang="en-US" dirty="0"/>
          </a:p>
          <a:p>
            <a:pPr marL="109728" indent="0">
              <a:buNone/>
            </a:pPr>
            <a:r>
              <a:rPr lang="en-US" dirty="0" smtClean="0"/>
              <a:t>08</a:t>
            </a:r>
            <a:r>
              <a:rPr lang="en-US" dirty="0"/>
              <a:t>.    </a:t>
            </a:r>
            <a:r>
              <a:rPr lang="en-US" dirty="0" err="1"/>
              <a:t>config</a:t>
            </a:r>
            <a:r>
              <a:rPr lang="en-US" dirty="0"/>
              <a:t>: { </a:t>
            </a:r>
          </a:p>
          <a:p>
            <a:pPr marL="109728" indent="0">
              <a:buNone/>
            </a:pPr>
            <a:r>
              <a:rPr lang="en-US" dirty="0"/>
              <a:t>09.        title: "Window Title"</a:t>
            </a:r>
          </a:p>
          <a:p>
            <a:pPr marL="109728" indent="0">
              <a:buNone/>
            </a:pPr>
            <a:r>
              <a:rPr lang="en-US" dirty="0"/>
              <a:t>10.    } </a:t>
            </a:r>
          </a:p>
          <a:p>
            <a:pPr marL="109728" indent="0">
              <a:buNone/>
            </a:pPr>
            <a:r>
              <a:rPr lang="en-US" dirty="0"/>
              <a:t>11.});</a:t>
            </a:r>
          </a:p>
          <a:p>
            <a:endParaRPr lang="en-US" dirty="0"/>
          </a:p>
        </p:txBody>
      </p:sp>
      <p:sp>
        <p:nvSpPr>
          <p:cNvPr id="3" name="Title 2"/>
          <p:cNvSpPr>
            <a:spLocks noGrp="1"/>
          </p:cNvSpPr>
          <p:nvPr>
            <p:ph type="title"/>
          </p:nvPr>
        </p:nvSpPr>
        <p:spPr/>
        <p:txBody>
          <a:bodyPr/>
          <a:lstStyle/>
          <a:p>
            <a:r>
              <a:rPr lang="en-US" dirty="0" err="1" smtClean="0"/>
              <a:t>Mixins</a:t>
            </a:r>
            <a:r>
              <a:rPr lang="en-US" dirty="0" smtClean="0"/>
              <a:t> (multiple-traits)</a:t>
            </a:r>
            <a:endParaRPr lang="en-US" dirty="0"/>
          </a:p>
        </p:txBody>
      </p:sp>
    </p:spTree>
    <p:extLst>
      <p:ext uri="{BB962C8B-B14F-4D97-AF65-F5344CB8AC3E}">
        <p14:creationId xmlns:p14="http://schemas.microsoft.com/office/powerpoint/2010/main" val="16650287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Models and Stores to define data format</a:t>
            </a:r>
          </a:p>
          <a:p>
            <a:r>
              <a:rPr lang="en-US" dirty="0" err="1" smtClean="0"/>
              <a:t>DataReaders</a:t>
            </a:r>
            <a:r>
              <a:rPr lang="en-US" dirty="0" smtClean="0"/>
              <a:t> and </a:t>
            </a:r>
            <a:r>
              <a:rPr lang="en-US" dirty="0" err="1" smtClean="0"/>
              <a:t>DataWriters</a:t>
            </a:r>
            <a:r>
              <a:rPr lang="en-US" dirty="0" smtClean="0"/>
              <a:t> to populate, and update data</a:t>
            </a:r>
          </a:p>
          <a:p>
            <a:r>
              <a:rPr lang="en-US" dirty="0" smtClean="0"/>
              <a:t>Local (in-page) and Remote (</a:t>
            </a:r>
            <a:r>
              <a:rPr lang="en-US" dirty="0" err="1" smtClean="0"/>
              <a:t>ajax</a:t>
            </a:r>
            <a:r>
              <a:rPr lang="en-US" dirty="0" smtClean="0"/>
              <a:t>) data access</a:t>
            </a:r>
          </a:p>
          <a:p>
            <a:r>
              <a:rPr lang="en-US" dirty="0" err="1" smtClean="0"/>
              <a:t>Databinding</a:t>
            </a:r>
            <a:r>
              <a:rPr lang="en-US" dirty="0" smtClean="0"/>
              <a:t> with common widgets (grid/tree/</a:t>
            </a:r>
            <a:r>
              <a:rPr lang="en-US" dirty="0" err="1" smtClean="0"/>
              <a:t>combobox</a:t>
            </a:r>
            <a:r>
              <a:rPr lang="en-US" dirty="0" smtClean="0"/>
              <a:t>)</a:t>
            </a:r>
          </a:p>
          <a:p>
            <a:r>
              <a:rPr lang="en-US" dirty="0" smtClean="0"/>
              <a:t>Built in filtering, sorting, grouping</a:t>
            </a:r>
          </a:p>
          <a:p>
            <a:r>
              <a:rPr lang="en-US" dirty="0" smtClean="0"/>
              <a:t>Supports client-side MVC</a:t>
            </a:r>
          </a:p>
          <a:p>
            <a:r>
              <a:rPr lang="en-US" dirty="0" smtClean="0"/>
              <a:t>http://bit.ly/k19wuS </a:t>
            </a:r>
          </a:p>
          <a:p>
            <a:r>
              <a:rPr lang="en-US" dirty="0" smtClean="0"/>
              <a:t>http://bit.ly/iUfT39 </a:t>
            </a:r>
            <a:endParaRPr lang="en-US" dirty="0"/>
          </a:p>
        </p:txBody>
      </p:sp>
      <p:sp>
        <p:nvSpPr>
          <p:cNvPr id="3" name="Title 2"/>
          <p:cNvSpPr>
            <a:spLocks noGrp="1"/>
          </p:cNvSpPr>
          <p:nvPr>
            <p:ph type="title"/>
          </p:nvPr>
        </p:nvSpPr>
        <p:spPr/>
        <p:txBody>
          <a:bodyPr/>
          <a:lstStyle/>
          <a:p>
            <a:r>
              <a:rPr lang="en-US" dirty="0" smtClean="0"/>
              <a:t>Data Package</a:t>
            </a:r>
            <a:endParaRPr lang="en-US" dirty="0"/>
          </a:p>
        </p:txBody>
      </p:sp>
    </p:spTree>
    <p:extLst>
      <p:ext uri="{BB962C8B-B14F-4D97-AF65-F5344CB8AC3E}">
        <p14:creationId xmlns:p14="http://schemas.microsoft.com/office/powerpoint/2010/main" val="35943522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err="1" smtClean="0"/>
              <a:t>Plugible</a:t>
            </a:r>
            <a:r>
              <a:rPr lang="en-US" dirty="0" smtClean="0"/>
              <a:t> data stores: array, </a:t>
            </a:r>
            <a:r>
              <a:rPr lang="en-US" dirty="0" err="1" smtClean="0"/>
              <a:t>json</a:t>
            </a:r>
            <a:r>
              <a:rPr lang="en-US" dirty="0" smtClean="0"/>
              <a:t>, xml, static (</a:t>
            </a:r>
            <a:r>
              <a:rPr lang="en-US" dirty="0" err="1" smtClean="0"/>
              <a:t>ajax</a:t>
            </a:r>
            <a:r>
              <a:rPr lang="en-US" dirty="0" smtClean="0"/>
              <a:t>, rest), dynamic (writable)</a:t>
            </a:r>
          </a:p>
          <a:p>
            <a:r>
              <a:rPr lang="en-US" dirty="0" smtClean="0"/>
              <a:t>Configurable features: grouping, paging, filtering, progress bar, sorting, cell and row editing, locking, searching, buffered scrolling…</a:t>
            </a:r>
          </a:p>
          <a:p>
            <a:r>
              <a:rPr lang="en-US" dirty="0" smtClean="0"/>
              <a:t>Customizable views</a:t>
            </a:r>
          </a:p>
          <a:p>
            <a:r>
              <a:rPr lang="en-US" dirty="0" smtClean="0"/>
              <a:t>Plugin capabilities</a:t>
            </a:r>
          </a:p>
          <a:p>
            <a:r>
              <a:rPr lang="en-US" dirty="0" smtClean="0"/>
              <a:t>(show examples)</a:t>
            </a:r>
            <a:endParaRPr lang="en-US" dirty="0"/>
          </a:p>
        </p:txBody>
      </p:sp>
      <p:sp>
        <p:nvSpPr>
          <p:cNvPr id="3" name="Title 2"/>
          <p:cNvSpPr>
            <a:spLocks noGrp="1"/>
          </p:cNvSpPr>
          <p:nvPr>
            <p:ph type="title"/>
          </p:nvPr>
        </p:nvSpPr>
        <p:spPr/>
        <p:txBody>
          <a:bodyPr/>
          <a:lstStyle/>
          <a:p>
            <a:r>
              <a:rPr lang="en-US" dirty="0" smtClean="0"/>
              <a:t>Grids</a:t>
            </a:r>
            <a:endParaRPr lang="en-US" dirty="0"/>
          </a:p>
        </p:txBody>
      </p:sp>
    </p:spTree>
    <p:extLst>
      <p:ext uri="{BB962C8B-B14F-4D97-AF65-F5344CB8AC3E}">
        <p14:creationId xmlns:p14="http://schemas.microsoft.com/office/powerpoint/2010/main" val="20062130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8"/>
            <a:ext cx="1676400" cy="1249362"/>
          </a:xfrm>
        </p:spPr>
        <p:txBody>
          <a:bodyPr>
            <a:normAutofit/>
          </a:bodyPr>
          <a:lstStyle/>
          <a:p>
            <a:r>
              <a:rPr lang="en-US" dirty="0" smtClean="0"/>
              <a:t>Grid Code</a:t>
            </a:r>
            <a:endParaRPr 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3886202" y="304801"/>
            <a:ext cx="6781799" cy="6321383"/>
          </a:xfrm>
          <a:prstGeom prst="rect">
            <a:avLst/>
          </a:prstGeom>
          <a:noFill/>
          <a:ln w="9525">
            <a:noFill/>
            <a:miter lim="800000"/>
            <a:headEnd/>
            <a:tailEnd/>
          </a:ln>
        </p:spPr>
      </p:pic>
    </p:spTree>
    <p:extLst>
      <p:ext uri="{BB962C8B-B14F-4D97-AF65-F5344CB8AC3E}">
        <p14:creationId xmlns:p14="http://schemas.microsoft.com/office/powerpoint/2010/main" val="4716144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Pure </a:t>
            </a:r>
            <a:r>
              <a:rPr lang="en-US" dirty="0" err="1" smtClean="0"/>
              <a:t>javascript</a:t>
            </a:r>
            <a:r>
              <a:rPr lang="en-US" dirty="0" smtClean="0"/>
              <a:t> charting package</a:t>
            </a:r>
          </a:p>
          <a:p>
            <a:r>
              <a:rPr lang="en-US" dirty="0" smtClean="0"/>
              <a:t>Extends the </a:t>
            </a:r>
            <a:r>
              <a:rPr lang="en-US" dirty="0" err="1" smtClean="0"/>
              <a:t>Ext.draw</a:t>
            </a:r>
            <a:r>
              <a:rPr lang="en-US" dirty="0" smtClean="0"/>
              <a:t> package</a:t>
            </a:r>
          </a:p>
          <a:p>
            <a:pPr lvl="1"/>
            <a:r>
              <a:rPr lang="en-US" dirty="0" smtClean="0"/>
              <a:t>Works </a:t>
            </a:r>
            <a:r>
              <a:rPr lang="en-US" dirty="0"/>
              <a:t>with SVG and VML, automatically using the best engine it can find on each browser</a:t>
            </a:r>
            <a:endParaRPr lang="en-US" dirty="0" smtClean="0"/>
          </a:p>
          <a:p>
            <a:r>
              <a:rPr lang="en-US" dirty="0" smtClean="0"/>
              <a:t>Full featured chart library</a:t>
            </a:r>
          </a:p>
          <a:p>
            <a:pPr lvl="1"/>
            <a:r>
              <a:rPr lang="en-US" dirty="0" smtClean="0"/>
              <a:t>Pie, bar, stacked, line, </a:t>
            </a:r>
            <a:r>
              <a:rPr lang="en-US" dirty="0" err="1" smtClean="0"/>
              <a:t>etc</a:t>
            </a:r>
            <a:endParaRPr lang="en-US" dirty="0" smtClean="0"/>
          </a:p>
          <a:p>
            <a:pPr lvl="1"/>
            <a:r>
              <a:rPr lang="en-US" dirty="0" smtClean="0"/>
              <a:t>Scatter plots, gauges, live update, radar charts</a:t>
            </a:r>
          </a:p>
          <a:p>
            <a:r>
              <a:rPr lang="en-US" dirty="0" smtClean="0"/>
              <a:t>Works using the same data sets as Grids</a:t>
            </a:r>
          </a:p>
          <a:p>
            <a:pPr lvl="1"/>
            <a:r>
              <a:rPr lang="en-US" dirty="0" smtClean="0"/>
              <a:t>Define the axes</a:t>
            </a:r>
          </a:p>
          <a:p>
            <a:pPr lvl="1"/>
            <a:r>
              <a:rPr lang="en-US" dirty="0" smtClean="0"/>
              <a:t>Define the series</a:t>
            </a:r>
          </a:p>
          <a:p>
            <a:pPr marL="109728" indent="0">
              <a:buNone/>
            </a:pPr>
            <a:r>
              <a:rPr lang="en-US" sz="2200" dirty="0"/>
              <a:t>Example: </a:t>
            </a:r>
          </a:p>
          <a:p>
            <a:pPr marL="109728" indent="0">
              <a:buNone/>
            </a:pPr>
            <a:r>
              <a:rPr lang="en-US" sz="1500" dirty="0">
                <a:hlinkClick r:id="rId2"/>
              </a:rPr>
              <a:t>http://dev.sencha.com/deploy/ext-4.0.0/examples/charts/FormDashboard.html</a:t>
            </a:r>
            <a:endParaRPr lang="en-US" sz="1500" dirty="0"/>
          </a:p>
        </p:txBody>
      </p:sp>
      <p:sp>
        <p:nvSpPr>
          <p:cNvPr id="3" name="Title 2"/>
          <p:cNvSpPr>
            <a:spLocks noGrp="1"/>
          </p:cNvSpPr>
          <p:nvPr>
            <p:ph type="title"/>
          </p:nvPr>
        </p:nvSpPr>
        <p:spPr/>
        <p:txBody>
          <a:bodyPr/>
          <a:lstStyle/>
          <a:p>
            <a:r>
              <a:rPr lang="en-US" dirty="0" smtClean="0"/>
              <a:t>Charts</a:t>
            </a:r>
            <a:endParaRPr lang="en-US" dirty="0"/>
          </a:p>
        </p:txBody>
      </p:sp>
    </p:spTree>
    <p:extLst>
      <p:ext uri="{BB962C8B-B14F-4D97-AF65-F5344CB8AC3E}">
        <p14:creationId xmlns:p14="http://schemas.microsoft.com/office/powerpoint/2010/main" val="2301530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Calling Methods from URLs</a:t>
            </a:r>
            <a:endParaRPr lang="en-GB" dirty="0"/>
          </a:p>
        </p:txBody>
      </p:sp>
      <p:sp>
        <p:nvSpPr>
          <p:cNvPr id="5" name="Content Placeholder 4"/>
          <p:cNvSpPr>
            <a:spLocks noGrp="1"/>
          </p:cNvSpPr>
          <p:nvPr>
            <p:ph idx="1"/>
          </p:nvPr>
        </p:nvSpPr>
        <p:spPr/>
        <p:txBody>
          <a:bodyPr/>
          <a:lstStyle/>
          <a:p>
            <a:r>
              <a:rPr lang="en-GB" dirty="0" smtClean="0">
                <a:solidFill>
                  <a:schemeClr val="accent2">
                    <a:lumMod val="75000"/>
                  </a:schemeClr>
                </a:solidFill>
              </a:rPr>
              <a:t>Note that:</a:t>
            </a:r>
          </a:p>
          <a:p>
            <a:pPr>
              <a:buNone/>
            </a:pPr>
            <a:r>
              <a:rPr lang="en-GB" dirty="0">
                <a:solidFill>
                  <a:srgbClr val="92D050"/>
                </a:solidFill>
              </a:rPr>
              <a:t>&lt;a </a:t>
            </a:r>
            <a:r>
              <a:rPr lang="en-GB" dirty="0" err="1">
                <a:solidFill>
                  <a:srgbClr val="92D050"/>
                </a:solidFill>
              </a:rPr>
              <a:t>onclick</a:t>
            </a:r>
            <a:r>
              <a:rPr lang="en-GB" dirty="0">
                <a:solidFill>
                  <a:srgbClr val="92D050"/>
                </a:solidFill>
              </a:rPr>
              <a:t>=“</a:t>
            </a:r>
            <a:r>
              <a:rPr lang="en-GB" dirty="0" err="1">
                <a:solidFill>
                  <a:srgbClr val="FF0000"/>
                </a:solidFill>
              </a:rPr>
              <a:t>linkClicked</a:t>
            </a:r>
            <a:r>
              <a:rPr lang="en-GB" dirty="0">
                <a:solidFill>
                  <a:srgbClr val="FF0000"/>
                </a:solidFill>
              </a:rPr>
              <a:t>()</a:t>
            </a:r>
            <a:r>
              <a:rPr lang="en-GB" dirty="0">
                <a:solidFill>
                  <a:srgbClr val="92D050"/>
                </a:solidFill>
              </a:rPr>
              <a:t>”&gt;Click&lt;/a&gt;</a:t>
            </a:r>
          </a:p>
          <a:p>
            <a:r>
              <a:rPr lang="en-GB" dirty="0" smtClean="0">
                <a:solidFill>
                  <a:schemeClr val="accent2">
                    <a:lumMod val="75000"/>
                  </a:schemeClr>
                </a:solidFill>
              </a:rPr>
              <a:t>Could also be written as:</a:t>
            </a:r>
          </a:p>
          <a:p>
            <a:pPr>
              <a:buNone/>
            </a:pPr>
            <a:r>
              <a:rPr lang="en-GB" dirty="0">
                <a:solidFill>
                  <a:srgbClr val="92D050"/>
                </a:solidFill>
              </a:rPr>
              <a:t>&lt;a </a:t>
            </a:r>
            <a:r>
              <a:rPr lang="en-GB" dirty="0" err="1">
                <a:solidFill>
                  <a:srgbClr val="92D050"/>
                </a:solidFill>
              </a:rPr>
              <a:t>href</a:t>
            </a:r>
            <a:r>
              <a:rPr lang="en-GB" dirty="0">
                <a:solidFill>
                  <a:srgbClr val="92D050"/>
                </a:solidFill>
              </a:rPr>
              <a:t>=“</a:t>
            </a:r>
            <a:r>
              <a:rPr lang="en-GB" dirty="0" err="1">
                <a:solidFill>
                  <a:srgbClr val="92D050"/>
                </a:solidFill>
              </a:rPr>
              <a:t>javascript:linkClicked</a:t>
            </a:r>
            <a:r>
              <a:rPr lang="en-GB" dirty="0">
                <a:solidFill>
                  <a:srgbClr val="92D050"/>
                </a:solidFill>
              </a:rPr>
              <a:t>()”&gt;Click&lt;/a&gt;</a:t>
            </a:r>
          </a:p>
          <a:p>
            <a:pPr>
              <a:buNone/>
            </a:pPr>
            <a:endParaRPr lang="en-GB" dirty="0" smtClean="0">
              <a:solidFill>
                <a:srgbClr val="FF0000"/>
              </a:solidFill>
            </a:endParaRPr>
          </a:p>
        </p:txBody>
      </p:sp>
    </p:spTree>
    <p:extLst>
      <p:ext uri="{BB962C8B-B14F-4D97-AF65-F5344CB8AC3E}">
        <p14:creationId xmlns:p14="http://schemas.microsoft.com/office/powerpoint/2010/main" val="2086001520"/>
      </p:ext>
    </p:extLst>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Draw </a:t>
            </a:r>
            <a:br>
              <a:rPr lang="en-US" dirty="0" smtClean="0"/>
            </a:br>
            <a:r>
              <a:rPr lang="en-US" dirty="0" smtClean="0"/>
              <a:t>Example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1143000"/>
            <a:ext cx="545782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9354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Charts example/code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879433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37911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Layout Management</a:t>
            </a:r>
            <a:endParaRPr lang="en-US"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6002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58823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http://dev.sencha.com/deploy/ext-4.0.0/examples/layout/column.html</a:t>
            </a:r>
            <a:endParaRPr lang="en-US" dirty="0"/>
          </a:p>
        </p:txBody>
      </p:sp>
      <p:sp>
        <p:nvSpPr>
          <p:cNvPr id="3" name="Title 2"/>
          <p:cNvSpPr>
            <a:spLocks noGrp="1"/>
          </p:cNvSpPr>
          <p:nvPr>
            <p:ph type="title"/>
          </p:nvPr>
        </p:nvSpPr>
        <p:spPr/>
        <p:txBody>
          <a:bodyPr/>
          <a:lstStyle/>
          <a:p>
            <a:r>
              <a:rPr lang="en-US" dirty="0" smtClean="0"/>
              <a:t>Column layout example	</a:t>
            </a:r>
            <a:endParaRPr lang="en-US" dirty="0"/>
          </a:p>
        </p:txBody>
      </p:sp>
    </p:spTree>
    <p:extLst>
      <p:ext uri="{BB962C8B-B14F-4D97-AF65-F5344CB8AC3E}">
        <p14:creationId xmlns:p14="http://schemas.microsoft.com/office/powerpoint/2010/main" val="52832754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8"/>
            <a:ext cx="8229600" cy="1782762"/>
          </a:xfrm>
        </p:spPr>
        <p:txBody>
          <a:bodyPr>
            <a:normAutofit/>
          </a:bodyPr>
          <a:lstStyle/>
          <a:p>
            <a:r>
              <a:rPr lang="en-US" dirty="0" smtClean="0"/>
              <a:t>Column </a:t>
            </a:r>
            <a:br>
              <a:rPr lang="en-US" dirty="0" smtClean="0"/>
            </a:br>
            <a:r>
              <a:rPr lang="en-US" dirty="0" smtClean="0"/>
              <a:t>Layout </a:t>
            </a:r>
            <a:br>
              <a:rPr lang="en-US" dirty="0" smtClean="0"/>
            </a:br>
            <a:r>
              <a:rPr lang="en-US" dirty="0" smtClean="0"/>
              <a:t>Code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28600"/>
            <a:ext cx="62414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677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C5E9E767291647B25E179C7D7A2EEB" ma:contentTypeVersion="3" ma:contentTypeDescription="Create a new document." ma:contentTypeScope="" ma:versionID="810bba7a375a612a428b4a301328eaef">
  <xsd:schema xmlns:xsd="http://www.w3.org/2001/XMLSchema" xmlns:xs="http://www.w3.org/2001/XMLSchema" xmlns:p="http://schemas.microsoft.com/office/2006/metadata/properties" xmlns:ns2="bcf60191-8770-4faf-baf6-71eb0abfa3bd" xmlns:ns3="a97dc15d-ac22-4d06-8742-1efedeaab33d" targetNamespace="http://schemas.microsoft.com/office/2006/metadata/properties" ma:root="true" ma:fieldsID="75006e41bf518f2c848708ef4c532e80" ns2:_="" ns3:_="">
    <xsd:import namespace="bcf60191-8770-4faf-baf6-71eb0abfa3bd"/>
    <xsd:import namespace="a97dc15d-ac22-4d06-8742-1efedeaab33d"/>
    <xsd:element name="properties">
      <xsd:complexType>
        <xsd:sequence>
          <xsd:element name="documentManagement">
            <xsd:complexType>
              <xsd:all>
                <xsd:element ref="ns2:SharedWithUsers" minOccurs="0"/>
                <xsd:element ref="ns2:SharedWithDetails" minOccurs="0"/>
                <xsd:element ref="ns3:Acc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f60191-8770-4faf-baf6-71eb0abfa3b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97dc15d-ac22-4d06-8742-1efedeaab33d" elementFormDefault="qualified">
    <xsd:import namespace="http://schemas.microsoft.com/office/2006/documentManagement/types"/>
    <xsd:import namespace="http://schemas.microsoft.com/office/infopath/2007/PartnerControls"/>
    <xsd:element name="Access" ma:index="10" nillable="true" ma:displayName="Access" ma:internalName="Acces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cess xmlns="a97dc15d-ac22-4d06-8742-1efedeaab33d" xsi:nil="true"/>
  </documentManagement>
</p:properties>
</file>

<file path=customXml/itemProps1.xml><?xml version="1.0" encoding="utf-8"?>
<ds:datastoreItem xmlns:ds="http://schemas.openxmlformats.org/officeDocument/2006/customXml" ds:itemID="{19A4A912-7E74-4A9E-AA2E-C6E60B5BAE8C}"/>
</file>

<file path=customXml/itemProps2.xml><?xml version="1.0" encoding="utf-8"?>
<ds:datastoreItem xmlns:ds="http://schemas.openxmlformats.org/officeDocument/2006/customXml" ds:itemID="{5B4CD423-85D9-4571-A24E-B5FD11DFE09B}"/>
</file>

<file path=customXml/itemProps3.xml><?xml version="1.0" encoding="utf-8"?>
<ds:datastoreItem xmlns:ds="http://schemas.openxmlformats.org/officeDocument/2006/customXml" ds:itemID="{F9FCBD0C-5439-4926-A2E0-66983F0FB25E}"/>
</file>

<file path=docProps/app.xml><?xml version="1.0" encoding="utf-8"?>
<Properties xmlns="http://schemas.openxmlformats.org/officeDocument/2006/extended-properties" xmlns:vt="http://schemas.openxmlformats.org/officeDocument/2006/docPropsVTypes">
  <TotalTime>17</TotalTime>
  <Words>3356</Words>
  <Application>Microsoft Office PowerPoint</Application>
  <PresentationFormat>Widescreen</PresentationFormat>
  <Paragraphs>681</Paragraphs>
  <Slides>94</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Arial MT</vt:lpstr>
      <vt:lpstr>宋体</vt:lpstr>
      <vt:lpstr>Algerian</vt:lpstr>
      <vt:lpstr>Arial</vt:lpstr>
      <vt:lpstr>Calibri</vt:lpstr>
      <vt:lpstr>Calibri Light</vt:lpstr>
      <vt:lpstr>Times New Roman</vt:lpstr>
      <vt:lpstr>Trebuchet MS</vt:lpstr>
      <vt:lpstr>Verdana</vt:lpstr>
      <vt:lpstr>Wingdings</vt:lpstr>
      <vt:lpstr>Office Theme</vt:lpstr>
      <vt:lpstr>Java  Basics</vt:lpstr>
      <vt:lpstr>PowerPoint Presentation</vt:lpstr>
      <vt:lpstr>JavaScript</vt:lpstr>
      <vt:lpstr>JavaScript Variables</vt:lpstr>
      <vt:lpstr>JavaScript Functions</vt:lpstr>
      <vt:lpstr>Basic JavaScript Outputs</vt:lpstr>
      <vt:lpstr>JavaScript Events</vt:lpstr>
      <vt:lpstr>JavaScript Events</vt:lpstr>
      <vt:lpstr>Calling Methods from URLs</vt:lpstr>
      <vt:lpstr>Control Structures</vt:lpstr>
      <vt:lpstr>Document Object Model</vt:lpstr>
      <vt:lpstr>Browser implementations</vt:lpstr>
      <vt:lpstr>jQuery Example</vt:lpstr>
      <vt:lpstr>Cookies</vt:lpstr>
      <vt:lpstr>Cookies: Writing</vt:lpstr>
      <vt:lpstr>Cookies: Writing</vt:lpstr>
      <vt:lpstr>Cookies: Reading</vt:lpstr>
      <vt:lpstr>AJAX</vt:lpstr>
      <vt:lpstr>AJAX</vt:lpstr>
      <vt:lpstr>Introduction to XML</vt:lpstr>
      <vt:lpstr>XML Syntax</vt:lpstr>
      <vt:lpstr>AJAX Architecture</vt:lpstr>
      <vt:lpstr>AJAX Libraries</vt:lpstr>
      <vt:lpstr>jQuery AJAX</vt:lpstr>
      <vt:lpstr>jQuery AJAX</vt:lpstr>
      <vt:lpstr>jQuery AJAX</vt:lpstr>
      <vt:lpstr>JavaScript Frameworks</vt:lpstr>
      <vt:lpstr>Conclusion</vt:lpstr>
      <vt:lpstr>PowerPoint Presentation</vt:lpstr>
      <vt:lpstr>Facts </vt:lpstr>
      <vt:lpstr>AJAX is based on the following web technologies:</vt:lpstr>
      <vt:lpstr>PowerPoint Presentation</vt:lpstr>
      <vt:lpstr>Building an AJAX Application</vt:lpstr>
      <vt:lpstr>Building an AJAX Application (Contd..)</vt:lpstr>
      <vt:lpstr>Building an AJAX Application (Contd..)</vt:lpstr>
      <vt:lpstr>Building an AJAX Application (Contd..)</vt:lpstr>
      <vt:lpstr>Examples</vt:lpstr>
      <vt:lpstr>AJAX Frameworks</vt:lpstr>
      <vt:lpstr>Types of AJAX Frameworks</vt:lpstr>
      <vt:lpstr>AJAX Component Framework</vt:lpstr>
      <vt:lpstr>AJAX enabled JSF Components and Framework </vt:lpstr>
      <vt:lpstr>Backbase Ajax Development Tools </vt:lpstr>
      <vt:lpstr>Visual Ajax Builder </vt:lpstr>
      <vt:lpstr>PowerPoint Presentation</vt:lpstr>
      <vt:lpstr>Code Samples and Starter Kits </vt:lpstr>
      <vt:lpstr>Advantages of AJAX</vt:lpstr>
      <vt:lpstr>Disadvantages</vt:lpstr>
      <vt:lpstr>2.JSON handling</vt:lpstr>
      <vt:lpstr>What is JSON</vt:lpstr>
      <vt:lpstr>JSON example</vt:lpstr>
      <vt:lpstr>JSON syntax</vt:lpstr>
      <vt:lpstr>JSON syntax</vt:lpstr>
      <vt:lpstr>How to turn JSON into JavaScript object –eval(*) </vt:lpstr>
      <vt:lpstr>JSON and—methods?</vt:lpstr>
      <vt:lpstr>Comparison of JSON and XML</vt:lpstr>
      <vt:lpstr>JSON in AJAX</vt:lpstr>
      <vt:lpstr>Why is JSON better suited for AJAX?</vt:lpstr>
      <vt:lpstr>PowerPoint Presentation</vt:lpstr>
      <vt:lpstr>XML and JavaScript</vt:lpstr>
      <vt:lpstr>YAML – another option?</vt:lpstr>
      <vt:lpstr>JSON and Java</vt:lpstr>
      <vt:lpstr>Mapping between JSON and Java entities </vt:lpstr>
      <vt:lpstr>JSON reading in Java example</vt:lpstr>
      <vt:lpstr>There is an interface called JSONParser in javax.json.stream you can implement</vt:lpstr>
      <vt:lpstr>3.ExtJS MVC</vt:lpstr>
      <vt:lpstr>JavaScript Testing</vt:lpstr>
      <vt:lpstr>A few of the features of rich web clients</vt:lpstr>
      <vt:lpstr>The Need for Testing</vt:lpstr>
      <vt:lpstr>UI Testing Frameworks Vary</vt:lpstr>
      <vt:lpstr>The Tools</vt:lpstr>
      <vt:lpstr>Jsunit </vt:lpstr>
      <vt:lpstr>Example</vt:lpstr>
      <vt:lpstr>EnvJs</vt:lpstr>
      <vt:lpstr>Example Bootstrap</vt:lpstr>
      <vt:lpstr>Example Test</vt:lpstr>
      <vt:lpstr>HtmlUnit</vt:lpstr>
      <vt:lpstr>PowerPoint Presentation</vt:lpstr>
      <vt:lpstr>Selenium</vt:lpstr>
      <vt:lpstr>Example command table</vt:lpstr>
      <vt:lpstr>Resources</vt:lpstr>
      <vt:lpstr>4.ExtJS Component System</vt:lpstr>
      <vt:lpstr>Ext JS 4 </vt:lpstr>
      <vt:lpstr>Widgets</vt:lpstr>
      <vt:lpstr>Components  (class system)</vt:lpstr>
      <vt:lpstr>Mixins (multiple-traits)</vt:lpstr>
      <vt:lpstr>Data Package</vt:lpstr>
      <vt:lpstr>Grids</vt:lpstr>
      <vt:lpstr>Grid Code</vt:lpstr>
      <vt:lpstr>Charts</vt:lpstr>
      <vt:lpstr>Draw  Example</vt:lpstr>
      <vt:lpstr>Charts example/code</vt:lpstr>
      <vt:lpstr>Layout Management</vt:lpstr>
      <vt:lpstr>Column layout example </vt:lpstr>
      <vt:lpstr>Column  Layout  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biswas</dc:creator>
  <cp:lastModifiedBy>kishore biswas</cp:lastModifiedBy>
  <cp:revision>12</cp:revision>
  <dcterms:created xsi:type="dcterms:W3CDTF">2017-07-13T06:43:08Z</dcterms:created>
  <dcterms:modified xsi:type="dcterms:W3CDTF">2017-07-13T08:51:30Z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0x01010058C5E9E767291647B25E179C7D7A2EEB</vt:lpwstr>
  </property>
</Properties>
</file>