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85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42.xml" ContentType="application/vnd.openxmlformats-officedocument.presentationml.slide+xml"/>
  <Override PartName="/ppt/slides/slide141.xml" ContentType="application/vnd.openxmlformats-officedocument.presentationml.slide+xml"/>
  <Override PartName="/ppt/slides/slide140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84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1"/>
  </p:notesMasterIdLst>
  <p:sldIdLst>
    <p:sldId id="485" r:id="rId2"/>
    <p:sldId id="273" r:id="rId3"/>
    <p:sldId id="375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61" r:id="rId45"/>
    <p:sldId id="262" r:id="rId46"/>
    <p:sldId id="263" r:id="rId47"/>
    <p:sldId id="264" r:id="rId48"/>
    <p:sldId id="265" r:id="rId49"/>
    <p:sldId id="266" r:id="rId50"/>
    <p:sldId id="268" r:id="rId51"/>
    <p:sldId id="269" r:id="rId52"/>
    <p:sldId id="270" r:id="rId53"/>
    <p:sldId id="271" r:id="rId54"/>
    <p:sldId id="376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  <p:sldId id="453" r:id="rId83"/>
    <p:sldId id="454" r:id="rId84"/>
    <p:sldId id="455" r:id="rId85"/>
    <p:sldId id="456" r:id="rId86"/>
    <p:sldId id="457" r:id="rId87"/>
    <p:sldId id="458" r:id="rId88"/>
    <p:sldId id="459" r:id="rId89"/>
    <p:sldId id="460" r:id="rId90"/>
    <p:sldId id="461" r:id="rId91"/>
    <p:sldId id="462" r:id="rId92"/>
    <p:sldId id="463" r:id="rId93"/>
    <p:sldId id="464" r:id="rId94"/>
    <p:sldId id="465" r:id="rId95"/>
    <p:sldId id="466" r:id="rId96"/>
    <p:sldId id="467" r:id="rId97"/>
    <p:sldId id="468" r:id="rId98"/>
    <p:sldId id="46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21" r:id="rId141"/>
    <p:sldId id="422" r:id="rId142"/>
    <p:sldId id="423" r:id="rId143"/>
    <p:sldId id="424" r:id="rId144"/>
    <p:sldId id="379" r:id="rId145"/>
    <p:sldId id="470" r:id="rId146"/>
    <p:sldId id="471" r:id="rId147"/>
    <p:sldId id="472" r:id="rId148"/>
    <p:sldId id="473" r:id="rId149"/>
    <p:sldId id="474" r:id="rId150"/>
    <p:sldId id="475" r:id="rId151"/>
    <p:sldId id="476" r:id="rId152"/>
    <p:sldId id="477" r:id="rId153"/>
    <p:sldId id="478" r:id="rId154"/>
    <p:sldId id="479" r:id="rId155"/>
    <p:sldId id="480" r:id="rId156"/>
    <p:sldId id="481" r:id="rId157"/>
    <p:sldId id="482" r:id="rId158"/>
    <p:sldId id="483" r:id="rId159"/>
    <p:sldId id="484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54E0-0FB4-49F2-93A2-17541D4C535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F6C7-2DE1-4028-ACD3-6D237220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F6C7-2DE1-4028-ACD3-6D237220C7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8076F-8463-46E5-911E-42B7BBAAC292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D094B344-3C06-46CC-80B7-715A86F9F4D5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50</a:t>
            </a:fld>
            <a:endParaRPr lang="en-US" sz="1200">
              <a:latin typeface="+mn-lt" charset="0"/>
            </a:endParaRPr>
          </a:p>
        </p:txBody>
      </p:sp>
      <p:sp>
        <p:nvSpPr>
          <p:cNvPr id="187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400">
                <a:latin typeface="Calibri" panose="020F0502020204030204" pitchFamily="34" charset="0"/>
                <a:ea typeface="Microsoft YaHei" panose="020B0503020204020204" pitchFamily="34" charset="-122"/>
              </a:rPr>
              <a:t>Pull up the api</a:t>
            </a: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400">
                <a:latin typeface="Calibri" panose="020F0502020204030204" pitchFamily="34" charset="0"/>
                <a:ea typeface="Microsoft YaHei" panose="020B0503020204020204" pitchFamily="34" charset="-122"/>
              </a:rPr>
              <a:t>http://download.oracle.com/javase/6/docs/api/</a:t>
            </a: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400">
                <a:latin typeface="Calibri" panose="020F0502020204030204" pitchFamily="34" charset="0"/>
                <a:ea typeface="Microsoft YaHei" panose="020B0503020204020204" pitchFamily="34" charset="-122"/>
              </a:rPr>
              <a:t>Show java.lang.*</a:t>
            </a: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sz="2400"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sz="2400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7BE15771-0494-4F4F-880E-50F145F0E3EB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50</a:t>
            </a:fld>
            <a:endParaRPr lang="en-US" sz="1200"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A934B-668E-4538-8739-CCC09B8E9B31}" type="slidenum">
              <a:rPr lang="en-US"/>
              <a:pPr/>
              <a:t>51</a:t>
            </a:fld>
            <a:endParaRPr lang="en-US"/>
          </a:p>
        </p:txBody>
      </p:sp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0A04BACA-E218-4A31-8009-3DFFF3D7F857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51</a:t>
            </a:fld>
            <a:endParaRPr lang="en-US" sz="1200">
              <a:latin typeface="+mn-lt" charset="0"/>
            </a:endParaRPr>
          </a:p>
        </p:txBody>
      </p:sp>
      <p:sp>
        <p:nvSpPr>
          <p:cNvPr id="188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4DB2DB-3CE0-4F52-9BBE-122BBB92A3C8}" type="slidenum">
              <a:rPr lang="en-US"/>
              <a:pPr/>
              <a:t>52</a:t>
            </a:fld>
            <a:endParaRPr lang="en-US"/>
          </a:p>
        </p:txBody>
      </p:sp>
      <p:sp>
        <p:nvSpPr>
          <p:cNvPr id="1894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C297BDCD-F4AF-4435-88CB-35F2DA987BAB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52</a:t>
            </a:fld>
            <a:endParaRPr lang="en-US" sz="1200">
              <a:latin typeface="+mn-lt" charset="0"/>
            </a:endParaRPr>
          </a:p>
        </p:txBody>
      </p:sp>
      <p:sp>
        <p:nvSpPr>
          <p:cNvPr id="189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531917-51F1-4899-B107-875B1E6C8431}" type="slidenum">
              <a:rPr lang="en-US"/>
              <a:pPr/>
              <a:t>53</a:t>
            </a:fld>
            <a:endParaRPr lang="en-US"/>
          </a:p>
        </p:txBody>
      </p:sp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2BBB7ADF-AD08-4F71-82A7-44D642AC40BC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53</a:t>
            </a:fld>
            <a:endParaRPr lang="en-US" sz="1200">
              <a:latin typeface="+mn-lt" charset="0"/>
            </a:endParaRPr>
          </a:p>
        </p:txBody>
      </p:sp>
      <p:sp>
        <p:nvSpPr>
          <p:cNvPr id="190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078A370C-BB52-41F5-908E-B5948DB8C305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53</a:t>
            </a:fld>
            <a:endParaRPr lang="en-US" sz="1200"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7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54BC4-208B-462E-880B-63C7C635FDCE}" type="slidenum">
              <a:rPr lang="en-US"/>
              <a:pPr/>
              <a:t>42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7700" y="833438"/>
            <a:ext cx="5384800" cy="3028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4392613"/>
            <a:ext cx="3657600" cy="3938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8F2FC-E554-4808-B9FB-009E8B74CDD6}" type="slidenum">
              <a:rPr lang="en-US"/>
              <a:pPr/>
              <a:t>43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7700" y="833438"/>
            <a:ext cx="5384800" cy="3028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4392613"/>
            <a:ext cx="3657600" cy="3938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37360B-4374-4B6D-9C09-6E4A724F9EC8}" type="slidenum">
              <a:rPr lang="en-US"/>
              <a:pPr/>
              <a:t>44</a:t>
            </a:fld>
            <a:endParaRPr lang="en-US"/>
          </a:p>
        </p:txBody>
      </p:sp>
      <p:sp>
        <p:nvSpPr>
          <p:cNvPr id="1802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85FBE5D1-D5A1-4FB1-9902-4842A9201546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44</a:t>
            </a:fld>
            <a:endParaRPr lang="en-US" sz="1200">
              <a:latin typeface="+mn-lt" charset="0"/>
            </a:endParaRPr>
          </a:p>
        </p:txBody>
      </p:sp>
      <p:sp>
        <p:nvSpPr>
          <p:cNvPr id="180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6D292-DF47-4669-A109-F9331ECBF777}" type="slidenum">
              <a:rPr lang="en-US"/>
              <a:pPr/>
              <a:t>45</a:t>
            </a:fld>
            <a:endParaRPr lang="en-US"/>
          </a:p>
        </p:txBody>
      </p:sp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D3239DB1-654B-4ACF-98FB-34A2C83C5E67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45</a:t>
            </a:fld>
            <a:endParaRPr lang="en-US" sz="1200">
              <a:latin typeface="+mn-lt" charset="0"/>
            </a:endParaRPr>
          </a:p>
        </p:txBody>
      </p:sp>
      <p:sp>
        <p:nvSpPr>
          <p:cNvPr id="181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B480EB-128C-4D25-8DA1-A0691C775DB0}" type="slidenum">
              <a:rPr lang="en-US"/>
              <a:pPr/>
              <a:t>46</a:t>
            </a:fld>
            <a:endParaRPr lang="en-US"/>
          </a:p>
        </p:txBody>
      </p:sp>
      <p:sp>
        <p:nvSpPr>
          <p:cNvPr id="182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41CF05C7-431C-4F0F-AB6C-E3347018C9D8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46</a:t>
            </a:fld>
            <a:endParaRPr lang="en-US" sz="1200">
              <a:latin typeface="+mn-lt" charset="0"/>
            </a:endParaRPr>
          </a:p>
        </p:txBody>
      </p:sp>
      <p:sp>
        <p:nvSpPr>
          <p:cNvPr id="182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15E2E-CDC2-4D16-88EB-9B4B2919FC4A}" type="slidenum">
              <a:rPr lang="en-US"/>
              <a:pPr/>
              <a:t>47</a:t>
            </a:fld>
            <a:endParaRPr lang="en-US"/>
          </a:p>
        </p:txBody>
      </p:sp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BDDFAB08-9F3E-4D55-BCDD-7E107E7C098A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47</a:t>
            </a:fld>
            <a:endParaRPr lang="en-US" sz="1200">
              <a:latin typeface="+mn-lt" charset="0"/>
            </a:endParaRPr>
          </a:p>
        </p:txBody>
      </p:sp>
      <p:sp>
        <p:nvSpPr>
          <p:cNvPr id="183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63410E-D2A1-4221-8681-5AD35F622093}" type="slidenum">
              <a:rPr lang="en-US"/>
              <a:pPr/>
              <a:t>48</a:t>
            </a:fld>
            <a:endParaRPr lang="en-US"/>
          </a:p>
        </p:txBody>
      </p:sp>
      <p:sp>
        <p:nvSpPr>
          <p:cNvPr id="184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A74BF733-6649-45D0-829A-D57CAE8A6B9F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48</a:t>
            </a:fld>
            <a:endParaRPr lang="en-US" sz="1200">
              <a:latin typeface="+mn-lt" charset="0"/>
            </a:endParaRPr>
          </a:p>
        </p:txBody>
      </p:sp>
      <p:sp>
        <p:nvSpPr>
          <p:cNvPr id="184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88E4C6-0F5E-4A48-A91F-49BDEE94B29D}" type="slidenum">
              <a:rPr lang="en-US"/>
              <a:pPr/>
              <a:t>49</a:t>
            </a:fld>
            <a:endParaRPr lang="en-US"/>
          </a:p>
        </p:txBody>
      </p:sp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85705AF1-107B-49A7-AA42-D55822413082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49</a:t>
            </a:fld>
            <a:endParaRPr lang="en-US" sz="1200">
              <a:latin typeface="+mn-lt" charset="0"/>
            </a:endParaRPr>
          </a:p>
        </p:txBody>
      </p:sp>
      <p:sp>
        <p:nvSpPr>
          <p:cNvPr id="185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400">
                <a:latin typeface="Calibri" panose="020F0502020204030204" pitchFamily="34" charset="0"/>
                <a:ea typeface="Microsoft YaHei" panose="020B0503020204020204" pitchFamily="34" charset="-122"/>
              </a:rPr>
              <a:t>Pull up java.lang.* from the api</a:t>
            </a: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400">
                <a:latin typeface="Calibri" panose="020F0502020204030204" pitchFamily="34" charset="0"/>
                <a:ea typeface="Microsoft YaHei" panose="020B0503020204020204" pitchFamily="34" charset="-122"/>
              </a:rPr>
              <a:t>http://download.oracle.com/javase/6/docs/api/</a:t>
            </a:r>
          </a:p>
          <a:p>
            <a:pPr marL="215900" indent="-214313" eaLnBrk="1" hangingPunct="1">
              <a:spcBef>
                <a:spcPct val="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sz="2400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3F4E890D-8070-49D9-8151-329A9835D4BC}" type="slidenum">
              <a:rPr lang="en-US" sz="1200">
                <a:latin typeface="+mn-lt" charset="0"/>
              </a:rPr>
              <a:pPr algn="r" hangingPunct="1">
                <a:lnSpc>
                  <a:spcPct val="100000"/>
                </a:lnSpc>
              </a:pPr>
              <a:t>49</a:t>
            </a:fld>
            <a:endParaRPr lang="en-US" sz="1200"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2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1DDE-5C63-4678-BB2E-8318F015560D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6208-DAE5-49AC-9B11-2E3A13789BFB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0BF0-DA21-4541-A852-9007954FDEA6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588-2B3D-49F9-9B4F-C09C542290C0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FBB6-EB0D-4B44-9650-6B3ADCEA448D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9685-202F-476A-BE58-3693179B54E5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0CD-52BE-4D72-B5B5-200150E14E7F}" type="datetime1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CBE-5906-494B-BDB0-97198B7F01CA}" type="datetime1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2C6-544D-4D1B-94E3-3E8999A95D1A}" type="datetime1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0E1-A747-41E6-A5A4-D1DAC9B0ECF5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527-2CA0-4980-B2E8-2A3DA59D8534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23DC-FAF2-4445-969F-AD13735C8FEC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DDBF-98CE-46F8-95EA-3A74B9D4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wmf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audio" Target="../media/audio1.wav"/><Relationship Id="rId7" Type="http://schemas.openxmlformats.org/officeDocument/2006/relationships/hyperlink" Target="http://images.google.com/imgres?imgurl=rmbr.nus.edu.sg/newsletter/2001_1_images/m_last%20leaf%20monkey.jpg&amp;imgrefurl=http://rmbr.nus.edu.sg/newsletter/2001_1/newsletter02.html&amp;h=250&amp;w=158&amp;prev=/images?q=monkey&amp;svnum=10&amp;hl=zh-TW&amp;lr=&amp;ie=UTF-8&amp;oe=UTF-8&amp;sa=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inemworld.com/miscpics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hyperlink" Target="http://members.aol.com/pelpup1www/images/dog.jpg" TargetMode="Externa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036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Java  </a:t>
            </a:r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Basics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78629"/>
            <a:ext cx="9144000" cy="2716845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 Oriented Programming (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OOP),Java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more…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training, August,2017.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Kishore Biswas (Forrest/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柯修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PhD. Artificial Intelligence—Natural Language Processing.</a:t>
            </a:r>
          </a:p>
          <a:p>
            <a:r>
              <a:rPr lang="en-US" sz="18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CanWay IT Training </a:t>
            </a:r>
            <a:r>
              <a:rPr lang="en-US" sz="16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8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70C0"/>
              </a:solidFill>
              <a:effectLst>
                <a:reflection blurRad="6350" stA="55000" endA="50" endPos="85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3" y="282026"/>
            <a:ext cx="1827360" cy="4706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FE3A5B"/>
                </a:solidFill>
              </a:rPr>
              <a:t>Bicycle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software bicycle's current state: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its speed is </a:t>
            </a:r>
            <a:r>
              <a:rPr lang="en-US" altLang="zh-TW" i="1">
                <a:ea typeface="新細明體" panose="02020500000000000000" pitchFamily="18" charset="-120"/>
              </a:rPr>
              <a:t>10 mph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its pedal cadence is </a:t>
            </a:r>
            <a:r>
              <a:rPr lang="en-US" altLang="zh-TW" i="1">
                <a:ea typeface="新細明體" panose="02020500000000000000" pitchFamily="18" charset="-120"/>
              </a:rPr>
              <a:t>90 rpm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its current gear is the </a:t>
            </a:r>
            <a:r>
              <a:rPr lang="en-US" altLang="zh-TW" i="1">
                <a:ea typeface="新細明體" panose="02020500000000000000" pitchFamily="18" charset="-120"/>
              </a:rPr>
              <a:t>5th gear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The software bicycle would also have methods to </a:t>
            </a:r>
          </a:p>
          <a:p>
            <a:pPr lvl="1"/>
            <a:r>
              <a:rPr lang="en-US" altLang="zh-TW" i="1">
                <a:ea typeface="新細明體" panose="02020500000000000000" pitchFamily="18" charset="-120"/>
              </a:rPr>
              <a:t>brake, </a:t>
            </a:r>
          </a:p>
          <a:p>
            <a:pPr lvl="1"/>
            <a:r>
              <a:rPr lang="en-US" altLang="zh-TW" i="1">
                <a:ea typeface="新細明體" panose="02020500000000000000" pitchFamily="18" charset="-120"/>
              </a:rPr>
              <a:t>change the pedal cadence, and </a:t>
            </a:r>
          </a:p>
          <a:p>
            <a:pPr lvl="1"/>
            <a:r>
              <a:rPr lang="en-US" altLang="zh-TW" i="1">
                <a:ea typeface="新細明體" panose="02020500000000000000" pitchFamily="18" charset="-120"/>
              </a:rPr>
              <a:t>change gears.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777220" name="Picture 4" descr="3br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290353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3C7-105E-4D7E-AB87-69459811F98B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4"/>
            <a:ext cx="9753600" cy="1139825"/>
          </a:xfrm>
        </p:spPr>
        <p:txBody>
          <a:bodyPr>
            <a:normAutofit fontScale="90000"/>
          </a:bodyPr>
          <a:lstStyle/>
          <a:p>
            <a:r>
              <a:rPr lang="en-US" dirty="0"/>
              <a:t>“Intrinsic Power” vs. “Effective Power”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51" y="1295401"/>
            <a:ext cx="8229600" cy="3124200"/>
          </a:xfrm>
        </p:spPr>
        <p:txBody>
          <a:bodyPr/>
          <a:lstStyle/>
          <a:p>
            <a:r>
              <a:rPr lang="en-US" sz="2600" dirty="0"/>
              <a:t>This progression is </a:t>
            </a:r>
            <a:r>
              <a:rPr lang="en-US" sz="2600" i="1" dirty="0"/>
              <a:t>not</a:t>
            </a:r>
            <a:r>
              <a:rPr lang="en-US" sz="2600" dirty="0"/>
              <a:t> a matter of “intrinsic power”</a:t>
            </a:r>
          </a:p>
          <a:p>
            <a:r>
              <a:rPr lang="en-US" sz="2600" dirty="0"/>
              <a:t>Anything you can do with a minimally capable computer language, you can theoretically do with any other minimally capable computer language</a:t>
            </a:r>
          </a:p>
          <a:p>
            <a:r>
              <a:rPr lang="en-US" sz="2600" dirty="0"/>
              <a:t>But that is like saying a shovel is theoretically as capable as a tractor. In practice, using a shovel might make things very hard…</a:t>
            </a:r>
          </a:p>
        </p:txBody>
      </p:sp>
      <p:pic>
        <p:nvPicPr>
          <p:cNvPr id="252932" name="Picture 4" descr="sho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1"/>
            <a:ext cx="19812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4" name="Picture 6" descr="tr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64001"/>
            <a:ext cx="2286000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9A2F-335B-46A3-B217-5EF6FFEC9CAE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287765" name="AutoShape 21"/>
          <p:cNvSpPr>
            <a:spLocks noChangeArrowheads="1"/>
          </p:cNvSpPr>
          <p:nvPr/>
        </p:nvSpPr>
        <p:spPr bwMode="auto">
          <a:xfrm>
            <a:off x="1641476" y="1905000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1641476" y="4038600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7" name="Rectangle 23"/>
          <p:cNvSpPr>
            <a:spLocks noChangeArrowheads="1"/>
          </p:cNvSpPr>
          <p:nvPr/>
        </p:nvSpPr>
        <p:spPr bwMode="auto">
          <a:xfrm>
            <a:off x="1641476" y="2209800"/>
            <a:ext cx="5057775" cy="1892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881188" y="2279650"/>
            <a:ext cx="4659312" cy="14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hour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minute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/>
            </a:r>
            <a:b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</a:b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void addMinutes( int m )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1616075" y="19129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Time</a:t>
            </a:r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1752600" y="3195638"/>
            <a:ext cx="47879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7150100" y="206851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2" name="AutoShape 28"/>
          <p:cNvSpPr>
            <a:spLocks noChangeArrowheads="1"/>
          </p:cNvSpPr>
          <p:nvPr/>
        </p:nvSpPr>
        <p:spPr bwMode="auto">
          <a:xfrm>
            <a:off x="7026276" y="205105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7040564" y="3702050"/>
            <a:ext cx="3551237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4" name="Rectangle 30"/>
          <p:cNvSpPr>
            <a:spLocks noChangeArrowheads="1"/>
          </p:cNvSpPr>
          <p:nvPr/>
        </p:nvSpPr>
        <p:spPr bwMode="auto">
          <a:xfrm>
            <a:off x="7048500" y="20653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inTime</a:t>
            </a:r>
          </a:p>
        </p:txBody>
      </p: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7131050" y="2370139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8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30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87776" name="Rectangle 32"/>
          <p:cNvSpPr>
            <a:spLocks noChangeArrowheads="1"/>
          </p:cNvSpPr>
          <p:nvPr/>
        </p:nvSpPr>
        <p:spPr bwMode="auto">
          <a:xfrm>
            <a:off x="5238750" y="397192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7" name="AutoShape 33"/>
          <p:cNvSpPr>
            <a:spLocks noChangeArrowheads="1"/>
          </p:cNvSpPr>
          <p:nvPr/>
        </p:nvSpPr>
        <p:spPr bwMode="auto">
          <a:xfrm>
            <a:off x="5114926" y="395446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8" name="AutoShape 34"/>
          <p:cNvSpPr>
            <a:spLocks noChangeArrowheads="1"/>
          </p:cNvSpPr>
          <p:nvPr/>
        </p:nvSpPr>
        <p:spPr bwMode="auto">
          <a:xfrm>
            <a:off x="5129214" y="560546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5137150" y="3968751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outTime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5219700" y="427355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17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87781" name="Text Box 37"/>
          <p:cNvSpPr txBox="1">
            <a:spLocks noChangeArrowheads="1"/>
          </p:cNvSpPr>
          <p:nvPr/>
        </p:nvSpPr>
        <p:spPr bwMode="auto">
          <a:xfrm>
            <a:off x="4114800" y="10668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class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4267200" y="1524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9067800" y="4800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objects</a:t>
            </a: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 flipH="1" flipV="1">
            <a:off x="9448800" y="4191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87630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6EC-0E5E-4DBC-B65F-18F9FBDD7C1D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7620000" cy="4530725"/>
          </a:xfrm>
        </p:spPr>
        <p:txBody>
          <a:bodyPr/>
          <a:lstStyle/>
          <a:p>
            <a:r>
              <a:rPr lang="en-US" sz="3400"/>
              <a:t>A </a:t>
            </a:r>
            <a:r>
              <a:rPr lang="en-US" sz="3400" i="1">
                <a:solidFill>
                  <a:srgbClr val="990000"/>
                </a:solidFill>
              </a:rPr>
              <a:t>class</a:t>
            </a:r>
            <a:r>
              <a:rPr lang="en-US" sz="3400"/>
              <a:t> is a prototype for creating objects</a:t>
            </a:r>
          </a:p>
          <a:p>
            <a:r>
              <a:rPr lang="en-US" sz="3400"/>
              <a:t>When we write a program in an object-oriented language like Java, we define classes, which in turn are used to create objects</a:t>
            </a:r>
          </a:p>
          <a:p>
            <a:r>
              <a:rPr lang="en-US" sz="3400"/>
              <a:t>A class has a </a:t>
            </a:r>
            <a:r>
              <a:rPr lang="en-US" sz="3400" i="1">
                <a:solidFill>
                  <a:srgbClr val="990000"/>
                </a:solidFill>
              </a:rPr>
              <a:t>constructor</a:t>
            </a:r>
            <a:r>
              <a:rPr lang="en-US" sz="3400"/>
              <a:t> for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878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E47-5B4A-4CE4-BBF7-9FC94A0F765D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0" y="1524001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>
                <a:latin typeface="Lucida Console" panose="020B0609040504020204" pitchFamily="49" charset="0"/>
              </a:rPr>
              <a:t> Time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private int</a:t>
            </a:r>
            <a:r>
              <a:rPr lang="en-US" sz="1600">
                <a:latin typeface="Lucida Console" panose="020B0609040504020204" pitchFamily="49" charset="0"/>
              </a:rPr>
              <a:t> hour, minute;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/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Time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h, 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hour = h;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minute = m;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void addMinutes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     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totalMinutes =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((60*hour) + minute + m) %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1600">
                <a:latin typeface="Lucida Console" panose="020B0609040504020204" pitchFamily="49" charset="0"/>
              </a:rPr>
              <a:t> (totalMinutes&lt;0)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totalMinutes = totalMinutes +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hour = totalMinutes /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minute = totalMinutes %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68" y="365125"/>
            <a:ext cx="10729332" cy="1325563"/>
          </a:xfrm>
        </p:spPr>
        <p:txBody>
          <a:bodyPr/>
          <a:lstStyle/>
          <a:p>
            <a:r>
              <a:rPr lang="en-US" dirty="0"/>
              <a:t>A Simple Class, called “Time” (partial)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048000" y="2286000"/>
            <a:ext cx="3886200" cy="1219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543800" y="182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990000"/>
                </a:solidFill>
              </a:rPr>
              <a:t>constructor</a:t>
            </a:r>
            <a:r>
              <a:rPr lang="en-US" sz="2400"/>
              <a:t> for Time</a:t>
            </a: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>
            <a:off x="7086600" y="2286000"/>
            <a:ext cx="96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D9D1-417B-49AF-A3C8-359047B9A72A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an “Object”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/>
              <a:t>An object is a computational entity that: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i="1">
                <a:solidFill>
                  <a:srgbClr val="990000"/>
                </a:solidFill>
              </a:rPr>
              <a:t>Encapsulates</a:t>
            </a:r>
            <a:r>
              <a:rPr lang="en-US"/>
              <a:t> some state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/>
              <a:t>Is able to perform actions, or </a:t>
            </a:r>
            <a:r>
              <a:rPr lang="en-US" i="1">
                <a:solidFill>
                  <a:srgbClr val="990000"/>
                </a:solidFill>
              </a:rPr>
              <a:t>methods</a:t>
            </a:r>
            <a:r>
              <a:rPr lang="en-US"/>
              <a:t>, on this state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/>
              <a:t>Communicates with other objects via </a:t>
            </a:r>
            <a:r>
              <a:rPr lang="en-US" i="1">
                <a:solidFill>
                  <a:srgbClr val="990000"/>
                </a:solidFill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547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CF-3F51-496D-9688-12C5327232E6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</a:t>
            </a:r>
            <a:r>
              <a:rPr lang="en-US" i="1"/>
              <a:t>Encapsulates</a:t>
            </a:r>
            <a:r>
              <a:rPr lang="en-US"/>
              <a:t> some state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1"/>
            <a:ext cx="6934200" cy="4530725"/>
          </a:xfrm>
        </p:spPr>
        <p:txBody>
          <a:bodyPr/>
          <a:lstStyle/>
          <a:p>
            <a:r>
              <a:rPr lang="en-US"/>
              <a:t>Like a record in Pascal, it has a set of variables (of possibly different types) that describe an object’s state</a:t>
            </a:r>
          </a:p>
          <a:p>
            <a:r>
              <a:rPr lang="en-US"/>
              <a:t>These variables are sometimes called an object’s </a:t>
            </a:r>
            <a:r>
              <a:rPr lang="en-US" i="1">
                <a:solidFill>
                  <a:srgbClr val="990000"/>
                </a:solidFill>
              </a:rPr>
              <a:t>attributes</a:t>
            </a:r>
            <a:r>
              <a:rPr lang="en-US"/>
              <a:t> (or </a:t>
            </a:r>
            <a:r>
              <a:rPr lang="en-US" i="1"/>
              <a:t>fields</a:t>
            </a:r>
            <a:r>
              <a:rPr lang="en-US"/>
              <a:t>, or </a:t>
            </a:r>
            <a:r>
              <a:rPr lang="en-US" i="1"/>
              <a:t>instance variables</a:t>
            </a:r>
            <a:r>
              <a:rPr lang="en-US"/>
              <a:t>, or </a:t>
            </a:r>
            <a:r>
              <a:rPr lang="en-US" i="1"/>
              <a:t>datamembers</a:t>
            </a:r>
            <a:r>
              <a:rPr lang="en-US"/>
              <a:t>, or …)</a:t>
            </a:r>
            <a:endParaRPr lang="en-US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7F93-C1B4-4373-9C54-2489D3D75539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Example: Represent a Time</a:t>
            </a:r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410450" cy="3810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buNone/>
            </a:pPr>
            <a:r>
              <a:rPr lang="en-US"/>
              <a:t>type	TimeTYPE = record</a:t>
            </a:r>
            <a:br>
              <a:rPr lang="en-US"/>
            </a:br>
            <a:r>
              <a:rPr lang="en-US"/>
              <a:t>				Hour: 1..23;</a:t>
            </a:r>
          </a:p>
          <a:p>
            <a:pPr marL="285750" indent="-285750">
              <a:buNone/>
            </a:pPr>
            <a:r>
              <a:rPr lang="en-US"/>
              <a:t>					Minute: 0..59;</a:t>
            </a:r>
          </a:p>
          <a:p>
            <a:pPr marL="285750" indent="-285750">
              <a:buNone/>
            </a:pPr>
            <a:r>
              <a:rPr lang="en-US"/>
              <a:t>			             end;</a:t>
            </a:r>
          </a:p>
          <a:p>
            <a:pPr marL="285750" indent="-285750">
              <a:buNone/>
            </a:pPr>
            <a:r>
              <a:rPr lang="en-US"/>
              <a:t>var inToWork, outFromWork: TimeTYPE;</a:t>
            </a:r>
          </a:p>
        </p:txBody>
      </p:sp>
    </p:spTree>
    <p:extLst>
      <p:ext uri="{BB962C8B-B14F-4D97-AF65-F5344CB8AC3E}">
        <p14:creationId xmlns:p14="http://schemas.microsoft.com/office/powerpoint/2010/main" val="24940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5D89-2984-4DF3-BF88-E1247330F9A0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Example: Represent a Time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895600" y="1066800"/>
            <a:ext cx="6400800" cy="3752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>
                <a:latin typeface="Lucida Console" panose="020B0609040504020204" pitchFamily="49" charset="0"/>
              </a:rPr>
              <a:t> Time {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private int</a:t>
            </a:r>
            <a:r>
              <a:rPr lang="en-US" sz="2400">
                <a:latin typeface="Lucida Console" panose="020B0609040504020204" pitchFamily="49" charset="0"/>
              </a:rPr>
              <a:t> hour, minute;</a:t>
            </a:r>
            <a:br>
              <a:rPr lang="en-US" sz="2400">
                <a:latin typeface="Lucida Console" panose="020B0609040504020204" pitchFamily="49" charset="0"/>
              </a:rPr>
            </a:br>
            <a:endParaRPr lang="en-US" sz="2400">
              <a:latin typeface="Lucida Console" panose="020B060904050402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Lucida Console" panose="020B0609040504020204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>
                <a:latin typeface="Lucida Console" panose="020B0609040504020204" pitchFamily="49" charset="0"/>
              </a:rPr>
              <a:t> Time (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h,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m) {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	hour = h;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	minute = m;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}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…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743200" y="5334000"/>
            <a:ext cx="6858000" cy="831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Lucida Console" panose="020B0609040504020204" pitchFamily="49" charset="0"/>
              </a:rPr>
              <a:t>Time inToWork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Time(8, 30);</a:t>
            </a:r>
            <a:br>
              <a:rPr lang="en-US" sz="2400" b="1">
                <a:latin typeface="Lucida Console" panose="020B0609040504020204" pitchFamily="49" charset="0"/>
              </a:rPr>
            </a:br>
            <a:r>
              <a:rPr lang="en-US" sz="2400" b="1">
                <a:latin typeface="Lucida Console" panose="020B0609040504020204" pitchFamily="49" charset="0"/>
              </a:rPr>
              <a:t>Time outFromWork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Time(17, 35);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3657600" y="2438400"/>
            <a:ext cx="5562600" cy="1600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657600" y="1600200"/>
            <a:ext cx="5562600" cy="6858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7162800" y="4267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990000"/>
                </a:solidFill>
              </a:rPr>
              <a:t>constructor</a:t>
            </a:r>
            <a:r>
              <a:rPr lang="en-US" sz="2400"/>
              <a:t> for Time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7391400" y="990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990000"/>
                </a:solidFill>
              </a:rPr>
              <a:t>attributes</a:t>
            </a:r>
            <a:r>
              <a:rPr lang="en-US" sz="2400"/>
              <a:t> of Time</a:t>
            </a: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 flipH="1">
            <a:off x="75438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 flipH="1" flipV="1">
            <a:off x="76962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D971-057E-4E55-A78F-1D96A5C04626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290819" name="AutoShape 3"/>
          <p:cNvSpPr>
            <a:spLocks noChangeArrowheads="1"/>
          </p:cNvSpPr>
          <p:nvPr/>
        </p:nvSpPr>
        <p:spPr bwMode="auto">
          <a:xfrm>
            <a:off x="1641476" y="1905000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0" name="AutoShape 4"/>
          <p:cNvSpPr>
            <a:spLocks noChangeArrowheads="1"/>
          </p:cNvSpPr>
          <p:nvPr/>
        </p:nvSpPr>
        <p:spPr bwMode="auto">
          <a:xfrm>
            <a:off x="1641476" y="4038600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1641476" y="2209800"/>
            <a:ext cx="5057775" cy="1892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881188" y="2279650"/>
            <a:ext cx="4659312" cy="14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hour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minute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/>
            </a:r>
            <a:b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</a:br>
            <a:r>
              <a:rPr lang="en-US" sz="2400" b="1">
                <a:solidFill>
                  <a:srgbClr val="FF3300"/>
                </a:solidFill>
                <a:latin typeface="Book Antiqua" panose="02040602050305030304" pitchFamily="18" charset="0"/>
              </a:rPr>
              <a:t>void addMinutes( int m )</a:t>
            </a:r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616075" y="19129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Time</a:t>
            </a: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1752600" y="3195638"/>
            <a:ext cx="47879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7150100" y="206851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6" name="AutoShape 10"/>
          <p:cNvSpPr>
            <a:spLocks noChangeArrowheads="1"/>
          </p:cNvSpPr>
          <p:nvPr/>
        </p:nvSpPr>
        <p:spPr bwMode="auto">
          <a:xfrm>
            <a:off x="7026276" y="205105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7" name="AutoShape 11"/>
          <p:cNvSpPr>
            <a:spLocks noChangeArrowheads="1"/>
          </p:cNvSpPr>
          <p:nvPr/>
        </p:nvSpPr>
        <p:spPr bwMode="auto">
          <a:xfrm>
            <a:off x="7040564" y="3702050"/>
            <a:ext cx="3551237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7048500" y="206533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inToWork</a:t>
            </a:r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7131050" y="2471739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8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30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90830" name="Rectangle 14"/>
          <p:cNvSpPr>
            <a:spLocks noChangeArrowheads="1"/>
          </p:cNvSpPr>
          <p:nvPr/>
        </p:nvSpPr>
        <p:spPr bwMode="auto">
          <a:xfrm>
            <a:off x="5238750" y="397192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31" name="AutoShape 15"/>
          <p:cNvSpPr>
            <a:spLocks noChangeArrowheads="1"/>
          </p:cNvSpPr>
          <p:nvPr/>
        </p:nvSpPr>
        <p:spPr bwMode="auto">
          <a:xfrm>
            <a:off x="5114926" y="395446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32" name="AutoShape 16"/>
          <p:cNvSpPr>
            <a:spLocks noChangeArrowheads="1"/>
          </p:cNvSpPr>
          <p:nvPr/>
        </p:nvSpPr>
        <p:spPr bwMode="auto">
          <a:xfrm>
            <a:off x="5129214" y="560546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5137150" y="3968751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outFromWork</a:t>
            </a:r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5219700" y="437515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17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90835" name="Text Box 19"/>
          <p:cNvSpPr txBox="1">
            <a:spLocks noChangeArrowheads="1"/>
          </p:cNvSpPr>
          <p:nvPr/>
        </p:nvSpPr>
        <p:spPr bwMode="auto">
          <a:xfrm>
            <a:off x="4114800" y="10668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class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 flipH="1">
            <a:off x="4267200" y="1524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9067800" y="4800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objects</a:t>
            </a: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 flipH="1" flipV="1">
            <a:off x="9448800" y="4191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H="1">
            <a:off x="87630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29BB-5161-4D8E-ADAF-AA6DFA807CA4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362200" y="2586038"/>
            <a:ext cx="7696200" cy="4195762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>
                <a:latin typeface="Lucida Console" panose="020B0609040504020204" pitchFamily="49" charset="0"/>
              </a:rPr>
              <a:t> Time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private int</a:t>
            </a:r>
            <a:r>
              <a:rPr lang="en-US" sz="1600">
                <a:latin typeface="Lucida Console" panose="020B0609040504020204" pitchFamily="49" charset="0"/>
              </a:rPr>
              <a:t> hour, minute;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/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Time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h, 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hour = h;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minute = m;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void addMinutes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     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totalMinutes =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((60*hour) + minute + m) %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1600">
                <a:latin typeface="Lucida Console" panose="020B0609040504020204" pitchFamily="49" charset="0"/>
              </a:rPr>
              <a:t> (totalMinutes&lt;0)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totalMinutes = totalMinutes +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hour = totalMinutes /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minute = totalMinutes %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2) Is able to perform actions, or </a:t>
            </a:r>
            <a:r>
              <a:rPr lang="en-US" sz="3800" i="1"/>
              <a:t>methods</a:t>
            </a:r>
            <a:r>
              <a:rPr lang="en-US" sz="3800"/>
              <a:t>, on this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600200"/>
          </a:xfrm>
        </p:spPr>
        <p:txBody>
          <a:bodyPr/>
          <a:lstStyle/>
          <a:p>
            <a:r>
              <a:rPr lang="en-US" sz="2200" i="1"/>
              <a:t>More than a Pascal record!</a:t>
            </a:r>
          </a:p>
          <a:p>
            <a:r>
              <a:rPr lang="en-US" sz="2200"/>
              <a:t>An object can also include a group of procedures/functions that carry out actions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3200400" y="4495800"/>
            <a:ext cx="6705600" cy="1981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7162800" y="3657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a </a:t>
            </a:r>
            <a:r>
              <a:rPr lang="en-US" sz="2400" i="1">
                <a:solidFill>
                  <a:srgbClr val="990000"/>
                </a:solidFill>
              </a:rPr>
              <a:t>method</a:t>
            </a:r>
            <a:r>
              <a:rPr lang="en-US" sz="2400"/>
              <a:t> of Time</a:t>
            </a: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 flipH="1">
            <a:off x="73914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Are </a:t>
            </a:r>
            <a:r>
              <a:rPr lang="en-US" altLang="zh-TW">
                <a:solidFill>
                  <a:srgbClr val="FC0128"/>
                </a:solidFill>
              </a:rPr>
              <a:t>Classes</a:t>
            </a:r>
            <a:r>
              <a:rPr lang="en-US" altLang="zh-TW"/>
              <a:t>?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Definition:</a:t>
            </a:r>
          </a:p>
          <a:p>
            <a:pPr lvl="1"/>
            <a:r>
              <a:rPr lang="en-US" altLang="zh-TW"/>
              <a:t>A class is a blueprint or prototype</a:t>
            </a:r>
          </a:p>
          <a:p>
            <a:pPr lvl="2"/>
            <a:r>
              <a:rPr lang="en-US" altLang="zh-TW"/>
              <a:t>Defines the variables and methods common to all objects of a certain kind.</a:t>
            </a:r>
          </a:p>
          <a:p>
            <a:r>
              <a:rPr lang="en-US" altLang="zh-TW"/>
              <a:t>The Benefits of Classes</a:t>
            </a:r>
          </a:p>
          <a:p>
            <a:pPr lvl="1"/>
            <a:r>
              <a:rPr lang="en-US" altLang="zh-TW"/>
              <a:t>Reusability -- Software programmers use the same class, and the same code to create many objects.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C356-F18B-4186-A4FA-E4E32708614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3) Communicates with other objects via </a:t>
            </a:r>
            <a:r>
              <a:rPr lang="en-US" sz="3800" i="1"/>
              <a:t>message passing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Sends messages to objects, triggering methods in those objects</a:t>
            </a:r>
          </a:p>
        </p:txBody>
      </p:sp>
      <p:pic>
        <p:nvPicPr>
          <p:cNvPr id="263193" name="Picture 25" descr="messagepass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667000"/>
            <a:ext cx="80867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6921500" y="3844926"/>
            <a:ext cx="685800" cy="32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3574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412-241A-4671-B402-0126B517E54A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Object Creation</a:t>
            </a:r>
            <a:br>
              <a:rPr lang="en-US" sz="3800"/>
            </a:br>
            <a:r>
              <a:rPr lang="en-US" sz="3800"/>
              <a:t>and Message Passing</a:t>
            </a: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bill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2080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472F-C0E4-437B-A8A2-249746948004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Object Creation</a:t>
            </a:r>
            <a:br>
              <a:rPr lang="en-US" sz="3800"/>
            </a:br>
            <a:r>
              <a:rPr lang="en-US" sz="3800"/>
              <a:t>and Message Passing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bill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one of bill’s methods, the following code appears: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777777"/>
                </a:solidFill>
              </a:rPr>
              <a:t>Time inToWork = new Time(8, 30);</a:t>
            </a:r>
            <a:br>
              <a:rPr lang="en-US">
                <a:solidFill>
                  <a:srgbClr val="777777"/>
                </a:solidFill>
              </a:rPr>
            </a:br>
            <a:r>
              <a:rPr lang="en-US">
                <a:solidFill>
                  <a:srgbClr val="777777"/>
                </a:solidFill>
              </a:rPr>
              <a:t>	inToWork.addMinutes(15);</a:t>
            </a:r>
          </a:p>
        </p:txBody>
      </p:sp>
    </p:spTree>
    <p:extLst>
      <p:ext uri="{BB962C8B-B14F-4D97-AF65-F5344CB8AC3E}">
        <p14:creationId xmlns:p14="http://schemas.microsoft.com/office/powerpoint/2010/main" val="33479637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6052-48EE-4501-B8EC-4F010C6A002C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Object Creation</a:t>
            </a:r>
            <a:br>
              <a:rPr lang="en-US" sz="3800"/>
            </a:br>
            <a:r>
              <a:rPr lang="en-US" sz="3800"/>
              <a:t>and Message Passing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inToWork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8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30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bill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777777"/>
                </a:solidFill>
              </a:rPr>
              <a:t>In one of bill’s methods, the following code appears:</a:t>
            </a:r>
            <a:r>
              <a:rPr lang="en-US"/>
              <a:t/>
            </a:r>
            <a:br>
              <a:rPr lang="en-US"/>
            </a:br>
            <a:r>
              <a:rPr lang="en-US"/>
              <a:t>	Time inToWork = new Time(8, 30);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777777"/>
                </a:solidFill>
              </a:rPr>
              <a:t>inToWork.addMinutes(15);</a:t>
            </a: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819400" y="20574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76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D24-9986-455C-AB5D-0A39575E44BE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Object Creation</a:t>
            </a:r>
            <a:br>
              <a:rPr lang="en-US" sz="3800"/>
            </a:br>
            <a:r>
              <a:rPr lang="en-US" sz="3800"/>
              <a:t>and Message Passing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inToWork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8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30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752600" y="3124200"/>
            <a:ext cx="4495800" cy="523862"/>
          </a:xfrm>
          <a:prstGeom prst="rect">
            <a:avLst/>
          </a:prstGeom>
          <a:noFill/>
          <a:ln w="57150" cmpd="tri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0033"/>
                </a:solidFill>
                <a:latin typeface="Book Antiqua" panose="02040602050305030304" pitchFamily="18" charset="0"/>
              </a:rPr>
              <a:t>inToWork.addMinutes(15)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bill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5029200" y="3733800"/>
            <a:ext cx="1524000" cy="762000"/>
          </a:xfrm>
          <a:custGeom>
            <a:avLst/>
            <a:gdLst>
              <a:gd name="G0" fmla="+- 15120 0 0"/>
              <a:gd name="G1" fmla="+- 4365 0 0"/>
              <a:gd name="G2" fmla="+- 12158 0 4365"/>
              <a:gd name="G3" fmla="+- G2 0 4365"/>
              <a:gd name="G4" fmla="*/ G3 32768 32059"/>
              <a:gd name="G5" fmla="*/ G4 1 2"/>
              <a:gd name="G6" fmla="+- 21600 0 15120"/>
              <a:gd name="G7" fmla="*/ G6 4365 6079"/>
              <a:gd name="G8" fmla="+- G7 15120 0"/>
              <a:gd name="T0" fmla="*/ 15120 w 21600"/>
              <a:gd name="T1" fmla="*/ 0 h 21600"/>
              <a:gd name="T2" fmla="*/ 15120 w 21600"/>
              <a:gd name="T3" fmla="*/ 12158 h 21600"/>
              <a:gd name="T4" fmla="*/ 17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365"/>
                </a:lnTo>
                <a:lnTo>
                  <a:pt x="12427" y="4365"/>
                </a:lnTo>
                <a:cubicBezTo>
                  <a:pt x="5564" y="4365"/>
                  <a:pt x="0" y="7854"/>
                  <a:pt x="0" y="12158"/>
                </a:cubicBezTo>
                <a:lnTo>
                  <a:pt x="0" y="21600"/>
                </a:lnTo>
                <a:lnTo>
                  <a:pt x="3504" y="21600"/>
                </a:lnTo>
                <a:lnTo>
                  <a:pt x="3504" y="12158"/>
                </a:lnTo>
                <a:cubicBezTo>
                  <a:pt x="3504" y="9747"/>
                  <a:pt x="7499" y="7793"/>
                  <a:pt x="12427" y="7793"/>
                </a:cubicBezTo>
                <a:lnTo>
                  <a:pt x="15120" y="7793"/>
                </a:lnTo>
                <a:lnTo>
                  <a:pt x="15120" y="1215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777777"/>
                </a:solidFill>
              </a:rPr>
              <a:t>In one of bill’s methods, the following code appears:</a:t>
            </a:r>
            <a:br>
              <a:rPr lang="en-US">
                <a:solidFill>
                  <a:srgbClr val="777777"/>
                </a:solidFill>
              </a:rPr>
            </a:br>
            <a:r>
              <a:rPr lang="en-US">
                <a:solidFill>
                  <a:srgbClr val="777777"/>
                </a:solidFill>
              </a:rPr>
              <a:t>	Time inToWork = new Time(8, 30);</a:t>
            </a:r>
            <a:br>
              <a:rPr lang="en-US">
                <a:solidFill>
                  <a:srgbClr val="777777"/>
                </a:solidFill>
              </a:rPr>
            </a:br>
            <a:r>
              <a:rPr lang="en-US"/>
              <a:t>	inToWork.addMinutes(15);</a:t>
            </a:r>
          </a:p>
        </p:txBody>
      </p:sp>
      <p:sp>
        <p:nvSpPr>
          <p:cNvPr id="295952" name="AutoShape 16"/>
          <p:cNvSpPr>
            <a:spLocks noChangeArrowheads="1"/>
          </p:cNvSpPr>
          <p:nvPr/>
        </p:nvSpPr>
        <p:spPr bwMode="auto">
          <a:xfrm>
            <a:off x="2819400" y="23495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40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361C-993D-4399-A57B-F37F324000A3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Object Creation</a:t>
            </a:r>
            <a:br>
              <a:rPr lang="en-US" sz="3800"/>
            </a:br>
            <a:r>
              <a:rPr lang="en-US" sz="3800"/>
              <a:t>and Message Passing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inToWork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hour = 8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minute = 45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void addMinutes(int m)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bill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…</a:t>
            </a: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one of bill’s methods, the following code appears:</a:t>
            </a:r>
            <a:br>
              <a:rPr lang="en-US"/>
            </a:br>
            <a:r>
              <a:rPr lang="en-US"/>
              <a:t>	Time inToWork = new Time(8, 30);</a:t>
            </a:r>
            <a:br>
              <a:rPr lang="en-US"/>
            </a:br>
            <a:r>
              <a:rPr lang="en-US"/>
              <a:t>	inToWork.addMinutes(15);</a:t>
            </a:r>
          </a:p>
        </p:txBody>
      </p:sp>
      <p:sp>
        <p:nvSpPr>
          <p:cNvPr id="253982" name="AutoShape 30"/>
          <p:cNvSpPr>
            <a:spLocks noChangeArrowheads="1"/>
          </p:cNvSpPr>
          <p:nvPr/>
        </p:nvSpPr>
        <p:spPr bwMode="auto">
          <a:xfrm>
            <a:off x="2819400" y="25400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01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3A9B-0F2D-4F9F-940B-07D21E1253A8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Class Definition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1676400" y="1371601"/>
            <a:ext cx="5214938" cy="4379913"/>
          </a:xfrm>
          <a:prstGeom prst="rect">
            <a:avLst/>
          </a:prstGeom>
          <a:solidFill>
            <a:srgbClr val="F0F0FA"/>
          </a:solidFill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800" b="1">
                <a:latin typeface="Book Antiqua" panose="02040602050305030304" pitchFamily="18" charset="0"/>
              </a:rPr>
              <a:t>  </a:t>
            </a:r>
            <a:r>
              <a:rPr lang="en-US" sz="2800" b="1" i="1">
                <a:latin typeface="Book Antiqua" panose="02040602050305030304" pitchFamily="18" charset="0"/>
              </a:rPr>
              <a:t>name</a:t>
            </a:r>
            <a:r>
              <a:rPr lang="en-US" sz="2800" b="1">
                <a:latin typeface="Book Antiqua" panose="02040602050305030304" pitchFamily="18" charset="0"/>
              </a:rPr>
              <a:t>  </a:t>
            </a:r>
            <a:r>
              <a:rPr lang="en-US" sz="2800" b="1">
                <a:latin typeface="Lucida Console" panose="020B0609040504020204" pitchFamily="49" charset="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Book Antiqua" panose="02040602050305030304" pitchFamily="18" charset="0"/>
              </a:rPr>
              <a:t>	</a:t>
            </a:r>
            <a:r>
              <a:rPr lang="en-US" sz="2800" b="1" i="1">
                <a:solidFill>
                  <a:srgbClr val="FF0033"/>
                </a:solidFill>
                <a:latin typeface="Book Antiqua" panose="02040602050305030304" pitchFamily="18" charset="0"/>
              </a:rPr>
              <a:t>declarations</a:t>
            </a:r>
          </a:p>
          <a:p>
            <a:pPr eaLnBrk="0" hangingPunct="0">
              <a:spcBef>
                <a:spcPct val="50000"/>
              </a:spcBef>
            </a:pPr>
            <a:endParaRPr lang="en-US" sz="2800" b="1" i="1">
              <a:latin typeface="Book Antiqua" panose="0204060205030503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Book Antiqua" panose="02040602050305030304" pitchFamily="18" charset="0"/>
              </a:rPr>
              <a:t>	</a:t>
            </a:r>
            <a:r>
              <a:rPr lang="en-US" sz="2800" b="1" i="1">
                <a:solidFill>
                  <a:srgbClr val="FF0033"/>
                </a:solidFill>
                <a:latin typeface="Book Antiqua" panose="02040602050305030304" pitchFamily="18" charset="0"/>
              </a:rPr>
              <a:t>constructor definition(s)</a:t>
            </a:r>
          </a:p>
          <a:p>
            <a:pPr eaLnBrk="0" hangingPunct="0">
              <a:spcBef>
                <a:spcPct val="50000"/>
              </a:spcBef>
            </a:pPr>
            <a:endParaRPr lang="en-US" sz="2800" b="1" i="1">
              <a:latin typeface="Book Antiqua" panose="0204060205030503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Book Antiqua" panose="02040602050305030304" pitchFamily="18" charset="0"/>
              </a:rPr>
              <a:t>	</a:t>
            </a:r>
            <a:r>
              <a:rPr lang="en-US" sz="2800" b="1" i="1">
                <a:solidFill>
                  <a:srgbClr val="FF0033"/>
                </a:solidFill>
                <a:latin typeface="Book Antiqua" panose="02040602050305030304" pitchFamily="18" charset="0"/>
              </a:rPr>
              <a:t>method definitions</a:t>
            </a:r>
            <a:endParaRPr lang="en-US" sz="2800" b="1">
              <a:solidFill>
                <a:srgbClr val="FF0033"/>
              </a:solidFill>
              <a:latin typeface="Book Antiqua" panose="0204060205030503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7461250" y="1819276"/>
            <a:ext cx="297815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Book Antiqua" panose="02040602050305030304" pitchFamily="18" charset="0"/>
              </a:rPr>
              <a:t>attributes and symbolic constants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461250" y="3130551"/>
            <a:ext cx="297815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Book Antiqua" panose="02040602050305030304" pitchFamily="18" charset="0"/>
              </a:rPr>
              <a:t>how to create and initialize objects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7461250" y="4502151"/>
            <a:ext cx="290195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Book Antiqua" panose="02040602050305030304" pitchFamily="18" charset="0"/>
              </a:rPr>
              <a:t>how to manipulate the state of objects</a:t>
            </a: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6965950" y="2292350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6965950" y="3587750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6965950" y="4883150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7289800" y="5410200"/>
            <a:ext cx="3225800" cy="711200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These parts of a class can actually be in any order</a:t>
            </a:r>
          </a:p>
        </p:txBody>
      </p:sp>
    </p:spTree>
    <p:extLst>
      <p:ext uri="{BB962C8B-B14F-4D97-AF65-F5344CB8AC3E}">
        <p14:creationId xmlns:p14="http://schemas.microsoft.com/office/powerpoint/2010/main" val="9780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FC54-18D8-419C-ADA4-EFCD068B8FCA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History of Object-Oriented Programming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Started out for simulation of complex man-machine systems, but was soon realized that it was suitable for all complex programming projects</a:t>
            </a:r>
          </a:p>
          <a:p>
            <a:pPr>
              <a:lnSpc>
                <a:spcPct val="90000"/>
              </a:lnSpc>
            </a:pPr>
            <a:r>
              <a:rPr lang="en-US"/>
              <a:t>SIMULA I (1962-65) and Simula 67 (1967) were the first two object-oriented languages</a:t>
            </a:r>
          </a:p>
          <a:p>
            <a:pPr lvl="1">
              <a:lnSpc>
                <a:spcPct val="90000"/>
              </a:lnSpc>
            </a:pPr>
            <a:r>
              <a:rPr lang="en-US"/>
              <a:t>Developed at the Norwegian Computing Center, Oslo, Norway by Ole-Johan Dahl and Kristen Nygaard </a:t>
            </a:r>
          </a:p>
          <a:p>
            <a:pPr lvl="1">
              <a:lnSpc>
                <a:spcPct val="90000"/>
              </a:lnSpc>
            </a:pPr>
            <a:r>
              <a:rPr lang="en-US"/>
              <a:t>Simula 67 introduced most of the key concepts of object-oriented programming: objects and classes, subclasses (“inheritance”), virtual procedures </a:t>
            </a:r>
          </a:p>
        </p:txBody>
      </p:sp>
    </p:spTree>
    <p:extLst>
      <p:ext uri="{BB962C8B-B14F-4D97-AF65-F5344CB8AC3E}">
        <p14:creationId xmlns:p14="http://schemas.microsoft.com/office/powerpoint/2010/main" val="14386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8134-BC8F-4E52-8FD9-25FA8501B94A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Ideas Spread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Alan Kay, Adele Goldberg and colleagues at Xerox PARC extend the ideas of Simula in developing Smalltalk (1970’s)</a:t>
            </a:r>
          </a:p>
          <a:p>
            <a:pPr lvl="1">
              <a:lnSpc>
                <a:spcPct val="90000"/>
              </a:lnSpc>
            </a:pPr>
            <a:r>
              <a:rPr lang="en-US"/>
              <a:t>Kay coins the term “object oriented”</a:t>
            </a:r>
          </a:p>
          <a:p>
            <a:pPr lvl="1">
              <a:lnSpc>
                <a:spcPct val="90000"/>
              </a:lnSpc>
            </a:pPr>
            <a:r>
              <a:rPr lang="en-US"/>
              <a:t>Smalltalk is first fully object oriented language</a:t>
            </a:r>
          </a:p>
          <a:p>
            <a:pPr lvl="1">
              <a:lnSpc>
                <a:spcPct val="90000"/>
              </a:lnSpc>
            </a:pPr>
            <a:r>
              <a:rPr lang="en-US"/>
              <a:t>Grasps that this is a new programming paradigm</a:t>
            </a:r>
          </a:p>
          <a:p>
            <a:pPr lvl="1">
              <a:lnSpc>
                <a:spcPct val="90000"/>
              </a:lnSpc>
            </a:pPr>
            <a:r>
              <a:rPr lang="en-US"/>
              <a:t>Integration of graphical user interfaces and interactive program execution</a:t>
            </a:r>
          </a:p>
          <a:p>
            <a:pPr>
              <a:lnSpc>
                <a:spcPct val="90000"/>
              </a:lnSpc>
            </a:pPr>
            <a:r>
              <a:rPr lang="en-US"/>
              <a:t>Bjarne Stroustrup develops C++ (1980’s)</a:t>
            </a:r>
          </a:p>
          <a:p>
            <a:pPr lvl="1">
              <a:lnSpc>
                <a:spcPct val="90000"/>
              </a:lnSpc>
            </a:pPr>
            <a:r>
              <a:rPr lang="en-US"/>
              <a:t>Brings object oriented concepts into the C programming language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7474-6ACD-4F6A-9237-9D1E717A062B}" type="slidenum">
              <a:rPr lang="en-US" altLang="en-US"/>
              <a:pPr/>
              <a:t>119</a:t>
            </a:fld>
            <a:endParaRPr lang="en-US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Object Oriented Languages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r>
              <a:rPr lang="en-US"/>
              <a:t>Eiffel (B. Meyer)</a:t>
            </a:r>
          </a:p>
          <a:p>
            <a:r>
              <a:rPr lang="en-US"/>
              <a:t>CLOS (D. Bobrow, G. Kiczales)</a:t>
            </a:r>
          </a:p>
          <a:p>
            <a:r>
              <a:rPr lang="en-US"/>
              <a:t>SELF (D. Ungar et al.)</a:t>
            </a:r>
          </a:p>
          <a:p>
            <a:r>
              <a:rPr lang="en-US"/>
              <a:t>Java (J. Gosling et al.)</a:t>
            </a:r>
          </a:p>
          <a:p>
            <a:r>
              <a:rPr lang="en-US"/>
              <a:t>BETA (B. Bruun-Kristensen, O. Lehrmann Madsen, B. Møller-Pedersen, K. Nygaard)</a:t>
            </a:r>
          </a:p>
          <a:p>
            <a:r>
              <a:rPr lang="en-US"/>
              <a:t>Other languages add object dialects, such as TurboPascal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37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Objects vs. </a:t>
            </a:r>
            <a:r>
              <a:rPr lang="en-US" altLang="zh-TW">
                <a:solidFill>
                  <a:srgbClr val="FC0128"/>
                </a:solidFill>
              </a:rPr>
              <a:t>Classes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Objects: </a:t>
            </a:r>
          </a:p>
          <a:p>
            <a:pPr lvl="1"/>
            <a:r>
              <a:rPr lang="en-US" altLang="zh-TW"/>
              <a:t>E.g., a real car.</a:t>
            </a:r>
          </a:p>
          <a:p>
            <a:r>
              <a:rPr lang="en-US" altLang="zh-TW"/>
              <a:t>Classes: or types</a:t>
            </a:r>
          </a:p>
          <a:p>
            <a:pPr lvl="1"/>
            <a:r>
              <a:rPr lang="en-US" altLang="zh-TW"/>
              <a:t>E.g., BMW-500</a:t>
            </a:r>
          </a:p>
          <a:p>
            <a:endParaRPr lang="en-US" altLang="zh-TW"/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1919288" y="4005264"/>
            <a:ext cx="8208962" cy="466725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C0128"/>
                </a:solidFill>
              </a:rPr>
              <a:t>A Class is a blueprint or template of some objects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2711450" y="4652964"/>
            <a:ext cx="6858000" cy="466725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C0128"/>
                </a:solidFill>
              </a:rPr>
              <a:t>Object is an Instance of some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 autoUpdateAnimBg="0"/>
      <p:bldP spid="780293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9348-060C-4661-8ECD-A56EC374DE55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REVIEW:</a:t>
            </a:r>
            <a:r>
              <a:rPr lang="en-US"/>
              <a:t> Definition of an “Object”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object is a computational entity that:</a:t>
            </a:r>
          </a:p>
          <a:p>
            <a:pPr lvl="1"/>
            <a:r>
              <a:rPr lang="en-US" i="1">
                <a:solidFill>
                  <a:srgbClr val="990000"/>
                </a:solidFill>
              </a:rPr>
              <a:t>Encapsulates</a:t>
            </a:r>
            <a:r>
              <a:rPr lang="en-US"/>
              <a:t> some state</a:t>
            </a:r>
          </a:p>
          <a:p>
            <a:pPr lvl="1"/>
            <a:r>
              <a:rPr lang="en-US"/>
              <a:t>Is able to perform actions, or </a:t>
            </a:r>
            <a:r>
              <a:rPr lang="en-US" i="1">
                <a:solidFill>
                  <a:srgbClr val="990000"/>
                </a:solidFill>
              </a:rPr>
              <a:t>methods</a:t>
            </a:r>
            <a:r>
              <a:rPr lang="en-US"/>
              <a:t>, on this state</a:t>
            </a:r>
          </a:p>
          <a:p>
            <a:pPr lvl="1"/>
            <a:r>
              <a:rPr lang="en-US"/>
              <a:t>Communicates with other objects via </a:t>
            </a:r>
            <a:r>
              <a:rPr lang="en-US" i="1">
                <a:solidFill>
                  <a:srgbClr val="990000"/>
                </a:solidFill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2411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6A01-E8BE-4AFE-8CE5-1D5882BC147E}" type="slidenum">
              <a:rPr lang="en-US" altLang="en-US"/>
              <a:pPr/>
              <a:t>121</a:t>
            </a:fld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04912"/>
            <a:ext cx="8229600" cy="5334000"/>
          </a:xfrm>
        </p:spPr>
        <p:txBody>
          <a:bodyPr/>
          <a:lstStyle/>
          <a:p>
            <a:r>
              <a:rPr lang="en-US" dirty="0"/>
              <a:t>The main point is that by thinking of the system as composed of independent objects, we keep sub-parts </a:t>
            </a:r>
            <a:r>
              <a:rPr lang="en-US" i="1" dirty="0"/>
              <a:t>really</a:t>
            </a:r>
            <a:r>
              <a:rPr lang="en-US" dirty="0"/>
              <a:t> independent</a:t>
            </a:r>
          </a:p>
          <a:p>
            <a:r>
              <a:rPr lang="en-US" dirty="0"/>
              <a:t>They communicate only through well-defined message passing</a:t>
            </a:r>
          </a:p>
          <a:p>
            <a:r>
              <a:rPr lang="en-US" dirty="0"/>
              <a:t>Different groups of programmers can work on different parts of the project, just making sure they comply with an </a:t>
            </a:r>
            <a:r>
              <a:rPr lang="en-US" i="1" dirty="0">
                <a:solidFill>
                  <a:srgbClr val="990000"/>
                </a:solidFill>
              </a:rPr>
              <a:t>interface</a:t>
            </a:r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It is possible to build larger systems with less effort</a:t>
            </a:r>
          </a:p>
        </p:txBody>
      </p:sp>
    </p:spTree>
    <p:extLst>
      <p:ext uri="{BB962C8B-B14F-4D97-AF65-F5344CB8AC3E}">
        <p14:creationId xmlns:p14="http://schemas.microsoft.com/office/powerpoint/2010/main" val="5000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F461-D293-41B6-AE20-567487E2F356}" type="slidenum">
              <a:rPr lang="en-US" altLang="en-US"/>
              <a:pPr/>
              <a:t>122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1"/>
            <a:ext cx="76962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Building the system as a group of interacting objects:</a:t>
            </a:r>
          </a:p>
          <a:p>
            <a:r>
              <a:rPr lang="en-US"/>
              <a:t>Allows extreme modularity between pieces of the system</a:t>
            </a:r>
          </a:p>
          <a:p>
            <a:r>
              <a:rPr lang="en-US"/>
              <a:t>May better match the way we (humans) think about the problem</a:t>
            </a:r>
          </a:p>
          <a:p>
            <a:r>
              <a:rPr lang="en-US"/>
              <a:t>Avoids recoding, increases code-reuse</a:t>
            </a:r>
          </a:p>
        </p:txBody>
      </p:sp>
    </p:spTree>
    <p:extLst>
      <p:ext uri="{BB962C8B-B14F-4D97-AF65-F5344CB8AC3E}">
        <p14:creationId xmlns:p14="http://schemas.microsoft.com/office/powerpoint/2010/main" val="3729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0AD5-5F9D-4571-A321-49B2947E6278}" type="slidenum">
              <a:rPr lang="en-US" altLang="en-US"/>
              <a:pPr/>
              <a:t>123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there’s more…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1"/>
            <a:ext cx="7467600" cy="4530725"/>
          </a:xfrm>
        </p:spPr>
        <p:txBody>
          <a:bodyPr/>
          <a:lstStyle/>
          <a:p>
            <a:r>
              <a:rPr lang="en-US"/>
              <a:t>Classes can be arranged in a hierarchy</a:t>
            </a:r>
          </a:p>
          <a:p>
            <a:r>
              <a:rPr lang="en-US"/>
              <a:t>Subclasses </a:t>
            </a:r>
            <a:r>
              <a:rPr lang="en-US" i="1">
                <a:solidFill>
                  <a:srgbClr val="990000"/>
                </a:solidFill>
              </a:rPr>
              <a:t>inherit</a:t>
            </a:r>
            <a:r>
              <a:rPr lang="en-US"/>
              <a:t> attributes and methods from their parent classes</a:t>
            </a:r>
          </a:p>
          <a:p>
            <a:r>
              <a:rPr lang="en-US"/>
              <a:t>This allows us to organize classes, and to avoid rewriting code – new classes </a:t>
            </a:r>
            <a:r>
              <a:rPr lang="en-US" i="1">
                <a:solidFill>
                  <a:srgbClr val="990000"/>
                </a:solidFill>
              </a:rPr>
              <a:t>extend</a:t>
            </a:r>
            <a:r>
              <a:rPr lang="en-US"/>
              <a:t> old classes, with little extra work!</a:t>
            </a:r>
          </a:p>
          <a:p>
            <a:r>
              <a:rPr lang="en-US"/>
              <a:t>Allows for large, structured definitions</a:t>
            </a:r>
          </a:p>
        </p:txBody>
      </p:sp>
    </p:spTree>
    <p:extLst>
      <p:ext uri="{BB962C8B-B14F-4D97-AF65-F5344CB8AC3E}">
        <p14:creationId xmlns:p14="http://schemas.microsoft.com/office/powerpoint/2010/main" val="10199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070F-5703-415C-B665-419EE55F5DEE}" type="slidenum">
              <a:rPr lang="en-US" altLang="en-US"/>
              <a:pPr/>
              <a:t>124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11199"/>
          </a:xfrm>
        </p:spPr>
        <p:txBody>
          <a:bodyPr/>
          <a:lstStyle/>
          <a:p>
            <a:r>
              <a:rPr lang="en-US" dirty="0"/>
              <a:t>Example of Class Inheritance</a:t>
            </a:r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56388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3297239" y="4549776"/>
            <a:ext cx="11662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0000CC"/>
                </a:solidFill>
              </a:rPr>
              <a:t>extends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7793039" y="2644776"/>
            <a:ext cx="11662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0000CC"/>
                </a:solidFill>
              </a:rPr>
              <a:t>extends</a:t>
            </a:r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5670550" y="2362200"/>
            <a:ext cx="238125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670550" y="1295400"/>
            <a:ext cx="2298700" cy="1130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5791200" y="1806576"/>
            <a:ext cx="1981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toString( 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equals( Object obj 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getClass( )</a:t>
            </a:r>
          </a:p>
        </p:txBody>
      </p:sp>
      <p:sp>
        <p:nvSpPr>
          <p:cNvPr id="265229" name="AutoShape 13"/>
          <p:cNvSpPr>
            <a:spLocks noChangeArrowheads="1"/>
          </p:cNvSpPr>
          <p:nvPr/>
        </p:nvSpPr>
        <p:spPr bwMode="auto">
          <a:xfrm>
            <a:off x="5670550" y="1066800"/>
            <a:ext cx="2381250" cy="2159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0" name="AutoShape 14"/>
          <p:cNvSpPr>
            <a:spLocks noChangeArrowheads="1"/>
          </p:cNvSpPr>
          <p:nvPr/>
        </p:nvSpPr>
        <p:spPr bwMode="auto">
          <a:xfrm>
            <a:off x="4597400" y="4343400"/>
            <a:ext cx="287020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4597400" y="3048000"/>
            <a:ext cx="2870200" cy="2603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597400" y="3276600"/>
            <a:ext cx="2794000" cy="1130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4616450" y="29860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Shape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1841500" y="5867400"/>
            <a:ext cx="238125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1841500" y="4953000"/>
            <a:ext cx="2381250" cy="2159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1841500" y="5181600"/>
            <a:ext cx="2298700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1828800" y="4902200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Book Antiqua" panose="02040602050305030304" pitchFamily="18" charset="0"/>
              </a:rPr>
              <a:t>Rectangle</a:t>
            </a:r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7981950" y="4343400"/>
            <a:ext cx="238125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7981950" y="3048000"/>
            <a:ext cx="2381250" cy="2159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7981950" y="3276600"/>
            <a:ext cx="2298700" cy="1130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7958138" y="297180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Time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5399089" y="2644776"/>
            <a:ext cx="11662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0000CC"/>
                </a:solidFill>
              </a:rPr>
              <a:t>extends</a:t>
            </a:r>
          </a:p>
        </p:txBody>
      </p:sp>
      <p:sp>
        <p:nvSpPr>
          <p:cNvPr id="265247" name="AutoShape 31"/>
          <p:cNvSpPr>
            <a:spLocks noChangeArrowheads="1"/>
          </p:cNvSpPr>
          <p:nvPr/>
        </p:nvSpPr>
        <p:spPr bwMode="auto">
          <a:xfrm>
            <a:off x="4464050" y="5868988"/>
            <a:ext cx="2546350" cy="290512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8" name="AutoShape 32"/>
          <p:cNvSpPr>
            <a:spLocks noChangeArrowheads="1"/>
          </p:cNvSpPr>
          <p:nvPr/>
        </p:nvSpPr>
        <p:spPr bwMode="auto">
          <a:xfrm>
            <a:off x="4464050" y="4954588"/>
            <a:ext cx="2546350" cy="214312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4464050" y="5183188"/>
            <a:ext cx="2463800" cy="76041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2" name="Rectangle 36"/>
          <p:cNvSpPr>
            <a:spLocks noChangeArrowheads="1"/>
          </p:cNvSpPr>
          <p:nvPr/>
        </p:nvSpPr>
        <p:spPr bwMode="auto">
          <a:xfrm>
            <a:off x="5105401" y="4572001"/>
            <a:ext cx="11662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0000CC"/>
                </a:solidFill>
              </a:rPr>
              <a:t>extends</a:t>
            </a:r>
          </a:p>
        </p:txBody>
      </p:sp>
      <p:sp>
        <p:nvSpPr>
          <p:cNvPr id="265254" name="Rectangle 38"/>
          <p:cNvSpPr>
            <a:spLocks noChangeArrowheads="1"/>
          </p:cNvSpPr>
          <p:nvPr/>
        </p:nvSpPr>
        <p:spPr bwMode="auto">
          <a:xfrm>
            <a:off x="1752600" y="2365376"/>
            <a:ext cx="2667000" cy="1749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Objects made from this class, for example, have </a:t>
            </a:r>
            <a:r>
              <a:rPr lang="en-US" i="1"/>
              <a:t>all</a:t>
            </a:r>
            <a:r>
              <a:rPr lang="en-US"/>
              <a:t> the </a:t>
            </a:r>
            <a:r>
              <a:rPr lang="en-US">
                <a:solidFill>
                  <a:srgbClr val="990000"/>
                </a:solidFill>
              </a:rPr>
              <a:t>attributes</a:t>
            </a:r>
            <a:r>
              <a:rPr lang="en-US"/>
              <a:t> and </a:t>
            </a:r>
            <a:r>
              <a:rPr lang="en-US">
                <a:solidFill>
                  <a:srgbClr val="990000"/>
                </a:solidFill>
              </a:rPr>
              <a:t>methods</a:t>
            </a:r>
            <a:r>
              <a:rPr lang="en-US"/>
              <a:t> of the classes above them, all the way up the tree</a:t>
            </a:r>
          </a:p>
        </p:txBody>
      </p:sp>
      <p:sp>
        <p:nvSpPr>
          <p:cNvPr id="265255" name="Line 39"/>
          <p:cNvSpPr>
            <a:spLocks noChangeShapeType="1"/>
          </p:cNvSpPr>
          <p:nvPr/>
        </p:nvSpPr>
        <p:spPr bwMode="auto">
          <a:xfrm flipH="1">
            <a:off x="2133600" y="4114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 flipV="1">
            <a:off x="3200400" y="46482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 flipH="1" flipV="1">
            <a:off x="7086600" y="2667000"/>
            <a:ext cx="2057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8" name="Line 42"/>
          <p:cNvSpPr>
            <a:spLocks noChangeShapeType="1"/>
          </p:cNvSpPr>
          <p:nvPr/>
        </p:nvSpPr>
        <p:spPr bwMode="auto">
          <a:xfrm flipV="1">
            <a:off x="5867400" y="2667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9" name="Line 43"/>
          <p:cNvSpPr>
            <a:spLocks noChangeShapeType="1"/>
          </p:cNvSpPr>
          <p:nvPr/>
        </p:nvSpPr>
        <p:spPr bwMode="auto">
          <a:xfrm>
            <a:off x="5791200" y="16764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646738" y="1004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Object</a:t>
            </a:r>
          </a:p>
        </p:txBody>
      </p:sp>
      <p:sp>
        <p:nvSpPr>
          <p:cNvPr id="265260" name="Rectangle 44"/>
          <p:cNvSpPr>
            <a:spLocks noChangeArrowheads="1"/>
          </p:cNvSpPr>
          <p:nvPr/>
        </p:nvSpPr>
        <p:spPr bwMode="auto">
          <a:xfrm>
            <a:off x="4432300" y="49022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Book Antiqua" panose="02040602050305030304" pitchFamily="18" charset="0"/>
              </a:rPr>
              <a:t>Circle</a:t>
            </a:r>
          </a:p>
        </p:txBody>
      </p:sp>
      <p:sp>
        <p:nvSpPr>
          <p:cNvPr id="265261" name="AutoShape 45"/>
          <p:cNvSpPr>
            <a:spLocks noChangeArrowheads="1"/>
          </p:cNvSpPr>
          <p:nvPr/>
        </p:nvSpPr>
        <p:spPr bwMode="auto">
          <a:xfrm>
            <a:off x="7346950" y="5881688"/>
            <a:ext cx="2546350" cy="290512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2" name="AutoShape 46"/>
          <p:cNvSpPr>
            <a:spLocks noChangeArrowheads="1"/>
          </p:cNvSpPr>
          <p:nvPr/>
        </p:nvSpPr>
        <p:spPr bwMode="auto">
          <a:xfrm>
            <a:off x="7346950" y="4967288"/>
            <a:ext cx="2546350" cy="214312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3" name="Rectangle 47"/>
          <p:cNvSpPr>
            <a:spLocks noChangeArrowheads="1"/>
          </p:cNvSpPr>
          <p:nvPr/>
        </p:nvSpPr>
        <p:spPr bwMode="auto">
          <a:xfrm>
            <a:off x="7346950" y="5195888"/>
            <a:ext cx="2463800" cy="74771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5" name="Rectangle 49"/>
          <p:cNvSpPr>
            <a:spLocks noChangeArrowheads="1"/>
          </p:cNvSpPr>
          <p:nvPr/>
        </p:nvSpPr>
        <p:spPr bwMode="auto">
          <a:xfrm>
            <a:off x="7315201" y="49149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Book Antiqua" panose="02040602050305030304" pitchFamily="18" charset="0"/>
              </a:rPr>
              <a:t>Triangle</a:t>
            </a:r>
          </a:p>
        </p:txBody>
      </p:sp>
      <p:sp>
        <p:nvSpPr>
          <p:cNvPr id="265266" name="Rectangle 50"/>
          <p:cNvSpPr>
            <a:spLocks noChangeArrowheads="1"/>
          </p:cNvSpPr>
          <p:nvPr/>
        </p:nvSpPr>
        <p:spPr bwMode="auto">
          <a:xfrm>
            <a:off x="7543801" y="4572001"/>
            <a:ext cx="11662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0000CC"/>
                </a:solidFill>
              </a:rPr>
              <a:t>extends</a:t>
            </a:r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 flipH="1" flipV="1">
            <a:off x="6400800" y="4648200"/>
            <a:ext cx="2133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7924800" y="4152900"/>
            <a:ext cx="2438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void addMinutes( int m )</a:t>
            </a:r>
          </a:p>
        </p:txBody>
      </p:sp>
      <p:sp>
        <p:nvSpPr>
          <p:cNvPr id="265269" name="Line 53"/>
          <p:cNvSpPr>
            <a:spLocks noChangeShapeType="1"/>
          </p:cNvSpPr>
          <p:nvPr/>
        </p:nvSpPr>
        <p:spPr bwMode="auto">
          <a:xfrm>
            <a:off x="1981200" y="56388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8077200" y="39624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1" name="Rectangle 55"/>
          <p:cNvSpPr>
            <a:spLocks noChangeArrowheads="1"/>
          </p:cNvSpPr>
          <p:nvPr/>
        </p:nvSpPr>
        <p:spPr bwMode="auto">
          <a:xfrm>
            <a:off x="7950200" y="3429001"/>
            <a:ext cx="165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hour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minute</a:t>
            </a:r>
          </a:p>
        </p:txBody>
      </p:sp>
      <p:sp>
        <p:nvSpPr>
          <p:cNvPr id="265272" name="Line 56"/>
          <p:cNvSpPr>
            <a:spLocks noChangeShapeType="1"/>
          </p:cNvSpPr>
          <p:nvPr/>
        </p:nvSpPr>
        <p:spPr bwMode="auto">
          <a:xfrm>
            <a:off x="4724400" y="38862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3" name="Rectangle 57"/>
          <p:cNvSpPr>
            <a:spLocks noChangeArrowheads="1"/>
          </p:cNvSpPr>
          <p:nvPr/>
        </p:nvSpPr>
        <p:spPr bwMode="auto">
          <a:xfrm>
            <a:off x="4648200" y="3429001"/>
            <a:ext cx="165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color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borderWidth</a:t>
            </a:r>
          </a:p>
        </p:txBody>
      </p:sp>
      <p:sp>
        <p:nvSpPr>
          <p:cNvPr id="265274" name="Rectangle 58"/>
          <p:cNvSpPr>
            <a:spLocks noChangeArrowheads="1"/>
          </p:cNvSpPr>
          <p:nvPr/>
        </p:nvSpPr>
        <p:spPr bwMode="auto">
          <a:xfrm>
            <a:off x="4648200" y="3962401"/>
            <a:ext cx="281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Color getColor( 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void setBorderWidth( int m )</a:t>
            </a:r>
          </a:p>
        </p:txBody>
      </p:sp>
      <p:sp>
        <p:nvSpPr>
          <p:cNvPr id="265275" name="Rectangle 59"/>
          <p:cNvSpPr>
            <a:spLocks noChangeArrowheads="1"/>
          </p:cNvSpPr>
          <p:nvPr/>
        </p:nvSpPr>
        <p:spPr bwMode="auto">
          <a:xfrm>
            <a:off x="1905000" y="5727700"/>
            <a:ext cx="2209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int computeArea( )</a:t>
            </a:r>
          </a:p>
        </p:txBody>
      </p:sp>
      <p:sp>
        <p:nvSpPr>
          <p:cNvPr id="265276" name="Rectangle 60"/>
          <p:cNvSpPr>
            <a:spLocks noChangeArrowheads="1"/>
          </p:cNvSpPr>
          <p:nvPr/>
        </p:nvSpPr>
        <p:spPr bwMode="auto">
          <a:xfrm>
            <a:off x="1905000" y="5232401"/>
            <a:ext cx="1066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length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width</a:t>
            </a:r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>
            <a:off x="4648200" y="56642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8" name="Rectangle 62"/>
          <p:cNvSpPr>
            <a:spLocks noChangeArrowheads="1"/>
          </p:cNvSpPr>
          <p:nvPr/>
        </p:nvSpPr>
        <p:spPr bwMode="auto">
          <a:xfrm>
            <a:off x="4572000" y="5753100"/>
            <a:ext cx="2209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int computeArea( )</a:t>
            </a:r>
          </a:p>
        </p:txBody>
      </p:sp>
      <p:sp>
        <p:nvSpPr>
          <p:cNvPr id="265279" name="Rectangle 63"/>
          <p:cNvSpPr>
            <a:spLocks noChangeArrowheads="1"/>
          </p:cNvSpPr>
          <p:nvPr/>
        </p:nvSpPr>
        <p:spPr bwMode="auto">
          <a:xfrm>
            <a:off x="4572000" y="5295900"/>
            <a:ext cx="1066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radius</a:t>
            </a:r>
          </a:p>
        </p:txBody>
      </p:sp>
      <p:sp>
        <p:nvSpPr>
          <p:cNvPr id="265280" name="Rectangle 64"/>
          <p:cNvSpPr>
            <a:spLocks noChangeArrowheads="1"/>
          </p:cNvSpPr>
          <p:nvPr/>
        </p:nvSpPr>
        <p:spPr bwMode="auto">
          <a:xfrm>
            <a:off x="7467600" y="5257801"/>
            <a:ext cx="1066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base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height</a:t>
            </a:r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>
            <a:off x="7543800" y="5676900"/>
            <a:ext cx="19812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2" name="Rectangle 66"/>
          <p:cNvSpPr>
            <a:spLocks noChangeArrowheads="1"/>
          </p:cNvSpPr>
          <p:nvPr/>
        </p:nvSpPr>
        <p:spPr bwMode="auto">
          <a:xfrm>
            <a:off x="7467600" y="5765800"/>
            <a:ext cx="2209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600"/>
              <a:t>int computeArea( )</a:t>
            </a:r>
          </a:p>
        </p:txBody>
      </p:sp>
    </p:spTree>
    <p:extLst>
      <p:ext uri="{BB962C8B-B14F-4D97-AF65-F5344CB8AC3E}">
        <p14:creationId xmlns:p14="http://schemas.microsoft.com/office/powerpoint/2010/main" val="8759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3AAF-2671-4811-BB74-2CC856D25CA8}" type="slidenum">
              <a:rPr lang="en-US" altLang="en-US"/>
              <a:pPr/>
              <a:t>125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/>
          <a:lstStyle/>
          <a:p>
            <a:r>
              <a:rPr lang="en-US" dirty="0"/>
              <a:t>Java Class Hierarchy</a:t>
            </a:r>
          </a:p>
        </p:txBody>
      </p:sp>
      <p:pic>
        <p:nvPicPr>
          <p:cNvPr id="266246" name="Picture 6" descr="javaclass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51" y="865149"/>
            <a:ext cx="7418814" cy="599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9FDD-BB57-4574-A7AA-75317AA3F54F}" type="slidenum">
              <a:rPr lang="en-US" altLang="en-US"/>
              <a:pPr/>
              <a:t>126</a:t>
            </a:fld>
            <a:endParaRPr lang="en-US" alt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Java Class Hierarchy, another view</a:t>
            </a:r>
          </a:p>
        </p:txBody>
      </p:sp>
      <p:pic>
        <p:nvPicPr>
          <p:cNvPr id="301060" name="Picture 4" descr="javaclasspo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35" y="1246981"/>
            <a:ext cx="3737519" cy="50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E04-BE11-4266-939C-62AFF769655A}" type="slidenum">
              <a:rPr lang="en-US" altLang="en-US"/>
              <a:pPr/>
              <a:t>127</a:t>
            </a:fld>
            <a:endParaRPr lang="en-US" alt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395" y="2029522"/>
            <a:ext cx="8229600" cy="2209800"/>
          </a:xfrm>
        </p:spPr>
        <p:txBody>
          <a:bodyPr/>
          <a:lstStyle/>
          <a:p>
            <a:r>
              <a:rPr lang="en-US" dirty="0"/>
              <a:t>An object has “multiple identities”, based on its class inheritance tree</a:t>
            </a:r>
          </a:p>
          <a:p>
            <a:r>
              <a:rPr lang="en-US" dirty="0"/>
              <a:t>It can be used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0064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5309-FFBF-41E8-8FF2-DE4CF6D36F3B}" type="slidenum">
              <a:rPr lang="en-US" altLang="en-US"/>
              <a:pPr/>
              <a:t>128</a:t>
            </a:fld>
            <a:endParaRPr lang="en-US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5054" y="914400"/>
            <a:ext cx="9534292" cy="2209800"/>
          </a:xfrm>
        </p:spPr>
        <p:txBody>
          <a:bodyPr/>
          <a:lstStyle/>
          <a:p>
            <a:r>
              <a:rPr lang="en-US" dirty="0"/>
              <a:t>An object has “multiple identities”, based on its class inheritance tree</a:t>
            </a:r>
          </a:p>
          <a:p>
            <a:r>
              <a:rPr lang="en-US" dirty="0"/>
              <a:t>It can be used in different ways</a:t>
            </a:r>
          </a:p>
          <a:p>
            <a:r>
              <a:rPr lang="en-US" dirty="0"/>
              <a:t>A Circle is-a Shape is-a Object</a:t>
            </a:r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124201"/>
            <a:ext cx="2460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88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CC8B-C61A-4E07-9908-2693A1B3861F}" type="slidenum">
              <a:rPr lang="en-US" altLang="en-US"/>
              <a:pPr/>
              <a:t>129</a:t>
            </a:fld>
            <a:endParaRPr lang="en-US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2209800"/>
          </a:xfrm>
        </p:spPr>
        <p:txBody>
          <a:bodyPr/>
          <a:lstStyle/>
          <a:p>
            <a:r>
              <a:rPr lang="en-US" dirty="0"/>
              <a:t>An object has “multiple identities”, based on its class inheritance tree</a:t>
            </a:r>
          </a:p>
          <a:p>
            <a:r>
              <a:rPr lang="en-US" dirty="0"/>
              <a:t>It can be used in different ways</a:t>
            </a:r>
          </a:p>
          <a:p>
            <a:r>
              <a:rPr lang="en-US" dirty="0"/>
              <a:t>A Circle is-a Shape is-a Object</a:t>
            </a:r>
          </a:p>
        </p:txBody>
      </p:sp>
      <p:pic>
        <p:nvPicPr>
          <p:cNvPr id="268320" name="Picture 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124201"/>
            <a:ext cx="2460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8321" name="Rectangle 33"/>
          <p:cNvSpPr>
            <a:spLocks noChangeArrowheads="1"/>
          </p:cNvSpPr>
          <p:nvPr/>
        </p:nvSpPr>
        <p:spPr bwMode="auto">
          <a:xfrm>
            <a:off x="8001000" y="3200400"/>
            <a:ext cx="1320800" cy="22860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2" name="Line 34"/>
          <p:cNvSpPr>
            <a:spLocks noChangeShapeType="1"/>
          </p:cNvSpPr>
          <p:nvPr/>
        </p:nvSpPr>
        <p:spPr bwMode="auto">
          <a:xfrm>
            <a:off x="8001000" y="48006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Text Box 35"/>
          <p:cNvSpPr txBox="1">
            <a:spLocks noChangeArrowheads="1"/>
          </p:cNvSpPr>
          <p:nvPr/>
        </p:nvSpPr>
        <p:spPr bwMode="auto">
          <a:xfrm>
            <a:off x="8083551" y="41148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8178801" y="48768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268325" name="Text Box 37"/>
          <p:cNvSpPr txBox="1">
            <a:spLocks noChangeArrowheads="1"/>
          </p:cNvSpPr>
          <p:nvPr/>
        </p:nvSpPr>
        <p:spPr bwMode="auto">
          <a:xfrm>
            <a:off x="8083551" y="33528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268326" name="Line 38"/>
          <p:cNvSpPr>
            <a:spLocks noChangeShapeType="1"/>
          </p:cNvSpPr>
          <p:nvPr/>
        </p:nvSpPr>
        <p:spPr bwMode="auto">
          <a:xfrm>
            <a:off x="8001000" y="38862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7" name="Text Box 39"/>
          <p:cNvSpPr txBox="1">
            <a:spLocks noChangeArrowheads="1"/>
          </p:cNvSpPr>
          <p:nvPr/>
        </p:nvSpPr>
        <p:spPr bwMode="auto">
          <a:xfrm>
            <a:off x="7010400" y="5638801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Circle object really has 3 parts</a:t>
            </a:r>
          </a:p>
        </p:txBody>
      </p:sp>
    </p:spTree>
    <p:extLst>
      <p:ext uri="{BB962C8B-B14F-4D97-AF65-F5344CB8AC3E}">
        <p14:creationId xmlns:p14="http://schemas.microsoft.com/office/powerpoint/2010/main" val="33696507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2798764" y="533400"/>
            <a:ext cx="1641475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7772400" cy="4953000"/>
          </a:xfrm>
        </p:spPr>
        <p:txBody>
          <a:bodyPr/>
          <a:lstStyle/>
          <a:p>
            <a:r>
              <a:rPr lang="en-US" altLang="zh-TW" sz="2100"/>
              <a:t>An </a:t>
            </a:r>
            <a:r>
              <a:rPr lang="en-US" altLang="zh-TW" sz="2000" b="1">
                <a:solidFill>
                  <a:srgbClr val="FF0000"/>
                </a:solidFill>
              </a:rPr>
              <a:t>Abstract Data Type</a:t>
            </a:r>
            <a:r>
              <a:rPr lang="en-US" altLang="zh-TW" sz="2100"/>
              <a:t> (</a:t>
            </a:r>
            <a:r>
              <a:rPr lang="en-US" altLang="zh-TW" sz="2000">
                <a:latin typeface="Arial Black" panose="020B0A04020102020204" pitchFamily="34" charset="0"/>
              </a:rPr>
              <a:t>ADT</a:t>
            </a:r>
            <a:r>
              <a:rPr lang="en-US" altLang="zh-TW" sz="2100"/>
              <a:t>) is a </a:t>
            </a:r>
            <a:r>
              <a:rPr lang="en-US" altLang="zh-TW" sz="2000">
                <a:solidFill>
                  <a:srgbClr val="FF3300"/>
                </a:solidFill>
              </a:rPr>
              <a:t>user-defined</a:t>
            </a:r>
            <a:r>
              <a:rPr lang="en-US" altLang="zh-TW" sz="2000"/>
              <a:t> </a:t>
            </a:r>
            <a:r>
              <a:rPr lang="en-US" altLang="zh-TW" sz="2100"/>
              <a:t>data type that satisfies the following two conditions: (</a:t>
            </a:r>
            <a:r>
              <a:rPr lang="en-US" altLang="zh-TW" sz="1800" b="1">
                <a:solidFill>
                  <a:srgbClr val="FF0000"/>
                </a:solidFill>
              </a:rPr>
              <a:t>Encapsulation </a:t>
            </a:r>
            <a:r>
              <a:rPr lang="en-US" altLang="zh-TW" sz="2000">
                <a:latin typeface="Arial Black" panose="020B0A04020102020204" pitchFamily="34" charset="0"/>
              </a:rPr>
              <a:t>+</a:t>
            </a:r>
            <a:r>
              <a:rPr lang="en-US" altLang="zh-TW" sz="1800" b="1">
                <a:solidFill>
                  <a:srgbClr val="FF0000"/>
                </a:solidFill>
              </a:rPr>
              <a:t> </a:t>
            </a:r>
            <a:r>
              <a:rPr lang="en-US" altLang="zh-TW" sz="2000" b="1">
                <a:solidFill>
                  <a:srgbClr val="FF0000"/>
                </a:solidFill>
              </a:rPr>
              <a:t>Information Hiding</a:t>
            </a:r>
            <a:r>
              <a:rPr lang="en-US" altLang="zh-TW" sz="2100"/>
              <a:t>)</a:t>
            </a:r>
          </a:p>
          <a:p>
            <a:pPr lvl="1"/>
            <a:r>
              <a:rPr lang="en-US" altLang="zh-TW"/>
              <a:t>The </a:t>
            </a:r>
            <a:r>
              <a:rPr lang="en-US" altLang="zh-TW">
                <a:solidFill>
                  <a:srgbClr val="FF3300"/>
                </a:solidFill>
              </a:rPr>
              <a:t>representation</a:t>
            </a:r>
            <a:r>
              <a:rPr lang="en-US" altLang="zh-TW"/>
              <a:t> of, and </a:t>
            </a:r>
            <a:r>
              <a:rPr lang="en-US" altLang="zh-TW">
                <a:solidFill>
                  <a:srgbClr val="FF3300"/>
                </a:solidFill>
              </a:rPr>
              <a:t>operations</a:t>
            </a:r>
            <a:r>
              <a:rPr lang="en-US" altLang="zh-TW"/>
              <a:t> on, objects of the type are defined in a single syntactic unit; also, other program units can create objects of the type.</a:t>
            </a:r>
          </a:p>
          <a:p>
            <a:pPr lvl="1"/>
            <a:r>
              <a:rPr lang="en-US" altLang="zh-TW"/>
              <a:t>The </a:t>
            </a:r>
            <a:r>
              <a:rPr lang="en-US" altLang="zh-TW" b="1"/>
              <a:t>representation of objects of the type is hidden from the program units that use these objects</a:t>
            </a:r>
            <a:r>
              <a:rPr lang="en-US" altLang="zh-TW"/>
              <a:t>, so the only </a:t>
            </a:r>
            <a:r>
              <a:rPr lang="en-US" altLang="zh-TW">
                <a:solidFill>
                  <a:srgbClr val="FF3300"/>
                </a:solidFill>
              </a:rPr>
              <a:t>operations</a:t>
            </a:r>
            <a:r>
              <a:rPr lang="en-US" altLang="zh-TW"/>
              <a:t> (</a:t>
            </a:r>
            <a:r>
              <a:rPr lang="en-US" altLang="zh-TW">
                <a:solidFill>
                  <a:srgbClr val="FF3300"/>
                </a:solidFill>
              </a:rPr>
              <a:t>methods</a:t>
            </a:r>
            <a:r>
              <a:rPr lang="en-US" altLang="zh-TW"/>
              <a:t>) possible are those provided in the type's definition which are known as </a:t>
            </a:r>
            <a:r>
              <a:rPr lang="en-US" altLang="zh-TW">
                <a:solidFill>
                  <a:srgbClr val="FF3300"/>
                </a:solidFill>
              </a:rPr>
              <a:t>interfaces</a:t>
            </a:r>
            <a:r>
              <a:rPr lang="en-US" altLang="zh-TW"/>
              <a:t>.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2286000" y="1481139"/>
            <a:ext cx="7848600" cy="3532187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49" name="Rectangle 5"/>
          <p:cNvSpPr>
            <a:spLocks noChangeArrowheads="1"/>
          </p:cNvSpPr>
          <p:nvPr/>
        </p:nvSpPr>
        <p:spPr bwMode="auto">
          <a:xfrm>
            <a:off x="2209800" y="2286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r>
              <a:rPr lang="en-US" altLang="zh-TW">
                <a:latin typeface="Arial Black" panose="020B0A04020102020204" pitchFamily="34" charset="0"/>
              </a:rPr>
              <a:t>ADT </a:t>
            </a:r>
            <a:r>
              <a:rPr lang="en-US" altLang="zh-TW" sz="3200">
                <a:latin typeface="Arial Black" panose="020B0A04020102020204" pitchFamily="34" charset="0"/>
              </a:rPr>
              <a:t>--- Data Abstraction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A33C-77B1-48A3-AC72-4F3573F5027A}" type="slidenum">
              <a:rPr lang="en-US" altLang="en-US"/>
              <a:pPr/>
              <a:t>130</a:t>
            </a:fld>
            <a:endParaRPr lang="en-US" alt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Objects are Created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810000" y="1066801"/>
            <a:ext cx="4833374" cy="461665"/>
          </a:xfrm>
          <a:prstGeom prst="rect">
            <a:avLst/>
          </a:prstGeom>
          <a:solidFill>
            <a:srgbClr val="F0F0FA"/>
          </a:solidFill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Lucida Console" panose="020B0609040504020204" pitchFamily="49" charset="0"/>
              </a:rPr>
              <a:t>Circle c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Circle( );</a:t>
            </a:r>
            <a:endParaRPr lang="en-US" sz="24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D40D-87EA-41F0-9B91-394D8DE9C0B0}" type="slidenum">
              <a:rPr lang="en-US" altLang="en-US"/>
              <a:pPr/>
              <a:t>131</a:t>
            </a:fld>
            <a:endParaRPr lang="en-US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Objects are Created</a:t>
            </a:r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>
            <a:off x="1905000" y="2133600"/>
            <a:ext cx="2851150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2914650" y="3048000"/>
            <a:ext cx="14859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1" name="Text Box 9"/>
          <p:cNvSpPr txBox="1">
            <a:spLocks noChangeArrowheads="1"/>
          </p:cNvSpPr>
          <p:nvPr/>
        </p:nvSpPr>
        <p:spPr bwMode="auto">
          <a:xfrm>
            <a:off x="3810000" y="1066801"/>
            <a:ext cx="4833374" cy="461665"/>
          </a:xfrm>
          <a:prstGeom prst="rect">
            <a:avLst/>
          </a:prstGeom>
          <a:solidFill>
            <a:srgbClr val="F0F0FA"/>
          </a:solidFill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Lucida Console" panose="020B0609040504020204" pitchFamily="49" charset="0"/>
              </a:rPr>
              <a:t>Circle c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Circle( );</a:t>
            </a:r>
            <a:endParaRPr lang="en-US" sz="2400">
              <a:latin typeface="Lucida Console" panose="020B0609040504020204" pitchFamily="49" charset="0"/>
            </a:endParaRP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914650" y="2436813"/>
            <a:ext cx="1485900" cy="6096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>
            <a:off x="2997200" y="3962400"/>
            <a:ext cx="1320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2" name="Text Box 20"/>
          <p:cNvSpPr txBox="1">
            <a:spLocks noChangeArrowheads="1"/>
          </p:cNvSpPr>
          <p:nvPr/>
        </p:nvSpPr>
        <p:spPr bwMode="auto">
          <a:xfrm>
            <a:off x="1925638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>
            <a:off x="2362200" y="4419600"/>
            <a:ext cx="46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4" name="Text Box 22"/>
          <p:cNvSpPr txBox="1">
            <a:spLocks noChangeArrowheads="1"/>
          </p:cNvSpPr>
          <p:nvPr/>
        </p:nvSpPr>
        <p:spPr bwMode="auto">
          <a:xfrm>
            <a:off x="3079751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5175" name="Text Box 23"/>
          <p:cNvSpPr txBox="1">
            <a:spLocks noChangeArrowheads="1"/>
          </p:cNvSpPr>
          <p:nvPr/>
        </p:nvSpPr>
        <p:spPr bwMode="auto">
          <a:xfrm>
            <a:off x="3124201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3079751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5186" name="Oval 34"/>
          <p:cNvSpPr>
            <a:spLocks noChangeArrowheads="1"/>
          </p:cNvSpPr>
          <p:nvPr/>
        </p:nvSpPr>
        <p:spPr bwMode="auto">
          <a:xfrm>
            <a:off x="4070350" y="16002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1.</a:t>
            </a:r>
          </a:p>
        </p:txBody>
      </p:sp>
      <p:grpSp>
        <p:nvGrpSpPr>
          <p:cNvPr id="305190" name="Group 38"/>
          <p:cNvGrpSpPr>
            <a:grpSpLocks/>
          </p:cNvGrpSpPr>
          <p:nvPr/>
        </p:nvGrpSpPr>
        <p:grpSpPr bwMode="auto">
          <a:xfrm>
            <a:off x="2914650" y="3048000"/>
            <a:ext cx="1485900" cy="1600200"/>
            <a:chOff x="1718" y="1440"/>
            <a:chExt cx="864" cy="1008"/>
          </a:xfrm>
        </p:grpSpPr>
        <p:sp>
          <p:nvSpPr>
            <p:cNvPr id="305191" name="Line 39"/>
            <p:cNvSpPr>
              <a:spLocks noChangeShapeType="1"/>
            </p:cNvSpPr>
            <p:nvPr/>
          </p:nvSpPr>
          <p:spPr bwMode="auto">
            <a:xfrm>
              <a:off x="1718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2" name="Line 40"/>
            <p:cNvSpPr>
              <a:spLocks noChangeShapeType="1"/>
            </p:cNvSpPr>
            <p:nvPr/>
          </p:nvSpPr>
          <p:spPr bwMode="auto">
            <a:xfrm>
              <a:off x="1718" y="244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3" name="Line 41"/>
            <p:cNvSpPr>
              <a:spLocks noChangeShapeType="1"/>
            </p:cNvSpPr>
            <p:nvPr/>
          </p:nvSpPr>
          <p:spPr bwMode="auto">
            <a:xfrm flipV="1">
              <a:off x="2582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198" name="AutoShape 46"/>
          <p:cNvSpPr>
            <a:spLocks noChangeArrowheads="1"/>
          </p:cNvSpPr>
          <p:nvPr/>
        </p:nvSpPr>
        <p:spPr bwMode="auto">
          <a:xfrm>
            <a:off x="3752850" y="5105400"/>
            <a:ext cx="257175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7738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15B2-BFAF-48B5-99D2-B001A2A92FFE}" type="slidenum">
              <a:rPr lang="en-US" altLang="en-US"/>
              <a:pPr/>
              <a:t>132</a:t>
            </a:fld>
            <a:endParaRPr lang="en-US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Objects are Created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4756150" y="2133600"/>
            <a:ext cx="2851150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5803900" y="3962400"/>
            <a:ext cx="14859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AutoShape 7"/>
          <p:cNvSpPr>
            <a:spLocks noChangeArrowheads="1"/>
          </p:cNvSpPr>
          <p:nvPr/>
        </p:nvSpPr>
        <p:spPr bwMode="auto">
          <a:xfrm>
            <a:off x="1905000" y="2133600"/>
            <a:ext cx="2851150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2914650" y="3048000"/>
            <a:ext cx="14859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3810000" y="1066801"/>
            <a:ext cx="4833374" cy="461665"/>
          </a:xfrm>
          <a:prstGeom prst="rect">
            <a:avLst/>
          </a:prstGeom>
          <a:solidFill>
            <a:srgbClr val="F0F0FA"/>
          </a:solidFill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Lucida Console" panose="020B0609040504020204" pitchFamily="49" charset="0"/>
              </a:rPr>
              <a:t>Circle c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Circle( );</a:t>
            </a:r>
            <a:endParaRPr lang="en-US" sz="2400">
              <a:latin typeface="Lucida Console" panose="020B0609040504020204" pitchFamily="49" charset="0"/>
            </a:endParaRPr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2914650" y="2436813"/>
            <a:ext cx="1485900" cy="6096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>
            <a:off x="2997200" y="3962400"/>
            <a:ext cx="1320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0" name="Text Box 20"/>
          <p:cNvSpPr txBox="1">
            <a:spLocks noChangeArrowheads="1"/>
          </p:cNvSpPr>
          <p:nvPr/>
        </p:nvSpPr>
        <p:spPr bwMode="auto">
          <a:xfrm>
            <a:off x="1925638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>
            <a:off x="2362200" y="4419600"/>
            <a:ext cx="46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2" name="Text Box 22"/>
          <p:cNvSpPr txBox="1">
            <a:spLocks noChangeArrowheads="1"/>
          </p:cNvSpPr>
          <p:nvPr/>
        </p:nvSpPr>
        <p:spPr bwMode="auto">
          <a:xfrm>
            <a:off x="3079751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3124201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7224" name="Text Box 24"/>
          <p:cNvSpPr txBox="1">
            <a:spLocks noChangeArrowheads="1"/>
          </p:cNvSpPr>
          <p:nvPr/>
        </p:nvSpPr>
        <p:spPr bwMode="auto">
          <a:xfrm>
            <a:off x="3079751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5803900" y="3048000"/>
            <a:ext cx="1485900" cy="9144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5803900" y="2438400"/>
            <a:ext cx="1485900" cy="6096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>
            <a:off x="5886450" y="3962400"/>
            <a:ext cx="1320800" cy="0"/>
          </a:xfrm>
          <a:prstGeom prst="line">
            <a:avLst/>
          </a:prstGeom>
          <a:noFill/>
          <a:ln w="76200" cap="rnd" cmpd="tri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8" name="Text Box 28"/>
          <p:cNvSpPr txBox="1">
            <a:spLocks noChangeArrowheads="1"/>
          </p:cNvSpPr>
          <p:nvPr/>
        </p:nvSpPr>
        <p:spPr bwMode="auto">
          <a:xfrm>
            <a:off x="4814888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7229" name="Line 29"/>
          <p:cNvSpPr>
            <a:spLocks noChangeShapeType="1"/>
          </p:cNvSpPr>
          <p:nvPr/>
        </p:nvSpPr>
        <p:spPr bwMode="auto">
          <a:xfrm>
            <a:off x="5289550" y="44196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0" name="Text Box 30"/>
          <p:cNvSpPr txBox="1">
            <a:spLocks noChangeArrowheads="1"/>
          </p:cNvSpPr>
          <p:nvPr/>
        </p:nvSpPr>
        <p:spPr bwMode="auto">
          <a:xfrm>
            <a:off x="5969001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6013451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7232" name="Text Box 32"/>
          <p:cNvSpPr txBox="1">
            <a:spLocks noChangeArrowheads="1"/>
          </p:cNvSpPr>
          <p:nvPr/>
        </p:nvSpPr>
        <p:spPr bwMode="auto">
          <a:xfrm>
            <a:off x="5969001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7233" name="Line 33"/>
          <p:cNvSpPr>
            <a:spLocks noChangeShapeType="1"/>
          </p:cNvSpPr>
          <p:nvPr/>
        </p:nvSpPr>
        <p:spPr bwMode="auto">
          <a:xfrm>
            <a:off x="5886450" y="30480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4" name="Oval 34"/>
          <p:cNvSpPr>
            <a:spLocks noChangeArrowheads="1"/>
          </p:cNvSpPr>
          <p:nvPr/>
        </p:nvSpPr>
        <p:spPr bwMode="auto">
          <a:xfrm>
            <a:off x="4070350" y="16002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1.</a:t>
            </a:r>
          </a:p>
        </p:txBody>
      </p:sp>
      <p:sp>
        <p:nvSpPr>
          <p:cNvPr id="307235" name="Oval 35"/>
          <p:cNvSpPr>
            <a:spLocks noChangeArrowheads="1"/>
          </p:cNvSpPr>
          <p:nvPr/>
        </p:nvSpPr>
        <p:spPr bwMode="auto">
          <a:xfrm>
            <a:off x="6877050" y="16764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2.</a:t>
            </a:r>
          </a:p>
        </p:txBody>
      </p:sp>
      <p:sp>
        <p:nvSpPr>
          <p:cNvPr id="307237" name="AutoShape 37"/>
          <p:cNvSpPr>
            <a:spLocks noChangeArrowheads="1"/>
          </p:cNvSpPr>
          <p:nvPr/>
        </p:nvSpPr>
        <p:spPr bwMode="auto">
          <a:xfrm>
            <a:off x="3752850" y="5105400"/>
            <a:ext cx="379095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Execution Time</a:t>
            </a:r>
          </a:p>
        </p:txBody>
      </p:sp>
      <p:grpSp>
        <p:nvGrpSpPr>
          <p:cNvPr id="307238" name="Group 38"/>
          <p:cNvGrpSpPr>
            <a:grpSpLocks/>
          </p:cNvGrpSpPr>
          <p:nvPr/>
        </p:nvGrpSpPr>
        <p:grpSpPr bwMode="auto">
          <a:xfrm>
            <a:off x="2914650" y="3048000"/>
            <a:ext cx="1485900" cy="1600200"/>
            <a:chOff x="1718" y="1440"/>
            <a:chExt cx="864" cy="1008"/>
          </a:xfrm>
        </p:grpSpPr>
        <p:sp>
          <p:nvSpPr>
            <p:cNvPr id="307239" name="Line 39"/>
            <p:cNvSpPr>
              <a:spLocks noChangeShapeType="1"/>
            </p:cNvSpPr>
            <p:nvPr/>
          </p:nvSpPr>
          <p:spPr bwMode="auto">
            <a:xfrm>
              <a:off x="1718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0" name="Line 40"/>
            <p:cNvSpPr>
              <a:spLocks noChangeShapeType="1"/>
            </p:cNvSpPr>
            <p:nvPr/>
          </p:nvSpPr>
          <p:spPr bwMode="auto">
            <a:xfrm>
              <a:off x="1718" y="244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1" name="Line 41"/>
            <p:cNvSpPr>
              <a:spLocks noChangeShapeType="1"/>
            </p:cNvSpPr>
            <p:nvPr/>
          </p:nvSpPr>
          <p:spPr bwMode="auto">
            <a:xfrm flipV="1">
              <a:off x="2582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2" name="Group 42"/>
          <p:cNvGrpSpPr>
            <a:grpSpLocks/>
          </p:cNvGrpSpPr>
          <p:nvPr/>
        </p:nvGrpSpPr>
        <p:grpSpPr bwMode="auto">
          <a:xfrm>
            <a:off x="5803900" y="3962400"/>
            <a:ext cx="1485900" cy="685800"/>
            <a:chOff x="1718" y="1440"/>
            <a:chExt cx="864" cy="1008"/>
          </a:xfrm>
        </p:grpSpPr>
        <p:sp>
          <p:nvSpPr>
            <p:cNvPr id="307243" name="Line 43"/>
            <p:cNvSpPr>
              <a:spLocks noChangeShapeType="1"/>
            </p:cNvSpPr>
            <p:nvPr/>
          </p:nvSpPr>
          <p:spPr bwMode="auto">
            <a:xfrm>
              <a:off x="1718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4" name="Line 44"/>
            <p:cNvSpPr>
              <a:spLocks noChangeShapeType="1"/>
            </p:cNvSpPr>
            <p:nvPr/>
          </p:nvSpPr>
          <p:spPr bwMode="auto">
            <a:xfrm>
              <a:off x="1718" y="244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5" name="Line 45"/>
            <p:cNvSpPr>
              <a:spLocks noChangeShapeType="1"/>
            </p:cNvSpPr>
            <p:nvPr/>
          </p:nvSpPr>
          <p:spPr bwMode="auto">
            <a:xfrm flipV="1">
              <a:off x="2582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3E2E-ED67-436F-B8A9-37923D5C4B66}" type="slidenum">
              <a:rPr lang="en-US" altLang="en-US"/>
              <a:pPr/>
              <a:t>133</a:t>
            </a:fld>
            <a:endParaRPr lang="en-US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Objects are Created</a:t>
            </a:r>
          </a:p>
        </p:txBody>
      </p:sp>
      <p:sp>
        <p:nvSpPr>
          <p:cNvPr id="308228" name="AutoShape 4"/>
          <p:cNvSpPr>
            <a:spLocks noChangeArrowheads="1"/>
          </p:cNvSpPr>
          <p:nvPr/>
        </p:nvSpPr>
        <p:spPr bwMode="auto">
          <a:xfrm>
            <a:off x="7575550" y="2133600"/>
            <a:ext cx="2643188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4756150" y="2133600"/>
            <a:ext cx="2851150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5803900" y="3962400"/>
            <a:ext cx="14859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1" name="AutoShape 7"/>
          <p:cNvSpPr>
            <a:spLocks noChangeArrowheads="1"/>
          </p:cNvSpPr>
          <p:nvPr/>
        </p:nvSpPr>
        <p:spPr bwMode="auto">
          <a:xfrm>
            <a:off x="1905000" y="2133600"/>
            <a:ext cx="2851150" cy="2819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2914650" y="3048000"/>
            <a:ext cx="14859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3810000" y="1066801"/>
            <a:ext cx="4833374" cy="461665"/>
          </a:xfrm>
          <a:prstGeom prst="rect">
            <a:avLst/>
          </a:prstGeom>
          <a:solidFill>
            <a:srgbClr val="F0F0FA"/>
          </a:solidFill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Lucida Console" panose="020B0609040504020204" pitchFamily="49" charset="0"/>
              </a:rPr>
              <a:t>Circle c = </a:t>
            </a:r>
            <a:r>
              <a:rPr lang="en-US" sz="2400" b="1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>
                <a:latin typeface="Lucida Console" panose="020B0609040504020204" pitchFamily="49" charset="0"/>
              </a:rPr>
              <a:t> Circle( );</a:t>
            </a:r>
            <a:endParaRPr lang="en-US" sz="2400">
              <a:latin typeface="Lucida Console" panose="020B0609040504020204" pitchFamily="49" charset="0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8637588" y="2362200"/>
            <a:ext cx="1320800" cy="22860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8637588" y="39624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6" name="Text Box 12"/>
          <p:cNvSpPr txBox="1">
            <a:spLocks noChangeArrowheads="1"/>
          </p:cNvSpPr>
          <p:nvPr/>
        </p:nvSpPr>
        <p:spPr bwMode="auto">
          <a:xfrm>
            <a:off x="7731125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>
            <a:off x="8085138" y="4419600"/>
            <a:ext cx="38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8" name="Text Box 14"/>
          <p:cNvSpPr txBox="1">
            <a:spLocks noChangeArrowheads="1"/>
          </p:cNvSpPr>
          <p:nvPr/>
        </p:nvSpPr>
        <p:spPr bwMode="auto">
          <a:xfrm>
            <a:off x="8720139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8764589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8720139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8637588" y="30480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2" name="Rectangle 18"/>
          <p:cNvSpPr>
            <a:spLocks noChangeArrowheads="1"/>
          </p:cNvSpPr>
          <p:nvPr/>
        </p:nvSpPr>
        <p:spPr bwMode="auto">
          <a:xfrm>
            <a:off x="2914650" y="2436813"/>
            <a:ext cx="1485900" cy="6096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2997200" y="3962400"/>
            <a:ext cx="1320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1925638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8245" name="Line 21"/>
          <p:cNvSpPr>
            <a:spLocks noChangeShapeType="1"/>
          </p:cNvSpPr>
          <p:nvPr/>
        </p:nvSpPr>
        <p:spPr bwMode="auto">
          <a:xfrm>
            <a:off x="2362200" y="4419600"/>
            <a:ext cx="46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3079751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3124201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3079751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5803900" y="3048000"/>
            <a:ext cx="1485900" cy="9144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0" name="Rectangle 26"/>
          <p:cNvSpPr>
            <a:spLocks noChangeArrowheads="1"/>
          </p:cNvSpPr>
          <p:nvPr/>
        </p:nvSpPr>
        <p:spPr bwMode="auto">
          <a:xfrm>
            <a:off x="5803900" y="2438400"/>
            <a:ext cx="1485900" cy="609600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1" name="Line 27"/>
          <p:cNvSpPr>
            <a:spLocks noChangeShapeType="1"/>
          </p:cNvSpPr>
          <p:nvPr/>
        </p:nvSpPr>
        <p:spPr bwMode="auto">
          <a:xfrm>
            <a:off x="5886450" y="3962400"/>
            <a:ext cx="1320800" cy="0"/>
          </a:xfrm>
          <a:prstGeom prst="line">
            <a:avLst/>
          </a:prstGeom>
          <a:noFill/>
          <a:ln w="76200" cap="rnd" cmpd="tri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2" name="Text Box 28"/>
          <p:cNvSpPr txBox="1">
            <a:spLocks noChangeArrowheads="1"/>
          </p:cNvSpPr>
          <p:nvPr/>
        </p:nvSpPr>
        <p:spPr bwMode="auto">
          <a:xfrm>
            <a:off x="4814888" y="4191001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</a:t>
            </a:r>
            <a:endParaRPr lang="en-US" sz="2400"/>
          </a:p>
        </p:txBody>
      </p:sp>
      <p:sp>
        <p:nvSpPr>
          <p:cNvPr id="308253" name="Line 29"/>
          <p:cNvSpPr>
            <a:spLocks noChangeShapeType="1"/>
          </p:cNvSpPr>
          <p:nvPr/>
        </p:nvSpPr>
        <p:spPr bwMode="auto">
          <a:xfrm>
            <a:off x="5289550" y="44196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4" name="Text Box 30"/>
          <p:cNvSpPr txBox="1">
            <a:spLocks noChangeArrowheads="1"/>
          </p:cNvSpPr>
          <p:nvPr/>
        </p:nvSpPr>
        <p:spPr bwMode="auto">
          <a:xfrm>
            <a:off x="5969001" y="3276601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Shape</a:t>
            </a:r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6013451" y="4038601"/>
            <a:ext cx="875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Circle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5969001" y="2514601"/>
            <a:ext cx="1010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Object</a:t>
            </a:r>
          </a:p>
        </p:txBody>
      </p:sp>
      <p:sp>
        <p:nvSpPr>
          <p:cNvPr id="308257" name="Line 33"/>
          <p:cNvSpPr>
            <a:spLocks noChangeShapeType="1"/>
          </p:cNvSpPr>
          <p:nvPr/>
        </p:nvSpPr>
        <p:spPr bwMode="auto">
          <a:xfrm>
            <a:off x="5886450" y="3048000"/>
            <a:ext cx="132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8" name="Oval 34"/>
          <p:cNvSpPr>
            <a:spLocks noChangeArrowheads="1"/>
          </p:cNvSpPr>
          <p:nvPr/>
        </p:nvSpPr>
        <p:spPr bwMode="auto">
          <a:xfrm>
            <a:off x="4070350" y="16002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1.</a:t>
            </a:r>
          </a:p>
        </p:txBody>
      </p:sp>
      <p:sp>
        <p:nvSpPr>
          <p:cNvPr id="308259" name="Oval 35"/>
          <p:cNvSpPr>
            <a:spLocks noChangeArrowheads="1"/>
          </p:cNvSpPr>
          <p:nvPr/>
        </p:nvSpPr>
        <p:spPr bwMode="auto">
          <a:xfrm>
            <a:off x="6877050" y="16764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2.</a:t>
            </a:r>
          </a:p>
        </p:txBody>
      </p:sp>
      <p:sp>
        <p:nvSpPr>
          <p:cNvPr id="308260" name="Oval 36"/>
          <p:cNvSpPr>
            <a:spLocks noChangeArrowheads="1"/>
          </p:cNvSpPr>
          <p:nvPr/>
        </p:nvSpPr>
        <p:spPr bwMode="auto">
          <a:xfrm>
            <a:off x="9380538" y="1752600"/>
            <a:ext cx="990600" cy="838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3.</a:t>
            </a:r>
          </a:p>
        </p:txBody>
      </p:sp>
      <p:sp>
        <p:nvSpPr>
          <p:cNvPr id="308261" name="AutoShape 37"/>
          <p:cNvSpPr>
            <a:spLocks noChangeArrowheads="1"/>
          </p:cNvSpPr>
          <p:nvPr/>
        </p:nvSpPr>
        <p:spPr bwMode="auto">
          <a:xfrm>
            <a:off x="3752850" y="5105400"/>
            <a:ext cx="569595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Execution Time</a:t>
            </a:r>
          </a:p>
        </p:txBody>
      </p:sp>
      <p:grpSp>
        <p:nvGrpSpPr>
          <p:cNvPr id="308262" name="Group 38"/>
          <p:cNvGrpSpPr>
            <a:grpSpLocks/>
          </p:cNvGrpSpPr>
          <p:nvPr/>
        </p:nvGrpSpPr>
        <p:grpSpPr bwMode="auto">
          <a:xfrm>
            <a:off x="2914650" y="3048000"/>
            <a:ext cx="1485900" cy="1600200"/>
            <a:chOff x="1718" y="1440"/>
            <a:chExt cx="864" cy="1008"/>
          </a:xfrm>
        </p:grpSpPr>
        <p:sp>
          <p:nvSpPr>
            <p:cNvPr id="308263" name="Line 39"/>
            <p:cNvSpPr>
              <a:spLocks noChangeShapeType="1"/>
            </p:cNvSpPr>
            <p:nvPr/>
          </p:nvSpPr>
          <p:spPr bwMode="auto">
            <a:xfrm>
              <a:off x="1718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4" name="Line 40"/>
            <p:cNvSpPr>
              <a:spLocks noChangeShapeType="1"/>
            </p:cNvSpPr>
            <p:nvPr/>
          </p:nvSpPr>
          <p:spPr bwMode="auto">
            <a:xfrm>
              <a:off x="1718" y="244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5" name="Line 41"/>
            <p:cNvSpPr>
              <a:spLocks noChangeShapeType="1"/>
            </p:cNvSpPr>
            <p:nvPr/>
          </p:nvSpPr>
          <p:spPr bwMode="auto">
            <a:xfrm flipV="1">
              <a:off x="2582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66" name="Group 42"/>
          <p:cNvGrpSpPr>
            <a:grpSpLocks/>
          </p:cNvGrpSpPr>
          <p:nvPr/>
        </p:nvGrpSpPr>
        <p:grpSpPr bwMode="auto">
          <a:xfrm>
            <a:off x="5803900" y="3962400"/>
            <a:ext cx="1485900" cy="685800"/>
            <a:chOff x="1718" y="1440"/>
            <a:chExt cx="864" cy="1008"/>
          </a:xfrm>
        </p:grpSpPr>
        <p:sp>
          <p:nvSpPr>
            <p:cNvPr id="308267" name="Line 43"/>
            <p:cNvSpPr>
              <a:spLocks noChangeShapeType="1"/>
            </p:cNvSpPr>
            <p:nvPr/>
          </p:nvSpPr>
          <p:spPr bwMode="auto">
            <a:xfrm>
              <a:off x="1718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8" name="Line 44"/>
            <p:cNvSpPr>
              <a:spLocks noChangeShapeType="1"/>
            </p:cNvSpPr>
            <p:nvPr/>
          </p:nvSpPr>
          <p:spPr bwMode="auto">
            <a:xfrm>
              <a:off x="1718" y="244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9" name="Line 45"/>
            <p:cNvSpPr>
              <a:spLocks noChangeShapeType="1"/>
            </p:cNvSpPr>
            <p:nvPr/>
          </p:nvSpPr>
          <p:spPr bwMode="auto">
            <a:xfrm flipV="1">
              <a:off x="2582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9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57B3-42B7-4D44-886D-EB1612C3CCD3}" type="slidenum">
              <a:rPr lang="en-US" altLang="en-US"/>
              <a:pPr/>
              <a:t>134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7814"/>
            <a:ext cx="8610600" cy="1246187"/>
          </a:xfrm>
        </p:spPr>
        <p:txBody>
          <a:bodyPr>
            <a:normAutofit/>
          </a:bodyPr>
          <a:lstStyle/>
          <a:p>
            <a:r>
              <a:rPr lang="en-US"/>
              <a:t>Three Common Uses for Polymorphism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1"/>
            <a:ext cx="7543800" cy="45307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3600"/>
              <a:t>Using Polymorphism in Arrays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3600"/>
              <a:t>Using Polymorphism for Method Arguments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3600"/>
              <a:t>Using Polymorphism for Method Return Type</a:t>
            </a:r>
          </a:p>
        </p:txBody>
      </p:sp>
    </p:spTree>
    <p:extLst>
      <p:ext uri="{BB962C8B-B14F-4D97-AF65-F5344CB8AC3E}">
        <p14:creationId xmlns:p14="http://schemas.microsoft.com/office/powerpoint/2010/main" val="36758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07B8-E038-4F29-965B-2CC695E42C2C}" type="slidenum">
              <a:rPr lang="en-US" altLang="en-US"/>
              <a:pPr/>
              <a:t>135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Using Polymorphism in Arrays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1676400"/>
          </a:xfrm>
        </p:spPr>
        <p:txBody>
          <a:bodyPr/>
          <a:lstStyle/>
          <a:p>
            <a:r>
              <a:rPr lang="en-US"/>
              <a:t>We can declare an array to be filled with “Shape” objects, then put in Rectangles, Circles, or Triangles </a:t>
            </a:r>
          </a:p>
        </p:txBody>
      </p:sp>
      <p:pic>
        <p:nvPicPr>
          <p:cNvPr id="269371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286001"/>
            <a:ext cx="5718175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1788-D81F-43FD-BE26-F51D2C6F2DE6}" type="slidenum">
              <a:rPr lang="en-US" altLang="en-US"/>
              <a:pPr/>
              <a:t>136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Using Polymorphism in Arrays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1676400"/>
          </a:xfrm>
        </p:spPr>
        <p:txBody>
          <a:bodyPr/>
          <a:lstStyle/>
          <a:p>
            <a:r>
              <a:rPr lang="en-US"/>
              <a:t>We can declare an array to be filled with “Shape” objects, then put in Rectangles, Circles, or Triangles 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778000" y="2667000"/>
            <a:ext cx="8737600" cy="3429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32766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775407" y="3886201"/>
            <a:ext cx="1521250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b="1">
                <a:latin typeface="Book Antiqua" panose="02040602050305030304" pitchFamily="18" charset="0"/>
              </a:rPr>
              <a:t>samples</a:t>
            </a:r>
            <a:br>
              <a:rPr lang="en-US" sz="2800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(an array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of Shape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objects)</a:t>
            </a: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41148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[0]</a:t>
            </a: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56388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64770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[1]</a:t>
            </a:r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80010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89154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099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C3F-DEE7-4620-BD62-459AAA34B976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Using Polymorphism in Arrays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1676400"/>
          </a:xfrm>
        </p:spPr>
        <p:txBody>
          <a:bodyPr/>
          <a:lstStyle/>
          <a:p>
            <a:r>
              <a:rPr lang="en-US"/>
              <a:t>We can declare an array to be filled with “Shape” objects, then put in Rectangles, Circles, or Triangles 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778000" y="2667000"/>
            <a:ext cx="8737600" cy="3429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3276600" y="3182938"/>
            <a:ext cx="2249488" cy="2074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41148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[0]</a:t>
            </a:r>
          </a:p>
        </p:txBody>
      </p:sp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56388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74" name="Rectangle 30"/>
          <p:cNvSpPr>
            <a:spLocks noChangeArrowheads="1"/>
          </p:cNvSpPr>
          <p:nvPr/>
        </p:nvSpPr>
        <p:spPr bwMode="auto">
          <a:xfrm>
            <a:off x="64770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[1]</a:t>
            </a:r>
          </a:p>
        </p:txBody>
      </p:sp>
      <p:sp>
        <p:nvSpPr>
          <p:cNvPr id="313375" name="Rectangle 31"/>
          <p:cNvSpPr>
            <a:spLocks noChangeArrowheads="1"/>
          </p:cNvSpPr>
          <p:nvPr/>
        </p:nvSpPr>
        <p:spPr bwMode="auto">
          <a:xfrm>
            <a:off x="80010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76" name="Rectangle 32"/>
          <p:cNvSpPr>
            <a:spLocks noChangeArrowheads="1"/>
          </p:cNvSpPr>
          <p:nvPr/>
        </p:nvSpPr>
        <p:spPr bwMode="auto">
          <a:xfrm>
            <a:off x="89154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[2]</a:t>
            </a:r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3819526" y="3709989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[2]</a:t>
            </a:r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3270250" y="3217863"/>
            <a:ext cx="22860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1" name="AutoShape 37"/>
          <p:cNvSpPr>
            <a:spLocks noChangeArrowheads="1"/>
          </p:cNvSpPr>
          <p:nvPr/>
        </p:nvSpPr>
        <p:spPr bwMode="auto">
          <a:xfrm>
            <a:off x="3146425" y="3200400"/>
            <a:ext cx="236855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2" name="AutoShape 38"/>
          <p:cNvSpPr>
            <a:spLocks noChangeArrowheads="1"/>
          </p:cNvSpPr>
          <p:nvPr/>
        </p:nvSpPr>
        <p:spPr bwMode="auto">
          <a:xfrm>
            <a:off x="3160714" y="4851400"/>
            <a:ext cx="2359025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3168650" y="32146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firstShape</a:t>
            </a: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3251200" y="3595689"/>
            <a:ext cx="23114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length = 17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width = 35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5610226" y="3222626"/>
            <a:ext cx="2314575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6" name="AutoShape 42"/>
          <p:cNvSpPr>
            <a:spLocks noChangeArrowheads="1"/>
          </p:cNvSpPr>
          <p:nvPr/>
        </p:nvSpPr>
        <p:spPr bwMode="auto">
          <a:xfrm>
            <a:off x="5486401" y="3205163"/>
            <a:ext cx="2398713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7" name="AutoShape 43"/>
          <p:cNvSpPr>
            <a:spLocks noChangeArrowheads="1"/>
          </p:cNvSpPr>
          <p:nvPr/>
        </p:nvSpPr>
        <p:spPr bwMode="auto">
          <a:xfrm>
            <a:off x="5500689" y="4856164"/>
            <a:ext cx="238918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5508625" y="3219451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secondShape</a:t>
            </a:r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5591175" y="360045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radius = 11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13394" name="Rectangle 50"/>
          <p:cNvSpPr>
            <a:spLocks noChangeArrowheads="1"/>
          </p:cNvSpPr>
          <p:nvPr/>
        </p:nvSpPr>
        <p:spPr bwMode="auto">
          <a:xfrm>
            <a:off x="8048625" y="3217863"/>
            <a:ext cx="234315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5" name="AutoShape 51"/>
          <p:cNvSpPr>
            <a:spLocks noChangeArrowheads="1"/>
          </p:cNvSpPr>
          <p:nvPr/>
        </p:nvSpPr>
        <p:spPr bwMode="auto">
          <a:xfrm>
            <a:off x="7924800" y="3200400"/>
            <a:ext cx="2427288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6" name="AutoShape 52"/>
          <p:cNvSpPr>
            <a:spLocks noChangeArrowheads="1"/>
          </p:cNvSpPr>
          <p:nvPr/>
        </p:nvSpPr>
        <p:spPr bwMode="auto">
          <a:xfrm>
            <a:off x="7939088" y="4851400"/>
            <a:ext cx="2417762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97" name="Rectangle 53"/>
          <p:cNvSpPr>
            <a:spLocks noChangeArrowheads="1"/>
          </p:cNvSpPr>
          <p:nvPr/>
        </p:nvSpPr>
        <p:spPr bwMode="auto">
          <a:xfrm>
            <a:off x="7947025" y="3214688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thirdShape</a:t>
            </a:r>
          </a:p>
        </p:txBody>
      </p:sp>
      <p:sp>
        <p:nvSpPr>
          <p:cNvPr id="313398" name="Rectangle 54"/>
          <p:cNvSpPr>
            <a:spLocks noChangeArrowheads="1"/>
          </p:cNvSpPr>
          <p:nvPr/>
        </p:nvSpPr>
        <p:spPr bwMode="auto">
          <a:xfrm>
            <a:off x="8029575" y="3595689"/>
            <a:ext cx="24384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base = 15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height = 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13399" name="Rectangle 55"/>
          <p:cNvSpPr>
            <a:spLocks noChangeArrowheads="1"/>
          </p:cNvSpPr>
          <p:nvPr/>
        </p:nvSpPr>
        <p:spPr bwMode="auto">
          <a:xfrm>
            <a:off x="1775407" y="3886201"/>
            <a:ext cx="1521250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b="1">
                <a:latin typeface="Book Antiqua" panose="02040602050305030304" pitchFamily="18" charset="0"/>
              </a:rPr>
              <a:t>samples</a:t>
            </a:r>
            <a:br>
              <a:rPr lang="en-US" sz="2800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(an array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of Shape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objects)</a:t>
            </a:r>
          </a:p>
        </p:txBody>
      </p:sp>
    </p:spTree>
    <p:extLst>
      <p:ext uri="{BB962C8B-B14F-4D97-AF65-F5344CB8AC3E}">
        <p14:creationId xmlns:p14="http://schemas.microsoft.com/office/powerpoint/2010/main" val="3951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5E43-59C5-462C-8413-F47580D6D48B}" type="slidenum">
              <a:rPr lang="en-US" altLang="en-US"/>
              <a:pPr/>
              <a:t>138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Using Polymorphism in Arrays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1676400"/>
          </a:xfrm>
        </p:spPr>
        <p:txBody>
          <a:bodyPr/>
          <a:lstStyle/>
          <a:p>
            <a:r>
              <a:rPr lang="en-US"/>
              <a:t>We can declare an array to be filled with “Shape” objects, then put in Rectangles, Circles, or Triangles 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778000" y="2667000"/>
            <a:ext cx="8737600" cy="3429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276600" y="3182938"/>
            <a:ext cx="2249488" cy="2074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41148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[0]</a:t>
            </a:r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56388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64770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[1]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8001000" y="3200401"/>
            <a:ext cx="2249488" cy="2074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8915401" y="5410201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[2]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3819526" y="3709989"/>
            <a:ext cx="5450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Book Antiqua" panose="02040602050305030304" pitchFamily="18" charset="0"/>
              </a:rPr>
              <a:t>[2]</a:t>
            </a: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3270250" y="3217863"/>
            <a:ext cx="22860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0" name="AutoShape 14"/>
          <p:cNvSpPr>
            <a:spLocks noChangeArrowheads="1"/>
          </p:cNvSpPr>
          <p:nvPr/>
        </p:nvSpPr>
        <p:spPr bwMode="auto">
          <a:xfrm>
            <a:off x="3146425" y="3200400"/>
            <a:ext cx="2368550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1" name="AutoShape 15"/>
          <p:cNvSpPr>
            <a:spLocks noChangeArrowheads="1"/>
          </p:cNvSpPr>
          <p:nvPr/>
        </p:nvSpPr>
        <p:spPr bwMode="auto">
          <a:xfrm>
            <a:off x="3160714" y="4851400"/>
            <a:ext cx="2359025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2" name="Rectangle 16"/>
          <p:cNvSpPr>
            <a:spLocks noChangeArrowheads="1"/>
          </p:cNvSpPr>
          <p:nvPr/>
        </p:nvSpPr>
        <p:spPr bwMode="auto">
          <a:xfrm>
            <a:off x="3168650" y="32146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firstShape</a:t>
            </a:r>
          </a:p>
        </p:txBody>
      </p:sp>
      <p:sp>
        <p:nvSpPr>
          <p:cNvPr id="321553" name="Rectangle 17"/>
          <p:cNvSpPr>
            <a:spLocks noChangeArrowheads="1"/>
          </p:cNvSpPr>
          <p:nvPr/>
        </p:nvSpPr>
        <p:spPr bwMode="auto">
          <a:xfrm>
            <a:off x="3251200" y="3595689"/>
            <a:ext cx="23114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length = 17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width = 35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21554" name="Rectangle 18"/>
          <p:cNvSpPr>
            <a:spLocks noChangeArrowheads="1"/>
          </p:cNvSpPr>
          <p:nvPr/>
        </p:nvSpPr>
        <p:spPr bwMode="auto">
          <a:xfrm>
            <a:off x="5610226" y="3222626"/>
            <a:ext cx="2314575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5" name="AutoShape 19"/>
          <p:cNvSpPr>
            <a:spLocks noChangeArrowheads="1"/>
          </p:cNvSpPr>
          <p:nvPr/>
        </p:nvSpPr>
        <p:spPr bwMode="auto">
          <a:xfrm>
            <a:off x="5486401" y="3205163"/>
            <a:ext cx="2398713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6" name="AutoShape 20"/>
          <p:cNvSpPr>
            <a:spLocks noChangeArrowheads="1"/>
          </p:cNvSpPr>
          <p:nvPr/>
        </p:nvSpPr>
        <p:spPr bwMode="auto">
          <a:xfrm>
            <a:off x="5500689" y="4856164"/>
            <a:ext cx="238918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7" name="Rectangle 21"/>
          <p:cNvSpPr>
            <a:spLocks noChangeArrowheads="1"/>
          </p:cNvSpPr>
          <p:nvPr/>
        </p:nvSpPr>
        <p:spPr bwMode="auto">
          <a:xfrm>
            <a:off x="5508625" y="3219451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secondShape</a:t>
            </a:r>
          </a:p>
        </p:txBody>
      </p:sp>
      <p:sp>
        <p:nvSpPr>
          <p:cNvPr id="321558" name="Rectangle 22"/>
          <p:cNvSpPr>
            <a:spLocks noChangeArrowheads="1"/>
          </p:cNvSpPr>
          <p:nvPr/>
        </p:nvSpPr>
        <p:spPr bwMode="auto">
          <a:xfrm>
            <a:off x="5591175" y="360045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radius = 11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21559" name="Rectangle 23"/>
          <p:cNvSpPr>
            <a:spLocks noChangeArrowheads="1"/>
          </p:cNvSpPr>
          <p:nvPr/>
        </p:nvSpPr>
        <p:spPr bwMode="auto">
          <a:xfrm>
            <a:off x="8048625" y="3217863"/>
            <a:ext cx="234315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AutoShape 24"/>
          <p:cNvSpPr>
            <a:spLocks noChangeArrowheads="1"/>
          </p:cNvSpPr>
          <p:nvPr/>
        </p:nvSpPr>
        <p:spPr bwMode="auto">
          <a:xfrm>
            <a:off x="7924800" y="3200400"/>
            <a:ext cx="2427288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AutoShape 25"/>
          <p:cNvSpPr>
            <a:spLocks noChangeArrowheads="1"/>
          </p:cNvSpPr>
          <p:nvPr/>
        </p:nvSpPr>
        <p:spPr bwMode="auto">
          <a:xfrm>
            <a:off x="7939088" y="4851400"/>
            <a:ext cx="2417762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7947025" y="3214688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Book Antiqua" panose="02040602050305030304" pitchFamily="18" charset="0"/>
              </a:rPr>
              <a:t>thirdShape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8029575" y="3595689"/>
            <a:ext cx="24384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Attributes: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base = 15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height = 7</a:t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00FF"/>
                </a:solidFill>
                <a:latin typeface="Book Antiqua" panose="02040602050305030304" pitchFamily="18" charset="0"/>
              </a:rPr>
              <a:t>Methods:</a:t>
            </a: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/>
            </a:r>
            <a:b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</a:br>
            <a:r>
              <a:rPr lang="en-US" b="1">
                <a:solidFill>
                  <a:srgbClr val="009900"/>
                </a:solidFill>
                <a:latin typeface="Book Antiqua" panose="02040602050305030304" pitchFamily="18" charset="0"/>
              </a:rPr>
              <a:t>   int computeArea( )</a:t>
            </a:r>
          </a:p>
        </p:txBody>
      </p:sp>
      <p:sp>
        <p:nvSpPr>
          <p:cNvPr id="321564" name="Text Box 28"/>
          <p:cNvSpPr txBox="1">
            <a:spLocks noChangeArrowheads="1"/>
          </p:cNvSpPr>
          <p:nvPr/>
        </p:nvSpPr>
        <p:spPr bwMode="auto">
          <a:xfrm rot="-1236818">
            <a:off x="3124201" y="3733801"/>
            <a:ext cx="2536825" cy="701675"/>
          </a:xfrm>
          <a:prstGeom prst="rect">
            <a:avLst/>
          </a:prstGeom>
          <a:solidFill>
            <a:srgbClr val="990000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990000"/>
                </a:solidFill>
              </a:rPr>
              <a:t>Rectangle</a:t>
            </a:r>
          </a:p>
        </p:txBody>
      </p:sp>
      <p:sp>
        <p:nvSpPr>
          <p:cNvPr id="321565" name="Text Box 29"/>
          <p:cNvSpPr txBox="1">
            <a:spLocks noChangeArrowheads="1"/>
          </p:cNvSpPr>
          <p:nvPr/>
        </p:nvSpPr>
        <p:spPr bwMode="auto">
          <a:xfrm rot="-1236818">
            <a:off x="5943600" y="3794126"/>
            <a:ext cx="1600200" cy="701675"/>
          </a:xfrm>
          <a:prstGeom prst="rect">
            <a:avLst/>
          </a:prstGeom>
          <a:solidFill>
            <a:srgbClr val="990000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990000"/>
                </a:solidFill>
              </a:rPr>
              <a:t>Circle</a:t>
            </a:r>
          </a:p>
        </p:txBody>
      </p:sp>
      <p:sp>
        <p:nvSpPr>
          <p:cNvPr id="321566" name="Text Box 30"/>
          <p:cNvSpPr txBox="1">
            <a:spLocks noChangeArrowheads="1"/>
          </p:cNvSpPr>
          <p:nvPr/>
        </p:nvSpPr>
        <p:spPr bwMode="auto">
          <a:xfrm rot="-1236818">
            <a:off x="8221664" y="3721101"/>
            <a:ext cx="2079625" cy="701675"/>
          </a:xfrm>
          <a:prstGeom prst="rect">
            <a:avLst/>
          </a:prstGeom>
          <a:solidFill>
            <a:srgbClr val="990000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990000"/>
                </a:solidFill>
              </a:rPr>
              <a:t>Triangle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1775407" y="3886201"/>
            <a:ext cx="1521250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b="1">
                <a:latin typeface="Book Antiqua" panose="02040602050305030304" pitchFamily="18" charset="0"/>
              </a:rPr>
              <a:t>samples</a:t>
            </a:r>
            <a:br>
              <a:rPr lang="en-US" sz="2800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(an array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of Shape</a:t>
            </a:r>
            <a:br>
              <a:rPr lang="en-US" b="1">
                <a:latin typeface="Book Antiqua" panose="02040602050305030304" pitchFamily="18" charset="0"/>
              </a:rPr>
            </a:br>
            <a:r>
              <a:rPr lang="en-US" b="1">
                <a:latin typeface="Book Antiqua" panose="02040602050305030304" pitchFamily="18" charset="0"/>
              </a:rPr>
              <a:t>objects)</a:t>
            </a:r>
          </a:p>
        </p:txBody>
      </p:sp>
    </p:spTree>
    <p:extLst>
      <p:ext uri="{BB962C8B-B14F-4D97-AF65-F5344CB8AC3E}">
        <p14:creationId xmlns:p14="http://schemas.microsoft.com/office/powerpoint/2010/main" val="2802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0135-0E9A-4B18-9D07-26F97BC3116B}" type="slidenum">
              <a:rPr lang="en-US" altLang="en-US"/>
              <a:pPr/>
              <a:t>139</a:t>
            </a:fld>
            <a:endParaRPr lang="en-US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2) Using Polymorphism for Method Arguments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1524000"/>
          </a:xfrm>
        </p:spPr>
        <p:txBody>
          <a:bodyPr/>
          <a:lstStyle/>
          <a:p>
            <a:r>
              <a:rPr lang="en-US"/>
              <a:t>We can create a procedure that has Shape as the type of its argument, then use it for objects of type Rectangle, Circle, and Triangle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752600" y="3535364"/>
            <a:ext cx="8763000" cy="2255837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calculatePaint (Shape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myFigure) {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final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PRICE = 5;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totalCost = PRICE * </a:t>
            </a:r>
            <a:r>
              <a:rPr lang="en-US" sz="2400"/>
              <a:t>myFigure.computeArea( );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sz="2400">
                <a:latin typeface="Lucida Console" panose="020B0609040504020204" pitchFamily="49" charset="0"/>
              </a:rPr>
              <a:t>totalCost;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352800" y="6096000"/>
            <a:ext cx="5486400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The actual definition of computeArea( ) is known only at runtime, not compile time – this is “dynamic binding”</a:t>
            </a:r>
          </a:p>
        </p:txBody>
      </p:sp>
    </p:spTree>
    <p:extLst>
      <p:ext uri="{BB962C8B-B14F-4D97-AF65-F5344CB8AC3E}">
        <p14:creationId xmlns:p14="http://schemas.microsoft.com/office/powerpoint/2010/main" val="24245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C0128"/>
                </a:solidFill>
                <a:ea typeface="新細明體" panose="02020500000000000000" pitchFamily="18" charset="-120"/>
              </a:rPr>
              <a:t>Encapsulation</a:t>
            </a:r>
            <a:endParaRPr lang="en-US" altLang="zh-TW" dirty="0">
              <a:solidFill>
                <a:srgbClr val="FC0128"/>
              </a:solidFill>
              <a:ea typeface="新細明體" panose="02020500000000000000" pitchFamily="18" charset="-120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>
                <a:solidFill>
                  <a:srgbClr val="FE3A5B"/>
                </a:solidFill>
              </a:rPr>
              <a:t>Hide the object's nucleus from other objects in the program</a:t>
            </a:r>
            <a:r>
              <a:rPr lang="en-US" altLang="zh-TW" sz="2000"/>
              <a:t>.</a:t>
            </a:r>
          </a:p>
          <a:p>
            <a:pPr lvl="1"/>
            <a:r>
              <a:rPr lang="en-US" altLang="zh-TW" sz="1800"/>
              <a:t>The implementation details can change at any time without affecting other parts of the program.</a:t>
            </a:r>
          </a:p>
          <a:p>
            <a:r>
              <a:rPr lang="en-US" altLang="zh-TW" sz="2000"/>
              <a:t>It is an ideal representation of an object, but</a:t>
            </a:r>
          </a:p>
          <a:p>
            <a:pPr lvl="1"/>
            <a:r>
              <a:rPr lang="en-US" altLang="zh-TW" sz="1800"/>
              <a:t>For implementation or efficiency reasons, an object may wish to </a:t>
            </a:r>
            <a:r>
              <a:rPr lang="en-US" altLang="zh-TW" sz="1800" i="1"/>
              <a:t>expose some of its variables</a:t>
            </a:r>
            <a:r>
              <a:rPr lang="en-US" altLang="zh-TW" sz="1800"/>
              <a:t> or </a:t>
            </a:r>
            <a:r>
              <a:rPr lang="en-US" altLang="zh-TW" sz="1800" i="1"/>
              <a:t>hide some of its methods</a:t>
            </a:r>
            <a:r>
              <a:rPr lang="en-US" altLang="zh-TW" sz="1800"/>
              <a:t>.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>
                <a:solidFill>
                  <a:srgbClr val="114FFB"/>
                </a:solidFill>
              </a:rPr>
              <a:t>Modularity</a:t>
            </a:r>
          </a:p>
          <a:p>
            <a:pPr lvl="2">
              <a:lnSpc>
                <a:spcPct val="90000"/>
              </a:lnSpc>
            </a:pPr>
            <a:r>
              <a:rPr lang="en-US" altLang="zh-TW" sz="1600"/>
              <a:t>The source code for an object can be written and maintained independently of the source code for other objects.</a:t>
            </a:r>
            <a:endParaRPr lang="en-US" altLang="zh-TW" sz="1600" b="1">
              <a:solidFill>
                <a:srgbClr val="FC0128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b="1">
                <a:solidFill>
                  <a:srgbClr val="FC0128"/>
                </a:solidFill>
              </a:rPr>
              <a:t>Information hiding</a:t>
            </a:r>
          </a:p>
          <a:p>
            <a:pPr lvl="2">
              <a:lnSpc>
                <a:spcPct val="90000"/>
              </a:lnSpc>
            </a:pPr>
            <a:r>
              <a:rPr lang="en-US" altLang="zh-TW" sz="1600"/>
              <a:t>An object has a public interface that other objects can use to communicate with it.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0B5C-ACA2-4B39-8A52-A670E006B785}" type="slidenum">
              <a:rPr lang="en-US" altLang="en-US"/>
              <a:pPr/>
              <a:t>140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2) Using Polymorphism for Method Arguments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1600200"/>
          </a:xfrm>
        </p:spPr>
        <p:txBody>
          <a:bodyPr/>
          <a:lstStyle/>
          <a:p>
            <a:r>
              <a:rPr lang="en-US" sz="3200"/>
              <a:t>Polymorphism give us a powerful way of writing code that can handle multiple types of objects, in a unified way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752600" y="3535364"/>
            <a:ext cx="8763000" cy="2255837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calculatePaint (Shape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myFigure) {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final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PRICE = 5;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totalCost = PRICE * </a:t>
            </a:r>
            <a:r>
              <a:rPr lang="en-US" sz="2400"/>
              <a:t>myFigure.computeArea( );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sz="2400">
                <a:latin typeface="Lucida Console" panose="020B0609040504020204" pitchFamily="49" charset="0"/>
              </a:rPr>
              <a:t>totalCost;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352800" y="6096000"/>
            <a:ext cx="5486400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To do this, we need to declare in Shape’s class definition that its subclasses will define the method computeArea( )</a:t>
            </a:r>
          </a:p>
        </p:txBody>
      </p:sp>
    </p:spTree>
    <p:extLst>
      <p:ext uri="{BB962C8B-B14F-4D97-AF65-F5344CB8AC3E}">
        <p14:creationId xmlns:p14="http://schemas.microsoft.com/office/powerpoint/2010/main" val="29068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F38-345E-48CA-8AF9-E0DB8C42DF26}" type="slidenum">
              <a:rPr lang="en-US" altLang="en-US"/>
              <a:pPr/>
              <a:t>141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3) Using Polymorphism for Method Return Type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11300"/>
            <a:ext cx="8229600" cy="1143000"/>
          </a:xfrm>
        </p:spPr>
        <p:txBody>
          <a:bodyPr/>
          <a:lstStyle/>
          <a:p>
            <a:r>
              <a:rPr lang="en-US"/>
              <a:t>We can write general code, leaving the type of object to be decided at runtime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600200" y="2730500"/>
            <a:ext cx="8991600" cy="389890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Shape</a:t>
            </a:r>
            <a:r>
              <a:rPr lang="en-US" sz="2400">
                <a:latin typeface="Lucida Console" panose="020B0609040504020204" pitchFamily="49" charset="0"/>
              </a:rPr>
              <a:t> createPicture ( ) {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Lucida Console" panose="020B0609040504020204" pitchFamily="49" charset="0"/>
              </a:rPr>
              <a:t>   /* Read in choice from user */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System.out.println(“1 for rectangle, ” +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	“2 for circle, 3 for triangle:”);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SimpleInput sp = new SimpleInput(System.in);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>
                <a:latin typeface="Lucida Console" panose="020B0609040504020204" pitchFamily="49" charset="0"/>
              </a:rPr>
              <a:t> i = sp.readInt( 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2400">
                <a:latin typeface="Lucida Console" panose="020B0609040504020204" pitchFamily="49" charset="0"/>
              </a:rPr>
              <a:t> ( i == 1 )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>
                <a:latin typeface="Lucida Console" panose="020B0609040504020204" pitchFamily="49" charset="0"/>
              </a:rPr>
              <a:t> Rectangle(17, 35);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2400">
                <a:latin typeface="Lucida Console" panose="020B0609040504020204" pitchFamily="49" charset="0"/>
              </a:rPr>
              <a:t> ( i == 2 )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>
                <a:latin typeface="Lucida Console" panose="020B0609040504020204" pitchFamily="49" charset="0"/>
              </a:rPr>
              <a:t> Circle(11);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2400">
                <a:latin typeface="Lucida Console" panose="020B0609040504020204" pitchFamily="49" charset="0"/>
              </a:rPr>
              <a:t> ( i == 3 ) </a:t>
            </a:r>
            <a:r>
              <a:rPr 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>
                <a:latin typeface="Lucida Console" panose="020B0609040504020204" pitchFamily="49" charset="0"/>
              </a:rPr>
              <a:t> Triangle(15, 7);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57400" y="5092700"/>
            <a:ext cx="8305800" cy="12954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3253-5350-40A0-97DE-B53103DA0F28}" type="slidenum">
              <a:rPr lang="en-US" altLang="en-US"/>
              <a:pPr/>
              <a:t>142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Java Convinced Me to Start Teaching Object-Oriented in Intro to CS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458200" cy="4724400"/>
          </a:xfrm>
        </p:spPr>
        <p:txBody>
          <a:bodyPr/>
          <a:lstStyle/>
          <a:p>
            <a:r>
              <a:rPr lang="en-US" sz="2600"/>
              <a:t>Java is Object-Oriented from the Ground Up</a:t>
            </a:r>
          </a:p>
          <a:p>
            <a:r>
              <a:rPr lang="en-US" sz="2600"/>
              <a:t>Java has the elegance that comes from being designed </a:t>
            </a:r>
            <a:r>
              <a:rPr lang="en-US" sz="2600" i="1"/>
              <a:t>after</a:t>
            </a:r>
            <a:r>
              <a:rPr lang="en-US" sz="2600"/>
              <a:t> other OO languages had been in use for many years</a:t>
            </a:r>
          </a:p>
          <a:p>
            <a:r>
              <a:rPr lang="en-US" sz="2600"/>
              <a:t>Java has strong type checking</a:t>
            </a:r>
          </a:p>
          <a:p>
            <a:r>
              <a:rPr lang="en-US" sz="2600"/>
              <a:t>Java handles its own memory allocation</a:t>
            </a:r>
          </a:p>
          <a:p>
            <a:r>
              <a:rPr lang="en-US" sz="2600"/>
              <a:t>Java’s syntax is “standard” (similar to C and C++)</a:t>
            </a:r>
          </a:p>
          <a:p>
            <a:r>
              <a:rPr lang="en-US" sz="2600"/>
              <a:t>Java is a good teaching language, but it (or something close) will also be seen by students in industry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2526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098A-42CA-4049-8FF7-6A49AA9D1AEA}" type="slidenum">
              <a:rPr lang="en-US" altLang="en-US"/>
              <a:pPr/>
              <a:t>143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Object-Oriented Programming in Industry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543800" cy="4530725"/>
          </a:xfrm>
        </p:spPr>
        <p:txBody>
          <a:bodyPr/>
          <a:lstStyle/>
          <a:p>
            <a:r>
              <a:rPr lang="en-US"/>
              <a:t>Large projects are routinely programmed using object-oriented languages nowadays</a:t>
            </a:r>
          </a:p>
          <a:p>
            <a:r>
              <a:rPr lang="en-US"/>
              <a:t>MS-Windows and applications in MS-Office – all developed using object-oriented languages</a:t>
            </a:r>
          </a:p>
          <a:p>
            <a:r>
              <a:rPr lang="en-US"/>
              <a:t>This is the world into which our students are graduating…</a:t>
            </a:r>
          </a:p>
        </p:txBody>
      </p:sp>
    </p:spTree>
    <p:extLst>
      <p:ext uri="{BB962C8B-B14F-4D97-AF65-F5344CB8AC3E}">
        <p14:creationId xmlns:p14="http://schemas.microsoft.com/office/powerpoint/2010/main" val="39409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3) </a:t>
            </a:r>
            <a:r>
              <a:rPr lang="en-US" sz="5400" dirty="0" smtClean="0">
                <a:solidFill>
                  <a:srgbClr val="C00000"/>
                </a:solidFill>
              </a:rPr>
              <a:t>Encapsulation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600325" y="609600"/>
            <a:ext cx="6618288" cy="1143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                    OOP </a:t>
            </a:r>
            <a:r>
              <a:rPr lang="en-US" dirty="0">
                <a:solidFill>
                  <a:srgbClr val="C00000"/>
                </a:solidFill>
              </a:rPr>
              <a:t>in a Nutshell: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0700" y="1981200"/>
            <a:ext cx="4076700" cy="4114800"/>
          </a:xfrm>
        </p:spPr>
        <p:txBody>
          <a:bodyPr/>
          <a:lstStyle/>
          <a:p>
            <a:r>
              <a:rPr lang="en-US"/>
              <a:t>A program models a world of interacting objects</a:t>
            </a:r>
          </a:p>
          <a:p>
            <a:r>
              <a:rPr lang="en-US"/>
              <a:t>Objects create other objects and “send messages” to each other (in Java, call each other’s methods)</a:t>
            </a:r>
          </a:p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16600" y="1981200"/>
            <a:ext cx="4452938" cy="4114800"/>
          </a:xfrm>
        </p:spPr>
        <p:txBody>
          <a:bodyPr/>
          <a:lstStyle/>
          <a:p>
            <a:r>
              <a:rPr lang="en-US"/>
              <a:t>Each object belongs to a class; a class defines properties of its objects</a:t>
            </a:r>
          </a:p>
          <a:p>
            <a:r>
              <a:rPr lang="en-US"/>
              <a:t>A class implements an ADT; the data type of an object is its class</a:t>
            </a:r>
          </a:p>
          <a:p>
            <a:r>
              <a:rPr lang="en-US"/>
              <a:t>Programmers write classes (and reuse existing classes)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6" name="Group 90"/>
          <p:cNvGrpSpPr>
            <a:grpSpLocks/>
          </p:cNvGrpSpPr>
          <p:nvPr/>
        </p:nvGrpSpPr>
        <p:grpSpPr bwMode="auto">
          <a:xfrm>
            <a:off x="1879600" y="598488"/>
            <a:ext cx="8483600" cy="5586412"/>
            <a:chOff x="224" y="377"/>
            <a:chExt cx="5344" cy="3519"/>
          </a:xfrm>
        </p:grpSpPr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 flipV="1">
              <a:off x="224" y="377"/>
              <a:ext cx="2614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 flipV="1">
              <a:off x="2830" y="377"/>
              <a:ext cx="2722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224" y="1073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-420" y="2367"/>
              <a:ext cx="2161" cy="11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Abstraction</a:t>
              </a: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40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40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80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47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37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53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152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>
              <a:off x="152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192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59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149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165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3679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56"/>
            <p:cNvSpPr>
              <a:spLocks noChangeShapeType="1"/>
            </p:cNvSpPr>
            <p:nvPr/>
          </p:nvSpPr>
          <p:spPr bwMode="auto">
            <a:xfrm>
              <a:off x="3679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4075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>
              <a:off x="3749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59"/>
            <p:cNvSpPr>
              <a:spLocks noChangeShapeType="1"/>
            </p:cNvSpPr>
            <p:nvPr/>
          </p:nvSpPr>
          <p:spPr bwMode="auto">
            <a:xfrm>
              <a:off x="3647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>
              <a:off x="3805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>
              <a:off x="4952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65"/>
            <p:cNvSpPr>
              <a:spLocks noChangeShapeType="1"/>
            </p:cNvSpPr>
            <p:nvPr/>
          </p:nvSpPr>
          <p:spPr bwMode="auto">
            <a:xfrm>
              <a:off x="4952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>
              <a:off x="5348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>
              <a:off x="5022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>
              <a:off x="4920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5" name="Line 69"/>
            <p:cNvSpPr>
              <a:spLocks noChangeShapeType="1"/>
            </p:cNvSpPr>
            <p:nvPr/>
          </p:nvSpPr>
          <p:spPr bwMode="auto">
            <a:xfrm>
              <a:off x="5078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70"/>
            <p:cNvSpPr>
              <a:spLocks noChangeShapeType="1"/>
            </p:cNvSpPr>
            <p:nvPr/>
          </p:nvSpPr>
          <p:spPr bwMode="auto">
            <a:xfrm>
              <a:off x="240" y="3896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>
              <a:off x="2114" y="557"/>
              <a:ext cx="140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>
                  <a:solidFill>
                    <a:schemeClr val="bg2"/>
                  </a:solidFill>
                </a:rPr>
                <a:t>OOP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301" name="WordArt 85"/>
            <p:cNvSpPr>
              <a:spLocks noChangeArrowheads="1" noChangeShapeType="1" noTextEdit="1"/>
            </p:cNvSpPr>
            <p:nvPr/>
          </p:nvSpPr>
          <p:spPr bwMode="auto">
            <a:xfrm rot="5400000">
              <a:off x="541" y="2355"/>
              <a:ext cx="2468" cy="11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Encapsulation</a:t>
              </a:r>
            </a:p>
          </p:txBody>
        </p:sp>
        <p:sp>
          <p:nvSpPr>
            <p:cNvPr id="9302" name="WordArt 86"/>
            <p:cNvSpPr>
              <a:spLocks noChangeArrowheads="1" noChangeShapeType="1" noTextEdit="1"/>
            </p:cNvSpPr>
            <p:nvPr/>
          </p:nvSpPr>
          <p:spPr bwMode="auto">
            <a:xfrm rot="5400000">
              <a:off x="2855" y="2399"/>
              <a:ext cx="2161" cy="11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Inheritance</a:t>
              </a:r>
            </a:p>
          </p:txBody>
        </p:sp>
        <p:sp>
          <p:nvSpPr>
            <p:cNvPr id="9303" name="WordArt 87"/>
            <p:cNvSpPr>
              <a:spLocks noChangeArrowheads="1" noChangeShapeType="1" noTextEdit="1"/>
            </p:cNvSpPr>
            <p:nvPr/>
          </p:nvSpPr>
          <p:spPr bwMode="auto">
            <a:xfrm rot="5400000">
              <a:off x="4030" y="2370"/>
              <a:ext cx="2342" cy="11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Polymorphism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450" y="436563"/>
            <a:ext cx="7772400" cy="1143000"/>
          </a:xfrm>
        </p:spPr>
        <p:txBody>
          <a:bodyPr/>
          <a:lstStyle/>
          <a:p>
            <a:pPr algn="l"/>
            <a:r>
              <a:rPr lang="en-US">
                <a:solidFill>
                  <a:schemeClr val="bg2"/>
                </a:solidFill>
              </a:rPr>
              <a:t>Case Study: </a:t>
            </a:r>
            <a:r>
              <a:rPr lang="en-US" i="1">
                <a:solidFill>
                  <a:schemeClr val="bg2"/>
                </a:solidFill>
              </a:rPr>
              <a:t>Dance Studio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1" y="1436689"/>
            <a:ext cx="71723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2"/>
                </a:solidFill>
              </a:rPr>
              <a:t>Quiz: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 	How many classes we wrote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/>
              <a:t>		for this applet?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A. 1</a:t>
            </a:r>
          </a:p>
          <a:p>
            <a:pPr>
              <a:buFontTx/>
              <a:buNone/>
            </a:pPr>
            <a:r>
              <a:rPr lang="en-US"/>
              <a:t>		B. 2</a:t>
            </a:r>
          </a:p>
          <a:p>
            <a:pPr>
              <a:buFontTx/>
              <a:buNone/>
            </a:pPr>
            <a:r>
              <a:rPr lang="en-US"/>
              <a:t>		C. 5</a:t>
            </a:r>
          </a:p>
          <a:p>
            <a:pPr>
              <a:buFontTx/>
              <a:buNone/>
            </a:pPr>
            <a:r>
              <a:rPr lang="en-US"/>
              <a:t>		D. 10</a:t>
            </a:r>
          </a:p>
          <a:p>
            <a:pPr>
              <a:buFontTx/>
              <a:buNone/>
            </a:pPr>
            <a:r>
              <a:rPr lang="en-US"/>
              <a:t>		E. 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67000" y="571500"/>
          <a:ext cx="6859588" cy="571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3" imgW="6858000" imgH="5715000" progId="Word.Picture.8">
                  <p:embed/>
                </p:oleObj>
              </mc:Choice>
              <mc:Fallback>
                <p:oleObj name="Picture" r:id="rId3" imgW="6858000" imgH="5715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"/>
                        <a:ext cx="6859588" cy="571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C0128"/>
                </a:solidFill>
              </a:rPr>
              <a:t>Classes  </a:t>
            </a:r>
            <a:r>
              <a:rPr lang="en-US" altLang="zh-TW"/>
              <a:t>in </a:t>
            </a:r>
            <a:r>
              <a:rPr lang="en-US" altLang="zh-TW">
                <a:solidFill>
                  <a:srgbClr val="FC0128"/>
                </a:solidFill>
              </a:rPr>
              <a:t>Java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33850"/>
          </a:xfrm>
        </p:spPr>
        <p:txBody>
          <a:bodyPr/>
          <a:lstStyle/>
          <a:p>
            <a:r>
              <a:rPr lang="en-US" altLang="zh-TW">
                <a:ea typeface="細明體" panose="02020509000000000000" pitchFamily="49" charset="-120"/>
              </a:rPr>
              <a:t>A </a:t>
            </a:r>
            <a:r>
              <a:rPr lang="en-US" altLang="zh-TW" b="1">
                <a:solidFill>
                  <a:srgbClr val="FC0128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i="1">
                <a:ea typeface="細明體" panose="02020509000000000000" pitchFamily="49" charset="-120"/>
              </a:rPr>
              <a:t> </a:t>
            </a:r>
            <a:r>
              <a:rPr lang="en-US" altLang="zh-TW">
                <a:ea typeface="細明體" panose="02020509000000000000" pitchFamily="49" charset="-120"/>
              </a:rPr>
              <a:t>-- is a </a:t>
            </a:r>
            <a:r>
              <a:rPr lang="en-US" altLang="zh-TW">
                <a:solidFill>
                  <a:srgbClr val="FE3A5B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>
                <a:ea typeface="細明體" panose="02020509000000000000" pitchFamily="49" charset="-120"/>
              </a:rPr>
              <a:t> </a:t>
            </a:r>
            <a:r>
              <a:rPr lang="en-US" altLang="zh-TW" sz="2200">
                <a:ea typeface="細明體" panose="02020509000000000000" pitchFamily="49" charset="-120"/>
              </a:rPr>
              <a:t>that describes the</a:t>
            </a:r>
            <a:r>
              <a:rPr lang="en-US" altLang="zh-TW">
                <a:ea typeface="細明體" panose="02020509000000000000" pitchFamily="49" charset="-120"/>
              </a:rPr>
              <a:t> </a:t>
            </a:r>
            <a:r>
              <a:rPr lang="en-US" altLang="zh-TW" b="1">
                <a:solidFill>
                  <a:srgbClr val="3333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>
                <a:ea typeface="細明體" panose="02020509000000000000" pitchFamily="49" charset="-120"/>
              </a:rPr>
              <a:t> and </a:t>
            </a:r>
            <a:r>
              <a:rPr lang="en-US" altLang="zh-TW" b="1">
                <a:solidFill>
                  <a:srgbClr val="3333FF"/>
                </a:solidFill>
                <a:ea typeface="細明體" panose="02020509000000000000" pitchFamily="49" charset="-120"/>
              </a:rPr>
              <a:t>behavior</a:t>
            </a:r>
            <a:r>
              <a:rPr lang="en-US" altLang="zh-TW">
                <a:ea typeface="細明體" panose="02020509000000000000" pitchFamily="49" charset="-120"/>
              </a:rPr>
              <a:t> associated with </a:t>
            </a:r>
            <a:r>
              <a:rPr lang="en-US" altLang="zh-TW" b="1" i="1">
                <a:solidFill>
                  <a:srgbClr val="008000"/>
                </a:solidFill>
                <a:ea typeface="細明體" panose="02020509000000000000" pitchFamily="49" charset="-120"/>
              </a:rPr>
              <a:t>instances</a:t>
            </a:r>
            <a:r>
              <a:rPr lang="en-US" altLang="zh-TW">
                <a:ea typeface="細明體" panose="02020509000000000000" pitchFamily="49" charset="-120"/>
              </a:rPr>
              <a:t> of that </a:t>
            </a:r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>
                <a:ea typeface="細明體" panose="02020509000000000000" pitchFamily="49" charset="-120"/>
              </a:rPr>
              <a:t>.</a:t>
            </a:r>
          </a:p>
          <a:p>
            <a:r>
              <a:rPr lang="en-US" altLang="zh-TW">
                <a:ea typeface="細明體" panose="02020509000000000000" pitchFamily="49" charset="-120"/>
              </a:rPr>
              <a:t>An </a:t>
            </a:r>
            <a:r>
              <a:rPr lang="en-US" altLang="zh-TW" i="1">
                <a:solidFill>
                  <a:srgbClr val="FC0128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 i="1">
                <a:ea typeface="細明體" panose="02020509000000000000" pitchFamily="49" charset="-120"/>
              </a:rPr>
              <a:t> </a:t>
            </a:r>
            <a:r>
              <a:rPr lang="en-US" altLang="zh-TW">
                <a:ea typeface="細明體" panose="02020509000000000000" pitchFamily="49" charset="-120"/>
              </a:rPr>
              <a:t>-- instantiate a class you create an </a:t>
            </a:r>
            <a:r>
              <a:rPr lang="en-US" altLang="zh-TW" b="1" i="1">
                <a:solidFill>
                  <a:srgbClr val="FC0128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>
                <a:ea typeface="細明體" panose="02020509000000000000" pitchFamily="49" charset="-120"/>
              </a:rPr>
              <a:t>.</a:t>
            </a:r>
          </a:p>
          <a:p>
            <a:r>
              <a:rPr lang="en-US" altLang="zh-TW">
                <a:ea typeface="細明體" panose="02020509000000000000" pitchFamily="49" charset="-120"/>
              </a:rPr>
              <a:t>An </a:t>
            </a:r>
            <a:r>
              <a:rPr lang="en-US" altLang="zh-TW" i="1">
                <a:solidFill>
                  <a:srgbClr val="FC0128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 i="1">
                <a:ea typeface="細明體" panose="02020509000000000000" pitchFamily="49" charset="-120"/>
              </a:rPr>
              <a:t> </a:t>
            </a:r>
            <a:r>
              <a:rPr lang="en-US" altLang="zh-TW">
                <a:ea typeface="細明體" panose="02020509000000000000" pitchFamily="49" charset="-120"/>
              </a:rPr>
              <a:t>is an instance of some </a:t>
            </a:r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>
                <a:ea typeface="細明體" panose="02020509000000000000" pitchFamily="49" charset="-120"/>
              </a:rPr>
              <a:t>.</a:t>
            </a:r>
          </a:p>
          <a:p>
            <a:r>
              <a:rPr lang="en-US" altLang="zh-TW">
                <a:ea typeface="細明體" panose="02020509000000000000" pitchFamily="49" charset="-120"/>
              </a:rPr>
              <a:t>The data associated with a </a:t>
            </a:r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>
                <a:ea typeface="細明體" panose="02020509000000000000" pitchFamily="49" charset="-120"/>
              </a:rPr>
              <a:t> or </a:t>
            </a:r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>
                <a:ea typeface="細明體" panose="02020509000000000000" pitchFamily="49" charset="-120"/>
              </a:rPr>
              <a:t> is stored in </a:t>
            </a:r>
            <a:r>
              <a:rPr lang="en-US" altLang="zh-TW" i="1">
                <a:solidFill>
                  <a:srgbClr val="FC0128"/>
                </a:solidFill>
                <a:ea typeface="細明體" panose="02020509000000000000" pitchFamily="49" charset="-120"/>
              </a:rPr>
              <a:t>variables</a:t>
            </a:r>
            <a:r>
              <a:rPr lang="en-US" altLang="zh-TW">
                <a:ea typeface="細明體" panose="02020509000000000000" pitchFamily="49" charset="-120"/>
              </a:rPr>
              <a:t>.</a:t>
            </a:r>
          </a:p>
          <a:p>
            <a:r>
              <a:rPr lang="en-US" altLang="zh-TW">
                <a:ea typeface="細明體" panose="02020509000000000000" pitchFamily="49" charset="-120"/>
              </a:rPr>
              <a:t>The </a:t>
            </a:r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behavior</a:t>
            </a:r>
            <a:r>
              <a:rPr lang="en-US" altLang="zh-TW">
                <a:ea typeface="細明體" panose="02020509000000000000" pitchFamily="49" charset="-120"/>
              </a:rPr>
              <a:t> associated with a class or object is implemented with </a:t>
            </a:r>
            <a:r>
              <a:rPr lang="en-US" altLang="zh-TW" i="1">
                <a:solidFill>
                  <a:srgbClr val="FC0128"/>
                </a:solidFill>
                <a:ea typeface="細明體" panose="02020509000000000000" pitchFamily="49" charset="-120"/>
              </a:rPr>
              <a:t>methods</a:t>
            </a:r>
            <a:r>
              <a:rPr lang="en-US" altLang="zh-TW">
                <a:ea typeface="細明體" panose="02020509000000000000" pitchFamily="49" charset="-120"/>
              </a:rPr>
              <a:t>.</a:t>
            </a:r>
          </a:p>
          <a:p>
            <a:pPr lvl="1"/>
            <a:r>
              <a:rPr lang="en-US" altLang="zh-TW">
                <a:solidFill>
                  <a:srgbClr val="FC0128"/>
                </a:solidFill>
                <a:ea typeface="細明體" panose="02020509000000000000" pitchFamily="49" charset="-120"/>
              </a:rPr>
              <a:t>Methods are similar to the functions or procedures in C.</a:t>
            </a:r>
          </a:p>
          <a:p>
            <a:pPr lvl="2"/>
            <a:endParaRPr lang="en-US" altLang="zh-TW">
              <a:solidFill>
                <a:srgbClr val="FC0128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 advAuto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00FF"/>
                </a:solidFill>
              </a:rPr>
              <a:t>Good news: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chemeClr val="bg2"/>
                </a:solidFill>
              </a:rPr>
              <a:t>The classes are fairly short</a:t>
            </a:r>
            <a:endParaRPr lang="en-US"/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type="tbl" idx="4294967295"/>
          </p:nvPr>
        </p:nvGraphicFramePr>
        <p:xfrm>
          <a:off x="1524001" y="1947863"/>
          <a:ext cx="7891463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7900200" imgH="4819680" progId="Word.Document.8">
                  <p:embed/>
                </p:oleObj>
              </mc:Choice>
              <mc:Fallback>
                <p:oleObj name="Document" r:id="rId3" imgW="7900200" imgH="481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47863"/>
                        <a:ext cx="7891463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60600" y="5249863"/>
            <a:ext cx="7772400" cy="914400"/>
          </a:xfrm>
        </p:spPr>
        <p:txBody>
          <a:bodyPr/>
          <a:lstStyle/>
          <a:p>
            <a:r>
              <a:rPr lang="en-US"/>
              <a:t>In OOP, the number of classes is not considered a problem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957264"/>
            <a:ext cx="7485062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6" name="Text Box 1028"/>
          <p:cNvSpPr txBox="1">
            <a:spLocks noChangeArrowheads="1"/>
          </p:cNvSpPr>
          <p:nvPr/>
        </p:nvSpPr>
        <p:spPr bwMode="auto">
          <a:xfrm>
            <a:off x="1728788" y="271464"/>
            <a:ext cx="8539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In a project with 10 classes we need an IDE...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Abstraction</a:t>
            </a:r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463800" y="4838700"/>
            <a:ext cx="71135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... relevant to the given project (with an eye to future reuse in similar projects).</a:t>
            </a:r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463801" y="1789113"/>
            <a:ext cx="6791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Abstraction means ignoring irrelevant features, properties, or functions and emphasizing the relevant ones...</a:t>
            </a:r>
            <a:endParaRPr 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5594350" y="3749676"/>
            <a:ext cx="4387850" cy="982663"/>
          </a:xfrm>
          <a:prstGeom prst="cloudCallout">
            <a:avLst>
              <a:gd name="adj1" fmla="val -50144"/>
              <a:gd name="adj2" fmla="val -785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“Relevant” to what?</a:t>
            </a:r>
          </a:p>
        </p:txBody>
      </p:sp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1836738" y="369888"/>
            <a:ext cx="2316162" cy="558800"/>
            <a:chOff x="224" y="377"/>
            <a:chExt cx="5344" cy="3519"/>
          </a:xfrm>
        </p:grpSpPr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flipV="1">
              <a:off x="224" y="377"/>
              <a:ext cx="2614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flipH="1" flipV="1">
              <a:off x="2830" y="377"/>
              <a:ext cx="2722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224" y="1073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WordArt 54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-566" y="2355"/>
              <a:ext cx="2492" cy="21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sz="3200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Abstraction</a:t>
              </a:r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40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40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80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47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37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53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WordArt 61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545" y="2350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Encapsulation</a:t>
              </a:r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152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152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192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>
              <a:off x="159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149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165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WordArt 68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2698" y="2355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Inheritance</a:t>
              </a:r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>
              <a:off x="3679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>
              <a:off x="3679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>
              <a:off x="4075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>
              <a:off x="3749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3647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>
              <a:off x="3805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WordArt 75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3971" y="2355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Polymorphism</a:t>
              </a:r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4952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>
              <a:off x="4952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>
              <a:off x="5348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>
              <a:off x="5022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4920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5078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240" y="3896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7" name="Text Box 83"/>
            <p:cNvSpPr txBox="1">
              <a:spLocks noChangeArrowheads="1"/>
            </p:cNvSpPr>
            <p:nvPr/>
          </p:nvSpPr>
          <p:spPr bwMode="auto">
            <a:xfrm>
              <a:off x="2114" y="507"/>
              <a:ext cx="141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6468" name="Line 84"/>
          <p:cNvSpPr>
            <a:spLocks noChangeShapeType="1"/>
          </p:cNvSpPr>
          <p:nvPr/>
        </p:nvSpPr>
        <p:spPr bwMode="auto">
          <a:xfrm flipH="1" flipV="1">
            <a:off x="1970088" y="985839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69" name="Line 85"/>
          <p:cNvSpPr>
            <a:spLocks noChangeShapeType="1"/>
          </p:cNvSpPr>
          <p:nvPr/>
        </p:nvSpPr>
        <p:spPr bwMode="auto">
          <a:xfrm>
            <a:off x="1970089" y="1295400"/>
            <a:ext cx="265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44538"/>
            <a:ext cx="7772400" cy="1143000"/>
          </a:xfrm>
        </p:spPr>
        <p:txBody>
          <a:bodyPr/>
          <a:lstStyle/>
          <a:p>
            <a:pPr algn="l"/>
            <a:r>
              <a:rPr lang="en-US">
                <a:solidFill>
                  <a:schemeClr val="bg2"/>
                </a:solidFill>
              </a:rPr>
              <a:t>Abstraction</a:t>
            </a:r>
            <a:endParaRPr lang="en-US">
              <a:latin typeface="Courier New" panose="02070309020205020404" pitchFamily="49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638550" y="2844800"/>
          <a:ext cx="49164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icture" r:id="rId3" imgW="4915080" imgH="2743200" progId="Word.Picture.8">
                  <p:embed/>
                </p:oleObj>
              </mc:Choice>
              <mc:Fallback>
                <p:oleObj name="Picture" r:id="rId3" imgW="4915080" imgH="2743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844800"/>
                        <a:ext cx="49164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0" name="Group 12"/>
          <p:cNvGrpSpPr>
            <a:grpSpLocks/>
          </p:cNvGrpSpPr>
          <p:nvPr/>
        </p:nvGrpSpPr>
        <p:grpSpPr bwMode="auto">
          <a:xfrm flipV="1">
            <a:off x="5133976" y="1190626"/>
            <a:ext cx="2251075" cy="3121025"/>
            <a:chOff x="8334" y="7638"/>
            <a:chExt cx="3547" cy="4915"/>
          </a:xfrm>
        </p:grpSpPr>
        <p:grpSp>
          <p:nvGrpSpPr>
            <p:cNvPr id="32781" name="Group 13"/>
            <p:cNvGrpSpPr>
              <a:grpSpLocks/>
            </p:cNvGrpSpPr>
            <p:nvPr/>
          </p:nvGrpSpPr>
          <p:grpSpPr bwMode="auto">
            <a:xfrm>
              <a:off x="8389" y="7673"/>
              <a:ext cx="2952" cy="2950"/>
              <a:chOff x="8389" y="7673"/>
              <a:chExt cx="2952" cy="2950"/>
            </a:xfrm>
          </p:grpSpPr>
          <p:sp>
            <p:nvSpPr>
              <p:cNvPr id="32782" name="Freeform 14"/>
              <p:cNvSpPr>
                <a:spLocks/>
              </p:cNvSpPr>
              <p:nvPr/>
            </p:nvSpPr>
            <p:spPr bwMode="auto">
              <a:xfrm>
                <a:off x="8389" y="7673"/>
                <a:ext cx="2507" cy="1713"/>
              </a:xfrm>
              <a:custGeom>
                <a:avLst/>
                <a:gdLst>
                  <a:gd name="T0" fmla="*/ 52 w 2507"/>
                  <a:gd name="T1" fmla="*/ 1713 h 1713"/>
                  <a:gd name="T2" fmla="*/ 15 w 2507"/>
                  <a:gd name="T3" fmla="*/ 1510 h 1713"/>
                  <a:gd name="T4" fmla="*/ 0 w 2507"/>
                  <a:gd name="T5" fmla="*/ 1315 h 1713"/>
                  <a:gd name="T6" fmla="*/ 7 w 2507"/>
                  <a:gd name="T7" fmla="*/ 1180 h 1713"/>
                  <a:gd name="T8" fmla="*/ 30 w 2507"/>
                  <a:gd name="T9" fmla="*/ 1058 h 1713"/>
                  <a:gd name="T10" fmla="*/ 67 w 2507"/>
                  <a:gd name="T11" fmla="*/ 923 h 1713"/>
                  <a:gd name="T12" fmla="*/ 127 w 2507"/>
                  <a:gd name="T13" fmla="*/ 788 h 1713"/>
                  <a:gd name="T14" fmla="*/ 202 w 2507"/>
                  <a:gd name="T15" fmla="*/ 645 h 1713"/>
                  <a:gd name="T16" fmla="*/ 277 w 2507"/>
                  <a:gd name="T17" fmla="*/ 533 h 1713"/>
                  <a:gd name="T18" fmla="*/ 367 w 2507"/>
                  <a:gd name="T19" fmla="*/ 420 h 1713"/>
                  <a:gd name="T20" fmla="*/ 472 w 2507"/>
                  <a:gd name="T21" fmla="*/ 323 h 1713"/>
                  <a:gd name="T22" fmla="*/ 577 w 2507"/>
                  <a:gd name="T23" fmla="*/ 240 h 1713"/>
                  <a:gd name="T24" fmla="*/ 690 w 2507"/>
                  <a:gd name="T25" fmla="*/ 173 h 1713"/>
                  <a:gd name="T26" fmla="*/ 827 w 2507"/>
                  <a:gd name="T27" fmla="*/ 113 h 1713"/>
                  <a:gd name="T28" fmla="*/ 985 w 2507"/>
                  <a:gd name="T29" fmla="*/ 60 h 1713"/>
                  <a:gd name="T30" fmla="*/ 1120 w 2507"/>
                  <a:gd name="T31" fmla="*/ 23 h 1713"/>
                  <a:gd name="T32" fmla="*/ 1285 w 2507"/>
                  <a:gd name="T33" fmla="*/ 0 h 1713"/>
                  <a:gd name="T34" fmla="*/ 1495 w 2507"/>
                  <a:gd name="T35" fmla="*/ 0 h 1713"/>
                  <a:gd name="T36" fmla="*/ 1652 w 2507"/>
                  <a:gd name="T37" fmla="*/ 30 h 1713"/>
                  <a:gd name="T38" fmla="*/ 1840 w 2507"/>
                  <a:gd name="T39" fmla="*/ 75 h 1713"/>
                  <a:gd name="T40" fmla="*/ 2027 w 2507"/>
                  <a:gd name="T41" fmla="*/ 158 h 1713"/>
                  <a:gd name="T42" fmla="*/ 2192 w 2507"/>
                  <a:gd name="T43" fmla="*/ 255 h 1713"/>
                  <a:gd name="T44" fmla="*/ 2305 w 2507"/>
                  <a:gd name="T45" fmla="*/ 353 h 1713"/>
                  <a:gd name="T46" fmla="*/ 2417 w 2507"/>
                  <a:gd name="T47" fmla="*/ 465 h 1713"/>
                  <a:gd name="T48" fmla="*/ 2507 w 2507"/>
                  <a:gd name="T49" fmla="*/ 578 h 1713"/>
                  <a:gd name="T50" fmla="*/ 2267 w 2507"/>
                  <a:gd name="T51" fmla="*/ 398 h 1713"/>
                  <a:gd name="T52" fmla="*/ 2140 w 2507"/>
                  <a:gd name="T53" fmla="*/ 323 h 1713"/>
                  <a:gd name="T54" fmla="*/ 2005 w 2507"/>
                  <a:gd name="T55" fmla="*/ 270 h 1713"/>
                  <a:gd name="T56" fmla="*/ 1832 w 2507"/>
                  <a:gd name="T57" fmla="*/ 218 h 1713"/>
                  <a:gd name="T58" fmla="*/ 1667 w 2507"/>
                  <a:gd name="T59" fmla="*/ 195 h 1713"/>
                  <a:gd name="T60" fmla="*/ 1487 w 2507"/>
                  <a:gd name="T61" fmla="*/ 188 h 1713"/>
                  <a:gd name="T62" fmla="*/ 1352 w 2507"/>
                  <a:gd name="T63" fmla="*/ 195 h 1713"/>
                  <a:gd name="T64" fmla="*/ 1210 w 2507"/>
                  <a:gd name="T65" fmla="*/ 218 h 1713"/>
                  <a:gd name="T66" fmla="*/ 1067 w 2507"/>
                  <a:gd name="T67" fmla="*/ 255 h 1713"/>
                  <a:gd name="T68" fmla="*/ 932 w 2507"/>
                  <a:gd name="T69" fmla="*/ 300 h 1713"/>
                  <a:gd name="T70" fmla="*/ 782 w 2507"/>
                  <a:gd name="T71" fmla="*/ 375 h 1713"/>
                  <a:gd name="T72" fmla="*/ 667 w 2507"/>
                  <a:gd name="T73" fmla="*/ 443 h 1713"/>
                  <a:gd name="T74" fmla="*/ 570 w 2507"/>
                  <a:gd name="T75" fmla="*/ 525 h 1713"/>
                  <a:gd name="T76" fmla="*/ 457 w 2507"/>
                  <a:gd name="T77" fmla="*/ 615 h 1713"/>
                  <a:gd name="T78" fmla="*/ 367 w 2507"/>
                  <a:gd name="T79" fmla="*/ 713 h 1713"/>
                  <a:gd name="T80" fmla="*/ 277 w 2507"/>
                  <a:gd name="T81" fmla="*/ 848 h 1713"/>
                  <a:gd name="T82" fmla="*/ 195 w 2507"/>
                  <a:gd name="T83" fmla="*/ 990 h 1713"/>
                  <a:gd name="T84" fmla="*/ 142 w 2507"/>
                  <a:gd name="T85" fmla="*/ 1125 h 1713"/>
                  <a:gd name="T86" fmla="*/ 97 w 2507"/>
                  <a:gd name="T87" fmla="*/ 1285 h 1713"/>
                  <a:gd name="T88" fmla="*/ 67 w 2507"/>
                  <a:gd name="T89" fmla="*/ 1480 h 1713"/>
                  <a:gd name="T90" fmla="*/ 52 w 2507"/>
                  <a:gd name="T91" fmla="*/ 1713 h 1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07" h="1713">
                    <a:moveTo>
                      <a:pt x="52" y="1713"/>
                    </a:moveTo>
                    <a:lnTo>
                      <a:pt x="15" y="1510"/>
                    </a:lnTo>
                    <a:lnTo>
                      <a:pt x="0" y="1315"/>
                    </a:lnTo>
                    <a:lnTo>
                      <a:pt x="7" y="1180"/>
                    </a:lnTo>
                    <a:lnTo>
                      <a:pt x="30" y="1058"/>
                    </a:lnTo>
                    <a:lnTo>
                      <a:pt x="67" y="923"/>
                    </a:lnTo>
                    <a:lnTo>
                      <a:pt x="127" y="788"/>
                    </a:lnTo>
                    <a:lnTo>
                      <a:pt x="202" y="645"/>
                    </a:lnTo>
                    <a:lnTo>
                      <a:pt x="277" y="533"/>
                    </a:lnTo>
                    <a:lnTo>
                      <a:pt x="367" y="420"/>
                    </a:lnTo>
                    <a:lnTo>
                      <a:pt x="472" y="323"/>
                    </a:lnTo>
                    <a:lnTo>
                      <a:pt x="577" y="240"/>
                    </a:lnTo>
                    <a:lnTo>
                      <a:pt x="690" y="173"/>
                    </a:lnTo>
                    <a:lnTo>
                      <a:pt x="827" y="113"/>
                    </a:lnTo>
                    <a:lnTo>
                      <a:pt x="985" y="60"/>
                    </a:lnTo>
                    <a:lnTo>
                      <a:pt x="1120" y="23"/>
                    </a:lnTo>
                    <a:lnTo>
                      <a:pt x="1285" y="0"/>
                    </a:lnTo>
                    <a:lnTo>
                      <a:pt x="1495" y="0"/>
                    </a:lnTo>
                    <a:lnTo>
                      <a:pt x="1652" y="30"/>
                    </a:lnTo>
                    <a:lnTo>
                      <a:pt x="1840" y="75"/>
                    </a:lnTo>
                    <a:lnTo>
                      <a:pt x="2027" y="158"/>
                    </a:lnTo>
                    <a:lnTo>
                      <a:pt x="2192" y="255"/>
                    </a:lnTo>
                    <a:lnTo>
                      <a:pt x="2305" y="353"/>
                    </a:lnTo>
                    <a:lnTo>
                      <a:pt x="2417" y="465"/>
                    </a:lnTo>
                    <a:lnTo>
                      <a:pt x="2507" y="578"/>
                    </a:lnTo>
                    <a:lnTo>
                      <a:pt x="2267" y="398"/>
                    </a:lnTo>
                    <a:lnTo>
                      <a:pt x="2140" y="323"/>
                    </a:lnTo>
                    <a:lnTo>
                      <a:pt x="2005" y="270"/>
                    </a:lnTo>
                    <a:lnTo>
                      <a:pt x="1832" y="218"/>
                    </a:lnTo>
                    <a:lnTo>
                      <a:pt x="1667" y="195"/>
                    </a:lnTo>
                    <a:lnTo>
                      <a:pt x="1487" y="188"/>
                    </a:lnTo>
                    <a:lnTo>
                      <a:pt x="1352" y="195"/>
                    </a:lnTo>
                    <a:lnTo>
                      <a:pt x="1210" y="218"/>
                    </a:lnTo>
                    <a:lnTo>
                      <a:pt x="1067" y="255"/>
                    </a:lnTo>
                    <a:lnTo>
                      <a:pt x="932" y="300"/>
                    </a:lnTo>
                    <a:lnTo>
                      <a:pt x="782" y="375"/>
                    </a:lnTo>
                    <a:lnTo>
                      <a:pt x="667" y="443"/>
                    </a:lnTo>
                    <a:lnTo>
                      <a:pt x="570" y="525"/>
                    </a:lnTo>
                    <a:lnTo>
                      <a:pt x="457" y="615"/>
                    </a:lnTo>
                    <a:lnTo>
                      <a:pt x="367" y="713"/>
                    </a:lnTo>
                    <a:lnTo>
                      <a:pt x="277" y="848"/>
                    </a:lnTo>
                    <a:lnTo>
                      <a:pt x="195" y="990"/>
                    </a:lnTo>
                    <a:lnTo>
                      <a:pt x="142" y="1125"/>
                    </a:lnTo>
                    <a:lnTo>
                      <a:pt x="97" y="1285"/>
                    </a:lnTo>
                    <a:lnTo>
                      <a:pt x="67" y="1480"/>
                    </a:lnTo>
                    <a:lnTo>
                      <a:pt x="52" y="171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Freeform 15"/>
              <p:cNvSpPr>
                <a:spLocks/>
              </p:cNvSpPr>
              <p:nvPr/>
            </p:nvSpPr>
            <p:spPr bwMode="auto">
              <a:xfrm>
                <a:off x="8576" y="8521"/>
                <a:ext cx="2765" cy="2102"/>
              </a:xfrm>
              <a:custGeom>
                <a:avLst/>
                <a:gdLst>
                  <a:gd name="T0" fmla="*/ 0 w 2765"/>
                  <a:gd name="T1" fmla="*/ 1277 h 2102"/>
                  <a:gd name="T2" fmla="*/ 158 w 2765"/>
                  <a:gd name="T3" fmla="*/ 1457 h 2102"/>
                  <a:gd name="T4" fmla="*/ 330 w 2765"/>
                  <a:gd name="T5" fmla="*/ 1615 h 2102"/>
                  <a:gd name="T6" fmla="*/ 488 w 2765"/>
                  <a:gd name="T7" fmla="*/ 1705 h 2102"/>
                  <a:gd name="T8" fmla="*/ 715 w 2765"/>
                  <a:gd name="T9" fmla="*/ 1802 h 2102"/>
                  <a:gd name="T10" fmla="*/ 895 w 2765"/>
                  <a:gd name="T11" fmla="*/ 1855 h 2102"/>
                  <a:gd name="T12" fmla="*/ 1060 w 2765"/>
                  <a:gd name="T13" fmla="*/ 1877 h 2102"/>
                  <a:gd name="T14" fmla="*/ 1255 w 2765"/>
                  <a:gd name="T15" fmla="*/ 1877 h 2102"/>
                  <a:gd name="T16" fmla="*/ 1398 w 2765"/>
                  <a:gd name="T17" fmla="*/ 1862 h 2102"/>
                  <a:gd name="T18" fmla="*/ 1570 w 2765"/>
                  <a:gd name="T19" fmla="*/ 1832 h 2102"/>
                  <a:gd name="T20" fmla="*/ 1743 w 2765"/>
                  <a:gd name="T21" fmla="*/ 1780 h 2102"/>
                  <a:gd name="T22" fmla="*/ 1885 w 2765"/>
                  <a:gd name="T23" fmla="*/ 1705 h 2102"/>
                  <a:gd name="T24" fmla="*/ 2020 w 2765"/>
                  <a:gd name="T25" fmla="*/ 1622 h 2102"/>
                  <a:gd name="T26" fmla="*/ 2140 w 2765"/>
                  <a:gd name="T27" fmla="*/ 1540 h 2102"/>
                  <a:gd name="T28" fmla="*/ 2260 w 2765"/>
                  <a:gd name="T29" fmla="*/ 1420 h 2102"/>
                  <a:gd name="T30" fmla="*/ 2380 w 2765"/>
                  <a:gd name="T31" fmla="*/ 1285 h 2102"/>
                  <a:gd name="T32" fmla="*/ 2473 w 2765"/>
                  <a:gd name="T33" fmla="*/ 1157 h 2102"/>
                  <a:gd name="T34" fmla="*/ 2525 w 2765"/>
                  <a:gd name="T35" fmla="*/ 1030 h 2102"/>
                  <a:gd name="T36" fmla="*/ 2593 w 2765"/>
                  <a:gd name="T37" fmla="*/ 827 h 2102"/>
                  <a:gd name="T38" fmla="*/ 2638 w 2765"/>
                  <a:gd name="T39" fmla="*/ 617 h 2102"/>
                  <a:gd name="T40" fmla="*/ 2645 w 2765"/>
                  <a:gd name="T41" fmla="*/ 430 h 2102"/>
                  <a:gd name="T42" fmla="*/ 2615 w 2765"/>
                  <a:gd name="T43" fmla="*/ 225 h 2102"/>
                  <a:gd name="T44" fmla="*/ 2548 w 2765"/>
                  <a:gd name="T45" fmla="*/ 0 h 2102"/>
                  <a:gd name="T46" fmla="*/ 2615 w 2765"/>
                  <a:gd name="T47" fmla="*/ 120 h 2102"/>
                  <a:gd name="T48" fmla="*/ 2690 w 2765"/>
                  <a:gd name="T49" fmla="*/ 292 h 2102"/>
                  <a:gd name="T50" fmla="*/ 2728 w 2765"/>
                  <a:gd name="T51" fmla="*/ 452 h 2102"/>
                  <a:gd name="T52" fmla="*/ 2765 w 2765"/>
                  <a:gd name="T53" fmla="*/ 602 h 2102"/>
                  <a:gd name="T54" fmla="*/ 2758 w 2765"/>
                  <a:gd name="T55" fmla="*/ 730 h 2102"/>
                  <a:gd name="T56" fmla="*/ 2750 w 2765"/>
                  <a:gd name="T57" fmla="*/ 902 h 2102"/>
                  <a:gd name="T58" fmla="*/ 2660 w 2765"/>
                  <a:gd name="T59" fmla="*/ 1232 h 2102"/>
                  <a:gd name="T60" fmla="*/ 2570 w 2765"/>
                  <a:gd name="T61" fmla="*/ 1412 h 2102"/>
                  <a:gd name="T62" fmla="*/ 2458 w 2765"/>
                  <a:gd name="T63" fmla="*/ 1570 h 2102"/>
                  <a:gd name="T64" fmla="*/ 2335 w 2765"/>
                  <a:gd name="T65" fmla="*/ 1705 h 2102"/>
                  <a:gd name="T66" fmla="*/ 2215 w 2765"/>
                  <a:gd name="T67" fmla="*/ 1802 h 2102"/>
                  <a:gd name="T68" fmla="*/ 2050 w 2765"/>
                  <a:gd name="T69" fmla="*/ 1915 h 2102"/>
                  <a:gd name="T70" fmla="*/ 1885 w 2765"/>
                  <a:gd name="T71" fmla="*/ 1990 h 2102"/>
                  <a:gd name="T72" fmla="*/ 1728 w 2765"/>
                  <a:gd name="T73" fmla="*/ 2042 h 2102"/>
                  <a:gd name="T74" fmla="*/ 1525 w 2765"/>
                  <a:gd name="T75" fmla="*/ 2095 h 2102"/>
                  <a:gd name="T76" fmla="*/ 1375 w 2765"/>
                  <a:gd name="T77" fmla="*/ 2102 h 2102"/>
                  <a:gd name="T78" fmla="*/ 1210 w 2765"/>
                  <a:gd name="T79" fmla="*/ 2102 h 2102"/>
                  <a:gd name="T80" fmla="*/ 1045 w 2765"/>
                  <a:gd name="T81" fmla="*/ 2072 h 2102"/>
                  <a:gd name="T82" fmla="*/ 865 w 2765"/>
                  <a:gd name="T83" fmla="*/ 2035 h 2102"/>
                  <a:gd name="T84" fmla="*/ 745 w 2765"/>
                  <a:gd name="T85" fmla="*/ 1990 h 2102"/>
                  <a:gd name="T86" fmla="*/ 585 w 2765"/>
                  <a:gd name="T87" fmla="*/ 1907 h 2102"/>
                  <a:gd name="T88" fmla="*/ 450 w 2765"/>
                  <a:gd name="T89" fmla="*/ 1832 h 2102"/>
                  <a:gd name="T90" fmla="*/ 323 w 2765"/>
                  <a:gd name="T91" fmla="*/ 1727 h 2102"/>
                  <a:gd name="T92" fmla="*/ 188 w 2765"/>
                  <a:gd name="T93" fmla="*/ 1585 h 2102"/>
                  <a:gd name="T94" fmla="*/ 60 w 2765"/>
                  <a:gd name="T95" fmla="*/ 1405 h 2102"/>
                  <a:gd name="T96" fmla="*/ 0 w 2765"/>
                  <a:gd name="T97" fmla="*/ 1277 h 2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65" h="2102">
                    <a:moveTo>
                      <a:pt x="0" y="1277"/>
                    </a:moveTo>
                    <a:lnTo>
                      <a:pt x="158" y="1457"/>
                    </a:lnTo>
                    <a:lnTo>
                      <a:pt x="330" y="1615"/>
                    </a:lnTo>
                    <a:lnTo>
                      <a:pt x="488" y="1705"/>
                    </a:lnTo>
                    <a:lnTo>
                      <a:pt x="715" y="1802"/>
                    </a:lnTo>
                    <a:lnTo>
                      <a:pt x="895" y="1855"/>
                    </a:lnTo>
                    <a:lnTo>
                      <a:pt x="1060" y="1877"/>
                    </a:lnTo>
                    <a:lnTo>
                      <a:pt x="1255" y="1877"/>
                    </a:lnTo>
                    <a:lnTo>
                      <a:pt x="1398" y="1862"/>
                    </a:lnTo>
                    <a:lnTo>
                      <a:pt x="1570" y="1832"/>
                    </a:lnTo>
                    <a:lnTo>
                      <a:pt x="1743" y="1780"/>
                    </a:lnTo>
                    <a:lnTo>
                      <a:pt x="1885" y="1705"/>
                    </a:lnTo>
                    <a:lnTo>
                      <a:pt x="2020" y="1622"/>
                    </a:lnTo>
                    <a:lnTo>
                      <a:pt x="2140" y="1540"/>
                    </a:lnTo>
                    <a:lnTo>
                      <a:pt x="2260" y="1420"/>
                    </a:lnTo>
                    <a:lnTo>
                      <a:pt x="2380" y="1285"/>
                    </a:lnTo>
                    <a:lnTo>
                      <a:pt x="2473" y="1157"/>
                    </a:lnTo>
                    <a:lnTo>
                      <a:pt x="2525" y="1030"/>
                    </a:lnTo>
                    <a:lnTo>
                      <a:pt x="2593" y="827"/>
                    </a:lnTo>
                    <a:lnTo>
                      <a:pt x="2638" y="617"/>
                    </a:lnTo>
                    <a:lnTo>
                      <a:pt x="2645" y="430"/>
                    </a:lnTo>
                    <a:lnTo>
                      <a:pt x="2615" y="225"/>
                    </a:lnTo>
                    <a:lnTo>
                      <a:pt x="2548" y="0"/>
                    </a:lnTo>
                    <a:lnTo>
                      <a:pt x="2615" y="120"/>
                    </a:lnTo>
                    <a:lnTo>
                      <a:pt x="2690" y="292"/>
                    </a:lnTo>
                    <a:lnTo>
                      <a:pt x="2728" y="452"/>
                    </a:lnTo>
                    <a:lnTo>
                      <a:pt x="2765" y="602"/>
                    </a:lnTo>
                    <a:lnTo>
                      <a:pt x="2758" y="730"/>
                    </a:lnTo>
                    <a:lnTo>
                      <a:pt x="2750" y="902"/>
                    </a:lnTo>
                    <a:lnTo>
                      <a:pt x="2660" y="1232"/>
                    </a:lnTo>
                    <a:lnTo>
                      <a:pt x="2570" y="1412"/>
                    </a:lnTo>
                    <a:lnTo>
                      <a:pt x="2458" y="1570"/>
                    </a:lnTo>
                    <a:lnTo>
                      <a:pt x="2335" y="1705"/>
                    </a:lnTo>
                    <a:lnTo>
                      <a:pt x="2215" y="1802"/>
                    </a:lnTo>
                    <a:lnTo>
                      <a:pt x="2050" y="1915"/>
                    </a:lnTo>
                    <a:lnTo>
                      <a:pt x="1885" y="1990"/>
                    </a:lnTo>
                    <a:lnTo>
                      <a:pt x="1728" y="2042"/>
                    </a:lnTo>
                    <a:lnTo>
                      <a:pt x="1525" y="2095"/>
                    </a:lnTo>
                    <a:lnTo>
                      <a:pt x="1375" y="2102"/>
                    </a:lnTo>
                    <a:lnTo>
                      <a:pt x="1210" y="2102"/>
                    </a:lnTo>
                    <a:lnTo>
                      <a:pt x="1045" y="2072"/>
                    </a:lnTo>
                    <a:lnTo>
                      <a:pt x="865" y="2035"/>
                    </a:lnTo>
                    <a:lnTo>
                      <a:pt x="745" y="1990"/>
                    </a:lnTo>
                    <a:lnTo>
                      <a:pt x="585" y="1907"/>
                    </a:lnTo>
                    <a:lnTo>
                      <a:pt x="450" y="1832"/>
                    </a:lnTo>
                    <a:lnTo>
                      <a:pt x="323" y="1727"/>
                    </a:lnTo>
                    <a:lnTo>
                      <a:pt x="188" y="1585"/>
                    </a:lnTo>
                    <a:lnTo>
                      <a:pt x="60" y="1405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8406" y="7713"/>
              <a:ext cx="2930" cy="2783"/>
              <a:chOff x="8406" y="7713"/>
              <a:chExt cx="2930" cy="2783"/>
            </a:xfrm>
          </p:grpSpPr>
          <p:sp>
            <p:nvSpPr>
              <p:cNvPr id="32785" name="Freeform 17"/>
              <p:cNvSpPr>
                <a:spLocks/>
              </p:cNvSpPr>
              <p:nvPr/>
            </p:nvSpPr>
            <p:spPr bwMode="auto">
              <a:xfrm>
                <a:off x="8571" y="9801"/>
                <a:ext cx="718" cy="695"/>
              </a:xfrm>
              <a:custGeom>
                <a:avLst/>
                <a:gdLst>
                  <a:gd name="T0" fmla="*/ 0 w 718"/>
                  <a:gd name="T1" fmla="*/ 0 h 695"/>
                  <a:gd name="T2" fmla="*/ 75 w 718"/>
                  <a:gd name="T3" fmla="*/ 140 h 695"/>
                  <a:gd name="T4" fmla="*/ 148 w 718"/>
                  <a:gd name="T5" fmla="*/ 247 h 695"/>
                  <a:gd name="T6" fmla="*/ 225 w 718"/>
                  <a:gd name="T7" fmla="*/ 345 h 695"/>
                  <a:gd name="T8" fmla="*/ 345 w 718"/>
                  <a:gd name="T9" fmla="*/ 462 h 695"/>
                  <a:gd name="T10" fmla="*/ 435 w 718"/>
                  <a:gd name="T11" fmla="*/ 537 h 695"/>
                  <a:gd name="T12" fmla="*/ 550 w 718"/>
                  <a:gd name="T13" fmla="*/ 610 h 695"/>
                  <a:gd name="T14" fmla="*/ 718 w 718"/>
                  <a:gd name="T15" fmla="*/ 695 h 695"/>
                  <a:gd name="T16" fmla="*/ 530 w 718"/>
                  <a:gd name="T17" fmla="*/ 440 h 695"/>
                  <a:gd name="T18" fmla="*/ 425 w 718"/>
                  <a:gd name="T19" fmla="*/ 380 h 695"/>
                  <a:gd name="T20" fmla="*/ 350 w 718"/>
                  <a:gd name="T21" fmla="*/ 327 h 695"/>
                  <a:gd name="T22" fmla="*/ 240 w 718"/>
                  <a:gd name="T23" fmla="*/ 252 h 695"/>
                  <a:gd name="T24" fmla="*/ 155 w 718"/>
                  <a:gd name="T25" fmla="*/ 172 h 695"/>
                  <a:gd name="T26" fmla="*/ 88 w 718"/>
                  <a:gd name="T27" fmla="*/ 105 h 695"/>
                  <a:gd name="T28" fmla="*/ 0 w 718"/>
                  <a:gd name="T29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8" h="695">
                    <a:moveTo>
                      <a:pt x="0" y="0"/>
                    </a:moveTo>
                    <a:lnTo>
                      <a:pt x="75" y="140"/>
                    </a:lnTo>
                    <a:lnTo>
                      <a:pt x="148" y="247"/>
                    </a:lnTo>
                    <a:lnTo>
                      <a:pt x="225" y="345"/>
                    </a:lnTo>
                    <a:lnTo>
                      <a:pt x="345" y="462"/>
                    </a:lnTo>
                    <a:lnTo>
                      <a:pt x="435" y="537"/>
                    </a:lnTo>
                    <a:lnTo>
                      <a:pt x="550" y="610"/>
                    </a:lnTo>
                    <a:lnTo>
                      <a:pt x="718" y="695"/>
                    </a:lnTo>
                    <a:lnTo>
                      <a:pt x="530" y="440"/>
                    </a:lnTo>
                    <a:lnTo>
                      <a:pt x="425" y="380"/>
                    </a:lnTo>
                    <a:lnTo>
                      <a:pt x="350" y="327"/>
                    </a:lnTo>
                    <a:lnTo>
                      <a:pt x="240" y="252"/>
                    </a:lnTo>
                    <a:lnTo>
                      <a:pt x="155" y="172"/>
                    </a:lnTo>
                    <a:lnTo>
                      <a:pt x="88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Freeform 18"/>
              <p:cNvSpPr>
                <a:spLocks/>
              </p:cNvSpPr>
              <p:nvPr/>
            </p:nvSpPr>
            <p:spPr bwMode="auto">
              <a:xfrm>
                <a:off x="11079" y="8506"/>
                <a:ext cx="257" cy="1365"/>
              </a:xfrm>
              <a:custGeom>
                <a:avLst/>
                <a:gdLst>
                  <a:gd name="T0" fmla="*/ 47 w 257"/>
                  <a:gd name="T1" fmla="*/ 0 h 1365"/>
                  <a:gd name="T2" fmla="*/ 97 w 257"/>
                  <a:gd name="T3" fmla="*/ 92 h 1365"/>
                  <a:gd name="T4" fmla="*/ 130 w 257"/>
                  <a:gd name="T5" fmla="*/ 172 h 1365"/>
                  <a:gd name="T6" fmla="*/ 165 w 257"/>
                  <a:gd name="T7" fmla="*/ 255 h 1365"/>
                  <a:gd name="T8" fmla="*/ 190 w 257"/>
                  <a:gd name="T9" fmla="*/ 335 h 1365"/>
                  <a:gd name="T10" fmla="*/ 210 w 257"/>
                  <a:gd name="T11" fmla="*/ 410 h 1365"/>
                  <a:gd name="T12" fmla="*/ 247 w 257"/>
                  <a:gd name="T13" fmla="*/ 542 h 1365"/>
                  <a:gd name="T14" fmla="*/ 257 w 257"/>
                  <a:gd name="T15" fmla="*/ 672 h 1365"/>
                  <a:gd name="T16" fmla="*/ 250 w 257"/>
                  <a:gd name="T17" fmla="*/ 872 h 1365"/>
                  <a:gd name="T18" fmla="*/ 232 w 257"/>
                  <a:gd name="T19" fmla="*/ 1007 h 1365"/>
                  <a:gd name="T20" fmla="*/ 205 w 257"/>
                  <a:gd name="T21" fmla="*/ 1117 h 1365"/>
                  <a:gd name="T22" fmla="*/ 162 w 257"/>
                  <a:gd name="T23" fmla="*/ 1232 h 1365"/>
                  <a:gd name="T24" fmla="*/ 105 w 257"/>
                  <a:gd name="T25" fmla="*/ 1365 h 1365"/>
                  <a:gd name="T26" fmla="*/ 0 w 257"/>
                  <a:gd name="T27" fmla="*/ 1107 h 1365"/>
                  <a:gd name="T28" fmla="*/ 47 w 257"/>
                  <a:gd name="T29" fmla="*/ 995 h 1365"/>
                  <a:gd name="T30" fmla="*/ 70 w 257"/>
                  <a:gd name="T31" fmla="*/ 935 h 1365"/>
                  <a:gd name="T32" fmla="*/ 97 w 257"/>
                  <a:gd name="T33" fmla="*/ 857 h 1365"/>
                  <a:gd name="T34" fmla="*/ 115 w 257"/>
                  <a:gd name="T35" fmla="*/ 777 h 1365"/>
                  <a:gd name="T36" fmla="*/ 130 w 257"/>
                  <a:gd name="T37" fmla="*/ 655 h 1365"/>
                  <a:gd name="T38" fmla="*/ 137 w 257"/>
                  <a:gd name="T39" fmla="*/ 552 h 1365"/>
                  <a:gd name="T40" fmla="*/ 137 w 257"/>
                  <a:gd name="T41" fmla="*/ 400 h 1365"/>
                  <a:gd name="T42" fmla="*/ 115 w 257"/>
                  <a:gd name="T43" fmla="*/ 262 h 1365"/>
                  <a:gd name="T44" fmla="*/ 90 w 257"/>
                  <a:gd name="T45" fmla="*/ 150 h 1365"/>
                  <a:gd name="T46" fmla="*/ 75 w 257"/>
                  <a:gd name="T47" fmla="*/ 90 h 1365"/>
                  <a:gd name="T48" fmla="*/ 47 w 257"/>
                  <a:gd name="T49" fmla="*/ 0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7" h="1365">
                    <a:moveTo>
                      <a:pt x="47" y="0"/>
                    </a:moveTo>
                    <a:lnTo>
                      <a:pt x="97" y="92"/>
                    </a:lnTo>
                    <a:lnTo>
                      <a:pt x="130" y="172"/>
                    </a:lnTo>
                    <a:lnTo>
                      <a:pt x="165" y="255"/>
                    </a:lnTo>
                    <a:lnTo>
                      <a:pt x="190" y="335"/>
                    </a:lnTo>
                    <a:lnTo>
                      <a:pt x="210" y="410"/>
                    </a:lnTo>
                    <a:lnTo>
                      <a:pt x="247" y="542"/>
                    </a:lnTo>
                    <a:lnTo>
                      <a:pt x="257" y="672"/>
                    </a:lnTo>
                    <a:lnTo>
                      <a:pt x="250" y="872"/>
                    </a:lnTo>
                    <a:lnTo>
                      <a:pt x="232" y="1007"/>
                    </a:lnTo>
                    <a:lnTo>
                      <a:pt x="205" y="1117"/>
                    </a:lnTo>
                    <a:lnTo>
                      <a:pt x="162" y="1232"/>
                    </a:lnTo>
                    <a:lnTo>
                      <a:pt x="105" y="1365"/>
                    </a:lnTo>
                    <a:lnTo>
                      <a:pt x="0" y="1107"/>
                    </a:lnTo>
                    <a:lnTo>
                      <a:pt x="47" y="995"/>
                    </a:lnTo>
                    <a:lnTo>
                      <a:pt x="70" y="935"/>
                    </a:lnTo>
                    <a:lnTo>
                      <a:pt x="97" y="857"/>
                    </a:lnTo>
                    <a:lnTo>
                      <a:pt x="115" y="777"/>
                    </a:lnTo>
                    <a:lnTo>
                      <a:pt x="130" y="655"/>
                    </a:lnTo>
                    <a:lnTo>
                      <a:pt x="137" y="552"/>
                    </a:lnTo>
                    <a:lnTo>
                      <a:pt x="137" y="400"/>
                    </a:lnTo>
                    <a:lnTo>
                      <a:pt x="115" y="262"/>
                    </a:lnTo>
                    <a:lnTo>
                      <a:pt x="90" y="150"/>
                    </a:lnTo>
                    <a:lnTo>
                      <a:pt x="75" y="9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Freeform 19"/>
              <p:cNvSpPr>
                <a:spLocks/>
              </p:cNvSpPr>
              <p:nvPr/>
            </p:nvSpPr>
            <p:spPr bwMode="auto">
              <a:xfrm>
                <a:off x="9734" y="7713"/>
                <a:ext cx="1020" cy="413"/>
              </a:xfrm>
              <a:custGeom>
                <a:avLst/>
                <a:gdLst>
                  <a:gd name="T0" fmla="*/ 0 w 1020"/>
                  <a:gd name="T1" fmla="*/ 0 h 413"/>
                  <a:gd name="T2" fmla="*/ 77 w 1020"/>
                  <a:gd name="T3" fmla="*/ 150 h 413"/>
                  <a:gd name="T4" fmla="*/ 197 w 1020"/>
                  <a:gd name="T5" fmla="*/ 143 h 413"/>
                  <a:gd name="T6" fmla="*/ 307 w 1020"/>
                  <a:gd name="T7" fmla="*/ 150 h 413"/>
                  <a:gd name="T8" fmla="*/ 410 w 1020"/>
                  <a:gd name="T9" fmla="*/ 165 h 413"/>
                  <a:gd name="T10" fmla="*/ 505 w 1020"/>
                  <a:gd name="T11" fmla="*/ 183 h 413"/>
                  <a:gd name="T12" fmla="*/ 600 w 1020"/>
                  <a:gd name="T13" fmla="*/ 208 h 413"/>
                  <a:gd name="T14" fmla="*/ 665 w 1020"/>
                  <a:gd name="T15" fmla="*/ 228 h 413"/>
                  <a:gd name="T16" fmla="*/ 750 w 1020"/>
                  <a:gd name="T17" fmla="*/ 263 h 413"/>
                  <a:gd name="T18" fmla="*/ 847 w 1020"/>
                  <a:gd name="T19" fmla="*/ 310 h 413"/>
                  <a:gd name="T20" fmla="*/ 1020 w 1020"/>
                  <a:gd name="T21" fmla="*/ 413 h 413"/>
                  <a:gd name="T22" fmla="*/ 920 w 1020"/>
                  <a:gd name="T23" fmla="*/ 308 h 413"/>
                  <a:gd name="T24" fmla="*/ 850 w 1020"/>
                  <a:gd name="T25" fmla="*/ 255 h 413"/>
                  <a:gd name="T26" fmla="*/ 757 w 1020"/>
                  <a:gd name="T27" fmla="*/ 195 h 413"/>
                  <a:gd name="T28" fmla="*/ 700 w 1020"/>
                  <a:gd name="T29" fmla="*/ 160 h 413"/>
                  <a:gd name="T30" fmla="*/ 572 w 1020"/>
                  <a:gd name="T31" fmla="*/ 100 h 413"/>
                  <a:gd name="T32" fmla="*/ 490 w 1020"/>
                  <a:gd name="T33" fmla="*/ 70 h 413"/>
                  <a:gd name="T34" fmla="*/ 422 w 1020"/>
                  <a:gd name="T35" fmla="*/ 48 h 413"/>
                  <a:gd name="T36" fmla="*/ 360 w 1020"/>
                  <a:gd name="T37" fmla="*/ 33 h 413"/>
                  <a:gd name="T38" fmla="*/ 262 w 1020"/>
                  <a:gd name="T39" fmla="*/ 15 h 413"/>
                  <a:gd name="T40" fmla="*/ 160 w 1020"/>
                  <a:gd name="T41" fmla="*/ 3 h 413"/>
                  <a:gd name="T42" fmla="*/ 45 w 1020"/>
                  <a:gd name="T43" fmla="*/ 0 h 413"/>
                  <a:gd name="T44" fmla="*/ 0 w 1020"/>
                  <a:gd name="T4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0" h="413">
                    <a:moveTo>
                      <a:pt x="0" y="0"/>
                    </a:moveTo>
                    <a:lnTo>
                      <a:pt x="77" y="150"/>
                    </a:lnTo>
                    <a:lnTo>
                      <a:pt x="197" y="143"/>
                    </a:lnTo>
                    <a:lnTo>
                      <a:pt x="307" y="150"/>
                    </a:lnTo>
                    <a:lnTo>
                      <a:pt x="410" y="165"/>
                    </a:lnTo>
                    <a:lnTo>
                      <a:pt x="505" y="183"/>
                    </a:lnTo>
                    <a:lnTo>
                      <a:pt x="600" y="208"/>
                    </a:lnTo>
                    <a:lnTo>
                      <a:pt x="665" y="228"/>
                    </a:lnTo>
                    <a:lnTo>
                      <a:pt x="750" y="263"/>
                    </a:lnTo>
                    <a:lnTo>
                      <a:pt x="847" y="310"/>
                    </a:lnTo>
                    <a:lnTo>
                      <a:pt x="1020" y="413"/>
                    </a:lnTo>
                    <a:lnTo>
                      <a:pt x="920" y="308"/>
                    </a:lnTo>
                    <a:lnTo>
                      <a:pt x="850" y="255"/>
                    </a:lnTo>
                    <a:lnTo>
                      <a:pt x="757" y="195"/>
                    </a:lnTo>
                    <a:lnTo>
                      <a:pt x="700" y="160"/>
                    </a:lnTo>
                    <a:lnTo>
                      <a:pt x="572" y="100"/>
                    </a:lnTo>
                    <a:lnTo>
                      <a:pt x="490" y="70"/>
                    </a:lnTo>
                    <a:lnTo>
                      <a:pt x="422" y="48"/>
                    </a:lnTo>
                    <a:lnTo>
                      <a:pt x="360" y="33"/>
                    </a:lnTo>
                    <a:lnTo>
                      <a:pt x="262" y="15"/>
                    </a:lnTo>
                    <a:lnTo>
                      <a:pt x="160" y="3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Freeform 20"/>
              <p:cNvSpPr>
                <a:spLocks/>
              </p:cNvSpPr>
              <p:nvPr/>
            </p:nvSpPr>
            <p:spPr bwMode="auto">
              <a:xfrm>
                <a:off x="8406" y="8293"/>
                <a:ext cx="325" cy="968"/>
              </a:xfrm>
              <a:custGeom>
                <a:avLst/>
                <a:gdLst>
                  <a:gd name="T0" fmla="*/ 0 w 325"/>
                  <a:gd name="T1" fmla="*/ 743 h 968"/>
                  <a:gd name="T2" fmla="*/ 8 w 325"/>
                  <a:gd name="T3" fmla="*/ 668 h 968"/>
                  <a:gd name="T4" fmla="*/ 13 w 325"/>
                  <a:gd name="T5" fmla="*/ 585 h 968"/>
                  <a:gd name="T6" fmla="*/ 35 w 325"/>
                  <a:gd name="T7" fmla="*/ 453 h 968"/>
                  <a:gd name="T8" fmla="*/ 60 w 325"/>
                  <a:gd name="T9" fmla="*/ 348 h 968"/>
                  <a:gd name="T10" fmla="*/ 95 w 325"/>
                  <a:gd name="T11" fmla="*/ 253 h 968"/>
                  <a:gd name="T12" fmla="*/ 140 w 325"/>
                  <a:gd name="T13" fmla="*/ 155 h 968"/>
                  <a:gd name="T14" fmla="*/ 180 w 325"/>
                  <a:gd name="T15" fmla="*/ 80 h 968"/>
                  <a:gd name="T16" fmla="*/ 230 w 325"/>
                  <a:gd name="T17" fmla="*/ 0 h 968"/>
                  <a:gd name="T18" fmla="*/ 325 w 325"/>
                  <a:gd name="T19" fmla="*/ 125 h 968"/>
                  <a:gd name="T20" fmla="*/ 270 w 325"/>
                  <a:gd name="T21" fmla="*/ 200 h 968"/>
                  <a:gd name="T22" fmla="*/ 230 w 325"/>
                  <a:gd name="T23" fmla="*/ 268 h 968"/>
                  <a:gd name="T24" fmla="*/ 198 w 325"/>
                  <a:gd name="T25" fmla="*/ 330 h 968"/>
                  <a:gd name="T26" fmla="*/ 150 w 325"/>
                  <a:gd name="T27" fmla="*/ 418 h 968"/>
                  <a:gd name="T28" fmla="*/ 120 w 325"/>
                  <a:gd name="T29" fmla="*/ 495 h 968"/>
                  <a:gd name="T30" fmla="*/ 103 w 325"/>
                  <a:gd name="T31" fmla="*/ 570 h 968"/>
                  <a:gd name="T32" fmla="*/ 80 w 325"/>
                  <a:gd name="T33" fmla="*/ 645 h 968"/>
                  <a:gd name="T34" fmla="*/ 65 w 325"/>
                  <a:gd name="T35" fmla="*/ 728 h 968"/>
                  <a:gd name="T36" fmla="*/ 53 w 325"/>
                  <a:gd name="T37" fmla="*/ 828 h 968"/>
                  <a:gd name="T38" fmla="*/ 43 w 325"/>
                  <a:gd name="T39" fmla="*/ 928 h 968"/>
                  <a:gd name="T40" fmla="*/ 25 w 325"/>
                  <a:gd name="T41" fmla="*/ 968 h 968"/>
                  <a:gd name="T42" fmla="*/ 0 w 325"/>
                  <a:gd name="T43" fmla="*/ 743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5" h="968">
                    <a:moveTo>
                      <a:pt x="0" y="743"/>
                    </a:moveTo>
                    <a:lnTo>
                      <a:pt x="8" y="668"/>
                    </a:lnTo>
                    <a:lnTo>
                      <a:pt x="13" y="585"/>
                    </a:lnTo>
                    <a:lnTo>
                      <a:pt x="35" y="453"/>
                    </a:lnTo>
                    <a:lnTo>
                      <a:pt x="60" y="348"/>
                    </a:lnTo>
                    <a:lnTo>
                      <a:pt x="95" y="253"/>
                    </a:lnTo>
                    <a:lnTo>
                      <a:pt x="140" y="155"/>
                    </a:lnTo>
                    <a:lnTo>
                      <a:pt x="180" y="80"/>
                    </a:lnTo>
                    <a:lnTo>
                      <a:pt x="230" y="0"/>
                    </a:lnTo>
                    <a:lnTo>
                      <a:pt x="325" y="125"/>
                    </a:lnTo>
                    <a:lnTo>
                      <a:pt x="270" y="200"/>
                    </a:lnTo>
                    <a:lnTo>
                      <a:pt x="230" y="268"/>
                    </a:lnTo>
                    <a:lnTo>
                      <a:pt x="198" y="330"/>
                    </a:lnTo>
                    <a:lnTo>
                      <a:pt x="150" y="418"/>
                    </a:lnTo>
                    <a:lnTo>
                      <a:pt x="120" y="495"/>
                    </a:lnTo>
                    <a:lnTo>
                      <a:pt x="103" y="570"/>
                    </a:lnTo>
                    <a:lnTo>
                      <a:pt x="80" y="645"/>
                    </a:lnTo>
                    <a:lnTo>
                      <a:pt x="65" y="728"/>
                    </a:lnTo>
                    <a:lnTo>
                      <a:pt x="53" y="828"/>
                    </a:lnTo>
                    <a:lnTo>
                      <a:pt x="43" y="928"/>
                    </a:lnTo>
                    <a:lnTo>
                      <a:pt x="25" y="968"/>
                    </a:lnTo>
                    <a:lnTo>
                      <a:pt x="0" y="74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8454" y="7863"/>
              <a:ext cx="2885" cy="276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8366" y="7676"/>
              <a:ext cx="2818" cy="2695"/>
            </a:xfrm>
            <a:prstGeom prst="ellipse">
              <a:avLst/>
            </a:prstGeom>
            <a:noFill/>
            <a:ln w="63500">
              <a:solidFill>
                <a:srgbClr val="9F9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8334" y="7638"/>
              <a:ext cx="2885" cy="276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8414" y="7713"/>
              <a:ext cx="2725" cy="261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10414" y="10361"/>
              <a:ext cx="1410" cy="2020"/>
            </a:xfrm>
            <a:custGeom>
              <a:avLst/>
              <a:gdLst>
                <a:gd name="T0" fmla="*/ 0 w 1410"/>
                <a:gd name="T1" fmla="*/ 150 h 2020"/>
                <a:gd name="T2" fmla="*/ 1000 w 1410"/>
                <a:gd name="T3" fmla="*/ 2020 h 2020"/>
                <a:gd name="T4" fmla="*/ 1410 w 1410"/>
                <a:gd name="T5" fmla="*/ 1812 h 2020"/>
                <a:gd name="T6" fmla="*/ 405 w 1410"/>
                <a:gd name="T7" fmla="*/ 0 h 2020"/>
                <a:gd name="T8" fmla="*/ 0 w 1410"/>
                <a:gd name="T9" fmla="*/ 15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2020">
                  <a:moveTo>
                    <a:pt x="0" y="150"/>
                  </a:moveTo>
                  <a:lnTo>
                    <a:pt x="1000" y="2020"/>
                  </a:lnTo>
                  <a:lnTo>
                    <a:pt x="1410" y="1812"/>
                  </a:lnTo>
                  <a:lnTo>
                    <a:pt x="405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Arc 26"/>
            <p:cNvSpPr>
              <a:spLocks/>
            </p:cNvSpPr>
            <p:nvPr/>
          </p:nvSpPr>
          <p:spPr bwMode="auto">
            <a:xfrm>
              <a:off x="10406" y="10243"/>
              <a:ext cx="425" cy="2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7 w 42167"/>
                <a:gd name="T1" fmla="*/ 27728 h 27728"/>
                <a:gd name="T2" fmla="*/ 42167 w 42167"/>
                <a:gd name="T3" fmla="*/ 15000 h 27728"/>
                <a:gd name="T4" fmla="*/ 21600 w 42167"/>
                <a:gd name="T5" fmla="*/ 21600 h 27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67" h="27728" fill="none" extrusionOk="0">
                  <a:moveTo>
                    <a:pt x="887" y="27727"/>
                  </a:moveTo>
                  <a:cubicBezTo>
                    <a:pt x="298" y="25738"/>
                    <a:pt x="0" y="236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86" y="-1"/>
                    <a:pt x="39298" y="6062"/>
                    <a:pt x="42166" y="15000"/>
                  </a:cubicBezTo>
                </a:path>
                <a:path w="42167" h="27728" stroke="0" extrusionOk="0">
                  <a:moveTo>
                    <a:pt x="887" y="27727"/>
                  </a:moveTo>
                  <a:cubicBezTo>
                    <a:pt x="298" y="25738"/>
                    <a:pt x="0" y="236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86" y="-1"/>
                    <a:pt x="39298" y="6062"/>
                    <a:pt x="42166" y="150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5F3F1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Arc 27"/>
            <p:cNvSpPr>
              <a:spLocks/>
            </p:cNvSpPr>
            <p:nvPr/>
          </p:nvSpPr>
          <p:spPr bwMode="auto">
            <a:xfrm>
              <a:off x="10416" y="10271"/>
              <a:ext cx="432" cy="2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1 w 42100"/>
                <a:gd name="T1" fmla="*/ 24147 h 24147"/>
                <a:gd name="T2" fmla="*/ 42100 w 42100"/>
                <a:gd name="T3" fmla="*/ 14795 h 24147"/>
                <a:gd name="T4" fmla="*/ 21600 w 42100"/>
                <a:gd name="T5" fmla="*/ 21600 h 2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00" h="24147" fill="none" extrusionOk="0">
                  <a:moveTo>
                    <a:pt x="150" y="24147"/>
                  </a:moveTo>
                  <a:cubicBezTo>
                    <a:pt x="50" y="23301"/>
                    <a:pt x="0" y="224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07" y="-1"/>
                    <a:pt x="39167" y="5961"/>
                    <a:pt x="42100" y="14794"/>
                  </a:cubicBezTo>
                </a:path>
                <a:path w="42100" h="24147" stroke="0" extrusionOk="0">
                  <a:moveTo>
                    <a:pt x="150" y="24147"/>
                  </a:moveTo>
                  <a:cubicBezTo>
                    <a:pt x="50" y="23301"/>
                    <a:pt x="0" y="224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07" y="-1"/>
                    <a:pt x="39167" y="5961"/>
                    <a:pt x="42100" y="14794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Freeform 28"/>
            <p:cNvSpPr>
              <a:spLocks/>
            </p:cNvSpPr>
            <p:nvPr/>
          </p:nvSpPr>
          <p:spPr bwMode="auto">
            <a:xfrm>
              <a:off x="10401" y="10273"/>
              <a:ext cx="268" cy="518"/>
            </a:xfrm>
            <a:custGeom>
              <a:avLst/>
              <a:gdLst>
                <a:gd name="T0" fmla="*/ 8 w 268"/>
                <a:gd name="T1" fmla="*/ 240 h 518"/>
                <a:gd name="T2" fmla="*/ 0 w 268"/>
                <a:gd name="T3" fmla="*/ 205 h 518"/>
                <a:gd name="T4" fmla="*/ 0 w 268"/>
                <a:gd name="T5" fmla="*/ 173 h 518"/>
                <a:gd name="T6" fmla="*/ 5 w 268"/>
                <a:gd name="T7" fmla="*/ 145 h 518"/>
                <a:gd name="T8" fmla="*/ 15 w 268"/>
                <a:gd name="T9" fmla="*/ 105 h 518"/>
                <a:gd name="T10" fmla="*/ 30 w 268"/>
                <a:gd name="T11" fmla="*/ 73 h 518"/>
                <a:gd name="T12" fmla="*/ 53 w 268"/>
                <a:gd name="T13" fmla="*/ 43 h 518"/>
                <a:gd name="T14" fmla="*/ 78 w 268"/>
                <a:gd name="T15" fmla="*/ 18 h 518"/>
                <a:gd name="T16" fmla="*/ 103 w 268"/>
                <a:gd name="T17" fmla="*/ 0 h 518"/>
                <a:gd name="T18" fmla="*/ 268 w 268"/>
                <a:gd name="T19" fmla="*/ 280 h 518"/>
                <a:gd name="T20" fmla="*/ 238 w 268"/>
                <a:gd name="T21" fmla="*/ 298 h 518"/>
                <a:gd name="T22" fmla="*/ 218 w 268"/>
                <a:gd name="T23" fmla="*/ 318 h 518"/>
                <a:gd name="T24" fmla="*/ 198 w 268"/>
                <a:gd name="T25" fmla="*/ 338 h 518"/>
                <a:gd name="T26" fmla="*/ 183 w 268"/>
                <a:gd name="T27" fmla="*/ 363 h 518"/>
                <a:gd name="T28" fmla="*/ 165 w 268"/>
                <a:gd name="T29" fmla="*/ 408 h 518"/>
                <a:gd name="T30" fmla="*/ 155 w 268"/>
                <a:gd name="T31" fmla="*/ 468 h 518"/>
                <a:gd name="T32" fmla="*/ 155 w 268"/>
                <a:gd name="T33" fmla="*/ 518 h 518"/>
                <a:gd name="T34" fmla="*/ 8 w 268"/>
                <a:gd name="T35" fmla="*/ 24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8" h="518">
                  <a:moveTo>
                    <a:pt x="8" y="240"/>
                  </a:moveTo>
                  <a:lnTo>
                    <a:pt x="0" y="205"/>
                  </a:lnTo>
                  <a:lnTo>
                    <a:pt x="0" y="173"/>
                  </a:lnTo>
                  <a:lnTo>
                    <a:pt x="5" y="145"/>
                  </a:lnTo>
                  <a:lnTo>
                    <a:pt x="15" y="105"/>
                  </a:lnTo>
                  <a:lnTo>
                    <a:pt x="30" y="73"/>
                  </a:lnTo>
                  <a:lnTo>
                    <a:pt x="53" y="43"/>
                  </a:lnTo>
                  <a:lnTo>
                    <a:pt x="78" y="18"/>
                  </a:lnTo>
                  <a:lnTo>
                    <a:pt x="103" y="0"/>
                  </a:lnTo>
                  <a:lnTo>
                    <a:pt x="268" y="280"/>
                  </a:lnTo>
                  <a:lnTo>
                    <a:pt x="238" y="298"/>
                  </a:lnTo>
                  <a:lnTo>
                    <a:pt x="218" y="318"/>
                  </a:lnTo>
                  <a:lnTo>
                    <a:pt x="198" y="338"/>
                  </a:lnTo>
                  <a:lnTo>
                    <a:pt x="183" y="363"/>
                  </a:lnTo>
                  <a:lnTo>
                    <a:pt x="165" y="408"/>
                  </a:lnTo>
                  <a:lnTo>
                    <a:pt x="155" y="468"/>
                  </a:lnTo>
                  <a:lnTo>
                    <a:pt x="155" y="518"/>
                  </a:lnTo>
                  <a:lnTo>
                    <a:pt x="8" y="24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Arc 29"/>
            <p:cNvSpPr>
              <a:spLocks/>
            </p:cNvSpPr>
            <p:nvPr/>
          </p:nvSpPr>
          <p:spPr bwMode="auto">
            <a:xfrm>
              <a:off x="10404" y="10254"/>
              <a:ext cx="218" cy="247"/>
            </a:xfrm>
            <a:custGeom>
              <a:avLst/>
              <a:gdLst>
                <a:gd name="G0" fmla="+- 21600 0 0"/>
                <a:gd name="G1" fmla="+- 20211 0 0"/>
                <a:gd name="G2" fmla="+- 21600 0 0"/>
                <a:gd name="T0" fmla="*/ 803 w 21600"/>
                <a:gd name="T1" fmla="*/ 26046 h 26046"/>
                <a:gd name="T2" fmla="*/ 13980 w 21600"/>
                <a:gd name="T3" fmla="*/ 0 h 26046"/>
                <a:gd name="T4" fmla="*/ 21600 w 21600"/>
                <a:gd name="T5" fmla="*/ 20211 h 26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46" fill="none" extrusionOk="0">
                  <a:moveTo>
                    <a:pt x="803" y="26045"/>
                  </a:moveTo>
                  <a:cubicBezTo>
                    <a:pt x="270" y="24146"/>
                    <a:pt x="0" y="22183"/>
                    <a:pt x="0" y="20211"/>
                  </a:cubicBezTo>
                  <a:cubicBezTo>
                    <a:pt x="-1" y="11221"/>
                    <a:pt x="5568" y="3171"/>
                    <a:pt x="13979" y="-1"/>
                  </a:cubicBezTo>
                </a:path>
                <a:path w="21600" h="26046" stroke="0" extrusionOk="0">
                  <a:moveTo>
                    <a:pt x="803" y="26045"/>
                  </a:moveTo>
                  <a:cubicBezTo>
                    <a:pt x="270" y="24146"/>
                    <a:pt x="0" y="22183"/>
                    <a:pt x="0" y="20211"/>
                  </a:cubicBezTo>
                  <a:cubicBezTo>
                    <a:pt x="-1" y="11221"/>
                    <a:pt x="5568" y="3171"/>
                    <a:pt x="13979" y="-1"/>
                  </a:cubicBezTo>
                  <a:lnTo>
                    <a:pt x="21600" y="2021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Arc 30"/>
            <p:cNvSpPr>
              <a:spLocks/>
            </p:cNvSpPr>
            <p:nvPr/>
          </p:nvSpPr>
          <p:spPr bwMode="auto">
            <a:xfrm>
              <a:off x="10561" y="10526"/>
              <a:ext cx="429" cy="25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25 w 42285"/>
                <a:gd name="T1" fmla="*/ 27149 h 27149"/>
                <a:gd name="T2" fmla="*/ 42285 w 42285"/>
                <a:gd name="T3" fmla="*/ 15378 h 27149"/>
                <a:gd name="T4" fmla="*/ 21600 w 42285"/>
                <a:gd name="T5" fmla="*/ 21600 h 27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85" h="27149" fill="none" extrusionOk="0">
                  <a:moveTo>
                    <a:pt x="724" y="27149"/>
                  </a:moveTo>
                  <a:cubicBezTo>
                    <a:pt x="243" y="25338"/>
                    <a:pt x="0" y="234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32" y="-1"/>
                    <a:pt x="39538" y="6249"/>
                    <a:pt x="42284" y="15378"/>
                  </a:cubicBezTo>
                </a:path>
                <a:path w="42285" h="27149" stroke="0" extrusionOk="0">
                  <a:moveTo>
                    <a:pt x="724" y="27149"/>
                  </a:moveTo>
                  <a:cubicBezTo>
                    <a:pt x="243" y="25338"/>
                    <a:pt x="0" y="234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32" y="-1"/>
                    <a:pt x="39538" y="6249"/>
                    <a:pt x="42284" y="1537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7F3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99" name="Group 31"/>
            <p:cNvGrpSpPr>
              <a:grpSpLocks/>
            </p:cNvGrpSpPr>
            <p:nvPr/>
          </p:nvGrpSpPr>
          <p:grpSpPr bwMode="auto">
            <a:xfrm>
              <a:off x="10576" y="10566"/>
              <a:ext cx="455" cy="298"/>
              <a:chOff x="10576" y="10566"/>
              <a:chExt cx="455" cy="298"/>
            </a:xfrm>
          </p:grpSpPr>
          <p:grpSp>
            <p:nvGrpSpPr>
              <p:cNvPr id="32800" name="Group 32"/>
              <p:cNvGrpSpPr>
                <a:grpSpLocks/>
              </p:cNvGrpSpPr>
              <p:nvPr/>
            </p:nvGrpSpPr>
            <p:grpSpPr bwMode="auto">
              <a:xfrm>
                <a:off x="10576" y="10566"/>
                <a:ext cx="432" cy="253"/>
                <a:chOff x="10576" y="10566"/>
                <a:chExt cx="432" cy="253"/>
              </a:xfrm>
            </p:grpSpPr>
            <p:sp>
              <p:nvSpPr>
                <p:cNvPr id="32801" name="Arc 33"/>
                <p:cNvSpPr>
                  <a:spLocks/>
                </p:cNvSpPr>
                <p:nvPr/>
              </p:nvSpPr>
              <p:spPr bwMode="auto">
                <a:xfrm>
                  <a:off x="10576" y="10566"/>
                  <a:ext cx="431" cy="25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40 w 42527"/>
                    <a:gd name="T1" fmla="*/ 26398 h 26398"/>
                    <a:gd name="T2" fmla="*/ 42527 w 42527"/>
                    <a:gd name="T3" fmla="*/ 16252 h 26398"/>
                    <a:gd name="T4" fmla="*/ 21600 w 42527"/>
                    <a:gd name="T5" fmla="*/ 21600 h 26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27" h="26398" fill="none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</a:path>
                    <a:path w="42527" h="26398" stroke="0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2" name="Arc 34"/>
                <p:cNvSpPr>
                  <a:spLocks/>
                </p:cNvSpPr>
                <p:nvPr/>
              </p:nvSpPr>
              <p:spPr bwMode="auto">
                <a:xfrm>
                  <a:off x="10576" y="10591"/>
                  <a:ext cx="219" cy="225"/>
                </a:xfrm>
                <a:custGeom>
                  <a:avLst/>
                  <a:gdLst>
                    <a:gd name="G0" fmla="+- 21600 0 0"/>
                    <a:gd name="G1" fmla="+- 18951 0 0"/>
                    <a:gd name="G2" fmla="+- 21600 0 0"/>
                    <a:gd name="T0" fmla="*/ 540 w 21600"/>
                    <a:gd name="T1" fmla="*/ 23749 h 23749"/>
                    <a:gd name="T2" fmla="*/ 11235 w 21600"/>
                    <a:gd name="T3" fmla="*/ 0 h 23749"/>
                    <a:gd name="T4" fmla="*/ 21600 w 21600"/>
                    <a:gd name="T5" fmla="*/ 18951 h 23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3749" fill="none" extrusionOk="0">
                      <a:moveTo>
                        <a:pt x="539" y="23749"/>
                      </a:moveTo>
                      <a:cubicBezTo>
                        <a:pt x="181" y="22174"/>
                        <a:pt x="0" y="20565"/>
                        <a:pt x="0" y="18951"/>
                      </a:cubicBezTo>
                      <a:cubicBezTo>
                        <a:pt x="-1" y="11055"/>
                        <a:pt x="4307" y="3788"/>
                        <a:pt x="11235" y="0"/>
                      </a:cubicBezTo>
                    </a:path>
                    <a:path w="21600" h="23749" stroke="0" extrusionOk="0">
                      <a:moveTo>
                        <a:pt x="539" y="23749"/>
                      </a:moveTo>
                      <a:cubicBezTo>
                        <a:pt x="181" y="22174"/>
                        <a:pt x="0" y="20565"/>
                        <a:pt x="0" y="18951"/>
                      </a:cubicBezTo>
                      <a:cubicBezTo>
                        <a:pt x="-1" y="11055"/>
                        <a:pt x="4307" y="3788"/>
                        <a:pt x="11235" y="0"/>
                      </a:cubicBezTo>
                      <a:lnTo>
                        <a:pt x="21600" y="1895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3" name="Arc 35"/>
                <p:cNvSpPr>
                  <a:spLocks/>
                </p:cNvSpPr>
                <p:nvPr/>
              </p:nvSpPr>
              <p:spPr bwMode="auto">
                <a:xfrm>
                  <a:off x="10579" y="10566"/>
                  <a:ext cx="429" cy="25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95 w 42445"/>
                    <a:gd name="T1" fmla="*/ 26635 h 26635"/>
                    <a:gd name="T2" fmla="*/ 42445 w 42445"/>
                    <a:gd name="T3" fmla="*/ 15939 h 26635"/>
                    <a:gd name="T4" fmla="*/ 21600 w 42445"/>
                    <a:gd name="T5" fmla="*/ 21600 h 26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445" h="26635" fill="none" extrusionOk="0">
                      <a:moveTo>
                        <a:pt x="595" y="26634"/>
                      </a:moveTo>
                      <a:cubicBezTo>
                        <a:pt x="199" y="24985"/>
                        <a:pt x="0" y="2329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349" y="-1"/>
                        <a:pt x="39889" y="6530"/>
                        <a:pt x="42444" y="15939"/>
                      </a:cubicBezTo>
                    </a:path>
                    <a:path w="42445" h="26635" stroke="0" extrusionOk="0">
                      <a:moveTo>
                        <a:pt x="595" y="26634"/>
                      </a:moveTo>
                      <a:cubicBezTo>
                        <a:pt x="199" y="24985"/>
                        <a:pt x="0" y="2329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349" y="-1"/>
                        <a:pt x="39889" y="6530"/>
                        <a:pt x="42444" y="1593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04" name="Arc 36"/>
              <p:cNvSpPr>
                <a:spLocks/>
              </p:cNvSpPr>
              <p:nvPr/>
            </p:nvSpPr>
            <p:spPr bwMode="auto">
              <a:xfrm>
                <a:off x="10601" y="10611"/>
                <a:ext cx="430" cy="25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98 w 42449"/>
                  <a:gd name="T1" fmla="*/ 26646 h 26646"/>
                  <a:gd name="T2" fmla="*/ 42449 w 42449"/>
                  <a:gd name="T3" fmla="*/ 15952 h 26646"/>
                  <a:gd name="T4" fmla="*/ 21600 w 42449"/>
                  <a:gd name="T5" fmla="*/ 21600 h 26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49" h="26646" fill="none" extrusionOk="0">
                    <a:moveTo>
                      <a:pt x="597" y="26646"/>
                    </a:moveTo>
                    <a:cubicBezTo>
                      <a:pt x="200" y="24993"/>
                      <a:pt x="0" y="23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54" y="-1"/>
                      <a:pt x="39898" y="6537"/>
                      <a:pt x="42448" y="15952"/>
                    </a:cubicBezTo>
                  </a:path>
                  <a:path w="42449" h="26646" stroke="0" extrusionOk="0">
                    <a:moveTo>
                      <a:pt x="597" y="26646"/>
                    </a:moveTo>
                    <a:cubicBezTo>
                      <a:pt x="200" y="24993"/>
                      <a:pt x="0" y="23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54" y="-1"/>
                      <a:pt x="39898" y="6537"/>
                      <a:pt x="42448" y="159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05" name="Group 37"/>
            <p:cNvGrpSpPr>
              <a:grpSpLocks/>
            </p:cNvGrpSpPr>
            <p:nvPr/>
          </p:nvGrpSpPr>
          <p:grpSpPr bwMode="auto">
            <a:xfrm>
              <a:off x="10619" y="10651"/>
              <a:ext cx="455" cy="295"/>
              <a:chOff x="10619" y="10651"/>
              <a:chExt cx="455" cy="295"/>
            </a:xfrm>
          </p:grpSpPr>
          <p:grpSp>
            <p:nvGrpSpPr>
              <p:cNvPr id="32806" name="Group 38"/>
              <p:cNvGrpSpPr>
                <a:grpSpLocks/>
              </p:cNvGrpSpPr>
              <p:nvPr/>
            </p:nvGrpSpPr>
            <p:grpSpPr bwMode="auto">
              <a:xfrm>
                <a:off x="10619" y="10651"/>
                <a:ext cx="433" cy="251"/>
                <a:chOff x="10619" y="10651"/>
                <a:chExt cx="433" cy="251"/>
              </a:xfrm>
            </p:grpSpPr>
            <p:sp>
              <p:nvSpPr>
                <p:cNvPr id="32807" name="Arc 39"/>
                <p:cNvSpPr>
                  <a:spLocks/>
                </p:cNvSpPr>
                <p:nvPr/>
              </p:nvSpPr>
              <p:spPr bwMode="auto">
                <a:xfrm>
                  <a:off x="10619" y="10651"/>
                  <a:ext cx="431" cy="24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66 w 42575"/>
                    <a:gd name="T1" fmla="*/ 26063 h 26063"/>
                    <a:gd name="T2" fmla="*/ 42575 w 42575"/>
                    <a:gd name="T3" fmla="*/ 16441 h 26063"/>
                    <a:gd name="T4" fmla="*/ 21600 w 42575"/>
                    <a:gd name="T5" fmla="*/ 21600 h 26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75" h="26063" fill="none" extrusionOk="0">
                      <a:moveTo>
                        <a:pt x="466" y="26062"/>
                      </a:moveTo>
                      <a:cubicBezTo>
                        <a:pt x="156" y="24595"/>
                        <a:pt x="0" y="2309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542" y="-1"/>
                        <a:pt x="40200" y="6786"/>
                        <a:pt x="42574" y="16441"/>
                      </a:cubicBezTo>
                    </a:path>
                    <a:path w="42575" h="26063" stroke="0" extrusionOk="0">
                      <a:moveTo>
                        <a:pt x="466" y="26062"/>
                      </a:moveTo>
                      <a:cubicBezTo>
                        <a:pt x="156" y="24595"/>
                        <a:pt x="0" y="2309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542" y="-1"/>
                        <a:pt x="40200" y="6786"/>
                        <a:pt x="42574" y="164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8" name="Arc 40"/>
                <p:cNvSpPr>
                  <a:spLocks/>
                </p:cNvSpPr>
                <p:nvPr/>
              </p:nvSpPr>
              <p:spPr bwMode="auto">
                <a:xfrm>
                  <a:off x="10619" y="10676"/>
                  <a:ext cx="219" cy="222"/>
                </a:xfrm>
                <a:custGeom>
                  <a:avLst/>
                  <a:gdLst>
                    <a:gd name="G0" fmla="+- 21600 0 0"/>
                    <a:gd name="G1" fmla="+- 18941 0 0"/>
                    <a:gd name="G2" fmla="+- 21600 0 0"/>
                    <a:gd name="T0" fmla="*/ 466 w 21600"/>
                    <a:gd name="T1" fmla="*/ 23404 h 23404"/>
                    <a:gd name="T2" fmla="*/ 11217 w 21600"/>
                    <a:gd name="T3" fmla="*/ 0 h 23404"/>
                    <a:gd name="T4" fmla="*/ 21600 w 21600"/>
                    <a:gd name="T5" fmla="*/ 18941 h 23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3404" fill="none" extrusionOk="0">
                      <a:moveTo>
                        <a:pt x="466" y="23403"/>
                      </a:moveTo>
                      <a:cubicBezTo>
                        <a:pt x="156" y="21936"/>
                        <a:pt x="0" y="20440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</a:path>
                    <a:path w="21600" h="23404" stroke="0" extrusionOk="0">
                      <a:moveTo>
                        <a:pt x="466" y="23403"/>
                      </a:moveTo>
                      <a:cubicBezTo>
                        <a:pt x="156" y="21936"/>
                        <a:pt x="0" y="20440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  <a:lnTo>
                        <a:pt x="21600" y="1894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09" name="Arc 41"/>
                <p:cNvSpPr>
                  <a:spLocks/>
                </p:cNvSpPr>
                <p:nvPr/>
              </p:nvSpPr>
              <p:spPr bwMode="auto">
                <a:xfrm>
                  <a:off x="10621" y="10651"/>
                  <a:ext cx="431" cy="25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40 w 42527"/>
                    <a:gd name="T1" fmla="*/ 26398 h 26398"/>
                    <a:gd name="T2" fmla="*/ 42527 w 42527"/>
                    <a:gd name="T3" fmla="*/ 16252 h 26398"/>
                    <a:gd name="T4" fmla="*/ 21600 w 42527"/>
                    <a:gd name="T5" fmla="*/ 21600 h 26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27" h="26398" fill="none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</a:path>
                    <a:path w="42527" h="26398" stroke="0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10" name="Arc 42"/>
              <p:cNvSpPr>
                <a:spLocks/>
              </p:cNvSpPr>
              <p:nvPr/>
            </p:nvSpPr>
            <p:spPr bwMode="auto">
              <a:xfrm>
                <a:off x="10644" y="10696"/>
                <a:ext cx="430" cy="25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32 w 42524"/>
                  <a:gd name="T1" fmla="*/ 26366 h 26366"/>
                  <a:gd name="T2" fmla="*/ 42524 w 42524"/>
                  <a:gd name="T3" fmla="*/ 16239 h 26366"/>
                  <a:gd name="T4" fmla="*/ 21600 w 42524"/>
                  <a:gd name="T5" fmla="*/ 21600 h 26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24" h="26366" fill="none" extrusionOk="0">
                    <a:moveTo>
                      <a:pt x="532" y="26365"/>
                    </a:moveTo>
                    <a:cubicBezTo>
                      <a:pt x="178" y="24801"/>
                      <a:pt x="0" y="232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464" y="-1"/>
                      <a:pt x="40075" y="6683"/>
                      <a:pt x="42524" y="16238"/>
                    </a:cubicBezTo>
                  </a:path>
                  <a:path w="42524" h="26366" stroke="0" extrusionOk="0">
                    <a:moveTo>
                      <a:pt x="532" y="26365"/>
                    </a:moveTo>
                    <a:cubicBezTo>
                      <a:pt x="178" y="24801"/>
                      <a:pt x="0" y="232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464" y="-1"/>
                      <a:pt x="40075" y="6683"/>
                      <a:pt x="42524" y="1623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11" name="Group 43"/>
            <p:cNvGrpSpPr>
              <a:grpSpLocks/>
            </p:cNvGrpSpPr>
            <p:nvPr/>
          </p:nvGrpSpPr>
          <p:grpSpPr bwMode="auto">
            <a:xfrm>
              <a:off x="10664" y="10731"/>
              <a:ext cx="432" cy="245"/>
              <a:chOff x="10664" y="10731"/>
              <a:chExt cx="432" cy="245"/>
            </a:xfrm>
          </p:grpSpPr>
          <p:sp>
            <p:nvSpPr>
              <p:cNvPr id="32812" name="Arc 44"/>
              <p:cNvSpPr>
                <a:spLocks/>
              </p:cNvSpPr>
              <p:nvPr/>
            </p:nvSpPr>
            <p:spPr bwMode="auto">
              <a:xfrm>
                <a:off x="10664" y="10731"/>
                <a:ext cx="432" cy="2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24 w 42663"/>
                  <a:gd name="T1" fmla="*/ 25859 h 25859"/>
                  <a:gd name="T2" fmla="*/ 42663 w 42663"/>
                  <a:gd name="T3" fmla="*/ 16812 h 25859"/>
                  <a:gd name="T4" fmla="*/ 21600 w 42663"/>
                  <a:gd name="T5" fmla="*/ 21600 h 25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63" h="25859" fill="none" extrusionOk="0">
                    <a:moveTo>
                      <a:pt x="424" y="25858"/>
                    </a:moveTo>
                    <a:cubicBezTo>
                      <a:pt x="142" y="24456"/>
                      <a:pt x="0" y="230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4" y="-1"/>
                      <a:pt x="40427" y="6978"/>
                      <a:pt x="42662" y="16812"/>
                    </a:cubicBezTo>
                  </a:path>
                  <a:path w="42663" h="25859" stroke="0" extrusionOk="0">
                    <a:moveTo>
                      <a:pt x="424" y="25858"/>
                    </a:moveTo>
                    <a:cubicBezTo>
                      <a:pt x="142" y="24456"/>
                      <a:pt x="0" y="230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4" y="-1"/>
                      <a:pt x="40427" y="6978"/>
                      <a:pt x="42662" y="168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3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Arc 45"/>
              <p:cNvSpPr>
                <a:spLocks/>
              </p:cNvSpPr>
              <p:nvPr/>
            </p:nvSpPr>
            <p:spPr bwMode="auto">
              <a:xfrm>
                <a:off x="10664" y="10756"/>
                <a:ext cx="219" cy="220"/>
              </a:xfrm>
              <a:custGeom>
                <a:avLst/>
                <a:gdLst>
                  <a:gd name="G0" fmla="+- 21600 0 0"/>
                  <a:gd name="G1" fmla="+- 18941 0 0"/>
                  <a:gd name="G2" fmla="+- 21600 0 0"/>
                  <a:gd name="T0" fmla="*/ 424 w 21600"/>
                  <a:gd name="T1" fmla="*/ 23200 h 23200"/>
                  <a:gd name="T2" fmla="*/ 11217 w 21600"/>
                  <a:gd name="T3" fmla="*/ 0 h 23200"/>
                  <a:gd name="T4" fmla="*/ 21600 w 21600"/>
                  <a:gd name="T5" fmla="*/ 18941 h 2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00" fill="none" extrusionOk="0">
                    <a:moveTo>
                      <a:pt x="424" y="23199"/>
                    </a:moveTo>
                    <a:cubicBezTo>
                      <a:pt x="142" y="21797"/>
                      <a:pt x="0" y="20371"/>
                      <a:pt x="0" y="18941"/>
                    </a:cubicBezTo>
                    <a:cubicBezTo>
                      <a:pt x="-1" y="11052"/>
                      <a:pt x="4300" y="3791"/>
                      <a:pt x="11217" y="0"/>
                    </a:cubicBezTo>
                  </a:path>
                  <a:path w="21600" h="23200" stroke="0" extrusionOk="0">
                    <a:moveTo>
                      <a:pt x="424" y="23199"/>
                    </a:moveTo>
                    <a:cubicBezTo>
                      <a:pt x="142" y="21797"/>
                      <a:pt x="0" y="20371"/>
                      <a:pt x="0" y="18941"/>
                    </a:cubicBezTo>
                    <a:cubicBezTo>
                      <a:pt x="-1" y="11052"/>
                      <a:pt x="4300" y="3791"/>
                      <a:pt x="11217" y="0"/>
                    </a:cubicBezTo>
                    <a:lnTo>
                      <a:pt x="21600" y="18941"/>
                    </a:lnTo>
                    <a:close/>
                  </a:path>
                </a:pathLst>
              </a:custGeom>
              <a:solidFill>
                <a:srgbClr val="3F1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14" name="Group 46"/>
            <p:cNvGrpSpPr>
              <a:grpSpLocks/>
            </p:cNvGrpSpPr>
            <p:nvPr/>
          </p:nvGrpSpPr>
          <p:grpSpPr bwMode="auto">
            <a:xfrm>
              <a:off x="10666" y="10731"/>
              <a:ext cx="454" cy="292"/>
              <a:chOff x="10666" y="10731"/>
              <a:chExt cx="454" cy="292"/>
            </a:xfrm>
          </p:grpSpPr>
          <p:sp>
            <p:nvSpPr>
              <p:cNvPr id="32815" name="Arc 47"/>
              <p:cNvSpPr>
                <a:spLocks/>
              </p:cNvSpPr>
              <p:nvPr/>
            </p:nvSpPr>
            <p:spPr bwMode="auto">
              <a:xfrm>
                <a:off x="10666" y="10731"/>
                <a:ext cx="432" cy="2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2 w 42578"/>
                  <a:gd name="T1" fmla="*/ 26093 h 26093"/>
                  <a:gd name="T2" fmla="*/ 42578 w 42578"/>
                  <a:gd name="T3" fmla="*/ 16453 h 26093"/>
                  <a:gd name="T4" fmla="*/ 21600 w 42578"/>
                  <a:gd name="T5" fmla="*/ 21600 h 26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78" h="26093" fill="none" extrusionOk="0">
                    <a:moveTo>
                      <a:pt x="472" y="26092"/>
                    </a:moveTo>
                    <a:cubicBezTo>
                      <a:pt x="158" y="24615"/>
                      <a:pt x="0" y="231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6" y="-1"/>
                      <a:pt x="40207" y="6792"/>
                      <a:pt x="42577" y="16453"/>
                    </a:cubicBezTo>
                  </a:path>
                  <a:path w="42578" h="26093" stroke="0" extrusionOk="0">
                    <a:moveTo>
                      <a:pt x="472" y="26092"/>
                    </a:moveTo>
                    <a:cubicBezTo>
                      <a:pt x="158" y="24615"/>
                      <a:pt x="0" y="231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6" y="-1"/>
                      <a:pt x="40207" y="6792"/>
                      <a:pt x="42577" y="1645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Arc 48"/>
              <p:cNvSpPr>
                <a:spLocks/>
              </p:cNvSpPr>
              <p:nvPr/>
            </p:nvSpPr>
            <p:spPr bwMode="auto">
              <a:xfrm>
                <a:off x="10689" y="10776"/>
                <a:ext cx="431" cy="24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66 w 42575"/>
                  <a:gd name="T1" fmla="*/ 26063 h 26063"/>
                  <a:gd name="T2" fmla="*/ 42575 w 42575"/>
                  <a:gd name="T3" fmla="*/ 16441 h 26063"/>
                  <a:gd name="T4" fmla="*/ 21600 w 42575"/>
                  <a:gd name="T5" fmla="*/ 21600 h 26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75" h="26063" fill="none" extrusionOk="0">
                    <a:moveTo>
                      <a:pt x="466" y="26062"/>
                    </a:moveTo>
                    <a:cubicBezTo>
                      <a:pt x="156" y="24595"/>
                      <a:pt x="0" y="230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2" y="-1"/>
                      <a:pt x="40200" y="6786"/>
                      <a:pt x="42574" y="16441"/>
                    </a:cubicBezTo>
                  </a:path>
                  <a:path w="42575" h="26063" stroke="0" extrusionOk="0">
                    <a:moveTo>
                      <a:pt x="466" y="26062"/>
                    </a:moveTo>
                    <a:cubicBezTo>
                      <a:pt x="156" y="24595"/>
                      <a:pt x="0" y="230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2" y="-1"/>
                      <a:pt x="40200" y="6786"/>
                      <a:pt x="42574" y="1644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17" name="Group 49"/>
            <p:cNvGrpSpPr>
              <a:grpSpLocks/>
            </p:cNvGrpSpPr>
            <p:nvPr/>
          </p:nvGrpSpPr>
          <p:grpSpPr bwMode="auto">
            <a:xfrm>
              <a:off x="10416" y="10368"/>
              <a:ext cx="1413" cy="2028"/>
              <a:chOff x="10416" y="10368"/>
              <a:chExt cx="1413" cy="2028"/>
            </a:xfrm>
          </p:grpSpPr>
          <p:sp>
            <p:nvSpPr>
              <p:cNvPr id="32818" name="Line 50"/>
              <p:cNvSpPr>
                <a:spLocks noChangeShapeType="1"/>
              </p:cNvSpPr>
              <p:nvPr/>
            </p:nvSpPr>
            <p:spPr bwMode="auto">
              <a:xfrm>
                <a:off x="10826" y="10368"/>
                <a:ext cx="1003" cy="18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51"/>
              <p:cNvSpPr>
                <a:spLocks noChangeShapeType="1"/>
              </p:cNvSpPr>
              <p:nvPr/>
            </p:nvSpPr>
            <p:spPr bwMode="auto">
              <a:xfrm>
                <a:off x="10416" y="10513"/>
                <a:ext cx="1005" cy="18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20" name="Group 52"/>
            <p:cNvGrpSpPr>
              <a:grpSpLocks/>
            </p:cNvGrpSpPr>
            <p:nvPr/>
          </p:nvGrpSpPr>
          <p:grpSpPr bwMode="auto">
            <a:xfrm>
              <a:off x="10709" y="10811"/>
              <a:ext cx="453" cy="291"/>
              <a:chOff x="10709" y="10811"/>
              <a:chExt cx="453" cy="291"/>
            </a:xfrm>
          </p:grpSpPr>
          <p:grpSp>
            <p:nvGrpSpPr>
              <p:cNvPr id="32821" name="Group 53"/>
              <p:cNvGrpSpPr>
                <a:grpSpLocks/>
              </p:cNvGrpSpPr>
              <p:nvPr/>
            </p:nvGrpSpPr>
            <p:grpSpPr bwMode="auto">
              <a:xfrm>
                <a:off x="10709" y="10811"/>
                <a:ext cx="432" cy="242"/>
                <a:chOff x="10709" y="10811"/>
                <a:chExt cx="432" cy="242"/>
              </a:xfrm>
            </p:grpSpPr>
            <p:sp>
              <p:nvSpPr>
                <p:cNvPr id="32822" name="Arc 54"/>
                <p:cNvSpPr>
                  <a:spLocks/>
                </p:cNvSpPr>
                <p:nvPr/>
              </p:nvSpPr>
              <p:spPr bwMode="auto">
                <a:xfrm>
                  <a:off x="10709" y="10811"/>
                  <a:ext cx="432" cy="24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64 w 42708"/>
                    <a:gd name="T1" fmla="*/ 25550 h 25550"/>
                    <a:gd name="T2" fmla="*/ 42708 w 42708"/>
                    <a:gd name="T3" fmla="*/ 17015 h 25550"/>
                    <a:gd name="T4" fmla="*/ 21600 w 42708"/>
                    <a:gd name="T5" fmla="*/ 21600 h 25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708" h="25550" fill="none" extrusionOk="0">
                      <a:moveTo>
                        <a:pt x="364" y="25549"/>
                      </a:moveTo>
                      <a:cubicBezTo>
                        <a:pt x="121" y="24247"/>
                        <a:pt x="0" y="2292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762" y="-1"/>
                        <a:pt x="40550" y="7084"/>
                        <a:pt x="42707" y="17015"/>
                      </a:cubicBezTo>
                    </a:path>
                    <a:path w="42708" h="25550" stroke="0" extrusionOk="0">
                      <a:moveTo>
                        <a:pt x="364" y="25549"/>
                      </a:moveTo>
                      <a:cubicBezTo>
                        <a:pt x="121" y="24247"/>
                        <a:pt x="0" y="2292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762" y="-1"/>
                        <a:pt x="40550" y="7084"/>
                        <a:pt x="42707" y="1701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3" name="Arc 55"/>
                <p:cNvSpPr>
                  <a:spLocks/>
                </p:cNvSpPr>
                <p:nvPr/>
              </p:nvSpPr>
              <p:spPr bwMode="auto">
                <a:xfrm>
                  <a:off x="10709" y="10836"/>
                  <a:ext cx="219" cy="217"/>
                </a:xfrm>
                <a:custGeom>
                  <a:avLst/>
                  <a:gdLst>
                    <a:gd name="G0" fmla="+- 21600 0 0"/>
                    <a:gd name="G1" fmla="+- 18941 0 0"/>
                    <a:gd name="G2" fmla="+- 21600 0 0"/>
                    <a:gd name="T0" fmla="*/ 364 w 21600"/>
                    <a:gd name="T1" fmla="*/ 22891 h 22891"/>
                    <a:gd name="T2" fmla="*/ 11217 w 21600"/>
                    <a:gd name="T3" fmla="*/ 0 h 22891"/>
                    <a:gd name="T4" fmla="*/ 21600 w 21600"/>
                    <a:gd name="T5" fmla="*/ 18941 h 22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891" fill="none" extrusionOk="0">
                      <a:moveTo>
                        <a:pt x="364" y="22890"/>
                      </a:moveTo>
                      <a:cubicBezTo>
                        <a:pt x="121" y="21588"/>
                        <a:pt x="0" y="20266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</a:path>
                    <a:path w="21600" h="22891" stroke="0" extrusionOk="0">
                      <a:moveTo>
                        <a:pt x="364" y="22890"/>
                      </a:moveTo>
                      <a:cubicBezTo>
                        <a:pt x="121" y="21588"/>
                        <a:pt x="0" y="20266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  <a:lnTo>
                        <a:pt x="21600" y="1894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24" name="Arc 56"/>
              <p:cNvSpPr>
                <a:spLocks/>
              </p:cNvSpPr>
              <p:nvPr/>
            </p:nvSpPr>
            <p:spPr bwMode="auto">
              <a:xfrm>
                <a:off x="10711" y="10811"/>
                <a:ext cx="433" cy="2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30 w 42660"/>
                  <a:gd name="T1" fmla="*/ 25887 h 25887"/>
                  <a:gd name="T2" fmla="*/ 42660 w 42660"/>
                  <a:gd name="T3" fmla="*/ 16802 h 25887"/>
                  <a:gd name="T4" fmla="*/ 21600 w 42660"/>
                  <a:gd name="T5" fmla="*/ 21600 h 25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60" h="25887" fill="none" extrusionOk="0">
                    <a:moveTo>
                      <a:pt x="429" y="25887"/>
                    </a:moveTo>
                    <a:cubicBezTo>
                      <a:pt x="143" y="24475"/>
                      <a:pt x="0" y="2303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0" y="-1"/>
                      <a:pt x="40421" y="6973"/>
                      <a:pt x="42660" y="16801"/>
                    </a:cubicBezTo>
                  </a:path>
                  <a:path w="42660" h="25887" stroke="0" extrusionOk="0">
                    <a:moveTo>
                      <a:pt x="429" y="25887"/>
                    </a:moveTo>
                    <a:cubicBezTo>
                      <a:pt x="143" y="24475"/>
                      <a:pt x="0" y="2303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0" y="-1"/>
                      <a:pt x="40421" y="6973"/>
                      <a:pt x="42660" y="1680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5" name="Arc 57"/>
              <p:cNvSpPr>
                <a:spLocks/>
              </p:cNvSpPr>
              <p:nvPr/>
            </p:nvSpPr>
            <p:spPr bwMode="auto">
              <a:xfrm>
                <a:off x="10731" y="10848"/>
                <a:ext cx="431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22 w 42475"/>
                  <a:gd name="T1" fmla="*/ 26747 h 26747"/>
                  <a:gd name="T2" fmla="*/ 42475 w 42475"/>
                  <a:gd name="T3" fmla="*/ 16051 h 26747"/>
                  <a:gd name="T4" fmla="*/ 21600 w 42475"/>
                  <a:gd name="T5" fmla="*/ 21600 h 26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75" h="26747" fill="none" extrusionOk="0">
                    <a:moveTo>
                      <a:pt x="622" y="26746"/>
                    </a:moveTo>
                    <a:cubicBezTo>
                      <a:pt x="208" y="25062"/>
                      <a:pt x="0" y="2333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92" y="-1"/>
                      <a:pt x="39959" y="6587"/>
                      <a:pt x="42475" y="16050"/>
                    </a:cubicBezTo>
                  </a:path>
                  <a:path w="42475" h="26747" stroke="0" extrusionOk="0">
                    <a:moveTo>
                      <a:pt x="622" y="26746"/>
                    </a:moveTo>
                    <a:cubicBezTo>
                      <a:pt x="208" y="25062"/>
                      <a:pt x="0" y="2333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92" y="-1"/>
                      <a:pt x="39959" y="6587"/>
                      <a:pt x="42475" y="1605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3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26" name="Freeform 58"/>
            <p:cNvSpPr>
              <a:spLocks/>
            </p:cNvSpPr>
            <p:nvPr/>
          </p:nvSpPr>
          <p:spPr bwMode="auto">
            <a:xfrm>
              <a:off x="10721" y="10858"/>
              <a:ext cx="870" cy="1493"/>
            </a:xfrm>
            <a:custGeom>
              <a:avLst/>
              <a:gdLst>
                <a:gd name="T0" fmla="*/ 110 w 870"/>
                <a:gd name="T1" fmla="*/ 0 h 1493"/>
                <a:gd name="T2" fmla="*/ 78 w 870"/>
                <a:gd name="T3" fmla="*/ 20 h 1493"/>
                <a:gd name="T4" fmla="*/ 53 w 870"/>
                <a:gd name="T5" fmla="*/ 40 h 1493"/>
                <a:gd name="T6" fmla="*/ 30 w 870"/>
                <a:gd name="T7" fmla="*/ 65 h 1493"/>
                <a:gd name="T8" fmla="*/ 20 w 870"/>
                <a:gd name="T9" fmla="*/ 90 h 1493"/>
                <a:gd name="T10" fmla="*/ 10 w 870"/>
                <a:gd name="T11" fmla="*/ 118 h 1493"/>
                <a:gd name="T12" fmla="*/ 3 w 870"/>
                <a:gd name="T13" fmla="*/ 145 h 1493"/>
                <a:gd name="T14" fmla="*/ 0 w 870"/>
                <a:gd name="T15" fmla="*/ 178 h 1493"/>
                <a:gd name="T16" fmla="*/ 0 w 870"/>
                <a:gd name="T17" fmla="*/ 215 h 1493"/>
                <a:gd name="T18" fmla="*/ 675 w 870"/>
                <a:gd name="T19" fmla="*/ 1493 h 1493"/>
                <a:gd name="T20" fmla="*/ 870 w 870"/>
                <a:gd name="T21" fmla="*/ 1358 h 1493"/>
                <a:gd name="T22" fmla="*/ 110 w 870"/>
                <a:gd name="T23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0" h="1493">
                  <a:moveTo>
                    <a:pt x="110" y="0"/>
                  </a:moveTo>
                  <a:lnTo>
                    <a:pt x="78" y="20"/>
                  </a:lnTo>
                  <a:lnTo>
                    <a:pt x="53" y="40"/>
                  </a:lnTo>
                  <a:lnTo>
                    <a:pt x="30" y="65"/>
                  </a:lnTo>
                  <a:lnTo>
                    <a:pt x="20" y="90"/>
                  </a:lnTo>
                  <a:lnTo>
                    <a:pt x="10" y="118"/>
                  </a:lnTo>
                  <a:lnTo>
                    <a:pt x="3" y="145"/>
                  </a:lnTo>
                  <a:lnTo>
                    <a:pt x="0" y="178"/>
                  </a:lnTo>
                  <a:lnTo>
                    <a:pt x="0" y="215"/>
                  </a:lnTo>
                  <a:lnTo>
                    <a:pt x="675" y="1493"/>
                  </a:lnTo>
                  <a:lnTo>
                    <a:pt x="870" y="135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Oval 59"/>
            <p:cNvSpPr>
              <a:spLocks noChangeArrowheads="1"/>
            </p:cNvSpPr>
            <p:nvPr/>
          </p:nvSpPr>
          <p:spPr bwMode="auto">
            <a:xfrm>
              <a:off x="11406" y="12096"/>
              <a:ext cx="475" cy="457"/>
            </a:xfrm>
            <a:prstGeom prst="ellipse">
              <a:avLst/>
            </a:prstGeom>
            <a:solidFill>
              <a:srgbClr val="7F5F3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Encapsulation</a:t>
            </a:r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463800" y="1820863"/>
            <a:ext cx="7518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Encapsulation means that all data members (</a:t>
            </a:r>
            <a:r>
              <a:rPr lang="en-US" sz="3200" i="1"/>
              <a:t>fields</a:t>
            </a:r>
            <a:r>
              <a:rPr lang="en-US" sz="3200"/>
              <a:t>) of a class are declared private.  Some methods may be private, too.</a:t>
            </a:r>
          </a:p>
          <a:p>
            <a:pPr>
              <a:spcBef>
                <a:spcPct val="50000"/>
              </a:spcBef>
            </a:pPr>
            <a:r>
              <a:rPr lang="en-US" sz="3200"/>
              <a:t>The class interacts with other classes (called the </a:t>
            </a:r>
            <a:r>
              <a:rPr lang="en-US" sz="3200" i="1"/>
              <a:t>clients</a:t>
            </a:r>
            <a:r>
              <a:rPr lang="en-US" sz="3200"/>
              <a:t> of this class) only through the class’s constructors and public methods.  Constructors and public methods of a class serve as the </a:t>
            </a:r>
            <a:r>
              <a:rPr lang="en-US" sz="3200" i="1"/>
              <a:t>interface</a:t>
            </a:r>
            <a:r>
              <a:rPr lang="en-US" sz="3200"/>
              <a:t> to class’s  clients.</a:t>
            </a:r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1836738" y="369888"/>
            <a:ext cx="2316162" cy="558800"/>
            <a:chOff x="224" y="377"/>
            <a:chExt cx="5344" cy="3519"/>
          </a:xfrm>
        </p:grpSpPr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V="1">
              <a:off x="224" y="377"/>
              <a:ext cx="2614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 flipH="1" flipV="1">
              <a:off x="2830" y="377"/>
              <a:ext cx="2722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224" y="1073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WordArt 10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-566" y="2355"/>
              <a:ext cx="2492" cy="21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sz="3200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Abstraction</a:t>
              </a:r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40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>
              <a:off x="40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>
              <a:off x="80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47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37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53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5" name="WordArt 17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545" y="2350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Encapsulation</a:t>
              </a:r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152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152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192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159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149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165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2" name="WordArt 24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2698" y="2355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Inheritance</a:t>
              </a:r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>
              <a:off x="3679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>
              <a:off x="3679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>
              <a:off x="4075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>
              <a:off x="3749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3647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>
              <a:off x="3805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9" name="WordArt 31" descr="Sand"/>
            <p:cNvSpPr>
              <a:spLocks noChangeArrowheads="1" noChangeShapeType="1" noTextEdit="1"/>
            </p:cNvSpPr>
            <p:nvPr/>
          </p:nvSpPr>
          <p:spPr bwMode="auto">
            <a:xfrm rot="5400000">
              <a:off x="3971" y="2355"/>
              <a:ext cx="2495" cy="21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dist" fontAlgn="auto"/>
              <a:r>
                <a:rPr lang="en-US" kern="10">
                  <a:ln w="12700">
                    <a:solidFill>
                      <a:srgbClr val="C4B596"/>
                    </a:solidFill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effectLst>
                    <a:outerShdw dist="53882" dir="2700000" algn="ctr" rotWithShape="0">
                      <a:srgbClr val="CBCBCB"/>
                    </a:outerShdw>
                  </a:effectLst>
                  <a:cs typeface="Times New Roman" panose="02020603050405020304" pitchFamily="18" charset="0"/>
                </a:rPr>
                <a:t>Polymorphism</a:t>
              </a:r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4952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>
              <a:off x="4952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>
              <a:off x="5348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5022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>
              <a:off x="4920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>
              <a:off x="5078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240" y="3896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Text Box 39"/>
            <p:cNvSpPr txBox="1">
              <a:spLocks noChangeArrowheads="1"/>
            </p:cNvSpPr>
            <p:nvPr/>
          </p:nvSpPr>
          <p:spPr bwMode="auto">
            <a:xfrm>
              <a:off x="2114" y="507"/>
              <a:ext cx="141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4008" name="Line 40"/>
          <p:cNvSpPr>
            <a:spLocks noChangeShapeType="1"/>
          </p:cNvSpPr>
          <p:nvPr/>
        </p:nvSpPr>
        <p:spPr bwMode="auto">
          <a:xfrm flipH="1" flipV="1">
            <a:off x="2484438" y="985839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2484438" y="1295400"/>
            <a:ext cx="1911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38238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2"/>
                </a:solidFill>
              </a:rPr>
              <a:t>Encapsulation</a:t>
            </a:r>
            <a:r>
              <a:rPr lang="en-US"/>
              <a:t/>
            </a:r>
            <a:br>
              <a:rPr lang="en-US"/>
            </a:br>
            <a:endParaRPr lang="en-US">
              <a:latin typeface="Courier New" panose="02070309020205020404" pitchFamily="49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638550" y="2489200"/>
          <a:ext cx="49164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icture" r:id="rId3" imgW="4915080" imgH="2743200" progId="Word.Picture.8">
                  <p:embed/>
                </p:oleObj>
              </mc:Choice>
              <mc:Fallback>
                <p:oleObj name="Picture" r:id="rId3" imgW="4915080" imgH="2743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489200"/>
                        <a:ext cx="49164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7" name="Group 11"/>
          <p:cNvGrpSpPr>
            <a:grpSpLocks/>
          </p:cNvGrpSpPr>
          <p:nvPr/>
        </p:nvGrpSpPr>
        <p:grpSpPr bwMode="auto">
          <a:xfrm flipV="1">
            <a:off x="5133976" y="873126"/>
            <a:ext cx="2251075" cy="3121025"/>
            <a:chOff x="8334" y="7638"/>
            <a:chExt cx="3547" cy="4915"/>
          </a:xfrm>
        </p:grpSpPr>
        <p:grpSp>
          <p:nvGrpSpPr>
            <p:cNvPr id="39948" name="Group 12"/>
            <p:cNvGrpSpPr>
              <a:grpSpLocks/>
            </p:cNvGrpSpPr>
            <p:nvPr/>
          </p:nvGrpSpPr>
          <p:grpSpPr bwMode="auto">
            <a:xfrm>
              <a:off x="8389" y="7673"/>
              <a:ext cx="2952" cy="2950"/>
              <a:chOff x="8389" y="7673"/>
              <a:chExt cx="2952" cy="2950"/>
            </a:xfrm>
          </p:grpSpPr>
          <p:sp>
            <p:nvSpPr>
              <p:cNvPr id="39949" name="Freeform 13"/>
              <p:cNvSpPr>
                <a:spLocks/>
              </p:cNvSpPr>
              <p:nvPr/>
            </p:nvSpPr>
            <p:spPr bwMode="auto">
              <a:xfrm>
                <a:off x="8389" y="7673"/>
                <a:ext cx="2507" cy="1713"/>
              </a:xfrm>
              <a:custGeom>
                <a:avLst/>
                <a:gdLst>
                  <a:gd name="T0" fmla="*/ 52 w 2507"/>
                  <a:gd name="T1" fmla="*/ 1713 h 1713"/>
                  <a:gd name="T2" fmla="*/ 15 w 2507"/>
                  <a:gd name="T3" fmla="*/ 1510 h 1713"/>
                  <a:gd name="T4" fmla="*/ 0 w 2507"/>
                  <a:gd name="T5" fmla="*/ 1315 h 1713"/>
                  <a:gd name="T6" fmla="*/ 7 w 2507"/>
                  <a:gd name="T7" fmla="*/ 1180 h 1713"/>
                  <a:gd name="T8" fmla="*/ 30 w 2507"/>
                  <a:gd name="T9" fmla="*/ 1058 h 1713"/>
                  <a:gd name="T10" fmla="*/ 67 w 2507"/>
                  <a:gd name="T11" fmla="*/ 923 h 1713"/>
                  <a:gd name="T12" fmla="*/ 127 w 2507"/>
                  <a:gd name="T13" fmla="*/ 788 h 1713"/>
                  <a:gd name="T14" fmla="*/ 202 w 2507"/>
                  <a:gd name="T15" fmla="*/ 645 h 1713"/>
                  <a:gd name="T16" fmla="*/ 277 w 2507"/>
                  <a:gd name="T17" fmla="*/ 533 h 1713"/>
                  <a:gd name="T18" fmla="*/ 367 w 2507"/>
                  <a:gd name="T19" fmla="*/ 420 h 1713"/>
                  <a:gd name="T20" fmla="*/ 472 w 2507"/>
                  <a:gd name="T21" fmla="*/ 323 h 1713"/>
                  <a:gd name="T22" fmla="*/ 577 w 2507"/>
                  <a:gd name="T23" fmla="*/ 240 h 1713"/>
                  <a:gd name="T24" fmla="*/ 690 w 2507"/>
                  <a:gd name="T25" fmla="*/ 173 h 1713"/>
                  <a:gd name="T26" fmla="*/ 827 w 2507"/>
                  <a:gd name="T27" fmla="*/ 113 h 1713"/>
                  <a:gd name="T28" fmla="*/ 985 w 2507"/>
                  <a:gd name="T29" fmla="*/ 60 h 1713"/>
                  <a:gd name="T30" fmla="*/ 1120 w 2507"/>
                  <a:gd name="T31" fmla="*/ 23 h 1713"/>
                  <a:gd name="T32" fmla="*/ 1285 w 2507"/>
                  <a:gd name="T33" fmla="*/ 0 h 1713"/>
                  <a:gd name="T34" fmla="*/ 1495 w 2507"/>
                  <a:gd name="T35" fmla="*/ 0 h 1713"/>
                  <a:gd name="T36" fmla="*/ 1652 w 2507"/>
                  <a:gd name="T37" fmla="*/ 30 h 1713"/>
                  <a:gd name="T38" fmla="*/ 1840 w 2507"/>
                  <a:gd name="T39" fmla="*/ 75 h 1713"/>
                  <a:gd name="T40" fmla="*/ 2027 w 2507"/>
                  <a:gd name="T41" fmla="*/ 158 h 1713"/>
                  <a:gd name="T42" fmla="*/ 2192 w 2507"/>
                  <a:gd name="T43" fmla="*/ 255 h 1713"/>
                  <a:gd name="T44" fmla="*/ 2305 w 2507"/>
                  <a:gd name="T45" fmla="*/ 353 h 1713"/>
                  <a:gd name="T46" fmla="*/ 2417 w 2507"/>
                  <a:gd name="T47" fmla="*/ 465 h 1713"/>
                  <a:gd name="T48" fmla="*/ 2507 w 2507"/>
                  <a:gd name="T49" fmla="*/ 578 h 1713"/>
                  <a:gd name="T50" fmla="*/ 2267 w 2507"/>
                  <a:gd name="T51" fmla="*/ 398 h 1713"/>
                  <a:gd name="T52" fmla="*/ 2140 w 2507"/>
                  <a:gd name="T53" fmla="*/ 323 h 1713"/>
                  <a:gd name="T54" fmla="*/ 2005 w 2507"/>
                  <a:gd name="T55" fmla="*/ 270 h 1713"/>
                  <a:gd name="T56" fmla="*/ 1832 w 2507"/>
                  <a:gd name="T57" fmla="*/ 218 h 1713"/>
                  <a:gd name="T58" fmla="*/ 1667 w 2507"/>
                  <a:gd name="T59" fmla="*/ 195 h 1713"/>
                  <a:gd name="T60" fmla="*/ 1487 w 2507"/>
                  <a:gd name="T61" fmla="*/ 188 h 1713"/>
                  <a:gd name="T62" fmla="*/ 1352 w 2507"/>
                  <a:gd name="T63" fmla="*/ 195 h 1713"/>
                  <a:gd name="T64" fmla="*/ 1210 w 2507"/>
                  <a:gd name="T65" fmla="*/ 218 h 1713"/>
                  <a:gd name="T66" fmla="*/ 1067 w 2507"/>
                  <a:gd name="T67" fmla="*/ 255 h 1713"/>
                  <a:gd name="T68" fmla="*/ 932 w 2507"/>
                  <a:gd name="T69" fmla="*/ 300 h 1713"/>
                  <a:gd name="T70" fmla="*/ 782 w 2507"/>
                  <a:gd name="T71" fmla="*/ 375 h 1713"/>
                  <a:gd name="T72" fmla="*/ 667 w 2507"/>
                  <a:gd name="T73" fmla="*/ 443 h 1713"/>
                  <a:gd name="T74" fmla="*/ 570 w 2507"/>
                  <a:gd name="T75" fmla="*/ 525 h 1713"/>
                  <a:gd name="T76" fmla="*/ 457 w 2507"/>
                  <a:gd name="T77" fmla="*/ 615 h 1713"/>
                  <a:gd name="T78" fmla="*/ 367 w 2507"/>
                  <a:gd name="T79" fmla="*/ 713 h 1713"/>
                  <a:gd name="T80" fmla="*/ 277 w 2507"/>
                  <a:gd name="T81" fmla="*/ 848 h 1713"/>
                  <a:gd name="T82" fmla="*/ 195 w 2507"/>
                  <a:gd name="T83" fmla="*/ 990 h 1713"/>
                  <a:gd name="T84" fmla="*/ 142 w 2507"/>
                  <a:gd name="T85" fmla="*/ 1125 h 1713"/>
                  <a:gd name="T86" fmla="*/ 97 w 2507"/>
                  <a:gd name="T87" fmla="*/ 1285 h 1713"/>
                  <a:gd name="T88" fmla="*/ 67 w 2507"/>
                  <a:gd name="T89" fmla="*/ 1480 h 1713"/>
                  <a:gd name="T90" fmla="*/ 52 w 2507"/>
                  <a:gd name="T91" fmla="*/ 1713 h 1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07" h="1713">
                    <a:moveTo>
                      <a:pt x="52" y="1713"/>
                    </a:moveTo>
                    <a:lnTo>
                      <a:pt x="15" y="1510"/>
                    </a:lnTo>
                    <a:lnTo>
                      <a:pt x="0" y="1315"/>
                    </a:lnTo>
                    <a:lnTo>
                      <a:pt x="7" y="1180"/>
                    </a:lnTo>
                    <a:lnTo>
                      <a:pt x="30" y="1058"/>
                    </a:lnTo>
                    <a:lnTo>
                      <a:pt x="67" y="923"/>
                    </a:lnTo>
                    <a:lnTo>
                      <a:pt x="127" y="788"/>
                    </a:lnTo>
                    <a:lnTo>
                      <a:pt x="202" y="645"/>
                    </a:lnTo>
                    <a:lnTo>
                      <a:pt x="277" y="533"/>
                    </a:lnTo>
                    <a:lnTo>
                      <a:pt x="367" y="420"/>
                    </a:lnTo>
                    <a:lnTo>
                      <a:pt x="472" y="323"/>
                    </a:lnTo>
                    <a:lnTo>
                      <a:pt x="577" y="240"/>
                    </a:lnTo>
                    <a:lnTo>
                      <a:pt x="690" y="173"/>
                    </a:lnTo>
                    <a:lnTo>
                      <a:pt x="827" y="113"/>
                    </a:lnTo>
                    <a:lnTo>
                      <a:pt x="985" y="60"/>
                    </a:lnTo>
                    <a:lnTo>
                      <a:pt x="1120" y="23"/>
                    </a:lnTo>
                    <a:lnTo>
                      <a:pt x="1285" y="0"/>
                    </a:lnTo>
                    <a:lnTo>
                      <a:pt x="1495" y="0"/>
                    </a:lnTo>
                    <a:lnTo>
                      <a:pt x="1652" y="30"/>
                    </a:lnTo>
                    <a:lnTo>
                      <a:pt x="1840" y="75"/>
                    </a:lnTo>
                    <a:lnTo>
                      <a:pt x="2027" y="158"/>
                    </a:lnTo>
                    <a:lnTo>
                      <a:pt x="2192" y="255"/>
                    </a:lnTo>
                    <a:lnTo>
                      <a:pt x="2305" y="353"/>
                    </a:lnTo>
                    <a:lnTo>
                      <a:pt x="2417" y="465"/>
                    </a:lnTo>
                    <a:lnTo>
                      <a:pt x="2507" y="578"/>
                    </a:lnTo>
                    <a:lnTo>
                      <a:pt x="2267" y="398"/>
                    </a:lnTo>
                    <a:lnTo>
                      <a:pt x="2140" y="323"/>
                    </a:lnTo>
                    <a:lnTo>
                      <a:pt x="2005" y="270"/>
                    </a:lnTo>
                    <a:lnTo>
                      <a:pt x="1832" y="218"/>
                    </a:lnTo>
                    <a:lnTo>
                      <a:pt x="1667" y="195"/>
                    </a:lnTo>
                    <a:lnTo>
                      <a:pt x="1487" y="188"/>
                    </a:lnTo>
                    <a:lnTo>
                      <a:pt x="1352" y="195"/>
                    </a:lnTo>
                    <a:lnTo>
                      <a:pt x="1210" y="218"/>
                    </a:lnTo>
                    <a:lnTo>
                      <a:pt x="1067" y="255"/>
                    </a:lnTo>
                    <a:lnTo>
                      <a:pt x="932" y="300"/>
                    </a:lnTo>
                    <a:lnTo>
                      <a:pt x="782" y="375"/>
                    </a:lnTo>
                    <a:lnTo>
                      <a:pt x="667" y="443"/>
                    </a:lnTo>
                    <a:lnTo>
                      <a:pt x="570" y="525"/>
                    </a:lnTo>
                    <a:lnTo>
                      <a:pt x="457" y="615"/>
                    </a:lnTo>
                    <a:lnTo>
                      <a:pt x="367" y="713"/>
                    </a:lnTo>
                    <a:lnTo>
                      <a:pt x="277" y="848"/>
                    </a:lnTo>
                    <a:lnTo>
                      <a:pt x="195" y="990"/>
                    </a:lnTo>
                    <a:lnTo>
                      <a:pt x="142" y="1125"/>
                    </a:lnTo>
                    <a:lnTo>
                      <a:pt x="97" y="1285"/>
                    </a:lnTo>
                    <a:lnTo>
                      <a:pt x="67" y="1480"/>
                    </a:lnTo>
                    <a:lnTo>
                      <a:pt x="52" y="171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0" name="Freeform 14"/>
              <p:cNvSpPr>
                <a:spLocks/>
              </p:cNvSpPr>
              <p:nvPr/>
            </p:nvSpPr>
            <p:spPr bwMode="auto">
              <a:xfrm>
                <a:off x="8576" y="8521"/>
                <a:ext cx="2765" cy="2102"/>
              </a:xfrm>
              <a:custGeom>
                <a:avLst/>
                <a:gdLst>
                  <a:gd name="T0" fmla="*/ 0 w 2765"/>
                  <a:gd name="T1" fmla="*/ 1277 h 2102"/>
                  <a:gd name="T2" fmla="*/ 158 w 2765"/>
                  <a:gd name="T3" fmla="*/ 1457 h 2102"/>
                  <a:gd name="T4" fmla="*/ 330 w 2765"/>
                  <a:gd name="T5" fmla="*/ 1615 h 2102"/>
                  <a:gd name="T6" fmla="*/ 488 w 2765"/>
                  <a:gd name="T7" fmla="*/ 1705 h 2102"/>
                  <a:gd name="T8" fmla="*/ 715 w 2765"/>
                  <a:gd name="T9" fmla="*/ 1802 h 2102"/>
                  <a:gd name="T10" fmla="*/ 895 w 2765"/>
                  <a:gd name="T11" fmla="*/ 1855 h 2102"/>
                  <a:gd name="T12" fmla="*/ 1060 w 2765"/>
                  <a:gd name="T13" fmla="*/ 1877 h 2102"/>
                  <a:gd name="T14" fmla="*/ 1255 w 2765"/>
                  <a:gd name="T15" fmla="*/ 1877 h 2102"/>
                  <a:gd name="T16" fmla="*/ 1398 w 2765"/>
                  <a:gd name="T17" fmla="*/ 1862 h 2102"/>
                  <a:gd name="T18" fmla="*/ 1570 w 2765"/>
                  <a:gd name="T19" fmla="*/ 1832 h 2102"/>
                  <a:gd name="T20" fmla="*/ 1743 w 2765"/>
                  <a:gd name="T21" fmla="*/ 1780 h 2102"/>
                  <a:gd name="T22" fmla="*/ 1885 w 2765"/>
                  <a:gd name="T23" fmla="*/ 1705 h 2102"/>
                  <a:gd name="T24" fmla="*/ 2020 w 2765"/>
                  <a:gd name="T25" fmla="*/ 1622 h 2102"/>
                  <a:gd name="T26" fmla="*/ 2140 w 2765"/>
                  <a:gd name="T27" fmla="*/ 1540 h 2102"/>
                  <a:gd name="T28" fmla="*/ 2260 w 2765"/>
                  <a:gd name="T29" fmla="*/ 1420 h 2102"/>
                  <a:gd name="T30" fmla="*/ 2380 w 2765"/>
                  <a:gd name="T31" fmla="*/ 1285 h 2102"/>
                  <a:gd name="T32" fmla="*/ 2473 w 2765"/>
                  <a:gd name="T33" fmla="*/ 1157 h 2102"/>
                  <a:gd name="T34" fmla="*/ 2525 w 2765"/>
                  <a:gd name="T35" fmla="*/ 1030 h 2102"/>
                  <a:gd name="T36" fmla="*/ 2593 w 2765"/>
                  <a:gd name="T37" fmla="*/ 827 h 2102"/>
                  <a:gd name="T38" fmla="*/ 2638 w 2765"/>
                  <a:gd name="T39" fmla="*/ 617 h 2102"/>
                  <a:gd name="T40" fmla="*/ 2645 w 2765"/>
                  <a:gd name="T41" fmla="*/ 430 h 2102"/>
                  <a:gd name="T42" fmla="*/ 2615 w 2765"/>
                  <a:gd name="T43" fmla="*/ 225 h 2102"/>
                  <a:gd name="T44" fmla="*/ 2548 w 2765"/>
                  <a:gd name="T45" fmla="*/ 0 h 2102"/>
                  <a:gd name="T46" fmla="*/ 2615 w 2765"/>
                  <a:gd name="T47" fmla="*/ 120 h 2102"/>
                  <a:gd name="T48" fmla="*/ 2690 w 2765"/>
                  <a:gd name="T49" fmla="*/ 292 h 2102"/>
                  <a:gd name="T50" fmla="*/ 2728 w 2765"/>
                  <a:gd name="T51" fmla="*/ 452 h 2102"/>
                  <a:gd name="T52" fmla="*/ 2765 w 2765"/>
                  <a:gd name="T53" fmla="*/ 602 h 2102"/>
                  <a:gd name="T54" fmla="*/ 2758 w 2765"/>
                  <a:gd name="T55" fmla="*/ 730 h 2102"/>
                  <a:gd name="T56" fmla="*/ 2750 w 2765"/>
                  <a:gd name="T57" fmla="*/ 902 h 2102"/>
                  <a:gd name="T58" fmla="*/ 2660 w 2765"/>
                  <a:gd name="T59" fmla="*/ 1232 h 2102"/>
                  <a:gd name="T60" fmla="*/ 2570 w 2765"/>
                  <a:gd name="T61" fmla="*/ 1412 h 2102"/>
                  <a:gd name="T62" fmla="*/ 2458 w 2765"/>
                  <a:gd name="T63" fmla="*/ 1570 h 2102"/>
                  <a:gd name="T64" fmla="*/ 2335 w 2765"/>
                  <a:gd name="T65" fmla="*/ 1705 h 2102"/>
                  <a:gd name="T66" fmla="*/ 2215 w 2765"/>
                  <a:gd name="T67" fmla="*/ 1802 h 2102"/>
                  <a:gd name="T68" fmla="*/ 2050 w 2765"/>
                  <a:gd name="T69" fmla="*/ 1915 h 2102"/>
                  <a:gd name="T70" fmla="*/ 1885 w 2765"/>
                  <a:gd name="T71" fmla="*/ 1990 h 2102"/>
                  <a:gd name="T72" fmla="*/ 1728 w 2765"/>
                  <a:gd name="T73" fmla="*/ 2042 h 2102"/>
                  <a:gd name="T74" fmla="*/ 1525 w 2765"/>
                  <a:gd name="T75" fmla="*/ 2095 h 2102"/>
                  <a:gd name="T76" fmla="*/ 1375 w 2765"/>
                  <a:gd name="T77" fmla="*/ 2102 h 2102"/>
                  <a:gd name="T78" fmla="*/ 1210 w 2765"/>
                  <a:gd name="T79" fmla="*/ 2102 h 2102"/>
                  <a:gd name="T80" fmla="*/ 1045 w 2765"/>
                  <a:gd name="T81" fmla="*/ 2072 h 2102"/>
                  <a:gd name="T82" fmla="*/ 865 w 2765"/>
                  <a:gd name="T83" fmla="*/ 2035 h 2102"/>
                  <a:gd name="T84" fmla="*/ 745 w 2765"/>
                  <a:gd name="T85" fmla="*/ 1990 h 2102"/>
                  <a:gd name="T86" fmla="*/ 585 w 2765"/>
                  <a:gd name="T87" fmla="*/ 1907 h 2102"/>
                  <a:gd name="T88" fmla="*/ 450 w 2765"/>
                  <a:gd name="T89" fmla="*/ 1832 h 2102"/>
                  <a:gd name="T90" fmla="*/ 323 w 2765"/>
                  <a:gd name="T91" fmla="*/ 1727 h 2102"/>
                  <a:gd name="T92" fmla="*/ 188 w 2765"/>
                  <a:gd name="T93" fmla="*/ 1585 h 2102"/>
                  <a:gd name="T94" fmla="*/ 60 w 2765"/>
                  <a:gd name="T95" fmla="*/ 1405 h 2102"/>
                  <a:gd name="T96" fmla="*/ 0 w 2765"/>
                  <a:gd name="T97" fmla="*/ 1277 h 2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65" h="2102">
                    <a:moveTo>
                      <a:pt x="0" y="1277"/>
                    </a:moveTo>
                    <a:lnTo>
                      <a:pt x="158" y="1457"/>
                    </a:lnTo>
                    <a:lnTo>
                      <a:pt x="330" y="1615"/>
                    </a:lnTo>
                    <a:lnTo>
                      <a:pt x="488" y="1705"/>
                    </a:lnTo>
                    <a:lnTo>
                      <a:pt x="715" y="1802"/>
                    </a:lnTo>
                    <a:lnTo>
                      <a:pt x="895" y="1855"/>
                    </a:lnTo>
                    <a:lnTo>
                      <a:pt x="1060" y="1877"/>
                    </a:lnTo>
                    <a:lnTo>
                      <a:pt x="1255" y="1877"/>
                    </a:lnTo>
                    <a:lnTo>
                      <a:pt x="1398" y="1862"/>
                    </a:lnTo>
                    <a:lnTo>
                      <a:pt x="1570" y="1832"/>
                    </a:lnTo>
                    <a:lnTo>
                      <a:pt x="1743" y="1780"/>
                    </a:lnTo>
                    <a:lnTo>
                      <a:pt x="1885" y="1705"/>
                    </a:lnTo>
                    <a:lnTo>
                      <a:pt x="2020" y="1622"/>
                    </a:lnTo>
                    <a:lnTo>
                      <a:pt x="2140" y="1540"/>
                    </a:lnTo>
                    <a:lnTo>
                      <a:pt x="2260" y="1420"/>
                    </a:lnTo>
                    <a:lnTo>
                      <a:pt x="2380" y="1285"/>
                    </a:lnTo>
                    <a:lnTo>
                      <a:pt x="2473" y="1157"/>
                    </a:lnTo>
                    <a:lnTo>
                      <a:pt x="2525" y="1030"/>
                    </a:lnTo>
                    <a:lnTo>
                      <a:pt x="2593" y="827"/>
                    </a:lnTo>
                    <a:lnTo>
                      <a:pt x="2638" y="617"/>
                    </a:lnTo>
                    <a:lnTo>
                      <a:pt x="2645" y="430"/>
                    </a:lnTo>
                    <a:lnTo>
                      <a:pt x="2615" y="225"/>
                    </a:lnTo>
                    <a:lnTo>
                      <a:pt x="2548" y="0"/>
                    </a:lnTo>
                    <a:lnTo>
                      <a:pt x="2615" y="120"/>
                    </a:lnTo>
                    <a:lnTo>
                      <a:pt x="2690" y="292"/>
                    </a:lnTo>
                    <a:lnTo>
                      <a:pt x="2728" y="452"/>
                    </a:lnTo>
                    <a:lnTo>
                      <a:pt x="2765" y="602"/>
                    </a:lnTo>
                    <a:lnTo>
                      <a:pt x="2758" y="730"/>
                    </a:lnTo>
                    <a:lnTo>
                      <a:pt x="2750" y="902"/>
                    </a:lnTo>
                    <a:lnTo>
                      <a:pt x="2660" y="1232"/>
                    </a:lnTo>
                    <a:lnTo>
                      <a:pt x="2570" y="1412"/>
                    </a:lnTo>
                    <a:lnTo>
                      <a:pt x="2458" y="1570"/>
                    </a:lnTo>
                    <a:lnTo>
                      <a:pt x="2335" y="1705"/>
                    </a:lnTo>
                    <a:lnTo>
                      <a:pt x="2215" y="1802"/>
                    </a:lnTo>
                    <a:lnTo>
                      <a:pt x="2050" y="1915"/>
                    </a:lnTo>
                    <a:lnTo>
                      <a:pt x="1885" y="1990"/>
                    </a:lnTo>
                    <a:lnTo>
                      <a:pt x="1728" y="2042"/>
                    </a:lnTo>
                    <a:lnTo>
                      <a:pt x="1525" y="2095"/>
                    </a:lnTo>
                    <a:lnTo>
                      <a:pt x="1375" y="2102"/>
                    </a:lnTo>
                    <a:lnTo>
                      <a:pt x="1210" y="2102"/>
                    </a:lnTo>
                    <a:lnTo>
                      <a:pt x="1045" y="2072"/>
                    </a:lnTo>
                    <a:lnTo>
                      <a:pt x="865" y="2035"/>
                    </a:lnTo>
                    <a:lnTo>
                      <a:pt x="745" y="1990"/>
                    </a:lnTo>
                    <a:lnTo>
                      <a:pt x="585" y="1907"/>
                    </a:lnTo>
                    <a:lnTo>
                      <a:pt x="450" y="1832"/>
                    </a:lnTo>
                    <a:lnTo>
                      <a:pt x="323" y="1727"/>
                    </a:lnTo>
                    <a:lnTo>
                      <a:pt x="188" y="1585"/>
                    </a:lnTo>
                    <a:lnTo>
                      <a:pt x="60" y="1405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1" name="Group 15"/>
            <p:cNvGrpSpPr>
              <a:grpSpLocks/>
            </p:cNvGrpSpPr>
            <p:nvPr/>
          </p:nvGrpSpPr>
          <p:grpSpPr bwMode="auto">
            <a:xfrm>
              <a:off x="8406" y="7713"/>
              <a:ext cx="2930" cy="2783"/>
              <a:chOff x="8406" y="7713"/>
              <a:chExt cx="2930" cy="2783"/>
            </a:xfrm>
          </p:grpSpPr>
          <p:sp>
            <p:nvSpPr>
              <p:cNvPr id="39952" name="Freeform 16"/>
              <p:cNvSpPr>
                <a:spLocks/>
              </p:cNvSpPr>
              <p:nvPr/>
            </p:nvSpPr>
            <p:spPr bwMode="auto">
              <a:xfrm>
                <a:off x="8571" y="9801"/>
                <a:ext cx="718" cy="695"/>
              </a:xfrm>
              <a:custGeom>
                <a:avLst/>
                <a:gdLst>
                  <a:gd name="T0" fmla="*/ 0 w 718"/>
                  <a:gd name="T1" fmla="*/ 0 h 695"/>
                  <a:gd name="T2" fmla="*/ 75 w 718"/>
                  <a:gd name="T3" fmla="*/ 140 h 695"/>
                  <a:gd name="T4" fmla="*/ 148 w 718"/>
                  <a:gd name="T5" fmla="*/ 247 h 695"/>
                  <a:gd name="T6" fmla="*/ 225 w 718"/>
                  <a:gd name="T7" fmla="*/ 345 h 695"/>
                  <a:gd name="T8" fmla="*/ 345 w 718"/>
                  <a:gd name="T9" fmla="*/ 462 h 695"/>
                  <a:gd name="T10" fmla="*/ 435 w 718"/>
                  <a:gd name="T11" fmla="*/ 537 h 695"/>
                  <a:gd name="T12" fmla="*/ 550 w 718"/>
                  <a:gd name="T13" fmla="*/ 610 h 695"/>
                  <a:gd name="T14" fmla="*/ 718 w 718"/>
                  <a:gd name="T15" fmla="*/ 695 h 695"/>
                  <a:gd name="T16" fmla="*/ 530 w 718"/>
                  <a:gd name="T17" fmla="*/ 440 h 695"/>
                  <a:gd name="T18" fmla="*/ 425 w 718"/>
                  <a:gd name="T19" fmla="*/ 380 h 695"/>
                  <a:gd name="T20" fmla="*/ 350 w 718"/>
                  <a:gd name="T21" fmla="*/ 327 h 695"/>
                  <a:gd name="T22" fmla="*/ 240 w 718"/>
                  <a:gd name="T23" fmla="*/ 252 h 695"/>
                  <a:gd name="T24" fmla="*/ 155 w 718"/>
                  <a:gd name="T25" fmla="*/ 172 h 695"/>
                  <a:gd name="T26" fmla="*/ 88 w 718"/>
                  <a:gd name="T27" fmla="*/ 105 h 695"/>
                  <a:gd name="T28" fmla="*/ 0 w 718"/>
                  <a:gd name="T29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8" h="695">
                    <a:moveTo>
                      <a:pt x="0" y="0"/>
                    </a:moveTo>
                    <a:lnTo>
                      <a:pt x="75" y="140"/>
                    </a:lnTo>
                    <a:lnTo>
                      <a:pt x="148" y="247"/>
                    </a:lnTo>
                    <a:lnTo>
                      <a:pt x="225" y="345"/>
                    </a:lnTo>
                    <a:lnTo>
                      <a:pt x="345" y="462"/>
                    </a:lnTo>
                    <a:lnTo>
                      <a:pt x="435" y="537"/>
                    </a:lnTo>
                    <a:lnTo>
                      <a:pt x="550" y="610"/>
                    </a:lnTo>
                    <a:lnTo>
                      <a:pt x="718" y="695"/>
                    </a:lnTo>
                    <a:lnTo>
                      <a:pt x="530" y="440"/>
                    </a:lnTo>
                    <a:lnTo>
                      <a:pt x="425" y="380"/>
                    </a:lnTo>
                    <a:lnTo>
                      <a:pt x="350" y="327"/>
                    </a:lnTo>
                    <a:lnTo>
                      <a:pt x="240" y="252"/>
                    </a:lnTo>
                    <a:lnTo>
                      <a:pt x="155" y="172"/>
                    </a:lnTo>
                    <a:lnTo>
                      <a:pt x="88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3" name="Freeform 17"/>
              <p:cNvSpPr>
                <a:spLocks/>
              </p:cNvSpPr>
              <p:nvPr/>
            </p:nvSpPr>
            <p:spPr bwMode="auto">
              <a:xfrm>
                <a:off x="11079" y="8506"/>
                <a:ext cx="257" cy="1365"/>
              </a:xfrm>
              <a:custGeom>
                <a:avLst/>
                <a:gdLst>
                  <a:gd name="T0" fmla="*/ 47 w 257"/>
                  <a:gd name="T1" fmla="*/ 0 h 1365"/>
                  <a:gd name="T2" fmla="*/ 97 w 257"/>
                  <a:gd name="T3" fmla="*/ 92 h 1365"/>
                  <a:gd name="T4" fmla="*/ 130 w 257"/>
                  <a:gd name="T5" fmla="*/ 172 h 1365"/>
                  <a:gd name="T6" fmla="*/ 165 w 257"/>
                  <a:gd name="T7" fmla="*/ 255 h 1365"/>
                  <a:gd name="T8" fmla="*/ 190 w 257"/>
                  <a:gd name="T9" fmla="*/ 335 h 1365"/>
                  <a:gd name="T10" fmla="*/ 210 w 257"/>
                  <a:gd name="T11" fmla="*/ 410 h 1365"/>
                  <a:gd name="T12" fmla="*/ 247 w 257"/>
                  <a:gd name="T13" fmla="*/ 542 h 1365"/>
                  <a:gd name="T14" fmla="*/ 257 w 257"/>
                  <a:gd name="T15" fmla="*/ 672 h 1365"/>
                  <a:gd name="T16" fmla="*/ 250 w 257"/>
                  <a:gd name="T17" fmla="*/ 872 h 1365"/>
                  <a:gd name="T18" fmla="*/ 232 w 257"/>
                  <a:gd name="T19" fmla="*/ 1007 h 1365"/>
                  <a:gd name="T20" fmla="*/ 205 w 257"/>
                  <a:gd name="T21" fmla="*/ 1117 h 1365"/>
                  <a:gd name="T22" fmla="*/ 162 w 257"/>
                  <a:gd name="T23" fmla="*/ 1232 h 1365"/>
                  <a:gd name="T24" fmla="*/ 105 w 257"/>
                  <a:gd name="T25" fmla="*/ 1365 h 1365"/>
                  <a:gd name="T26" fmla="*/ 0 w 257"/>
                  <a:gd name="T27" fmla="*/ 1107 h 1365"/>
                  <a:gd name="T28" fmla="*/ 47 w 257"/>
                  <a:gd name="T29" fmla="*/ 995 h 1365"/>
                  <a:gd name="T30" fmla="*/ 70 w 257"/>
                  <a:gd name="T31" fmla="*/ 935 h 1365"/>
                  <a:gd name="T32" fmla="*/ 97 w 257"/>
                  <a:gd name="T33" fmla="*/ 857 h 1365"/>
                  <a:gd name="T34" fmla="*/ 115 w 257"/>
                  <a:gd name="T35" fmla="*/ 777 h 1365"/>
                  <a:gd name="T36" fmla="*/ 130 w 257"/>
                  <a:gd name="T37" fmla="*/ 655 h 1365"/>
                  <a:gd name="T38" fmla="*/ 137 w 257"/>
                  <a:gd name="T39" fmla="*/ 552 h 1365"/>
                  <a:gd name="T40" fmla="*/ 137 w 257"/>
                  <a:gd name="T41" fmla="*/ 400 h 1365"/>
                  <a:gd name="T42" fmla="*/ 115 w 257"/>
                  <a:gd name="T43" fmla="*/ 262 h 1365"/>
                  <a:gd name="T44" fmla="*/ 90 w 257"/>
                  <a:gd name="T45" fmla="*/ 150 h 1365"/>
                  <a:gd name="T46" fmla="*/ 75 w 257"/>
                  <a:gd name="T47" fmla="*/ 90 h 1365"/>
                  <a:gd name="T48" fmla="*/ 47 w 257"/>
                  <a:gd name="T49" fmla="*/ 0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7" h="1365">
                    <a:moveTo>
                      <a:pt x="47" y="0"/>
                    </a:moveTo>
                    <a:lnTo>
                      <a:pt x="97" y="92"/>
                    </a:lnTo>
                    <a:lnTo>
                      <a:pt x="130" y="172"/>
                    </a:lnTo>
                    <a:lnTo>
                      <a:pt x="165" y="255"/>
                    </a:lnTo>
                    <a:lnTo>
                      <a:pt x="190" y="335"/>
                    </a:lnTo>
                    <a:lnTo>
                      <a:pt x="210" y="410"/>
                    </a:lnTo>
                    <a:lnTo>
                      <a:pt x="247" y="542"/>
                    </a:lnTo>
                    <a:lnTo>
                      <a:pt x="257" y="672"/>
                    </a:lnTo>
                    <a:lnTo>
                      <a:pt x="250" y="872"/>
                    </a:lnTo>
                    <a:lnTo>
                      <a:pt x="232" y="1007"/>
                    </a:lnTo>
                    <a:lnTo>
                      <a:pt x="205" y="1117"/>
                    </a:lnTo>
                    <a:lnTo>
                      <a:pt x="162" y="1232"/>
                    </a:lnTo>
                    <a:lnTo>
                      <a:pt x="105" y="1365"/>
                    </a:lnTo>
                    <a:lnTo>
                      <a:pt x="0" y="1107"/>
                    </a:lnTo>
                    <a:lnTo>
                      <a:pt x="47" y="995"/>
                    </a:lnTo>
                    <a:lnTo>
                      <a:pt x="70" y="935"/>
                    </a:lnTo>
                    <a:lnTo>
                      <a:pt x="97" y="857"/>
                    </a:lnTo>
                    <a:lnTo>
                      <a:pt x="115" y="777"/>
                    </a:lnTo>
                    <a:lnTo>
                      <a:pt x="130" y="655"/>
                    </a:lnTo>
                    <a:lnTo>
                      <a:pt x="137" y="552"/>
                    </a:lnTo>
                    <a:lnTo>
                      <a:pt x="137" y="400"/>
                    </a:lnTo>
                    <a:lnTo>
                      <a:pt x="115" y="262"/>
                    </a:lnTo>
                    <a:lnTo>
                      <a:pt x="90" y="150"/>
                    </a:lnTo>
                    <a:lnTo>
                      <a:pt x="75" y="9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Freeform 18"/>
              <p:cNvSpPr>
                <a:spLocks/>
              </p:cNvSpPr>
              <p:nvPr/>
            </p:nvSpPr>
            <p:spPr bwMode="auto">
              <a:xfrm>
                <a:off x="9734" y="7713"/>
                <a:ext cx="1020" cy="413"/>
              </a:xfrm>
              <a:custGeom>
                <a:avLst/>
                <a:gdLst>
                  <a:gd name="T0" fmla="*/ 0 w 1020"/>
                  <a:gd name="T1" fmla="*/ 0 h 413"/>
                  <a:gd name="T2" fmla="*/ 77 w 1020"/>
                  <a:gd name="T3" fmla="*/ 150 h 413"/>
                  <a:gd name="T4" fmla="*/ 197 w 1020"/>
                  <a:gd name="T5" fmla="*/ 143 h 413"/>
                  <a:gd name="T6" fmla="*/ 307 w 1020"/>
                  <a:gd name="T7" fmla="*/ 150 h 413"/>
                  <a:gd name="T8" fmla="*/ 410 w 1020"/>
                  <a:gd name="T9" fmla="*/ 165 h 413"/>
                  <a:gd name="T10" fmla="*/ 505 w 1020"/>
                  <a:gd name="T11" fmla="*/ 183 h 413"/>
                  <a:gd name="T12" fmla="*/ 600 w 1020"/>
                  <a:gd name="T13" fmla="*/ 208 h 413"/>
                  <a:gd name="T14" fmla="*/ 665 w 1020"/>
                  <a:gd name="T15" fmla="*/ 228 h 413"/>
                  <a:gd name="T16" fmla="*/ 750 w 1020"/>
                  <a:gd name="T17" fmla="*/ 263 h 413"/>
                  <a:gd name="T18" fmla="*/ 847 w 1020"/>
                  <a:gd name="T19" fmla="*/ 310 h 413"/>
                  <a:gd name="T20" fmla="*/ 1020 w 1020"/>
                  <a:gd name="T21" fmla="*/ 413 h 413"/>
                  <a:gd name="T22" fmla="*/ 920 w 1020"/>
                  <a:gd name="T23" fmla="*/ 308 h 413"/>
                  <a:gd name="T24" fmla="*/ 850 w 1020"/>
                  <a:gd name="T25" fmla="*/ 255 h 413"/>
                  <a:gd name="T26" fmla="*/ 757 w 1020"/>
                  <a:gd name="T27" fmla="*/ 195 h 413"/>
                  <a:gd name="T28" fmla="*/ 700 w 1020"/>
                  <a:gd name="T29" fmla="*/ 160 h 413"/>
                  <a:gd name="T30" fmla="*/ 572 w 1020"/>
                  <a:gd name="T31" fmla="*/ 100 h 413"/>
                  <a:gd name="T32" fmla="*/ 490 w 1020"/>
                  <a:gd name="T33" fmla="*/ 70 h 413"/>
                  <a:gd name="T34" fmla="*/ 422 w 1020"/>
                  <a:gd name="T35" fmla="*/ 48 h 413"/>
                  <a:gd name="T36" fmla="*/ 360 w 1020"/>
                  <a:gd name="T37" fmla="*/ 33 h 413"/>
                  <a:gd name="T38" fmla="*/ 262 w 1020"/>
                  <a:gd name="T39" fmla="*/ 15 h 413"/>
                  <a:gd name="T40" fmla="*/ 160 w 1020"/>
                  <a:gd name="T41" fmla="*/ 3 h 413"/>
                  <a:gd name="T42" fmla="*/ 45 w 1020"/>
                  <a:gd name="T43" fmla="*/ 0 h 413"/>
                  <a:gd name="T44" fmla="*/ 0 w 1020"/>
                  <a:gd name="T4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0" h="413">
                    <a:moveTo>
                      <a:pt x="0" y="0"/>
                    </a:moveTo>
                    <a:lnTo>
                      <a:pt x="77" y="150"/>
                    </a:lnTo>
                    <a:lnTo>
                      <a:pt x="197" y="143"/>
                    </a:lnTo>
                    <a:lnTo>
                      <a:pt x="307" y="150"/>
                    </a:lnTo>
                    <a:lnTo>
                      <a:pt x="410" y="165"/>
                    </a:lnTo>
                    <a:lnTo>
                      <a:pt x="505" y="183"/>
                    </a:lnTo>
                    <a:lnTo>
                      <a:pt x="600" y="208"/>
                    </a:lnTo>
                    <a:lnTo>
                      <a:pt x="665" y="228"/>
                    </a:lnTo>
                    <a:lnTo>
                      <a:pt x="750" y="263"/>
                    </a:lnTo>
                    <a:lnTo>
                      <a:pt x="847" y="310"/>
                    </a:lnTo>
                    <a:lnTo>
                      <a:pt x="1020" y="413"/>
                    </a:lnTo>
                    <a:lnTo>
                      <a:pt x="920" y="308"/>
                    </a:lnTo>
                    <a:lnTo>
                      <a:pt x="850" y="255"/>
                    </a:lnTo>
                    <a:lnTo>
                      <a:pt x="757" y="195"/>
                    </a:lnTo>
                    <a:lnTo>
                      <a:pt x="700" y="160"/>
                    </a:lnTo>
                    <a:lnTo>
                      <a:pt x="572" y="100"/>
                    </a:lnTo>
                    <a:lnTo>
                      <a:pt x="490" y="70"/>
                    </a:lnTo>
                    <a:lnTo>
                      <a:pt x="422" y="48"/>
                    </a:lnTo>
                    <a:lnTo>
                      <a:pt x="360" y="33"/>
                    </a:lnTo>
                    <a:lnTo>
                      <a:pt x="262" y="15"/>
                    </a:lnTo>
                    <a:lnTo>
                      <a:pt x="160" y="3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Freeform 19"/>
              <p:cNvSpPr>
                <a:spLocks/>
              </p:cNvSpPr>
              <p:nvPr/>
            </p:nvSpPr>
            <p:spPr bwMode="auto">
              <a:xfrm>
                <a:off x="8406" y="8293"/>
                <a:ext cx="325" cy="968"/>
              </a:xfrm>
              <a:custGeom>
                <a:avLst/>
                <a:gdLst>
                  <a:gd name="T0" fmla="*/ 0 w 325"/>
                  <a:gd name="T1" fmla="*/ 743 h 968"/>
                  <a:gd name="T2" fmla="*/ 8 w 325"/>
                  <a:gd name="T3" fmla="*/ 668 h 968"/>
                  <a:gd name="T4" fmla="*/ 13 w 325"/>
                  <a:gd name="T5" fmla="*/ 585 h 968"/>
                  <a:gd name="T6" fmla="*/ 35 w 325"/>
                  <a:gd name="T7" fmla="*/ 453 h 968"/>
                  <a:gd name="T8" fmla="*/ 60 w 325"/>
                  <a:gd name="T9" fmla="*/ 348 h 968"/>
                  <a:gd name="T10" fmla="*/ 95 w 325"/>
                  <a:gd name="T11" fmla="*/ 253 h 968"/>
                  <a:gd name="T12" fmla="*/ 140 w 325"/>
                  <a:gd name="T13" fmla="*/ 155 h 968"/>
                  <a:gd name="T14" fmla="*/ 180 w 325"/>
                  <a:gd name="T15" fmla="*/ 80 h 968"/>
                  <a:gd name="T16" fmla="*/ 230 w 325"/>
                  <a:gd name="T17" fmla="*/ 0 h 968"/>
                  <a:gd name="T18" fmla="*/ 325 w 325"/>
                  <a:gd name="T19" fmla="*/ 125 h 968"/>
                  <a:gd name="T20" fmla="*/ 270 w 325"/>
                  <a:gd name="T21" fmla="*/ 200 h 968"/>
                  <a:gd name="T22" fmla="*/ 230 w 325"/>
                  <a:gd name="T23" fmla="*/ 268 h 968"/>
                  <a:gd name="T24" fmla="*/ 198 w 325"/>
                  <a:gd name="T25" fmla="*/ 330 h 968"/>
                  <a:gd name="T26" fmla="*/ 150 w 325"/>
                  <a:gd name="T27" fmla="*/ 418 h 968"/>
                  <a:gd name="T28" fmla="*/ 120 w 325"/>
                  <a:gd name="T29" fmla="*/ 495 h 968"/>
                  <a:gd name="T30" fmla="*/ 103 w 325"/>
                  <a:gd name="T31" fmla="*/ 570 h 968"/>
                  <a:gd name="T32" fmla="*/ 80 w 325"/>
                  <a:gd name="T33" fmla="*/ 645 h 968"/>
                  <a:gd name="T34" fmla="*/ 65 w 325"/>
                  <a:gd name="T35" fmla="*/ 728 h 968"/>
                  <a:gd name="T36" fmla="*/ 53 w 325"/>
                  <a:gd name="T37" fmla="*/ 828 h 968"/>
                  <a:gd name="T38" fmla="*/ 43 w 325"/>
                  <a:gd name="T39" fmla="*/ 928 h 968"/>
                  <a:gd name="T40" fmla="*/ 25 w 325"/>
                  <a:gd name="T41" fmla="*/ 968 h 968"/>
                  <a:gd name="T42" fmla="*/ 0 w 325"/>
                  <a:gd name="T43" fmla="*/ 743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5" h="968">
                    <a:moveTo>
                      <a:pt x="0" y="743"/>
                    </a:moveTo>
                    <a:lnTo>
                      <a:pt x="8" y="668"/>
                    </a:lnTo>
                    <a:lnTo>
                      <a:pt x="13" y="585"/>
                    </a:lnTo>
                    <a:lnTo>
                      <a:pt x="35" y="453"/>
                    </a:lnTo>
                    <a:lnTo>
                      <a:pt x="60" y="348"/>
                    </a:lnTo>
                    <a:lnTo>
                      <a:pt x="95" y="253"/>
                    </a:lnTo>
                    <a:lnTo>
                      <a:pt x="140" y="155"/>
                    </a:lnTo>
                    <a:lnTo>
                      <a:pt x="180" y="80"/>
                    </a:lnTo>
                    <a:lnTo>
                      <a:pt x="230" y="0"/>
                    </a:lnTo>
                    <a:lnTo>
                      <a:pt x="325" y="125"/>
                    </a:lnTo>
                    <a:lnTo>
                      <a:pt x="270" y="200"/>
                    </a:lnTo>
                    <a:lnTo>
                      <a:pt x="230" y="268"/>
                    </a:lnTo>
                    <a:lnTo>
                      <a:pt x="198" y="330"/>
                    </a:lnTo>
                    <a:lnTo>
                      <a:pt x="150" y="418"/>
                    </a:lnTo>
                    <a:lnTo>
                      <a:pt x="120" y="495"/>
                    </a:lnTo>
                    <a:lnTo>
                      <a:pt x="103" y="570"/>
                    </a:lnTo>
                    <a:lnTo>
                      <a:pt x="80" y="645"/>
                    </a:lnTo>
                    <a:lnTo>
                      <a:pt x="65" y="728"/>
                    </a:lnTo>
                    <a:lnTo>
                      <a:pt x="53" y="828"/>
                    </a:lnTo>
                    <a:lnTo>
                      <a:pt x="43" y="928"/>
                    </a:lnTo>
                    <a:lnTo>
                      <a:pt x="25" y="968"/>
                    </a:lnTo>
                    <a:lnTo>
                      <a:pt x="0" y="74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56" name="Oval 20"/>
            <p:cNvSpPr>
              <a:spLocks noChangeArrowheads="1"/>
            </p:cNvSpPr>
            <p:nvPr/>
          </p:nvSpPr>
          <p:spPr bwMode="auto">
            <a:xfrm>
              <a:off x="8454" y="7863"/>
              <a:ext cx="2885" cy="276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Oval 21"/>
            <p:cNvSpPr>
              <a:spLocks noChangeArrowheads="1"/>
            </p:cNvSpPr>
            <p:nvPr/>
          </p:nvSpPr>
          <p:spPr bwMode="auto">
            <a:xfrm>
              <a:off x="8366" y="7676"/>
              <a:ext cx="2818" cy="2695"/>
            </a:xfrm>
            <a:prstGeom prst="ellipse">
              <a:avLst/>
            </a:prstGeom>
            <a:noFill/>
            <a:ln w="63500">
              <a:solidFill>
                <a:srgbClr val="9F9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Oval 22"/>
            <p:cNvSpPr>
              <a:spLocks noChangeArrowheads="1"/>
            </p:cNvSpPr>
            <p:nvPr/>
          </p:nvSpPr>
          <p:spPr bwMode="auto">
            <a:xfrm>
              <a:off x="8334" y="7638"/>
              <a:ext cx="2885" cy="276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Oval 23"/>
            <p:cNvSpPr>
              <a:spLocks noChangeArrowheads="1"/>
            </p:cNvSpPr>
            <p:nvPr/>
          </p:nvSpPr>
          <p:spPr bwMode="auto">
            <a:xfrm>
              <a:off x="8414" y="7713"/>
              <a:ext cx="2725" cy="261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auto">
            <a:xfrm>
              <a:off x="10414" y="10361"/>
              <a:ext cx="1410" cy="2020"/>
            </a:xfrm>
            <a:custGeom>
              <a:avLst/>
              <a:gdLst>
                <a:gd name="T0" fmla="*/ 0 w 1410"/>
                <a:gd name="T1" fmla="*/ 150 h 2020"/>
                <a:gd name="T2" fmla="*/ 1000 w 1410"/>
                <a:gd name="T3" fmla="*/ 2020 h 2020"/>
                <a:gd name="T4" fmla="*/ 1410 w 1410"/>
                <a:gd name="T5" fmla="*/ 1812 h 2020"/>
                <a:gd name="T6" fmla="*/ 405 w 1410"/>
                <a:gd name="T7" fmla="*/ 0 h 2020"/>
                <a:gd name="T8" fmla="*/ 0 w 1410"/>
                <a:gd name="T9" fmla="*/ 15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2020">
                  <a:moveTo>
                    <a:pt x="0" y="150"/>
                  </a:moveTo>
                  <a:lnTo>
                    <a:pt x="1000" y="2020"/>
                  </a:lnTo>
                  <a:lnTo>
                    <a:pt x="1410" y="1812"/>
                  </a:lnTo>
                  <a:lnTo>
                    <a:pt x="405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Arc 25"/>
            <p:cNvSpPr>
              <a:spLocks/>
            </p:cNvSpPr>
            <p:nvPr/>
          </p:nvSpPr>
          <p:spPr bwMode="auto">
            <a:xfrm>
              <a:off x="10406" y="10243"/>
              <a:ext cx="425" cy="2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7 w 42167"/>
                <a:gd name="T1" fmla="*/ 27728 h 27728"/>
                <a:gd name="T2" fmla="*/ 42167 w 42167"/>
                <a:gd name="T3" fmla="*/ 15000 h 27728"/>
                <a:gd name="T4" fmla="*/ 21600 w 42167"/>
                <a:gd name="T5" fmla="*/ 21600 h 27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67" h="27728" fill="none" extrusionOk="0">
                  <a:moveTo>
                    <a:pt x="887" y="27727"/>
                  </a:moveTo>
                  <a:cubicBezTo>
                    <a:pt x="298" y="25738"/>
                    <a:pt x="0" y="236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86" y="-1"/>
                    <a:pt x="39298" y="6062"/>
                    <a:pt x="42166" y="15000"/>
                  </a:cubicBezTo>
                </a:path>
                <a:path w="42167" h="27728" stroke="0" extrusionOk="0">
                  <a:moveTo>
                    <a:pt x="887" y="27727"/>
                  </a:moveTo>
                  <a:cubicBezTo>
                    <a:pt x="298" y="25738"/>
                    <a:pt x="0" y="236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86" y="-1"/>
                    <a:pt x="39298" y="6062"/>
                    <a:pt x="42166" y="150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5F3F1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Arc 26"/>
            <p:cNvSpPr>
              <a:spLocks/>
            </p:cNvSpPr>
            <p:nvPr/>
          </p:nvSpPr>
          <p:spPr bwMode="auto">
            <a:xfrm>
              <a:off x="10416" y="10271"/>
              <a:ext cx="432" cy="2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1 w 42100"/>
                <a:gd name="T1" fmla="*/ 24147 h 24147"/>
                <a:gd name="T2" fmla="*/ 42100 w 42100"/>
                <a:gd name="T3" fmla="*/ 14795 h 24147"/>
                <a:gd name="T4" fmla="*/ 21600 w 42100"/>
                <a:gd name="T5" fmla="*/ 21600 h 2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00" h="24147" fill="none" extrusionOk="0">
                  <a:moveTo>
                    <a:pt x="150" y="24147"/>
                  </a:moveTo>
                  <a:cubicBezTo>
                    <a:pt x="50" y="23301"/>
                    <a:pt x="0" y="224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07" y="-1"/>
                    <a:pt x="39167" y="5961"/>
                    <a:pt x="42100" y="14794"/>
                  </a:cubicBezTo>
                </a:path>
                <a:path w="42100" h="24147" stroke="0" extrusionOk="0">
                  <a:moveTo>
                    <a:pt x="150" y="24147"/>
                  </a:moveTo>
                  <a:cubicBezTo>
                    <a:pt x="50" y="23301"/>
                    <a:pt x="0" y="224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907" y="-1"/>
                    <a:pt x="39167" y="5961"/>
                    <a:pt x="42100" y="14794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auto">
            <a:xfrm>
              <a:off x="10401" y="10273"/>
              <a:ext cx="268" cy="518"/>
            </a:xfrm>
            <a:custGeom>
              <a:avLst/>
              <a:gdLst>
                <a:gd name="T0" fmla="*/ 8 w 268"/>
                <a:gd name="T1" fmla="*/ 240 h 518"/>
                <a:gd name="T2" fmla="*/ 0 w 268"/>
                <a:gd name="T3" fmla="*/ 205 h 518"/>
                <a:gd name="T4" fmla="*/ 0 w 268"/>
                <a:gd name="T5" fmla="*/ 173 h 518"/>
                <a:gd name="T6" fmla="*/ 5 w 268"/>
                <a:gd name="T7" fmla="*/ 145 h 518"/>
                <a:gd name="T8" fmla="*/ 15 w 268"/>
                <a:gd name="T9" fmla="*/ 105 h 518"/>
                <a:gd name="T10" fmla="*/ 30 w 268"/>
                <a:gd name="T11" fmla="*/ 73 h 518"/>
                <a:gd name="T12" fmla="*/ 53 w 268"/>
                <a:gd name="T13" fmla="*/ 43 h 518"/>
                <a:gd name="T14" fmla="*/ 78 w 268"/>
                <a:gd name="T15" fmla="*/ 18 h 518"/>
                <a:gd name="T16" fmla="*/ 103 w 268"/>
                <a:gd name="T17" fmla="*/ 0 h 518"/>
                <a:gd name="T18" fmla="*/ 268 w 268"/>
                <a:gd name="T19" fmla="*/ 280 h 518"/>
                <a:gd name="T20" fmla="*/ 238 w 268"/>
                <a:gd name="T21" fmla="*/ 298 h 518"/>
                <a:gd name="T22" fmla="*/ 218 w 268"/>
                <a:gd name="T23" fmla="*/ 318 h 518"/>
                <a:gd name="T24" fmla="*/ 198 w 268"/>
                <a:gd name="T25" fmla="*/ 338 h 518"/>
                <a:gd name="T26" fmla="*/ 183 w 268"/>
                <a:gd name="T27" fmla="*/ 363 h 518"/>
                <a:gd name="T28" fmla="*/ 165 w 268"/>
                <a:gd name="T29" fmla="*/ 408 h 518"/>
                <a:gd name="T30" fmla="*/ 155 w 268"/>
                <a:gd name="T31" fmla="*/ 468 h 518"/>
                <a:gd name="T32" fmla="*/ 155 w 268"/>
                <a:gd name="T33" fmla="*/ 518 h 518"/>
                <a:gd name="T34" fmla="*/ 8 w 268"/>
                <a:gd name="T35" fmla="*/ 24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8" h="518">
                  <a:moveTo>
                    <a:pt x="8" y="240"/>
                  </a:moveTo>
                  <a:lnTo>
                    <a:pt x="0" y="205"/>
                  </a:lnTo>
                  <a:lnTo>
                    <a:pt x="0" y="173"/>
                  </a:lnTo>
                  <a:lnTo>
                    <a:pt x="5" y="145"/>
                  </a:lnTo>
                  <a:lnTo>
                    <a:pt x="15" y="105"/>
                  </a:lnTo>
                  <a:lnTo>
                    <a:pt x="30" y="73"/>
                  </a:lnTo>
                  <a:lnTo>
                    <a:pt x="53" y="43"/>
                  </a:lnTo>
                  <a:lnTo>
                    <a:pt x="78" y="18"/>
                  </a:lnTo>
                  <a:lnTo>
                    <a:pt x="103" y="0"/>
                  </a:lnTo>
                  <a:lnTo>
                    <a:pt x="268" y="280"/>
                  </a:lnTo>
                  <a:lnTo>
                    <a:pt x="238" y="298"/>
                  </a:lnTo>
                  <a:lnTo>
                    <a:pt x="218" y="318"/>
                  </a:lnTo>
                  <a:lnTo>
                    <a:pt x="198" y="338"/>
                  </a:lnTo>
                  <a:lnTo>
                    <a:pt x="183" y="363"/>
                  </a:lnTo>
                  <a:lnTo>
                    <a:pt x="165" y="408"/>
                  </a:lnTo>
                  <a:lnTo>
                    <a:pt x="155" y="468"/>
                  </a:lnTo>
                  <a:lnTo>
                    <a:pt x="155" y="518"/>
                  </a:lnTo>
                  <a:lnTo>
                    <a:pt x="8" y="24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Arc 28"/>
            <p:cNvSpPr>
              <a:spLocks/>
            </p:cNvSpPr>
            <p:nvPr/>
          </p:nvSpPr>
          <p:spPr bwMode="auto">
            <a:xfrm>
              <a:off x="10404" y="10254"/>
              <a:ext cx="218" cy="247"/>
            </a:xfrm>
            <a:custGeom>
              <a:avLst/>
              <a:gdLst>
                <a:gd name="G0" fmla="+- 21600 0 0"/>
                <a:gd name="G1" fmla="+- 20211 0 0"/>
                <a:gd name="G2" fmla="+- 21600 0 0"/>
                <a:gd name="T0" fmla="*/ 803 w 21600"/>
                <a:gd name="T1" fmla="*/ 26046 h 26046"/>
                <a:gd name="T2" fmla="*/ 13980 w 21600"/>
                <a:gd name="T3" fmla="*/ 0 h 26046"/>
                <a:gd name="T4" fmla="*/ 21600 w 21600"/>
                <a:gd name="T5" fmla="*/ 20211 h 26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46" fill="none" extrusionOk="0">
                  <a:moveTo>
                    <a:pt x="803" y="26045"/>
                  </a:moveTo>
                  <a:cubicBezTo>
                    <a:pt x="270" y="24146"/>
                    <a:pt x="0" y="22183"/>
                    <a:pt x="0" y="20211"/>
                  </a:cubicBezTo>
                  <a:cubicBezTo>
                    <a:pt x="-1" y="11221"/>
                    <a:pt x="5568" y="3171"/>
                    <a:pt x="13979" y="-1"/>
                  </a:cubicBezTo>
                </a:path>
                <a:path w="21600" h="26046" stroke="0" extrusionOk="0">
                  <a:moveTo>
                    <a:pt x="803" y="26045"/>
                  </a:moveTo>
                  <a:cubicBezTo>
                    <a:pt x="270" y="24146"/>
                    <a:pt x="0" y="22183"/>
                    <a:pt x="0" y="20211"/>
                  </a:cubicBezTo>
                  <a:cubicBezTo>
                    <a:pt x="-1" y="11221"/>
                    <a:pt x="5568" y="3171"/>
                    <a:pt x="13979" y="-1"/>
                  </a:cubicBezTo>
                  <a:lnTo>
                    <a:pt x="21600" y="2021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Arc 29"/>
            <p:cNvSpPr>
              <a:spLocks/>
            </p:cNvSpPr>
            <p:nvPr/>
          </p:nvSpPr>
          <p:spPr bwMode="auto">
            <a:xfrm>
              <a:off x="10561" y="10526"/>
              <a:ext cx="429" cy="25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25 w 42285"/>
                <a:gd name="T1" fmla="*/ 27149 h 27149"/>
                <a:gd name="T2" fmla="*/ 42285 w 42285"/>
                <a:gd name="T3" fmla="*/ 15378 h 27149"/>
                <a:gd name="T4" fmla="*/ 21600 w 42285"/>
                <a:gd name="T5" fmla="*/ 21600 h 27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85" h="27149" fill="none" extrusionOk="0">
                  <a:moveTo>
                    <a:pt x="724" y="27149"/>
                  </a:moveTo>
                  <a:cubicBezTo>
                    <a:pt x="243" y="25338"/>
                    <a:pt x="0" y="234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32" y="-1"/>
                    <a:pt x="39538" y="6249"/>
                    <a:pt x="42284" y="15378"/>
                  </a:cubicBezTo>
                </a:path>
                <a:path w="42285" h="27149" stroke="0" extrusionOk="0">
                  <a:moveTo>
                    <a:pt x="724" y="27149"/>
                  </a:moveTo>
                  <a:cubicBezTo>
                    <a:pt x="243" y="25338"/>
                    <a:pt x="0" y="234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32" y="-1"/>
                    <a:pt x="39538" y="6249"/>
                    <a:pt x="42284" y="1537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7F3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6" name="Group 30"/>
            <p:cNvGrpSpPr>
              <a:grpSpLocks/>
            </p:cNvGrpSpPr>
            <p:nvPr/>
          </p:nvGrpSpPr>
          <p:grpSpPr bwMode="auto">
            <a:xfrm>
              <a:off x="10576" y="10566"/>
              <a:ext cx="455" cy="298"/>
              <a:chOff x="10576" y="10566"/>
              <a:chExt cx="455" cy="298"/>
            </a:xfrm>
          </p:grpSpPr>
          <p:grpSp>
            <p:nvGrpSpPr>
              <p:cNvPr id="39967" name="Group 31"/>
              <p:cNvGrpSpPr>
                <a:grpSpLocks/>
              </p:cNvGrpSpPr>
              <p:nvPr/>
            </p:nvGrpSpPr>
            <p:grpSpPr bwMode="auto">
              <a:xfrm>
                <a:off x="10576" y="10566"/>
                <a:ext cx="432" cy="253"/>
                <a:chOff x="10576" y="10566"/>
                <a:chExt cx="432" cy="253"/>
              </a:xfrm>
            </p:grpSpPr>
            <p:sp>
              <p:nvSpPr>
                <p:cNvPr id="39968" name="Arc 32"/>
                <p:cNvSpPr>
                  <a:spLocks/>
                </p:cNvSpPr>
                <p:nvPr/>
              </p:nvSpPr>
              <p:spPr bwMode="auto">
                <a:xfrm>
                  <a:off x="10576" y="10566"/>
                  <a:ext cx="431" cy="25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40 w 42527"/>
                    <a:gd name="T1" fmla="*/ 26398 h 26398"/>
                    <a:gd name="T2" fmla="*/ 42527 w 42527"/>
                    <a:gd name="T3" fmla="*/ 16252 h 26398"/>
                    <a:gd name="T4" fmla="*/ 21600 w 42527"/>
                    <a:gd name="T5" fmla="*/ 21600 h 26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27" h="26398" fill="none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</a:path>
                    <a:path w="42527" h="26398" stroke="0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9" name="Arc 33"/>
                <p:cNvSpPr>
                  <a:spLocks/>
                </p:cNvSpPr>
                <p:nvPr/>
              </p:nvSpPr>
              <p:spPr bwMode="auto">
                <a:xfrm>
                  <a:off x="10576" y="10591"/>
                  <a:ext cx="219" cy="225"/>
                </a:xfrm>
                <a:custGeom>
                  <a:avLst/>
                  <a:gdLst>
                    <a:gd name="G0" fmla="+- 21600 0 0"/>
                    <a:gd name="G1" fmla="+- 18951 0 0"/>
                    <a:gd name="G2" fmla="+- 21600 0 0"/>
                    <a:gd name="T0" fmla="*/ 540 w 21600"/>
                    <a:gd name="T1" fmla="*/ 23749 h 23749"/>
                    <a:gd name="T2" fmla="*/ 11235 w 21600"/>
                    <a:gd name="T3" fmla="*/ 0 h 23749"/>
                    <a:gd name="T4" fmla="*/ 21600 w 21600"/>
                    <a:gd name="T5" fmla="*/ 18951 h 23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3749" fill="none" extrusionOk="0">
                      <a:moveTo>
                        <a:pt x="539" y="23749"/>
                      </a:moveTo>
                      <a:cubicBezTo>
                        <a:pt x="181" y="22174"/>
                        <a:pt x="0" y="20565"/>
                        <a:pt x="0" y="18951"/>
                      </a:cubicBezTo>
                      <a:cubicBezTo>
                        <a:pt x="-1" y="11055"/>
                        <a:pt x="4307" y="3788"/>
                        <a:pt x="11235" y="0"/>
                      </a:cubicBezTo>
                    </a:path>
                    <a:path w="21600" h="23749" stroke="0" extrusionOk="0">
                      <a:moveTo>
                        <a:pt x="539" y="23749"/>
                      </a:moveTo>
                      <a:cubicBezTo>
                        <a:pt x="181" y="22174"/>
                        <a:pt x="0" y="20565"/>
                        <a:pt x="0" y="18951"/>
                      </a:cubicBezTo>
                      <a:cubicBezTo>
                        <a:pt x="-1" y="11055"/>
                        <a:pt x="4307" y="3788"/>
                        <a:pt x="11235" y="0"/>
                      </a:cubicBezTo>
                      <a:lnTo>
                        <a:pt x="21600" y="1895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0" name="Arc 34"/>
                <p:cNvSpPr>
                  <a:spLocks/>
                </p:cNvSpPr>
                <p:nvPr/>
              </p:nvSpPr>
              <p:spPr bwMode="auto">
                <a:xfrm>
                  <a:off x="10579" y="10566"/>
                  <a:ext cx="429" cy="25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95 w 42445"/>
                    <a:gd name="T1" fmla="*/ 26635 h 26635"/>
                    <a:gd name="T2" fmla="*/ 42445 w 42445"/>
                    <a:gd name="T3" fmla="*/ 15939 h 26635"/>
                    <a:gd name="T4" fmla="*/ 21600 w 42445"/>
                    <a:gd name="T5" fmla="*/ 21600 h 26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445" h="26635" fill="none" extrusionOk="0">
                      <a:moveTo>
                        <a:pt x="595" y="26634"/>
                      </a:moveTo>
                      <a:cubicBezTo>
                        <a:pt x="199" y="24985"/>
                        <a:pt x="0" y="2329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349" y="-1"/>
                        <a:pt x="39889" y="6530"/>
                        <a:pt x="42444" y="15939"/>
                      </a:cubicBezTo>
                    </a:path>
                    <a:path w="42445" h="26635" stroke="0" extrusionOk="0">
                      <a:moveTo>
                        <a:pt x="595" y="26634"/>
                      </a:moveTo>
                      <a:cubicBezTo>
                        <a:pt x="199" y="24985"/>
                        <a:pt x="0" y="2329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349" y="-1"/>
                        <a:pt x="39889" y="6530"/>
                        <a:pt x="42444" y="1593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1" name="Arc 35"/>
              <p:cNvSpPr>
                <a:spLocks/>
              </p:cNvSpPr>
              <p:nvPr/>
            </p:nvSpPr>
            <p:spPr bwMode="auto">
              <a:xfrm>
                <a:off x="10601" y="10611"/>
                <a:ext cx="430" cy="25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98 w 42449"/>
                  <a:gd name="T1" fmla="*/ 26646 h 26646"/>
                  <a:gd name="T2" fmla="*/ 42449 w 42449"/>
                  <a:gd name="T3" fmla="*/ 15952 h 26646"/>
                  <a:gd name="T4" fmla="*/ 21600 w 42449"/>
                  <a:gd name="T5" fmla="*/ 21600 h 26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49" h="26646" fill="none" extrusionOk="0">
                    <a:moveTo>
                      <a:pt x="597" y="26646"/>
                    </a:moveTo>
                    <a:cubicBezTo>
                      <a:pt x="200" y="24993"/>
                      <a:pt x="0" y="23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54" y="-1"/>
                      <a:pt x="39898" y="6537"/>
                      <a:pt x="42448" y="15952"/>
                    </a:cubicBezTo>
                  </a:path>
                  <a:path w="42449" h="26646" stroke="0" extrusionOk="0">
                    <a:moveTo>
                      <a:pt x="597" y="26646"/>
                    </a:moveTo>
                    <a:cubicBezTo>
                      <a:pt x="200" y="24993"/>
                      <a:pt x="0" y="23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54" y="-1"/>
                      <a:pt x="39898" y="6537"/>
                      <a:pt x="42448" y="159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2" name="Group 36"/>
            <p:cNvGrpSpPr>
              <a:grpSpLocks/>
            </p:cNvGrpSpPr>
            <p:nvPr/>
          </p:nvGrpSpPr>
          <p:grpSpPr bwMode="auto">
            <a:xfrm>
              <a:off x="10619" y="10651"/>
              <a:ext cx="455" cy="295"/>
              <a:chOff x="10619" y="10651"/>
              <a:chExt cx="455" cy="295"/>
            </a:xfrm>
          </p:grpSpPr>
          <p:grpSp>
            <p:nvGrpSpPr>
              <p:cNvPr id="39973" name="Group 37"/>
              <p:cNvGrpSpPr>
                <a:grpSpLocks/>
              </p:cNvGrpSpPr>
              <p:nvPr/>
            </p:nvGrpSpPr>
            <p:grpSpPr bwMode="auto">
              <a:xfrm>
                <a:off x="10619" y="10651"/>
                <a:ext cx="433" cy="251"/>
                <a:chOff x="10619" y="10651"/>
                <a:chExt cx="433" cy="251"/>
              </a:xfrm>
            </p:grpSpPr>
            <p:sp>
              <p:nvSpPr>
                <p:cNvPr id="39974" name="Arc 38"/>
                <p:cNvSpPr>
                  <a:spLocks/>
                </p:cNvSpPr>
                <p:nvPr/>
              </p:nvSpPr>
              <p:spPr bwMode="auto">
                <a:xfrm>
                  <a:off x="10619" y="10651"/>
                  <a:ext cx="431" cy="24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66 w 42575"/>
                    <a:gd name="T1" fmla="*/ 26063 h 26063"/>
                    <a:gd name="T2" fmla="*/ 42575 w 42575"/>
                    <a:gd name="T3" fmla="*/ 16441 h 26063"/>
                    <a:gd name="T4" fmla="*/ 21600 w 42575"/>
                    <a:gd name="T5" fmla="*/ 21600 h 26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75" h="26063" fill="none" extrusionOk="0">
                      <a:moveTo>
                        <a:pt x="466" y="26062"/>
                      </a:moveTo>
                      <a:cubicBezTo>
                        <a:pt x="156" y="24595"/>
                        <a:pt x="0" y="2309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542" y="-1"/>
                        <a:pt x="40200" y="6786"/>
                        <a:pt x="42574" y="16441"/>
                      </a:cubicBezTo>
                    </a:path>
                    <a:path w="42575" h="26063" stroke="0" extrusionOk="0">
                      <a:moveTo>
                        <a:pt x="466" y="26062"/>
                      </a:moveTo>
                      <a:cubicBezTo>
                        <a:pt x="156" y="24595"/>
                        <a:pt x="0" y="2309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542" y="-1"/>
                        <a:pt x="40200" y="6786"/>
                        <a:pt x="42574" y="164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5" name="Arc 39"/>
                <p:cNvSpPr>
                  <a:spLocks/>
                </p:cNvSpPr>
                <p:nvPr/>
              </p:nvSpPr>
              <p:spPr bwMode="auto">
                <a:xfrm>
                  <a:off x="10619" y="10676"/>
                  <a:ext cx="219" cy="222"/>
                </a:xfrm>
                <a:custGeom>
                  <a:avLst/>
                  <a:gdLst>
                    <a:gd name="G0" fmla="+- 21600 0 0"/>
                    <a:gd name="G1" fmla="+- 18941 0 0"/>
                    <a:gd name="G2" fmla="+- 21600 0 0"/>
                    <a:gd name="T0" fmla="*/ 466 w 21600"/>
                    <a:gd name="T1" fmla="*/ 23404 h 23404"/>
                    <a:gd name="T2" fmla="*/ 11217 w 21600"/>
                    <a:gd name="T3" fmla="*/ 0 h 23404"/>
                    <a:gd name="T4" fmla="*/ 21600 w 21600"/>
                    <a:gd name="T5" fmla="*/ 18941 h 23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3404" fill="none" extrusionOk="0">
                      <a:moveTo>
                        <a:pt x="466" y="23403"/>
                      </a:moveTo>
                      <a:cubicBezTo>
                        <a:pt x="156" y="21936"/>
                        <a:pt x="0" y="20440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</a:path>
                    <a:path w="21600" h="23404" stroke="0" extrusionOk="0">
                      <a:moveTo>
                        <a:pt x="466" y="23403"/>
                      </a:moveTo>
                      <a:cubicBezTo>
                        <a:pt x="156" y="21936"/>
                        <a:pt x="0" y="20440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  <a:lnTo>
                        <a:pt x="21600" y="1894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6" name="Arc 40"/>
                <p:cNvSpPr>
                  <a:spLocks/>
                </p:cNvSpPr>
                <p:nvPr/>
              </p:nvSpPr>
              <p:spPr bwMode="auto">
                <a:xfrm>
                  <a:off x="10621" y="10651"/>
                  <a:ext cx="431" cy="25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40 w 42527"/>
                    <a:gd name="T1" fmla="*/ 26398 h 26398"/>
                    <a:gd name="T2" fmla="*/ 42527 w 42527"/>
                    <a:gd name="T3" fmla="*/ 16252 h 26398"/>
                    <a:gd name="T4" fmla="*/ 21600 w 42527"/>
                    <a:gd name="T5" fmla="*/ 21600 h 26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527" h="26398" fill="none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</a:path>
                    <a:path w="42527" h="26398" stroke="0" extrusionOk="0">
                      <a:moveTo>
                        <a:pt x="539" y="26398"/>
                      </a:moveTo>
                      <a:cubicBezTo>
                        <a:pt x="181" y="24823"/>
                        <a:pt x="0" y="232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469" y="-1"/>
                        <a:pt x="40083" y="6689"/>
                        <a:pt x="42527" y="1625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7" name="Arc 41"/>
              <p:cNvSpPr>
                <a:spLocks/>
              </p:cNvSpPr>
              <p:nvPr/>
            </p:nvSpPr>
            <p:spPr bwMode="auto">
              <a:xfrm>
                <a:off x="10644" y="10696"/>
                <a:ext cx="430" cy="25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32 w 42524"/>
                  <a:gd name="T1" fmla="*/ 26366 h 26366"/>
                  <a:gd name="T2" fmla="*/ 42524 w 42524"/>
                  <a:gd name="T3" fmla="*/ 16239 h 26366"/>
                  <a:gd name="T4" fmla="*/ 21600 w 42524"/>
                  <a:gd name="T5" fmla="*/ 21600 h 26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24" h="26366" fill="none" extrusionOk="0">
                    <a:moveTo>
                      <a:pt x="532" y="26365"/>
                    </a:moveTo>
                    <a:cubicBezTo>
                      <a:pt x="178" y="24801"/>
                      <a:pt x="0" y="232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464" y="-1"/>
                      <a:pt x="40075" y="6683"/>
                      <a:pt x="42524" y="16238"/>
                    </a:cubicBezTo>
                  </a:path>
                  <a:path w="42524" h="26366" stroke="0" extrusionOk="0">
                    <a:moveTo>
                      <a:pt x="532" y="26365"/>
                    </a:moveTo>
                    <a:cubicBezTo>
                      <a:pt x="178" y="24801"/>
                      <a:pt x="0" y="232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464" y="-1"/>
                      <a:pt x="40075" y="6683"/>
                      <a:pt x="42524" y="1623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8" name="Group 42"/>
            <p:cNvGrpSpPr>
              <a:grpSpLocks/>
            </p:cNvGrpSpPr>
            <p:nvPr/>
          </p:nvGrpSpPr>
          <p:grpSpPr bwMode="auto">
            <a:xfrm>
              <a:off x="10664" y="10731"/>
              <a:ext cx="432" cy="245"/>
              <a:chOff x="10664" y="10731"/>
              <a:chExt cx="432" cy="245"/>
            </a:xfrm>
          </p:grpSpPr>
          <p:sp>
            <p:nvSpPr>
              <p:cNvPr id="39979" name="Arc 43"/>
              <p:cNvSpPr>
                <a:spLocks/>
              </p:cNvSpPr>
              <p:nvPr/>
            </p:nvSpPr>
            <p:spPr bwMode="auto">
              <a:xfrm>
                <a:off x="10664" y="10731"/>
                <a:ext cx="432" cy="2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24 w 42663"/>
                  <a:gd name="T1" fmla="*/ 25859 h 25859"/>
                  <a:gd name="T2" fmla="*/ 42663 w 42663"/>
                  <a:gd name="T3" fmla="*/ 16812 h 25859"/>
                  <a:gd name="T4" fmla="*/ 21600 w 42663"/>
                  <a:gd name="T5" fmla="*/ 21600 h 25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63" h="25859" fill="none" extrusionOk="0">
                    <a:moveTo>
                      <a:pt x="424" y="25858"/>
                    </a:moveTo>
                    <a:cubicBezTo>
                      <a:pt x="142" y="24456"/>
                      <a:pt x="0" y="230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4" y="-1"/>
                      <a:pt x="40427" y="6978"/>
                      <a:pt x="42662" y="16812"/>
                    </a:cubicBezTo>
                  </a:path>
                  <a:path w="42663" h="25859" stroke="0" extrusionOk="0">
                    <a:moveTo>
                      <a:pt x="424" y="25858"/>
                    </a:moveTo>
                    <a:cubicBezTo>
                      <a:pt x="142" y="24456"/>
                      <a:pt x="0" y="230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4" y="-1"/>
                      <a:pt x="40427" y="6978"/>
                      <a:pt x="42662" y="168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3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Arc 44"/>
              <p:cNvSpPr>
                <a:spLocks/>
              </p:cNvSpPr>
              <p:nvPr/>
            </p:nvSpPr>
            <p:spPr bwMode="auto">
              <a:xfrm>
                <a:off x="10664" y="10756"/>
                <a:ext cx="219" cy="220"/>
              </a:xfrm>
              <a:custGeom>
                <a:avLst/>
                <a:gdLst>
                  <a:gd name="G0" fmla="+- 21600 0 0"/>
                  <a:gd name="G1" fmla="+- 18941 0 0"/>
                  <a:gd name="G2" fmla="+- 21600 0 0"/>
                  <a:gd name="T0" fmla="*/ 424 w 21600"/>
                  <a:gd name="T1" fmla="*/ 23200 h 23200"/>
                  <a:gd name="T2" fmla="*/ 11217 w 21600"/>
                  <a:gd name="T3" fmla="*/ 0 h 23200"/>
                  <a:gd name="T4" fmla="*/ 21600 w 21600"/>
                  <a:gd name="T5" fmla="*/ 18941 h 2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00" fill="none" extrusionOk="0">
                    <a:moveTo>
                      <a:pt x="424" y="23199"/>
                    </a:moveTo>
                    <a:cubicBezTo>
                      <a:pt x="142" y="21797"/>
                      <a:pt x="0" y="20371"/>
                      <a:pt x="0" y="18941"/>
                    </a:cubicBezTo>
                    <a:cubicBezTo>
                      <a:pt x="-1" y="11052"/>
                      <a:pt x="4300" y="3791"/>
                      <a:pt x="11217" y="0"/>
                    </a:cubicBezTo>
                  </a:path>
                  <a:path w="21600" h="23200" stroke="0" extrusionOk="0">
                    <a:moveTo>
                      <a:pt x="424" y="23199"/>
                    </a:moveTo>
                    <a:cubicBezTo>
                      <a:pt x="142" y="21797"/>
                      <a:pt x="0" y="20371"/>
                      <a:pt x="0" y="18941"/>
                    </a:cubicBezTo>
                    <a:cubicBezTo>
                      <a:pt x="-1" y="11052"/>
                      <a:pt x="4300" y="3791"/>
                      <a:pt x="11217" y="0"/>
                    </a:cubicBezTo>
                    <a:lnTo>
                      <a:pt x="21600" y="18941"/>
                    </a:lnTo>
                    <a:close/>
                  </a:path>
                </a:pathLst>
              </a:custGeom>
              <a:solidFill>
                <a:srgbClr val="3F1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1" name="Group 45"/>
            <p:cNvGrpSpPr>
              <a:grpSpLocks/>
            </p:cNvGrpSpPr>
            <p:nvPr/>
          </p:nvGrpSpPr>
          <p:grpSpPr bwMode="auto">
            <a:xfrm>
              <a:off x="10666" y="10731"/>
              <a:ext cx="454" cy="292"/>
              <a:chOff x="10666" y="10731"/>
              <a:chExt cx="454" cy="292"/>
            </a:xfrm>
          </p:grpSpPr>
          <p:sp>
            <p:nvSpPr>
              <p:cNvPr id="39982" name="Arc 46"/>
              <p:cNvSpPr>
                <a:spLocks/>
              </p:cNvSpPr>
              <p:nvPr/>
            </p:nvSpPr>
            <p:spPr bwMode="auto">
              <a:xfrm>
                <a:off x="10666" y="10731"/>
                <a:ext cx="432" cy="2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2 w 42578"/>
                  <a:gd name="T1" fmla="*/ 26093 h 26093"/>
                  <a:gd name="T2" fmla="*/ 42578 w 42578"/>
                  <a:gd name="T3" fmla="*/ 16453 h 26093"/>
                  <a:gd name="T4" fmla="*/ 21600 w 42578"/>
                  <a:gd name="T5" fmla="*/ 21600 h 26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78" h="26093" fill="none" extrusionOk="0">
                    <a:moveTo>
                      <a:pt x="472" y="26092"/>
                    </a:moveTo>
                    <a:cubicBezTo>
                      <a:pt x="158" y="24615"/>
                      <a:pt x="0" y="231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6" y="-1"/>
                      <a:pt x="40207" y="6792"/>
                      <a:pt x="42577" y="16453"/>
                    </a:cubicBezTo>
                  </a:path>
                  <a:path w="42578" h="26093" stroke="0" extrusionOk="0">
                    <a:moveTo>
                      <a:pt x="472" y="26092"/>
                    </a:moveTo>
                    <a:cubicBezTo>
                      <a:pt x="158" y="24615"/>
                      <a:pt x="0" y="231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6" y="-1"/>
                      <a:pt x="40207" y="6792"/>
                      <a:pt x="42577" y="1645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3" name="Arc 47"/>
              <p:cNvSpPr>
                <a:spLocks/>
              </p:cNvSpPr>
              <p:nvPr/>
            </p:nvSpPr>
            <p:spPr bwMode="auto">
              <a:xfrm>
                <a:off x="10689" y="10776"/>
                <a:ext cx="431" cy="24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66 w 42575"/>
                  <a:gd name="T1" fmla="*/ 26063 h 26063"/>
                  <a:gd name="T2" fmla="*/ 42575 w 42575"/>
                  <a:gd name="T3" fmla="*/ 16441 h 26063"/>
                  <a:gd name="T4" fmla="*/ 21600 w 42575"/>
                  <a:gd name="T5" fmla="*/ 21600 h 26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575" h="26063" fill="none" extrusionOk="0">
                    <a:moveTo>
                      <a:pt x="466" y="26062"/>
                    </a:moveTo>
                    <a:cubicBezTo>
                      <a:pt x="156" y="24595"/>
                      <a:pt x="0" y="230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2" y="-1"/>
                      <a:pt x="40200" y="6786"/>
                      <a:pt x="42574" y="16441"/>
                    </a:cubicBezTo>
                  </a:path>
                  <a:path w="42575" h="26063" stroke="0" extrusionOk="0">
                    <a:moveTo>
                      <a:pt x="466" y="26062"/>
                    </a:moveTo>
                    <a:cubicBezTo>
                      <a:pt x="156" y="24595"/>
                      <a:pt x="0" y="230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542" y="-1"/>
                      <a:pt x="40200" y="6786"/>
                      <a:pt x="42574" y="1644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7F3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4" name="Group 48"/>
            <p:cNvGrpSpPr>
              <a:grpSpLocks/>
            </p:cNvGrpSpPr>
            <p:nvPr/>
          </p:nvGrpSpPr>
          <p:grpSpPr bwMode="auto">
            <a:xfrm>
              <a:off x="10416" y="10368"/>
              <a:ext cx="1413" cy="2028"/>
              <a:chOff x="10416" y="10368"/>
              <a:chExt cx="1413" cy="2028"/>
            </a:xfrm>
          </p:grpSpPr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>
                <a:off x="10826" y="10368"/>
                <a:ext cx="1003" cy="18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10416" y="10513"/>
                <a:ext cx="1005" cy="18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7" name="Group 51"/>
            <p:cNvGrpSpPr>
              <a:grpSpLocks/>
            </p:cNvGrpSpPr>
            <p:nvPr/>
          </p:nvGrpSpPr>
          <p:grpSpPr bwMode="auto">
            <a:xfrm>
              <a:off x="10709" y="10811"/>
              <a:ext cx="453" cy="291"/>
              <a:chOff x="10709" y="10811"/>
              <a:chExt cx="453" cy="291"/>
            </a:xfrm>
          </p:grpSpPr>
          <p:grpSp>
            <p:nvGrpSpPr>
              <p:cNvPr id="39988" name="Group 52"/>
              <p:cNvGrpSpPr>
                <a:grpSpLocks/>
              </p:cNvGrpSpPr>
              <p:nvPr/>
            </p:nvGrpSpPr>
            <p:grpSpPr bwMode="auto">
              <a:xfrm>
                <a:off x="10709" y="10811"/>
                <a:ext cx="432" cy="242"/>
                <a:chOff x="10709" y="10811"/>
                <a:chExt cx="432" cy="242"/>
              </a:xfrm>
            </p:grpSpPr>
            <p:sp>
              <p:nvSpPr>
                <p:cNvPr id="39989" name="Arc 53"/>
                <p:cNvSpPr>
                  <a:spLocks/>
                </p:cNvSpPr>
                <p:nvPr/>
              </p:nvSpPr>
              <p:spPr bwMode="auto">
                <a:xfrm>
                  <a:off x="10709" y="10811"/>
                  <a:ext cx="432" cy="24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64 w 42708"/>
                    <a:gd name="T1" fmla="*/ 25550 h 25550"/>
                    <a:gd name="T2" fmla="*/ 42708 w 42708"/>
                    <a:gd name="T3" fmla="*/ 17015 h 25550"/>
                    <a:gd name="T4" fmla="*/ 21600 w 42708"/>
                    <a:gd name="T5" fmla="*/ 21600 h 25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708" h="25550" fill="none" extrusionOk="0">
                      <a:moveTo>
                        <a:pt x="364" y="25549"/>
                      </a:moveTo>
                      <a:cubicBezTo>
                        <a:pt x="121" y="24247"/>
                        <a:pt x="0" y="2292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762" y="-1"/>
                        <a:pt x="40550" y="7084"/>
                        <a:pt x="42707" y="17015"/>
                      </a:cubicBezTo>
                    </a:path>
                    <a:path w="42708" h="25550" stroke="0" extrusionOk="0">
                      <a:moveTo>
                        <a:pt x="364" y="25549"/>
                      </a:moveTo>
                      <a:cubicBezTo>
                        <a:pt x="121" y="24247"/>
                        <a:pt x="0" y="2292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762" y="-1"/>
                        <a:pt x="40550" y="7084"/>
                        <a:pt x="42707" y="1701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0" name="Arc 54"/>
                <p:cNvSpPr>
                  <a:spLocks/>
                </p:cNvSpPr>
                <p:nvPr/>
              </p:nvSpPr>
              <p:spPr bwMode="auto">
                <a:xfrm>
                  <a:off x="10709" y="10836"/>
                  <a:ext cx="219" cy="217"/>
                </a:xfrm>
                <a:custGeom>
                  <a:avLst/>
                  <a:gdLst>
                    <a:gd name="G0" fmla="+- 21600 0 0"/>
                    <a:gd name="G1" fmla="+- 18941 0 0"/>
                    <a:gd name="G2" fmla="+- 21600 0 0"/>
                    <a:gd name="T0" fmla="*/ 364 w 21600"/>
                    <a:gd name="T1" fmla="*/ 22891 h 22891"/>
                    <a:gd name="T2" fmla="*/ 11217 w 21600"/>
                    <a:gd name="T3" fmla="*/ 0 h 22891"/>
                    <a:gd name="T4" fmla="*/ 21600 w 21600"/>
                    <a:gd name="T5" fmla="*/ 18941 h 22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891" fill="none" extrusionOk="0">
                      <a:moveTo>
                        <a:pt x="364" y="22890"/>
                      </a:moveTo>
                      <a:cubicBezTo>
                        <a:pt x="121" y="21588"/>
                        <a:pt x="0" y="20266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</a:path>
                    <a:path w="21600" h="22891" stroke="0" extrusionOk="0">
                      <a:moveTo>
                        <a:pt x="364" y="22890"/>
                      </a:moveTo>
                      <a:cubicBezTo>
                        <a:pt x="121" y="21588"/>
                        <a:pt x="0" y="20266"/>
                        <a:pt x="0" y="18941"/>
                      </a:cubicBezTo>
                      <a:cubicBezTo>
                        <a:pt x="-1" y="11052"/>
                        <a:pt x="4300" y="3791"/>
                        <a:pt x="11217" y="0"/>
                      </a:cubicBezTo>
                      <a:lnTo>
                        <a:pt x="21600" y="1894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1" name="Arc 55"/>
              <p:cNvSpPr>
                <a:spLocks/>
              </p:cNvSpPr>
              <p:nvPr/>
            </p:nvSpPr>
            <p:spPr bwMode="auto">
              <a:xfrm>
                <a:off x="10711" y="10811"/>
                <a:ext cx="433" cy="2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30 w 42660"/>
                  <a:gd name="T1" fmla="*/ 25887 h 25887"/>
                  <a:gd name="T2" fmla="*/ 42660 w 42660"/>
                  <a:gd name="T3" fmla="*/ 16802 h 25887"/>
                  <a:gd name="T4" fmla="*/ 21600 w 42660"/>
                  <a:gd name="T5" fmla="*/ 21600 h 25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60" h="25887" fill="none" extrusionOk="0">
                    <a:moveTo>
                      <a:pt x="429" y="25887"/>
                    </a:moveTo>
                    <a:cubicBezTo>
                      <a:pt x="143" y="24475"/>
                      <a:pt x="0" y="2303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0" y="-1"/>
                      <a:pt x="40421" y="6973"/>
                      <a:pt x="42660" y="16801"/>
                    </a:cubicBezTo>
                  </a:path>
                  <a:path w="42660" h="25887" stroke="0" extrusionOk="0">
                    <a:moveTo>
                      <a:pt x="429" y="25887"/>
                    </a:moveTo>
                    <a:cubicBezTo>
                      <a:pt x="143" y="24475"/>
                      <a:pt x="0" y="2303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680" y="-1"/>
                      <a:pt x="40421" y="6973"/>
                      <a:pt x="42660" y="1680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2" name="Arc 56"/>
              <p:cNvSpPr>
                <a:spLocks/>
              </p:cNvSpPr>
              <p:nvPr/>
            </p:nvSpPr>
            <p:spPr bwMode="auto">
              <a:xfrm>
                <a:off x="10731" y="10848"/>
                <a:ext cx="431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22 w 42475"/>
                  <a:gd name="T1" fmla="*/ 26747 h 26747"/>
                  <a:gd name="T2" fmla="*/ 42475 w 42475"/>
                  <a:gd name="T3" fmla="*/ 16051 h 26747"/>
                  <a:gd name="T4" fmla="*/ 21600 w 42475"/>
                  <a:gd name="T5" fmla="*/ 21600 h 26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75" h="26747" fill="none" extrusionOk="0">
                    <a:moveTo>
                      <a:pt x="622" y="26746"/>
                    </a:moveTo>
                    <a:cubicBezTo>
                      <a:pt x="208" y="25062"/>
                      <a:pt x="0" y="2333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92" y="-1"/>
                      <a:pt x="39959" y="6587"/>
                      <a:pt x="42475" y="16050"/>
                    </a:cubicBezTo>
                  </a:path>
                  <a:path w="42475" h="26747" stroke="0" extrusionOk="0">
                    <a:moveTo>
                      <a:pt x="622" y="26746"/>
                    </a:moveTo>
                    <a:cubicBezTo>
                      <a:pt x="208" y="25062"/>
                      <a:pt x="0" y="2333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392" y="-1"/>
                      <a:pt x="39959" y="6587"/>
                      <a:pt x="42475" y="1605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3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93" name="Freeform 57"/>
            <p:cNvSpPr>
              <a:spLocks/>
            </p:cNvSpPr>
            <p:nvPr/>
          </p:nvSpPr>
          <p:spPr bwMode="auto">
            <a:xfrm>
              <a:off x="10721" y="10858"/>
              <a:ext cx="870" cy="1493"/>
            </a:xfrm>
            <a:custGeom>
              <a:avLst/>
              <a:gdLst>
                <a:gd name="T0" fmla="*/ 110 w 870"/>
                <a:gd name="T1" fmla="*/ 0 h 1493"/>
                <a:gd name="T2" fmla="*/ 78 w 870"/>
                <a:gd name="T3" fmla="*/ 20 h 1493"/>
                <a:gd name="T4" fmla="*/ 53 w 870"/>
                <a:gd name="T5" fmla="*/ 40 h 1493"/>
                <a:gd name="T6" fmla="*/ 30 w 870"/>
                <a:gd name="T7" fmla="*/ 65 h 1493"/>
                <a:gd name="T8" fmla="*/ 20 w 870"/>
                <a:gd name="T9" fmla="*/ 90 h 1493"/>
                <a:gd name="T10" fmla="*/ 10 w 870"/>
                <a:gd name="T11" fmla="*/ 118 h 1493"/>
                <a:gd name="T12" fmla="*/ 3 w 870"/>
                <a:gd name="T13" fmla="*/ 145 h 1493"/>
                <a:gd name="T14" fmla="*/ 0 w 870"/>
                <a:gd name="T15" fmla="*/ 178 h 1493"/>
                <a:gd name="T16" fmla="*/ 0 w 870"/>
                <a:gd name="T17" fmla="*/ 215 h 1493"/>
                <a:gd name="T18" fmla="*/ 675 w 870"/>
                <a:gd name="T19" fmla="*/ 1493 h 1493"/>
                <a:gd name="T20" fmla="*/ 870 w 870"/>
                <a:gd name="T21" fmla="*/ 1358 h 1493"/>
                <a:gd name="T22" fmla="*/ 110 w 870"/>
                <a:gd name="T23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0" h="1493">
                  <a:moveTo>
                    <a:pt x="110" y="0"/>
                  </a:moveTo>
                  <a:lnTo>
                    <a:pt x="78" y="20"/>
                  </a:lnTo>
                  <a:lnTo>
                    <a:pt x="53" y="40"/>
                  </a:lnTo>
                  <a:lnTo>
                    <a:pt x="30" y="65"/>
                  </a:lnTo>
                  <a:lnTo>
                    <a:pt x="20" y="90"/>
                  </a:lnTo>
                  <a:lnTo>
                    <a:pt x="10" y="118"/>
                  </a:lnTo>
                  <a:lnTo>
                    <a:pt x="3" y="145"/>
                  </a:lnTo>
                  <a:lnTo>
                    <a:pt x="0" y="178"/>
                  </a:lnTo>
                  <a:lnTo>
                    <a:pt x="0" y="215"/>
                  </a:lnTo>
                  <a:lnTo>
                    <a:pt x="675" y="1493"/>
                  </a:lnTo>
                  <a:lnTo>
                    <a:pt x="870" y="135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Oval 58"/>
            <p:cNvSpPr>
              <a:spLocks noChangeArrowheads="1"/>
            </p:cNvSpPr>
            <p:nvPr/>
          </p:nvSpPr>
          <p:spPr bwMode="auto">
            <a:xfrm>
              <a:off x="11406" y="12096"/>
              <a:ext cx="475" cy="457"/>
            </a:xfrm>
            <a:prstGeom prst="ellipse">
              <a:avLst/>
            </a:prstGeom>
            <a:solidFill>
              <a:srgbClr val="7F5F3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154238" y="719139"/>
            <a:ext cx="7694612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</a:rPr>
              <a:t>public abstract class Foot</a:t>
            </a:r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{</a:t>
            </a:r>
          </a:p>
          <a:p>
            <a:r>
              <a:rPr lang="en-US" b="1">
                <a:latin typeface="Courier New" panose="02070309020205020404" pitchFamily="49" charset="0"/>
              </a:rPr>
              <a:t>  private static final int footWidth = 24;</a:t>
            </a:r>
          </a:p>
          <a:p>
            <a:endParaRPr lang="en-US" b="1">
              <a:latin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</a:rPr>
              <a:t>  private boolean amLeft;</a:t>
            </a:r>
          </a:p>
          <a:p>
            <a:r>
              <a:rPr lang="en-US" b="1">
                <a:latin typeface="Courier New" panose="02070309020205020404" pitchFamily="49" charset="0"/>
              </a:rPr>
              <a:t>  private int myX, myY;</a:t>
            </a:r>
          </a:p>
          <a:p>
            <a:r>
              <a:rPr lang="en-US" b="1">
                <a:latin typeface="Courier New" panose="02070309020205020404" pitchFamily="49" charset="0"/>
              </a:rPr>
              <a:t>  private int myDir;</a:t>
            </a:r>
          </a:p>
          <a:p>
            <a:r>
              <a:rPr lang="en-US" b="1">
                <a:latin typeface="Courier New" panose="02070309020205020404" pitchFamily="49" charset="0"/>
              </a:rPr>
              <a:t>  private boolean myWeight;</a:t>
            </a:r>
            <a:endParaRPr lang="en-US">
              <a:latin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  // Constructor:</a:t>
            </a:r>
          </a:p>
          <a:p>
            <a:r>
              <a:rPr lang="en-US">
                <a:latin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</a:rPr>
              <a:t>protected Foot(String side, int x, int y, int dir)</a:t>
            </a:r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  {</a:t>
            </a:r>
          </a:p>
          <a:p>
            <a:r>
              <a:rPr lang="en-US">
                <a:latin typeface="Courier New" panose="02070309020205020404" pitchFamily="49" charset="0"/>
              </a:rPr>
              <a:t>    amLeft = side.equals("left");</a:t>
            </a:r>
          </a:p>
          <a:p>
            <a:r>
              <a:rPr lang="en-US">
                <a:latin typeface="Courier New" panose="02070309020205020404" pitchFamily="49" charset="0"/>
              </a:rPr>
              <a:t>    myX = x;</a:t>
            </a:r>
          </a:p>
          <a:p>
            <a:r>
              <a:rPr lang="en-US">
                <a:latin typeface="Courier New" panose="02070309020205020404" pitchFamily="49" charset="0"/>
              </a:rPr>
              <a:t>    myY = y;</a:t>
            </a:r>
          </a:p>
          <a:p>
            <a:r>
              <a:rPr lang="en-US">
                <a:latin typeface="Courier New" panose="02070309020205020404" pitchFamily="49" charset="0"/>
              </a:rPr>
              <a:t>    myDir = dir;</a:t>
            </a:r>
          </a:p>
          <a:p>
            <a:r>
              <a:rPr lang="en-US">
                <a:latin typeface="Courier New" panose="02070309020205020404" pitchFamily="49" charset="0"/>
              </a:rPr>
              <a:t>    myWeight = true;</a:t>
            </a:r>
          </a:p>
          <a:p>
            <a:r>
              <a:rPr lang="en-US">
                <a:latin typeface="Courier New" panose="02070309020205020404" pitchFamily="49" charset="0"/>
              </a:rPr>
              <a:t>  }</a:t>
            </a:r>
          </a:p>
          <a:p>
            <a:pPr algn="r"/>
            <a:r>
              <a:rPr lang="en-US" i="1">
                <a:solidFill>
                  <a:schemeClr val="accent2"/>
                </a:solidFill>
                <a:latin typeface="Courier New" panose="02070309020205020404" pitchFamily="49" charset="0"/>
              </a:rPr>
              <a:t>Continued</a:t>
            </a:r>
            <a:r>
              <a:rPr lang="en-US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Wingdings" panose="05000000000000000000" pitchFamily="2" charset="2"/>
              </a:rPr>
              <a:t>È</a:t>
            </a:r>
          </a:p>
        </p:txBody>
      </p:sp>
      <p:grpSp>
        <p:nvGrpSpPr>
          <p:cNvPr id="40973" name="Group 13"/>
          <p:cNvGrpSpPr>
            <a:grpSpLocks/>
          </p:cNvGrpSpPr>
          <p:nvPr/>
        </p:nvGrpSpPr>
        <p:grpSpPr bwMode="auto">
          <a:xfrm>
            <a:off x="7702551" y="1362075"/>
            <a:ext cx="2644775" cy="1841500"/>
            <a:chOff x="3820" y="602"/>
            <a:chExt cx="1666" cy="1160"/>
          </a:xfrm>
        </p:grpSpPr>
        <p:grpSp>
          <p:nvGrpSpPr>
            <p:cNvPr id="40972" name="Group 12"/>
            <p:cNvGrpSpPr>
              <a:grpSpLocks/>
            </p:cNvGrpSpPr>
            <p:nvPr/>
          </p:nvGrpSpPr>
          <p:grpSpPr bwMode="auto">
            <a:xfrm>
              <a:off x="3820" y="602"/>
              <a:ext cx="223" cy="1160"/>
              <a:chOff x="3700" y="602"/>
              <a:chExt cx="223" cy="1160"/>
            </a:xfrm>
          </p:grpSpPr>
          <p:sp>
            <p:nvSpPr>
              <p:cNvPr id="40964" name="Line 4"/>
              <p:cNvSpPr>
                <a:spLocks noChangeShapeType="1"/>
              </p:cNvSpPr>
              <p:nvPr/>
            </p:nvSpPr>
            <p:spPr bwMode="auto">
              <a:xfrm flipH="1">
                <a:off x="3700" y="602"/>
                <a:ext cx="22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5" name="Line 5"/>
              <p:cNvSpPr>
                <a:spLocks noChangeShapeType="1"/>
              </p:cNvSpPr>
              <p:nvPr/>
            </p:nvSpPr>
            <p:spPr bwMode="auto">
              <a:xfrm flipH="1">
                <a:off x="3700" y="1761"/>
                <a:ext cx="22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3" name="Line 3"/>
              <p:cNvSpPr>
                <a:spLocks noChangeShapeType="1"/>
              </p:cNvSpPr>
              <p:nvPr/>
            </p:nvSpPr>
            <p:spPr bwMode="auto">
              <a:xfrm>
                <a:off x="3922" y="602"/>
                <a:ext cx="1" cy="1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1" name="AutoShape 11"/>
            <p:cNvSpPr>
              <a:spLocks/>
            </p:cNvSpPr>
            <p:nvPr/>
          </p:nvSpPr>
          <p:spPr bwMode="auto">
            <a:xfrm>
              <a:off x="4270" y="1050"/>
              <a:ext cx="1216" cy="407"/>
            </a:xfrm>
            <a:prstGeom prst="accentCallout1">
              <a:avLst>
                <a:gd name="adj1" fmla="val 13741"/>
                <a:gd name="adj2" fmla="val -3949"/>
                <a:gd name="adj3" fmla="val 13931"/>
                <a:gd name="adj4" fmla="val -1858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</a:rPr>
                <a:t>All fields are </a:t>
              </a:r>
              <a:r>
                <a:rPr lang="en-US" b="1">
                  <a:solidFill>
                    <a:schemeClr val="bg2"/>
                  </a:solidFill>
                  <a:latin typeface="Courier New" panose="02070309020205020404" pitchFamily="49" charset="0"/>
                </a:rPr>
                <a:t>private</a:t>
              </a:r>
              <a:endParaRPr lang="en-US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2"/>
                </a:solidFill>
              </a:rPr>
              <a:t>Encapsulation ensures that structural changes remain </a:t>
            </a:r>
            <a:r>
              <a:rPr lang="en-US" u="sng">
                <a:solidFill>
                  <a:schemeClr val="bg2"/>
                </a:solidFill>
              </a:rPr>
              <a:t>local</a:t>
            </a:r>
            <a:endParaRPr lang="en-US"/>
          </a:p>
        </p:txBody>
      </p:sp>
      <p:sp>
        <p:nvSpPr>
          <p:cNvPr id="829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09800" y="2184400"/>
            <a:ext cx="7772400" cy="4114800"/>
          </a:xfrm>
        </p:spPr>
        <p:txBody>
          <a:bodyPr/>
          <a:lstStyle/>
          <a:p>
            <a:r>
              <a:rPr lang="en-US"/>
              <a:t>Changes in the code create software maintenance problems</a:t>
            </a:r>
          </a:p>
          <a:p>
            <a:r>
              <a:rPr lang="en-US"/>
              <a:t>Usually, the structure of a class (as defined by its fields) changes more often than the class’s constructors and methods</a:t>
            </a:r>
          </a:p>
          <a:p>
            <a:r>
              <a:rPr lang="en-US"/>
              <a:t>Encapsulation ensures that when fields change, no changes are needed in other classes (a principle known as “locality”)</a:t>
            </a:r>
            <a:endParaRPr lang="en-US" sz="4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96913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>
                <a:solidFill>
                  <a:schemeClr val="bg2"/>
                </a:solidFill>
              </a:rPr>
              <a:t>True or False?  Abstraction and encapsulation are helpful for the following: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5400" y="2449514"/>
            <a:ext cx="7416800" cy="3108325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¨</a:t>
            </a:r>
            <a:r>
              <a:rPr lang="en-US"/>
              <a:t>   Team development ________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¨</a:t>
            </a:r>
            <a:r>
              <a:rPr lang="en-US"/>
              <a:t>   Reusable software ________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¨</a:t>
            </a:r>
            <a:r>
              <a:rPr lang="en-US"/>
              <a:t>   GUI programming ________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¨</a:t>
            </a:r>
            <a:r>
              <a:rPr lang="en-US"/>
              <a:t>   Easier program maintenance ________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96913"/>
            <a:ext cx="7772400" cy="1143000"/>
          </a:xfrm>
        </p:spPr>
        <p:txBody>
          <a:bodyPr/>
          <a:lstStyle/>
          <a:p>
            <a:pPr algn="l"/>
            <a:r>
              <a:rPr lang="en-US" sz="3600">
                <a:solidFill>
                  <a:schemeClr val="bg2"/>
                </a:solidFill>
              </a:rPr>
              <a:t>Answer:</a:t>
            </a: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5400" y="1941514"/>
            <a:ext cx="7416800" cy="3108325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þ</a:t>
            </a:r>
            <a:r>
              <a:rPr lang="en-US"/>
              <a:t>   Team development ________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þ</a:t>
            </a:r>
            <a:r>
              <a:rPr lang="en-US"/>
              <a:t>   Reusable software ________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¨</a:t>
            </a:r>
            <a:r>
              <a:rPr lang="en-US"/>
              <a:t>   GUI programming ________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>
                <a:latin typeface="Wingdings" panose="05000000000000000000" pitchFamily="2" charset="2"/>
              </a:rPr>
              <a:t>þ</a:t>
            </a:r>
            <a:r>
              <a:rPr lang="en-US"/>
              <a:t>   Easier program maintenance ________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029451" y="1941513"/>
            <a:ext cx="544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</a:t>
            </a:r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029451" y="2725738"/>
            <a:ext cx="544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</a:t>
            </a:r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578851" y="4937125"/>
            <a:ext cx="544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</a:t>
            </a:r>
            <a:endParaRPr 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948113" y="4114800"/>
            <a:ext cx="5753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(True if you are working on system packages, such as Swing)</a:t>
            </a:r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029451" y="3419475"/>
            <a:ext cx="544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class </a:t>
            </a:r>
            <a:r>
              <a:rPr lang="en-US" altLang="zh-TW" sz="1600" b="1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Bicycle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speed = 10;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pedalCadence = 90;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currentGear = 5;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細明體" panose="02020509000000000000" pitchFamily="49" charset="-120"/>
              </a:rPr>
              <a:t>    // a constructor!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細明體" panose="02020509000000000000" pitchFamily="49" charset="-120"/>
              </a:rPr>
              <a:t>   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public void brake() { /* ... */ 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   public void changePedalCadence(int x) { /* */ 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   public void changeGear(int x) { /* ... */ 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	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Class </a:t>
            </a:r>
            <a:r>
              <a:rPr lang="en-US" altLang="zh-TW" b="1">
                <a:solidFill>
                  <a:srgbClr val="FF0000"/>
                </a:solidFill>
              </a:rPr>
              <a:t>Bicycle </a:t>
            </a:r>
            <a:r>
              <a:rPr lang="en-US" altLang="zh-TW"/>
              <a:t>in Java</a:t>
            </a:r>
          </a:p>
        </p:txBody>
      </p:sp>
      <p:grpSp>
        <p:nvGrpSpPr>
          <p:cNvPr id="820232" name="Group 8"/>
          <p:cNvGrpSpPr>
            <a:grpSpLocks/>
          </p:cNvGrpSpPr>
          <p:nvPr/>
        </p:nvGrpSpPr>
        <p:grpSpPr bwMode="auto">
          <a:xfrm>
            <a:off x="5486400" y="1971676"/>
            <a:ext cx="4419600" cy="2143125"/>
            <a:chOff x="2496" y="1242"/>
            <a:chExt cx="2784" cy="1350"/>
          </a:xfrm>
        </p:grpSpPr>
        <p:sp>
          <p:nvSpPr>
            <p:cNvPr id="820228" name="Text Box 4"/>
            <p:cNvSpPr txBox="1">
              <a:spLocks noChangeArrowheads="1"/>
            </p:cNvSpPr>
            <p:nvPr/>
          </p:nvSpPr>
          <p:spPr bwMode="auto">
            <a:xfrm>
              <a:off x="2496" y="1242"/>
              <a:ext cx="2784" cy="294"/>
            </a:xfrm>
            <a:prstGeom prst="rect">
              <a:avLst/>
            </a:prstGeom>
            <a:noFill/>
            <a:ln w="9525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TW" sz="2400">
                  <a:solidFill>
                    <a:srgbClr val="FC0128"/>
                  </a:solidFill>
                </a:rPr>
                <a:t>Not allowed </a:t>
              </a:r>
              <a:r>
                <a:rPr lang="en-US" altLang="zh-TW" sz="2400">
                  <a:solidFill>
                    <a:srgbClr val="3333FF"/>
                  </a:solidFill>
                </a:rPr>
                <a:t>in C++ Language</a:t>
              </a:r>
            </a:p>
          </p:txBody>
        </p:sp>
        <p:sp>
          <p:nvSpPr>
            <p:cNvPr id="820229" name="Line 5"/>
            <p:cNvSpPr>
              <a:spLocks noChangeShapeType="1"/>
            </p:cNvSpPr>
            <p:nvPr/>
          </p:nvSpPr>
          <p:spPr bwMode="auto">
            <a:xfrm>
              <a:off x="2784" y="1536"/>
              <a:ext cx="192" cy="624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820230" name="Line 6"/>
            <p:cNvSpPr>
              <a:spLocks noChangeShapeType="1"/>
            </p:cNvSpPr>
            <p:nvPr/>
          </p:nvSpPr>
          <p:spPr bwMode="auto">
            <a:xfrm>
              <a:off x="3360" y="1536"/>
              <a:ext cx="144" cy="816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820231" name="Line 7"/>
            <p:cNvSpPr>
              <a:spLocks noChangeShapeType="1"/>
            </p:cNvSpPr>
            <p:nvPr/>
          </p:nvSpPr>
          <p:spPr bwMode="auto">
            <a:xfrm flipH="1">
              <a:off x="3648" y="1536"/>
              <a:ext cx="1200" cy="1056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6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Class</a:t>
            </a:r>
            <a:r>
              <a:rPr lang="en-US" altLang="zh-TW" sz="4000">
                <a:solidFill>
                  <a:srgbClr val="FC0128"/>
                </a:solidFill>
              </a:rPr>
              <a:t>  HelloWorld </a:t>
            </a:r>
            <a:r>
              <a:rPr lang="en-US" altLang="zh-TW" sz="3200" b="1">
                <a:latin typeface="Courier New" panose="02070309020205020404" pitchFamily="49" charset="0"/>
                <a:ea typeface="細明體" panose="02020509000000000000" pitchFamily="49" charset="-120"/>
              </a:rPr>
              <a:t>(Applet version)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060576"/>
            <a:ext cx="8686800" cy="3902075"/>
          </a:xfrm>
        </p:spPr>
        <p:txBody>
          <a:bodyPr/>
          <a:lstStyle/>
          <a:p>
            <a:pPr lvl="1">
              <a:buFont typeface="Symbol" panose="05050102010706020507" pitchFamily="18" charset="2"/>
              <a:buNone/>
            </a:pP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/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>import java.applet.Applet;</a:t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>import java.awt.Graphics; </a:t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  <a:t>public </a:t>
            </a:r>
            <a:r>
              <a:rPr lang="en-US" altLang="zh-TW" b="1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 HelloWorld</a:t>
            </a:r>
            <a: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  <a:t> extends </a:t>
            </a:r>
            <a:r>
              <a:rPr lang="en-US" altLang="zh-TW" b="1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Applet</a:t>
            </a:r>
            <a: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  <a:b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>        public void paint(Graphics g) {</a:t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>            g.drawString("Hello world!", 50, 25);</a:t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  <a:t>        } </a:t>
            </a:r>
            <a:br>
              <a:rPr lang="en-US" altLang="zh-TW">
                <a:latin typeface="Courier New" panose="02070309020205020404" pitchFamily="49" charset="0"/>
                <a:ea typeface="細明體" panose="02020509000000000000" pitchFamily="49" charset="-120"/>
              </a:rPr>
            </a:br>
            <a: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  <a:br>
              <a:rPr lang="en-US" altLang="zh-TW" b="1">
                <a:latin typeface="Courier New" panose="02070309020205020404" pitchFamily="49" charset="0"/>
                <a:ea typeface="細明體" panose="02020509000000000000" pitchFamily="49" charset="-120"/>
              </a:rPr>
            </a:br>
            <a:endParaRPr lang="en-US" altLang="zh-TW" sz="180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2"/>
            <a:endParaRPr lang="en-US" altLang="zh-TW">
              <a:solidFill>
                <a:srgbClr val="FC0128"/>
              </a:solidFill>
            </a:endParaRPr>
          </a:p>
        </p:txBody>
      </p:sp>
      <p:grpSp>
        <p:nvGrpSpPr>
          <p:cNvPr id="819206" name="Group 6"/>
          <p:cNvGrpSpPr>
            <a:grpSpLocks/>
          </p:cNvGrpSpPr>
          <p:nvPr/>
        </p:nvGrpSpPr>
        <p:grpSpPr bwMode="auto">
          <a:xfrm>
            <a:off x="7010400" y="1433513"/>
            <a:ext cx="3124200" cy="1427162"/>
            <a:chOff x="3648" y="877"/>
            <a:chExt cx="1968" cy="899"/>
          </a:xfrm>
        </p:grpSpPr>
        <p:sp>
          <p:nvSpPr>
            <p:cNvPr id="819204" name="Line 4"/>
            <p:cNvSpPr>
              <a:spLocks noChangeShapeType="1"/>
            </p:cNvSpPr>
            <p:nvPr/>
          </p:nvSpPr>
          <p:spPr bwMode="auto">
            <a:xfrm flipH="1">
              <a:off x="3648" y="1200"/>
              <a:ext cx="144" cy="57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819205" name="Text Box 5"/>
            <p:cNvSpPr txBox="1">
              <a:spLocks noChangeArrowheads="1"/>
            </p:cNvSpPr>
            <p:nvPr/>
          </p:nvSpPr>
          <p:spPr bwMode="auto">
            <a:xfrm>
              <a:off x="3792" y="877"/>
              <a:ext cx="1824" cy="371"/>
            </a:xfrm>
            <a:prstGeom prst="rect">
              <a:avLst/>
            </a:prstGeom>
            <a:noFill/>
            <a:ln w="9525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3200" i="1">
                  <a:latin typeface="Times New Roman" panose="02020603050405020304" pitchFamily="18" charset="0"/>
                </a:rPr>
                <a:t>inherit</a:t>
              </a:r>
              <a:r>
                <a:rPr lang="en-US" altLang="zh-TW" sz="3200" i="1">
                  <a:solidFill>
                    <a:srgbClr val="FC0128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TW" sz="3200">
                  <a:solidFill>
                    <a:srgbClr val="FC0128"/>
                  </a:solidFill>
                  <a:latin typeface="Times New Roman" panose="02020603050405020304" pitchFamily="18" charset="0"/>
                </a:rPr>
                <a:t>Applet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</a:t>
            </a:r>
            <a:r>
              <a:rPr lang="en-US" altLang="zh-TW">
                <a:solidFill>
                  <a:srgbClr val="FC0128"/>
                </a:solidFill>
              </a:rPr>
              <a:t>Inheritance</a:t>
            </a:r>
            <a:r>
              <a:rPr lang="en-US" altLang="zh-TW"/>
              <a:t>? (</a:t>
            </a:r>
            <a:r>
              <a:rPr lang="en-US" altLang="zh-TW">
                <a:solidFill>
                  <a:srgbClr val="FC0128"/>
                </a:solidFill>
              </a:rPr>
              <a:t>extends</a:t>
            </a:r>
            <a:r>
              <a:rPr lang="en-US" altLang="zh-TW"/>
              <a:t>)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57349"/>
            <a:ext cx="7772400" cy="3583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Subclasses </a:t>
            </a:r>
            <a:r>
              <a:rPr lang="en-US" altLang="zh-TW" sz="2000" b="1" i="1" dirty="0">
                <a:solidFill>
                  <a:srgbClr val="FC0128"/>
                </a:solidFill>
              </a:rPr>
              <a:t>inherit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008000"/>
                </a:solidFill>
              </a:rPr>
              <a:t>variables</a:t>
            </a:r>
            <a:r>
              <a:rPr lang="en-US" altLang="zh-TW" sz="2000" dirty="0"/>
              <a:t> and </a:t>
            </a:r>
            <a:r>
              <a:rPr lang="en-US" altLang="zh-TW" sz="2000" b="1" dirty="0">
                <a:solidFill>
                  <a:srgbClr val="3333FF"/>
                </a:solidFill>
              </a:rPr>
              <a:t>methods</a:t>
            </a:r>
            <a:r>
              <a:rPr lang="en-US" altLang="zh-TW" sz="2000" dirty="0"/>
              <a:t> from </a:t>
            </a:r>
            <a:r>
              <a:rPr lang="en-US" altLang="zh-TW" sz="2000" dirty="0" err="1"/>
              <a:t>superclasses</a:t>
            </a:r>
            <a:r>
              <a:rPr lang="en-US" altLang="zh-TW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States: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Gear &amp; Speed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Behaviors: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Brake &amp; Accelerate 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Subclasses can 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Add </a:t>
            </a:r>
            <a:r>
              <a:rPr lang="en-US" altLang="zh-TW" sz="1800" b="1" dirty="0">
                <a:solidFill>
                  <a:srgbClr val="008000"/>
                </a:solidFill>
              </a:rPr>
              <a:t>variables</a:t>
            </a:r>
            <a:r>
              <a:rPr lang="en-US" altLang="zh-TW" sz="1800" dirty="0"/>
              <a:t> and </a:t>
            </a:r>
            <a:r>
              <a:rPr lang="en-US" altLang="zh-TW" sz="1800" b="1" dirty="0">
                <a:solidFill>
                  <a:srgbClr val="0442F0"/>
                </a:solidFill>
              </a:rPr>
              <a:t>methods</a:t>
            </a:r>
            <a:r>
              <a:rPr lang="en-US" altLang="zh-TW" sz="1800" dirty="0"/>
              <a:t>.</a:t>
            </a:r>
            <a:endParaRPr lang="en-US" altLang="zh-TW" sz="1800" b="1" dirty="0">
              <a:solidFill>
                <a:srgbClr val="FC0128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solidFill>
                  <a:srgbClr val="FC0128"/>
                </a:solidFill>
              </a:rPr>
              <a:t>Override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C0128"/>
                </a:solidFill>
              </a:rPr>
              <a:t>inherited</a:t>
            </a:r>
            <a:r>
              <a:rPr lang="en-US" altLang="zh-TW" sz="1800" dirty="0"/>
              <a:t> </a:t>
            </a:r>
            <a:r>
              <a:rPr lang="en-US" altLang="zh-TW" sz="1800" b="1" dirty="0">
                <a:solidFill>
                  <a:srgbClr val="0442F0"/>
                </a:solidFill>
              </a:rPr>
              <a:t>methods</a:t>
            </a:r>
            <a:r>
              <a:rPr lang="en-US" altLang="zh-TW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Provide specialized behaviors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Reuse the code in the superclass</a:t>
            </a:r>
          </a:p>
          <a:p>
            <a:pPr lvl="1">
              <a:lnSpc>
                <a:spcPct val="90000"/>
              </a:lnSpc>
            </a:pPr>
            <a:r>
              <a:rPr lang="en-US" altLang="zh-TW" sz="1600" i="1" dirty="0"/>
              <a:t>Abstract classes</a:t>
            </a:r>
            <a:r>
              <a:rPr lang="en-US" altLang="zh-TW" sz="1600" dirty="0"/>
              <a:t> -- define "generic" behaviors.</a:t>
            </a:r>
          </a:p>
        </p:txBody>
      </p:sp>
      <p:pic>
        <p:nvPicPr>
          <p:cNvPr id="790532" name="Picture 4" descr="8b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98688"/>
            <a:ext cx="3733800" cy="32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3333FF"/>
                </a:solidFill>
              </a:rPr>
              <a:t>Mankind</a:t>
            </a:r>
            <a:r>
              <a:rPr lang="en-US" altLang="zh-TW"/>
              <a:t> </a:t>
            </a:r>
            <a:r>
              <a:rPr lang="en-US" altLang="zh-TW">
                <a:solidFill>
                  <a:srgbClr val="FC0128"/>
                </a:solidFill>
              </a:rPr>
              <a:t>extends</a:t>
            </a:r>
            <a:r>
              <a:rPr lang="en-US" altLang="zh-TW"/>
              <a:t> Animal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8077200" cy="2590800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Animal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height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weight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public void talk( ) { System.out.println(“Arhh");}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1">
                <a:solidFill>
                  <a:srgbClr val="3333FF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Mankind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extends Animal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iq = 120;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public void talk( ) { System.out.println("Hello");}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7086600" y="5638800"/>
            <a:ext cx="3581400" cy="4572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800">
                <a:solidFill>
                  <a:srgbClr val="FC0128"/>
                </a:solidFill>
              </a:rPr>
              <a:t> </a:t>
            </a:r>
            <a:r>
              <a:rPr lang="en-US" altLang="zh-TW" sz="2800">
                <a:solidFill>
                  <a:srgbClr val="3333FF"/>
                </a:solidFill>
              </a:rPr>
              <a:t>Mankind</a:t>
            </a:r>
            <a:r>
              <a:rPr lang="en-US" altLang="zh-TW" sz="2800">
                <a:solidFill>
                  <a:srgbClr val="FC0128"/>
                </a:solidFill>
              </a:rPr>
              <a:t> is-a Animal</a:t>
            </a:r>
            <a:endParaRPr lang="en-US" altLang="zh-TW" sz="28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 flipV="1">
            <a:off x="2895600" y="2133600"/>
            <a:ext cx="457200" cy="6096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>
            <a:off x="2895600" y="3124200"/>
            <a:ext cx="457200" cy="4572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1828800" y="2362200"/>
            <a:ext cx="1066800" cy="15240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000">
                <a:solidFill>
                  <a:srgbClr val="FC0128"/>
                </a:solidFill>
              </a:rPr>
              <a:t>Should be in different files</a:t>
            </a:r>
            <a:endParaRPr lang="en-US" altLang="zh-TW" sz="20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3352800" y="4876800"/>
            <a:ext cx="6629400" cy="4572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800">
                <a:solidFill>
                  <a:srgbClr val="FC0128"/>
                </a:solidFill>
              </a:rPr>
              <a:t>One Java file can only have one public class</a:t>
            </a:r>
            <a:endParaRPr lang="en-US" altLang="zh-TW" sz="28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657419" name="Object 11"/>
          <p:cNvGraphicFramePr>
            <a:graphicFrameLocks noChangeAspect="1"/>
          </p:cNvGraphicFramePr>
          <p:nvPr/>
        </p:nvGraphicFramePr>
        <p:xfrm>
          <a:off x="10125076" y="3249614"/>
          <a:ext cx="3905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lip" r:id="rId5" imgW="671760" imgH="1881360" progId="MS_ClipArt_Gallery.2">
                  <p:embed/>
                </p:oleObj>
              </mc:Choice>
              <mc:Fallback>
                <p:oleObj name="Clip" r:id="rId5" imgW="671760" imgH="188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076" y="3249614"/>
                        <a:ext cx="3905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7421" name="Picture 13" descr="m_last%2520leaf%2520monkey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838200"/>
            <a:ext cx="5318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22" name="Line 14"/>
          <p:cNvSpPr>
            <a:spLocks noChangeShapeType="1"/>
          </p:cNvSpPr>
          <p:nvPr/>
        </p:nvSpPr>
        <p:spPr bwMode="auto">
          <a:xfrm flipH="1" flipV="1">
            <a:off x="10134600" y="1828800"/>
            <a:ext cx="228600" cy="1295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4" grpId="0" animBg="1" autoUpdateAnimBg="0"/>
      <p:bldP spid="657415" grpId="0" animBg="1"/>
      <p:bldP spid="657416" grpId="0" animBg="1"/>
      <p:bldP spid="657417" grpId="0" animBg="1" autoUpdateAnimBg="0"/>
      <p:bldP spid="657418" grpId="0" animBg="1" autoUpdateAnimBg="0"/>
      <p:bldP spid="6574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1) Concept of Object Oriented Programming (OOP)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2) Java Overview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3) Encapsulation,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4) Inheritance,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5) Polymorphism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6) Exception </a:t>
            </a:r>
            <a:r>
              <a:rPr lang="en-US" dirty="0">
                <a:solidFill>
                  <a:srgbClr val="0070C0"/>
                </a:solidFill>
              </a:rPr>
              <a:t>handling mechanism and </a:t>
            </a:r>
            <a:r>
              <a:rPr lang="en-US" dirty="0" smtClean="0">
                <a:solidFill>
                  <a:srgbClr val="0070C0"/>
                </a:solidFill>
              </a:rPr>
              <a:t>practice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7) Functional </a:t>
            </a:r>
            <a:r>
              <a:rPr lang="en-US" dirty="0">
                <a:solidFill>
                  <a:srgbClr val="002060"/>
                </a:solidFill>
              </a:rPr>
              <a:t>Programming in Java,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8) Generics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Annotations,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9) </a:t>
            </a:r>
            <a:r>
              <a:rPr lang="en-US" dirty="0">
                <a:solidFill>
                  <a:srgbClr val="002060"/>
                </a:solidFill>
              </a:rPr>
              <a:t>Principle for Usable Design &amp; Usability </a:t>
            </a:r>
            <a:r>
              <a:rPr lang="en-US" dirty="0" smtClean="0">
                <a:solidFill>
                  <a:srgbClr val="002060"/>
                </a:solidFill>
              </a:rPr>
              <a:t>Metrics.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3333FF"/>
                </a:solidFill>
              </a:rPr>
              <a:t>Mankind</a:t>
            </a:r>
            <a:r>
              <a:rPr lang="en-US" altLang="zh-TW"/>
              <a:t> </a:t>
            </a:r>
            <a:r>
              <a:rPr lang="en-US" altLang="zh-TW">
                <a:solidFill>
                  <a:srgbClr val="FC0128"/>
                </a:solidFill>
              </a:rPr>
              <a:t>inherits</a:t>
            </a:r>
            <a:r>
              <a:rPr lang="en-US" altLang="zh-TW"/>
              <a:t> Animal  (</a:t>
            </a:r>
            <a:r>
              <a:rPr lang="en-US" altLang="zh-TW" b="1">
                <a:solidFill>
                  <a:srgbClr val="FF0000"/>
                </a:solidFill>
              </a:rPr>
              <a:t>C++</a:t>
            </a:r>
            <a:r>
              <a:rPr lang="en-US" altLang="zh-TW"/>
              <a:t>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8077200" cy="2590800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Animal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int height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int weight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   public: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     void talk( ) { System.out.println("Won");}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>
              <a:solidFill>
                <a:srgbClr val="FF0000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1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Mankind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:public</a:t>
            </a:r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Animal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private: int iq = 120;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public: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void talk( ) { System.out.println("Hello");}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 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813061" name="Line 5"/>
          <p:cNvSpPr>
            <a:spLocks noChangeShapeType="1"/>
          </p:cNvSpPr>
          <p:nvPr/>
        </p:nvSpPr>
        <p:spPr bwMode="auto">
          <a:xfrm flipV="1">
            <a:off x="2895600" y="2133600"/>
            <a:ext cx="457200" cy="6096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062" name="Line 6"/>
          <p:cNvSpPr>
            <a:spLocks noChangeShapeType="1"/>
          </p:cNvSpPr>
          <p:nvPr/>
        </p:nvSpPr>
        <p:spPr bwMode="auto">
          <a:xfrm>
            <a:off x="2895600" y="3124200"/>
            <a:ext cx="457200" cy="4572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063" name="Rectangle 7"/>
          <p:cNvSpPr>
            <a:spLocks noChangeArrowheads="1"/>
          </p:cNvSpPr>
          <p:nvPr/>
        </p:nvSpPr>
        <p:spPr bwMode="auto">
          <a:xfrm>
            <a:off x="1828800" y="2362200"/>
            <a:ext cx="1066800" cy="15240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000">
                <a:solidFill>
                  <a:srgbClr val="3333FF"/>
                </a:solidFill>
              </a:rPr>
              <a:t>Classes can be in same file</a:t>
            </a:r>
            <a:endParaRPr lang="en-US" altLang="zh-TW" sz="2000">
              <a:solidFill>
                <a:srgbClr val="3333FF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813064" name="Rectangle 8"/>
          <p:cNvSpPr>
            <a:spLocks noChangeArrowheads="1"/>
          </p:cNvSpPr>
          <p:nvPr/>
        </p:nvSpPr>
        <p:spPr bwMode="auto">
          <a:xfrm>
            <a:off x="3581400" y="5562600"/>
            <a:ext cx="6629400" cy="4572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800">
                <a:solidFill>
                  <a:srgbClr val="FC0128"/>
                </a:solidFill>
              </a:rPr>
              <a:t>In C++,  </a:t>
            </a:r>
            <a:r>
              <a:rPr lang="en-US" altLang="zh-TW" sz="2800"/>
              <a:t>"</a:t>
            </a:r>
            <a:r>
              <a:rPr lang="en-US" altLang="zh-TW" sz="3200">
                <a:solidFill>
                  <a:srgbClr val="FC0128"/>
                </a:solidFill>
              </a:rPr>
              <a:t>;</a:t>
            </a:r>
            <a:r>
              <a:rPr lang="en-US" altLang="zh-TW" sz="2800"/>
              <a:t>" is required to terminate a class</a:t>
            </a:r>
            <a:endParaRPr lang="en-US" altLang="zh-TW" sz="2800"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813065" name="Line 9"/>
          <p:cNvSpPr>
            <a:spLocks noChangeShapeType="1"/>
          </p:cNvSpPr>
          <p:nvPr/>
        </p:nvSpPr>
        <p:spPr bwMode="auto">
          <a:xfrm flipH="1" flipV="1">
            <a:off x="3733800" y="4648200"/>
            <a:ext cx="533400" cy="9144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066" name="Line 10"/>
          <p:cNvSpPr>
            <a:spLocks noChangeShapeType="1"/>
          </p:cNvSpPr>
          <p:nvPr/>
        </p:nvSpPr>
        <p:spPr bwMode="auto">
          <a:xfrm flipH="1" flipV="1">
            <a:off x="3733800" y="3200400"/>
            <a:ext cx="6477000" cy="2286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067" name="Line 11"/>
          <p:cNvSpPr>
            <a:spLocks noChangeShapeType="1"/>
          </p:cNvSpPr>
          <p:nvPr/>
        </p:nvSpPr>
        <p:spPr bwMode="auto">
          <a:xfrm flipV="1">
            <a:off x="4343400" y="4800600"/>
            <a:ext cx="6019800" cy="7620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068" name="Line 12"/>
          <p:cNvSpPr>
            <a:spLocks noChangeShapeType="1"/>
          </p:cNvSpPr>
          <p:nvPr/>
        </p:nvSpPr>
        <p:spPr bwMode="auto">
          <a:xfrm flipH="1" flipV="1">
            <a:off x="10210800" y="3429000"/>
            <a:ext cx="76200" cy="1371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 animBg="1"/>
      <p:bldP spid="813062" grpId="0" animBg="1"/>
      <p:bldP spid="813063" grpId="0" animBg="1" autoUpdateAnimBg="0"/>
      <p:bldP spid="813064" grpId="0" animBg="1" autoUpdateAnimBg="0"/>
      <p:bldP spid="813065" grpId="0" animBg="1"/>
      <p:bldP spid="813066" grpId="0" animBg="1"/>
      <p:bldP spid="813067" grpId="0" animBg="1"/>
      <p:bldP spid="8130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Rectangle </a:t>
            </a:r>
            <a:r>
              <a:rPr lang="en-US" altLang="zh-TW">
                <a:solidFill>
                  <a:srgbClr val="FC0128"/>
                </a:solidFill>
              </a:rPr>
              <a:t>Contains</a:t>
            </a:r>
            <a:r>
              <a:rPr lang="en-US" altLang="zh-TW"/>
              <a:t> Point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696200" cy="2590800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Point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x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y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Rectangle {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width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height = 0;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Point </a:t>
            </a:r>
            <a:r>
              <a:rPr lang="en-US" altLang="zh-TW" sz="1600" b="1">
                <a:solidFill>
                  <a:schemeClr val="tx2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origin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= new Point();</a:t>
            </a:r>
            <a:endParaRPr lang="en-US" altLang="zh-TW" sz="1600">
              <a:latin typeface="Courier New" panose="02070309020205020404" pitchFamily="49" charset="0"/>
              <a:ea typeface="細明體" panose="02020509000000000000" pitchFamily="49" charset="-120"/>
            </a:endParaRP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</p:txBody>
      </p:sp>
      <p:pic>
        <p:nvPicPr>
          <p:cNvPr id="81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093914"/>
            <a:ext cx="234632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2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419600"/>
            <a:ext cx="5254625" cy="182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1828800" y="2362200"/>
            <a:ext cx="1066800" cy="15240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000">
                <a:solidFill>
                  <a:srgbClr val="FC0128"/>
                </a:solidFill>
              </a:rPr>
              <a:t>Should be in different files</a:t>
            </a:r>
            <a:endParaRPr lang="en-US" altLang="zh-TW" sz="20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812039" name="Rectangle 7"/>
          <p:cNvSpPr>
            <a:spLocks noChangeArrowheads="1"/>
          </p:cNvSpPr>
          <p:nvPr/>
        </p:nvSpPr>
        <p:spPr bwMode="auto">
          <a:xfrm>
            <a:off x="2057400" y="5791200"/>
            <a:ext cx="3352800" cy="4572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3200">
                <a:solidFill>
                  <a:srgbClr val="FC0128"/>
                </a:solidFill>
              </a:rPr>
              <a:t> Car has-a Wheel</a:t>
            </a:r>
            <a:endParaRPr lang="en-US" altLang="zh-TW" sz="32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auto">
          <a:xfrm flipV="1">
            <a:off x="2895600" y="2133600"/>
            <a:ext cx="457200" cy="6096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auto">
          <a:xfrm>
            <a:off x="2895600" y="2895600"/>
            <a:ext cx="457200" cy="4572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8" grpId="0" animBg="1" autoUpdateAnimBg="0"/>
      <p:bldP spid="812039" grpId="0" animBg="1" autoUpdateAnimBg="0"/>
      <p:bldP spid="812040" grpId="0" animBg="1"/>
      <p:bldP spid="8120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public class </a:t>
            </a:r>
            <a:r>
              <a:rPr lang="en-US" altLang="zh-TW" sz="1600" b="1">
                <a:solidFill>
                  <a:srgbClr val="FC0128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Point</a:t>
            </a: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{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x = 0;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    private int y = 0;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細明體" panose="02020509000000000000" pitchFamily="49" charset="-120"/>
              </a:rPr>
              <a:t>    // a constructor!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細明體" panose="02020509000000000000" pitchFamily="49" charset="-120"/>
              </a:rPr>
              <a:t>   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public Point(int xxx, int y) {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		x = xxx;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		this.y = y;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    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細明體" panose="02020509000000000000" pitchFamily="49" charset="-120"/>
              </a:rPr>
              <a:t>. . . 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細明體" panose="02020509000000000000" pitchFamily="49" charset="-120"/>
              </a:rPr>
              <a:t>Point p = new Point(44,78);</a:t>
            </a:r>
            <a:endParaRPr lang="en-US" altLang="zh-TW" sz="1600" b="1">
              <a:latin typeface="Courier New" panose="02070309020205020404" pitchFamily="49" charset="0"/>
            </a:endParaRPr>
          </a:p>
        </p:txBody>
      </p:sp>
      <p:pic>
        <p:nvPicPr>
          <p:cNvPr id="65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4419600"/>
            <a:ext cx="3095625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 and it's </a:t>
            </a:r>
            <a:r>
              <a:rPr lang="en-US" altLang="zh-TW" b="1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658437" name="Line 5"/>
          <p:cNvSpPr>
            <a:spLocks noChangeShapeType="1"/>
          </p:cNvSpPr>
          <p:nvPr/>
        </p:nvSpPr>
        <p:spPr bwMode="auto">
          <a:xfrm flipH="1" flipV="1">
            <a:off x="6096000" y="2743200"/>
            <a:ext cx="2514600" cy="457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58439" name="Line 7"/>
          <p:cNvSpPr>
            <a:spLocks noChangeShapeType="1"/>
          </p:cNvSpPr>
          <p:nvPr/>
        </p:nvSpPr>
        <p:spPr bwMode="auto">
          <a:xfrm flipH="1">
            <a:off x="4800600" y="3252788"/>
            <a:ext cx="3810000" cy="533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8610600" y="2971800"/>
            <a:ext cx="1066800" cy="5334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2400">
                <a:solidFill>
                  <a:srgbClr val="FC0128"/>
                </a:solidFill>
              </a:rPr>
              <a:t>this.y</a:t>
            </a:r>
            <a:endParaRPr lang="en-US" altLang="zh-TW" sz="24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grpSp>
        <p:nvGrpSpPr>
          <p:cNvPr id="658445" name="Group 13"/>
          <p:cNvGrpSpPr>
            <a:grpSpLocks/>
          </p:cNvGrpSpPr>
          <p:nvPr/>
        </p:nvGrpSpPr>
        <p:grpSpPr bwMode="auto">
          <a:xfrm>
            <a:off x="1752600" y="2514600"/>
            <a:ext cx="3352800" cy="1143000"/>
            <a:chOff x="144" y="1584"/>
            <a:chExt cx="2112" cy="720"/>
          </a:xfrm>
        </p:grpSpPr>
        <p:grpSp>
          <p:nvGrpSpPr>
            <p:cNvPr id="658443" name="Group 11"/>
            <p:cNvGrpSpPr>
              <a:grpSpLocks/>
            </p:cNvGrpSpPr>
            <p:nvPr/>
          </p:nvGrpSpPr>
          <p:grpSpPr bwMode="auto">
            <a:xfrm>
              <a:off x="144" y="1968"/>
              <a:ext cx="1392" cy="336"/>
              <a:chOff x="144" y="1968"/>
              <a:chExt cx="1392" cy="336"/>
            </a:xfrm>
          </p:grpSpPr>
          <p:sp>
            <p:nvSpPr>
              <p:cNvPr id="658441" name="Line 9"/>
              <p:cNvSpPr>
                <a:spLocks noChangeShapeType="1"/>
              </p:cNvSpPr>
              <p:nvPr/>
            </p:nvSpPr>
            <p:spPr bwMode="auto">
              <a:xfrm>
                <a:off x="816" y="2112"/>
                <a:ext cx="720" cy="144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8442" name="Rectangle 10"/>
              <p:cNvSpPr>
                <a:spLocks noChangeArrowheads="1"/>
              </p:cNvSpPr>
              <p:nvPr/>
            </p:nvSpPr>
            <p:spPr bwMode="auto">
              <a:xfrm>
                <a:off x="144" y="1968"/>
                <a:ext cx="672" cy="336"/>
              </a:xfrm>
              <a:prstGeom prst="rect">
                <a:avLst/>
              </a:prstGeom>
              <a:noFill/>
              <a:ln w="9525">
                <a:solidFill>
                  <a:srgbClr val="FC012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 algn="ctr"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1pPr>
                <a:lvl2pPr algn="ctr"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2pPr>
                <a:lvl3pPr algn="ctr"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3pPr>
                <a:lvl4pPr algn="ctr"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4pPr>
                <a:lvl5pPr algn="ctr"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5pPr>
                <a:lvl6pPr marL="4572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6pPr>
                <a:lvl7pPr marL="9144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7pPr>
                <a:lvl8pPr marL="1371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8pPr>
                <a:lvl9pPr marL="18288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2"/>
                    </a:solidFill>
                    <a:latin typeface="Times New Roman" panose="02020603050405020304" pitchFamily="18" charset="0"/>
                    <a:ea typeface="華康楷書體W3" pitchFamily="49" charset="-120"/>
                  </a:defRPr>
                </a:lvl9pPr>
              </a:lstStyle>
              <a:p>
                <a:pPr algn="l"/>
                <a:r>
                  <a:rPr lang="en-US" altLang="zh-TW" sz="2400">
                    <a:solidFill>
                      <a:srgbClr val="FC0128"/>
                    </a:solidFill>
                  </a:rPr>
                  <a:t>this.x</a:t>
                </a:r>
                <a:endParaRPr lang="en-US" altLang="zh-TW" sz="2400">
                  <a:solidFill>
                    <a:srgbClr val="FC0128"/>
                  </a:solidFill>
                  <a:latin typeface="Courier New" panose="02070309020205020404" pitchFamily="49" charset="0"/>
                  <a:ea typeface="細明體" panose="02020509000000000000" pitchFamily="49" charset="-120"/>
                </a:endParaRPr>
              </a:p>
            </p:txBody>
          </p:sp>
        </p:grpSp>
        <p:sp>
          <p:nvSpPr>
            <p:cNvPr id="658444" name="Line 12"/>
            <p:cNvSpPr>
              <a:spLocks noChangeShapeType="1"/>
            </p:cNvSpPr>
            <p:nvPr/>
          </p:nvSpPr>
          <p:spPr bwMode="auto">
            <a:xfrm flipV="1">
              <a:off x="816" y="1584"/>
              <a:ext cx="1440" cy="480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nimBg="1"/>
      <p:bldP spid="658439" grpId="0" animBg="1"/>
      <p:bldP spid="65844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Class</a:t>
            </a:r>
            <a:r>
              <a:rPr lang="en-US" altLang="zh-TW"/>
              <a:t> may have many </a:t>
            </a:r>
            <a:r>
              <a:rPr lang="en-US" altLang="zh-TW">
                <a:solidFill>
                  <a:srgbClr val="FF0000"/>
                </a:solidFill>
              </a:rPr>
              <a:t>Constructors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lang="en-US" altLang="zh-TW" sz="1600" b="1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Rectangle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int width =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int height =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600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Point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origin;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latin typeface="細明體" panose="02020509000000000000" pitchFamily="49" charset="-120"/>
                <a:ea typeface="細明體" panose="02020509000000000000" pitchFamily="49" charset="-120"/>
              </a:rPr>
              <a:t>    // four constructors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</a:t>
            </a:r>
            <a:r>
              <a:rPr lang="en-US" altLang="zh-TW" sz="1600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Rectangle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() { origin = new Point(0, 0);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</a:t>
            </a:r>
            <a:r>
              <a:rPr lang="en-US" altLang="zh-TW" sz="1600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Rectangle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(Point p) { origin = p;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</a:t>
            </a:r>
            <a:r>
              <a:rPr lang="en-US" altLang="zh-TW" sz="1600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Rectangle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(int w, int h) { this(new Point(0, 0), w, h);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</a:t>
            </a:r>
            <a:r>
              <a:rPr lang="en-US" altLang="zh-TW" sz="1600">
                <a:solidFill>
                  <a:srgbClr val="FC0128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Rectangle</a:t>
            </a: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(Point p, int w, int h)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    { origin = p; width = w; height = h;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latin typeface="細明體" panose="02020509000000000000" pitchFamily="49" charset="-120"/>
                <a:ea typeface="細明體" panose="02020509000000000000" pitchFamily="49" charset="-120"/>
              </a:rPr>
              <a:t>    // a method for moving the rectangle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void move(int x, int y) { origin.x = x; origin.y = y;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>
                <a:latin typeface="細明體" panose="02020509000000000000" pitchFamily="49" charset="-120"/>
                <a:ea typeface="細明體" panose="02020509000000000000" pitchFamily="49" charset="-120"/>
              </a:rPr>
              <a:t>    // a method for computing the area of the rectangle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    public int area() { return width * height;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What Are Messages?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57350"/>
            <a:ext cx="7772400" cy="2465388"/>
          </a:xfrm>
        </p:spPr>
        <p:txBody>
          <a:bodyPr/>
          <a:lstStyle/>
          <a:p>
            <a:r>
              <a:rPr lang="en-US" altLang="zh-TW"/>
              <a:t>Message in an object.</a:t>
            </a:r>
          </a:p>
          <a:p>
            <a:r>
              <a:rPr lang="en-US" altLang="zh-TW"/>
              <a:t>Software objects interact and communicate with each other by sending messages to each other. </a:t>
            </a:r>
          </a:p>
          <a:p>
            <a:endParaRPr lang="en-US" altLang="zh-TW"/>
          </a:p>
        </p:txBody>
      </p:sp>
      <p:pic>
        <p:nvPicPr>
          <p:cNvPr id="805892" name="Picture 4" descr="4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572001"/>
            <a:ext cx="243522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5638800" y="4648201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When object A wants object B to perform one of B's methods, object A sends a message to object B. </a:t>
            </a:r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3352801" y="4273773"/>
            <a:ext cx="261569" cy="520254"/>
          </a:xfrm>
          <a:prstGeom prst="ellips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Messaging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zh-TW">
                <a:ea typeface="新細明體" panose="02020500000000000000" pitchFamily="18" charset="-120"/>
              </a:rPr>
              <a:t>Three components comprise a message:</a:t>
            </a:r>
            <a:endParaRPr lang="en-US" altLang="zh-TW"/>
          </a:p>
          <a:p>
            <a:pPr marL="838200" lvl="1" indent="-381000">
              <a:spcBef>
                <a:spcPct val="0"/>
              </a:spcBef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The object to whom the message is addressed (Your Bicycle).</a:t>
            </a:r>
          </a:p>
          <a:p>
            <a:pPr marL="838200" lvl="1" indent="-381000">
              <a:spcBef>
                <a:spcPct val="0"/>
              </a:spcBef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The name of the method to perform (changeGears).</a:t>
            </a:r>
          </a:p>
          <a:p>
            <a:pPr marL="838200" lvl="1" indent="-381000">
              <a:spcBef>
                <a:spcPct val="0"/>
              </a:spcBef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Any parameters needed by the method (lowerGear).</a:t>
            </a:r>
          </a:p>
          <a:p>
            <a:pPr marL="457200" indent="-457200"/>
            <a:endParaRPr lang="en-US" altLang="zh-TW"/>
          </a:p>
          <a:p>
            <a:pPr marL="457200" indent="-457200"/>
            <a:endParaRPr lang="en-US" altLang="zh-TW"/>
          </a:p>
          <a:p>
            <a:pPr marL="457200" indent="-457200"/>
            <a:endParaRPr lang="en-US" altLang="zh-TW"/>
          </a:p>
          <a:p>
            <a:pPr marL="457200" indent="-457200"/>
            <a:endParaRPr lang="en-US" altLang="zh-TW"/>
          </a:p>
          <a:p>
            <a:pPr marL="457200" indent="-457200"/>
            <a:r>
              <a:rPr lang="en-US" altLang="zh-TW"/>
              <a:t>Benefits:</a:t>
            </a:r>
          </a:p>
          <a:p>
            <a:pPr marL="838200" lvl="1" indent="-381000"/>
            <a:r>
              <a:rPr lang="en-US" altLang="zh-TW"/>
              <a:t>Message passing supports all interactions between objects. </a:t>
            </a:r>
            <a:endParaRPr lang="en-US" altLang="zh-TW">
              <a:solidFill>
                <a:srgbClr val="FC0128"/>
              </a:solidFill>
            </a:endParaRPr>
          </a:p>
          <a:p>
            <a:pPr marL="838200" lvl="1" indent="-381000"/>
            <a:r>
              <a:rPr lang="en-US" altLang="zh-TW">
                <a:solidFill>
                  <a:srgbClr val="FC0128"/>
                </a:solidFill>
              </a:rPr>
              <a:t>Messages can be sent and received between processes in the same machine or in different machines.</a:t>
            </a:r>
          </a:p>
          <a:p>
            <a:pPr marL="457200" indent="-457200"/>
            <a:endParaRPr lang="en-US" altLang="zh-TW"/>
          </a:p>
          <a:p>
            <a:pPr marL="457200" indent="-457200"/>
            <a:endParaRPr lang="en-US" altLang="zh-TW"/>
          </a:p>
        </p:txBody>
      </p:sp>
      <p:pic>
        <p:nvPicPr>
          <p:cNvPr id="806916" name="Picture 4" descr="5messa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3317876"/>
            <a:ext cx="3121025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6917" name="Rectangle 5"/>
          <p:cNvSpPr>
            <a:spLocks noChangeArrowheads="1"/>
          </p:cNvSpPr>
          <p:nvPr/>
        </p:nvSpPr>
        <p:spPr bwMode="auto">
          <a:xfrm>
            <a:off x="6096000" y="4495800"/>
            <a:ext cx="4038600" cy="304800"/>
          </a:xfrm>
          <a:prstGeom prst="rect">
            <a:avLst/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algn="ctr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 algn="l"/>
            <a:r>
              <a:rPr lang="en-US" altLang="zh-TW" sz="1800">
                <a:solidFill>
                  <a:srgbClr val="FC0128"/>
                </a:solidFill>
              </a:rPr>
              <a:t>yourBicycle</a:t>
            </a:r>
            <a:r>
              <a:rPr lang="en-US" altLang="zh-TW" sz="1800">
                <a:solidFill>
                  <a:srgbClr val="3333FF"/>
                </a:solidFill>
              </a:rPr>
              <a:t>.changeGears</a:t>
            </a:r>
            <a:r>
              <a:rPr lang="en-US" altLang="zh-TW" sz="1800">
                <a:solidFill>
                  <a:srgbClr val="FC0128"/>
                </a:solidFill>
              </a:rPr>
              <a:t>(lowerGear)</a:t>
            </a:r>
            <a:endParaRPr lang="en-US" altLang="zh-TW" sz="1800">
              <a:solidFill>
                <a:srgbClr val="FC0128"/>
              </a:solidFill>
              <a:latin typeface="Courier New" panose="02070309020205020404" pitchFamily="49" charset="0"/>
              <a:ea typeface="細明體" panose="02020509000000000000" pitchFamily="49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933450"/>
          </a:xfrm>
        </p:spPr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Object-Oriented Technology</a:t>
            </a:r>
            <a:endParaRPr lang="en-US" altLang="en-US" sz="4800">
              <a:solidFill>
                <a:srgbClr val="FC0128"/>
              </a:solidFill>
            </a:endParaRP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r>
              <a:rPr lang="en-US" altLang="en-US"/>
              <a:t>Object-Oriented Analysis  (</a:t>
            </a:r>
            <a:r>
              <a:rPr lang="en-US" altLang="en-US">
                <a:solidFill>
                  <a:srgbClr val="FC0128"/>
                </a:solidFill>
              </a:rPr>
              <a:t>OOA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Goal: Understand the domain</a:t>
            </a:r>
          </a:p>
          <a:p>
            <a:r>
              <a:rPr lang="en-US" altLang="en-US"/>
              <a:t>Object-Oriented Design  (</a:t>
            </a:r>
            <a:r>
              <a:rPr lang="en-US" altLang="en-US">
                <a:solidFill>
                  <a:srgbClr val="FC0128"/>
                </a:solidFill>
              </a:rPr>
              <a:t>OOD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Goal: Design a solution, a model of the domain in which the desired activities occur</a:t>
            </a:r>
          </a:p>
          <a:p>
            <a:r>
              <a:rPr lang="en-US" altLang="en-US"/>
              <a:t>Object-Oriented Programming  (</a:t>
            </a:r>
            <a:r>
              <a:rPr lang="en-US" altLang="en-US">
                <a:solidFill>
                  <a:srgbClr val="FC0128"/>
                </a:solidFill>
              </a:rPr>
              <a:t>OOP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Goal: Implement the solution</a:t>
            </a:r>
          </a:p>
          <a:p>
            <a:r>
              <a:rPr lang="en-US" altLang="en-US"/>
              <a:t>Note: A Good Design is 2/3 Before You Hit the Keyboard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0D600404-E553-4C13-BB9E-78031C2D55C6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r>
              <a:rPr lang="en-US" sz="2400"/>
              <a:t>STRUCTURED vs. OO PROGRAMMING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133600" y="2133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981200" y="1981200"/>
            <a:ext cx="845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          STRUCTURED PROGRAMMING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09800" y="2438400"/>
            <a:ext cx="7848600" cy="3581400"/>
            <a:chOff x="2880" y="1584"/>
            <a:chExt cx="7632" cy="2736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5184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MAIN PROGRAM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64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FUNCTION 3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4752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FUNCTION 2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8208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GLOBAL DATA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336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FUNCTION 5</a:t>
              </a: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3312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FUNCTION 4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2880" y="2592"/>
              <a:ext cx="12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FUNCTION 1</a:t>
              </a: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>
              <a:off x="3600" y="2016"/>
              <a:ext cx="25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>
              <a:off x="6048" y="2016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6192" y="2016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600" y="3024"/>
              <a:ext cx="57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H="1">
              <a:off x="4320" y="3024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H="1">
              <a:off x="4752" y="3024"/>
              <a:ext cx="230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7056" y="302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H="1">
              <a:off x="7488" y="17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H="1">
              <a:off x="4176" y="2016"/>
              <a:ext cx="4032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6192" y="2016"/>
              <a:ext cx="21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>
              <a:off x="7920" y="2016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7344" y="2016"/>
              <a:ext cx="1728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H="1">
              <a:off x="4608" y="2016"/>
              <a:ext cx="360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48" name="Picture 28" descr="pe0325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1524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F48B-2EDF-4C23-81F0-AD7AFD577708}" type="slidenum">
              <a:rPr lang="en-US"/>
              <a:pPr/>
              <a:t>28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768350"/>
            <a:ext cx="7772400" cy="755650"/>
          </a:xfrm>
        </p:spPr>
        <p:txBody>
          <a:bodyPr/>
          <a:lstStyle/>
          <a:p>
            <a:r>
              <a:rPr lang="en-US" sz="2400" b="1"/>
              <a:t>Structured Programming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2133600"/>
          </a:xfrm>
        </p:spPr>
        <p:txBody>
          <a:bodyPr/>
          <a:lstStyle/>
          <a:p>
            <a:r>
              <a:rPr lang="en-US"/>
              <a:t>Using function</a:t>
            </a:r>
          </a:p>
          <a:p>
            <a:r>
              <a:rPr lang="en-US"/>
              <a:t>Function &amp; program is divided into modules</a:t>
            </a:r>
          </a:p>
          <a:p>
            <a:r>
              <a:rPr lang="en-US"/>
              <a:t>Every module has its own data and function which can be called by other modules.</a:t>
            </a:r>
          </a:p>
        </p:txBody>
      </p:sp>
      <p:pic>
        <p:nvPicPr>
          <p:cNvPr id="1030" name="Picture 6" descr="pe0325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9074"/>
            <a:ext cx="1524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6CC0BD7B-2E9F-435E-BCEF-5577810548D4}" type="slidenum">
              <a:rPr lang="en-US"/>
              <a:pPr/>
              <a:t>29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OBJECT ORIENTED PROGRAMMING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667000" y="1524001"/>
            <a:ext cx="7361238" cy="4678363"/>
            <a:chOff x="2448" y="5837"/>
            <a:chExt cx="6336" cy="6768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592" y="5981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Object 1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7344" y="5837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Object 2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244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02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024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676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734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7200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5040" y="9869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Object 3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4608" y="10589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5184" y="108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5184" y="115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4464" y="7632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6192" y="8784"/>
              <a:ext cx="1296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3888" y="8784"/>
              <a:ext cx="1152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89" name="Picture 21" descr="in0035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rgbClr val="C00000"/>
                </a:solidFill>
              </a:rPr>
              <a:t>1) Concept of Object Oriented Programming (OOP)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33F7D256-826A-424D-9DF1-3FE82E854697}" type="slidenum">
              <a:rPr lang="en-US"/>
              <a:pPr/>
              <a:t>30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533400"/>
          </a:xfrm>
        </p:spPr>
        <p:txBody>
          <a:bodyPr/>
          <a:lstStyle/>
          <a:p>
            <a:r>
              <a:rPr lang="en-US" sz="2800"/>
              <a:t>OBJECT ORIENTED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1981200"/>
            <a:ext cx="7772400" cy="4191000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/>
              <a:t>Objects have both data and methods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/>
              <a:t> Objects of the same class have the same data elements and methods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/>
              <a:t> Objects send and receive </a:t>
            </a:r>
            <a:r>
              <a:rPr lang="en-US" i="1"/>
              <a:t>messages</a:t>
            </a:r>
            <a:r>
              <a:rPr lang="en-US"/>
              <a:t> to invoke actions</a:t>
            </a:r>
          </a:p>
          <a:p>
            <a:pPr algn="l">
              <a:buFontTx/>
              <a:buBlip>
                <a:blip r:embed="rId2"/>
              </a:buBlip>
            </a:pPr>
            <a:endParaRPr lang="en-US"/>
          </a:p>
          <a:p>
            <a:pPr algn="just"/>
            <a:r>
              <a:rPr lang="en-US" b="1">
                <a:latin typeface="Times" panose="02020603050405020304" pitchFamily="18" charset="0"/>
                <a:cs typeface="Times New Roman" panose="02020603050405020304" pitchFamily="18" charset="0"/>
              </a:rPr>
              <a:t>	Key idea in object-oriented: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 i="1">
                <a:latin typeface="Times" panose="02020603050405020304" pitchFamily="18" charset="0"/>
                <a:cs typeface="Times New Roman" panose="02020603050405020304" pitchFamily="18" charset="0"/>
              </a:rPr>
              <a:t>The real world can be accurately described as a collection of objects that interact</a:t>
            </a:r>
            <a:r>
              <a:rPr lang="en-US" sz="1800" i="1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/>
          </a:p>
        </p:txBody>
      </p:sp>
      <p:pic>
        <p:nvPicPr>
          <p:cNvPr id="8196" name="Picture 4" descr="in0035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E22ADA-23BE-4F90-B570-448BBD37DEFF}" type="slidenum">
              <a:rPr lang="en-US"/>
              <a:pPr/>
              <a:t>31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609600"/>
            <a:ext cx="85344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Basic terminology</a:t>
            </a:r>
          </a:p>
          <a:p>
            <a:pPr algn="just"/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en-US" sz="2800" i="1"/>
              <a:t>object</a:t>
            </a:r>
            <a:r>
              <a:rPr lang="en-US" sz="2800"/>
              <a:t> </a:t>
            </a:r>
          </a:p>
          <a:p>
            <a:pPr algn="just"/>
            <a:r>
              <a:rPr lang="en-US" sz="2800"/>
              <a:t>- usually a person, place or thing (</a:t>
            </a:r>
            <a:r>
              <a:rPr lang="en-US" sz="2800" b="1"/>
              <a:t>a noun</a:t>
            </a:r>
            <a:r>
              <a:rPr lang="en-US" sz="2800"/>
              <a:t>)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/>
              <a:t>method</a:t>
            </a:r>
            <a:r>
              <a:rPr lang="en-US" sz="2800"/>
              <a:t> </a:t>
            </a:r>
          </a:p>
          <a:p>
            <a:pPr algn="l"/>
            <a:r>
              <a:rPr lang="en-US" sz="2800"/>
              <a:t>- an action performed by an object (</a:t>
            </a:r>
            <a:r>
              <a:rPr lang="en-US" sz="2800" b="1"/>
              <a:t>a verb)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/>
              <a:t>attribute</a:t>
            </a:r>
          </a:p>
          <a:p>
            <a:pPr algn="l"/>
            <a:r>
              <a:rPr lang="en-US" sz="2800" i="1"/>
              <a:t>- </a:t>
            </a:r>
            <a:r>
              <a:rPr lang="en-US" sz="2800"/>
              <a:t>description of objects in a class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/>
              <a:t>class</a:t>
            </a:r>
            <a:r>
              <a:rPr lang="en-US" sz="2800"/>
              <a:t> </a:t>
            </a:r>
          </a:p>
          <a:p>
            <a:pPr algn="l"/>
            <a:r>
              <a:rPr lang="en-US" sz="2800"/>
              <a:t>- a category of similar objects (such as </a:t>
            </a:r>
            <a:r>
              <a:rPr lang="en-US" sz="2800" i="1"/>
              <a:t>automobiles)</a:t>
            </a:r>
          </a:p>
          <a:p>
            <a:pPr algn="l"/>
            <a:r>
              <a:rPr lang="en-US" sz="2800" i="1"/>
              <a:t>- does not hold any values of the object’s attributes</a:t>
            </a:r>
          </a:p>
          <a:p>
            <a:pPr lvl="1"/>
            <a:endParaRPr lang="en-US" sz="1600" i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1" name="Picture 5" descr="mp0064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6" y="204787"/>
            <a:ext cx="1436688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7B2-2C95-4E26-9CC4-2AA237F277A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8350"/>
            <a:ext cx="7772400" cy="831850"/>
          </a:xfrm>
        </p:spPr>
        <p:txBody>
          <a:bodyPr/>
          <a:lstStyle/>
          <a:p>
            <a:r>
              <a:rPr lang="en-US" sz="2800"/>
              <a:t>Example for attributes and methods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76400"/>
            <a:ext cx="3810000" cy="3581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Attributes:</a:t>
            </a:r>
          </a:p>
          <a:p>
            <a:pPr lvl="1">
              <a:lnSpc>
                <a:spcPct val="90000"/>
              </a:lnSpc>
            </a:pPr>
            <a:r>
              <a:rPr lang="en-US"/>
              <a:t>manufacturer’s name</a:t>
            </a:r>
          </a:p>
          <a:p>
            <a:pPr lvl="1">
              <a:lnSpc>
                <a:spcPct val="90000"/>
              </a:lnSpc>
            </a:pPr>
            <a:r>
              <a:rPr lang="en-US"/>
              <a:t>model name</a:t>
            </a:r>
          </a:p>
          <a:p>
            <a:pPr lvl="1">
              <a:lnSpc>
                <a:spcPct val="90000"/>
              </a:lnSpc>
            </a:pPr>
            <a:r>
              <a:rPr lang="en-US"/>
              <a:t>year made</a:t>
            </a:r>
          </a:p>
          <a:p>
            <a:pPr lvl="1">
              <a:lnSpc>
                <a:spcPct val="90000"/>
              </a:lnSpc>
            </a:pPr>
            <a:r>
              <a:rPr lang="en-US"/>
              <a:t>color</a:t>
            </a:r>
          </a:p>
          <a:p>
            <a:pPr lvl="1">
              <a:lnSpc>
                <a:spcPct val="90000"/>
              </a:lnSpc>
            </a:pPr>
            <a:r>
              <a:rPr lang="en-US"/>
              <a:t>number of doors</a:t>
            </a:r>
          </a:p>
          <a:p>
            <a:pPr lvl="1">
              <a:lnSpc>
                <a:spcPct val="90000"/>
              </a:lnSpc>
            </a:pPr>
            <a:r>
              <a:rPr lang="en-US"/>
              <a:t>size of engine</a:t>
            </a:r>
          </a:p>
          <a:p>
            <a:pPr lvl="1">
              <a:lnSpc>
                <a:spcPct val="90000"/>
              </a:lnSpc>
            </a:pPr>
            <a:r>
              <a:rPr lang="en-US"/>
              <a:t>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752600"/>
            <a:ext cx="38100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Methods:</a:t>
            </a:r>
          </a:p>
          <a:p>
            <a:pPr lvl="1">
              <a:lnSpc>
                <a:spcPct val="90000"/>
              </a:lnSpc>
            </a:pPr>
            <a:r>
              <a:rPr lang="en-US"/>
              <a:t>Define data items (specify manufacturer’s name, model, year, etc.)</a:t>
            </a:r>
          </a:p>
          <a:p>
            <a:pPr lvl="1">
              <a:lnSpc>
                <a:spcPct val="90000"/>
              </a:lnSpc>
            </a:pPr>
            <a:r>
              <a:rPr lang="en-US"/>
              <a:t>Change a data item (color, engine, etc.)</a:t>
            </a:r>
          </a:p>
          <a:p>
            <a:pPr lvl="1">
              <a:lnSpc>
                <a:spcPct val="90000"/>
              </a:lnSpc>
            </a:pPr>
            <a:r>
              <a:rPr lang="en-US"/>
              <a:t>Display data items</a:t>
            </a:r>
          </a:p>
          <a:p>
            <a:pPr lvl="1">
              <a:lnSpc>
                <a:spcPct val="90000"/>
              </a:lnSpc>
            </a:pPr>
            <a:r>
              <a:rPr lang="en-US"/>
              <a:t>Calculate cost</a:t>
            </a:r>
          </a:p>
          <a:p>
            <a:pPr lvl="1">
              <a:lnSpc>
                <a:spcPct val="90000"/>
              </a:lnSpc>
            </a:pPr>
            <a:r>
              <a:rPr lang="en-US"/>
              <a:t>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pic>
        <p:nvPicPr>
          <p:cNvPr id="10246" name="Picture 6" descr="mp0064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278431"/>
            <a:ext cx="1436688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C3AA3D2-9865-4C66-A7FD-698FD26E207C}" type="slidenum">
              <a:rPr lang="en-US"/>
              <a:pPr/>
              <a:t>33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r>
              <a:rPr lang="en-US" sz="2800"/>
              <a:t>Why OOP?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133600"/>
            <a:ext cx="8458200" cy="3657600"/>
          </a:xfrm>
        </p:spPr>
        <p:txBody>
          <a:bodyPr/>
          <a:lstStyle/>
          <a:p>
            <a:pPr algn="l">
              <a:buFontTx/>
              <a:buBlip>
                <a:blip r:embed="rId3"/>
              </a:buBlip>
            </a:pPr>
            <a:r>
              <a:rPr lang="en-US" sz="2800"/>
              <a:t> Save development time (and cost) by reusing code</a:t>
            </a:r>
          </a:p>
          <a:p>
            <a:pPr lvl="1"/>
            <a:r>
              <a:rPr lang="en-US"/>
              <a:t>once an object class is created it can be used in other applications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/>
              <a:t> Easier debugging</a:t>
            </a:r>
          </a:p>
          <a:p>
            <a:pPr lvl="1"/>
            <a:r>
              <a:rPr lang="en-US"/>
              <a:t>classes can be tested independently</a:t>
            </a:r>
          </a:p>
          <a:p>
            <a:pPr lvl="1"/>
            <a:r>
              <a:rPr lang="en-US"/>
              <a:t>reused objects have already been tested</a:t>
            </a:r>
          </a:p>
          <a:p>
            <a:endParaRPr lang="en-US" sz="280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65338" y="100014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hart" r:id="rId4" imgW="6096000" imgH="4067085" progId="MSGraph.Chart.8">
                  <p:embed followColorScheme="full"/>
                </p:oleObj>
              </mc:Choice>
              <mc:Fallback>
                <p:oleObj name="Chart" r:id="rId4" imgW="6096000" imgH="40670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00014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5" descr="mp00640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1436688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D8AB778B-2A8C-49A1-9170-62A19BCE33A3}" type="slidenum">
              <a:rPr lang="en-US"/>
              <a:pPr/>
              <a:t>34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609600"/>
          </a:xfrm>
        </p:spPr>
        <p:txBody>
          <a:bodyPr/>
          <a:lstStyle/>
          <a:p>
            <a:r>
              <a:rPr lang="en-US" sz="2800"/>
              <a:t>Design Principles of OOP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057400"/>
            <a:ext cx="7772400" cy="3043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/>
              <a:t>Four main design principles of Object-Oriented Programming(OOP):</a:t>
            </a:r>
          </a:p>
          <a:p>
            <a:pPr algn="l"/>
            <a:endParaRPr lang="en-US" sz="2800"/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 Encapsulation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 Abstraction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 Polymorphism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 Inheritance</a:t>
            </a:r>
          </a:p>
          <a:p>
            <a:endParaRPr lang="en-US"/>
          </a:p>
        </p:txBody>
      </p:sp>
      <p:pic>
        <p:nvPicPr>
          <p:cNvPr id="13318" name="Picture 6" descr="bl003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1143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8D60C08A-2CDF-479E-9565-9B8891790234}" type="slidenum">
              <a:rPr lang="en-US"/>
              <a:pPr/>
              <a:t>35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sz="2800"/>
              <a:t>Encapsulation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76400"/>
            <a:ext cx="8382000" cy="4343400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800"/>
              <a:t>Also known as </a:t>
            </a:r>
            <a:r>
              <a:rPr lang="en-US" sz="2800" i="1"/>
              <a:t>data hiding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>
                <a:cs typeface="Times New Roman" panose="02020603050405020304" pitchFamily="18" charset="0"/>
              </a:rPr>
              <a:t>Only object’s methods can modify information in the object</a:t>
            </a:r>
            <a:r>
              <a:rPr lang="en-US" sz="2800" i="1">
                <a:cs typeface="Times New Roman" panose="02020603050405020304" pitchFamily="18" charset="0"/>
              </a:rPr>
              <a:t>.</a:t>
            </a:r>
            <a:r>
              <a:rPr lang="en-US" sz="2800" i="1"/>
              <a:t> </a:t>
            </a:r>
          </a:p>
          <a:p>
            <a:pPr algn="l"/>
            <a:endParaRPr lang="en-US" sz="2800" i="1"/>
          </a:p>
          <a:p>
            <a:pPr algn="l"/>
            <a:r>
              <a:rPr lang="en-US" sz="2800" b="1" u="sng"/>
              <a:t>Analogy: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 ATM machine can only </a:t>
            </a:r>
            <a:r>
              <a:rPr lang="en-US" sz="2800" b="1" u="sng"/>
              <a:t>update accounts</a:t>
            </a:r>
            <a:r>
              <a:rPr lang="en-US" sz="2800"/>
              <a:t> of one person or object only.</a:t>
            </a:r>
          </a:p>
          <a:p>
            <a:pPr algn="l"/>
            <a:endParaRPr lang="en-US" sz="2800"/>
          </a:p>
        </p:txBody>
      </p:sp>
      <p:pic>
        <p:nvPicPr>
          <p:cNvPr id="14341" name="Picture 5" descr="icon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57201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76C-4C85-429B-ACDF-59B2D0E341BF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2800"/>
              <a:t>Abstraction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Focus only on the important facts about the problem at hand</a:t>
            </a:r>
          </a:p>
          <a:p>
            <a:pPr>
              <a:lnSpc>
                <a:spcPct val="90000"/>
              </a:lnSpc>
            </a:pPr>
            <a:r>
              <a:rPr lang="en-US"/>
              <a:t>to design, produce, and describe so that it can be easily used without knowing the details of how it works.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u="sng"/>
              <a:t>Analogy:</a:t>
            </a:r>
          </a:p>
          <a:p>
            <a:pPr>
              <a:lnSpc>
                <a:spcPct val="90000"/>
              </a:lnSpc>
            </a:pPr>
            <a:r>
              <a:rPr lang="en-US"/>
              <a:t> When you drive a car, you don’t have to know how the gasoline and air are mixed and ignited.</a:t>
            </a:r>
          </a:p>
          <a:p>
            <a:pPr>
              <a:lnSpc>
                <a:spcPct val="90000"/>
              </a:lnSpc>
            </a:pPr>
            <a:r>
              <a:rPr lang="en-US"/>
              <a:t> Instead you only have to know how to use the controls.</a:t>
            </a:r>
          </a:p>
          <a:p>
            <a:pPr>
              <a:lnSpc>
                <a:spcPct val="90000"/>
              </a:lnSpc>
            </a:pPr>
            <a:r>
              <a:rPr lang="en-US"/>
              <a:t>Draw map</a:t>
            </a:r>
          </a:p>
        </p:txBody>
      </p:sp>
      <p:pic>
        <p:nvPicPr>
          <p:cNvPr id="28676" name="Picture 4" descr="bd056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0"/>
            <a:ext cx="1676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 descr="icon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9" y="274637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12F3635-9D8F-4AA0-8B0A-C77FB72A2AD6}" type="slidenum">
              <a:rPr lang="en-US"/>
              <a:pPr/>
              <a:t>37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r>
              <a:rPr lang="en-US" sz="2800"/>
              <a:t>Polymorphism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76400"/>
            <a:ext cx="8153400" cy="4267200"/>
          </a:xfrm>
        </p:spPr>
        <p:txBody>
          <a:bodyPr>
            <a:normAutofit fontScale="92500" lnSpcReduction="10000"/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sz="2800"/>
              <a:t>the same word or phrase can mean different things in different contexts</a:t>
            </a:r>
          </a:p>
          <a:p>
            <a:pPr algn="l"/>
            <a:endParaRPr lang="en-US" sz="2800"/>
          </a:p>
          <a:p>
            <a:pPr algn="l"/>
            <a:r>
              <a:rPr lang="en-US" sz="2800" b="1" u="sng"/>
              <a:t>Analogy:</a:t>
            </a:r>
            <a:r>
              <a:rPr lang="en-US" sz="2800"/>
              <a:t> 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/>
              <a:t>In English, </a:t>
            </a:r>
            <a:r>
              <a:rPr lang="en-US" sz="2800" b="1"/>
              <a:t>bank</a:t>
            </a:r>
            <a:r>
              <a:rPr lang="en-US" sz="2800"/>
              <a:t> can mean side of a river or a place to put money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u="sng"/>
              <a:t>move </a:t>
            </a:r>
            <a:r>
              <a:rPr lang="en-US" sz="2800"/>
              <a:t>- </a:t>
            </a:r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/>
              <a:t> </a:t>
            </a:r>
          </a:p>
        </p:txBody>
      </p:sp>
      <p:pic>
        <p:nvPicPr>
          <p:cNvPr id="15364" name="Picture 4" descr="icon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57201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tn0033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572000"/>
            <a:ext cx="1158875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bd07281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572000"/>
            <a:ext cx="1597025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F41C-B8FD-42FF-A14B-E7743507984A}" type="slidenum">
              <a:rPr lang="en-US"/>
              <a:pPr/>
              <a:t>38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sz="2800" u="sng">
                <a:cs typeface="Times New Roman" panose="02020603050405020304" pitchFamily="18" charset="0"/>
              </a:rPr>
              <a:t>Function Overloading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The operation of one function depends on the argument passed to it. </a:t>
            </a:r>
          </a:p>
          <a:p>
            <a:pPr algn="just"/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 Example: Fly(), Fly(low), Fly(150)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32772" name="Picture 4" descr="icon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30" y="901391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8D9F75A9-1CED-413B-97E3-BF1ABB08D73D}" type="slidenum">
              <a:rPr lang="en-US"/>
              <a:pPr/>
              <a:t>39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r>
              <a:rPr lang="en-US" sz="2800"/>
              <a:t>Inheritance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676400"/>
            <a:ext cx="8229600" cy="4191000"/>
          </a:xfrm>
        </p:spPr>
        <p:txBody>
          <a:bodyPr>
            <a:normAutofit lnSpcReduction="10000"/>
          </a:bodyPr>
          <a:lstStyle/>
          <a:p>
            <a:pPr algn="l">
              <a:buFontTx/>
              <a:buBlip>
                <a:blip r:embed="rId3"/>
              </a:buBlip>
            </a:pPr>
            <a:r>
              <a:rPr lang="en-US" sz="2800" i="1"/>
              <a:t> Inheritance</a:t>
            </a:r>
            <a:r>
              <a:rPr lang="en-US" sz="2800"/>
              <a:t>—a way of organizing classes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/>
              <a:t> Term comes from inheritance of traits like eye color, hair color, and so on.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/>
              <a:t> Classes with properties in common can be grouped so that their common properties are only defined once.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/>
              <a:t> </a:t>
            </a:r>
            <a:r>
              <a:rPr lang="en-US" sz="2800" i="1"/>
              <a:t>Superclass</a:t>
            </a:r>
            <a:r>
              <a:rPr lang="en-US" sz="2800"/>
              <a:t> – inherit its attributes &amp; methods to the subclass(es).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/>
              <a:t> </a:t>
            </a:r>
            <a:r>
              <a:rPr lang="en-US" sz="2800" i="1"/>
              <a:t>Subclass</a:t>
            </a:r>
            <a:r>
              <a:rPr lang="en-US" sz="2800"/>
              <a:t> – can inherit all its superclass attributes &amp; methods besides having its own unique attributes &amp; methods.</a:t>
            </a:r>
          </a:p>
          <a:p>
            <a:pPr algn="l">
              <a:buFontTx/>
              <a:buBlip>
                <a:blip r:embed="rId3"/>
              </a:buBlip>
            </a:pPr>
            <a:endParaRPr lang="en-US" sz="2800"/>
          </a:p>
        </p:txBody>
      </p:sp>
      <p:pic>
        <p:nvPicPr>
          <p:cNvPr id="16388" name="Picture 4" descr="icon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57201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42950"/>
            <a:ext cx="8534400" cy="933450"/>
          </a:xfrm>
        </p:spPr>
        <p:txBody>
          <a:bodyPr>
            <a:normAutofit fontScale="90000"/>
          </a:bodyPr>
          <a:lstStyle/>
          <a:p>
            <a:r>
              <a:rPr lang="en-US" altLang="zh-TW" sz="4000">
                <a:ea typeface="新細明體" panose="02020500000000000000" pitchFamily="18" charset="-120"/>
              </a:rPr>
              <a:t>The Object-Oriented (OO) Programming Paradigm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514600"/>
            <a:ext cx="7772400" cy="35814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Object-Oriented Programming (OOP) is one of the programming </a:t>
            </a:r>
            <a:r>
              <a:rPr lang="en-US" altLang="zh-TW" dirty="0">
                <a:solidFill>
                  <a:srgbClr val="FC0128"/>
                </a:solidFill>
                <a:ea typeface="新細明體" panose="02020500000000000000" pitchFamily="18" charset="-120"/>
              </a:rPr>
              <a:t>paradigms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>
                <a:ea typeface="新細明體" panose="02020500000000000000" pitchFamily="18" charset="-120"/>
              </a:rPr>
              <a:t>computer science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OOP is the dominant </a:t>
            </a:r>
            <a:r>
              <a:rPr lang="en-US" altLang="zh-TW" dirty="0" smtClean="0">
                <a:ea typeface="新細明體" panose="02020500000000000000" pitchFamily="18" charset="-120"/>
              </a:rPr>
              <a:t>modem </a:t>
            </a:r>
            <a:r>
              <a:rPr lang="en-US" altLang="zh-TW" dirty="0">
                <a:ea typeface="新細明體" panose="02020500000000000000" pitchFamily="18" charset="-120"/>
              </a:rPr>
              <a:t>programming paradigm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Object-Oriented Programming is well-known in the business world by the name of </a:t>
            </a:r>
            <a:r>
              <a:rPr lang="en-US" altLang="zh-TW" i="1" dirty="0">
                <a:latin typeface="Tahoma" panose="020B060403050404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Object Technology</a:t>
            </a:r>
            <a:r>
              <a:rPr lang="en-US" altLang="zh-TW" dirty="0">
                <a:latin typeface="Tahoma" panose="020B0604030504040204" pitchFamily="34" charset="0"/>
                <a:ea typeface="新細明體" panose="02020500000000000000" pitchFamily="18" charset="-120"/>
              </a:rPr>
              <a:t>’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4DD802ED-D411-43E3-9F16-5530C3CEAC71}" type="slidenum">
              <a:rPr lang="en-US"/>
              <a:pPr/>
              <a:t>40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838200"/>
          </a:xfrm>
        </p:spPr>
        <p:txBody>
          <a:bodyPr/>
          <a:lstStyle/>
          <a:p>
            <a:r>
              <a:rPr lang="en-US" sz="2800"/>
              <a:t>An Inheritance Hierarchy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4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352800" y="2133600"/>
            <a:ext cx="3048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943600" y="2057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334000" y="2133600"/>
            <a:ext cx="3657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590800" y="3352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276600" y="3276600"/>
            <a:ext cx="1371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7010400" y="3352800"/>
            <a:ext cx="1752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8458200" y="3352800"/>
            <a:ext cx="1066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4876800" y="18288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Vehicle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23622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Automobile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49530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Motorcycle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76200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1905000" y="4419600"/>
            <a:ext cx="14478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Sedan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3657600" y="4419600"/>
            <a:ext cx="19050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Sports Car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8382000" y="4419600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School Bus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6019800" y="4419600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Luxury Bus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117726" y="5221289"/>
            <a:ext cx="7940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panose="020B0604020202020204" pitchFamily="34" charset="0"/>
              </a:rPr>
              <a:t>What properties does each vehicle inherit from the types of vehicles above it in the diagram?</a:t>
            </a: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7620000" y="1447800"/>
            <a:ext cx="2362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Superclass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7010400" y="1905000"/>
            <a:ext cx="6858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2057400" y="2209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Subclasses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2819400" y="27432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971800" y="2743200"/>
            <a:ext cx="25146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971800" y="2743200"/>
            <a:ext cx="49530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1981200" y="2743200"/>
            <a:ext cx="990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7438" name="Picture 30" descr="icon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33401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4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B478778E-B71B-4F48-A523-755A5DBAC815}" type="slidenum">
              <a:rPr lang="en-US"/>
              <a:pPr/>
              <a:t>41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7772400" cy="609600"/>
          </a:xfrm>
        </p:spPr>
        <p:txBody>
          <a:bodyPr/>
          <a:lstStyle/>
          <a:p>
            <a:r>
              <a:rPr lang="en-US" sz="2800"/>
              <a:t>Object-Oriented Programming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362200"/>
            <a:ext cx="7924800" cy="3200400"/>
          </a:xfrm>
        </p:spPr>
        <p:txBody>
          <a:bodyPr/>
          <a:lstStyle/>
          <a:p>
            <a:pPr algn="just"/>
            <a:r>
              <a:rPr lang="en-US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Pure OO Languages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		Smalltalk, Eiffel, Actor, Java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Hybrid OO Languages</a:t>
            </a:r>
            <a:endParaRPr lang="en-US">
              <a:latin typeface="New York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" panose="02020603050405020304" pitchFamily="18" charset="0"/>
                <a:cs typeface="Times New Roman" panose="02020603050405020304" pitchFamily="18" charset="0"/>
              </a:rPr>
              <a:t>		C++, Objective-C, Object-Pascal</a:t>
            </a:r>
          </a:p>
        </p:txBody>
      </p:sp>
      <p:pic>
        <p:nvPicPr>
          <p:cNvPr id="33796" name="Picture 4" descr="bs0058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1373188" cy="12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4583-6AA9-4CD0-BFFB-4113D831CB26}" type="slidenum">
              <a:rPr lang="en-US"/>
              <a:pPr/>
              <a:t>42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7288" y="228600"/>
            <a:ext cx="96365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Review: Introduction to </a:t>
            </a:r>
            <a:r>
              <a:rPr lang="en-US" sz="3600" dirty="0" smtClean="0"/>
              <a:t>Object Orientation</a:t>
            </a:r>
            <a:endParaRPr lang="en-US" sz="36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What are the four basic principles of object orientation?  Provide a brief description of each.</a:t>
            </a:r>
          </a:p>
          <a:p>
            <a:pPr>
              <a:lnSpc>
                <a:spcPct val="90000"/>
              </a:lnSpc>
            </a:pPr>
            <a:r>
              <a:rPr lang="en-US"/>
              <a:t>What is an Object and what is a Class?  What is the difference between them?</a:t>
            </a:r>
          </a:p>
          <a:p>
            <a:pPr>
              <a:lnSpc>
                <a:spcPct val="90000"/>
              </a:lnSpc>
            </a:pPr>
            <a:r>
              <a:rPr lang="en-US"/>
              <a:t>What is an Attribute?</a:t>
            </a:r>
          </a:p>
          <a:p>
            <a:pPr>
              <a:lnSpc>
                <a:spcPct val="90000"/>
              </a:lnSpc>
            </a:pPr>
            <a:r>
              <a:rPr lang="en-US"/>
              <a:t>What is an Operation?</a:t>
            </a:r>
          </a:p>
          <a:p>
            <a:pPr>
              <a:lnSpc>
                <a:spcPct val="90000"/>
              </a:lnSpc>
            </a:pPr>
            <a:r>
              <a:rPr lang="en-US"/>
              <a:t>What is inheritance?  </a:t>
            </a:r>
          </a:p>
          <a:p>
            <a:pPr>
              <a:lnSpc>
                <a:spcPct val="90000"/>
              </a:lnSpc>
            </a:pPr>
            <a:r>
              <a:rPr lang="en-US"/>
              <a:t>What is polymorphism?  </a:t>
            </a:r>
          </a:p>
          <a:p>
            <a:pPr>
              <a:lnSpc>
                <a:spcPct val="90000"/>
              </a:lnSpc>
            </a:pPr>
            <a:r>
              <a:rPr lang="en-US"/>
              <a:t>Describe the strengths of object orientation.</a:t>
            </a:r>
          </a:p>
        </p:txBody>
      </p:sp>
      <p:pic>
        <p:nvPicPr>
          <p:cNvPr id="35844" name="Picture 4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7" y="228600"/>
            <a:ext cx="862013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CF79-205E-4DCB-A62B-27BFD6088BA8}" type="slidenum">
              <a:rPr lang="en-US"/>
              <a:pPr/>
              <a:t>43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659" y="228600"/>
            <a:ext cx="9389326" cy="1143000"/>
          </a:xfrm>
        </p:spPr>
        <p:txBody>
          <a:bodyPr/>
          <a:lstStyle/>
          <a:p>
            <a:r>
              <a:rPr lang="en-US" sz="3600" dirty="0"/>
              <a:t>Review: Introduction to Object </a:t>
            </a:r>
            <a:r>
              <a:rPr lang="en-US" sz="3600" dirty="0" smtClean="0"/>
              <a:t>Orientation</a:t>
            </a:r>
            <a:endParaRPr lang="en-US" sz="36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State 2 differences between functional programming and OOP.</a:t>
            </a:r>
          </a:p>
          <a:p>
            <a:pPr>
              <a:lnSpc>
                <a:spcPct val="90000"/>
              </a:lnSpc>
            </a:pPr>
            <a:r>
              <a:rPr lang="en-US"/>
              <a:t>What are the four basic principles of object orientation?  Provide a brief description of each.</a:t>
            </a:r>
          </a:p>
          <a:p>
            <a:pPr>
              <a:lnSpc>
                <a:spcPct val="90000"/>
              </a:lnSpc>
            </a:pPr>
            <a:r>
              <a:rPr lang="en-US"/>
              <a:t>What is an Object and what is a Class?  What is the difference between them?</a:t>
            </a:r>
          </a:p>
          <a:p>
            <a:pPr>
              <a:lnSpc>
                <a:spcPct val="90000"/>
              </a:lnSpc>
            </a:pPr>
            <a:r>
              <a:rPr lang="en-US"/>
              <a:t>What is an Attribute?</a:t>
            </a:r>
          </a:p>
          <a:p>
            <a:pPr>
              <a:lnSpc>
                <a:spcPct val="90000"/>
              </a:lnSpc>
            </a:pPr>
            <a:r>
              <a:rPr lang="en-US"/>
              <a:t>What is an Operation?</a:t>
            </a:r>
          </a:p>
          <a:p>
            <a:pPr>
              <a:lnSpc>
                <a:spcPct val="90000"/>
              </a:lnSpc>
            </a:pPr>
            <a:r>
              <a:rPr lang="en-US"/>
              <a:t>Describe the strengths of object orientation.</a:t>
            </a:r>
          </a:p>
        </p:txBody>
      </p:sp>
      <p:pic>
        <p:nvPicPr>
          <p:cNvPr id="26629" name="Picture 5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3" y="228600"/>
            <a:ext cx="862013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13A13CF-6A9C-44F6-9FAD-1E34ABBE26B9}" type="slidenum">
              <a:rPr lang="en-US"/>
              <a:pPr/>
              <a:t>44</a:t>
            </a:fld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71600"/>
            <a:ext cx="6507163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Architecture Neutral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398713" y="4572000"/>
            <a:ext cx="78597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400">
                <a:latin typeface="Calibri" panose="020F0502020204030204" pitchFamily="34" charset="0"/>
              </a:rPr>
              <a:t>Java Code is compiled to .class files which are interpreted as bytecode by the JVM. (.NET does this too; only you’re trapped in an MS op system.)</a:t>
            </a:r>
          </a:p>
          <a:p>
            <a:pPr hangingPunct="1">
              <a:lnSpc>
                <a:spcPct val="100000"/>
              </a:lnSpc>
            </a:pPr>
            <a:r>
              <a:rPr lang="en-US" sz="2400">
                <a:latin typeface="Calibri" panose="020F0502020204030204" pitchFamily="34" charset="0"/>
              </a:rPr>
              <a:t>JIT compilers like HotSpot are very fast – little difference between in performance between machine-binary and interpreted byte-code. </a:t>
            </a:r>
          </a:p>
          <a:p>
            <a:pPr hangingPunct="1">
              <a:lnSpc>
                <a:spcPct val="100000"/>
              </a:lnSpc>
            </a:pPr>
            <a:endParaRPr lang="en-US" sz="2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40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24AE32-92F4-4259-8428-DE540E5CE969}" type="slidenum">
              <a:rPr lang="en-US"/>
              <a:pPr/>
              <a:t>45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 Java8 is OO “AND” Functional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Java is Object-Oriented. Java code must be encapsulated inside a class . No procedural programming; and no spaghetti code.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Java8 is now functional and allows for lambdas, streams, and parallel programming. </a:t>
            </a:r>
          </a:p>
          <a:p>
            <a:pPr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1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F759625-0AAB-4B9E-9A7E-02092B0E5418}" type="slidenum">
              <a:rPr lang="en-US"/>
              <a:pPr/>
              <a:t>46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Implementation Independence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A java int is ALWAYS 32bits; regardless of operating system.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A java long is ALWAYS 64bits.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hashcode() will always be consistent.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Serialization is versioned and consistent.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The same is not true of C/C++.  </a:t>
            </a:r>
          </a:p>
        </p:txBody>
      </p:sp>
    </p:spTree>
    <p:extLst>
      <p:ext uri="{BB962C8B-B14F-4D97-AF65-F5344CB8AC3E}">
        <p14:creationId xmlns:p14="http://schemas.microsoft.com/office/powerpoint/2010/main" val="412174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A49C029-6DEA-4633-807B-71D2593B718E}" type="slidenum">
              <a:rPr lang="en-US"/>
              <a:pPr/>
              <a:t>47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No Pointers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There are no pointers in Java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Instead Java uses references; which for all intents and purposes, behave like pointers.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C++ is like driving a manual transmission car, Java is like driving an automatic transmission car, and python is like sitting in an uber cab. </a:t>
            </a:r>
          </a:p>
        </p:txBody>
      </p:sp>
    </p:spTree>
    <p:extLst>
      <p:ext uri="{BB962C8B-B14F-4D97-AF65-F5344CB8AC3E}">
        <p14:creationId xmlns:p14="http://schemas.microsoft.com/office/powerpoint/2010/main" val="3308445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92F5B9D-3013-4871-942B-75283FA3D4E8}" type="slidenum">
              <a:rPr lang="en-US"/>
              <a:pPr/>
              <a:t>48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Version numbers in Java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Jdk1.5 == Java 5.0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Jdk1.6 == Java 6.0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Jdk1.7 == Java 7.0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Jdk1.8 == Java 8.0  </a:t>
            </a:r>
          </a:p>
        </p:txBody>
      </p:sp>
    </p:spTree>
    <p:extLst>
      <p:ext uri="{BB962C8B-B14F-4D97-AF65-F5344CB8AC3E}">
        <p14:creationId xmlns:p14="http://schemas.microsoft.com/office/powerpoint/2010/main" val="3706572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FD0CCCC-79BC-4A0C-850A-FC0D912D2B00}" type="slidenum">
              <a:rPr lang="en-US"/>
              <a:pPr/>
              <a:t>49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Wrapper Classes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81200" y="1600200"/>
            <a:ext cx="822960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Every primitive has a corresponding Wrapper class.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For example; double has Double, int has Integer, boolean has Boolean, char has Character, etc.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These wrapper classes can be very useful when storing values in collections which require you to use objects, and forbid the use of primitives.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</a:rPr>
              <a:t>Useful for Streams. </a:t>
            </a:r>
          </a:p>
        </p:txBody>
      </p:sp>
    </p:spTree>
    <p:extLst>
      <p:ext uri="{BB962C8B-B14F-4D97-AF65-F5344CB8AC3E}">
        <p14:creationId xmlns:p14="http://schemas.microsoft.com/office/powerpoint/2010/main" val="3760881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Programming </a:t>
            </a:r>
            <a:r>
              <a:rPr lang="en-US" altLang="zh-TW" sz="4000">
                <a:solidFill>
                  <a:srgbClr val="FC0128"/>
                </a:solidFill>
                <a:ea typeface="新細明體" panose="02020500000000000000" pitchFamily="18" charset="-120"/>
              </a:rPr>
              <a:t>Paradigms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Imperative Programming 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(FORTRAN, C, Pascal, </a:t>
            </a:r>
            <a:r>
              <a:rPr lang="en-US" altLang="zh-TW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most common programming paradigm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Functional Programming 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(LISP, </a:t>
            </a:r>
            <a:r>
              <a:rPr lang="en-US" altLang="zh-TW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Logic Programming 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(Prolog)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(Declarative programming language; </a:t>
            </a:r>
            <a:r>
              <a:rPr lang="zh-TW" altLang="en-US" b="1">
                <a:solidFill>
                  <a:srgbClr val="FF0000"/>
                </a:solidFill>
                <a:ea typeface="標楷體" panose="03000509000000000000" pitchFamily="65" charset="-120"/>
              </a:rPr>
              <a:t>宣告式語言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solidFill>
                  <a:srgbClr val="FC0128"/>
                </a:solidFill>
                <a:ea typeface="新細明體" panose="02020500000000000000" pitchFamily="18" charset="-120"/>
              </a:rPr>
              <a:t>Object-Oriented Programming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     (Smalltalk, C++, </a:t>
            </a:r>
            <a:r>
              <a:rPr lang="en-US" altLang="zh-TW" b="1">
                <a:solidFill>
                  <a:srgbClr val="FC0128"/>
                </a:solidFill>
                <a:ea typeface="新細明體" panose="02020500000000000000" pitchFamily="18" charset="-120"/>
              </a:rPr>
              <a:t>Java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Simply using C++/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Java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 constructs does 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 automatically lead to well-organized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Object-Oriented Programs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91BADF4-E3A0-498D-833C-5EFE1ADD6117}" type="slidenum">
              <a:rPr lang="en-US"/>
              <a:pPr/>
              <a:t>50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Object heirarchies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28613" indent="-328613"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  <a:tab pos="9801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You can also see the API online. Determine the version you're using by typing&gt; java –version</a:t>
            </a:r>
          </a:p>
          <a:p>
            <a:pPr marL="330200">
              <a:lnSpc>
                <a:spcPct val="80000"/>
              </a:lnSpc>
              <a:spcBef>
                <a:spcPts val="750"/>
              </a:spcBef>
            </a:pPr>
            <a:r>
              <a:rPr lang="en-US" sz="3000">
                <a:latin typeface="Calibri" panose="020F0502020204030204" pitchFamily="34" charset="0"/>
              </a:rPr>
              <a:t>http://docs.oracle.com/javase/8/docs/api/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Class hierarchies. 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The Object class is the grand-daddy of ALL java classes. 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Every class inherits methods from Object.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And from all its other ancestry. 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Even if you create a class that extends no other classes, you still extend Object by default. </a:t>
            </a:r>
          </a:p>
        </p:txBody>
      </p:sp>
    </p:spTree>
    <p:extLst>
      <p:ext uri="{BB962C8B-B14F-4D97-AF65-F5344CB8AC3E}">
        <p14:creationId xmlns:p14="http://schemas.microsoft.com/office/powerpoint/2010/main" val="2692271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B2CAB31-32A1-4937-A457-1FB7AFF7CDF9}" type="slidenum">
              <a:rPr lang="en-US"/>
              <a:pPr/>
              <a:t>51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Class                          Object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0200"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A blueprint is to a house as a class is to an object</a:t>
            </a: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Class = Blueprint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890714"/>
            <a:ext cx="27527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209800"/>
            <a:ext cx="31861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79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FAA8BB8-1E24-4EA7-86CD-313B3CFF776A}" type="slidenum">
              <a:rPr lang="en-US"/>
              <a:pPr/>
              <a:t>52</a:t>
            </a:fld>
            <a:endParaRPr 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400">
                <a:latin typeface="Calibri" panose="020F0502020204030204" pitchFamily="34" charset="0"/>
              </a:rPr>
              <a:t>Lambda                          Function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0200"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 marL="341313">
              <a:spcBef>
                <a:spcPts val="750"/>
              </a:spcBef>
            </a:pPr>
            <a:endParaRPr lang="en-US" sz="3000">
              <a:latin typeface="Calibri" panose="020F0502020204030204" pitchFamily="34" charset="0"/>
            </a:endParaRP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Functions are now first-class citizens</a:t>
            </a: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</a:rPr>
              <a:t>Store a method in a Lambda for deferred execution.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760539"/>
            <a:ext cx="2446338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6" y="1763713"/>
            <a:ext cx="31083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721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46AF3E2-AC88-4975-B95F-E728CE67DB94}" type="slidenum">
              <a:rPr lang="en-US"/>
              <a:pPr/>
              <a:t>53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sz="4000">
                <a:latin typeface="Calibri" panose="020F0502020204030204" pitchFamily="34" charset="0"/>
              </a:rPr>
              <a:t>pass by value            pass by reference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81200" y="1600201"/>
            <a:ext cx="82296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  <a:p>
            <a:pPr marL="341313" indent="-330200">
              <a:spcBef>
                <a:spcPts val="800"/>
              </a:spcBef>
            </a:pPr>
            <a:endParaRPr lang="en-US" sz="3200">
              <a:latin typeface="Calibri" panose="020F0502020204030204" pitchFamily="34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1326"/>
            <a:ext cx="4124325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9" y="2209800"/>
            <a:ext cx="3451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86001" y="5476875"/>
            <a:ext cx="36671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Action: Tell my accountant how much I intend to spend on a new car.</a:t>
            </a:r>
          </a:p>
          <a:p>
            <a:pPr hangingPunct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  </a:t>
            </a:r>
          </a:p>
          <a:p>
            <a:pPr hangingPunct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Change in bank account: no change.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335714" y="5486400"/>
            <a:ext cx="36671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Action: Swipe debit card and enter pin at the Bently dealership.</a:t>
            </a:r>
          </a:p>
          <a:p>
            <a:pPr hangingPunct="1">
              <a:lnSpc>
                <a:spcPct val="100000"/>
              </a:lnSpc>
            </a:pPr>
            <a:endParaRPr lang="en-US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Change in bank account: -125k. </a:t>
            </a:r>
          </a:p>
        </p:txBody>
      </p:sp>
    </p:spTree>
    <p:extLst>
      <p:ext uri="{BB962C8B-B14F-4D97-AF65-F5344CB8AC3E}">
        <p14:creationId xmlns:p14="http://schemas.microsoft.com/office/powerpoint/2010/main" val="1616569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C00000"/>
                </a:solidFill>
              </a:rPr>
              <a:t>2) Java </a:t>
            </a:r>
            <a:r>
              <a:rPr lang="en-US" sz="4900" dirty="0" err="1" smtClean="0">
                <a:solidFill>
                  <a:srgbClr val="C00000"/>
                </a:solidFill>
              </a:rPr>
              <a:t>Overveiw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Why Java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he-IL" dirty="0"/>
              <a:t>Portable</a:t>
            </a:r>
          </a:p>
          <a:p>
            <a:pPr>
              <a:lnSpc>
                <a:spcPct val="130000"/>
              </a:lnSpc>
            </a:pPr>
            <a:r>
              <a:rPr lang="en-US" altLang="he-IL" dirty="0"/>
              <a:t>Easy to learn</a:t>
            </a:r>
          </a:p>
          <a:p>
            <a:pPr>
              <a:lnSpc>
                <a:spcPct val="130000"/>
              </a:lnSpc>
            </a:pPr>
            <a:endParaRPr lang="en-US" altLang="he-IL" dirty="0"/>
          </a:p>
          <a:p>
            <a:pPr marL="0" indent="0">
              <a:lnSpc>
                <a:spcPct val="130000"/>
              </a:lnSpc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he-IL"/>
              <a:t>JVM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endParaRPr lang="en-US" altLang="en-US"/>
          </a:p>
          <a:p>
            <a:r>
              <a:rPr lang="en-US" altLang="he-IL"/>
              <a:t>JVM stands for</a:t>
            </a:r>
            <a:br>
              <a:rPr lang="en-US" altLang="he-IL"/>
            </a:br>
            <a:r>
              <a:rPr lang="en-US" altLang="he-IL"/>
              <a:t>       </a:t>
            </a:r>
            <a:r>
              <a:rPr lang="en-US" altLang="he-IL" sz="4000" b="1"/>
              <a:t>J</a:t>
            </a:r>
            <a:r>
              <a:rPr lang="en-US" altLang="he-IL" sz="4000"/>
              <a:t>ava</a:t>
            </a:r>
            <a:r>
              <a:rPr lang="en-US" altLang="he-IL" sz="4000" b="1"/>
              <a:t> V</a:t>
            </a:r>
            <a:r>
              <a:rPr lang="en-US" altLang="he-IL" sz="4000"/>
              <a:t>irtual</a:t>
            </a:r>
            <a:r>
              <a:rPr lang="en-US" altLang="he-IL" sz="4000" b="1"/>
              <a:t> M</a:t>
            </a:r>
            <a:r>
              <a:rPr lang="en-US" altLang="he-IL" sz="4000"/>
              <a:t>achine</a:t>
            </a:r>
          </a:p>
          <a:p>
            <a:endParaRPr lang="en-US" altLang="he-IL" sz="4000"/>
          </a:p>
          <a:p>
            <a:r>
              <a:rPr lang="en-US" altLang="he-IL"/>
              <a:t>Unlike other languages, Java “executables” are executed on a CPU that does not exist.</a:t>
            </a:r>
            <a:endParaRPr lang="en-US" altLang="he-IL" sz="4000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7239000" y="1828800"/>
            <a:ext cx="251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OS/Hardware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7239000" y="9906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machine code</a:t>
            </a:r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1981200" y="1066800"/>
            <a:ext cx="2057400" cy="762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en-US"/>
          </a:p>
          <a:p>
            <a:pPr algn="ctr"/>
            <a:r>
              <a:rPr lang="en-US"/>
              <a:t>C source code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1981200" y="990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953000" y="914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gcc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7239000" y="898526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myprog.exe</a:t>
            </a:r>
          </a:p>
        </p:txBody>
      </p:sp>
      <p:sp>
        <p:nvSpPr>
          <p:cNvPr id="152588" name="AutoShape 12"/>
          <p:cNvSpPr>
            <a:spLocks noChangeArrowheads="1"/>
          </p:cNvSpPr>
          <p:nvPr/>
        </p:nvSpPr>
        <p:spPr bwMode="auto">
          <a:xfrm>
            <a:off x="41910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AutoShape 13"/>
          <p:cNvSpPr>
            <a:spLocks noChangeArrowheads="1"/>
          </p:cNvSpPr>
          <p:nvPr/>
        </p:nvSpPr>
        <p:spPr bwMode="auto">
          <a:xfrm>
            <a:off x="63246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3657600" y="152400"/>
            <a:ext cx="373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Platform Dependent </a:t>
            </a:r>
          </a:p>
        </p:txBody>
      </p:sp>
      <p:grpSp>
        <p:nvGrpSpPr>
          <p:cNvPr id="152601" name="Group 25"/>
          <p:cNvGrpSpPr>
            <a:grpSpLocks/>
          </p:cNvGrpSpPr>
          <p:nvPr/>
        </p:nvGrpSpPr>
        <p:grpSpPr bwMode="auto">
          <a:xfrm>
            <a:off x="1981200" y="3124200"/>
            <a:ext cx="7924800" cy="2971800"/>
            <a:chOff x="288" y="1968"/>
            <a:chExt cx="4992" cy="1872"/>
          </a:xfrm>
        </p:grpSpPr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JVM</a:t>
              </a: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bytecode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en-US"/>
            </a:p>
            <a:p>
              <a:pPr algn="ctr"/>
              <a:r>
                <a:rPr lang="en-US"/>
                <a:t>Java source code</a:t>
              </a:r>
            </a:p>
          </p:txBody>
        </p:sp>
        <p:sp>
          <p:nvSpPr>
            <p:cNvPr id="152593" name="Text Box 17"/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myprog.java</a:t>
              </a:r>
            </a:p>
          </p:txBody>
        </p:sp>
        <p:sp>
          <p:nvSpPr>
            <p:cNvPr id="152594" name="Oval 18"/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javac</a:t>
              </a:r>
            </a:p>
          </p:txBody>
        </p:sp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myprog.class</a:t>
              </a:r>
            </a:p>
          </p:txBody>
        </p:sp>
        <p:sp>
          <p:nvSpPr>
            <p:cNvPr id="152596" name="AutoShape 20"/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AutoShape 21"/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OS/Hardware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Platform Independent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914400"/>
          </a:xfrm>
        </p:spPr>
        <p:txBody>
          <a:bodyPr/>
          <a:lstStyle/>
          <a:p>
            <a:r>
              <a:rPr lang="en-US" altLang="he-IL"/>
              <a:t>Primitive types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int 		4 bytes</a:t>
            </a:r>
          </a:p>
          <a:p>
            <a:r>
              <a:rPr lang="en-US" altLang="he-IL"/>
              <a:t>short 	2 bytes</a:t>
            </a:r>
          </a:p>
          <a:p>
            <a:r>
              <a:rPr lang="en-US" altLang="he-IL"/>
              <a:t>long	8 bytes</a:t>
            </a:r>
          </a:p>
          <a:p>
            <a:r>
              <a:rPr lang="en-US" altLang="he-IL"/>
              <a:t>byte	1 byte</a:t>
            </a:r>
          </a:p>
          <a:p>
            <a:r>
              <a:rPr lang="en-US" altLang="he-IL"/>
              <a:t>float	4 bytes</a:t>
            </a:r>
          </a:p>
          <a:p>
            <a:r>
              <a:rPr lang="en-US" altLang="he-IL"/>
              <a:t>double	8 bytes</a:t>
            </a:r>
          </a:p>
          <a:p>
            <a:r>
              <a:rPr lang="en-US" altLang="he-IL"/>
              <a:t>char	Unicode encoding (2  bytes) </a:t>
            </a:r>
          </a:p>
          <a:p>
            <a:r>
              <a:rPr lang="en-US" altLang="he-IL"/>
              <a:t>boolean {true,false}  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00800" y="2895601"/>
            <a:ext cx="2743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3600" i="1"/>
              <a:t>Behaviors is exactly as in C++</a:t>
            </a:r>
          </a:p>
        </p:txBody>
      </p:sp>
      <p:sp>
        <p:nvSpPr>
          <p:cNvPr id="5126" name="AutoShape 6"/>
          <p:cNvSpPr>
            <a:spLocks/>
          </p:cNvSpPr>
          <p:nvPr/>
        </p:nvSpPr>
        <p:spPr bwMode="auto">
          <a:xfrm>
            <a:off x="5486400" y="2209800"/>
            <a:ext cx="685800" cy="3048000"/>
          </a:xfrm>
          <a:prstGeom prst="righ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002713" y="5641976"/>
            <a:ext cx="1504950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1600" b="1" i="1" u="sng"/>
              <a:t>Note:</a:t>
            </a:r>
          </a:p>
          <a:p>
            <a:r>
              <a:rPr lang="en-US" altLang="he-IL" sz="1600" i="1"/>
              <a:t>Primitive type</a:t>
            </a:r>
          </a:p>
          <a:p>
            <a:r>
              <a:rPr lang="en-US" altLang="he-IL" sz="1600" i="1"/>
              <a:t>always begin</a:t>
            </a:r>
          </a:p>
          <a:p>
            <a:r>
              <a:rPr lang="en-US" altLang="he-IL" sz="1600" i="1"/>
              <a:t>with lower-case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09800" y="19812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3200" b="1" u="sng"/>
              <a:t>Constants </a:t>
            </a:r>
          </a:p>
          <a:p>
            <a:pPr>
              <a:buFontTx/>
              <a:buChar char=" "/>
            </a:pPr>
            <a:r>
              <a:rPr lang="en-US" altLang="he-IL" sz="3200"/>
              <a:t>37		integer</a:t>
            </a:r>
          </a:p>
          <a:p>
            <a:pPr>
              <a:buFontTx/>
              <a:buChar char=" "/>
            </a:pPr>
            <a:r>
              <a:rPr lang="en-US" altLang="he-IL" sz="3200"/>
              <a:t>37.2	float</a:t>
            </a:r>
          </a:p>
          <a:p>
            <a:pPr>
              <a:buFontTx/>
              <a:buChar char=" "/>
            </a:pPr>
            <a:r>
              <a:rPr lang="en-US" altLang="he-IL" sz="3200"/>
              <a:t>42F	float</a:t>
            </a:r>
          </a:p>
          <a:p>
            <a:pPr>
              <a:buFontTx/>
              <a:buChar char=" "/>
            </a:pPr>
            <a:r>
              <a:rPr lang="en-US" altLang="he-IL" sz="3200"/>
              <a:t>0754	integer (octal)</a:t>
            </a:r>
          </a:p>
          <a:p>
            <a:pPr>
              <a:buFontTx/>
              <a:buChar char=" "/>
            </a:pPr>
            <a:r>
              <a:rPr lang="en-US" altLang="he-IL" sz="3200"/>
              <a:t>0xfe	integer (hexadecimal)</a:t>
            </a:r>
            <a:endParaRPr lang="en-US" altLang="he-IL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362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Primitive types - cont.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8534400" cy="933450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Why OO Programming?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153400" cy="1905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Better concepts and tools to </a:t>
            </a:r>
            <a:r>
              <a:rPr lang="en-US" altLang="zh-TW">
                <a:solidFill>
                  <a:srgbClr val="FC0128"/>
                </a:solidFill>
                <a:ea typeface="新細明體" panose="02020500000000000000" pitchFamily="18" charset="-120"/>
              </a:rPr>
              <a:t>model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solidFill>
                  <a:srgbClr val="FC0128"/>
                </a:solidFill>
                <a:ea typeface="新細明體" panose="02020500000000000000" pitchFamily="18" charset="-120"/>
              </a:rPr>
              <a:t>represent</a:t>
            </a:r>
            <a:r>
              <a:rPr lang="en-US" altLang="zh-TW">
                <a:ea typeface="新細明體" panose="02020500000000000000" pitchFamily="18" charset="-120"/>
              </a:rPr>
              <a:t> the real world as closely as possible (including concurrency, e.g., in Windows GUI)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=&gt; model of reality</a:t>
            </a:r>
            <a:b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=&gt; behavior modeling</a:t>
            </a:r>
            <a:endParaRPr lang="en-US" altLang="zh-TW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1981200" y="3124200"/>
            <a:ext cx="8153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Ÿ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Ÿ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Ÿ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Ÿ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Ÿ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華康楷書體W3" pitchFamily="49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Better reusability &amp; extensibility (</a:t>
            </a:r>
            <a:r>
              <a:rPr lang="en-US" altLang="zh-TW">
                <a:solidFill>
                  <a:srgbClr val="FC0128"/>
                </a:solidFill>
                <a:ea typeface="新細明體" panose="02020500000000000000" pitchFamily="18" charset="-120"/>
              </a:rPr>
              <a:t>inheritance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=&gt; reduce the time/cost of development</a:t>
            </a:r>
            <a:endParaRPr lang="en-US" altLang="zh-TW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Enhanced maintainability &amp; improved reliability </a:t>
            </a:r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solidFill>
                  <a:srgbClr val="FC0128"/>
                </a:solidFill>
                <a:ea typeface="新細明體" panose="02020500000000000000" pitchFamily="18" charset="-120"/>
              </a:rPr>
              <a:t>Encapsulation</a:t>
            </a:r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 and  </a:t>
            </a:r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Information Hiding</a:t>
            </a:r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Object only accessible through the external interface 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Internal implementation details are not visible outside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Localized changes to implementation of classes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Completeness: all required operations are defined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Independent testing and maintenance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Help writing good program more easily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 autoUpdateAnimBg="0" advAuto="0"/>
      <p:bldP spid="732165" grpId="0" build="p" autoUpdateAnimBg="0" advAuto="100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he-IL"/>
              <a:t>Wrappers</a:t>
            </a:r>
          </a:p>
        </p:txBody>
      </p:sp>
      <p:grpSp>
        <p:nvGrpSpPr>
          <p:cNvPr id="97291" name="Group 2059"/>
          <p:cNvGrpSpPr>
            <a:grpSpLocks/>
          </p:cNvGrpSpPr>
          <p:nvPr/>
        </p:nvGrpSpPr>
        <p:grpSpPr bwMode="auto">
          <a:xfrm>
            <a:off x="1524000" y="14290"/>
            <a:ext cx="9144000" cy="1311275"/>
            <a:chOff x="0" y="4303"/>
            <a:chExt cx="5760" cy="826"/>
          </a:xfrm>
        </p:grpSpPr>
        <p:sp>
          <p:nvSpPr>
            <p:cNvPr id="97284" name="Rectangle 2052"/>
            <p:cNvSpPr>
              <a:spLocks noChangeArrowheads="1"/>
            </p:cNvSpPr>
            <p:nvPr/>
          </p:nvSpPr>
          <p:spPr bwMode="auto">
            <a:xfrm>
              <a:off x="0" y="4303"/>
              <a:ext cx="43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7290" name="Group 2058"/>
            <p:cNvGrpSpPr>
              <a:grpSpLocks/>
            </p:cNvGrpSpPr>
            <p:nvPr/>
          </p:nvGrpSpPr>
          <p:grpSpPr bwMode="auto">
            <a:xfrm>
              <a:off x="0" y="4303"/>
              <a:ext cx="5760" cy="826"/>
              <a:chOff x="0" y="4444"/>
              <a:chExt cx="5760" cy="826"/>
            </a:xfrm>
          </p:grpSpPr>
          <p:sp>
            <p:nvSpPr>
              <p:cNvPr id="97285" name="Rectangle 2053"/>
              <p:cNvSpPr>
                <a:spLocks noChangeArrowheads="1"/>
              </p:cNvSpPr>
              <p:nvPr/>
            </p:nvSpPr>
            <p:spPr bwMode="auto">
              <a:xfrm>
                <a:off x="0" y="4444"/>
                <a:ext cx="433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289" name="Group 2057"/>
              <p:cNvGrpSpPr>
                <a:grpSpLocks/>
              </p:cNvGrpSpPr>
              <p:nvPr/>
            </p:nvGrpSpPr>
            <p:grpSpPr bwMode="auto">
              <a:xfrm>
                <a:off x="0" y="4444"/>
                <a:ext cx="5760" cy="826"/>
                <a:chOff x="0" y="4472"/>
                <a:chExt cx="5760" cy="826"/>
              </a:xfrm>
            </p:grpSpPr>
            <p:sp>
              <p:nvSpPr>
                <p:cNvPr id="97286" name="Rectangle 2054"/>
                <p:cNvSpPr>
                  <a:spLocks noChangeArrowheads="1"/>
                </p:cNvSpPr>
                <p:nvPr/>
              </p:nvSpPr>
              <p:spPr bwMode="auto">
                <a:xfrm>
                  <a:off x="0" y="4472"/>
                  <a:ext cx="576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287" name="Rectangle 2055"/>
                <p:cNvSpPr>
                  <a:spLocks noChangeArrowheads="1"/>
                </p:cNvSpPr>
                <p:nvPr/>
              </p:nvSpPr>
              <p:spPr bwMode="auto">
                <a:xfrm>
                  <a:off x="0" y="4472"/>
                  <a:ext cx="1800" cy="8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b"/>
                <a:lstStyle/>
                <a:p>
                  <a:pPr algn="ctr"/>
                  <a:r>
                    <a:rPr lang="en-US" altLang="en-US">
                      <a:hlinkClick r:id="rId2"/>
                    </a:rPr>
                    <a:t>  </a:t>
                  </a:r>
                  <a:r>
                    <a:rPr lang="en-US" altLang="en-US" sz="8000"/>
                    <a:t> </a:t>
                  </a:r>
                  <a:r>
                    <a:rPr lang="en-US" altLang="en-US"/>
                    <a:t>              </a:t>
                  </a:r>
                </a:p>
              </p:txBody>
            </p:sp>
          </p:grpSp>
        </p:grpSp>
      </p:grpSp>
      <p:sp>
        <p:nvSpPr>
          <p:cNvPr id="97292" name="Text Box 2060"/>
          <p:cNvSpPr txBox="1">
            <a:spLocks noChangeArrowheads="1"/>
          </p:cNvSpPr>
          <p:nvPr/>
        </p:nvSpPr>
        <p:spPr bwMode="auto">
          <a:xfrm>
            <a:off x="2971801" y="1981201"/>
            <a:ext cx="629126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he-IL" sz="3200"/>
              <a:t>Java provides Objects which wrap primitive types and supply methods.</a:t>
            </a:r>
          </a:p>
          <a:p>
            <a:endParaRPr lang="en-US" altLang="en-US"/>
          </a:p>
        </p:txBody>
      </p:sp>
      <p:sp>
        <p:nvSpPr>
          <p:cNvPr id="97294" name="Text Box 2062"/>
          <p:cNvSpPr txBox="1">
            <a:spLocks noChangeArrowheads="1"/>
          </p:cNvSpPr>
          <p:nvPr/>
        </p:nvSpPr>
        <p:spPr bwMode="auto">
          <a:xfrm>
            <a:off x="1812925" y="3317875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Example:</a:t>
            </a:r>
          </a:p>
        </p:txBody>
      </p:sp>
      <p:sp>
        <p:nvSpPr>
          <p:cNvPr id="97295" name="Text Box 2063"/>
          <p:cNvSpPr txBox="1">
            <a:spLocks noChangeArrowheads="1"/>
          </p:cNvSpPr>
          <p:nvPr/>
        </p:nvSpPr>
        <p:spPr bwMode="auto">
          <a:xfrm>
            <a:off x="3200401" y="4114801"/>
            <a:ext cx="4182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Integer n = new Integer(“4”);</a:t>
            </a:r>
          </a:p>
          <a:p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int m = n.intValue(); </a:t>
            </a:r>
          </a:p>
        </p:txBody>
      </p:sp>
      <p:sp>
        <p:nvSpPr>
          <p:cNvPr id="97296" name="Text Box 2064"/>
          <p:cNvSpPr txBox="1">
            <a:spLocks noChangeArrowheads="1"/>
          </p:cNvSpPr>
          <p:nvPr/>
        </p:nvSpPr>
        <p:spPr bwMode="auto">
          <a:xfrm>
            <a:off x="5359400" y="6316663"/>
            <a:ext cx="51260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/>
              <a:t>Read more about Integer in JDK Documentation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Hello World</a:t>
            </a:r>
          </a:p>
        </p:txBody>
      </p:sp>
      <p:sp>
        <p:nvSpPr>
          <p:cNvPr id="82948" name="Text Box 1028"/>
          <p:cNvSpPr txBox="1">
            <a:spLocks noChangeArrowheads="1"/>
          </p:cNvSpPr>
          <p:nvPr/>
        </p:nvSpPr>
        <p:spPr bwMode="auto">
          <a:xfrm>
            <a:off x="1981200" y="2133600"/>
            <a:ext cx="8153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class Hello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	public static void main(String[] args)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		System.out.println(“Hello World !!!”); 	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49" name="Text Box 1029"/>
          <p:cNvSpPr txBox="1">
            <a:spLocks noChangeArrowheads="1"/>
          </p:cNvSpPr>
          <p:nvPr/>
        </p:nvSpPr>
        <p:spPr bwMode="auto">
          <a:xfrm>
            <a:off x="1965326" y="1641475"/>
            <a:ext cx="1102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Hello.java</a:t>
            </a:r>
          </a:p>
        </p:txBody>
      </p:sp>
      <p:sp>
        <p:nvSpPr>
          <p:cNvPr id="82950" name="Text Box 1030"/>
          <p:cNvSpPr txBox="1">
            <a:spLocks noChangeArrowheads="1"/>
          </p:cNvSpPr>
          <p:nvPr/>
        </p:nvSpPr>
        <p:spPr bwMode="auto">
          <a:xfrm>
            <a:off x="1965326" y="4384675"/>
            <a:ext cx="2606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/>
              <a:t>C:\javac Hello.java</a:t>
            </a:r>
          </a:p>
          <a:p>
            <a:endParaRPr lang="en-US" altLang="he-IL"/>
          </a:p>
          <a:p>
            <a:r>
              <a:rPr lang="en-US" altLang="he-IL"/>
              <a:t>C:\java Hello</a:t>
            </a:r>
          </a:p>
        </p:txBody>
      </p:sp>
      <p:sp>
        <p:nvSpPr>
          <p:cNvPr id="82951" name="Text Box 1031"/>
          <p:cNvSpPr txBox="1">
            <a:spLocks noChangeArrowheads="1"/>
          </p:cNvSpPr>
          <p:nvPr/>
        </p:nvSpPr>
        <p:spPr bwMode="auto">
          <a:xfrm>
            <a:off x="6568090" y="4343400"/>
            <a:ext cx="330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i="1"/>
              <a:t>( </a:t>
            </a:r>
            <a:r>
              <a:rPr lang="en-US" altLang="he-IL" i="1"/>
              <a:t>compilation creates Hello.class )</a:t>
            </a:r>
          </a:p>
          <a:p>
            <a:pPr algn="r"/>
            <a:endParaRPr lang="en-US" altLang="he-IL" i="1"/>
          </a:p>
          <a:p>
            <a:pPr algn="r"/>
            <a:r>
              <a:rPr lang="en-US" altLang="he-IL" i="1"/>
              <a:t>(Execution on the local JVM)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4953000" cy="685800"/>
          </a:xfrm>
        </p:spPr>
        <p:txBody>
          <a:bodyPr>
            <a:normAutofit fontScale="90000"/>
          </a:bodyPr>
          <a:lstStyle/>
          <a:p>
            <a:r>
              <a:rPr lang="en-US" altLang="he-IL"/>
              <a:t>More sophisticated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743200" y="1066801"/>
            <a:ext cx="749935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class Kyle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private boolean kennyIsAlive_;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Kyle() { kennyIsAlive_ = true;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Kyle(Kyle aKyle)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kennyIsAlive_ = aKyle.kennyIsAlive_;	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String theyKilledKenny()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if (kennyIsAlive_)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	kennyIsAlive_ = false;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	return “You bastards !!!”;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} else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	return “?”;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static void main(String[] args)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Kyle k = new Kyle();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String s = k.theyKilledKenny();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System.out.println(“Kyle: “ + s);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1828800" y="1524000"/>
            <a:ext cx="1295400" cy="762000"/>
          </a:xfrm>
          <a:prstGeom prst="wedgeRoundRectCallout">
            <a:avLst>
              <a:gd name="adj1" fmla="val 90440"/>
              <a:gd name="adj2" fmla="val -1250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he-IL" sz="2000">
                <a:solidFill>
                  <a:srgbClr val="99FF66"/>
                </a:solidFill>
              </a:rPr>
              <a:t>Default C’tor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1828800" y="3048000"/>
            <a:ext cx="1295400" cy="762000"/>
          </a:xfrm>
          <a:prstGeom prst="wedgeRoundRectCallout">
            <a:avLst>
              <a:gd name="adj1" fmla="val 94486"/>
              <a:gd name="adj2" fmla="val -17562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he-IL" sz="2000">
                <a:solidFill>
                  <a:srgbClr val="99FF66"/>
                </a:solidFill>
              </a:rPr>
              <a:t>Copy C’tor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Results</a:t>
            </a:r>
          </a:p>
        </p:txBody>
      </p:sp>
      <p:sp>
        <p:nvSpPr>
          <p:cNvPr id="33795" name="Text Box 1027"/>
          <p:cNvSpPr txBox="1">
            <a:spLocks noChangeArrowheads="1"/>
          </p:cNvSpPr>
          <p:nvPr/>
        </p:nvSpPr>
        <p:spPr bwMode="auto">
          <a:xfrm>
            <a:off x="2133600" y="2667000"/>
            <a:ext cx="580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javac Kyle.java   	( to compile )</a:t>
            </a:r>
          </a:p>
          <a:p>
            <a:endParaRPr lang="en-US" altLang="he-IL" b="1">
              <a:latin typeface="Courier New" panose="02070309020205020404" pitchFamily="49" charset="0"/>
            </a:endParaRPr>
          </a:p>
          <a:p>
            <a:r>
              <a:rPr lang="en-US" altLang="he-IL" b="1">
                <a:latin typeface="Courier New" panose="02070309020205020404" pitchFamily="49" charset="0"/>
              </a:rPr>
              <a:t>java Kyle 			( to execute )</a:t>
            </a:r>
          </a:p>
          <a:p>
            <a:endParaRPr lang="en-US" altLang="he-IL" b="1">
              <a:latin typeface="Courier New" panose="02070309020205020404" pitchFamily="49" charset="0"/>
            </a:endParaRPr>
          </a:p>
          <a:p>
            <a:r>
              <a:rPr lang="en-US" altLang="he-IL" b="1">
                <a:latin typeface="Courier New" panose="02070309020205020404" pitchFamily="49" charset="0"/>
              </a:rPr>
              <a:t>Kyle: You bastards 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he-IL"/>
              <a:t>Arrays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41526" y="1412875"/>
            <a:ext cx="19741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he-IL"/>
              <a:t>Array is an object</a:t>
            </a:r>
          </a:p>
          <a:p>
            <a:pPr>
              <a:buFontTx/>
              <a:buChar char="•"/>
            </a:pPr>
            <a:endParaRPr lang="en-US" altLang="he-IL"/>
          </a:p>
          <a:p>
            <a:pPr>
              <a:buFontTx/>
              <a:buChar char="•"/>
            </a:pPr>
            <a:r>
              <a:rPr lang="en-US" altLang="he-IL"/>
              <a:t> Array size is fixed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981200" y="3352801"/>
            <a:ext cx="7194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Animal[] arr; // nothing yet …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arr = new Animal[4]; // only array of pointers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for(int i=0 ; i &lt; arr.length ; i++)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	arr[i] = new Animal();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// now we have a complete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5426075" y="4530725"/>
            <a:ext cx="685800" cy="1143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8093075" y="5673725"/>
            <a:ext cx="22098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8169275" y="4302125"/>
            <a:ext cx="22098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he-IL"/>
              <a:t>Arrays - Multidimensional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533400"/>
          </a:xfrm>
        </p:spPr>
        <p:txBody>
          <a:bodyPr/>
          <a:lstStyle/>
          <a:p>
            <a:r>
              <a:rPr lang="en-US" altLang="he-IL"/>
              <a:t>In C++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667000" y="2187576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Animal arr[2][2]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09801" y="2590801"/>
            <a:ext cx="5597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3200"/>
              <a:t>Is:</a:t>
            </a:r>
          </a:p>
        </p:txBody>
      </p:sp>
      <p:grpSp>
        <p:nvGrpSpPr>
          <p:cNvPr id="34842" name="Group 26"/>
          <p:cNvGrpSpPr>
            <a:grpSpLocks/>
          </p:cNvGrpSpPr>
          <p:nvPr/>
        </p:nvGrpSpPr>
        <p:grpSpPr bwMode="auto">
          <a:xfrm>
            <a:off x="3733800" y="2743200"/>
            <a:ext cx="3733800" cy="381000"/>
            <a:chOff x="1680" y="2208"/>
            <a:chExt cx="3840" cy="240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680" y="2208"/>
              <a:ext cx="38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360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64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456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905000" y="3733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 Java</a:t>
            </a:r>
          </a:p>
        </p:txBody>
      </p: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5578475" y="4697413"/>
            <a:ext cx="381000" cy="762000"/>
            <a:chOff x="1728" y="2832"/>
            <a:chExt cx="1200" cy="480"/>
          </a:xfrm>
        </p:grpSpPr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1728" y="2832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728" y="307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8566150" y="4473575"/>
            <a:ext cx="1416050" cy="571500"/>
            <a:chOff x="3744" y="2784"/>
            <a:chExt cx="1200" cy="480"/>
          </a:xfrm>
        </p:grpSpPr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744" y="2784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3744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8489950" y="5845175"/>
            <a:ext cx="1416050" cy="571500"/>
            <a:chOff x="3744" y="2784"/>
            <a:chExt cx="1200" cy="480"/>
          </a:xfrm>
        </p:grpSpPr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3744" y="2784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3744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50" name="Line 34"/>
          <p:cNvSpPr>
            <a:spLocks noChangeShapeType="1"/>
          </p:cNvSpPr>
          <p:nvPr/>
        </p:nvSpPr>
        <p:spPr bwMode="auto">
          <a:xfrm flipV="1">
            <a:off x="5959475" y="4683125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959475" y="5292725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819400" y="5867401"/>
            <a:ext cx="202921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What is the type of </a:t>
            </a:r>
          </a:p>
          <a:p>
            <a:r>
              <a:rPr lang="en-US" altLang="he-IL"/>
              <a:t>the object here ?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flipV="1">
            <a:off x="4892675" y="536892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4892675" y="4911725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1828800" y="4565651"/>
            <a:ext cx="3079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Animal[][] arr=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new Animal[2][2]</a:t>
            </a:r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1676400" y="3429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he-IL"/>
              <a:t>Static - [1/4]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914400"/>
          </a:xfrm>
        </p:spPr>
        <p:txBody>
          <a:bodyPr/>
          <a:lstStyle/>
          <a:p>
            <a:r>
              <a:rPr lang="en-US" altLang="he-IL" b="1" u="sng"/>
              <a:t>Member data</a:t>
            </a:r>
            <a:r>
              <a:rPr lang="en-US" altLang="he-IL"/>
              <a:t> - Same data is used for all the instances (objects) of some Class.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057400" y="1981201"/>
            <a:ext cx="4451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Class A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public int y = 0;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public static int x_ = 1;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};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A a = new A();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A b = new A();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System.out.println(b.x_);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a.x_ = 5;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System.out.println(b.x_);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A.x_ = 10;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System.out.println(b.x_);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772400" y="1828800"/>
            <a:ext cx="2702728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i="1"/>
              <a:t>Assignment performed </a:t>
            </a:r>
          </a:p>
          <a:p>
            <a:r>
              <a:rPr lang="en-US" altLang="he-IL" sz="2000" i="1"/>
              <a:t>on the first access to the</a:t>
            </a:r>
          </a:p>
          <a:p>
            <a:r>
              <a:rPr lang="en-US" altLang="he-IL" sz="2000" i="1"/>
              <a:t>Class.</a:t>
            </a:r>
          </a:p>
          <a:p>
            <a:r>
              <a:rPr lang="en-US" altLang="he-IL" sz="2000" i="1"/>
              <a:t>Only one instance of ‘x’</a:t>
            </a:r>
          </a:p>
          <a:p>
            <a:r>
              <a:rPr lang="en-US" altLang="he-IL" sz="2000" i="1"/>
              <a:t>exists in memory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5943600" y="23622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77000" y="4114800"/>
            <a:ext cx="114967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u="sng">
                <a:latin typeface="Courier New" panose="02070309020205020404" pitchFamily="49" charset="0"/>
              </a:rPr>
              <a:t>Output</a:t>
            </a:r>
            <a:r>
              <a:rPr lang="en-US" altLang="he-IL" b="1">
                <a:latin typeface="Courier New" panose="02070309020205020404" pitchFamily="49" charset="0"/>
              </a:rPr>
              <a:t>:</a:t>
            </a:r>
          </a:p>
          <a:p>
            <a:endParaRPr lang="en-US" altLang="he-IL" b="1">
              <a:latin typeface="Courier New" panose="02070309020205020404" pitchFamily="49" charset="0"/>
            </a:endParaRPr>
          </a:p>
          <a:p>
            <a:r>
              <a:rPr lang="en-US" altLang="he-IL" b="1">
                <a:latin typeface="Courier New" panose="02070309020205020404" pitchFamily="49" charset="0"/>
              </a:rPr>
              <a:t>1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5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6088" name="Rectangle 1032"/>
          <p:cNvSpPr>
            <a:spLocks noChangeArrowheads="1"/>
          </p:cNvSpPr>
          <p:nvPr/>
        </p:nvSpPr>
        <p:spPr bwMode="auto">
          <a:xfrm>
            <a:off x="84582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34"/>
          <p:cNvSpPr>
            <a:spLocks noChangeArrowheads="1"/>
          </p:cNvSpPr>
          <p:nvPr/>
        </p:nvSpPr>
        <p:spPr bwMode="auto">
          <a:xfrm>
            <a:off x="8991600" y="5181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035"/>
          <p:cNvSpPr>
            <a:spLocks noChangeArrowheads="1"/>
          </p:cNvSpPr>
          <p:nvPr/>
        </p:nvSpPr>
        <p:spPr bwMode="auto">
          <a:xfrm>
            <a:off x="94488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36"/>
          <p:cNvSpPr>
            <a:spLocks noChangeShapeType="1"/>
          </p:cNvSpPr>
          <p:nvPr/>
        </p:nvSpPr>
        <p:spPr bwMode="auto">
          <a:xfrm>
            <a:off x="89154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037"/>
          <p:cNvSpPr>
            <a:spLocks noChangeShapeType="1"/>
          </p:cNvSpPr>
          <p:nvPr/>
        </p:nvSpPr>
        <p:spPr bwMode="auto">
          <a:xfrm>
            <a:off x="990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038"/>
          <p:cNvSpPr txBox="1">
            <a:spLocks noChangeArrowheads="1"/>
          </p:cNvSpPr>
          <p:nvPr/>
        </p:nvSpPr>
        <p:spPr bwMode="auto">
          <a:xfrm>
            <a:off x="8382000" y="36576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6095" name="Text Box 1039"/>
          <p:cNvSpPr txBox="1">
            <a:spLocks noChangeArrowheads="1"/>
          </p:cNvSpPr>
          <p:nvPr/>
        </p:nvSpPr>
        <p:spPr bwMode="auto">
          <a:xfrm>
            <a:off x="9448800" y="36576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6096" name="Text Box 1040"/>
          <p:cNvSpPr txBox="1">
            <a:spLocks noChangeArrowheads="1"/>
          </p:cNvSpPr>
          <p:nvPr/>
        </p:nvSpPr>
        <p:spPr bwMode="auto">
          <a:xfrm>
            <a:off x="8534400" y="43434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46097" name="Text Box 1041"/>
          <p:cNvSpPr txBox="1">
            <a:spLocks noChangeArrowheads="1"/>
          </p:cNvSpPr>
          <p:nvPr/>
        </p:nvSpPr>
        <p:spPr bwMode="auto">
          <a:xfrm>
            <a:off x="9601200" y="43434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46098" name="Text Box 1042"/>
          <p:cNvSpPr txBox="1">
            <a:spLocks noChangeArrowheads="1"/>
          </p:cNvSpPr>
          <p:nvPr/>
        </p:nvSpPr>
        <p:spPr bwMode="auto">
          <a:xfrm>
            <a:off x="9067800" y="5562600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A.x_</a:t>
            </a:r>
          </a:p>
        </p:txBody>
      </p:sp>
      <p:sp>
        <p:nvSpPr>
          <p:cNvPr id="46099" name="Text Box 1043"/>
          <p:cNvSpPr txBox="1">
            <a:spLocks noChangeArrowheads="1"/>
          </p:cNvSpPr>
          <p:nvPr/>
        </p:nvSpPr>
        <p:spPr bwMode="auto">
          <a:xfrm>
            <a:off x="8534400" y="40386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6100" name="Text Box 1044"/>
          <p:cNvSpPr txBox="1">
            <a:spLocks noChangeArrowheads="1"/>
          </p:cNvSpPr>
          <p:nvPr/>
        </p:nvSpPr>
        <p:spPr bwMode="auto">
          <a:xfrm>
            <a:off x="9525000" y="40386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6101" name="Text Box 1045"/>
          <p:cNvSpPr txBox="1">
            <a:spLocks noChangeArrowheads="1"/>
          </p:cNvSpPr>
          <p:nvPr/>
        </p:nvSpPr>
        <p:spPr bwMode="auto">
          <a:xfrm>
            <a:off x="9220200" y="51816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6102" name="Oval 1046"/>
          <p:cNvSpPr>
            <a:spLocks noChangeArrowheads="1"/>
          </p:cNvSpPr>
          <p:nvPr/>
        </p:nvSpPr>
        <p:spPr bwMode="auto">
          <a:xfrm>
            <a:off x="9067800" y="426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3" name="AutoShape 1047"/>
          <p:cNvCxnSpPr>
            <a:cxnSpLocks noChangeShapeType="1"/>
            <a:stCxn id="46102" idx="4"/>
            <a:endCxn id="46101" idx="0"/>
          </p:cNvCxnSpPr>
          <p:nvPr/>
        </p:nvCxnSpPr>
        <p:spPr bwMode="auto">
          <a:xfrm rot="16200000" flipH="1">
            <a:off x="8820150" y="4629150"/>
            <a:ext cx="838200" cy="266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4" name="Oval 1048"/>
          <p:cNvSpPr>
            <a:spLocks noChangeArrowheads="1"/>
          </p:cNvSpPr>
          <p:nvPr/>
        </p:nvSpPr>
        <p:spPr bwMode="auto">
          <a:xfrm>
            <a:off x="10134600" y="426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5" name="AutoShape 1049"/>
          <p:cNvCxnSpPr>
            <a:cxnSpLocks noChangeShapeType="1"/>
            <a:stCxn id="46104" idx="5"/>
            <a:endCxn id="46090" idx="3"/>
          </p:cNvCxnSpPr>
          <p:nvPr/>
        </p:nvCxnSpPr>
        <p:spPr bwMode="auto">
          <a:xfrm rot="5400000">
            <a:off x="9437688" y="4648200"/>
            <a:ext cx="1077912" cy="446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he-IL"/>
              <a:t>Static - [2/4]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7772400" cy="4876800"/>
          </a:xfrm>
        </p:spPr>
        <p:txBody>
          <a:bodyPr/>
          <a:lstStyle/>
          <a:p>
            <a:r>
              <a:rPr lang="en-US" altLang="he-IL" b="1" u="sng"/>
              <a:t>Member function</a:t>
            </a:r>
            <a:r>
              <a:rPr lang="en-US" altLang="he-IL"/>
              <a:t> </a:t>
            </a:r>
          </a:p>
          <a:p>
            <a:pPr lvl="1"/>
            <a:r>
              <a:rPr lang="en-US" altLang="he-IL"/>
              <a:t>Static member function can access </a:t>
            </a:r>
            <a:r>
              <a:rPr lang="en-US" altLang="he-IL" u="sng"/>
              <a:t>only</a:t>
            </a:r>
            <a:r>
              <a:rPr lang="en-US" altLang="he-IL"/>
              <a:t> static members </a:t>
            </a:r>
          </a:p>
          <a:p>
            <a:pPr lvl="1"/>
            <a:r>
              <a:rPr lang="en-US" altLang="he-IL"/>
              <a:t>Static member function can be called without an instance.</a:t>
            </a:r>
          </a:p>
        </p:txBody>
      </p:sp>
      <p:sp>
        <p:nvSpPr>
          <p:cNvPr id="35844" name="Text Box 1028"/>
          <p:cNvSpPr txBox="1">
            <a:spLocks noChangeArrowheads="1"/>
          </p:cNvSpPr>
          <p:nvPr/>
        </p:nvSpPr>
        <p:spPr bwMode="auto">
          <a:xfrm>
            <a:off x="4343400" y="2590801"/>
            <a:ext cx="586740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Class TeaPot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private static int numOfTP = 0;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private Color myColor_;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TeaPot(Color c) {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myColor_ = c; 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numOfTP++;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static int howManyTeaPots()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{ return numOfTP; }</a:t>
            </a:r>
          </a:p>
          <a:p>
            <a:endParaRPr lang="en-US" altLang="he-IL" b="1">
              <a:latin typeface="Courier New" panose="02070309020205020404" pitchFamily="49" charset="0"/>
            </a:endParaRPr>
          </a:p>
          <a:p>
            <a:r>
              <a:rPr lang="en-US" altLang="he-IL" b="1">
                <a:latin typeface="Courier New" panose="02070309020205020404" pitchFamily="49" charset="0"/>
              </a:rPr>
              <a:t>	// error :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static Color getColor()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{ return myColor_;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05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90600"/>
          </a:xfrm>
          <a:noFill/>
          <a:ln/>
        </p:spPr>
        <p:txBody>
          <a:bodyPr/>
          <a:lstStyle/>
          <a:p>
            <a:r>
              <a:rPr lang="en-US" altLang="he-IL"/>
              <a:t>Static - [2/4] cont.</a:t>
            </a:r>
          </a:p>
        </p:txBody>
      </p:sp>
      <p:sp>
        <p:nvSpPr>
          <p:cNvPr id="36869" name="Text Box 2053"/>
          <p:cNvSpPr txBox="1">
            <a:spLocks noChangeArrowheads="1"/>
          </p:cNvSpPr>
          <p:nvPr/>
        </p:nvSpPr>
        <p:spPr bwMode="auto">
          <a:xfrm>
            <a:off x="2133601" y="2057401"/>
            <a:ext cx="6285695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Usage:</a:t>
            </a:r>
            <a:endParaRPr lang="en-US" altLang="he-IL">
              <a:latin typeface="Courier New" panose="02070309020205020404" pitchFamily="49" charset="0"/>
            </a:endParaRPr>
          </a:p>
          <a:p>
            <a:endParaRPr lang="en-US" altLang="he-IL">
              <a:latin typeface="Courier New" panose="02070309020205020404" pitchFamily="49" charset="0"/>
            </a:endParaRPr>
          </a:p>
          <a:p>
            <a:r>
              <a:rPr lang="en-US" altLang="he-IL">
                <a:latin typeface="Courier New" panose="02070309020205020404" pitchFamily="49" charset="0"/>
              </a:rPr>
              <a:t>TeaPot tp1 = new TeaPot(Color.RED);</a:t>
            </a:r>
            <a:br>
              <a:rPr lang="en-US" altLang="he-IL">
                <a:latin typeface="Courier New" panose="02070309020205020404" pitchFamily="49" charset="0"/>
              </a:rPr>
            </a:br>
            <a:endParaRPr lang="en-US" altLang="he-IL">
              <a:latin typeface="Courier New" panose="02070309020205020404" pitchFamily="49" charset="0"/>
            </a:endParaRPr>
          </a:p>
          <a:p>
            <a:r>
              <a:rPr lang="en-US" altLang="he-IL">
                <a:latin typeface="Courier New" panose="02070309020205020404" pitchFamily="49" charset="0"/>
              </a:rPr>
              <a:t>TeaPot tp2 = new TeaPot(Color.GREEN);</a:t>
            </a:r>
            <a:br>
              <a:rPr lang="en-US" altLang="he-IL">
                <a:latin typeface="Courier New" panose="02070309020205020404" pitchFamily="49" charset="0"/>
              </a:rPr>
            </a:br>
            <a:endParaRPr lang="en-US" altLang="he-IL">
              <a:latin typeface="Courier New" panose="02070309020205020404" pitchFamily="49" charset="0"/>
            </a:endParaRPr>
          </a:p>
          <a:p>
            <a:r>
              <a:rPr lang="en-US" altLang="he-IL">
                <a:latin typeface="Courier New" panose="02070309020205020404" pitchFamily="49" charset="0"/>
              </a:rPr>
              <a:t>System.out.println(“We have “ + </a:t>
            </a:r>
            <a:br>
              <a:rPr lang="en-US" altLang="he-IL">
                <a:latin typeface="Courier New" panose="02070309020205020404" pitchFamily="49" charset="0"/>
              </a:rPr>
            </a:br>
            <a:r>
              <a:rPr lang="en-US" altLang="he-IL">
                <a:latin typeface="Courier New" panose="02070309020205020404" pitchFamily="49" charset="0"/>
              </a:rPr>
              <a:t>	TeaPot</a:t>
            </a:r>
            <a:r>
              <a:rPr lang="en-US" altLang="he-IL" sz="2800">
                <a:latin typeface="Courier New" panose="02070309020205020404" pitchFamily="49" charset="0"/>
              </a:rPr>
              <a:t>.</a:t>
            </a:r>
            <a:r>
              <a:rPr lang="en-US" altLang="he-IL">
                <a:latin typeface="Courier New" panose="02070309020205020404" pitchFamily="49" charset="0"/>
              </a:rPr>
              <a:t>howManyTeaPots()+ “Tea Pots”);</a:t>
            </a:r>
            <a:endParaRPr lang="en-US" altLang="he-IL" sz="200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he-IL"/>
              <a:t>Static - [3/4]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38200"/>
            <a:ext cx="7772400" cy="2743200"/>
          </a:xfrm>
        </p:spPr>
        <p:txBody>
          <a:bodyPr/>
          <a:lstStyle/>
          <a:p>
            <a:r>
              <a:rPr lang="en-US" altLang="he-IL" b="1" u="sng"/>
              <a:t>Block </a:t>
            </a:r>
            <a:r>
              <a:rPr lang="en-US" altLang="he-IL"/>
              <a:t> </a:t>
            </a:r>
          </a:p>
          <a:p>
            <a:pPr lvl="1"/>
            <a:r>
              <a:rPr lang="en-US" altLang="he-IL"/>
              <a:t>Code that is executed in the first reference to the class.</a:t>
            </a:r>
          </a:p>
          <a:p>
            <a:pPr lvl="1"/>
            <a:r>
              <a:rPr lang="en-US" altLang="he-IL"/>
              <a:t>Several static blocks can exist in the same class </a:t>
            </a:r>
            <a:br>
              <a:rPr lang="en-US" altLang="he-IL"/>
            </a:br>
            <a:r>
              <a:rPr lang="en-US" altLang="he-IL"/>
              <a:t>( Execution order is by the appearance order in the class definition ).</a:t>
            </a:r>
          </a:p>
          <a:p>
            <a:pPr lvl="1"/>
            <a:r>
              <a:rPr lang="en-US" altLang="he-IL"/>
              <a:t>Only static members can be accessed.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505200" y="3700464"/>
            <a:ext cx="5943600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 b="1">
                <a:latin typeface="Courier New" panose="02070309020205020404" pitchFamily="49" charset="0"/>
              </a:rPr>
              <a:t>class RandomGenerator {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   private static int seed_;</a:t>
            </a:r>
          </a:p>
          <a:p>
            <a:endParaRPr lang="en-US" altLang="he-IL" sz="1600" b="1">
              <a:latin typeface="Courier New" panose="02070309020205020404" pitchFamily="49" charset="0"/>
            </a:endParaRPr>
          </a:p>
          <a:p>
            <a:r>
              <a:rPr lang="en-US" altLang="he-IL" sz="1600" b="1">
                <a:latin typeface="Courier New" panose="02070309020205020404" pitchFamily="49" charset="0"/>
              </a:rPr>
              <a:t>   static {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 	int t = System.getTime() % 100;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	seed_ = System.getTime();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	while(t-- &gt; 0) 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	  seed_ = getNextNumber(seed_);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   }</a:t>
            </a:r>
          </a:p>
          <a:p>
            <a:r>
              <a:rPr lang="en-US" altLang="he-IL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 </a:t>
            </a:r>
            <a:r>
              <a:rPr lang="en-US" altLang="zh-TW">
                <a:solidFill>
                  <a:srgbClr val="FC0128"/>
                </a:solidFill>
              </a:rPr>
              <a:t>Objects</a:t>
            </a:r>
            <a:endParaRPr lang="en-US" altLang="zh-TW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182562" tIns="45720" rIns="182562" bIns="45720" rtlCol="0"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An </a:t>
            </a:r>
            <a:r>
              <a:rPr lang="en-US" altLang="zh-TW" i="1">
                <a:solidFill>
                  <a:srgbClr val="FC0128"/>
                </a:solidFill>
                <a:ea typeface="新細明體" panose="02020500000000000000" pitchFamily="18" charset="-120"/>
              </a:rPr>
              <a:t>object</a:t>
            </a:r>
            <a:r>
              <a:rPr lang="en-US" altLang="zh-TW">
                <a:ea typeface="新細明體" panose="02020500000000000000" pitchFamily="18" charset="-120"/>
              </a:rPr>
              <a:t> is a thing.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800">
                <a:latin typeface="Helvetica Narrow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buFont typeface="Monotype Sorts" pitchFamily="2" charset="2"/>
              <a:buNone/>
            </a:pPr>
            <a:endParaRPr lang="en-US" altLang="zh-TW" sz="1800">
              <a:latin typeface="Helvetica Narrow" pitchFamily="34" charset="0"/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1800" i="1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i="1">
                <a:ea typeface="新細明體" panose="02020500000000000000" pitchFamily="18" charset="-120"/>
              </a:rPr>
              <a:t>Example of </a:t>
            </a:r>
            <a:r>
              <a:rPr lang="en-US" altLang="zh-TW" i="1">
                <a:solidFill>
                  <a:srgbClr val="FC0128"/>
                </a:solidFill>
                <a:ea typeface="新細明體" panose="02020500000000000000" pitchFamily="18" charset="-120"/>
              </a:rPr>
              <a:t>Objects</a:t>
            </a:r>
          </a:p>
        </p:txBody>
      </p:sp>
      <p:graphicFrame>
        <p:nvGraphicFramePr>
          <p:cNvPr id="815108" name="Object 4"/>
          <p:cNvGraphicFramePr>
            <a:graphicFrameLocks noChangeAspect="1"/>
          </p:cNvGraphicFramePr>
          <p:nvPr/>
        </p:nvGraphicFramePr>
        <p:xfrm>
          <a:off x="5045076" y="2289176"/>
          <a:ext cx="746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Clip" r:id="rId3" imgW="4755600" imgH="4827960" progId="MS_ClipArt_Gallery.2">
                  <p:embed/>
                </p:oleObj>
              </mc:Choice>
              <mc:Fallback>
                <p:oleObj name="Clip" r:id="rId3" imgW="4755600" imgH="4827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6" y="2289176"/>
                        <a:ext cx="7461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9" name="Object 5"/>
          <p:cNvGraphicFramePr>
            <a:graphicFrameLocks noChangeAspect="1"/>
          </p:cNvGraphicFramePr>
          <p:nvPr/>
        </p:nvGraphicFramePr>
        <p:xfrm flipH="1">
          <a:off x="6080126" y="2262188"/>
          <a:ext cx="8540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Clip" r:id="rId5" imgW="4830480" imgH="4449600" progId="MS_ClipArt_Gallery.2">
                  <p:embed/>
                </p:oleObj>
              </mc:Choice>
              <mc:Fallback>
                <p:oleObj name="Clip" r:id="rId5" imgW="4830480" imgH="444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080126" y="2262188"/>
                        <a:ext cx="8540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0" name="Object 6"/>
          <p:cNvGraphicFramePr>
            <a:graphicFrameLocks noChangeAspect="1"/>
          </p:cNvGraphicFramePr>
          <p:nvPr/>
        </p:nvGraphicFramePr>
        <p:xfrm>
          <a:off x="3810000" y="2436814"/>
          <a:ext cx="990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lip" r:id="rId7" imgW="2238840" imgH="1209240" progId="MS_ClipArt_Gallery.2">
                  <p:embed/>
                </p:oleObj>
              </mc:Choice>
              <mc:Fallback>
                <p:oleObj name="Clip" r:id="rId7" imgW="2238840" imgH="1209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6814"/>
                        <a:ext cx="9906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1" name="AutoShape 7"/>
          <p:cNvSpPr>
            <a:spLocks noChangeArrowheads="1"/>
          </p:cNvSpPr>
          <p:nvPr/>
        </p:nvSpPr>
        <p:spPr bwMode="auto">
          <a:xfrm>
            <a:off x="2590800" y="44688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Customer</a:t>
            </a:r>
          </a:p>
        </p:txBody>
      </p:sp>
      <p:sp>
        <p:nvSpPr>
          <p:cNvPr id="815112" name="AutoShape 8"/>
          <p:cNvSpPr>
            <a:spLocks noChangeArrowheads="1"/>
          </p:cNvSpPr>
          <p:nvPr/>
        </p:nvSpPr>
        <p:spPr bwMode="auto">
          <a:xfrm>
            <a:off x="2590800" y="4038600"/>
            <a:ext cx="14478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John</a:t>
            </a:r>
          </a:p>
        </p:txBody>
      </p:sp>
      <p:sp>
        <p:nvSpPr>
          <p:cNvPr id="815113" name="AutoShape 9"/>
          <p:cNvSpPr>
            <a:spLocks noChangeArrowheads="1"/>
          </p:cNvSpPr>
          <p:nvPr/>
        </p:nvSpPr>
        <p:spPr bwMode="auto">
          <a:xfrm>
            <a:off x="4648200" y="44688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815114" name="AutoShape 10"/>
          <p:cNvSpPr>
            <a:spLocks noChangeArrowheads="1"/>
          </p:cNvSpPr>
          <p:nvPr/>
        </p:nvSpPr>
        <p:spPr bwMode="auto">
          <a:xfrm>
            <a:off x="4648200" y="4038600"/>
            <a:ext cx="14478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Mary</a:t>
            </a:r>
          </a:p>
        </p:txBody>
      </p:sp>
      <p:sp>
        <p:nvSpPr>
          <p:cNvPr id="815115" name="AutoShape 11"/>
          <p:cNvSpPr>
            <a:spLocks noChangeArrowheads="1"/>
          </p:cNvSpPr>
          <p:nvPr/>
        </p:nvSpPr>
        <p:spPr bwMode="auto">
          <a:xfrm>
            <a:off x="6838950" y="44688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Account</a:t>
            </a:r>
          </a:p>
        </p:txBody>
      </p:sp>
      <p:sp>
        <p:nvSpPr>
          <p:cNvPr id="815116" name="AutoShape 12"/>
          <p:cNvSpPr>
            <a:spLocks noChangeArrowheads="1"/>
          </p:cNvSpPr>
          <p:nvPr/>
        </p:nvSpPr>
        <p:spPr bwMode="auto">
          <a:xfrm>
            <a:off x="6553200" y="4038600"/>
            <a:ext cx="20193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238-49-1357</a:t>
            </a:r>
          </a:p>
        </p:txBody>
      </p:sp>
      <p:sp>
        <p:nvSpPr>
          <p:cNvPr id="815117" name="AutoShape 13"/>
          <p:cNvSpPr>
            <a:spLocks noChangeArrowheads="1"/>
          </p:cNvSpPr>
          <p:nvPr/>
        </p:nvSpPr>
        <p:spPr bwMode="auto">
          <a:xfrm>
            <a:off x="8229601" y="4419601"/>
            <a:ext cx="2043113" cy="917079"/>
          </a:xfrm>
          <a:prstGeom prst="leftArrow">
            <a:avLst>
              <a:gd name="adj1" fmla="val 50000"/>
              <a:gd name="adj2" fmla="val 6140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Object ‘type’</a:t>
            </a:r>
          </a:p>
        </p:txBody>
      </p:sp>
      <p:sp>
        <p:nvSpPr>
          <p:cNvPr id="815118" name="AutoShape 14"/>
          <p:cNvSpPr>
            <a:spLocks noChangeArrowheads="1"/>
          </p:cNvSpPr>
          <p:nvPr/>
        </p:nvSpPr>
        <p:spPr bwMode="auto">
          <a:xfrm>
            <a:off x="8382001" y="3810001"/>
            <a:ext cx="2043113" cy="917079"/>
          </a:xfrm>
          <a:prstGeom prst="leftArrow">
            <a:avLst>
              <a:gd name="adj1" fmla="val 50000"/>
              <a:gd name="adj2" fmla="val 6140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Object name</a:t>
            </a:r>
          </a:p>
        </p:txBody>
      </p:sp>
      <p:graphicFrame>
        <p:nvGraphicFramePr>
          <p:cNvPr id="815119" name="Object 15"/>
          <p:cNvGraphicFramePr>
            <a:graphicFrameLocks noChangeAspect="1"/>
          </p:cNvGraphicFramePr>
          <p:nvPr/>
        </p:nvGraphicFramePr>
        <p:xfrm>
          <a:off x="7077076" y="2106614"/>
          <a:ext cx="3905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lip" r:id="rId9" imgW="671760" imgH="1881360" progId="MS_ClipArt_Gallery.2">
                  <p:embed/>
                </p:oleObj>
              </mc:Choice>
              <mc:Fallback>
                <p:oleObj name="Clip" r:id="rId9" imgW="671760" imgH="188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6" y="2106614"/>
                        <a:ext cx="3905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0" name="Object 16"/>
          <p:cNvGraphicFramePr>
            <a:graphicFrameLocks noChangeAspect="1"/>
          </p:cNvGraphicFramePr>
          <p:nvPr/>
        </p:nvGraphicFramePr>
        <p:xfrm flipV="1">
          <a:off x="7699375" y="2057400"/>
          <a:ext cx="528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lip" r:id="rId11" imgW="909720" imgH="1834920" progId="MS_ClipArt_Gallery.2">
                  <p:embed/>
                </p:oleObj>
              </mc:Choice>
              <mc:Fallback>
                <p:oleObj name="Clip" r:id="rId11" imgW="909720" imgH="18349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7699375" y="2057400"/>
                        <a:ext cx="5286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5121" name="Picture 17" descr="do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838200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832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7" grpId="0" animBg="1" autoUpdateAnimBg="0"/>
      <p:bldP spid="815118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762000"/>
          </a:xfrm>
        </p:spPr>
        <p:txBody>
          <a:bodyPr/>
          <a:lstStyle/>
          <a:p>
            <a:r>
              <a:rPr lang="en-US" altLang="he-IL"/>
              <a:t>String is an Object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52600" y="14478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  </a:t>
            </a:r>
            <a:r>
              <a:rPr lang="en-US" altLang="he-IL" sz="2800"/>
              <a:t>Constant strings as in C, does not exist</a:t>
            </a:r>
          </a:p>
          <a:p>
            <a:pPr>
              <a:buFontTx/>
              <a:buChar char="•"/>
            </a:pPr>
            <a:endParaRPr lang="en-US" altLang="he-IL" sz="2800"/>
          </a:p>
          <a:p>
            <a:pPr>
              <a:buFontTx/>
              <a:buChar char="•"/>
            </a:pPr>
            <a:r>
              <a:rPr lang="en-US" altLang="he-IL" sz="2800"/>
              <a:t>  The function call </a:t>
            </a:r>
            <a:r>
              <a:rPr lang="en-US" altLang="he-IL" i="1">
                <a:latin typeface="Courier New" panose="02070309020205020404" pitchFamily="49" charset="0"/>
              </a:rPr>
              <a:t>foo</a:t>
            </a:r>
            <a:r>
              <a:rPr lang="en-US" altLang="he-IL">
                <a:latin typeface="Courier New" panose="02070309020205020404" pitchFamily="49" charset="0"/>
              </a:rPr>
              <a:t>(“Hello”)</a:t>
            </a:r>
            <a:r>
              <a:rPr lang="en-US" altLang="he-IL" sz="2800"/>
              <a:t> creates a String object, containing “Hello”, and passes reference to it to </a:t>
            </a:r>
            <a:r>
              <a:rPr lang="en-US" altLang="he-IL" i="1">
                <a:latin typeface="Courier New" panose="02070309020205020404" pitchFamily="49" charset="0"/>
              </a:rPr>
              <a:t>foo</a:t>
            </a:r>
            <a:r>
              <a:rPr lang="en-US" altLang="he-IL" sz="2800"/>
              <a:t>.</a:t>
            </a:r>
          </a:p>
          <a:p>
            <a:pPr>
              <a:buFontTx/>
              <a:buChar char="•"/>
            </a:pPr>
            <a:endParaRPr lang="en-US" altLang="he-IL" sz="2800"/>
          </a:p>
          <a:p>
            <a:pPr>
              <a:buFontTx/>
              <a:buChar char="•"/>
            </a:pPr>
            <a:r>
              <a:rPr lang="en-US" altLang="he-IL" sz="2800"/>
              <a:t> There is no point in writing :</a:t>
            </a:r>
          </a:p>
          <a:p>
            <a:pPr>
              <a:buFontTx/>
              <a:buChar char="•"/>
            </a:pPr>
            <a:endParaRPr lang="en-US" altLang="he-IL" sz="2800"/>
          </a:p>
          <a:p>
            <a:pPr>
              <a:buFontTx/>
              <a:buChar char="•"/>
            </a:pPr>
            <a:endParaRPr lang="en-US" altLang="he-IL" sz="2800"/>
          </a:p>
          <a:p>
            <a:pPr>
              <a:buFontTx/>
              <a:buChar char="•"/>
            </a:pPr>
            <a:endParaRPr lang="en-US" altLang="he-IL" sz="2800"/>
          </a:p>
          <a:p>
            <a:pPr>
              <a:buFontTx/>
              <a:buChar char="•"/>
            </a:pPr>
            <a:r>
              <a:rPr lang="en-US" altLang="he-IL" sz="2800"/>
              <a:t> The String object is a constant. It can’t be changed using a reference to it.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276600" y="4495800"/>
            <a:ext cx="44582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String(“Hello”);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he-IL"/>
              <a:t>Flow control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e-IL"/>
              <a:t>Basically, it is exactly like c/c++.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0" y="2827338"/>
            <a:ext cx="767198" cy="36933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if/else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781551" y="2209800"/>
            <a:ext cx="1026243" cy="36933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do/while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05401" y="4481513"/>
            <a:ext cx="452303" cy="36933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for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429626" y="2500313"/>
            <a:ext cx="785023" cy="36933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switch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752601" y="3292475"/>
            <a:ext cx="1717675" cy="162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If(x==4)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// act1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 else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// act2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267201" y="2678113"/>
            <a:ext cx="2327275" cy="162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int i=5;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do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// act1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i--;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 while(i!=0);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657601" y="4953000"/>
            <a:ext cx="3546475" cy="162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int j;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for(int i=0;i&lt;=9;i++)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j+=i;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367588" y="2968625"/>
            <a:ext cx="3048000" cy="314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char c=IN.getChar();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switch(c)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case ‘a’: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case ‘b’: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// act1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break;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default: 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// act2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he-IL"/>
              <a:t>Packages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924800" cy="3810000"/>
          </a:xfrm>
        </p:spPr>
        <p:txBody>
          <a:bodyPr/>
          <a:lstStyle/>
          <a:p>
            <a:r>
              <a:rPr lang="en-US" altLang="he-IL"/>
              <a:t>Java code has hierarchical structure.</a:t>
            </a:r>
          </a:p>
          <a:p>
            <a:r>
              <a:rPr lang="en-US" altLang="he-IL"/>
              <a:t>The environment variable CLASSPATH contains the directory names of the roots.</a:t>
            </a:r>
          </a:p>
          <a:p>
            <a:r>
              <a:rPr lang="en-US" altLang="he-IL"/>
              <a:t>Every Object belongs to a package ( ‘package’ keyword)</a:t>
            </a:r>
          </a:p>
          <a:p>
            <a:r>
              <a:rPr lang="en-US" altLang="he-IL"/>
              <a:t>Object full name contains the name full name of the  package containing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he-IL"/>
              <a:t>Access Control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4724400"/>
          </a:xfrm>
        </p:spPr>
        <p:txBody>
          <a:bodyPr/>
          <a:lstStyle/>
          <a:p>
            <a:r>
              <a:rPr lang="en-US" altLang="he-IL" b="1" i="1"/>
              <a:t>public</a:t>
            </a:r>
            <a:r>
              <a:rPr lang="en-US" altLang="he-IL" b="1"/>
              <a:t> </a:t>
            </a:r>
            <a:r>
              <a:rPr lang="en-US" altLang="he-IL"/>
              <a:t>member (function/data) </a:t>
            </a:r>
          </a:p>
          <a:p>
            <a:pPr lvl="1"/>
            <a:r>
              <a:rPr lang="en-US" altLang="he-IL"/>
              <a:t>Can be called/modified from outside.</a:t>
            </a:r>
          </a:p>
          <a:p>
            <a:r>
              <a:rPr lang="en-US" altLang="he-IL" b="1" i="1"/>
              <a:t>protected</a:t>
            </a:r>
          </a:p>
          <a:p>
            <a:pPr lvl="1"/>
            <a:r>
              <a:rPr lang="en-US" altLang="he-IL"/>
              <a:t>Can be called/modified from derived classes</a:t>
            </a:r>
          </a:p>
          <a:p>
            <a:r>
              <a:rPr lang="en-US" altLang="he-IL" b="1" i="1"/>
              <a:t>private</a:t>
            </a:r>
          </a:p>
          <a:p>
            <a:pPr lvl="1"/>
            <a:r>
              <a:rPr lang="en-US" altLang="he-IL"/>
              <a:t>Can be called/modified only from the current class</a:t>
            </a:r>
            <a:endParaRPr lang="en-US" altLang="he-IL" b="1"/>
          </a:p>
          <a:p>
            <a:r>
              <a:rPr lang="en-US" altLang="he-IL" b="1" i="1"/>
              <a:t>default ( if no access modifier stated )</a:t>
            </a:r>
          </a:p>
          <a:p>
            <a:pPr lvl="1"/>
            <a:r>
              <a:rPr lang="en-US" altLang="he-IL"/>
              <a:t>Usually referred to as “Friendly”. </a:t>
            </a:r>
          </a:p>
          <a:p>
            <a:pPr lvl="1"/>
            <a:r>
              <a:rPr lang="en-US" altLang="he-IL"/>
              <a:t>Can be called/modified/instantiated from the same package.</a:t>
            </a:r>
            <a:endParaRPr lang="en-US" altLang="he-IL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3352800" cy="762000"/>
          </a:xfrm>
        </p:spPr>
        <p:txBody>
          <a:bodyPr>
            <a:normAutofit/>
          </a:bodyPr>
          <a:lstStyle/>
          <a:p>
            <a:r>
              <a:rPr lang="en-US" altLang="he-IL"/>
              <a:t>Inheritance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6254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Base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759075" y="3692525"/>
            <a:ext cx="9149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Derived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140075" y="2092325"/>
            <a:ext cx="381000" cy="381000"/>
          </a:xfrm>
          <a:prstGeom prst="upArrow">
            <a:avLst>
              <a:gd name="adj1" fmla="val 55954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3340100" y="24733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181601" y="304800"/>
            <a:ext cx="5146675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class Base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Base(){}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Base(int i) {}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protected void foo() {…}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class Derived extends Base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Derived() {}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protected void foo() {…}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Derived(int i)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	super(i);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   …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  super.foo();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905000" y="5257801"/>
            <a:ext cx="8229600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/>
              <a:t>As opposed to C++, it is possible to inherit only from ONE class.</a:t>
            </a:r>
          </a:p>
          <a:p>
            <a:r>
              <a:rPr lang="en-US" altLang="he-IL" b="1"/>
              <a:t>Pros</a:t>
            </a:r>
            <a:r>
              <a:rPr lang="en-US" altLang="he-IL"/>
              <a:t> 	</a:t>
            </a:r>
            <a:r>
              <a:rPr lang="en-US" altLang="he-IL" sz="2000"/>
              <a:t>avoids many potential problems and bugs.</a:t>
            </a:r>
            <a:endParaRPr lang="en-US" altLang="he-IL"/>
          </a:p>
          <a:p>
            <a:r>
              <a:rPr lang="en-US" altLang="he-IL" b="1"/>
              <a:t>Cons</a:t>
            </a:r>
            <a:r>
              <a:rPr lang="en-US" altLang="he-IL"/>
              <a:t> 	</a:t>
            </a:r>
            <a:r>
              <a:rPr lang="en-US" altLang="he-IL" sz="2000"/>
              <a:t>might cause code replication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altLang="he-IL"/>
              <a:t>Polymorphism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4114800"/>
          </a:xfrm>
        </p:spPr>
        <p:txBody>
          <a:bodyPr/>
          <a:lstStyle/>
          <a:p>
            <a:r>
              <a:rPr lang="en-US" altLang="he-IL"/>
              <a:t>Inheritance creates an “is a” relation:</a:t>
            </a:r>
          </a:p>
          <a:p>
            <a:pPr>
              <a:buFontTx/>
              <a:buNone/>
            </a:pPr>
            <a:r>
              <a:rPr lang="en-US" altLang="he-IL"/>
              <a:t>For example, if B inherits from A, than we say that “B is also an A”.</a:t>
            </a:r>
          </a:p>
          <a:p>
            <a:pPr>
              <a:buFontTx/>
              <a:buNone/>
            </a:pPr>
            <a:r>
              <a:rPr lang="en-US" altLang="he-IL"/>
              <a:t>	Implications are:</a:t>
            </a:r>
          </a:p>
          <a:p>
            <a:pPr lvl="1"/>
            <a:r>
              <a:rPr lang="en-US" altLang="he-IL"/>
              <a:t>access rights (Java forbids reducing access rights) - derived class can receive all the messages that the base class can.</a:t>
            </a:r>
          </a:p>
          <a:p>
            <a:pPr lvl="1"/>
            <a:r>
              <a:rPr lang="en-US" altLang="he-IL"/>
              <a:t>behavior</a:t>
            </a:r>
          </a:p>
          <a:p>
            <a:pPr lvl="1"/>
            <a:r>
              <a:rPr lang="en-US" altLang="he-IL"/>
              <a:t>precondition and postcondition</a:t>
            </a:r>
          </a:p>
          <a:p>
            <a:pPr>
              <a:buFontTx/>
              <a:buNone/>
            </a:pPr>
            <a:endParaRPr lang="en-US" alt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Inheritance (2)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981200" y="1066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 Java, all methods are virtual :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48001" y="1905000"/>
            <a:ext cx="67468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class Base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void foo()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System.out.println(“Base”);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class Derived extends Base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void foo()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System.out.println(“Derived”);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public class Test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Base b = new Derived();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b.foo();  // </a:t>
            </a:r>
            <a:r>
              <a:rPr lang="en-US" altLang="he-IL" i="1">
                <a:latin typeface="Courier New" panose="02070309020205020404" pitchFamily="49" charset="0"/>
              </a:rPr>
              <a:t>Derived.foo() will be activated</a:t>
            </a:r>
            <a:endParaRPr lang="en-US" altLang="he-IL" b="1">
              <a:latin typeface="Courier New" panose="02070309020205020404" pitchFamily="49" charset="0"/>
            </a:endParaRPr>
          </a:p>
          <a:p>
            <a:r>
              <a:rPr lang="en-US" altLang="he-IL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299326" y="1946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Inheritance (3) - </a:t>
            </a:r>
            <a:r>
              <a:rPr lang="en-US" altLang="he-IL" sz="3200"/>
              <a:t>Optional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133600" y="1066800"/>
            <a:ext cx="7975600" cy="559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class classC extends classB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classC(int arg1, int arg2){    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this(arg1);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System.out.println("In classC(int arg1, int arg2)");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}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classC(int arg1){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super(arg1);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System.out.println("In classC(int arg1)");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class classB extends classA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classB(int arg1){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super(arg1);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System.out.println("In classB(int arg1)");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classB(){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System.out.println("In classB()");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  <a:p>
            <a:endParaRPr lang="en-US" altLang="he-IL" b="1">
              <a:latin typeface="Courier New" panose="02070309020205020404" pitchFamily="49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7299326" y="1946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/>
              <a:t>Inheritance (3) - </a:t>
            </a:r>
            <a:r>
              <a:rPr lang="en-US" altLang="he-IL" sz="3200"/>
              <a:t>Optional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133601" y="914401"/>
            <a:ext cx="7161213" cy="572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classA {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classA(int arg1){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System.out.println("In classA(int arg1)");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classA(){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System.out.println("In classA()");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classB extends classA {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classB(int arg1, int arg2){     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this(arg1);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System.out.println("In classB(int arg1, int arg2)");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classB(int arg1){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super(arg1);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System.out.println("In classB(int arg1)");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class B() {</a:t>
            </a:r>
            <a:b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System.out.println("In classB()");</a:t>
            </a:r>
            <a:r>
              <a:rPr lang="en-US" altLang="he-IL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7299326" y="1946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Abstract</a:t>
            </a:r>
            <a:endParaRPr lang="en-US" altLang="he-IL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68680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altLang="he-IL" b="1" i="1"/>
              <a:t>abstract</a:t>
            </a:r>
            <a:r>
              <a:rPr lang="en-US" altLang="he-IL"/>
              <a:t> member function, means that the function does not have an implementation.</a:t>
            </a:r>
          </a:p>
          <a:p>
            <a:r>
              <a:rPr lang="en-US" altLang="he-IL" b="1" i="1"/>
              <a:t>abstract</a:t>
            </a:r>
            <a:r>
              <a:rPr lang="en-US" altLang="he-IL"/>
              <a:t> class, is class that can not be instantiated.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AbstractTest.java:6: class AbstractTest is an abstract class.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It can't be instantiated.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    new AbstractTest();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    ^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1 error</a:t>
            </a:r>
            <a:endParaRPr lang="en-US" altLang="he-IL">
              <a:latin typeface="Courier New" panose="02070309020205020404" pitchFamily="49" charset="0"/>
            </a:endParaRPr>
          </a:p>
          <a:p>
            <a:endParaRPr lang="en-US" altLang="he-IL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52600" y="4267200"/>
            <a:ext cx="87630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/>
              <a:t>NOTE: </a:t>
            </a:r>
          </a:p>
          <a:p>
            <a:r>
              <a:rPr lang="en-US" altLang="he-IL"/>
              <a:t>An abstract class is </a:t>
            </a:r>
            <a:r>
              <a:rPr lang="en-US" altLang="he-IL">
                <a:solidFill>
                  <a:srgbClr val="FF3300"/>
                </a:solidFill>
              </a:rPr>
              <a:t>not</a:t>
            </a:r>
            <a:r>
              <a:rPr lang="en-US" altLang="he-IL"/>
              <a:t> required to have an abstract method in it. </a:t>
            </a:r>
          </a:p>
          <a:p>
            <a:r>
              <a:rPr lang="en-US" altLang="he-IL"/>
              <a:t>But any class that has an abstract method in it or that does </a:t>
            </a:r>
          </a:p>
          <a:p>
            <a:r>
              <a:rPr lang="en-US" altLang="he-IL"/>
              <a:t>not provide an implementation for any abstract methods declared </a:t>
            </a:r>
          </a:p>
          <a:p>
            <a:r>
              <a:rPr lang="en-US" altLang="he-IL"/>
              <a:t>in its superclasses </a:t>
            </a:r>
            <a:r>
              <a:rPr lang="en-US" altLang="he-IL">
                <a:solidFill>
                  <a:srgbClr val="FF3300"/>
                </a:solidFill>
              </a:rPr>
              <a:t>must </a:t>
            </a:r>
            <a:r>
              <a:rPr lang="en-US" altLang="he-IL"/>
              <a:t>be declared as an abstract class.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620001" y="6216651"/>
            <a:ext cx="18739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3600" dirty="0"/>
              <a:t>Example 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9601200" y="6172200"/>
            <a:ext cx="914400" cy="685800"/>
          </a:xfrm>
          <a:prstGeom prst="rightArrow">
            <a:avLst>
              <a:gd name="adj1" fmla="val 41667"/>
              <a:gd name="adj2" fmla="val 6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C0128"/>
                </a:solidFill>
              </a:rPr>
              <a:t>Classes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524000"/>
            <a:ext cx="7772400" cy="449580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A </a:t>
            </a:r>
            <a:r>
              <a:rPr lang="en-US" altLang="zh-TW" sz="2000" i="1">
                <a:solidFill>
                  <a:srgbClr val="FE3A5B"/>
                </a:solidFill>
                <a:ea typeface="新細明體" panose="02020500000000000000" pitchFamily="18" charset="-120"/>
              </a:rPr>
              <a:t>class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 i="1">
                <a:ea typeface="新細明體" panose="02020500000000000000" pitchFamily="18" charset="-120"/>
              </a:rPr>
              <a:t>e.g.</a:t>
            </a:r>
            <a:r>
              <a:rPr lang="en-US" altLang="zh-TW" sz="2000">
                <a:ea typeface="新細明體" panose="02020500000000000000" pitchFamily="18" charset="-120"/>
              </a:rPr>
              <a:t>, Dog) is a kind of mold or template to create objects </a:t>
            </a:r>
            <a:r>
              <a:rPr lang="en-US" altLang="zh-TW" sz="2000" i="1">
                <a:ea typeface="新細明體" panose="02020500000000000000" pitchFamily="18" charset="-120"/>
              </a:rPr>
              <a:t>(e.g</a:t>
            </a:r>
            <a:r>
              <a:rPr lang="en-US" altLang="zh-TW" sz="2000">
                <a:ea typeface="新細明體" panose="02020500000000000000" pitchFamily="18" charset="-120"/>
              </a:rPr>
              <a:t>., Mary and DooDoo)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                                    </a:t>
            </a:r>
            <a:r>
              <a:rPr lang="en-US" altLang="zh-TW" sz="2000" b="1">
                <a:ea typeface="新細明體" panose="02020500000000000000" pitchFamily="18" charset="-120"/>
              </a:rPr>
              <a:t>mold</a:t>
            </a:r>
            <a:r>
              <a:rPr lang="en-US" altLang="zh-TW" sz="2000">
                <a:ea typeface="新細明體" panose="02020500000000000000" pitchFamily="18" charset="-120"/>
              </a:rPr>
              <a:t> = </a:t>
            </a:r>
            <a:r>
              <a:rPr lang="zh-TW" altLang="en-US" sz="2000">
                <a:ea typeface="新細明體" panose="02020500000000000000" pitchFamily="18" charset="-120"/>
              </a:rPr>
              <a:t>模型 </a:t>
            </a:r>
            <a:r>
              <a:rPr lang="en-US" altLang="zh-TW" sz="2000">
                <a:ea typeface="新細明體" panose="02020500000000000000" pitchFamily="18" charset="-120"/>
              </a:rPr>
              <a:t>= mould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An object is an </a:t>
            </a:r>
            <a:r>
              <a:rPr lang="en-US" altLang="zh-TW" sz="2000" i="1">
                <a:ea typeface="新細明體" panose="02020500000000000000" pitchFamily="18" charset="-120"/>
              </a:rPr>
              <a:t>instance</a:t>
            </a:r>
            <a:r>
              <a:rPr lang="en-US" altLang="zh-TW" sz="2000">
                <a:ea typeface="新細明體" panose="02020500000000000000" pitchFamily="18" charset="-120"/>
              </a:rPr>
              <a:t> of a class.  The object </a:t>
            </a:r>
            <a:r>
              <a:rPr lang="en-US" altLang="zh-TW" sz="2000" i="1">
                <a:ea typeface="新細明體" panose="02020500000000000000" pitchFamily="18" charset="-120"/>
              </a:rPr>
              <a:t>belongs to</a:t>
            </a:r>
            <a:r>
              <a:rPr lang="en-US" altLang="zh-TW" sz="2000">
                <a:ea typeface="新細明體" panose="02020500000000000000" pitchFamily="18" charset="-120"/>
              </a:rPr>
              <a:t> that class</a:t>
            </a:r>
          </a:p>
        </p:txBody>
      </p:sp>
      <p:sp>
        <p:nvSpPr>
          <p:cNvPr id="816132" name="AutoShape 4"/>
          <p:cNvSpPr>
            <a:spLocks noChangeArrowheads="1"/>
          </p:cNvSpPr>
          <p:nvPr/>
        </p:nvSpPr>
        <p:spPr bwMode="auto">
          <a:xfrm>
            <a:off x="2438400" y="4038600"/>
            <a:ext cx="14478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816133" name="AutoShape 5"/>
          <p:cNvSpPr>
            <a:spLocks noChangeArrowheads="1"/>
          </p:cNvSpPr>
          <p:nvPr/>
        </p:nvSpPr>
        <p:spPr bwMode="auto">
          <a:xfrm>
            <a:off x="6629400" y="39354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816134" name="AutoShape 6"/>
          <p:cNvSpPr>
            <a:spLocks noChangeArrowheads="1"/>
          </p:cNvSpPr>
          <p:nvPr/>
        </p:nvSpPr>
        <p:spPr bwMode="auto">
          <a:xfrm>
            <a:off x="6629400" y="3505200"/>
            <a:ext cx="14478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Mary</a:t>
            </a:r>
          </a:p>
        </p:txBody>
      </p:sp>
      <p:sp>
        <p:nvSpPr>
          <p:cNvPr id="816135" name="AutoShape 7"/>
          <p:cNvSpPr>
            <a:spLocks noChangeArrowheads="1"/>
          </p:cNvSpPr>
          <p:nvPr/>
        </p:nvSpPr>
        <p:spPr bwMode="auto">
          <a:xfrm>
            <a:off x="8610600" y="48498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816136" name="AutoShape 8"/>
          <p:cNvSpPr>
            <a:spLocks noChangeArrowheads="1"/>
          </p:cNvSpPr>
          <p:nvPr/>
        </p:nvSpPr>
        <p:spPr bwMode="auto">
          <a:xfrm>
            <a:off x="8610600" y="4419600"/>
            <a:ext cx="1447800" cy="496848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latin typeface="Helvetica Narrow" pitchFamily="34" charset="0"/>
                <a:ea typeface="新細明體" panose="02020500000000000000" pitchFamily="18" charset="-120"/>
              </a:rPr>
              <a:t>DooDoo</a:t>
            </a:r>
          </a:p>
        </p:txBody>
      </p:sp>
      <p:sp>
        <p:nvSpPr>
          <p:cNvPr id="816137" name="Line 9"/>
          <p:cNvSpPr>
            <a:spLocks noChangeShapeType="1"/>
          </p:cNvSpPr>
          <p:nvPr/>
        </p:nvSpPr>
        <p:spPr bwMode="auto">
          <a:xfrm flipV="1">
            <a:off x="3886200" y="4786314"/>
            <a:ext cx="2743200" cy="4714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6138" name="Line 10"/>
          <p:cNvSpPr>
            <a:spLocks noChangeShapeType="1"/>
          </p:cNvSpPr>
          <p:nvPr/>
        </p:nvSpPr>
        <p:spPr bwMode="auto">
          <a:xfrm>
            <a:off x="3886200" y="5410200"/>
            <a:ext cx="4724400" cy="25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6139" name="AutoShape 11"/>
          <p:cNvSpPr>
            <a:spLocks noChangeArrowheads="1"/>
          </p:cNvSpPr>
          <p:nvPr/>
        </p:nvSpPr>
        <p:spPr bwMode="auto">
          <a:xfrm>
            <a:off x="4419600" y="3581400"/>
            <a:ext cx="2133600" cy="685800"/>
          </a:xfrm>
          <a:prstGeom prst="wedgeRoundRectCallout">
            <a:avLst>
              <a:gd name="adj1" fmla="val -33185"/>
              <a:gd name="adj2" fmla="val 158333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Instance-of</a:t>
            </a:r>
          </a:p>
        </p:txBody>
      </p:sp>
      <p:sp>
        <p:nvSpPr>
          <p:cNvPr id="816140" name="AutoShape 12"/>
          <p:cNvSpPr>
            <a:spLocks noChangeArrowheads="1"/>
          </p:cNvSpPr>
          <p:nvPr/>
        </p:nvSpPr>
        <p:spPr bwMode="auto">
          <a:xfrm>
            <a:off x="2438400" y="4468814"/>
            <a:ext cx="1447800" cy="1474787"/>
          </a:xfrm>
          <a:prstGeom prst="roundRect">
            <a:avLst>
              <a:gd name="adj" fmla="val 34102"/>
            </a:avLst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latin typeface="Helvetica Narrow" pitchFamily="34" charset="0"/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3" grpId="0" animBg="1" autoUpdateAnimBg="0"/>
      <p:bldP spid="81613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altLang="he-IL"/>
              <a:t>Abstract -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981201" y="1219201"/>
            <a:ext cx="5476875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package java.lang;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public abstract class Shape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abstract void draw(); 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void move(int x, int y)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  setColor(BackGroundColor);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   draw();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   setCenter(x,y);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  setColor(ForeGroundColor);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   draw();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05000" y="4648201"/>
            <a:ext cx="8153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package java.lang;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public class Circle extends Shape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void draw()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  // draw the circle ...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  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he-IL"/>
              <a:t>Interface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343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he-IL">
                <a:solidFill>
                  <a:schemeClr val="accent2"/>
                </a:solidFill>
              </a:rPr>
              <a:t>Interfaces are useful for the following:</a:t>
            </a:r>
            <a:r>
              <a:rPr lang="en-US" altLang="he-IL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altLang="he-IL"/>
              <a:t>Capturing similarities among unrelated classes without artificially forcing a class relationship.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altLang="he-IL"/>
              <a:t>Declaring methods that one or more classes are expected to implement.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altLang="he-IL"/>
              <a:t>Revealing an object's programming interface without revealing its class.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he-IL"/>
              <a:t>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/>
              <a:t>abstract “class”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Helps defining a “usage contract” between classes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All methods are public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Java’s compensation for removing the multiple inheritance. You can “inherit” as many interfaces as you want.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934200" y="57912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3600"/>
              <a:t>Example 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9067800" y="5715000"/>
            <a:ext cx="1066800" cy="762000"/>
          </a:xfrm>
          <a:prstGeom prst="rightArrow">
            <a:avLst>
              <a:gd name="adj1" fmla="val 46250"/>
              <a:gd name="adj2" fmla="val 562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752601" y="6019801"/>
            <a:ext cx="3781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aseline="30000"/>
              <a:t>*</a:t>
            </a:r>
            <a:r>
              <a:rPr lang="en-US" altLang="en-US"/>
              <a:t> - </a:t>
            </a:r>
            <a:r>
              <a:rPr lang="en-US" altLang="he-IL"/>
              <a:t>The correct term is “to implement”</a:t>
            </a:r>
          </a:p>
          <a:p>
            <a:r>
              <a:rPr lang="en-US" altLang="he-IL"/>
              <a:t>an interface</a:t>
            </a:r>
            <a:endParaRPr lang="en-US" altLang="he-IL" baseline="30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Interface</a:t>
            </a:r>
            <a:endParaRPr lang="en-US" altLang="he-IL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867401" y="2743201"/>
            <a:ext cx="42894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interface SouthParkCharacter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void curse();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52601" y="1235076"/>
            <a:ext cx="34702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interface IChef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void cook(Food food);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828801" y="2743201"/>
            <a:ext cx="37433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interface BabyKicker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   void kickTheBaby(Baby);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514600" y="4114801"/>
            <a:ext cx="68834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>
                <a:latin typeface="Courier New" panose="02070309020205020404" pitchFamily="49" charset="0"/>
              </a:rPr>
              <a:t>class Chef implements IChef, SouthParkCharacter {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// overridden methods MUST be public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// can you tell why ?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void curse() { …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public void cook(Food f) { … 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he-IL" b="1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514600" y="6172201"/>
            <a:ext cx="670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/>
              <a:t>* access rights (Java forbids reducing of access rights)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When to use an interface ?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971800" y="2286000"/>
            <a:ext cx="6440488" cy="205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3200"/>
              <a:t>Perfect tool for encapsulating the classes inner structure. Only the interface will be exposed</a:t>
            </a:r>
          </a:p>
          <a:p>
            <a:endParaRPr lang="en-US" alt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/>
              <a:t>Collections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686800" cy="5486400"/>
          </a:xfrm>
        </p:spPr>
        <p:txBody>
          <a:bodyPr/>
          <a:lstStyle/>
          <a:p>
            <a:r>
              <a:rPr lang="en-US"/>
              <a:t>Collection/container</a:t>
            </a:r>
          </a:p>
          <a:p>
            <a:pPr lvl="1"/>
            <a:r>
              <a:rPr lang="en-US"/>
              <a:t>object that groups multiple elements </a:t>
            </a:r>
          </a:p>
          <a:p>
            <a:pPr lvl="1"/>
            <a:r>
              <a:rPr lang="en-US"/>
              <a:t>used to store, retrieve, manipulate, communicate aggregate data</a:t>
            </a:r>
          </a:p>
          <a:p>
            <a:r>
              <a:rPr lang="en-US"/>
              <a:t>Iterator - object used for traversing a collection and selectively remove elements</a:t>
            </a:r>
          </a:p>
          <a:p>
            <a:endParaRPr lang="en-US"/>
          </a:p>
          <a:p>
            <a:r>
              <a:rPr lang="en-US"/>
              <a:t>Generics – implementation is parametric in the type of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Java Collection Framework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Goal: Implement reusable data-structures and functionality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Collection interfaces - manipulate collections independently of representation details</a:t>
            </a:r>
          </a:p>
          <a:p>
            <a:pPr>
              <a:lnSpc>
                <a:spcPct val="90000"/>
              </a:lnSpc>
            </a:pPr>
            <a:r>
              <a:rPr lang="en-US" sz="2400"/>
              <a:t>Collection implementations - reusable data structures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	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new ArrayList&lt;String&gt;(c); 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Algorithms - reusable functionality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computations on objects that implement collection interfaces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searching, sorting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polymorphic: the same method can be used on many different implementations of the appropriate collection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/>
              <a:t>Collection Interfaces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2286000" y="1905000"/>
            <a:ext cx="3962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Collection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2860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Set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37338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List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51054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Queue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286000" y="36576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SortedSet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8458200" y="19050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8458200" y="28956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Sorted Map</a:t>
            </a:r>
          </a:p>
        </p:txBody>
      </p:sp>
      <p:cxnSp>
        <p:nvCxnSpPr>
          <p:cNvPr id="175119" name="AutoShape 15"/>
          <p:cNvCxnSpPr>
            <a:cxnSpLocks noChangeShapeType="1"/>
            <a:stCxn id="175109" idx="2"/>
            <a:endCxn id="175110" idx="0"/>
          </p:cNvCxnSpPr>
          <p:nvPr/>
        </p:nvCxnSpPr>
        <p:spPr bwMode="auto">
          <a:xfrm flipH="1">
            <a:off x="2933700" y="2514600"/>
            <a:ext cx="13335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0" name="AutoShape 16"/>
          <p:cNvCxnSpPr>
            <a:cxnSpLocks noChangeShapeType="1"/>
            <a:stCxn id="175109" idx="2"/>
            <a:endCxn id="175111" idx="0"/>
          </p:cNvCxnSpPr>
          <p:nvPr/>
        </p:nvCxnSpPr>
        <p:spPr bwMode="auto">
          <a:xfrm>
            <a:off x="4267200" y="25146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1" name="AutoShape 17"/>
          <p:cNvCxnSpPr>
            <a:cxnSpLocks noChangeShapeType="1"/>
            <a:stCxn id="175109" idx="2"/>
            <a:endCxn id="175112" idx="0"/>
          </p:cNvCxnSpPr>
          <p:nvPr/>
        </p:nvCxnSpPr>
        <p:spPr bwMode="auto">
          <a:xfrm>
            <a:off x="4267200" y="2514600"/>
            <a:ext cx="14859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2" name="AutoShape 18"/>
          <p:cNvCxnSpPr>
            <a:cxnSpLocks noChangeShapeType="1"/>
            <a:stCxn id="175110" idx="2"/>
            <a:endCxn id="175113" idx="0"/>
          </p:cNvCxnSpPr>
          <p:nvPr/>
        </p:nvCxnSpPr>
        <p:spPr bwMode="auto">
          <a:xfrm>
            <a:off x="2933700" y="3429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3" name="AutoShape 19"/>
          <p:cNvCxnSpPr>
            <a:cxnSpLocks noChangeShapeType="1"/>
            <a:stCxn id="175114" idx="2"/>
            <a:endCxn id="175115" idx="0"/>
          </p:cNvCxnSpPr>
          <p:nvPr/>
        </p:nvCxnSpPr>
        <p:spPr bwMode="auto">
          <a:xfrm>
            <a:off x="9258300" y="2514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/>
              <a:t>Collection Interface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Basic Operations </a:t>
            </a:r>
          </a:p>
          <a:p>
            <a:pPr lvl="1">
              <a:lnSpc>
                <a:spcPct val="80000"/>
              </a:lnSpc>
            </a:pPr>
            <a:r>
              <a:rPr lang="en-US"/>
              <a:t>int size();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isEmpty();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contains(Object element);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add(E element);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remove(Object element); </a:t>
            </a:r>
          </a:p>
          <a:p>
            <a:pPr lvl="1">
              <a:lnSpc>
                <a:spcPct val="80000"/>
              </a:lnSpc>
            </a:pPr>
            <a:r>
              <a:rPr lang="en-US"/>
              <a:t>Iterator iterator(); </a:t>
            </a:r>
          </a:p>
          <a:p>
            <a:pPr>
              <a:lnSpc>
                <a:spcPct val="80000"/>
              </a:lnSpc>
            </a:pPr>
            <a:r>
              <a:rPr lang="en-US"/>
              <a:t>Bulk Operations </a:t>
            </a:r>
          </a:p>
          <a:p>
            <a:pPr lvl="1">
              <a:lnSpc>
                <a:spcPct val="80000"/>
              </a:lnSpc>
            </a:pPr>
            <a:r>
              <a:rPr lang="en-US"/>
              <a:t>boolean containsAll(Collection&lt;?&gt; c);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addAll(Collection&lt;? extends E&gt; c);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removeAll(Collection&lt;?&gt; c); </a:t>
            </a:r>
          </a:p>
          <a:p>
            <a:pPr lvl="1">
              <a:lnSpc>
                <a:spcPct val="80000"/>
              </a:lnSpc>
            </a:pPr>
            <a:r>
              <a:rPr lang="en-US"/>
              <a:t>boolean retainAll(Collection&lt;?&gt; c); </a:t>
            </a:r>
          </a:p>
          <a:p>
            <a:pPr lvl="1">
              <a:lnSpc>
                <a:spcPct val="80000"/>
              </a:lnSpc>
            </a:pPr>
            <a:r>
              <a:rPr lang="en-US"/>
              <a:t>void clear(); </a:t>
            </a:r>
          </a:p>
          <a:p>
            <a:pPr>
              <a:lnSpc>
                <a:spcPct val="80000"/>
              </a:lnSpc>
            </a:pPr>
            <a:r>
              <a:rPr lang="en-US"/>
              <a:t>Array Operations </a:t>
            </a:r>
          </a:p>
          <a:p>
            <a:pPr lvl="1">
              <a:lnSpc>
                <a:spcPct val="80000"/>
              </a:lnSpc>
            </a:pPr>
            <a:r>
              <a:rPr lang="en-US"/>
              <a:t>Object[] toArray(); &lt;T&gt; T[] toArray(T[] a); 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sz="4000"/>
              <a:t>General Purpose Implementations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3200400" y="1905000"/>
            <a:ext cx="3962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Collection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2004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Set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6482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List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0198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Queue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200400" y="36576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SortedSet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924800" y="19050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7924800" y="28956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Sorted Map</a:t>
            </a:r>
          </a:p>
        </p:txBody>
      </p:sp>
      <p:cxnSp>
        <p:nvCxnSpPr>
          <p:cNvPr id="182282" name="AutoShape 10"/>
          <p:cNvCxnSpPr>
            <a:cxnSpLocks noChangeShapeType="1"/>
            <a:stCxn id="182275" idx="2"/>
            <a:endCxn id="182276" idx="0"/>
          </p:cNvCxnSpPr>
          <p:nvPr/>
        </p:nvCxnSpPr>
        <p:spPr bwMode="auto">
          <a:xfrm flipH="1">
            <a:off x="3848100" y="2514600"/>
            <a:ext cx="13335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3" name="AutoShape 11"/>
          <p:cNvCxnSpPr>
            <a:cxnSpLocks noChangeShapeType="1"/>
            <a:stCxn id="182275" idx="2"/>
            <a:endCxn id="182277" idx="0"/>
          </p:cNvCxnSpPr>
          <p:nvPr/>
        </p:nvCxnSpPr>
        <p:spPr bwMode="auto">
          <a:xfrm>
            <a:off x="5181600" y="25146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4" name="AutoShape 12"/>
          <p:cNvCxnSpPr>
            <a:cxnSpLocks noChangeShapeType="1"/>
            <a:stCxn id="182275" idx="2"/>
            <a:endCxn id="182278" idx="0"/>
          </p:cNvCxnSpPr>
          <p:nvPr/>
        </p:nvCxnSpPr>
        <p:spPr bwMode="auto">
          <a:xfrm>
            <a:off x="5181600" y="2514600"/>
            <a:ext cx="14859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5" name="AutoShape 13"/>
          <p:cNvCxnSpPr>
            <a:cxnSpLocks noChangeShapeType="1"/>
            <a:stCxn id="182276" idx="2"/>
            <a:endCxn id="182279" idx="0"/>
          </p:cNvCxnSpPr>
          <p:nvPr/>
        </p:nvCxnSpPr>
        <p:spPr bwMode="auto">
          <a:xfrm>
            <a:off x="3848100" y="3429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6" name="AutoShape 14"/>
          <p:cNvCxnSpPr>
            <a:cxnSpLocks noChangeShapeType="1"/>
            <a:stCxn id="182280" idx="2"/>
            <a:endCxn id="182281" idx="0"/>
          </p:cNvCxnSpPr>
          <p:nvPr/>
        </p:nvCxnSpPr>
        <p:spPr bwMode="auto">
          <a:xfrm>
            <a:off x="8724900" y="2514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16764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HashSet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93726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HashMap</a:t>
            </a: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2971801" y="5791200"/>
            <a:ext cx="4284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List&lt;String&gt; list1 = new ArrayList&lt;String&gt;(c);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47244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ArrayList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31242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TreeSet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80010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TreeMap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6096000" y="47244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LinkedList</a:t>
            </a:r>
          </a:p>
        </p:txBody>
      </p:sp>
      <p:cxnSp>
        <p:nvCxnSpPr>
          <p:cNvPr id="182294" name="AutoShape 22"/>
          <p:cNvCxnSpPr>
            <a:cxnSpLocks noChangeShapeType="1"/>
            <a:stCxn id="182276" idx="1"/>
            <a:endCxn id="182287" idx="0"/>
          </p:cNvCxnSpPr>
          <p:nvPr/>
        </p:nvCxnSpPr>
        <p:spPr bwMode="auto">
          <a:xfrm flipH="1">
            <a:off x="2324100" y="3124200"/>
            <a:ext cx="87630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5" name="AutoShape 23"/>
          <p:cNvCxnSpPr>
            <a:cxnSpLocks noChangeShapeType="1"/>
            <a:stCxn id="182279" idx="2"/>
            <a:endCxn id="182291" idx="0"/>
          </p:cNvCxnSpPr>
          <p:nvPr/>
        </p:nvCxnSpPr>
        <p:spPr bwMode="auto">
          <a:xfrm flipH="1">
            <a:off x="3771900" y="4267200"/>
            <a:ext cx="76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6" name="AutoShape 24"/>
          <p:cNvCxnSpPr>
            <a:cxnSpLocks noChangeShapeType="1"/>
            <a:stCxn id="182277" idx="2"/>
            <a:endCxn id="182290" idx="0"/>
          </p:cNvCxnSpPr>
          <p:nvPr/>
        </p:nvCxnSpPr>
        <p:spPr bwMode="auto">
          <a:xfrm>
            <a:off x="5295900" y="3429000"/>
            <a:ext cx="76200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7" name="AutoShape 25"/>
          <p:cNvCxnSpPr>
            <a:cxnSpLocks noChangeShapeType="1"/>
            <a:stCxn id="182277" idx="2"/>
            <a:endCxn id="182293" idx="0"/>
          </p:cNvCxnSpPr>
          <p:nvPr/>
        </p:nvCxnSpPr>
        <p:spPr bwMode="auto">
          <a:xfrm>
            <a:off x="5295900" y="3429000"/>
            <a:ext cx="1600200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8" name="AutoShape 26"/>
          <p:cNvCxnSpPr>
            <a:cxnSpLocks noChangeShapeType="1"/>
            <a:stCxn id="182281" idx="2"/>
            <a:endCxn id="182292" idx="0"/>
          </p:cNvCxnSpPr>
          <p:nvPr/>
        </p:nvCxnSpPr>
        <p:spPr bwMode="auto">
          <a:xfrm flipH="1">
            <a:off x="8648700" y="3505200"/>
            <a:ext cx="76200" cy="1219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9" name="AutoShape 27"/>
          <p:cNvCxnSpPr>
            <a:cxnSpLocks noChangeShapeType="1"/>
            <a:stCxn id="182280" idx="3"/>
            <a:endCxn id="182288" idx="0"/>
          </p:cNvCxnSpPr>
          <p:nvPr/>
        </p:nvCxnSpPr>
        <p:spPr bwMode="auto">
          <a:xfrm>
            <a:off x="9525000" y="2209800"/>
            <a:ext cx="495300" cy="2514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2970214" y="6172200"/>
            <a:ext cx="43922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List&lt;String&gt; list2 = new LinkedList&lt;String&gt;(c);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r>
              <a:rPr lang="en-US" altLang="zh-TW"/>
              <a:t>What Is an </a:t>
            </a:r>
            <a:r>
              <a:rPr lang="en-US" altLang="zh-TW">
                <a:solidFill>
                  <a:srgbClr val="FC0128"/>
                </a:solidFill>
              </a:rPr>
              <a:t>Object</a:t>
            </a:r>
            <a:r>
              <a:rPr lang="en-US" altLang="zh-TW"/>
              <a:t>?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057400"/>
            <a:ext cx="7696200" cy="2209800"/>
          </a:xfrm>
        </p:spPr>
        <p:txBody>
          <a:bodyPr/>
          <a:lstStyle/>
          <a:p>
            <a:r>
              <a:rPr lang="en-US" altLang="zh-TW"/>
              <a:t>These real-world objects all have </a:t>
            </a:r>
            <a:r>
              <a:rPr lang="en-US" altLang="zh-TW" i="1">
                <a:solidFill>
                  <a:srgbClr val="0442F0"/>
                </a:solidFill>
              </a:rPr>
              <a:t>states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FC0128"/>
                </a:solidFill>
              </a:rPr>
              <a:t>behaviors</a:t>
            </a:r>
            <a:r>
              <a:rPr lang="en-US" altLang="zh-TW"/>
              <a:t>.</a:t>
            </a:r>
          </a:p>
          <a:p>
            <a:r>
              <a:rPr lang="en-US" altLang="zh-TW"/>
              <a:t>Definition: An object is a software bundle of </a:t>
            </a:r>
            <a:r>
              <a:rPr lang="en-US" altLang="zh-TW" b="1" i="1">
                <a:solidFill>
                  <a:srgbClr val="0442F0"/>
                </a:solidFill>
              </a:rPr>
              <a:t>variables</a:t>
            </a:r>
            <a:r>
              <a:rPr lang="en-US" altLang="zh-TW"/>
              <a:t> and related </a:t>
            </a:r>
            <a:r>
              <a:rPr lang="en-US" altLang="zh-TW" b="1" i="1">
                <a:solidFill>
                  <a:srgbClr val="FC0128"/>
                </a:solidFill>
              </a:rPr>
              <a:t>methods </a:t>
            </a:r>
            <a:r>
              <a:rPr lang="en-US" altLang="zh-TW"/>
              <a:t>(</a:t>
            </a:r>
            <a:r>
              <a:rPr lang="en-US" altLang="zh-TW" b="1" i="1">
                <a:solidFill>
                  <a:srgbClr val="FC0128"/>
                </a:solidFill>
              </a:rPr>
              <a:t>function</a:t>
            </a:r>
            <a:r>
              <a:rPr lang="en-US" altLang="zh-TW"/>
              <a:t>).</a:t>
            </a:r>
          </a:p>
          <a:p>
            <a:endParaRPr lang="en-US" altLang="zh-TW"/>
          </a:p>
        </p:txBody>
      </p:sp>
      <p:pic>
        <p:nvPicPr>
          <p:cNvPr id="776196" name="Picture 4" descr="2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495800"/>
            <a:ext cx="3336925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7" name="Text Box 5"/>
          <p:cNvSpPr txBox="1">
            <a:spLocks noChangeArrowheads="1"/>
          </p:cNvSpPr>
          <p:nvPr/>
        </p:nvSpPr>
        <p:spPr bwMode="auto">
          <a:xfrm>
            <a:off x="6477000" y="4724401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 common visual representation of a software object.</a:t>
            </a:r>
          </a:p>
        </p:txBody>
      </p:sp>
      <p:sp>
        <p:nvSpPr>
          <p:cNvPr id="776198" name="Line 6"/>
          <p:cNvSpPr>
            <a:spLocks noChangeShapeType="1"/>
          </p:cNvSpPr>
          <p:nvPr/>
        </p:nvSpPr>
        <p:spPr bwMode="auto">
          <a:xfrm flipH="1">
            <a:off x="3352800" y="3276600"/>
            <a:ext cx="1447800" cy="144780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7" grpId="0" autoUpdateAnimBg="0"/>
      <p:bldP spid="77619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248400" cy="685800"/>
          </a:xfrm>
        </p:spPr>
        <p:txBody>
          <a:bodyPr>
            <a:normAutofit/>
          </a:bodyPr>
          <a:lstStyle/>
          <a:p>
            <a:r>
              <a:rPr lang="en-US" altLang="he-IL"/>
              <a:t>final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4191000" cy="5486400"/>
          </a:xfrm>
        </p:spPr>
        <p:txBody>
          <a:bodyPr/>
          <a:lstStyle/>
          <a:p>
            <a:endParaRPr lang="en-US" altLang="en-US" b="1" i="1"/>
          </a:p>
          <a:p>
            <a:r>
              <a:rPr lang="en-US" altLang="he-IL" b="1" i="1"/>
              <a:t>final</a:t>
            </a:r>
            <a:r>
              <a:rPr lang="en-US" altLang="he-IL" b="1"/>
              <a:t> member data</a:t>
            </a: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>Constant member</a:t>
            </a:r>
          </a:p>
          <a:p>
            <a:endParaRPr lang="en-US" altLang="he-IL" b="1" i="1"/>
          </a:p>
          <a:p>
            <a:r>
              <a:rPr lang="en-US" altLang="he-IL" b="1" i="1"/>
              <a:t>final</a:t>
            </a:r>
            <a:r>
              <a:rPr lang="en-US" altLang="he-IL"/>
              <a:t> </a:t>
            </a:r>
            <a:r>
              <a:rPr lang="en-US" altLang="he-IL" b="1"/>
              <a:t>member function</a:t>
            </a:r>
            <a:r>
              <a:rPr lang="en-US" altLang="he-IL"/>
              <a:t> </a:t>
            </a:r>
            <a:br>
              <a:rPr lang="en-US" altLang="he-IL"/>
            </a:br>
            <a:r>
              <a:rPr lang="en-US" altLang="he-IL"/>
              <a:t>The method can’t be </a:t>
            </a:r>
            <a:br>
              <a:rPr lang="en-US" altLang="he-IL"/>
            </a:br>
            <a:r>
              <a:rPr lang="en-US" altLang="he-IL"/>
              <a:t>overridden.</a:t>
            </a:r>
          </a:p>
          <a:p>
            <a:endParaRPr lang="en-US" altLang="he-IL"/>
          </a:p>
          <a:p>
            <a:r>
              <a:rPr lang="en-US" altLang="he-IL" b="1" i="1"/>
              <a:t>final</a:t>
            </a:r>
            <a:r>
              <a:rPr lang="en-US" altLang="he-IL" b="1"/>
              <a:t> class</a:t>
            </a:r>
            <a:br>
              <a:rPr lang="en-US" altLang="he-IL" b="1"/>
            </a:br>
            <a:r>
              <a:rPr lang="en-US" altLang="he-IL"/>
              <a:t>‘Base’ is final, thus it can’t be extended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019800" y="1752600"/>
            <a:ext cx="4451350" cy="497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final class Base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final int i=5;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final void foo()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i=10; </a:t>
            </a:r>
          </a:p>
          <a:p>
            <a:r>
              <a:rPr lang="en-US" altLang="he-IL" sz="2000" b="1" i="1">
                <a:latin typeface="Courier New" panose="02070309020205020404" pitchFamily="49" charset="0"/>
              </a:rPr>
              <a:t>//what will the compiler say about this?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class Derived extends Base { // Error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// another foo ...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void foo()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5029200" y="205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V="1">
            <a:off x="5791200" y="2590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3962400" y="4267200"/>
            <a:ext cx="434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828800" y="63246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(String class is final)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248400" cy="685800"/>
          </a:xfrm>
        </p:spPr>
        <p:txBody>
          <a:bodyPr>
            <a:norm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final</a:t>
            </a:r>
            <a:endParaRPr lang="en-US" altLang="he-IL"/>
          </a:p>
        </p:txBody>
      </p:sp>
      <p:sp>
        <p:nvSpPr>
          <p:cNvPr id="111619" name="Text Box 2051"/>
          <p:cNvSpPr txBox="1">
            <a:spLocks noChangeArrowheads="1"/>
          </p:cNvSpPr>
          <p:nvPr/>
        </p:nvSpPr>
        <p:spPr bwMode="auto">
          <a:xfrm>
            <a:off x="6019800" y="2286000"/>
            <a:ext cx="4451350" cy="436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1">
                <a:latin typeface="Courier New" panose="02070309020205020404" pitchFamily="49" charset="0"/>
              </a:rPr>
              <a:t>final class Base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final int i=5;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final void foo()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i=10;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  <a:p>
            <a:endParaRPr lang="en-US" altLang="he-IL" sz="2000" b="1">
              <a:latin typeface="Courier New" panose="02070309020205020404" pitchFamily="49" charset="0"/>
            </a:endParaRPr>
          </a:p>
          <a:p>
            <a:r>
              <a:rPr lang="en-US" altLang="he-IL" sz="2000" b="1">
                <a:latin typeface="Courier New" panose="02070309020205020404" pitchFamily="49" charset="0"/>
              </a:rPr>
              <a:t>class Derived extends Base { // Error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// another foo ...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void foo() {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  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1620" name="Line 2052"/>
          <p:cNvSpPr>
            <a:spLocks noChangeShapeType="1"/>
          </p:cNvSpPr>
          <p:nvPr/>
        </p:nvSpPr>
        <p:spPr bwMode="auto">
          <a:xfrm>
            <a:off x="3352800" y="2209800"/>
            <a:ext cx="3048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82000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Derived.java:6: Can't subclass final classes: class Base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class class Derived extends Base</a:t>
            </a:r>
            <a:r>
              <a:rPr lang="en-US" altLang="he-IL" sz="1800" b="1">
                <a:latin typeface="Courier New" panose="02070309020205020404" pitchFamily="49" charset="0"/>
              </a:rPr>
              <a:t> </a:t>
            </a:r>
            <a:r>
              <a:rPr lang="en-US" altLang="he-IL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  ^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1 error</a:t>
            </a:r>
            <a:endParaRPr lang="en-US" altLang="he-IL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IO - Introduction</a:t>
            </a:r>
            <a:endParaRPr lang="en-US" altLang="he-IL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848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he-IL" sz="2400"/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altLang="he-IL" sz="2000" b="1"/>
              <a:t>Stream</a:t>
            </a:r>
            <a:r>
              <a:rPr lang="en-US" altLang="he-IL" sz="2000"/>
              <a:t> is a flow of data</a:t>
            </a:r>
          </a:p>
          <a:p>
            <a:pPr lvl="2">
              <a:lnSpc>
                <a:spcPct val="90000"/>
              </a:lnSpc>
            </a:pPr>
            <a:r>
              <a:rPr lang="en-US" altLang="he-IL" sz="1800"/>
              <a:t>characters read from a file</a:t>
            </a:r>
          </a:p>
          <a:p>
            <a:pPr lvl="2">
              <a:lnSpc>
                <a:spcPct val="90000"/>
              </a:lnSpc>
            </a:pPr>
            <a:r>
              <a:rPr lang="en-US" altLang="he-IL" sz="1800"/>
              <a:t>bytes written to the network</a:t>
            </a:r>
          </a:p>
          <a:p>
            <a:pPr lvl="2">
              <a:lnSpc>
                <a:spcPct val="90000"/>
              </a:lnSpc>
            </a:pPr>
            <a:r>
              <a:rPr lang="en-US" altLang="he-IL" sz="1800"/>
              <a:t>…</a:t>
            </a:r>
          </a:p>
          <a:p>
            <a:pPr lvl="2">
              <a:lnSpc>
                <a:spcPct val="90000"/>
              </a:lnSpc>
            </a:pPr>
            <a:endParaRPr lang="en-US" altLang="he-IL" sz="1800"/>
          </a:p>
          <a:p>
            <a:pPr>
              <a:lnSpc>
                <a:spcPct val="90000"/>
              </a:lnSpc>
            </a:pPr>
            <a:r>
              <a:rPr lang="en-US" altLang="he-IL" sz="2400"/>
              <a:t>Philosophy </a:t>
            </a:r>
          </a:p>
          <a:p>
            <a:pPr lvl="1">
              <a:lnSpc>
                <a:spcPct val="90000"/>
              </a:lnSpc>
            </a:pPr>
            <a:r>
              <a:rPr lang="en-US" altLang="he-IL" sz="2000"/>
              <a:t>All streams in the world are basically the same.</a:t>
            </a:r>
          </a:p>
          <a:p>
            <a:pPr lvl="1">
              <a:lnSpc>
                <a:spcPct val="90000"/>
              </a:lnSpc>
            </a:pPr>
            <a:r>
              <a:rPr lang="en-US" altLang="he-IL" sz="2000"/>
              <a:t>Streams can be divided (as the name “IO” suggests) to </a:t>
            </a:r>
            <a:r>
              <a:rPr lang="en-US" altLang="he-IL" sz="2000" b="1"/>
              <a:t>Input</a:t>
            </a:r>
            <a:r>
              <a:rPr lang="en-US" altLang="he-IL" sz="2000"/>
              <a:t> and </a:t>
            </a:r>
            <a:r>
              <a:rPr lang="en-US" altLang="he-IL" sz="2000" b="1"/>
              <a:t>Output</a:t>
            </a:r>
            <a:r>
              <a:rPr lang="en-US" altLang="he-IL" sz="2000"/>
              <a:t> streams.</a:t>
            </a:r>
          </a:p>
          <a:p>
            <a:pPr lvl="1">
              <a:lnSpc>
                <a:spcPct val="90000"/>
              </a:lnSpc>
            </a:pPr>
            <a:endParaRPr lang="en-US" altLang="he-IL" sz="2000"/>
          </a:p>
          <a:p>
            <a:pPr>
              <a:lnSpc>
                <a:spcPct val="90000"/>
              </a:lnSpc>
            </a:pPr>
            <a:r>
              <a:rPr lang="en-US" altLang="he-IL" sz="200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he-IL" sz="1800"/>
              <a:t>Incoming flow of data (characters) implements “Reader” </a:t>
            </a:r>
            <a:r>
              <a:rPr lang="en-US" altLang="he-IL" sz="1600"/>
              <a:t>(InputStream for bytes)</a:t>
            </a:r>
            <a:endParaRPr lang="en-US" altLang="he-IL" sz="1800"/>
          </a:p>
          <a:p>
            <a:pPr lvl="1">
              <a:lnSpc>
                <a:spcPct val="90000"/>
              </a:lnSpc>
            </a:pPr>
            <a:r>
              <a:rPr lang="en-US" altLang="he-IL" sz="1800"/>
              <a:t>Outgoing flow of data (characters) implements “Writer” </a:t>
            </a:r>
            <a:r>
              <a:rPr lang="en-US" altLang="he-IL" sz="1600"/>
              <a:t>(OutputStream for bytes –eg. Images, sounds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22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077200" cy="1143000"/>
          </a:xfrm>
        </p:spPr>
        <p:txBody>
          <a:bodyPr/>
          <a:lstStyle/>
          <a:p>
            <a:r>
              <a:rPr lang="en-US" altLang="he-IL" sz="3600">
                <a:solidFill>
                  <a:schemeClr val="accent2"/>
                </a:solidFill>
              </a:rPr>
              <a:t>Exception - What is it and why do I care?</a:t>
            </a:r>
            <a:endParaRPr lang="en-US" altLang="he-IL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772400" cy="1676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he-IL" b="1"/>
              <a:t>   Definition:</a:t>
            </a:r>
            <a:r>
              <a:rPr lang="en-US" altLang="he-IL"/>
              <a:t> An </a:t>
            </a:r>
            <a:r>
              <a:rPr lang="en-US" altLang="he-IL" i="1"/>
              <a:t>exception</a:t>
            </a:r>
            <a:r>
              <a:rPr lang="en-US" altLang="he-IL"/>
              <a:t> is an event that occurs during the execution of a program that disrupts the normal flow of instructions. 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286000" y="1524000"/>
            <a:ext cx="769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362200" y="3886201"/>
            <a:ext cx="76200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he-IL" sz="2800"/>
              <a:t> Exception is an Object</a:t>
            </a:r>
          </a:p>
          <a:p>
            <a:pPr>
              <a:buFontTx/>
              <a:buChar char="•"/>
            </a:pPr>
            <a:r>
              <a:rPr lang="en-US" altLang="he-IL" sz="2800"/>
              <a:t> Exception class must be descendent of Throwable.</a:t>
            </a: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1143000"/>
          </a:xfrm>
        </p:spPr>
        <p:txBody>
          <a:bodyPr/>
          <a:lstStyle/>
          <a:p>
            <a:r>
              <a:rPr lang="en-US" altLang="he-IL" sz="3600">
                <a:solidFill>
                  <a:schemeClr val="accent2"/>
                </a:solidFill>
              </a:rPr>
              <a:t>Exception - What is it and why do I care?(2)</a:t>
            </a:r>
            <a:endParaRPr lang="en-US" altLang="he-IL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2438400" y="1600200"/>
            <a:ext cx="7543800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he-IL" sz="2800"/>
              <a:t>By using exceptions to manage errors, Java programs have the following advantages over traditional error management techniques: </a:t>
            </a:r>
            <a:br>
              <a:rPr lang="en-US" altLang="he-IL" sz="2800"/>
            </a:br>
            <a:endParaRPr lang="en-US" altLang="he-IL" sz="28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b="1"/>
              <a:t>1</a:t>
            </a:r>
            <a:r>
              <a:rPr lang="en-US" altLang="en-US" sz="2800"/>
              <a:t>: </a:t>
            </a:r>
            <a:r>
              <a:rPr lang="en-US" altLang="he-IL" sz="2800"/>
              <a:t>Separating Error Handling Code from "Regular" Code</a:t>
            </a:r>
            <a:br>
              <a:rPr lang="en-US" altLang="he-IL" sz="2800"/>
            </a:br>
            <a:r>
              <a:rPr lang="en-US" altLang="en-US" sz="2800" b="1"/>
              <a:t>2</a:t>
            </a:r>
            <a:r>
              <a:rPr lang="en-US" altLang="en-US" sz="2800"/>
              <a:t>: </a:t>
            </a:r>
            <a:r>
              <a:rPr lang="en-US" altLang="he-IL" sz="2800"/>
              <a:t>Propagating Errors Up the Call Stack</a:t>
            </a:r>
            <a:br>
              <a:rPr lang="en-US" altLang="he-IL" sz="2800"/>
            </a:br>
            <a:r>
              <a:rPr lang="en-US" altLang="en-US" sz="2800" b="1"/>
              <a:t>3</a:t>
            </a:r>
            <a:r>
              <a:rPr lang="en-US" altLang="en-US" sz="2800"/>
              <a:t>: </a:t>
            </a:r>
            <a:r>
              <a:rPr lang="en-US" altLang="he-IL" sz="2800"/>
              <a:t>Grouping Error Types and Error Differentiation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848600" cy="3733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he-IL" sz="1800">
                <a:latin typeface="Courier New" panose="02070309020205020404" pitchFamily="49" charset="0"/>
              </a:rPr>
              <a:t>readFile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open the file;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determine its size;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allocate that much memory;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read the file into memory;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>
                <a:latin typeface="Courier New" panose="02070309020205020404" pitchFamily="49" charset="0"/>
              </a:rPr>
              <a:t>    close the file;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altLang="he-IL" sz="2400" b="1" dirty="0" smtClean="0">
                <a:solidFill>
                  <a:schemeClr val="accent2"/>
                </a:solidFill>
              </a:rPr>
              <a:t>Separating </a:t>
            </a:r>
            <a:r>
              <a:rPr lang="en-US" altLang="he-IL" sz="2400" b="1" dirty="0">
                <a:solidFill>
                  <a:schemeClr val="accent2"/>
                </a:solidFill>
              </a:rPr>
              <a:t>Error Handling Code from "Regular" Code</a:t>
            </a:r>
            <a:r>
              <a:rPr lang="en-US" altLang="he-IL" sz="2400" b="1" dirty="0"/>
              <a:t> </a:t>
            </a:r>
            <a:r>
              <a:rPr lang="en-US" altLang="he-IL" sz="2400" b="1" dirty="0">
                <a:solidFill>
                  <a:schemeClr val="accent2"/>
                </a:solidFill>
              </a:rPr>
              <a:t>(1)</a:t>
            </a:r>
            <a:r>
              <a:rPr lang="en-US" altLang="he-IL" sz="2400" b="1" dirty="0"/>
              <a:t> </a:t>
            </a:r>
            <a:br>
              <a:rPr lang="en-US" altLang="he-IL" sz="2400" b="1" dirty="0"/>
            </a:br>
            <a:endParaRPr lang="en-US" alt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823912"/>
            <a:ext cx="7848600" cy="5715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 err="1">
                <a:latin typeface="Courier New" panose="02070309020205020404" pitchFamily="49" charset="0"/>
              </a:rPr>
              <a:t>errorCodeType</a:t>
            </a:r>
            <a:r>
              <a:rPr lang="en-US" altLang="he-IL" sz="1600" dirty="0">
                <a:latin typeface="Courier New" panose="02070309020205020404" pitchFamily="49" charset="0"/>
              </a:rPr>
              <a:t> </a:t>
            </a:r>
            <a:r>
              <a:rPr lang="en-US" altLang="he-IL" sz="1600" b="1" dirty="0" err="1">
                <a:latin typeface="Courier New" panose="02070309020205020404" pitchFamily="49" charset="0"/>
              </a:rPr>
              <a:t>readFile</a:t>
            </a:r>
            <a:r>
              <a:rPr lang="en-US" altLang="he-IL" sz="1600" b="1" dirty="0">
                <a:latin typeface="Courier New" panose="02070309020205020404" pitchFamily="49" charset="0"/>
              </a:rPr>
              <a:t> {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initialize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</a:t>
            </a:r>
            <a:r>
              <a:rPr lang="en-US" altLang="he-IL" sz="1600" b="1" dirty="0">
                <a:latin typeface="Courier New" panose="02070309020205020404" pitchFamily="49" charset="0"/>
              </a:rPr>
              <a:t>open the file;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if (</a:t>
            </a:r>
            <a:r>
              <a:rPr lang="en-US" altLang="he-IL" sz="1600" dirty="0" err="1">
                <a:latin typeface="Courier New" panose="02070309020205020404" pitchFamily="49" charset="0"/>
              </a:rPr>
              <a:t>theFileIsOpen</a:t>
            </a:r>
            <a:r>
              <a:rPr lang="en-US" altLang="he-IL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</a:t>
            </a:r>
            <a:r>
              <a:rPr lang="en-US" altLang="he-IL" sz="1600" b="1" dirty="0">
                <a:latin typeface="Courier New" panose="02070309020205020404" pitchFamily="49" charset="0"/>
              </a:rPr>
              <a:t>determine the length of the file;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if (</a:t>
            </a:r>
            <a:r>
              <a:rPr lang="en-US" altLang="he-IL" sz="1600" dirty="0" err="1">
                <a:latin typeface="Courier New" panose="02070309020205020404" pitchFamily="49" charset="0"/>
              </a:rPr>
              <a:t>gotTheFileLength</a:t>
            </a:r>
            <a:r>
              <a:rPr lang="en-US" altLang="he-IL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</a:t>
            </a:r>
            <a:r>
              <a:rPr lang="en-US" altLang="he-IL" sz="1600" b="1" dirty="0">
                <a:latin typeface="Courier New" panose="02070309020205020404" pitchFamily="49" charset="0"/>
              </a:rPr>
              <a:t>allocate that much memory;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if (</a:t>
            </a:r>
            <a:r>
              <a:rPr lang="en-US" altLang="he-IL" sz="1600" dirty="0" err="1">
                <a:latin typeface="Courier New" panose="02070309020205020404" pitchFamily="49" charset="0"/>
              </a:rPr>
              <a:t>gotEnoughMemory</a:t>
            </a:r>
            <a:r>
              <a:rPr lang="en-US" altLang="he-IL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    </a:t>
            </a:r>
            <a:r>
              <a:rPr lang="en-US" altLang="he-IL" sz="1600" b="1" dirty="0">
                <a:latin typeface="Courier New" panose="02070309020205020404" pitchFamily="49" charset="0"/>
              </a:rPr>
              <a:t>read the file into memory;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    if (</a:t>
            </a:r>
            <a:r>
              <a:rPr lang="en-US" altLang="he-IL" sz="1600" dirty="0" err="1">
                <a:latin typeface="Courier New" panose="02070309020205020404" pitchFamily="49" charset="0"/>
              </a:rPr>
              <a:t>readFailed</a:t>
            </a:r>
            <a:r>
              <a:rPr lang="en-US" altLang="he-IL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} else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-2;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} else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-3;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</a:t>
            </a:r>
            <a:r>
              <a:rPr lang="en-US" altLang="he-IL" sz="1600" b="1" dirty="0">
                <a:latin typeface="Courier New" panose="02070309020205020404" pitchFamily="49" charset="0"/>
              </a:rPr>
              <a:t>close the file;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if (</a:t>
            </a:r>
            <a:r>
              <a:rPr lang="en-US" altLang="he-IL" sz="1600" dirty="0" err="1">
                <a:latin typeface="Courier New" panose="02070309020205020404" pitchFamily="49" charset="0"/>
              </a:rPr>
              <a:t>theFileDidntClose</a:t>
            </a:r>
            <a:r>
              <a:rPr lang="en-US" altLang="he-IL" sz="1600" dirty="0">
                <a:latin typeface="Courier New" panose="02070309020205020404" pitchFamily="49" charset="0"/>
              </a:rPr>
              <a:t> &amp;&amp;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== 0)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-4;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} else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and -4;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   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 = -5;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Courier New" panose="02070309020205020404" pitchFamily="49" charset="0"/>
              </a:rPr>
              <a:t>    return </a:t>
            </a:r>
            <a:r>
              <a:rPr lang="en-US" altLang="he-IL" sz="1600" dirty="0" err="1">
                <a:latin typeface="Courier New" panose="02070309020205020404" pitchFamily="49" charset="0"/>
              </a:rPr>
              <a:t>errorCode</a:t>
            </a:r>
            <a:r>
              <a:rPr lang="en-US" altLang="he-IL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1600" b="1" dirty="0">
                <a:latin typeface="Courier New" panose="02070309020205020404" pitchFamily="49" charset="0"/>
              </a:rPr>
              <a:t>}</a:t>
            </a:r>
            <a:endParaRPr lang="en-US" altLang="he-IL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he-IL" sz="1600" dirty="0">
              <a:latin typeface="Courier New" panose="02070309020205020404" pitchFamily="49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970157" y="135673"/>
            <a:ext cx="9090102" cy="838200"/>
          </a:xfrm>
        </p:spPr>
        <p:txBody>
          <a:bodyPr>
            <a:normAutofit/>
          </a:bodyPr>
          <a:lstStyle/>
          <a:p>
            <a:r>
              <a:rPr lang="en-US" altLang="he-IL" sz="2200" b="1" dirty="0" smtClean="0">
                <a:solidFill>
                  <a:schemeClr val="accent2"/>
                </a:solidFill>
              </a:rPr>
              <a:t>Separating </a:t>
            </a:r>
            <a:r>
              <a:rPr lang="en-US" altLang="he-IL" sz="2200" b="1" dirty="0">
                <a:solidFill>
                  <a:schemeClr val="accent2"/>
                </a:solidFill>
              </a:rPr>
              <a:t>Error Handling Code from "Regular" Code (2)</a:t>
            </a:r>
            <a:r>
              <a:rPr lang="en-US" altLang="he-IL" sz="2200" b="1" dirty="0"/>
              <a:t> </a:t>
            </a:r>
            <a:br>
              <a:rPr lang="en-US" altLang="he-IL" sz="2200" b="1" dirty="0"/>
            </a:br>
            <a:endParaRPr lang="en-US" alt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838200"/>
            <a:ext cx="78486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readFile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try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</a:t>
            </a:r>
            <a:r>
              <a:rPr lang="en-US" altLang="he-IL" sz="2000" b="1">
                <a:latin typeface="Courier New" panose="02070309020205020404" pitchFamily="49" charset="0"/>
              </a:rPr>
              <a:t>open the file;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        determine its size;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        allocate that much memory;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        read the file into memory;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        close the file;</a:t>
            </a:r>
            <a:endParaRPr lang="en-US" altLang="he-IL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 catch (fileOpenFailed)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doSomething;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 catch (sizeDeterminationFailed)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doSomething;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 catch (memoryAllocationFailed)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doSomething;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 catch (readFailed)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doSomething;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 catch (fileCloseFailed)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    doSomething;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1: </a:t>
            </a:r>
            <a:r>
              <a:rPr lang="en-US" altLang="he-IL" sz="2400">
                <a:solidFill>
                  <a:schemeClr val="accent2"/>
                </a:solidFill>
              </a:rPr>
              <a:t>Separating Error Handling Code from "Regular" Code</a:t>
            </a:r>
            <a:r>
              <a:rPr lang="en-US" altLang="he-IL" sz="2400" b="1"/>
              <a:t> </a:t>
            </a:r>
            <a:r>
              <a:rPr lang="en-US" altLang="he-IL" sz="2400">
                <a:solidFill>
                  <a:schemeClr val="accent2"/>
                </a:solidFill>
              </a:rPr>
              <a:t>(3)</a:t>
            </a:r>
            <a:r>
              <a:rPr lang="en-US" altLang="he-IL" sz="2400" b="1"/>
              <a:t/>
            </a:r>
            <a:br>
              <a:rPr lang="en-US" altLang="he-IL" sz="2400" b="1"/>
            </a:br>
            <a:endParaRPr lang="en-US" altLang="en-US" sz="32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8486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method1 {</a:t>
            </a:r>
            <a:endParaRPr lang="en-US" altLang="he-IL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    try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        </a:t>
            </a:r>
            <a:r>
              <a:rPr lang="en-US" altLang="he-IL" sz="2400" b="1">
                <a:latin typeface="Courier New" panose="02070309020205020404" pitchFamily="49" charset="0"/>
              </a:rPr>
              <a:t>call method2;</a:t>
            </a:r>
            <a:endParaRPr lang="en-US" altLang="he-IL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    } catch (exception)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        doErrorProcessing;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}</a:t>
            </a:r>
            <a:endParaRPr lang="en-US" altLang="he-IL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method2 </a:t>
            </a:r>
            <a:r>
              <a:rPr lang="en-US" altLang="he-IL" sz="2400">
                <a:latin typeface="Courier New" panose="02070309020205020404" pitchFamily="49" charset="0"/>
              </a:rPr>
              <a:t>throws exception </a:t>
            </a:r>
            <a:r>
              <a:rPr lang="en-US" altLang="he-IL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    call method3;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}</a:t>
            </a:r>
            <a:endParaRPr lang="en-US" altLang="he-IL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method3</a:t>
            </a:r>
            <a:r>
              <a:rPr lang="en-US" altLang="he-IL" sz="2400">
                <a:latin typeface="Courier New" panose="02070309020205020404" pitchFamily="49" charset="0"/>
              </a:rPr>
              <a:t> throws exception </a:t>
            </a:r>
            <a:r>
              <a:rPr lang="en-US" altLang="he-IL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    call readFile;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accent2"/>
                </a:solidFill>
              </a:rPr>
              <a:t>2</a:t>
            </a:r>
            <a:r>
              <a:rPr lang="en-US" altLang="en-US" sz="3600">
                <a:solidFill>
                  <a:schemeClr val="accent2"/>
                </a:solidFill>
              </a:rPr>
              <a:t>: </a:t>
            </a:r>
            <a:r>
              <a:rPr lang="en-US" altLang="he-IL" sz="3600">
                <a:solidFill>
                  <a:schemeClr val="accent2"/>
                </a:solidFill>
              </a:rPr>
              <a:t>Propagating Errors Up the Call Stack</a:t>
            </a:r>
            <a:br>
              <a:rPr lang="en-US" altLang="he-IL" sz="3600">
                <a:solidFill>
                  <a:schemeClr val="accent2"/>
                </a:solidFill>
              </a:rPr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977-924A-41E7-9E63-22F87C67F513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(Implementation in Java</a:t>
            </a:r>
            <a:r>
              <a:rPr lang="en-US" dirty="0"/>
              <a:t>)</a:t>
            </a: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2362200" y="1905001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>
                <a:latin typeface="Lucida Console" panose="020B0609040504020204" pitchFamily="49" charset="0"/>
              </a:rPr>
              <a:t> Time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private int</a:t>
            </a:r>
            <a:r>
              <a:rPr lang="en-US" sz="1600">
                <a:latin typeface="Lucida Console" panose="020B0609040504020204" pitchFamily="49" charset="0"/>
              </a:rPr>
              <a:t> hour, minute;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/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Time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h, 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hour = h;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minute = m;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>
                <a:latin typeface="Lucida Console" panose="020B0609040504020204" pitchFamily="49" charset="0"/>
              </a:rPr>
              <a:t> void addMinutes (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m) {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     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>
                <a:latin typeface="Lucida Console" panose="020B0609040504020204" pitchFamily="49" charset="0"/>
              </a:rPr>
              <a:t> totalMinutes =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((60*hour) + minute + m) %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</a:t>
            </a:r>
            <a:r>
              <a:rPr lang="en-US" sz="160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1600">
                <a:latin typeface="Lucida Console" panose="020B0609040504020204" pitchFamily="49" charset="0"/>
              </a:rPr>
              <a:t> (totalMinutes&lt;0)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		totalMinutes = totalMinutes + (24*60);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hour = totalMinutes /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		minute = totalMinutes % 60;</a:t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8915400" y="60642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this is partial…</a:t>
            </a:r>
          </a:p>
        </p:txBody>
      </p:sp>
    </p:spTree>
    <p:extLst>
      <p:ext uri="{BB962C8B-B14F-4D97-AF65-F5344CB8AC3E}">
        <p14:creationId xmlns:p14="http://schemas.microsoft.com/office/powerpoint/2010/main" val="30926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5E9E767291647B25E179C7D7A2EEB" ma:contentTypeVersion="5" ma:contentTypeDescription="Create a new document." ma:contentTypeScope="" ma:versionID="a1bdc774f16c821bcfc236c0c838f1a6">
  <xsd:schema xmlns:xsd="http://www.w3.org/2001/XMLSchema" xmlns:xs="http://www.w3.org/2001/XMLSchema" xmlns:p="http://schemas.microsoft.com/office/2006/metadata/properties" xmlns:ns2="bcf60191-8770-4faf-baf6-71eb0abfa3bd" xmlns:ns3="a97dc15d-ac22-4d06-8742-1efedeaab33d" targetNamespace="http://schemas.microsoft.com/office/2006/metadata/properties" ma:root="true" ma:fieldsID="3af41d8a5ca3a18742cf3bb64fa8d0de" ns2:_="" ns3:_="">
    <xsd:import namespace="bcf60191-8770-4faf-baf6-71eb0abfa3bd"/>
    <xsd:import namespace="a97dc15d-ac22-4d06-8742-1efedeaab3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Acces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60191-8770-4faf-baf6-71eb0abfa3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c15d-ac22-4d06-8742-1efedeaab33d" elementFormDefault="qualified">
    <xsd:import namespace="http://schemas.microsoft.com/office/2006/documentManagement/types"/>
    <xsd:import namespace="http://schemas.microsoft.com/office/infopath/2007/PartnerControls"/>
    <xsd:element name="Access" ma:index="10" nillable="true" ma:displayName="Access" ma:internalName="Access">
      <xsd:simpleType>
        <xsd:restriction base="dms:Text"/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 xmlns="a97dc15d-ac22-4d06-8742-1efedeaab33d" xsi:nil="true"/>
  </documentManagement>
</p:properties>
</file>

<file path=customXml/itemProps1.xml><?xml version="1.0" encoding="utf-8"?>
<ds:datastoreItem xmlns:ds="http://schemas.openxmlformats.org/officeDocument/2006/customXml" ds:itemID="{63538656-D594-4ECA-97EB-F6AD20C4579D}"/>
</file>

<file path=customXml/itemProps2.xml><?xml version="1.0" encoding="utf-8"?>
<ds:datastoreItem xmlns:ds="http://schemas.openxmlformats.org/officeDocument/2006/customXml" ds:itemID="{6BA9695C-B3FE-40A7-9C44-19A0346DE0B1}"/>
</file>

<file path=customXml/itemProps3.xml><?xml version="1.0" encoding="utf-8"?>
<ds:datastoreItem xmlns:ds="http://schemas.openxmlformats.org/officeDocument/2006/customXml" ds:itemID="{555DCA61-F89B-4A29-8E44-25E6F41FBD9F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6890</Words>
  <Application>Microsoft Office PowerPoint</Application>
  <PresentationFormat>Widescreen</PresentationFormat>
  <Paragraphs>1618</Paragraphs>
  <Slides>159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159</vt:i4>
      </vt:variant>
    </vt:vector>
  </HeadingPairs>
  <TitlesOfParts>
    <vt:vector size="187" baseType="lpstr">
      <vt:lpstr>標楷體</vt:lpstr>
      <vt:lpstr>Helvetica Narrow</vt:lpstr>
      <vt:lpstr>細明體</vt:lpstr>
      <vt:lpstr>Monotype Sorts</vt:lpstr>
      <vt:lpstr>New York</vt:lpstr>
      <vt:lpstr>新細明體</vt:lpstr>
      <vt:lpstr>Times New Roman (Hebrew)</vt:lpstr>
      <vt:lpstr>宋体</vt:lpstr>
      <vt:lpstr>Microsoft YaHei</vt:lpstr>
      <vt:lpstr>華康楷書體W3</vt:lpstr>
      <vt:lpstr>Algerian</vt:lpstr>
      <vt:lpstr>Arial</vt:lpstr>
      <vt:lpstr>Arial Black</vt:lpstr>
      <vt:lpstr>Book Antiqua</vt:lpstr>
      <vt:lpstr>Calibri</vt:lpstr>
      <vt:lpstr>Calibri Light</vt:lpstr>
      <vt:lpstr>Courier New</vt:lpstr>
      <vt:lpstr>Lucida Console</vt:lpstr>
      <vt:lpstr>Symbol</vt:lpstr>
      <vt:lpstr>Tahoma</vt:lpstr>
      <vt:lpstr>Times</vt:lpstr>
      <vt:lpstr>Times New Roman</vt:lpstr>
      <vt:lpstr>Wingdings</vt:lpstr>
      <vt:lpstr>Office Theme</vt:lpstr>
      <vt:lpstr>Clip</vt:lpstr>
      <vt:lpstr>Chart</vt:lpstr>
      <vt:lpstr>Picture</vt:lpstr>
      <vt:lpstr>Document</vt:lpstr>
      <vt:lpstr>Java  Basics</vt:lpstr>
      <vt:lpstr>Contents.</vt:lpstr>
      <vt:lpstr>1) Concept of Object Oriented Programming (OOP) </vt:lpstr>
      <vt:lpstr>The Object-Oriented (OO) Programming Paradigm</vt:lpstr>
      <vt:lpstr>Programming Paradigms</vt:lpstr>
      <vt:lpstr>Why OO Programming?</vt:lpstr>
      <vt:lpstr> Objects</vt:lpstr>
      <vt:lpstr>Classes</vt:lpstr>
      <vt:lpstr>What Is an Object?</vt:lpstr>
      <vt:lpstr>Example: Bicycle</vt:lpstr>
      <vt:lpstr>What Are Classes?</vt:lpstr>
      <vt:lpstr>Objects vs. Classes</vt:lpstr>
      <vt:lpstr>PowerPoint Presentation</vt:lpstr>
      <vt:lpstr>Encapsulation</vt:lpstr>
      <vt:lpstr>Classes  in Java</vt:lpstr>
      <vt:lpstr>Class Bicycle in Java</vt:lpstr>
      <vt:lpstr>Class  HelloWorld (Applet version)</vt:lpstr>
      <vt:lpstr>What Is Inheritance? (extends)</vt:lpstr>
      <vt:lpstr>Mankind extends Animal</vt:lpstr>
      <vt:lpstr>Mankind inherits Animal  (C++)</vt:lpstr>
      <vt:lpstr>Rectangle Contains Point</vt:lpstr>
      <vt:lpstr>Point and it's constructor</vt:lpstr>
      <vt:lpstr>Class may have many Constructors</vt:lpstr>
      <vt:lpstr>What Are Messages?</vt:lpstr>
      <vt:lpstr>Messaging</vt:lpstr>
      <vt:lpstr>Object-Oriented Technology</vt:lpstr>
      <vt:lpstr>STRUCTURED vs. OO PROGRAMMING</vt:lpstr>
      <vt:lpstr>Structured Programming</vt:lpstr>
      <vt:lpstr>OBJECT ORIENTED PROGRAMMING</vt:lpstr>
      <vt:lpstr>OBJECT ORIENTED PROGRAMMING</vt:lpstr>
      <vt:lpstr>PowerPoint Presentation</vt:lpstr>
      <vt:lpstr>Example for attributes and methods</vt:lpstr>
      <vt:lpstr>Why OOP?</vt:lpstr>
      <vt:lpstr>Design Principles of OOP</vt:lpstr>
      <vt:lpstr>Encapsulation</vt:lpstr>
      <vt:lpstr>Abstraction</vt:lpstr>
      <vt:lpstr>Polymorphism</vt:lpstr>
      <vt:lpstr>Function Overloading</vt:lpstr>
      <vt:lpstr>Inheritance</vt:lpstr>
      <vt:lpstr>An Inheritance Hierarchy</vt:lpstr>
      <vt:lpstr>Object-Oriented Programming Languages</vt:lpstr>
      <vt:lpstr> Review: Introduction to Object Orientation</vt:lpstr>
      <vt:lpstr>Review: Introduction to Object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 Java Overveiw </vt:lpstr>
      <vt:lpstr>Why Java ?</vt:lpstr>
      <vt:lpstr>JVM</vt:lpstr>
      <vt:lpstr>PowerPoint Presentation</vt:lpstr>
      <vt:lpstr>Primitive types</vt:lpstr>
      <vt:lpstr>PowerPoint Presentation</vt:lpstr>
      <vt:lpstr>Wrappers</vt:lpstr>
      <vt:lpstr>Hello World</vt:lpstr>
      <vt:lpstr>More sophisticated</vt:lpstr>
      <vt:lpstr>Results</vt:lpstr>
      <vt:lpstr>Arrays</vt:lpstr>
      <vt:lpstr>Arrays - Multidimensional</vt:lpstr>
      <vt:lpstr>Static - [1/4]</vt:lpstr>
      <vt:lpstr>Static - [2/4]</vt:lpstr>
      <vt:lpstr>Static - [2/4] cont.</vt:lpstr>
      <vt:lpstr>Static - [3/4]</vt:lpstr>
      <vt:lpstr>String is an Object</vt:lpstr>
      <vt:lpstr>Flow control</vt:lpstr>
      <vt:lpstr>Packages</vt:lpstr>
      <vt:lpstr>Access Control</vt:lpstr>
      <vt:lpstr>Inheritance</vt:lpstr>
      <vt:lpstr>Polymorphism</vt:lpstr>
      <vt:lpstr>PowerPoint Presentation</vt:lpstr>
      <vt:lpstr>PowerPoint Presentation</vt:lpstr>
      <vt:lpstr>PowerPoint Presentation</vt:lpstr>
      <vt:lpstr>Abstract</vt:lpstr>
      <vt:lpstr>Abstract - Example</vt:lpstr>
      <vt:lpstr>Interface</vt:lpstr>
      <vt:lpstr>Interface</vt:lpstr>
      <vt:lpstr>Interface</vt:lpstr>
      <vt:lpstr>When to use an interface ?</vt:lpstr>
      <vt:lpstr>Collections</vt:lpstr>
      <vt:lpstr>Java Collection Framework</vt:lpstr>
      <vt:lpstr>Collection Interfaces</vt:lpstr>
      <vt:lpstr>Collection Interface</vt:lpstr>
      <vt:lpstr>General Purpose Implementations</vt:lpstr>
      <vt:lpstr>final</vt:lpstr>
      <vt:lpstr>final</vt:lpstr>
      <vt:lpstr>IO - Introduction</vt:lpstr>
      <vt:lpstr>Exception - What is it and why do I care?</vt:lpstr>
      <vt:lpstr>Exception - What is it and why do I care?(2)</vt:lpstr>
      <vt:lpstr>Separating Error Handling Code from "Regular" Code (1)  </vt:lpstr>
      <vt:lpstr>Separating Error Handling Code from "Regular" Code (2)  </vt:lpstr>
      <vt:lpstr>1: Separating Error Handling Code from "Regular" Code (3) </vt:lpstr>
      <vt:lpstr>2: Propagating Errors Up the Call Stack </vt:lpstr>
      <vt:lpstr>Objects</vt:lpstr>
      <vt:lpstr>“Intrinsic Power” vs. “Effective Power”</vt:lpstr>
      <vt:lpstr>Objects</vt:lpstr>
      <vt:lpstr>Classes and Objects</vt:lpstr>
      <vt:lpstr>A Simple Class, called “Time” (partial)</vt:lpstr>
      <vt:lpstr>Definition of an “Object”</vt:lpstr>
      <vt:lpstr>1) Encapsulates some state</vt:lpstr>
      <vt:lpstr>Pascal Example: Represent a Time</vt:lpstr>
      <vt:lpstr>Java Example: Represent a Time</vt:lpstr>
      <vt:lpstr>Objects</vt:lpstr>
      <vt:lpstr>2) Is able to perform actions, or methods, on this state</vt:lpstr>
      <vt:lpstr>3) Communicates with other objects via message passing</vt:lpstr>
      <vt:lpstr>Example of Object Creation and Message Passing</vt:lpstr>
      <vt:lpstr>Example of Object Creation and Message Passing</vt:lpstr>
      <vt:lpstr>Example of Object Creation and Message Passing</vt:lpstr>
      <vt:lpstr>Example of Object Creation and Message Passing</vt:lpstr>
      <vt:lpstr>Example of Object Creation and Message Passing</vt:lpstr>
      <vt:lpstr>Structure of a Class Definition</vt:lpstr>
      <vt:lpstr>History of Object-Oriented Programming</vt:lpstr>
      <vt:lpstr>The Ideas Spread</vt:lpstr>
      <vt:lpstr>Other Object Oriented Languages</vt:lpstr>
      <vt:lpstr>REVIEW: Definition of an “Object”</vt:lpstr>
      <vt:lpstr>Encapsulation</vt:lpstr>
      <vt:lpstr>Advantages</vt:lpstr>
      <vt:lpstr>But there’s more…</vt:lpstr>
      <vt:lpstr>Example of Class Inheritance</vt:lpstr>
      <vt:lpstr>Java Class Hierarchy</vt:lpstr>
      <vt:lpstr>Java Class Hierarchy, another view</vt:lpstr>
      <vt:lpstr>Polymorphism</vt:lpstr>
      <vt:lpstr>Polymorphism</vt:lpstr>
      <vt:lpstr>Polymorphism</vt:lpstr>
      <vt:lpstr>How Objects are Created</vt:lpstr>
      <vt:lpstr>How Objects are Created</vt:lpstr>
      <vt:lpstr>How Objects are Created</vt:lpstr>
      <vt:lpstr>How Objects are Created</vt:lpstr>
      <vt:lpstr>Three Common Uses for Polymorphism</vt:lpstr>
      <vt:lpstr>1) Using Polymorphism in Arrays</vt:lpstr>
      <vt:lpstr>1) Using Polymorphism in Arrays</vt:lpstr>
      <vt:lpstr>1) Using Polymorphism in Arrays</vt:lpstr>
      <vt:lpstr>1) Using Polymorphism in Arrays</vt:lpstr>
      <vt:lpstr>2) Using Polymorphism for Method Arguments</vt:lpstr>
      <vt:lpstr>2) Using Polymorphism for Method Arguments</vt:lpstr>
      <vt:lpstr>3) Using Polymorphism for Method Return Type</vt:lpstr>
      <vt:lpstr>Java Convinced Me to Start Teaching Object-Oriented in Intro to CS</vt:lpstr>
      <vt:lpstr>Object-Oriented Programming in Industry</vt:lpstr>
      <vt:lpstr>3) Encapsulation </vt:lpstr>
      <vt:lpstr>                    OOP in a Nutshell:</vt:lpstr>
      <vt:lpstr>PowerPoint Presentation</vt:lpstr>
      <vt:lpstr>Case Study: Dance Studio</vt:lpstr>
      <vt:lpstr>Quiz:</vt:lpstr>
      <vt:lpstr>PowerPoint Presentation</vt:lpstr>
      <vt:lpstr>Good news: The classes are fairly short</vt:lpstr>
      <vt:lpstr>PowerPoint Presentation</vt:lpstr>
      <vt:lpstr>Abstraction</vt:lpstr>
      <vt:lpstr>Abstraction</vt:lpstr>
      <vt:lpstr>Encapsulation</vt:lpstr>
      <vt:lpstr>Encapsulation </vt:lpstr>
      <vt:lpstr>PowerPoint Presentation</vt:lpstr>
      <vt:lpstr>Encapsulation ensures that structural changes remain local</vt:lpstr>
      <vt:lpstr>True or False?  Abstraction and encapsulation are helpful for the following:</vt:lpstr>
      <vt:lpstr>Answer: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biswas</dc:creator>
  <cp:lastModifiedBy>kishore biswas</cp:lastModifiedBy>
  <cp:revision>23</cp:revision>
  <dcterms:created xsi:type="dcterms:W3CDTF">2017-07-13T01:00:58Z</dcterms:created>
  <dcterms:modified xsi:type="dcterms:W3CDTF">2017-07-13T08:17:50Z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0x01010058C5E9E767291647B25E179C7D7A2EEB</vt:lpwstr>
  </property>
</Properties>
</file>