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s/slide79.xml" ContentType="application/vnd.openxmlformats-officedocument.presentationml.slide+xml"/>
  <Override PartName="/ppt/slides/slide160.xml" ContentType="application/vnd.openxmlformats-officedocument.presentationml.slide+xml"/>
  <Override PartName="/ppt/slides/slide159.xml" ContentType="application/vnd.openxmlformats-officedocument.presentationml.slide+xml"/>
  <Override PartName="/ppt/slides/slide158.xml" ContentType="application/vnd.openxmlformats-officedocument.presentationml.slide+xml"/>
  <Override PartName="/ppt/slides/slide157.xml" ContentType="application/vnd.openxmlformats-officedocument.presentationml.slide+xml"/>
  <Override PartName="/ppt/slides/slide156.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164.xml" ContentType="application/vnd.openxmlformats-officedocument.presentationml.slide+xml"/>
  <Override PartName="/ppt/slides/slide155.xml" ContentType="application/vnd.openxmlformats-officedocument.presentationml.slide+xml"/>
  <Override PartName="/ppt/slides/slide154.xml" ContentType="application/vnd.openxmlformats-officedocument.presentationml.slide+xml"/>
  <Override PartName="/ppt/slides/slide153.xml" ContentType="application/vnd.openxmlformats-officedocument.presentationml.slide+xml"/>
  <Override PartName="/ppt/slides/slide145.xml" ContentType="application/vnd.openxmlformats-officedocument.presentationml.slide+xml"/>
  <Override PartName="/ppt/slides/slide144.xml" ContentType="application/vnd.openxmlformats-officedocument.presentationml.slide+xml"/>
  <Override PartName="/ppt/slides/slide143.xml" ContentType="application/vnd.openxmlformats-officedocument.presentationml.slide+xml"/>
  <Override PartName="/ppt/slides/slide142.xml" ContentType="application/vnd.openxmlformats-officedocument.presentationml.slide+xml"/>
  <Override PartName="/ppt/slides/slide141.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52.xml" ContentType="application/vnd.openxmlformats-officedocument.presentationml.slide+xml"/>
  <Override PartName="/ppt/slides/slide151.xml" ContentType="application/vnd.openxmlformats-officedocument.presentationml.slide+xml"/>
  <Override PartName="/ppt/slides/slide150.xml" ContentType="application/vnd.openxmlformats-officedocument.presentationml.slide+xml"/>
  <Override PartName="/ppt/slides/slide149.xml" ContentType="application/vnd.openxmlformats-officedocument.presentationml.slide+xml"/>
  <Override PartName="/ppt/slides/slide73.xml" ContentType="application/vnd.openxmlformats-officedocument.presentationml.slide+xml"/>
  <Override PartName="/ppt/slides/slide72.xml" ContentType="application/vnd.openxmlformats-officedocument.presentationml.slide+xml"/>
  <Override PartName="/ppt/slides/slide71.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0.xml" ContentType="application/vnd.openxmlformats-officedocument.presentationml.slide+xml"/>
  <Override PartName="/ppt/slides/slide49.xml" ContentType="application/vnd.openxmlformats-officedocument.presentationml.slide+xml"/>
  <Override PartName="/ppt/slides/slide48.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65.xml" ContentType="application/vnd.openxmlformats-officedocument.presentationml.slide+xml"/>
  <Override PartName="/ppt/slides/slide64.xml" ContentType="application/vnd.openxmlformats-officedocument.presentationml.slide+xml"/>
  <Override PartName="/ppt/slides/slide63.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140.xml" ContentType="application/vnd.openxmlformats-officedocument.presentationml.slide+xml"/>
  <Override PartName="/ppt/slides/slide139.xml" ContentType="application/vnd.openxmlformats-officedocument.presentationml.slide+xml"/>
  <Override PartName="/ppt/slides/slide138.xml" ContentType="application/vnd.openxmlformats-officedocument.presentationml.slide+xml"/>
  <Override PartName="/ppt/slides/slide99.xml" ContentType="application/vnd.openxmlformats-officedocument.presentationml.slide+xml"/>
  <Override PartName="/ppt/slides/slide98.xml" ContentType="application/vnd.openxmlformats-officedocument.presentationml.slide+xml"/>
  <Override PartName="/ppt/slides/slide97.xml" ContentType="application/vnd.openxmlformats-officedocument.presentationml.slide+xml"/>
  <Override PartName="/ppt/slides/slide96.xml" ContentType="application/vnd.openxmlformats-officedocument.presentationml.slide+xml"/>
  <Override PartName="/ppt/slides/slide95.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7.xml" ContentType="application/vnd.openxmlformats-officedocument.presentationml.slide+xml"/>
  <Override PartName="/ppt/slides/slide106.xml" ContentType="application/vnd.openxmlformats-officedocument.presentationml.slide+xml"/>
  <Override PartName="/ppt/slides/slide105.xml" ContentType="application/vnd.openxmlformats-officedocument.presentationml.slide+xml"/>
  <Override PartName="/ppt/slides/slide104.xml" ContentType="application/vnd.openxmlformats-officedocument.presentationml.slide+xml"/>
  <Override PartName="/ppt/slides/slide103.xml" ContentType="application/vnd.openxmlformats-officedocument.presentationml.slide+xml"/>
  <Override PartName="/ppt/slides/slide94.xml" ContentType="application/vnd.openxmlformats-officedocument.presentationml.slide+xml"/>
  <Override PartName="/ppt/slides/slide93.xml" ContentType="application/vnd.openxmlformats-officedocument.presentationml.slide+xml"/>
  <Override PartName="/ppt/slides/slide92.xml" ContentType="application/vnd.openxmlformats-officedocument.presentationml.slide+xml"/>
  <Override PartName="/ppt/slides/slide84.xml" ContentType="application/vnd.openxmlformats-officedocument.presentationml.slide+xml"/>
  <Override PartName="/ppt/slides/slide83.xml" ContentType="application/vnd.openxmlformats-officedocument.presentationml.slide+xml"/>
  <Override PartName="/ppt/slides/slide82.xml" ContentType="application/vnd.openxmlformats-officedocument.presentationml.slide+xml"/>
  <Override PartName="/ppt/slides/slide81.xml" ContentType="application/vnd.openxmlformats-officedocument.presentationml.slide+xml"/>
  <Override PartName="/ppt/slides/slide80.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91.xml" ContentType="application/vnd.openxmlformats-officedocument.presentationml.slide+xml"/>
  <Override PartName="/ppt/slides/slide90.xml" ContentType="application/vnd.openxmlformats-officedocument.presentationml.slide+xml"/>
  <Override PartName="/ppt/slides/slide89.xml" ContentType="application/vnd.openxmlformats-officedocument.presentationml.slide+xml"/>
  <Override PartName="/ppt/slides/slide88.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30.xml" ContentType="application/vnd.openxmlformats-officedocument.presentationml.slide+xml"/>
  <Override PartName="/ppt/slides/slide129.xml" ContentType="application/vnd.openxmlformats-officedocument.presentationml.slide+xml"/>
  <Override PartName="/ppt/slides/slide128.xml" ContentType="application/vnd.openxmlformats-officedocument.presentationml.slide+xml"/>
  <Override PartName="/ppt/slides/slide127.xml" ContentType="application/vnd.openxmlformats-officedocument.presentationml.slide+xml"/>
  <Override PartName="/ppt/slides/slide126.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7.xml" ContentType="application/vnd.openxmlformats-officedocument.presentationml.slide+xml"/>
  <Override PartName="/ppt/slides/slide136.xml" ContentType="application/vnd.openxmlformats-officedocument.presentationml.slide+xml"/>
  <Override PartName="/ppt/slides/slide135.xml" ContentType="application/vnd.openxmlformats-officedocument.presentationml.slide+xml"/>
  <Override PartName="/ppt/slides/slide134.xml" ContentType="application/vnd.openxmlformats-officedocument.presentationml.slide+xml"/>
  <Override PartName="/ppt/slides/slide125.xml" ContentType="application/vnd.openxmlformats-officedocument.presentationml.slide+xml"/>
  <Override PartName="/ppt/slides/slide124.xml" ContentType="application/vnd.openxmlformats-officedocument.presentationml.slide+xml"/>
  <Override PartName="/ppt/slides/slide123.xml" ContentType="application/vnd.openxmlformats-officedocument.presentationml.slide+xml"/>
  <Override PartName="/ppt/slides/slide115.xml" ContentType="application/vnd.openxmlformats-officedocument.presentationml.slide+xml"/>
  <Override PartName="/ppt/slides/slide114.xml" ContentType="application/vnd.openxmlformats-officedocument.presentationml.slide+xml"/>
  <Override PartName="/ppt/slides/slide113.xml" ContentType="application/vnd.openxmlformats-officedocument.presentationml.slide+xml"/>
  <Override PartName="/ppt/slides/slide112.xml" ContentType="application/vnd.openxmlformats-officedocument.presentationml.slide+xml"/>
  <Override PartName="/ppt/slides/slide111.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22.xml" ContentType="application/vnd.openxmlformats-officedocument.presentationml.slide+xml"/>
  <Override PartName="/ppt/slides/slide121.xml" ContentType="application/vnd.openxmlformats-officedocument.presentationml.slide+xml"/>
  <Override PartName="/ppt/slides/slide120.xml" ContentType="application/vnd.openxmlformats-officedocument.presentationml.slide+xml"/>
  <Override PartName="/ppt/slides/slide119.xml" ContentType="application/vnd.openxmlformats-officedocument.presentationml.slide+xml"/>
  <Override PartName="/ppt/slides/slide78.xml" ContentType="application/vnd.openxmlformats-officedocument.presentationml.slide+xml"/>
  <Override PartName="/ppt/slides/slide42.xml" ContentType="application/vnd.openxmlformats-officedocument.presentationml.slide+xml"/>
  <Override PartName="/ppt/slides/slide4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9.xml" ContentType="application/vnd.openxmlformats-officedocument.presentationml.slide+xml"/>
  <Override PartName="/ppt/slides/slide41.xml" ContentType="application/vnd.openxmlformats-officedocument.presentationml.slide+xml"/>
  <Override PartName="/ppt/slides/slide2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31.xml" ContentType="application/vnd.openxmlformats-officedocument.presentationml.slide+xml"/>
  <Override PartName="/ppt/slides/slide20.xml" ContentType="application/vnd.openxmlformats-officedocument.presentationml.slide+xml"/>
  <Override PartName="/ppt/slides/slide29.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0.xml" ContentType="application/vnd.openxmlformats-officedocument.presentationml.slide+xml"/>
  <Override PartName="/ppt/slides/slide26.xml" ContentType="application/vnd.openxmlformats-officedocument.presentationml.slide+xml"/>
  <Override PartName="/ppt/slides/slide28.xml" ContentType="application/vnd.openxmlformats-officedocument.presentationml.slide+xml"/>
  <Override PartName="/ppt/slides/slide25.xml" ContentType="application/vnd.openxmlformats-officedocument.presentationml.slide+xml"/>
  <Override PartName="/ppt/slides/slide27.xml" ContentType="application/vnd.openxmlformats-officedocument.presentationml.slide+xml"/>
  <Override PartName="/ppt/slideMasters/slideMaster1.xml" ContentType="application/vnd.openxmlformats-officedocument.presentationml.slideMaster+xml"/>
  <Override PartName="/ppt/notesSlides/notesSlide14.xml" ContentType="application/vnd.openxmlformats-officedocument.presentationml.notesSlide+xml"/>
  <Override PartName="/ppt/notesSlides/notesSlide40.xml" ContentType="application/vnd.openxmlformats-officedocument.presentationml.notesSlide+xml"/>
  <Override PartName="/ppt/notesSlides/notesSlide39.xml" ContentType="application/vnd.openxmlformats-officedocument.presentationml.notesSlide+xml"/>
  <Override PartName="/ppt/notesSlides/notesSlide38.xml" ContentType="application/vnd.openxmlformats-officedocument.presentationml.notesSlide+xml"/>
  <Override PartName="/ppt/notesSlides/notesSlide37.xml" ContentType="application/vnd.openxmlformats-officedocument.presentationml.notesSlide+xml"/>
  <Override PartName="/ppt/notesSlides/notesSlide36.xml" ContentType="application/vnd.openxmlformats-officedocument.presentationml.notesSlide+xml"/>
  <Override PartName="/ppt/notesSlides/notesSlide35.xml" ContentType="application/vnd.openxmlformats-officedocument.presentationml.notesSlide+xml"/>
  <Override PartName="/ppt/notesSlides/notesSlide8.xml" ContentType="application/vnd.openxmlformats-officedocument.presentationml.notesSlide+xml"/>
  <Override PartName="/ppt/notesSlides/notesSlide34.xml" ContentType="application/vnd.openxmlformats-officedocument.presentationml.notesSlide+xml"/>
  <Override PartName="/ppt/notesSlides/notesSlide33.xml" ContentType="application/vnd.openxmlformats-officedocument.presentationml.notesSlide+xml"/>
  <Override PartName="/ppt/notesSlides/notesSlide7.xml" ContentType="application/vnd.openxmlformats-officedocument.presentationml.notesSlide+xml"/>
  <Override PartName="/ppt/notesSlides/notesSlide41.xml" ContentType="application/vnd.openxmlformats-officedocument.presentationml.notesSlide+xml"/>
  <Override PartName="/ppt/notesSlides/notesSlide6.xml" ContentType="application/vnd.openxmlformats-officedocument.presentationml.notesSlide+xml"/>
  <Override PartName="/ppt/notesSlides/notesSlide47.xml" ContentType="application/vnd.openxmlformats-officedocument.presentationml.notesSlide+xml"/>
  <Override PartName="/ppt/notesSlides/notesSlide46.xml" ContentType="application/vnd.openxmlformats-officedocument.presentationml.notesSlide+xml"/>
  <Override PartName="/ppt/notesSlides/notesSlide45.xml" ContentType="application/vnd.openxmlformats-officedocument.presentationml.notesSlide+xml"/>
  <Override PartName="/ppt/notesSlides/notesSlide3.xml" ContentType="application/vnd.openxmlformats-officedocument.presentationml.notesSlide+xml"/>
  <Override PartName="/ppt/notesSlides/notesSlide13.xml" ContentType="application/vnd.openxmlformats-officedocument.presentationml.notesSlide+xml"/>
  <Override PartName="/ppt/notesSlides/notesSlide43.xml" ContentType="application/vnd.openxmlformats-officedocument.presentationml.notesSlide+xml"/>
  <Override PartName="/ppt/notesSlides/notesSlide4.xml" ContentType="application/vnd.openxmlformats-officedocument.presentationml.notesSlide+xml"/>
  <Override PartName="/ppt/notesSlides/notesSlide42.xml" ContentType="application/vnd.openxmlformats-officedocument.presentationml.notesSlide+xml"/>
  <Override PartName="/ppt/notesSlides/notesSlide5.xml" ContentType="application/vnd.openxmlformats-officedocument.presentationml.notesSlide+xml"/>
  <Override PartName="/ppt/notesSlides/notesSlide9.xml" ContentType="application/vnd.openxmlformats-officedocument.presentationml.notesSlide+xml"/>
  <Override PartName="/ppt/notesSlides/notesSlide32.xml" ContentType="application/vnd.openxmlformats-officedocument.presentationml.notesSlide+xml"/>
  <Override PartName="/ppt/notesSlides/notesSlide20.xml" ContentType="application/vnd.openxmlformats-officedocument.presentationml.notesSlide+xml"/>
  <Override PartName="/ppt/notesSlides/notesSlide19.xml" ContentType="application/vnd.openxmlformats-officedocument.presentationml.notesSlide+xml"/>
  <Override PartName="/ppt/notesSlides/notesSlide18.xml" ContentType="application/vnd.openxmlformats-officedocument.presentationml.notesSlide+xml"/>
  <Override PartName="/ppt/notesSlides/notesSlide17.xml" ContentType="application/vnd.openxmlformats-officedocument.presentationml.notesSlide+xml"/>
  <Override PartName="/ppt/notesSlides/notesSlide16.xml" ContentType="application/vnd.openxmlformats-officedocument.presentationml.notesSlide+xml"/>
  <Override PartName="/ppt/notesSlides/notesSlide10.xml" ContentType="application/vnd.openxmlformats-officedocument.presentationml.notesSlide+xml"/>
  <Override PartName="/ppt/notesSlides/notesSlide15.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31.xml" ContentType="application/vnd.openxmlformats-officedocument.presentationml.notesSlide+xml"/>
  <Override PartName="/ppt/notesSlides/notesSlide30.xml" ContentType="application/vnd.openxmlformats-officedocument.presentationml.notesSlide+xml"/>
  <Override PartName="/ppt/notesSlides/notesSlide29.xml" ContentType="application/vnd.openxmlformats-officedocument.presentationml.notesSlide+xml"/>
  <Override PartName="/ppt/notesSlides/notesSlide28.xml" ContentType="application/vnd.openxmlformats-officedocument.presentationml.notesSlide+xml"/>
  <Override PartName="/ppt/notesSlides/notesSlide27.xml" ContentType="application/vnd.openxmlformats-officedocument.presentationml.notesSlide+xml"/>
  <Override PartName="/ppt/notesSlides/notesSlide26.xml" ContentType="application/vnd.openxmlformats-officedocument.presentationml.notesSlide+xml"/>
  <Override PartName="/ppt/notesSlides/notesSlide25.xml" ContentType="application/vnd.openxmlformats-officedocument.presentationml.notesSlide+xml"/>
  <Override PartName="/ppt/notesSlides/notesSlide24.xml" ContentType="application/vnd.openxmlformats-officedocument.presentationml.notesSlide+xml"/>
  <Override PartName="/ppt/notesSlides/notesSlide48.xml" ContentType="application/vnd.openxmlformats-officedocument.presentationml.notesSlide+xml"/>
  <Override PartName="/ppt/notesSlides/notesSlide44.xml" ContentType="application/vnd.openxmlformats-officedocument.presentationml.notesSlide+xml"/>
  <Override PartName="/ppt/notesSlides/notesSlide50.xml" ContentType="application/vnd.openxmlformats-officedocument.presentationml.notesSlide+xml"/>
  <Override PartName="/ppt/slideLayouts/slideLayout6.xml" ContentType="application/vnd.openxmlformats-officedocument.presentationml.slideLayout+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58.xml" ContentType="application/vnd.openxmlformats-officedocument.presentationml.notes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56.xml" ContentType="application/vnd.openxmlformats-officedocument.presentationml.notesSlide+xml"/>
  <Override PartName="/ppt/slideLayouts/slideLayout10.xml" ContentType="application/vnd.openxmlformats-officedocument.presentationml.slideLayout+xml"/>
  <Override PartName="/ppt/notesSlides/notesSlide57.xml" ContentType="application/vnd.openxmlformats-officedocument.presentationml.notesSlide+xml"/>
  <Override PartName="/ppt/slideLayouts/slideLayout9.xml" ContentType="application/vnd.openxmlformats-officedocument.presentationml.slideLayout+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9.xml" ContentType="application/vnd.openxmlformats-officedocument.presentationml.notesSlide+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notesSlides/notesSlide68.xml" ContentType="application/vnd.openxmlformats-officedocument.presentationml.notesSlide+xml"/>
  <Override PartName="/ppt/notesSlides/notesSlide67.xml" ContentType="application/vnd.openxmlformats-officedocument.presentationml.notesSlide+xml"/>
  <Override PartName="/ppt/notesSlides/notesSlide66.xml" ContentType="application/vnd.openxmlformats-officedocument.presentationml.notesSlide+xml"/>
  <Override PartName="/ppt/notesSlides/notesSlide65.xml" ContentType="application/vnd.openxmlformats-officedocument.presentationml.notesSlide+xml"/>
  <Override PartName="/ppt/slideLayouts/slideLayout11.xml" ContentType="application/vnd.openxmlformats-officedocument.presentationml.slideLayout+xml"/>
  <Override PartName="/ppt/notesSlides/notesSlide49.xml" ContentType="application/vnd.openxmlformats-officedocument.presentationml.notesSlide+xml"/>
  <Override PartName="/ppt/notesSlides/notesSlide55.xml" ContentType="application/vnd.openxmlformats-officedocument.presentationml.notesSlide+xml"/>
  <Override PartName="/ppt/slideLayouts/slideLayout12.xml" ContentType="application/vnd.openxmlformats-officedocument.presentationml.slideLayout+xml"/>
  <Override PartName="/ppt/notesSlides/notesSlide53.xml" ContentType="application/vnd.openxmlformats-officedocument.presentationml.notesSlide+xml"/>
  <Override PartName="/ppt/notesSlides/notesSlide2.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1.xml" ContentType="application/vnd.openxmlformats-officedocument.presentationml.notesSlide+xml"/>
  <Override PartName="/ppt/notesSlides/notesSlide54.xml" ContentType="application/vnd.openxmlformats-officedocument.presentationml.notesSlide+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6"/>
  </p:notesMasterIdLst>
  <p:sldIdLst>
    <p:sldId id="497"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7" r:id="rId52"/>
    <p:sldId id="308" r:id="rId53"/>
    <p:sldId id="309" r:id="rId54"/>
    <p:sldId id="310" r:id="rId55"/>
    <p:sldId id="311" r:id="rId56"/>
    <p:sldId id="312" r:id="rId57"/>
    <p:sldId id="313" r:id="rId58"/>
    <p:sldId id="314" r:id="rId59"/>
    <p:sldId id="315" r:id="rId60"/>
    <p:sldId id="316" r:id="rId61"/>
    <p:sldId id="317" r:id="rId62"/>
    <p:sldId id="318" r:id="rId63"/>
    <p:sldId id="319" r:id="rId64"/>
    <p:sldId id="320" r:id="rId65"/>
    <p:sldId id="321" r:id="rId66"/>
    <p:sldId id="322" r:id="rId67"/>
    <p:sldId id="323" r:id="rId68"/>
    <p:sldId id="324" r:id="rId69"/>
    <p:sldId id="325" r:id="rId70"/>
    <p:sldId id="326" r:id="rId71"/>
    <p:sldId id="327" r:id="rId72"/>
    <p:sldId id="328" r:id="rId73"/>
    <p:sldId id="329" r:id="rId74"/>
    <p:sldId id="330" r:id="rId75"/>
    <p:sldId id="331" r:id="rId76"/>
    <p:sldId id="332" r:id="rId77"/>
    <p:sldId id="333" r:id="rId78"/>
    <p:sldId id="334" r:id="rId79"/>
    <p:sldId id="335" r:id="rId80"/>
    <p:sldId id="336" r:id="rId81"/>
    <p:sldId id="337" r:id="rId82"/>
    <p:sldId id="338" r:id="rId83"/>
    <p:sldId id="339" r:id="rId84"/>
    <p:sldId id="340" r:id="rId85"/>
    <p:sldId id="341" r:id="rId86"/>
    <p:sldId id="342" r:id="rId87"/>
    <p:sldId id="343" r:id="rId88"/>
    <p:sldId id="344" r:id="rId89"/>
    <p:sldId id="345" r:id="rId90"/>
    <p:sldId id="346" r:id="rId91"/>
    <p:sldId id="347" r:id="rId92"/>
    <p:sldId id="348" r:id="rId93"/>
    <p:sldId id="349" r:id="rId94"/>
    <p:sldId id="350" r:id="rId95"/>
    <p:sldId id="306" r:id="rId96"/>
    <p:sldId id="366" r:id="rId97"/>
    <p:sldId id="368" r:id="rId98"/>
    <p:sldId id="369" r:id="rId99"/>
    <p:sldId id="370" r:id="rId100"/>
    <p:sldId id="371" r:id="rId101"/>
    <p:sldId id="372" r:id="rId102"/>
    <p:sldId id="373" r:id="rId103"/>
    <p:sldId id="374" r:id="rId104"/>
    <p:sldId id="375" r:id="rId105"/>
    <p:sldId id="376" r:id="rId106"/>
    <p:sldId id="377" r:id="rId107"/>
    <p:sldId id="378" r:id="rId108"/>
    <p:sldId id="379" r:id="rId109"/>
    <p:sldId id="380" r:id="rId110"/>
    <p:sldId id="381" r:id="rId111"/>
    <p:sldId id="382" r:id="rId112"/>
    <p:sldId id="383" r:id="rId113"/>
    <p:sldId id="384" r:id="rId114"/>
    <p:sldId id="385" r:id="rId115"/>
    <p:sldId id="386" r:id="rId116"/>
    <p:sldId id="387" r:id="rId117"/>
    <p:sldId id="388" r:id="rId118"/>
    <p:sldId id="389" r:id="rId119"/>
    <p:sldId id="390" r:id="rId120"/>
    <p:sldId id="391" r:id="rId121"/>
    <p:sldId id="392" r:id="rId122"/>
    <p:sldId id="393" r:id="rId123"/>
    <p:sldId id="394" r:id="rId124"/>
    <p:sldId id="395" r:id="rId125"/>
    <p:sldId id="396" r:id="rId126"/>
    <p:sldId id="423" r:id="rId127"/>
    <p:sldId id="424" r:id="rId128"/>
    <p:sldId id="425" r:id="rId129"/>
    <p:sldId id="426" r:id="rId130"/>
    <p:sldId id="427" r:id="rId131"/>
    <p:sldId id="428" r:id="rId132"/>
    <p:sldId id="429" r:id="rId133"/>
    <p:sldId id="430" r:id="rId134"/>
    <p:sldId id="431" r:id="rId135"/>
    <p:sldId id="432" r:id="rId136"/>
    <p:sldId id="433" r:id="rId137"/>
    <p:sldId id="434" r:id="rId138"/>
    <p:sldId id="435" r:id="rId139"/>
    <p:sldId id="436" r:id="rId140"/>
    <p:sldId id="437" r:id="rId141"/>
    <p:sldId id="438" r:id="rId142"/>
    <p:sldId id="439" r:id="rId143"/>
    <p:sldId id="440" r:id="rId144"/>
    <p:sldId id="441" r:id="rId145"/>
    <p:sldId id="442" r:id="rId146"/>
    <p:sldId id="443" r:id="rId147"/>
    <p:sldId id="444" r:id="rId148"/>
    <p:sldId id="445" r:id="rId149"/>
    <p:sldId id="446" r:id="rId150"/>
    <p:sldId id="447" r:id="rId151"/>
    <p:sldId id="448" r:id="rId152"/>
    <p:sldId id="449" r:id="rId153"/>
    <p:sldId id="450" r:id="rId154"/>
    <p:sldId id="451" r:id="rId155"/>
    <p:sldId id="452" r:id="rId156"/>
    <p:sldId id="453" r:id="rId157"/>
    <p:sldId id="454" r:id="rId158"/>
    <p:sldId id="455" r:id="rId159"/>
    <p:sldId id="456" r:id="rId160"/>
    <p:sldId id="457" r:id="rId161"/>
    <p:sldId id="458" r:id="rId162"/>
    <p:sldId id="459" r:id="rId163"/>
    <p:sldId id="460" r:id="rId164"/>
    <p:sldId id="496" r:id="rId16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3250" autoAdjust="0"/>
    <p:restoredTop sz="94660"/>
  </p:normalViewPr>
  <p:slideViewPr>
    <p:cSldViewPr snapToGrid="0">
      <p:cViewPr varScale="1">
        <p:scale>
          <a:sx n="80" d="100"/>
          <a:sy n="80" d="100"/>
        </p:scale>
        <p:origin x="60" y="22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tableStyles" Target="tableStyles.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customXml" Target="../customXml/item1.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2" Type="http://schemas.openxmlformats.org/officeDocument/2006/relationships/customXml" Target="../customXml/item2.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customXml" Target="../customXml/item3.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6.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7.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8.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9.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30.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31.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32.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3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2.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3.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4.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A8740D-3612-4AAE-AB63-D7B91F23CDD4}" type="datetimeFigureOut">
              <a:rPr lang="en-US" smtClean="0"/>
              <a:t>7/13/2017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1EC9961-1DEF-4D18-9F3F-11654699FFEE}" type="slidenum">
              <a:rPr lang="en-US" smtClean="0"/>
              <a:t>‹#›</a:t>
            </a:fld>
            <a:endParaRPr lang="en-US"/>
          </a:p>
        </p:txBody>
      </p:sp>
    </p:spTree>
    <p:extLst>
      <p:ext uri="{BB962C8B-B14F-4D97-AF65-F5344CB8AC3E}">
        <p14:creationId xmlns:p14="http://schemas.microsoft.com/office/powerpoint/2010/main" val="1852295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1EC9961-1DEF-4D18-9F3F-11654699FFEE}" type="slidenum">
              <a:rPr lang="en-US" smtClean="0"/>
              <a:t>8</a:t>
            </a:fld>
            <a:endParaRPr lang="en-US"/>
          </a:p>
        </p:txBody>
      </p:sp>
    </p:spTree>
    <p:extLst>
      <p:ext uri="{BB962C8B-B14F-4D97-AF65-F5344CB8AC3E}">
        <p14:creationId xmlns:p14="http://schemas.microsoft.com/office/powerpoint/2010/main" val="19051816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54004D0-F1C0-499C-B771-FC0D1DCE806E}" type="slidenum">
              <a:rPr lang="en-US"/>
              <a:pPr/>
              <a:t>96</a:t>
            </a:fld>
            <a:endParaRPr lang="en-US"/>
          </a:p>
        </p:txBody>
      </p:sp>
      <p:sp>
        <p:nvSpPr>
          <p:cNvPr id="944130" name="Rectangle 2"/>
          <p:cNvSpPr>
            <a:spLocks noGrp="1" noRot="1" noChangeAspect="1" noChangeArrowheads="1" noTextEdit="1"/>
          </p:cNvSpPr>
          <p:nvPr>
            <p:ph type="sldImg"/>
          </p:nvPr>
        </p:nvSpPr>
        <p:spPr>
          <a:ln/>
        </p:spPr>
      </p:sp>
      <p:sp>
        <p:nvSpPr>
          <p:cNvPr id="944131" name="Rectangle 3"/>
          <p:cNvSpPr>
            <a:spLocks noGrp="1" noChangeArrowheads="1"/>
          </p:cNvSpPr>
          <p:nvPr>
            <p:ph type="body" idx="1"/>
          </p:nvPr>
        </p:nvSpPr>
        <p:spPr/>
        <p:txBody>
          <a:bodyPr/>
          <a:lstStyle/>
          <a:p>
            <a:endParaRPr lang="tr-TR"/>
          </a:p>
        </p:txBody>
      </p:sp>
    </p:spTree>
    <p:extLst>
      <p:ext uri="{BB962C8B-B14F-4D97-AF65-F5344CB8AC3E}">
        <p14:creationId xmlns:p14="http://schemas.microsoft.com/office/powerpoint/2010/main" val="17258006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76F2F65-02CF-4DDB-A476-957885630DBF}" type="slidenum">
              <a:rPr lang="en-US"/>
              <a:pPr/>
              <a:t>97</a:t>
            </a:fld>
            <a:endParaRPr lang="en-US"/>
          </a:p>
        </p:txBody>
      </p:sp>
      <p:sp>
        <p:nvSpPr>
          <p:cNvPr id="946178" name="Rectangle 2"/>
          <p:cNvSpPr>
            <a:spLocks noGrp="1" noRot="1" noChangeAspect="1" noChangeArrowheads="1" noTextEdit="1"/>
          </p:cNvSpPr>
          <p:nvPr>
            <p:ph type="sldImg"/>
          </p:nvPr>
        </p:nvSpPr>
        <p:spPr>
          <a:ln/>
        </p:spPr>
      </p:sp>
      <p:sp>
        <p:nvSpPr>
          <p:cNvPr id="946179" name="Rectangle 3"/>
          <p:cNvSpPr>
            <a:spLocks noGrp="1" noChangeArrowheads="1"/>
          </p:cNvSpPr>
          <p:nvPr>
            <p:ph type="body" idx="1"/>
          </p:nvPr>
        </p:nvSpPr>
        <p:spPr/>
        <p:txBody>
          <a:bodyPr/>
          <a:lstStyle/>
          <a:p>
            <a:endParaRPr lang="tr-TR"/>
          </a:p>
        </p:txBody>
      </p:sp>
    </p:spTree>
    <p:extLst>
      <p:ext uri="{BB962C8B-B14F-4D97-AF65-F5344CB8AC3E}">
        <p14:creationId xmlns:p14="http://schemas.microsoft.com/office/powerpoint/2010/main" val="36629709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118B860-1F37-4548-B2EC-0DD9B4ED1DB7}" type="slidenum">
              <a:rPr lang="en-US"/>
              <a:pPr/>
              <a:t>98</a:t>
            </a:fld>
            <a:endParaRPr lang="en-US"/>
          </a:p>
        </p:txBody>
      </p:sp>
      <p:sp>
        <p:nvSpPr>
          <p:cNvPr id="947202" name="Rectangle 2"/>
          <p:cNvSpPr>
            <a:spLocks noGrp="1" noRot="1" noChangeAspect="1" noChangeArrowheads="1" noTextEdit="1"/>
          </p:cNvSpPr>
          <p:nvPr>
            <p:ph type="sldImg"/>
          </p:nvPr>
        </p:nvSpPr>
        <p:spPr>
          <a:ln/>
        </p:spPr>
      </p:sp>
      <p:sp>
        <p:nvSpPr>
          <p:cNvPr id="947203" name="Rectangle 3"/>
          <p:cNvSpPr>
            <a:spLocks noGrp="1" noChangeArrowheads="1"/>
          </p:cNvSpPr>
          <p:nvPr>
            <p:ph type="body" idx="1"/>
          </p:nvPr>
        </p:nvSpPr>
        <p:spPr/>
        <p:txBody>
          <a:bodyPr/>
          <a:lstStyle/>
          <a:p>
            <a:endParaRPr lang="tr-TR"/>
          </a:p>
        </p:txBody>
      </p:sp>
    </p:spTree>
    <p:extLst>
      <p:ext uri="{BB962C8B-B14F-4D97-AF65-F5344CB8AC3E}">
        <p14:creationId xmlns:p14="http://schemas.microsoft.com/office/powerpoint/2010/main" val="7722485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F59C4CC-11B5-4C8A-9F92-A7614CE96EAF}" type="slidenum">
              <a:rPr lang="en-US"/>
              <a:pPr/>
              <a:t>99</a:t>
            </a:fld>
            <a:endParaRPr lang="en-US"/>
          </a:p>
        </p:txBody>
      </p:sp>
      <p:sp>
        <p:nvSpPr>
          <p:cNvPr id="948226" name="Rectangle 2"/>
          <p:cNvSpPr>
            <a:spLocks noGrp="1" noRot="1" noChangeAspect="1" noChangeArrowheads="1" noTextEdit="1"/>
          </p:cNvSpPr>
          <p:nvPr>
            <p:ph type="sldImg"/>
          </p:nvPr>
        </p:nvSpPr>
        <p:spPr>
          <a:ln/>
        </p:spPr>
      </p:sp>
      <p:sp>
        <p:nvSpPr>
          <p:cNvPr id="948227" name="Rectangle 3"/>
          <p:cNvSpPr>
            <a:spLocks noGrp="1" noChangeArrowheads="1"/>
          </p:cNvSpPr>
          <p:nvPr>
            <p:ph type="body" idx="1"/>
          </p:nvPr>
        </p:nvSpPr>
        <p:spPr/>
        <p:txBody>
          <a:bodyPr/>
          <a:lstStyle/>
          <a:p>
            <a:endParaRPr lang="tr-TR"/>
          </a:p>
        </p:txBody>
      </p:sp>
    </p:spTree>
    <p:extLst>
      <p:ext uri="{BB962C8B-B14F-4D97-AF65-F5344CB8AC3E}">
        <p14:creationId xmlns:p14="http://schemas.microsoft.com/office/powerpoint/2010/main" val="33795968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93BD24A-F3A2-4BC1-ACA6-EBC04E014177}" type="slidenum">
              <a:rPr lang="en-US"/>
              <a:pPr/>
              <a:t>100</a:t>
            </a:fld>
            <a:endParaRPr lang="en-US"/>
          </a:p>
        </p:txBody>
      </p:sp>
      <p:sp>
        <p:nvSpPr>
          <p:cNvPr id="949250" name="Rectangle 2"/>
          <p:cNvSpPr>
            <a:spLocks noGrp="1" noRot="1" noChangeAspect="1" noChangeArrowheads="1" noTextEdit="1"/>
          </p:cNvSpPr>
          <p:nvPr>
            <p:ph type="sldImg"/>
          </p:nvPr>
        </p:nvSpPr>
        <p:spPr>
          <a:ln/>
        </p:spPr>
      </p:sp>
      <p:sp>
        <p:nvSpPr>
          <p:cNvPr id="949251" name="Rectangle 3"/>
          <p:cNvSpPr>
            <a:spLocks noGrp="1" noChangeArrowheads="1"/>
          </p:cNvSpPr>
          <p:nvPr>
            <p:ph type="body" idx="1"/>
          </p:nvPr>
        </p:nvSpPr>
        <p:spPr/>
        <p:txBody>
          <a:bodyPr/>
          <a:lstStyle/>
          <a:p>
            <a:endParaRPr lang="tr-TR"/>
          </a:p>
        </p:txBody>
      </p:sp>
    </p:spTree>
    <p:extLst>
      <p:ext uri="{BB962C8B-B14F-4D97-AF65-F5344CB8AC3E}">
        <p14:creationId xmlns:p14="http://schemas.microsoft.com/office/powerpoint/2010/main" val="26525631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6F3D33E-8408-450A-972B-5CAD2015B312}" type="slidenum">
              <a:rPr lang="en-US"/>
              <a:pPr/>
              <a:t>101</a:t>
            </a:fld>
            <a:endParaRPr lang="en-US"/>
          </a:p>
        </p:txBody>
      </p:sp>
      <p:sp>
        <p:nvSpPr>
          <p:cNvPr id="950274" name="Rectangle 2"/>
          <p:cNvSpPr>
            <a:spLocks noGrp="1" noRot="1" noChangeAspect="1" noChangeArrowheads="1" noTextEdit="1"/>
          </p:cNvSpPr>
          <p:nvPr>
            <p:ph type="sldImg"/>
          </p:nvPr>
        </p:nvSpPr>
        <p:spPr>
          <a:ln/>
        </p:spPr>
      </p:sp>
      <p:sp>
        <p:nvSpPr>
          <p:cNvPr id="950275" name="Rectangle 3"/>
          <p:cNvSpPr>
            <a:spLocks noGrp="1" noChangeArrowheads="1"/>
          </p:cNvSpPr>
          <p:nvPr>
            <p:ph type="body" idx="1"/>
          </p:nvPr>
        </p:nvSpPr>
        <p:spPr/>
        <p:txBody>
          <a:bodyPr/>
          <a:lstStyle/>
          <a:p>
            <a:endParaRPr lang="tr-TR"/>
          </a:p>
        </p:txBody>
      </p:sp>
    </p:spTree>
    <p:extLst>
      <p:ext uri="{BB962C8B-B14F-4D97-AF65-F5344CB8AC3E}">
        <p14:creationId xmlns:p14="http://schemas.microsoft.com/office/powerpoint/2010/main" val="10908012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0995377-C1DE-4C3A-8A4D-65187CEA701C}" type="slidenum">
              <a:rPr lang="en-US"/>
              <a:pPr/>
              <a:t>102</a:t>
            </a:fld>
            <a:endParaRPr lang="en-US"/>
          </a:p>
        </p:txBody>
      </p:sp>
      <p:sp>
        <p:nvSpPr>
          <p:cNvPr id="951298" name="Rectangle 2"/>
          <p:cNvSpPr>
            <a:spLocks noGrp="1" noRot="1" noChangeAspect="1" noChangeArrowheads="1" noTextEdit="1"/>
          </p:cNvSpPr>
          <p:nvPr>
            <p:ph type="sldImg"/>
          </p:nvPr>
        </p:nvSpPr>
        <p:spPr>
          <a:ln/>
        </p:spPr>
      </p:sp>
      <p:sp>
        <p:nvSpPr>
          <p:cNvPr id="951299" name="Rectangle 3"/>
          <p:cNvSpPr>
            <a:spLocks noGrp="1" noChangeArrowheads="1"/>
          </p:cNvSpPr>
          <p:nvPr>
            <p:ph type="body" idx="1"/>
          </p:nvPr>
        </p:nvSpPr>
        <p:spPr/>
        <p:txBody>
          <a:bodyPr/>
          <a:lstStyle/>
          <a:p>
            <a:endParaRPr lang="tr-TR"/>
          </a:p>
        </p:txBody>
      </p:sp>
    </p:spTree>
    <p:extLst>
      <p:ext uri="{BB962C8B-B14F-4D97-AF65-F5344CB8AC3E}">
        <p14:creationId xmlns:p14="http://schemas.microsoft.com/office/powerpoint/2010/main" val="8826483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C711A29-F833-4D85-9037-FAE846FE854D}" type="slidenum">
              <a:rPr lang="en-US"/>
              <a:pPr/>
              <a:t>103</a:t>
            </a:fld>
            <a:endParaRPr lang="en-US"/>
          </a:p>
        </p:txBody>
      </p:sp>
      <p:sp>
        <p:nvSpPr>
          <p:cNvPr id="952322" name="Rectangle 2"/>
          <p:cNvSpPr>
            <a:spLocks noGrp="1" noRot="1" noChangeAspect="1" noChangeArrowheads="1" noTextEdit="1"/>
          </p:cNvSpPr>
          <p:nvPr>
            <p:ph type="sldImg"/>
          </p:nvPr>
        </p:nvSpPr>
        <p:spPr>
          <a:ln/>
        </p:spPr>
      </p:sp>
      <p:sp>
        <p:nvSpPr>
          <p:cNvPr id="952323" name="Rectangle 3"/>
          <p:cNvSpPr>
            <a:spLocks noGrp="1" noChangeArrowheads="1"/>
          </p:cNvSpPr>
          <p:nvPr>
            <p:ph type="body" idx="1"/>
          </p:nvPr>
        </p:nvSpPr>
        <p:spPr/>
        <p:txBody>
          <a:bodyPr/>
          <a:lstStyle/>
          <a:p>
            <a:endParaRPr lang="tr-TR"/>
          </a:p>
        </p:txBody>
      </p:sp>
    </p:spTree>
    <p:extLst>
      <p:ext uri="{BB962C8B-B14F-4D97-AF65-F5344CB8AC3E}">
        <p14:creationId xmlns:p14="http://schemas.microsoft.com/office/powerpoint/2010/main" val="42811104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E61517F-44A7-40EB-9F45-30925B490E44}" type="slidenum">
              <a:rPr lang="en-US"/>
              <a:pPr/>
              <a:t>104</a:t>
            </a:fld>
            <a:endParaRPr lang="en-US"/>
          </a:p>
        </p:txBody>
      </p:sp>
      <p:sp>
        <p:nvSpPr>
          <p:cNvPr id="953346" name="Rectangle 2"/>
          <p:cNvSpPr>
            <a:spLocks noGrp="1" noRot="1" noChangeAspect="1" noChangeArrowheads="1" noTextEdit="1"/>
          </p:cNvSpPr>
          <p:nvPr>
            <p:ph type="sldImg"/>
          </p:nvPr>
        </p:nvSpPr>
        <p:spPr>
          <a:ln/>
        </p:spPr>
      </p:sp>
      <p:sp>
        <p:nvSpPr>
          <p:cNvPr id="953347" name="Rectangle 3"/>
          <p:cNvSpPr>
            <a:spLocks noGrp="1" noChangeArrowheads="1"/>
          </p:cNvSpPr>
          <p:nvPr>
            <p:ph type="body" idx="1"/>
          </p:nvPr>
        </p:nvSpPr>
        <p:spPr/>
        <p:txBody>
          <a:bodyPr/>
          <a:lstStyle/>
          <a:p>
            <a:endParaRPr lang="tr-TR"/>
          </a:p>
        </p:txBody>
      </p:sp>
    </p:spTree>
    <p:extLst>
      <p:ext uri="{BB962C8B-B14F-4D97-AF65-F5344CB8AC3E}">
        <p14:creationId xmlns:p14="http://schemas.microsoft.com/office/powerpoint/2010/main" val="127283085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BD5F816-D000-4CBB-B52D-80FFAF529A7D}" type="slidenum">
              <a:rPr lang="en-US"/>
              <a:pPr/>
              <a:t>105</a:t>
            </a:fld>
            <a:endParaRPr lang="en-US"/>
          </a:p>
        </p:txBody>
      </p:sp>
      <p:sp>
        <p:nvSpPr>
          <p:cNvPr id="954370" name="Rectangle 2"/>
          <p:cNvSpPr>
            <a:spLocks noGrp="1" noRot="1" noChangeAspect="1" noChangeArrowheads="1" noTextEdit="1"/>
          </p:cNvSpPr>
          <p:nvPr>
            <p:ph type="sldImg"/>
          </p:nvPr>
        </p:nvSpPr>
        <p:spPr>
          <a:ln/>
        </p:spPr>
      </p:sp>
      <p:sp>
        <p:nvSpPr>
          <p:cNvPr id="954371" name="Rectangle 3"/>
          <p:cNvSpPr>
            <a:spLocks noGrp="1" noChangeArrowheads="1"/>
          </p:cNvSpPr>
          <p:nvPr>
            <p:ph type="body" idx="1"/>
          </p:nvPr>
        </p:nvSpPr>
        <p:spPr/>
        <p:txBody>
          <a:bodyPr/>
          <a:lstStyle/>
          <a:p>
            <a:endParaRPr lang="tr-TR"/>
          </a:p>
        </p:txBody>
      </p:sp>
    </p:spTree>
    <p:extLst>
      <p:ext uri="{BB962C8B-B14F-4D97-AF65-F5344CB8AC3E}">
        <p14:creationId xmlns:p14="http://schemas.microsoft.com/office/powerpoint/2010/main" val="16697592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D8F43C8-0FFF-488E-A97C-A34CC93EA9A1}" type="slidenum">
              <a:rPr lang="en-US"/>
              <a:pPr/>
              <a:t>15</a:t>
            </a:fld>
            <a:endParaRPr lang="en-US"/>
          </a:p>
        </p:txBody>
      </p:sp>
      <p:sp>
        <p:nvSpPr>
          <p:cNvPr id="276482" name="Rectangle 2"/>
          <p:cNvSpPr>
            <a:spLocks noGrp="1" noRot="1" noChangeAspect="1" noChangeArrowheads="1" noTextEdit="1"/>
          </p:cNvSpPr>
          <p:nvPr>
            <p:ph type="sldImg"/>
          </p:nvPr>
        </p:nvSpPr>
        <p:spPr>
          <a:ln/>
        </p:spPr>
      </p:sp>
      <p:sp>
        <p:nvSpPr>
          <p:cNvPr id="276483" name="Rectangle 3"/>
          <p:cNvSpPr>
            <a:spLocks noGrp="1" noChangeArrowheads="1"/>
          </p:cNvSpPr>
          <p:nvPr>
            <p:ph type="body" idx="1"/>
          </p:nvPr>
        </p:nvSpPr>
        <p:spPr/>
        <p:txBody>
          <a:bodyPr/>
          <a:lstStyle/>
          <a:p>
            <a:r>
              <a:rPr lang="en-US"/>
              <a:t>note how it does the same as the super but adds more</a:t>
            </a:r>
          </a:p>
          <a:p>
            <a:endParaRPr lang="en-US"/>
          </a:p>
          <a:p>
            <a:r>
              <a:rPr lang="en-US"/>
              <a:t>the place they have done it before is when they've written toString</a:t>
            </a:r>
          </a:p>
        </p:txBody>
      </p:sp>
    </p:spTree>
    <p:extLst>
      <p:ext uri="{BB962C8B-B14F-4D97-AF65-F5344CB8AC3E}">
        <p14:creationId xmlns:p14="http://schemas.microsoft.com/office/powerpoint/2010/main" val="137093765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97F9340-3440-4AE7-8D5A-C7663B49F4D7}" type="slidenum">
              <a:rPr lang="en-US"/>
              <a:pPr/>
              <a:t>106</a:t>
            </a:fld>
            <a:endParaRPr lang="en-US"/>
          </a:p>
        </p:txBody>
      </p:sp>
      <p:sp>
        <p:nvSpPr>
          <p:cNvPr id="955394" name="Rectangle 2"/>
          <p:cNvSpPr>
            <a:spLocks noGrp="1" noRot="1" noChangeAspect="1" noChangeArrowheads="1" noTextEdit="1"/>
          </p:cNvSpPr>
          <p:nvPr>
            <p:ph type="sldImg"/>
          </p:nvPr>
        </p:nvSpPr>
        <p:spPr>
          <a:ln/>
        </p:spPr>
      </p:sp>
      <p:sp>
        <p:nvSpPr>
          <p:cNvPr id="955395" name="Rectangle 3"/>
          <p:cNvSpPr>
            <a:spLocks noGrp="1" noChangeArrowheads="1"/>
          </p:cNvSpPr>
          <p:nvPr>
            <p:ph type="body" idx="1"/>
          </p:nvPr>
        </p:nvSpPr>
        <p:spPr/>
        <p:txBody>
          <a:bodyPr/>
          <a:lstStyle/>
          <a:p>
            <a:endParaRPr lang="tr-TR"/>
          </a:p>
        </p:txBody>
      </p:sp>
    </p:spTree>
    <p:extLst>
      <p:ext uri="{BB962C8B-B14F-4D97-AF65-F5344CB8AC3E}">
        <p14:creationId xmlns:p14="http://schemas.microsoft.com/office/powerpoint/2010/main" val="79854798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C78773D-50BD-4D52-B903-7DED51A252B4}" type="slidenum">
              <a:rPr lang="en-US"/>
              <a:pPr/>
              <a:t>107</a:t>
            </a:fld>
            <a:endParaRPr lang="en-US"/>
          </a:p>
        </p:txBody>
      </p:sp>
      <p:sp>
        <p:nvSpPr>
          <p:cNvPr id="956418" name="Rectangle 2"/>
          <p:cNvSpPr>
            <a:spLocks noGrp="1" noRot="1" noChangeAspect="1" noChangeArrowheads="1" noTextEdit="1"/>
          </p:cNvSpPr>
          <p:nvPr>
            <p:ph type="sldImg"/>
          </p:nvPr>
        </p:nvSpPr>
        <p:spPr>
          <a:ln/>
        </p:spPr>
      </p:sp>
      <p:sp>
        <p:nvSpPr>
          <p:cNvPr id="956419" name="Rectangle 3"/>
          <p:cNvSpPr>
            <a:spLocks noGrp="1" noChangeArrowheads="1"/>
          </p:cNvSpPr>
          <p:nvPr>
            <p:ph type="body" idx="1"/>
          </p:nvPr>
        </p:nvSpPr>
        <p:spPr/>
        <p:txBody>
          <a:bodyPr/>
          <a:lstStyle/>
          <a:p>
            <a:endParaRPr lang="tr-TR"/>
          </a:p>
        </p:txBody>
      </p:sp>
    </p:spTree>
    <p:extLst>
      <p:ext uri="{BB962C8B-B14F-4D97-AF65-F5344CB8AC3E}">
        <p14:creationId xmlns:p14="http://schemas.microsoft.com/office/powerpoint/2010/main" val="381612733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0C34A58-654E-4ED6-B250-4678CC472677}" type="slidenum">
              <a:rPr lang="en-US"/>
              <a:pPr/>
              <a:t>108</a:t>
            </a:fld>
            <a:endParaRPr lang="en-US"/>
          </a:p>
        </p:txBody>
      </p:sp>
      <p:sp>
        <p:nvSpPr>
          <p:cNvPr id="957442" name="Rectangle 2"/>
          <p:cNvSpPr>
            <a:spLocks noGrp="1" noRot="1" noChangeAspect="1" noChangeArrowheads="1" noTextEdit="1"/>
          </p:cNvSpPr>
          <p:nvPr>
            <p:ph type="sldImg"/>
          </p:nvPr>
        </p:nvSpPr>
        <p:spPr>
          <a:ln/>
        </p:spPr>
      </p:sp>
      <p:sp>
        <p:nvSpPr>
          <p:cNvPr id="957443" name="Rectangle 3"/>
          <p:cNvSpPr>
            <a:spLocks noGrp="1" noChangeArrowheads="1"/>
          </p:cNvSpPr>
          <p:nvPr>
            <p:ph type="body" idx="1"/>
          </p:nvPr>
        </p:nvSpPr>
        <p:spPr/>
        <p:txBody>
          <a:bodyPr/>
          <a:lstStyle/>
          <a:p>
            <a:endParaRPr lang="tr-TR"/>
          </a:p>
        </p:txBody>
      </p:sp>
    </p:spTree>
    <p:extLst>
      <p:ext uri="{BB962C8B-B14F-4D97-AF65-F5344CB8AC3E}">
        <p14:creationId xmlns:p14="http://schemas.microsoft.com/office/powerpoint/2010/main" val="256075286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E5AC402-805E-4DCC-80AE-BEC41A97F624}" type="slidenum">
              <a:rPr lang="en-US"/>
              <a:pPr/>
              <a:t>109</a:t>
            </a:fld>
            <a:endParaRPr lang="en-US"/>
          </a:p>
        </p:txBody>
      </p:sp>
      <p:sp>
        <p:nvSpPr>
          <p:cNvPr id="958466" name="Rectangle 2"/>
          <p:cNvSpPr>
            <a:spLocks noGrp="1" noRot="1" noChangeAspect="1" noChangeArrowheads="1" noTextEdit="1"/>
          </p:cNvSpPr>
          <p:nvPr>
            <p:ph type="sldImg"/>
          </p:nvPr>
        </p:nvSpPr>
        <p:spPr>
          <a:ln/>
        </p:spPr>
      </p:sp>
      <p:sp>
        <p:nvSpPr>
          <p:cNvPr id="958467" name="Rectangle 3"/>
          <p:cNvSpPr>
            <a:spLocks noGrp="1" noChangeArrowheads="1"/>
          </p:cNvSpPr>
          <p:nvPr>
            <p:ph type="body" idx="1"/>
          </p:nvPr>
        </p:nvSpPr>
        <p:spPr/>
        <p:txBody>
          <a:bodyPr/>
          <a:lstStyle/>
          <a:p>
            <a:endParaRPr lang="tr-TR"/>
          </a:p>
        </p:txBody>
      </p:sp>
    </p:spTree>
    <p:extLst>
      <p:ext uri="{BB962C8B-B14F-4D97-AF65-F5344CB8AC3E}">
        <p14:creationId xmlns:p14="http://schemas.microsoft.com/office/powerpoint/2010/main" val="2719063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EEF4493-8B08-4FA6-A063-930892E3F69C}" type="slidenum">
              <a:rPr lang="en-US"/>
              <a:pPr/>
              <a:t>110</a:t>
            </a:fld>
            <a:endParaRPr lang="en-US"/>
          </a:p>
        </p:txBody>
      </p:sp>
      <p:sp>
        <p:nvSpPr>
          <p:cNvPr id="959490" name="Rectangle 2"/>
          <p:cNvSpPr>
            <a:spLocks noGrp="1" noRot="1" noChangeAspect="1" noChangeArrowheads="1" noTextEdit="1"/>
          </p:cNvSpPr>
          <p:nvPr>
            <p:ph type="sldImg"/>
          </p:nvPr>
        </p:nvSpPr>
        <p:spPr>
          <a:ln/>
        </p:spPr>
      </p:sp>
      <p:sp>
        <p:nvSpPr>
          <p:cNvPr id="959491" name="Rectangle 3"/>
          <p:cNvSpPr>
            <a:spLocks noGrp="1" noChangeArrowheads="1"/>
          </p:cNvSpPr>
          <p:nvPr>
            <p:ph type="body" idx="1"/>
          </p:nvPr>
        </p:nvSpPr>
        <p:spPr/>
        <p:txBody>
          <a:bodyPr/>
          <a:lstStyle/>
          <a:p>
            <a:endParaRPr lang="tr-TR"/>
          </a:p>
        </p:txBody>
      </p:sp>
    </p:spTree>
    <p:extLst>
      <p:ext uri="{BB962C8B-B14F-4D97-AF65-F5344CB8AC3E}">
        <p14:creationId xmlns:p14="http://schemas.microsoft.com/office/powerpoint/2010/main" val="162309441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524764E-4EF6-45FD-8927-7B624C678D46}" type="slidenum">
              <a:rPr lang="en-US"/>
              <a:pPr/>
              <a:t>111</a:t>
            </a:fld>
            <a:endParaRPr lang="en-US"/>
          </a:p>
        </p:txBody>
      </p:sp>
      <p:sp>
        <p:nvSpPr>
          <p:cNvPr id="960514" name="Rectangle 2"/>
          <p:cNvSpPr>
            <a:spLocks noGrp="1" noRot="1" noChangeAspect="1" noChangeArrowheads="1" noTextEdit="1"/>
          </p:cNvSpPr>
          <p:nvPr>
            <p:ph type="sldImg"/>
          </p:nvPr>
        </p:nvSpPr>
        <p:spPr>
          <a:ln/>
        </p:spPr>
      </p:sp>
      <p:sp>
        <p:nvSpPr>
          <p:cNvPr id="960515" name="Rectangle 3"/>
          <p:cNvSpPr>
            <a:spLocks noGrp="1" noChangeArrowheads="1"/>
          </p:cNvSpPr>
          <p:nvPr>
            <p:ph type="body" idx="1"/>
          </p:nvPr>
        </p:nvSpPr>
        <p:spPr/>
        <p:txBody>
          <a:bodyPr/>
          <a:lstStyle/>
          <a:p>
            <a:endParaRPr lang="tr-TR"/>
          </a:p>
        </p:txBody>
      </p:sp>
    </p:spTree>
    <p:extLst>
      <p:ext uri="{BB962C8B-B14F-4D97-AF65-F5344CB8AC3E}">
        <p14:creationId xmlns:p14="http://schemas.microsoft.com/office/powerpoint/2010/main" val="49112145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E8CFAE0-43CB-4ABB-942C-A4DD06844DA1}" type="slidenum">
              <a:rPr lang="en-US"/>
              <a:pPr/>
              <a:t>112</a:t>
            </a:fld>
            <a:endParaRPr lang="en-US"/>
          </a:p>
        </p:txBody>
      </p:sp>
      <p:sp>
        <p:nvSpPr>
          <p:cNvPr id="961538" name="Rectangle 2"/>
          <p:cNvSpPr>
            <a:spLocks noGrp="1" noRot="1" noChangeAspect="1" noChangeArrowheads="1" noTextEdit="1"/>
          </p:cNvSpPr>
          <p:nvPr>
            <p:ph type="sldImg"/>
          </p:nvPr>
        </p:nvSpPr>
        <p:spPr>
          <a:ln/>
        </p:spPr>
      </p:sp>
      <p:sp>
        <p:nvSpPr>
          <p:cNvPr id="961539" name="Rectangle 3"/>
          <p:cNvSpPr>
            <a:spLocks noGrp="1" noChangeArrowheads="1"/>
          </p:cNvSpPr>
          <p:nvPr>
            <p:ph type="body" idx="1"/>
          </p:nvPr>
        </p:nvSpPr>
        <p:spPr/>
        <p:txBody>
          <a:bodyPr/>
          <a:lstStyle/>
          <a:p>
            <a:endParaRPr lang="tr-TR"/>
          </a:p>
        </p:txBody>
      </p:sp>
    </p:spTree>
    <p:extLst>
      <p:ext uri="{BB962C8B-B14F-4D97-AF65-F5344CB8AC3E}">
        <p14:creationId xmlns:p14="http://schemas.microsoft.com/office/powerpoint/2010/main" val="241330268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4B20F08-280B-44E3-9CC2-5503C73F616B}" type="slidenum">
              <a:rPr lang="en-US"/>
              <a:pPr/>
              <a:t>113</a:t>
            </a:fld>
            <a:endParaRPr lang="en-US"/>
          </a:p>
        </p:txBody>
      </p:sp>
      <p:sp>
        <p:nvSpPr>
          <p:cNvPr id="962562" name="Rectangle 2"/>
          <p:cNvSpPr>
            <a:spLocks noGrp="1" noRot="1" noChangeAspect="1" noChangeArrowheads="1" noTextEdit="1"/>
          </p:cNvSpPr>
          <p:nvPr>
            <p:ph type="sldImg"/>
          </p:nvPr>
        </p:nvSpPr>
        <p:spPr>
          <a:ln/>
        </p:spPr>
      </p:sp>
      <p:sp>
        <p:nvSpPr>
          <p:cNvPr id="962563" name="Rectangle 3"/>
          <p:cNvSpPr>
            <a:spLocks noGrp="1" noChangeArrowheads="1"/>
          </p:cNvSpPr>
          <p:nvPr>
            <p:ph type="body" idx="1"/>
          </p:nvPr>
        </p:nvSpPr>
        <p:spPr/>
        <p:txBody>
          <a:bodyPr/>
          <a:lstStyle/>
          <a:p>
            <a:endParaRPr lang="tr-TR"/>
          </a:p>
        </p:txBody>
      </p:sp>
    </p:spTree>
    <p:extLst>
      <p:ext uri="{BB962C8B-B14F-4D97-AF65-F5344CB8AC3E}">
        <p14:creationId xmlns:p14="http://schemas.microsoft.com/office/powerpoint/2010/main" val="142173428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29955C2-013C-46FD-B799-6E22978EE7BB}" type="slidenum">
              <a:rPr lang="en-US"/>
              <a:pPr/>
              <a:t>114</a:t>
            </a:fld>
            <a:endParaRPr lang="en-US"/>
          </a:p>
        </p:txBody>
      </p:sp>
      <p:sp>
        <p:nvSpPr>
          <p:cNvPr id="963586" name="Rectangle 2"/>
          <p:cNvSpPr>
            <a:spLocks noGrp="1" noRot="1" noChangeAspect="1" noChangeArrowheads="1" noTextEdit="1"/>
          </p:cNvSpPr>
          <p:nvPr>
            <p:ph type="sldImg"/>
          </p:nvPr>
        </p:nvSpPr>
        <p:spPr>
          <a:ln/>
        </p:spPr>
      </p:sp>
      <p:sp>
        <p:nvSpPr>
          <p:cNvPr id="963587" name="Rectangle 3"/>
          <p:cNvSpPr>
            <a:spLocks noGrp="1" noChangeArrowheads="1"/>
          </p:cNvSpPr>
          <p:nvPr>
            <p:ph type="body" idx="1"/>
          </p:nvPr>
        </p:nvSpPr>
        <p:spPr/>
        <p:txBody>
          <a:bodyPr/>
          <a:lstStyle/>
          <a:p>
            <a:endParaRPr lang="tr-TR"/>
          </a:p>
        </p:txBody>
      </p:sp>
    </p:spTree>
    <p:extLst>
      <p:ext uri="{BB962C8B-B14F-4D97-AF65-F5344CB8AC3E}">
        <p14:creationId xmlns:p14="http://schemas.microsoft.com/office/powerpoint/2010/main" val="330138900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223843A-0553-4BFE-9F64-5E3C011150FE}" type="slidenum">
              <a:rPr lang="en-US"/>
              <a:pPr/>
              <a:t>115</a:t>
            </a:fld>
            <a:endParaRPr lang="en-US"/>
          </a:p>
        </p:txBody>
      </p:sp>
      <p:sp>
        <p:nvSpPr>
          <p:cNvPr id="964610" name="Rectangle 2"/>
          <p:cNvSpPr>
            <a:spLocks noGrp="1" noRot="1" noChangeAspect="1" noChangeArrowheads="1" noTextEdit="1"/>
          </p:cNvSpPr>
          <p:nvPr>
            <p:ph type="sldImg"/>
          </p:nvPr>
        </p:nvSpPr>
        <p:spPr>
          <a:ln/>
        </p:spPr>
      </p:sp>
      <p:sp>
        <p:nvSpPr>
          <p:cNvPr id="964611" name="Rectangle 3"/>
          <p:cNvSpPr>
            <a:spLocks noGrp="1" noChangeArrowheads="1"/>
          </p:cNvSpPr>
          <p:nvPr>
            <p:ph type="body" idx="1"/>
          </p:nvPr>
        </p:nvSpPr>
        <p:spPr/>
        <p:txBody>
          <a:bodyPr/>
          <a:lstStyle/>
          <a:p>
            <a:endParaRPr lang="tr-TR"/>
          </a:p>
        </p:txBody>
      </p:sp>
    </p:spTree>
    <p:extLst>
      <p:ext uri="{BB962C8B-B14F-4D97-AF65-F5344CB8AC3E}">
        <p14:creationId xmlns:p14="http://schemas.microsoft.com/office/powerpoint/2010/main" val="6895178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77E3830-0F0B-463E-8128-5502E30C33E4}" type="slidenum">
              <a:rPr lang="en-US"/>
              <a:pPr/>
              <a:t>21</a:t>
            </a:fld>
            <a:endParaRPr lang="en-US"/>
          </a:p>
        </p:txBody>
      </p:sp>
      <p:sp>
        <p:nvSpPr>
          <p:cNvPr id="302082" name="Rectangle 2"/>
          <p:cNvSpPr>
            <a:spLocks noGrp="1" noRot="1" noChangeAspect="1" noChangeArrowheads="1" noTextEdit="1"/>
          </p:cNvSpPr>
          <p:nvPr>
            <p:ph type="sldImg"/>
          </p:nvPr>
        </p:nvSpPr>
        <p:spPr>
          <a:ln/>
        </p:spPr>
      </p:sp>
      <p:sp>
        <p:nvSpPr>
          <p:cNvPr id="302083" name="Rectangle 3"/>
          <p:cNvSpPr>
            <a:spLocks noGrp="1" noChangeArrowheads="1"/>
          </p:cNvSpPr>
          <p:nvPr>
            <p:ph type="body" idx="1"/>
          </p:nvPr>
        </p:nvSpPr>
        <p:spPr/>
        <p:txBody>
          <a:bodyPr/>
          <a:lstStyle/>
          <a:p>
            <a:r>
              <a:rPr lang="en-US"/>
              <a:t>draw one for the various accounts</a:t>
            </a:r>
          </a:p>
          <a:p>
            <a:r>
              <a:rPr lang="en-US"/>
              <a:t>for Java lists?</a:t>
            </a:r>
          </a:p>
        </p:txBody>
      </p:sp>
    </p:spTree>
    <p:extLst>
      <p:ext uri="{BB962C8B-B14F-4D97-AF65-F5344CB8AC3E}">
        <p14:creationId xmlns:p14="http://schemas.microsoft.com/office/powerpoint/2010/main" val="55034640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3831CC3-F4CA-4C82-960E-7A57668B0B8E}" type="slidenum">
              <a:rPr lang="en-US"/>
              <a:pPr/>
              <a:t>116</a:t>
            </a:fld>
            <a:endParaRPr lang="en-US"/>
          </a:p>
        </p:txBody>
      </p:sp>
      <p:sp>
        <p:nvSpPr>
          <p:cNvPr id="965634" name="Rectangle 2"/>
          <p:cNvSpPr>
            <a:spLocks noGrp="1" noRot="1" noChangeAspect="1" noChangeArrowheads="1" noTextEdit="1"/>
          </p:cNvSpPr>
          <p:nvPr>
            <p:ph type="sldImg"/>
          </p:nvPr>
        </p:nvSpPr>
        <p:spPr>
          <a:ln/>
        </p:spPr>
      </p:sp>
      <p:sp>
        <p:nvSpPr>
          <p:cNvPr id="965635" name="Rectangle 3"/>
          <p:cNvSpPr>
            <a:spLocks noGrp="1" noChangeArrowheads="1"/>
          </p:cNvSpPr>
          <p:nvPr>
            <p:ph type="body" idx="1"/>
          </p:nvPr>
        </p:nvSpPr>
        <p:spPr/>
        <p:txBody>
          <a:bodyPr/>
          <a:lstStyle/>
          <a:p>
            <a:endParaRPr lang="tr-TR"/>
          </a:p>
        </p:txBody>
      </p:sp>
    </p:spTree>
    <p:extLst>
      <p:ext uri="{BB962C8B-B14F-4D97-AF65-F5344CB8AC3E}">
        <p14:creationId xmlns:p14="http://schemas.microsoft.com/office/powerpoint/2010/main" val="8734043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1C6BD42-EE0A-443D-B82F-6CA0175EC98A}" type="slidenum">
              <a:rPr lang="en-US"/>
              <a:pPr/>
              <a:t>117</a:t>
            </a:fld>
            <a:endParaRPr lang="en-US"/>
          </a:p>
        </p:txBody>
      </p:sp>
      <p:sp>
        <p:nvSpPr>
          <p:cNvPr id="966658" name="Rectangle 2"/>
          <p:cNvSpPr>
            <a:spLocks noGrp="1" noRot="1" noChangeAspect="1" noChangeArrowheads="1" noTextEdit="1"/>
          </p:cNvSpPr>
          <p:nvPr>
            <p:ph type="sldImg"/>
          </p:nvPr>
        </p:nvSpPr>
        <p:spPr>
          <a:ln/>
        </p:spPr>
      </p:sp>
      <p:sp>
        <p:nvSpPr>
          <p:cNvPr id="966659" name="Rectangle 3"/>
          <p:cNvSpPr>
            <a:spLocks noGrp="1" noChangeArrowheads="1"/>
          </p:cNvSpPr>
          <p:nvPr>
            <p:ph type="body" idx="1"/>
          </p:nvPr>
        </p:nvSpPr>
        <p:spPr/>
        <p:txBody>
          <a:bodyPr/>
          <a:lstStyle/>
          <a:p>
            <a:endParaRPr lang="tr-TR"/>
          </a:p>
        </p:txBody>
      </p:sp>
    </p:spTree>
    <p:extLst>
      <p:ext uri="{BB962C8B-B14F-4D97-AF65-F5344CB8AC3E}">
        <p14:creationId xmlns:p14="http://schemas.microsoft.com/office/powerpoint/2010/main" val="250941185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4206103-1BA2-474C-98D3-1F6DA51C3FB9}" type="slidenum">
              <a:rPr lang="en-US"/>
              <a:pPr/>
              <a:t>118</a:t>
            </a:fld>
            <a:endParaRPr lang="en-US"/>
          </a:p>
        </p:txBody>
      </p:sp>
      <p:sp>
        <p:nvSpPr>
          <p:cNvPr id="967682" name="Rectangle 2"/>
          <p:cNvSpPr>
            <a:spLocks noGrp="1" noRot="1" noChangeAspect="1" noChangeArrowheads="1" noTextEdit="1"/>
          </p:cNvSpPr>
          <p:nvPr>
            <p:ph type="sldImg"/>
          </p:nvPr>
        </p:nvSpPr>
        <p:spPr>
          <a:ln/>
        </p:spPr>
      </p:sp>
      <p:sp>
        <p:nvSpPr>
          <p:cNvPr id="967683" name="Rectangle 3"/>
          <p:cNvSpPr>
            <a:spLocks noGrp="1" noChangeArrowheads="1"/>
          </p:cNvSpPr>
          <p:nvPr>
            <p:ph type="body" idx="1"/>
          </p:nvPr>
        </p:nvSpPr>
        <p:spPr/>
        <p:txBody>
          <a:bodyPr/>
          <a:lstStyle/>
          <a:p>
            <a:endParaRPr lang="tr-TR"/>
          </a:p>
        </p:txBody>
      </p:sp>
    </p:spTree>
    <p:extLst>
      <p:ext uri="{BB962C8B-B14F-4D97-AF65-F5344CB8AC3E}">
        <p14:creationId xmlns:p14="http://schemas.microsoft.com/office/powerpoint/2010/main" val="8136279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F34AC9C-2BAC-4568-B1BB-9E2729C2DF9E}" type="slidenum">
              <a:rPr lang="en-US"/>
              <a:pPr/>
              <a:t>119</a:t>
            </a:fld>
            <a:endParaRPr lang="en-US"/>
          </a:p>
        </p:txBody>
      </p:sp>
      <p:sp>
        <p:nvSpPr>
          <p:cNvPr id="968706" name="Rectangle 2"/>
          <p:cNvSpPr>
            <a:spLocks noGrp="1" noRot="1" noChangeAspect="1" noChangeArrowheads="1" noTextEdit="1"/>
          </p:cNvSpPr>
          <p:nvPr>
            <p:ph type="sldImg"/>
          </p:nvPr>
        </p:nvSpPr>
        <p:spPr>
          <a:ln/>
        </p:spPr>
      </p:sp>
      <p:sp>
        <p:nvSpPr>
          <p:cNvPr id="968707" name="Rectangle 3"/>
          <p:cNvSpPr>
            <a:spLocks noGrp="1" noChangeArrowheads="1"/>
          </p:cNvSpPr>
          <p:nvPr>
            <p:ph type="body" idx="1"/>
          </p:nvPr>
        </p:nvSpPr>
        <p:spPr/>
        <p:txBody>
          <a:bodyPr/>
          <a:lstStyle/>
          <a:p>
            <a:endParaRPr lang="tr-TR"/>
          </a:p>
        </p:txBody>
      </p:sp>
    </p:spTree>
    <p:extLst>
      <p:ext uri="{BB962C8B-B14F-4D97-AF65-F5344CB8AC3E}">
        <p14:creationId xmlns:p14="http://schemas.microsoft.com/office/powerpoint/2010/main" val="91751303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3DE1317-447E-448B-8EF8-2E50FA23C234}" type="slidenum">
              <a:rPr lang="en-US"/>
              <a:pPr/>
              <a:t>120</a:t>
            </a:fld>
            <a:endParaRPr lang="en-US"/>
          </a:p>
        </p:txBody>
      </p:sp>
      <p:sp>
        <p:nvSpPr>
          <p:cNvPr id="969730" name="Rectangle 2"/>
          <p:cNvSpPr>
            <a:spLocks noGrp="1" noRot="1" noChangeAspect="1" noChangeArrowheads="1" noTextEdit="1"/>
          </p:cNvSpPr>
          <p:nvPr>
            <p:ph type="sldImg"/>
          </p:nvPr>
        </p:nvSpPr>
        <p:spPr>
          <a:ln/>
        </p:spPr>
      </p:sp>
      <p:sp>
        <p:nvSpPr>
          <p:cNvPr id="969731" name="Rectangle 3"/>
          <p:cNvSpPr>
            <a:spLocks noGrp="1" noChangeArrowheads="1"/>
          </p:cNvSpPr>
          <p:nvPr>
            <p:ph type="body" idx="1"/>
          </p:nvPr>
        </p:nvSpPr>
        <p:spPr/>
        <p:txBody>
          <a:bodyPr/>
          <a:lstStyle/>
          <a:p>
            <a:endParaRPr lang="tr-TR"/>
          </a:p>
        </p:txBody>
      </p:sp>
    </p:spTree>
    <p:extLst>
      <p:ext uri="{BB962C8B-B14F-4D97-AF65-F5344CB8AC3E}">
        <p14:creationId xmlns:p14="http://schemas.microsoft.com/office/powerpoint/2010/main" val="13724826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0ADEE05-B15D-456B-88BD-3C447A7D6CE6}" type="slidenum">
              <a:rPr lang="en-US"/>
              <a:pPr/>
              <a:t>121</a:t>
            </a:fld>
            <a:endParaRPr lang="en-US"/>
          </a:p>
        </p:txBody>
      </p:sp>
      <p:sp>
        <p:nvSpPr>
          <p:cNvPr id="970754" name="Rectangle 2"/>
          <p:cNvSpPr>
            <a:spLocks noGrp="1" noRot="1" noChangeAspect="1" noChangeArrowheads="1" noTextEdit="1"/>
          </p:cNvSpPr>
          <p:nvPr>
            <p:ph type="sldImg"/>
          </p:nvPr>
        </p:nvSpPr>
        <p:spPr>
          <a:ln/>
        </p:spPr>
      </p:sp>
      <p:sp>
        <p:nvSpPr>
          <p:cNvPr id="970755" name="Rectangle 3"/>
          <p:cNvSpPr>
            <a:spLocks noGrp="1" noChangeArrowheads="1"/>
          </p:cNvSpPr>
          <p:nvPr>
            <p:ph type="body" idx="1"/>
          </p:nvPr>
        </p:nvSpPr>
        <p:spPr/>
        <p:txBody>
          <a:bodyPr/>
          <a:lstStyle/>
          <a:p>
            <a:endParaRPr lang="tr-TR"/>
          </a:p>
        </p:txBody>
      </p:sp>
    </p:spTree>
    <p:extLst>
      <p:ext uri="{BB962C8B-B14F-4D97-AF65-F5344CB8AC3E}">
        <p14:creationId xmlns:p14="http://schemas.microsoft.com/office/powerpoint/2010/main" val="407452408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9DFCCD6-476A-47A5-9CB8-96EB83E60459}" type="slidenum">
              <a:rPr lang="en-US"/>
              <a:pPr/>
              <a:t>122</a:t>
            </a:fld>
            <a:endParaRPr lang="en-US"/>
          </a:p>
        </p:txBody>
      </p:sp>
      <p:sp>
        <p:nvSpPr>
          <p:cNvPr id="971778" name="Rectangle 2"/>
          <p:cNvSpPr>
            <a:spLocks noGrp="1" noRot="1" noChangeAspect="1" noChangeArrowheads="1" noTextEdit="1"/>
          </p:cNvSpPr>
          <p:nvPr>
            <p:ph type="sldImg"/>
          </p:nvPr>
        </p:nvSpPr>
        <p:spPr>
          <a:ln/>
        </p:spPr>
      </p:sp>
      <p:sp>
        <p:nvSpPr>
          <p:cNvPr id="971779" name="Rectangle 3"/>
          <p:cNvSpPr>
            <a:spLocks noGrp="1" noChangeArrowheads="1"/>
          </p:cNvSpPr>
          <p:nvPr>
            <p:ph type="body" idx="1"/>
          </p:nvPr>
        </p:nvSpPr>
        <p:spPr/>
        <p:txBody>
          <a:bodyPr/>
          <a:lstStyle/>
          <a:p>
            <a:endParaRPr lang="tr-TR"/>
          </a:p>
        </p:txBody>
      </p:sp>
    </p:spTree>
    <p:extLst>
      <p:ext uri="{BB962C8B-B14F-4D97-AF65-F5344CB8AC3E}">
        <p14:creationId xmlns:p14="http://schemas.microsoft.com/office/powerpoint/2010/main" val="184431236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777E581-81C2-4A3D-BB0B-3D6F3B8A07B7}" type="slidenum">
              <a:rPr lang="en-US"/>
              <a:pPr/>
              <a:t>123</a:t>
            </a:fld>
            <a:endParaRPr lang="en-US"/>
          </a:p>
        </p:txBody>
      </p:sp>
      <p:sp>
        <p:nvSpPr>
          <p:cNvPr id="972802" name="Rectangle 2"/>
          <p:cNvSpPr>
            <a:spLocks noGrp="1" noRot="1" noChangeAspect="1" noChangeArrowheads="1" noTextEdit="1"/>
          </p:cNvSpPr>
          <p:nvPr>
            <p:ph type="sldImg"/>
          </p:nvPr>
        </p:nvSpPr>
        <p:spPr>
          <a:ln/>
        </p:spPr>
      </p:sp>
      <p:sp>
        <p:nvSpPr>
          <p:cNvPr id="972803" name="Rectangle 3"/>
          <p:cNvSpPr>
            <a:spLocks noGrp="1" noChangeArrowheads="1"/>
          </p:cNvSpPr>
          <p:nvPr>
            <p:ph type="body" idx="1"/>
          </p:nvPr>
        </p:nvSpPr>
        <p:spPr/>
        <p:txBody>
          <a:bodyPr/>
          <a:lstStyle/>
          <a:p>
            <a:endParaRPr lang="tr-TR"/>
          </a:p>
        </p:txBody>
      </p:sp>
    </p:spTree>
    <p:extLst>
      <p:ext uri="{BB962C8B-B14F-4D97-AF65-F5344CB8AC3E}">
        <p14:creationId xmlns:p14="http://schemas.microsoft.com/office/powerpoint/2010/main" val="339000225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6131AE7-E432-41FF-9F69-6D676CDFA947}" type="slidenum">
              <a:rPr lang="en-US"/>
              <a:pPr/>
              <a:t>124</a:t>
            </a:fld>
            <a:endParaRPr lang="en-US"/>
          </a:p>
        </p:txBody>
      </p:sp>
      <p:sp>
        <p:nvSpPr>
          <p:cNvPr id="973826" name="Rectangle 2"/>
          <p:cNvSpPr>
            <a:spLocks noGrp="1" noRot="1" noChangeAspect="1" noChangeArrowheads="1" noTextEdit="1"/>
          </p:cNvSpPr>
          <p:nvPr>
            <p:ph type="sldImg"/>
          </p:nvPr>
        </p:nvSpPr>
        <p:spPr>
          <a:ln/>
        </p:spPr>
      </p:sp>
      <p:sp>
        <p:nvSpPr>
          <p:cNvPr id="973827" name="Rectangle 3"/>
          <p:cNvSpPr>
            <a:spLocks noGrp="1" noChangeArrowheads="1"/>
          </p:cNvSpPr>
          <p:nvPr>
            <p:ph type="body" idx="1"/>
          </p:nvPr>
        </p:nvSpPr>
        <p:spPr/>
        <p:txBody>
          <a:bodyPr/>
          <a:lstStyle/>
          <a:p>
            <a:endParaRPr lang="tr-TR"/>
          </a:p>
        </p:txBody>
      </p:sp>
    </p:spTree>
    <p:extLst>
      <p:ext uri="{BB962C8B-B14F-4D97-AF65-F5344CB8AC3E}">
        <p14:creationId xmlns:p14="http://schemas.microsoft.com/office/powerpoint/2010/main" val="352060090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35E4BBC-8909-46B6-A4D5-EC03FBB7AF82}" type="slidenum">
              <a:rPr lang="en-US"/>
              <a:pPr/>
              <a:t>125</a:t>
            </a:fld>
            <a:endParaRPr lang="en-US"/>
          </a:p>
        </p:txBody>
      </p:sp>
      <p:sp>
        <p:nvSpPr>
          <p:cNvPr id="974850" name="Rectangle 2"/>
          <p:cNvSpPr>
            <a:spLocks noGrp="1" noRot="1" noChangeAspect="1" noChangeArrowheads="1" noTextEdit="1"/>
          </p:cNvSpPr>
          <p:nvPr>
            <p:ph type="sldImg"/>
          </p:nvPr>
        </p:nvSpPr>
        <p:spPr>
          <a:ln/>
        </p:spPr>
      </p:sp>
      <p:sp>
        <p:nvSpPr>
          <p:cNvPr id="974851" name="Rectangle 3"/>
          <p:cNvSpPr>
            <a:spLocks noGrp="1" noChangeArrowheads="1"/>
          </p:cNvSpPr>
          <p:nvPr>
            <p:ph type="body" idx="1"/>
          </p:nvPr>
        </p:nvSpPr>
        <p:spPr/>
        <p:txBody>
          <a:bodyPr/>
          <a:lstStyle/>
          <a:p>
            <a:endParaRPr lang="tr-TR"/>
          </a:p>
        </p:txBody>
      </p:sp>
    </p:spTree>
    <p:extLst>
      <p:ext uri="{BB962C8B-B14F-4D97-AF65-F5344CB8AC3E}">
        <p14:creationId xmlns:p14="http://schemas.microsoft.com/office/powerpoint/2010/main" val="39715755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FBA526E-CDEF-4052-B1AF-983C8C3FF22B}" type="slidenum">
              <a:rPr lang="en-US"/>
              <a:pPr/>
              <a:t>25</a:t>
            </a:fld>
            <a:endParaRPr lang="en-US"/>
          </a:p>
        </p:txBody>
      </p:sp>
      <p:sp>
        <p:nvSpPr>
          <p:cNvPr id="273410" name="Rectangle 1026"/>
          <p:cNvSpPr>
            <a:spLocks noGrp="1" noRot="1" noChangeAspect="1" noChangeArrowheads="1" noTextEdit="1"/>
          </p:cNvSpPr>
          <p:nvPr>
            <p:ph type="sldImg"/>
          </p:nvPr>
        </p:nvSpPr>
        <p:spPr bwMode="auto">
          <a:xfrm>
            <a:off x="381000" y="685800"/>
            <a:ext cx="6096000" cy="3429000"/>
          </a:xfrm>
          <a:prstGeom prst="rect">
            <a:avLst/>
          </a:prstGeom>
          <a:solidFill>
            <a:srgbClr val="FFFFFF"/>
          </a:solidFill>
          <a:ln>
            <a:solidFill>
              <a:srgbClr val="000000"/>
            </a:solidFill>
            <a:miter lim="800000"/>
            <a:headEnd/>
            <a:tailEnd/>
          </a:ln>
        </p:spPr>
      </p:sp>
      <p:sp>
        <p:nvSpPr>
          <p:cNvPr id="273411" name="Rectangle 1027"/>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r>
              <a:rPr lang="en-US"/>
              <a:t>calling super lets the point3d set the super class's fields</a:t>
            </a:r>
          </a:p>
        </p:txBody>
      </p:sp>
    </p:spTree>
    <p:extLst>
      <p:ext uri="{BB962C8B-B14F-4D97-AF65-F5344CB8AC3E}">
        <p14:creationId xmlns:p14="http://schemas.microsoft.com/office/powerpoint/2010/main" val="226119024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C56B814-566B-4DEB-A282-AC850E3208B8}" type="slidenum">
              <a:rPr lang="en-US"/>
              <a:pPr/>
              <a:t>126</a:t>
            </a:fld>
            <a:endParaRPr lang="en-US"/>
          </a:p>
        </p:txBody>
      </p:sp>
      <p:sp>
        <p:nvSpPr>
          <p:cNvPr id="1002498" name="Rectangle 2"/>
          <p:cNvSpPr>
            <a:spLocks noGrp="1" noRot="1" noChangeAspect="1" noChangeArrowheads="1" noTextEdit="1"/>
          </p:cNvSpPr>
          <p:nvPr>
            <p:ph type="sldImg"/>
          </p:nvPr>
        </p:nvSpPr>
        <p:spPr>
          <a:ln/>
        </p:spPr>
      </p:sp>
      <p:sp>
        <p:nvSpPr>
          <p:cNvPr id="1002499" name="Rectangle 3"/>
          <p:cNvSpPr>
            <a:spLocks noGrp="1" noChangeArrowheads="1"/>
          </p:cNvSpPr>
          <p:nvPr>
            <p:ph type="body" idx="1"/>
          </p:nvPr>
        </p:nvSpPr>
        <p:spPr/>
        <p:txBody>
          <a:bodyPr/>
          <a:lstStyle/>
          <a:p>
            <a:endParaRPr lang="tr-TR"/>
          </a:p>
        </p:txBody>
      </p:sp>
    </p:spTree>
    <p:extLst>
      <p:ext uri="{BB962C8B-B14F-4D97-AF65-F5344CB8AC3E}">
        <p14:creationId xmlns:p14="http://schemas.microsoft.com/office/powerpoint/2010/main" val="213365680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16DC1AF-CAB3-49D8-AD98-F3E0B29B60DE}" type="slidenum">
              <a:rPr lang="en-US"/>
              <a:pPr/>
              <a:t>127</a:t>
            </a:fld>
            <a:endParaRPr lang="en-US"/>
          </a:p>
        </p:txBody>
      </p:sp>
      <p:sp>
        <p:nvSpPr>
          <p:cNvPr id="1003522" name="Rectangle 2"/>
          <p:cNvSpPr>
            <a:spLocks noGrp="1" noRot="1" noChangeAspect="1" noChangeArrowheads="1" noTextEdit="1"/>
          </p:cNvSpPr>
          <p:nvPr>
            <p:ph type="sldImg"/>
          </p:nvPr>
        </p:nvSpPr>
        <p:spPr>
          <a:ln/>
        </p:spPr>
      </p:sp>
      <p:sp>
        <p:nvSpPr>
          <p:cNvPr id="1003523" name="Rectangle 3"/>
          <p:cNvSpPr>
            <a:spLocks noGrp="1" noChangeArrowheads="1"/>
          </p:cNvSpPr>
          <p:nvPr>
            <p:ph type="body" idx="1"/>
          </p:nvPr>
        </p:nvSpPr>
        <p:spPr/>
        <p:txBody>
          <a:bodyPr/>
          <a:lstStyle/>
          <a:p>
            <a:endParaRPr lang="tr-TR"/>
          </a:p>
        </p:txBody>
      </p:sp>
    </p:spTree>
    <p:extLst>
      <p:ext uri="{BB962C8B-B14F-4D97-AF65-F5344CB8AC3E}">
        <p14:creationId xmlns:p14="http://schemas.microsoft.com/office/powerpoint/2010/main" val="419777792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1018804-E0D9-4BC2-AB37-83916F18F3A8}" type="slidenum">
              <a:rPr lang="en-US"/>
              <a:pPr/>
              <a:t>128</a:t>
            </a:fld>
            <a:endParaRPr lang="en-US"/>
          </a:p>
        </p:txBody>
      </p:sp>
      <p:sp>
        <p:nvSpPr>
          <p:cNvPr id="1004546" name="Rectangle 2"/>
          <p:cNvSpPr>
            <a:spLocks noGrp="1" noRot="1" noChangeAspect="1" noChangeArrowheads="1" noTextEdit="1"/>
          </p:cNvSpPr>
          <p:nvPr>
            <p:ph type="sldImg"/>
          </p:nvPr>
        </p:nvSpPr>
        <p:spPr>
          <a:ln/>
        </p:spPr>
      </p:sp>
      <p:sp>
        <p:nvSpPr>
          <p:cNvPr id="1004547" name="Rectangle 3"/>
          <p:cNvSpPr>
            <a:spLocks noGrp="1" noChangeArrowheads="1"/>
          </p:cNvSpPr>
          <p:nvPr>
            <p:ph type="body" idx="1"/>
          </p:nvPr>
        </p:nvSpPr>
        <p:spPr/>
        <p:txBody>
          <a:bodyPr/>
          <a:lstStyle/>
          <a:p>
            <a:endParaRPr lang="tr-TR"/>
          </a:p>
        </p:txBody>
      </p:sp>
    </p:spTree>
    <p:extLst>
      <p:ext uri="{BB962C8B-B14F-4D97-AF65-F5344CB8AC3E}">
        <p14:creationId xmlns:p14="http://schemas.microsoft.com/office/powerpoint/2010/main" val="424040846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8CA463B-BBC4-4E12-9C1B-0F886AA09A6C}" type="slidenum">
              <a:rPr lang="en-US"/>
              <a:pPr/>
              <a:t>129</a:t>
            </a:fld>
            <a:endParaRPr lang="en-US"/>
          </a:p>
        </p:txBody>
      </p:sp>
      <p:sp>
        <p:nvSpPr>
          <p:cNvPr id="1005570" name="Rectangle 2"/>
          <p:cNvSpPr>
            <a:spLocks noGrp="1" noRot="1" noChangeAspect="1" noChangeArrowheads="1" noTextEdit="1"/>
          </p:cNvSpPr>
          <p:nvPr>
            <p:ph type="sldImg"/>
          </p:nvPr>
        </p:nvSpPr>
        <p:spPr>
          <a:ln/>
        </p:spPr>
      </p:sp>
      <p:sp>
        <p:nvSpPr>
          <p:cNvPr id="1005571" name="Rectangle 3"/>
          <p:cNvSpPr>
            <a:spLocks noGrp="1" noChangeArrowheads="1"/>
          </p:cNvSpPr>
          <p:nvPr>
            <p:ph type="body" idx="1"/>
          </p:nvPr>
        </p:nvSpPr>
        <p:spPr/>
        <p:txBody>
          <a:bodyPr/>
          <a:lstStyle/>
          <a:p>
            <a:endParaRPr lang="tr-TR"/>
          </a:p>
        </p:txBody>
      </p:sp>
    </p:spTree>
    <p:extLst>
      <p:ext uri="{BB962C8B-B14F-4D97-AF65-F5344CB8AC3E}">
        <p14:creationId xmlns:p14="http://schemas.microsoft.com/office/powerpoint/2010/main" val="384568723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0A2EF47-A5E4-4F45-95F6-31DD3ADC1B53}" type="slidenum">
              <a:rPr lang="en-US"/>
              <a:pPr/>
              <a:t>130</a:t>
            </a:fld>
            <a:endParaRPr lang="en-US"/>
          </a:p>
        </p:txBody>
      </p:sp>
      <p:sp>
        <p:nvSpPr>
          <p:cNvPr id="1006594" name="Rectangle 2"/>
          <p:cNvSpPr>
            <a:spLocks noGrp="1" noRot="1" noChangeAspect="1" noChangeArrowheads="1" noTextEdit="1"/>
          </p:cNvSpPr>
          <p:nvPr>
            <p:ph type="sldImg"/>
          </p:nvPr>
        </p:nvSpPr>
        <p:spPr>
          <a:ln/>
        </p:spPr>
      </p:sp>
      <p:sp>
        <p:nvSpPr>
          <p:cNvPr id="1006595" name="Rectangle 3"/>
          <p:cNvSpPr>
            <a:spLocks noGrp="1" noChangeArrowheads="1"/>
          </p:cNvSpPr>
          <p:nvPr>
            <p:ph type="body" idx="1"/>
          </p:nvPr>
        </p:nvSpPr>
        <p:spPr/>
        <p:txBody>
          <a:bodyPr/>
          <a:lstStyle/>
          <a:p>
            <a:endParaRPr lang="tr-TR"/>
          </a:p>
        </p:txBody>
      </p:sp>
    </p:spTree>
    <p:extLst>
      <p:ext uri="{BB962C8B-B14F-4D97-AF65-F5344CB8AC3E}">
        <p14:creationId xmlns:p14="http://schemas.microsoft.com/office/powerpoint/2010/main" val="320620028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3F7C45F-5C18-443C-A917-D712048F3690}" type="slidenum">
              <a:rPr lang="en-US"/>
              <a:pPr/>
              <a:t>131</a:t>
            </a:fld>
            <a:endParaRPr lang="en-US"/>
          </a:p>
        </p:txBody>
      </p:sp>
      <p:sp>
        <p:nvSpPr>
          <p:cNvPr id="1007618" name="Rectangle 2"/>
          <p:cNvSpPr>
            <a:spLocks noGrp="1" noRot="1" noChangeAspect="1" noChangeArrowheads="1" noTextEdit="1"/>
          </p:cNvSpPr>
          <p:nvPr>
            <p:ph type="sldImg"/>
          </p:nvPr>
        </p:nvSpPr>
        <p:spPr>
          <a:ln/>
        </p:spPr>
      </p:sp>
      <p:sp>
        <p:nvSpPr>
          <p:cNvPr id="1007619" name="Rectangle 3"/>
          <p:cNvSpPr>
            <a:spLocks noGrp="1" noChangeArrowheads="1"/>
          </p:cNvSpPr>
          <p:nvPr>
            <p:ph type="body" idx="1"/>
          </p:nvPr>
        </p:nvSpPr>
        <p:spPr/>
        <p:txBody>
          <a:bodyPr/>
          <a:lstStyle/>
          <a:p>
            <a:endParaRPr lang="tr-TR"/>
          </a:p>
        </p:txBody>
      </p:sp>
    </p:spTree>
    <p:extLst>
      <p:ext uri="{BB962C8B-B14F-4D97-AF65-F5344CB8AC3E}">
        <p14:creationId xmlns:p14="http://schemas.microsoft.com/office/powerpoint/2010/main" val="333685004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642A6E5-733F-4D71-A93E-81391679E1A0}" type="slidenum">
              <a:rPr lang="en-US"/>
              <a:pPr/>
              <a:t>132</a:t>
            </a:fld>
            <a:endParaRPr lang="en-US"/>
          </a:p>
        </p:txBody>
      </p:sp>
      <p:sp>
        <p:nvSpPr>
          <p:cNvPr id="1008642" name="Rectangle 2"/>
          <p:cNvSpPr>
            <a:spLocks noGrp="1" noRot="1" noChangeAspect="1" noChangeArrowheads="1" noTextEdit="1"/>
          </p:cNvSpPr>
          <p:nvPr>
            <p:ph type="sldImg"/>
          </p:nvPr>
        </p:nvSpPr>
        <p:spPr>
          <a:ln/>
        </p:spPr>
      </p:sp>
      <p:sp>
        <p:nvSpPr>
          <p:cNvPr id="1008643" name="Rectangle 3"/>
          <p:cNvSpPr>
            <a:spLocks noGrp="1" noChangeArrowheads="1"/>
          </p:cNvSpPr>
          <p:nvPr>
            <p:ph type="body" idx="1"/>
          </p:nvPr>
        </p:nvSpPr>
        <p:spPr/>
        <p:txBody>
          <a:bodyPr/>
          <a:lstStyle/>
          <a:p>
            <a:endParaRPr lang="tr-TR"/>
          </a:p>
        </p:txBody>
      </p:sp>
    </p:spTree>
    <p:extLst>
      <p:ext uri="{BB962C8B-B14F-4D97-AF65-F5344CB8AC3E}">
        <p14:creationId xmlns:p14="http://schemas.microsoft.com/office/powerpoint/2010/main" val="42188863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7859A6C-2A94-4D6F-807D-042CC795C6E0}" type="slidenum">
              <a:rPr lang="en-US"/>
              <a:pPr/>
              <a:t>133</a:t>
            </a:fld>
            <a:endParaRPr lang="en-US"/>
          </a:p>
        </p:txBody>
      </p:sp>
      <p:sp>
        <p:nvSpPr>
          <p:cNvPr id="1009666" name="Rectangle 2"/>
          <p:cNvSpPr>
            <a:spLocks noGrp="1" noRot="1" noChangeAspect="1" noChangeArrowheads="1" noTextEdit="1"/>
          </p:cNvSpPr>
          <p:nvPr>
            <p:ph type="sldImg"/>
          </p:nvPr>
        </p:nvSpPr>
        <p:spPr>
          <a:ln/>
        </p:spPr>
      </p:sp>
      <p:sp>
        <p:nvSpPr>
          <p:cNvPr id="1009667" name="Rectangle 3"/>
          <p:cNvSpPr>
            <a:spLocks noGrp="1" noChangeArrowheads="1"/>
          </p:cNvSpPr>
          <p:nvPr>
            <p:ph type="body" idx="1"/>
          </p:nvPr>
        </p:nvSpPr>
        <p:spPr/>
        <p:txBody>
          <a:bodyPr/>
          <a:lstStyle/>
          <a:p>
            <a:endParaRPr lang="tr-TR"/>
          </a:p>
        </p:txBody>
      </p:sp>
    </p:spTree>
    <p:extLst>
      <p:ext uri="{BB962C8B-B14F-4D97-AF65-F5344CB8AC3E}">
        <p14:creationId xmlns:p14="http://schemas.microsoft.com/office/powerpoint/2010/main" val="114760122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75A0CBF-C0C4-4C6E-A83A-5E368E93E1EA}" type="slidenum">
              <a:rPr lang="en-US"/>
              <a:pPr/>
              <a:t>134</a:t>
            </a:fld>
            <a:endParaRPr lang="en-US"/>
          </a:p>
        </p:txBody>
      </p:sp>
      <p:sp>
        <p:nvSpPr>
          <p:cNvPr id="1010690" name="Rectangle 2"/>
          <p:cNvSpPr>
            <a:spLocks noGrp="1" noRot="1" noChangeAspect="1" noChangeArrowheads="1" noTextEdit="1"/>
          </p:cNvSpPr>
          <p:nvPr>
            <p:ph type="sldImg"/>
          </p:nvPr>
        </p:nvSpPr>
        <p:spPr>
          <a:ln/>
        </p:spPr>
      </p:sp>
      <p:sp>
        <p:nvSpPr>
          <p:cNvPr id="1010691" name="Rectangle 3"/>
          <p:cNvSpPr>
            <a:spLocks noGrp="1" noChangeArrowheads="1"/>
          </p:cNvSpPr>
          <p:nvPr>
            <p:ph type="body" idx="1"/>
          </p:nvPr>
        </p:nvSpPr>
        <p:spPr/>
        <p:txBody>
          <a:bodyPr/>
          <a:lstStyle/>
          <a:p>
            <a:endParaRPr lang="tr-TR"/>
          </a:p>
        </p:txBody>
      </p:sp>
    </p:spTree>
    <p:extLst>
      <p:ext uri="{BB962C8B-B14F-4D97-AF65-F5344CB8AC3E}">
        <p14:creationId xmlns:p14="http://schemas.microsoft.com/office/powerpoint/2010/main" val="331846560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57D7628-5912-45E5-BF8A-FF3FBD2B244F}" type="slidenum">
              <a:rPr lang="en-US"/>
              <a:pPr/>
              <a:t>135</a:t>
            </a:fld>
            <a:endParaRPr lang="en-US"/>
          </a:p>
        </p:txBody>
      </p:sp>
      <p:sp>
        <p:nvSpPr>
          <p:cNvPr id="1011714" name="Rectangle 2"/>
          <p:cNvSpPr>
            <a:spLocks noGrp="1" noRot="1" noChangeAspect="1" noChangeArrowheads="1" noTextEdit="1"/>
          </p:cNvSpPr>
          <p:nvPr>
            <p:ph type="sldImg"/>
          </p:nvPr>
        </p:nvSpPr>
        <p:spPr>
          <a:ln/>
        </p:spPr>
      </p:sp>
      <p:sp>
        <p:nvSpPr>
          <p:cNvPr id="1011715" name="Rectangle 3"/>
          <p:cNvSpPr>
            <a:spLocks noGrp="1" noChangeArrowheads="1"/>
          </p:cNvSpPr>
          <p:nvPr>
            <p:ph type="body" idx="1"/>
          </p:nvPr>
        </p:nvSpPr>
        <p:spPr/>
        <p:txBody>
          <a:bodyPr/>
          <a:lstStyle/>
          <a:p>
            <a:endParaRPr lang="tr-TR"/>
          </a:p>
        </p:txBody>
      </p:sp>
    </p:spTree>
    <p:extLst>
      <p:ext uri="{BB962C8B-B14F-4D97-AF65-F5344CB8AC3E}">
        <p14:creationId xmlns:p14="http://schemas.microsoft.com/office/powerpoint/2010/main" val="12096341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E055C81-81E6-49A3-BED7-AE7FAD798CFE}" type="slidenum">
              <a:rPr lang="en-US"/>
              <a:pPr/>
              <a:t>28</a:t>
            </a:fld>
            <a:endParaRPr lang="en-US"/>
          </a:p>
        </p:txBody>
      </p:sp>
      <p:sp>
        <p:nvSpPr>
          <p:cNvPr id="271362" name="Rectangle 2"/>
          <p:cNvSpPr>
            <a:spLocks noGrp="1" noRot="1" noChangeAspect="1" noChangeArrowheads="1" noTextEdit="1"/>
          </p:cNvSpPr>
          <p:nvPr>
            <p:ph type="sldImg"/>
          </p:nvPr>
        </p:nvSpPr>
        <p:spPr>
          <a:ln/>
        </p:spPr>
      </p:sp>
      <p:sp>
        <p:nvSpPr>
          <p:cNvPr id="271363" name="Rectangle 3"/>
          <p:cNvSpPr>
            <a:spLocks noGrp="1" noChangeArrowheads="1"/>
          </p:cNvSpPr>
          <p:nvPr>
            <p:ph type="body" idx="1"/>
          </p:nvPr>
        </p:nvSpPr>
        <p:spPr/>
        <p:txBody>
          <a:bodyPr/>
          <a:lstStyle/>
          <a:p>
            <a:r>
              <a:rPr lang="en-US"/>
              <a:t>calling super lets the point3d set the super class's fields</a:t>
            </a:r>
          </a:p>
        </p:txBody>
      </p:sp>
    </p:spTree>
    <p:extLst>
      <p:ext uri="{BB962C8B-B14F-4D97-AF65-F5344CB8AC3E}">
        <p14:creationId xmlns:p14="http://schemas.microsoft.com/office/powerpoint/2010/main" val="32476315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00942DA-1143-4A92-A87E-A71617221FF0}" type="slidenum">
              <a:rPr lang="en-US"/>
              <a:pPr/>
              <a:t>136</a:t>
            </a:fld>
            <a:endParaRPr lang="en-US"/>
          </a:p>
        </p:txBody>
      </p:sp>
      <p:sp>
        <p:nvSpPr>
          <p:cNvPr id="1012738" name="Rectangle 2"/>
          <p:cNvSpPr>
            <a:spLocks noGrp="1" noRot="1" noChangeAspect="1" noChangeArrowheads="1" noTextEdit="1"/>
          </p:cNvSpPr>
          <p:nvPr>
            <p:ph type="sldImg"/>
          </p:nvPr>
        </p:nvSpPr>
        <p:spPr>
          <a:ln/>
        </p:spPr>
      </p:sp>
      <p:sp>
        <p:nvSpPr>
          <p:cNvPr id="1012739" name="Rectangle 3"/>
          <p:cNvSpPr>
            <a:spLocks noGrp="1" noChangeArrowheads="1"/>
          </p:cNvSpPr>
          <p:nvPr>
            <p:ph type="body" idx="1"/>
          </p:nvPr>
        </p:nvSpPr>
        <p:spPr/>
        <p:txBody>
          <a:bodyPr/>
          <a:lstStyle/>
          <a:p>
            <a:endParaRPr lang="tr-TR"/>
          </a:p>
        </p:txBody>
      </p:sp>
    </p:spTree>
    <p:extLst>
      <p:ext uri="{BB962C8B-B14F-4D97-AF65-F5344CB8AC3E}">
        <p14:creationId xmlns:p14="http://schemas.microsoft.com/office/powerpoint/2010/main" val="200302476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CC1C5DF-85B0-4C80-AD94-893BA74B72C2}" type="slidenum">
              <a:rPr lang="en-US"/>
              <a:pPr/>
              <a:t>137</a:t>
            </a:fld>
            <a:endParaRPr lang="en-US"/>
          </a:p>
        </p:txBody>
      </p:sp>
      <p:sp>
        <p:nvSpPr>
          <p:cNvPr id="1013762" name="Rectangle 2"/>
          <p:cNvSpPr>
            <a:spLocks noGrp="1" noRot="1" noChangeAspect="1" noChangeArrowheads="1" noTextEdit="1"/>
          </p:cNvSpPr>
          <p:nvPr>
            <p:ph type="sldImg"/>
          </p:nvPr>
        </p:nvSpPr>
        <p:spPr>
          <a:ln/>
        </p:spPr>
      </p:sp>
      <p:sp>
        <p:nvSpPr>
          <p:cNvPr id="1013763" name="Rectangle 3"/>
          <p:cNvSpPr>
            <a:spLocks noGrp="1" noChangeArrowheads="1"/>
          </p:cNvSpPr>
          <p:nvPr>
            <p:ph type="body" idx="1"/>
          </p:nvPr>
        </p:nvSpPr>
        <p:spPr/>
        <p:txBody>
          <a:bodyPr/>
          <a:lstStyle/>
          <a:p>
            <a:endParaRPr lang="tr-TR"/>
          </a:p>
        </p:txBody>
      </p:sp>
    </p:spTree>
    <p:extLst>
      <p:ext uri="{BB962C8B-B14F-4D97-AF65-F5344CB8AC3E}">
        <p14:creationId xmlns:p14="http://schemas.microsoft.com/office/powerpoint/2010/main" val="50751526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C17EDA6-4A56-4703-936A-0F7B4F6B83F6}" type="slidenum">
              <a:rPr lang="en-US"/>
              <a:pPr/>
              <a:t>138</a:t>
            </a:fld>
            <a:endParaRPr lang="en-US"/>
          </a:p>
        </p:txBody>
      </p:sp>
      <p:sp>
        <p:nvSpPr>
          <p:cNvPr id="1014786" name="Rectangle 2"/>
          <p:cNvSpPr>
            <a:spLocks noGrp="1" noRot="1" noChangeAspect="1" noChangeArrowheads="1" noTextEdit="1"/>
          </p:cNvSpPr>
          <p:nvPr>
            <p:ph type="sldImg"/>
          </p:nvPr>
        </p:nvSpPr>
        <p:spPr>
          <a:ln/>
        </p:spPr>
      </p:sp>
      <p:sp>
        <p:nvSpPr>
          <p:cNvPr id="1014787" name="Rectangle 3"/>
          <p:cNvSpPr>
            <a:spLocks noGrp="1" noChangeArrowheads="1"/>
          </p:cNvSpPr>
          <p:nvPr>
            <p:ph type="body" idx="1"/>
          </p:nvPr>
        </p:nvSpPr>
        <p:spPr/>
        <p:txBody>
          <a:bodyPr/>
          <a:lstStyle/>
          <a:p>
            <a:endParaRPr lang="tr-TR"/>
          </a:p>
        </p:txBody>
      </p:sp>
    </p:spTree>
    <p:extLst>
      <p:ext uri="{BB962C8B-B14F-4D97-AF65-F5344CB8AC3E}">
        <p14:creationId xmlns:p14="http://schemas.microsoft.com/office/powerpoint/2010/main" val="148365692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B891345-B2D5-4119-92C3-81DDC4A0E957}" type="slidenum">
              <a:rPr lang="en-US"/>
              <a:pPr/>
              <a:t>139</a:t>
            </a:fld>
            <a:endParaRPr lang="en-US"/>
          </a:p>
        </p:txBody>
      </p:sp>
      <p:sp>
        <p:nvSpPr>
          <p:cNvPr id="1015810" name="Rectangle 2"/>
          <p:cNvSpPr>
            <a:spLocks noGrp="1" noRot="1" noChangeAspect="1" noChangeArrowheads="1" noTextEdit="1"/>
          </p:cNvSpPr>
          <p:nvPr>
            <p:ph type="sldImg"/>
          </p:nvPr>
        </p:nvSpPr>
        <p:spPr>
          <a:ln/>
        </p:spPr>
      </p:sp>
      <p:sp>
        <p:nvSpPr>
          <p:cNvPr id="1015811" name="Rectangle 3"/>
          <p:cNvSpPr>
            <a:spLocks noGrp="1" noChangeArrowheads="1"/>
          </p:cNvSpPr>
          <p:nvPr>
            <p:ph type="body" idx="1"/>
          </p:nvPr>
        </p:nvSpPr>
        <p:spPr/>
        <p:txBody>
          <a:bodyPr/>
          <a:lstStyle/>
          <a:p>
            <a:endParaRPr lang="tr-TR"/>
          </a:p>
        </p:txBody>
      </p:sp>
    </p:spTree>
    <p:extLst>
      <p:ext uri="{BB962C8B-B14F-4D97-AF65-F5344CB8AC3E}">
        <p14:creationId xmlns:p14="http://schemas.microsoft.com/office/powerpoint/2010/main" val="211832681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CDEF722-74EC-44D7-9CD6-B9B019B4F89F}" type="slidenum">
              <a:rPr lang="en-US"/>
              <a:pPr/>
              <a:t>140</a:t>
            </a:fld>
            <a:endParaRPr lang="en-US"/>
          </a:p>
        </p:txBody>
      </p:sp>
      <p:sp>
        <p:nvSpPr>
          <p:cNvPr id="1016834" name="Rectangle 2"/>
          <p:cNvSpPr>
            <a:spLocks noGrp="1" noRot="1" noChangeAspect="1" noChangeArrowheads="1" noTextEdit="1"/>
          </p:cNvSpPr>
          <p:nvPr>
            <p:ph type="sldImg"/>
          </p:nvPr>
        </p:nvSpPr>
        <p:spPr>
          <a:ln/>
        </p:spPr>
      </p:sp>
      <p:sp>
        <p:nvSpPr>
          <p:cNvPr id="1016835" name="Rectangle 3"/>
          <p:cNvSpPr>
            <a:spLocks noGrp="1" noChangeArrowheads="1"/>
          </p:cNvSpPr>
          <p:nvPr>
            <p:ph type="body" idx="1"/>
          </p:nvPr>
        </p:nvSpPr>
        <p:spPr/>
        <p:txBody>
          <a:bodyPr/>
          <a:lstStyle/>
          <a:p>
            <a:endParaRPr lang="tr-TR"/>
          </a:p>
        </p:txBody>
      </p:sp>
    </p:spTree>
    <p:extLst>
      <p:ext uri="{BB962C8B-B14F-4D97-AF65-F5344CB8AC3E}">
        <p14:creationId xmlns:p14="http://schemas.microsoft.com/office/powerpoint/2010/main" val="143587166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CBA0292-5B8C-4D27-B2C5-44D0C64F27EC}" type="slidenum">
              <a:rPr lang="en-US"/>
              <a:pPr/>
              <a:t>141</a:t>
            </a:fld>
            <a:endParaRPr lang="en-US"/>
          </a:p>
        </p:txBody>
      </p:sp>
      <p:sp>
        <p:nvSpPr>
          <p:cNvPr id="1017858" name="Rectangle 2"/>
          <p:cNvSpPr>
            <a:spLocks noGrp="1" noRot="1" noChangeAspect="1" noChangeArrowheads="1" noTextEdit="1"/>
          </p:cNvSpPr>
          <p:nvPr>
            <p:ph type="sldImg"/>
          </p:nvPr>
        </p:nvSpPr>
        <p:spPr>
          <a:ln/>
        </p:spPr>
      </p:sp>
      <p:sp>
        <p:nvSpPr>
          <p:cNvPr id="1017859" name="Rectangle 3"/>
          <p:cNvSpPr>
            <a:spLocks noGrp="1" noChangeArrowheads="1"/>
          </p:cNvSpPr>
          <p:nvPr>
            <p:ph type="body" idx="1"/>
          </p:nvPr>
        </p:nvSpPr>
        <p:spPr/>
        <p:txBody>
          <a:bodyPr/>
          <a:lstStyle/>
          <a:p>
            <a:endParaRPr lang="tr-TR"/>
          </a:p>
        </p:txBody>
      </p:sp>
    </p:spTree>
    <p:extLst>
      <p:ext uri="{BB962C8B-B14F-4D97-AF65-F5344CB8AC3E}">
        <p14:creationId xmlns:p14="http://schemas.microsoft.com/office/powerpoint/2010/main" val="184959364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1D68774-3E5D-493F-8F47-E872723A2F1F}" type="slidenum">
              <a:rPr lang="en-US"/>
              <a:pPr/>
              <a:t>142</a:t>
            </a:fld>
            <a:endParaRPr lang="en-US"/>
          </a:p>
        </p:txBody>
      </p:sp>
      <p:sp>
        <p:nvSpPr>
          <p:cNvPr id="1018882" name="Rectangle 2"/>
          <p:cNvSpPr>
            <a:spLocks noGrp="1" noRot="1" noChangeAspect="1" noChangeArrowheads="1" noTextEdit="1"/>
          </p:cNvSpPr>
          <p:nvPr>
            <p:ph type="sldImg"/>
          </p:nvPr>
        </p:nvSpPr>
        <p:spPr>
          <a:ln/>
        </p:spPr>
      </p:sp>
      <p:sp>
        <p:nvSpPr>
          <p:cNvPr id="1018883" name="Rectangle 3"/>
          <p:cNvSpPr>
            <a:spLocks noGrp="1" noChangeArrowheads="1"/>
          </p:cNvSpPr>
          <p:nvPr>
            <p:ph type="body" idx="1"/>
          </p:nvPr>
        </p:nvSpPr>
        <p:spPr/>
        <p:txBody>
          <a:bodyPr/>
          <a:lstStyle/>
          <a:p>
            <a:endParaRPr lang="tr-TR"/>
          </a:p>
        </p:txBody>
      </p:sp>
    </p:spTree>
    <p:extLst>
      <p:ext uri="{BB962C8B-B14F-4D97-AF65-F5344CB8AC3E}">
        <p14:creationId xmlns:p14="http://schemas.microsoft.com/office/powerpoint/2010/main" val="27893525"/>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6310A76-AB2F-4A1C-A32C-CEC238589D88}" type="slidenum">
              <a:rPr lang="en-US"/>
              <a:pPr/>
              <a:t>143</a:t>
            </a:fld>
            <a:endParaRPr lang="en-US"/>
          </a:p>
        </p:txBody>
      </p:sp>
      <p:sp>
        <p:nvSpPr>
          <p:cNvPr id="1019906" name="Rectangle 2"/>
          <p:cNvSpPr>
            <a:spLocks noGrp="1" noRot="1" noChangeAspect="1" noChangeArrowheads="1" noTextEdit="1"/>
          </p:cNvSpPr>
          <p:nvPr>
            <p:ph type="sldImg"/>
          </p:nvPr>
        </p:nvSpPr>
        <p:spPr>
          <a:ln/>
        </p:spPr>
      </p:sp>
      <p:sp>
        <p:nvSpPr>
          <p:cNvPr id="1019907" name="Rectangle 3"/>
          <p:cNvSpPr>
            <a:spLocks noGrp="1" noChangeArrowheads="1"/>
          </p:cNvSpPr>
          <p:nvPr>
            <p:ph type="body" idx="1"/>
          </p:nvPr>
        </p:nvSpPr>
        <p:spPr/>
        <p:txBody>
          <a:bodyPr/>
          <a:lstStyle/>
          <a:p>
            <a:endParaRPr lang="tr-TR"/>
          </a:p>
        </p:txBody>
      </p:sp>
    </p:spTree>
    <p:extLst>
      <p:ext uri="{BB962C8B-B14F-4D97-AF65-F5344CB8AC3E}">
        <p14:creationId xmlns:p14="http://schemas.microsoft.com/office/powerpoint/2010/main" val="188815137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3DD9E68-10E4-4FA0-8EA9-572BBAEA8893}" type="slidenum">
              <a:rPr lang="en-US"/>
              <a:pPr/>
              <a:t>144</a:t>
            </a:fld>
            <a:endParaRPr lang="en-US"/>
          </a:p>
        </p:txBody>
      </p:sp>
      <p:sp>
        <p:nvSpPr>
          <p:cNvPr id="1020930" name="Rectangle 2"/>
          <p:cNvSpPr>
            <a:spLocks noGrp="1" noRot="1" noChangeAspect="1" noChangeArrowheads="1" noTextEdit="1"/>
          </p:cNvSpPr>
          <p:nvPr>
            <p:ph type="sldImg"/>
          </p:nvPr>
        </p:nvSpPr>
        <p:spPr>
          <a:ln/>
        </p:spPr>
      </p:sp>
      <p:sp>
        <p:nvSpPr>
          <p:cNvPr id="1020931" name="Rectangle 3"/>
          <p:cNvSpPr>
            <a:spLocks noGrp="1" noChangeArrowheads="1"/>
          </p:cNvSpPr>
          <p:nvPr>
            <p:ph type="body" idx="1"/>
          </p:nvPr>
        </p:nvSpPr>
        <p:spPr/>
        <p:txBody>
          <a:bodyPr/>
          <a:lstStyle/>
          <a:p>
            <a:endParaRPr lang="tr-TR"/>
          </a:p>
        </p:txBody>
      </p:sp>
    </p:spTree>
    <p:extLst>
      <p:ext uri="{BB962C8B-B14F-4D97-AF65-F5344CB8AC3E}">
        <p14:creationId xmlns:p14="http://schemas.microsoft.com/office/powerpoint/2010/main" val="3910862411"/>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68DF591-94BE-4A4D-B6F8-D49DA8ECCEB3}" type="slidenum">
              <a:rPr lang="en-US"/>
              <a:pPr/>
              <a:t>145</a:t>
            </a:fld>
            <a:endParaRPr lang="en-US"/>
          </a:p>
        </p:txBody>
      </p:sp>
      <p:sp>
        <p:nvSpPr>
          <p:cNvPr id="1021954" name="Rectangle 2"/>
          <p:cNvSpPr>
            <a:spLocks noGrp="1" noRot="1" noChangeAspect="1" noChangeArrowheads="1" noTextEdit="1"/>
          </p:cNvSpPr>
          <p:nvPr>
            <p:ph type="sldImg"/>
          </p:nvPr>
        </p:nvSpPr>
        <p:spPr>
          <a:ln/>
        </p:spPr>
      </p:sp>
      <p:sp>
        <p:nvSpPr>
          <p:cNvPr id="1021955" name="Rectangle 3"/>
          <p:cNvSpPr>
            <a:spLocks noGrp="1" noChangeArrowheads="1"/>
          </p:cNvSpPr>
          <p:nvPr>
            <p:ph type="body" idx="1"/>
          </p:nvPr>
        </p:nvSpPr>
        <p:spPr/>
        <p:txBody>
          <a:bodyPr/>
          <a:lstStyle/>
          <a:p>
            <a:endParaRPr lang="tr-TR"/>
          </a:p>
        </p:txBody>
      </p:sp>
    </p:spTree>
    <p:extLst>
      <p:ext uri="{BB962C8B-B14F-4D97-AF65-F5344CB8AC3E}">
        <p14:creationId xmlns:p14="http://schemas.microsoft.com/office/powerpoint/2010/main" val="19406088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8A524AE-18C3-4967-8649-63890A836107}" type="slidenum">
              <a:rPr lang="en-US"/>
              <a:pPr/>
              <a:t>35</a:t>
            </a:fld>
            <a:endParaRPr lang="en-US"/>
          </a:p>
        </p:txBody>
      </p:sp>
      <p:sp>
        <p:nvSpPr>
          <p:cNvPr id="287746" name="Rectangle 1026"/>
          <p:cNvSpPr>
            <a:spLocks noGrp="1" noRot="1" noChangeAspect="1" noChangeArrowheads="1" noTextEdit="1"/>
          </p:cNvSpPr>
          <p:nvPr>
            <p:ph type="sldImg"/>
          </p:nvPr>
        </p:nvSpPr>
        <p:spPr bwMode="auto">
          <a:xfrm>
            <a:off x="381000" y="685800"/>
            <a:ext cx="6096000" cy="3429000"/>
          </a:xfrm>
          <a:prstGeom prst="rect">
            <a:avLst/>
          </a:prstGeom>
          <a:solidFill>
            <a:srgbClr val="FFFFFF"/>
          </a:solidFill>
          <a:ln>
            <a:solidFill>
              <a:srgbClr val="000000"/>
            </a:solidFill>
            <a:miter lim="800000"/>
            <a:headEnd/>
            <a:tailEnd/>
          </a:ln>
        </p:spPr>
      </p:sp>
      <p:sp>
        <p:nvSpPr>
          <p:cNvPr id="287747" name="Rectangle 1027"/>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p>
        </p:txBody>
      </p:sp>
    </p:spTree>
    <p:extLst>
      <p:ext uri="{BB962C8B-B14F-4D97-AF65-F5344CB8AC3E}">
        <p14:creationId xmlns:p14="http://schemas.microsoft.com/office/powerpoint/2010/main" val="212810462"/>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2EC8251-E53B-4DBF-864F-9E17791C8C74}" type="slidenum">
              <a:rPr lang="en-US"/>
              <a:pPr/>
              <a:t>146</a:t>
            </a:fld>
            <a:endParaRPr lang="en-US"/>
          </a:p>
        </p:txBody>
      </p:sp>
      <p:sp>
        <p:nvSpPr>
          <p:cNvPr id="1022978" name="Rectangle 2"/>
          <p:cNvSpPr>
            <a:spLocks noGrp="1" noRot="1" noChangeAspect="1" noChangeArrowheads="1" noTextEdit="1"/>
          </p:cNvSpPr>
          <p:nvPr>
            <p:ph type="sldImg"/>
          </p:nvPr>
        </p:nvSpPr>
        <p:spPr>
          <a:ln/>
        </p:spPr>
      </p:sp>
      <p:sp>
        <p:nvSpPr>
          <p:cNvPr id="1022979" name="Rectangle 3"/>
          <p:cNvSpPr>
            <a:spLocks noGrp="1" noChangeArrowheads="1"/>
          </p:cNvSpPr>
          <p:nvPr>
            <p:ph type="body" idx="1"/>
          </p:nvPr>
        </p:nvSpPr>
        <p:spPr/>
        <p:txBody>
          <a:bodyPr/>
          <a:lstStyle/>
          <a:p>
            <a:endParaRPr lang="tr-TR"/>
          </a:p>
        </p:txBody>
      </p:sp>
    </p:spTree>
    <p:extLst>
      <p:ext uri="{BB962C8B-B14F-4D97-AF65-F5344CB8AC3E}">
        <p14:creationId xmlns:p14="http://schemas.microsoft.com/office/powerpoint/2010/main" val="880894721"/>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A75303B-1A34-40F5-95C9-A7A069C00593}" type="slidenum">
              <a:rPr lang="en-US"/>
              <a:pPr/>
              <a:t>147</a:t>
            </a:fld>
            <a:endParaRPr lang="en-US"/>
          </a:p>
        </p:txBody>
      </p:sp>
      <p:sp>
        <p:nvSpPr>
          <p:cNvPr id="1024002" name="Rectangle 2"/>
          <p:cNvSpPr>
            <a:spLocks noGrp="1" noRot="1" noChangeAspect="1" noChangeArrowheads="1" noTextEdit="1"/>
          </p:cNvSpPr>
          <p:nvPr>
            <p:ph type="sldImg"/>
          </p:nvPr>
        </p:nvSpPr>
        <p:spPr>
          <a:ln/>
        </p:spPr>
      </p:sp>
      <p:sp>
        <p:nvSpPr>
          <p:cNvPr id="1024003" name="Rectangle 3"/>
          <p:cNvSpPr>
            <a:spLocks noGrp="1" noChangeArrowheads="1"/>
          </p:cNvSpPr>
          <p:nvPr>
            <p:ph type="body" idx="1"/>
          </p:nvPr>
        </p:nvSpPr>
        <p:spPr/>
        <p:txBody>
          <a:bodyPr/>
          <a:lstStyle/>
          <a:p>
            <a:endParaRPr lang="tr-TR"/>
          </a:p>
        </p:txBody>
      </p:sp>
    </p:spTree>
    <p:extLst>
      <p:ext uri="{BB962C8B-B14F-4D97-AF65-F5344CB8AC3E}">
        <p14:creationId xmlns:p14="http://schemas.microsoft.com/office/powerpoint/2010/main" val="3352753447"/>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E3799BC-4ADD-4FBC-B99C-8A8721038FF9}" type="slidenum">
              <a:rPr lang="en-US"/>
              <a:pPr/>
              <a:t>148</a:t>
            </a:fld>
            <a:endParaRPr lang="en-US"/>
          </a:p>
        </p:txBody>
      </p:sp>
      <p:sp>
        <p:nvSpPr>
          <p:cNvPr id="1025026" name="Rectangle 2"/>
          <p:cNvSpPr>
            <a:spLocks noGrp="1" noRot="1" noChangeAspect="1" noChangeArrowheads="1" noTextEdit="1"/>
          </p:cNvSpPr>
          <p:nvPr>
            <p:ph type="sldImg"/>
          </p:nvPr>
        </p:nvSpPr>
        <p:spPr>
          <a:ln/>
        </p:spPr>
      </p:sp>
      <p:sp>
        <p:nvSpPr>
          <p:cNvPr id="1025027" name="Rectangle 3"/>
          <p:cNvSpPr>
            <a:spLocks noGrp="1" noChangeArrowheads="1"/>
          </p:cNvSpPr>
          <p:nvPr>
            <p:ph type="body" idx="1"/>
          </p:nvPr>
        </p:nvSpPr>
        <p:spPr/>
        <p:txBody>
          <a:bodyPr/>
          <a:lstStyle/>
          <a:p>
            <a:endParaRPr lang="tr-TR"/>
          </a:p>
        </p:txBody>
      </p:sp>
    </p:spTree>
    <p:extLst>
      <p:ext uri="{BB962C8B-B14F-4D97-AF65-F5344CB8AC3E}">
        <p14:creationId xmlns:p14="http://schemas.microsoft.com/office/powerpoint/2010/main" val="4147600126"/>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A0CF023-4CCF-46D6-BE62-04E3B92FFF5E}" type="slidenum">
              <a:rPr lang="en-US"/>
              <a:pPr/>
              <a:t>149</a:t>
            </a:fld>
            <a:endParaRPr lang="en-US"/>
          </a:p>
        </p:txBody>
      </p:sp>
      <p:sp>
        <p:nvSpPr>
          <p:cNvPr id="1026050" name="Rectangle 2"/>
          <p:cNvSpPr>
            <a:spLocks noGrp="1" noRot="1" noChangeAspect="1" noChangeArrowheads="1" noTextEdit="1"/>
          </p:cNvSpPr>
          <p:nvPr>
            <p:ph type="sldImg"/>
          </p:nvPr>
        </p:nvSpPr>
        <p:spPr>
          <a:ln/>
        </p:spPr>
      </p:sp>
      <p:sp>
        <p:nvSpPr>
          <p:cNvPr id="1026051" name="Rectangle 3"/>
          <p:cNvSpPr>
            <a:spLocks noGrp="1" noChangeArrowheads="1"/>
          </p:cNvSpPr>
          <p:nvPr>
            <p:ph type="body" idx="1"/>
          </p:nvPr>
        </p:nvSpPr>
        <p:spPr/>
        <p:txBody>
          <a:bodyPr/>
          <a:lstStyle/>
          <a:p>
            <a:endParaRPr lang="tr-TR"/>
          </a:p>
        </p:txBody>
      </p:sp>
    </p:spTree>
    <p:extLst>
      <p:ext uri="{BB962C8B-B14F-4D97-AF65-F5344CB8AC3E}">
        <p14:creationId xmlns:p14="http://schemas.microsoft.com/office/powerpoint/2010/main" val="2109612985"/>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395CFBD-A3B0-4372-8BDF-A5A47C01DCB3}" type="slidenum">
              <a:rPr lang="en-US"/>
              <a:pPr/>
              <a:t>150</a:t>
            </a:fld>
            <a:endParaRPr lang="en-US"/>
          </a:p>
        </p:txBody>
      </p:sp>
      <p:sp>
        <p:nvSpPr>
          <p:cNvPr id="1027074" name="Rectangle 2"/>
          <p:cNvSpPr>
            <a:spLocks noGrp="1" noRot="1" noChangeAspect="1" noChangeArrowheads="1" noTextEdit="1"/>
          </p:cNvSpPr>
          <p:nvPr>
            <p:ph type="sldImg"/>
          </p:nvPr>
        </p:nvSpPr>
        <p:spPr>
          <a:ln/>
        </p:spPr>
      </p:sp>
      <p:sp>
        <p:nvSpPr>
          <p:cNvPr id="1027075" name="Rectangle 3"/>
          <p:cNvSpPr>
            <a:spLocks noGrp="1" noChangeArrowheads="1"/>
          </p:cNvSpPr>
          <p:nvPr>
            <p:ph type="body" idx="1"/>
          </p:nvPr>
        </p:nvSpPr>
        <p:spPr/>
        <p:txBody>
          <a:bodyPr/>
          <a:lstStyle/>
          <a:p>
            <a:endParaRPr lang="tr-TR"/>
          </a:p>
        </p:txBody>
      </p:sp>
    </p:spTree>
    <p:extLst>
      <p:ext uri="{BB962C8B-B14F-4D97-AF65-F5344CB8AC3E}">
        <p14:creationId xmlns:p14="http://schemas.microsoft.com/office/powerpoint/2010/main" val="4181764305"/>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0575CAD-9AF1-4C3B-8E5A-46366A804FC7}" type="slidenum">
              <a:rPr lang="en-US"/>
              <a:pPr/>
              <a:t>151</a:t>
            </a:fld>
            <a:endParaRPr lang="en-US"/>
          </a:p>
        </p:txBody>
      </p:sp>
      <p:sp>
        <p:nvSpPr>
          <p:cNvPr id="1028098" name="Rectangle 2"/>
          <p:cNvSpPr>
            <a:spLocks noGrp="1" noRot="1" noChangeAspect="1" noChangeArrowheads="1" noTextEdit="1"/>
          </p:cNvSpPr>
          <p:nvPr>
            <p:ph type="sldImg"/>
          </p:nvPr>
        </p:nvSpPr>
        <p:spPr>
          <a:ln/>
        </p:spPr>
      </p:sp>
      <p:sp>
        <p:nvSpPr>
          <p:cNvPr id="1028099" name="Rectangle 3"/>
          <p:cNvSpPr>
            <a:spLocks noGrp="1" noChangeArrowheads="1"/>
          </p:cNvSpPr>
          <p:nvPr>
            <p:ph type="body" idx="1"/>
          </p:nvPr>
        </p:nvSpPr>
        <p:spPr/>
        <p:txBody>
          <a:bodyPr/>
          <a:lstStyle/>
          <a:p>
            <a:endParaRPr lang="tr-TR"/>
          </a:p>
        </p:txBody>
      </p:sp>
    </p:spTree>
    <p:extLst>
      <p:ext uri="{BB962C8B-B14F-4D97-AF65-F5344CB8AC3E}">
        <p14:creationId xmlns:p14="http://schemas.microsoft.com/office/powerpoint/2010/main" val="4262669480"/>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5736BBE-F093-406D-BC12-C5B894EEF08B}" type="slidenum">
              <a:rPr lang="en-US"/>
              <a:pPr/>
              <a:t>152</a:t>
            </a:fld>
            <a:endParaRPr lang="en-US"/>
          </a:p>
        </p:txBody>
      </p:sp>
      <p:sp>
        <p:nvSpPr>
          <p:cNvPr id="1029122" name="Rectangle 2"/>
          <p:cNvSpPr>
            <a:spLocks noGrp="1" noRot="1" noChangeAspect="1" noChangeArrowheads="1" noTextEdit="1"/>
          </p:cNvSpPr>
          <p:nvPr>
            <p:ph type="sldImg"/>
          </p:nvPr>
        </p:nvSpPr>
        <p:spPr>
          <a:ln/>
        </p:spPr>
      </p:sp>
      <p:sp>
        <p:nvSpPr>
          <p:cNvPr id="1029123" name="Rectangle 3"/>
          <p:cNvSpPr>
            <a:spLocks noGrp="1" noChangeArrowheads="1"/>
          </p:cNvSpPr>
          <p:nvPr>
            <p:ph type="body" idx="1"/>
          </p:nvPr>
        </p:nvSpPr>
        <p:spPr/>
        <p:txBody>
          <a:bodyPr/>
          <a:lstStyle/>
          <a:p>
            <a:endParaRPr lang="tr-TR"/>
          </a:p>
        </p:txBody>
      </p:sp>
    </p:spTree>
    <p:extLst>
      <p:ext uri="{BB962C8B-B14F-4D97-AF65-F5344CB8AC3E}">
        <p14:creationId xmlns:p14="http://schemas.microsoft.com/office/powerpoint/2010/main" val="3760360927"/>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583A2F0-DB6C-43C4-A156-CEBA77E36F09}" type="slidenum">
              <a:rPr lang="en-US"/>
              <a:pPr/>
              <a:t>153</a:t>
            </a:fld>
            <a:endParaRPr lang="en-US"/>
          </a:p>
        </p:txBody>
      </p:sp>
      <p:sp>
        <p:nvSpPr>
          <p:cNvPr id="1030146" name="Rectangle 2"/>
          <p:cNvSpPr>
            <a:spLocks noGrp="1" noRot="1" noChangeAspect="1" noChangeArrowheads="1" noTextEdit="1"/>
          </p:cNvSpPr>
          <p:nvPr>
            <p:ph type="sldImg"/>
          </p:nvPr>
        </p:nvSpPr>
        <p:spPr>
          <a:ln/>
        </p:spPr>
      </p:sp>
      <p:sp>
        <p:nvSpPr>
          <p:cNvPr id="1030147" name="Rectangle 3"/>
          <p:cNvSpPr>
            <a:spLocks noGrp="1" noChangeArrowheads="1"/>
          </p:cNvSpPr>
          <p:nvPr>
            <p:ph type="body" idx="1"/>
          </p:nvPr>
        </p:nvSpPr>
        <p:spPr/>
        <p:txBody>
          <a:bodyPr/>
          <a:lstStyle/>
          <a:p>
            <a:endParaRPr lang="tr-TR"/>
          </a:p>
        </p:txBody>
      </p:sp>
    </p:spTree>
    <p:extLst>
      <p:ext uri="{BB962C8B-B14F-4D97-AF65-F5344CB8AC3E}">
        <p14:creationId xmlns:p14="http://schemas.microsoft.com/office/powerpoint/2010/main" val="4253320719"/>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7A89A17-A305-49A7-BF91-FBA1CF53B844}" type="slidenum">
              <a:rPr lang="en-US"/>
              <a:pPr/>
              <a:t>154</a:t>
            </a:fld>
            <a:endParaRPr lang="en-US"/>
          </a:p>
        </p:txBody>
      </p:sp>
      <p:sp>
        <p:nvSpPr>
          <p:cNvPr id="1031170" name="Rectangle 2"/>
          <p:cNvSpPr>
            <a:spLocks noGrp="1" noRot="1" noChangeAspect="1" noChangeArrowheads="1" noTextEdit="1"/>
          </p:cNvSpPr>
          <p:nvPr>
            <p:ph type="sldImg"/>
          </p:nvPr>
        </p:nvSpPr>
        <p:spPr>
          <a:ln/>
        </p:spPr>
      </p:sp>
      <p:sp>
        <p:nvSpPr>
          <p:cNvPr id="1031171" name="Rectangle 3"/>
          <p:cNvSpPr>
            <a:spLocks noGrp="1" noChangeArrowheads="1"/>
          </p:cNvSpPr>
          <p:nvPr>
            <p:ph type="body" idx="1"/>
          </p:nvPr>
        </p:nvSpPr>
        <p:spPr/>
        <p:txBody>
          <a:bodyPr/>
          <a:lstStyle/>
          <a:p>
            <a:endParaRPr lang="tr-TR"/>
          </a:p>
        </p:txBody>
      </p:sp>
    </p:spTree>
    <p:extLst>
      <p:ext uri="{BB962C8B-B14F-4D97-AF65-F5344CB8AC3E}">
        <p14:creationId xmlns:p14="http://schemas.microsoft.com/office/powerpoint/2010/main" val="1501226658"/>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4B42110-7652-4873-AC23-ED3143F63533}" type="slidenum">
              <a:rPr lang="en-US"/>
              <a:pPr/>
              <a:t>155</a:t>
            </a:fld>
            <a:endParaRPr lang="en-US"/>
          </a:p>
        </p:txBody>
      </p:sp>
      <p:sp>
        <p:nvSpPr>
          <p:cNvPr id="1032194" name="Rectangle 2"/>
          <p:cNvSpPr>
            <a:spLocks noGrp="1" noRot="1" noChangeAspect="1" noChangeArrowheads="1" noTextEdit="1"/>
          </p:cNvSpPr>
          <p:nvPr>
            <p:ph type="sldImg"/>
          </p:nvPr>
        </p:nvSpPr>
        <p:spPr>
          <a:ln/>
        </p:spPr>
      </p:sp>
      <p:sp>
        <p:nvSpPr>
          <p:cNvPr id="1032195" name="Rectangle 3"/>
          <p:cNvSpPr>
            <a:spLocks noGrp="1" noChangeArrowheads="1"/>
          </p:cNvSpPr>
          <p:nvPr>
            <p:ph type="body" idx="1"/>
          </p:nvPr>
        </p:nvSpPr>
        <p:spPr/>
        <p:txBody>
          <a:bodyPr/>
          <a:lstStyle/>
          <a:p>
            <a:endParaRPr lang="tr-TR"/>
          </a:p>
        </p:txBody>
      </p:sp>
    </p:spTree>
    <p:extLst>
      <p:ext uri="{BB962C8B-B14F-4D97-AF65-F5344CB8AC3E}">
        <p14:creationId xmlns:p14="http://schemas.microsoft.com/office/powerpoint/2010/main" val="23903172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727C424-5906-4E30-9536-946664529C78}" type="slidenum">
              <a:rPr lang="en-US"/>
              <a:pPr/>
              <a:t>38</a:t>
            </a:fld>
            <a:endParaRPr lang="en-US"/>
          </a:p>
        </p:txBody>
      </p:sp>
      <p:sp>
        <p:nvSpPr>
          <p:cNvPr id="315394" name="Rectangle 2"/>
          <p:cNvSpPr>
            <a:spLocks noGrp="1" noRot="1" noChangeAspect="1" noChangeArrowheads="1" noTextEdit="1"/>
          </p:cNvSpPr>
          <p:nvPr>
            <p:ph type="sldImg"/>
          </p:nvPr>
        </p:nvSpPr>
        <p:spPr>
          <a:ln/>
        </p:spPr>
      </p:sp>
      <p:sp>
        <p:nvSpPr>
          <p:cNvPr id="315395" name="Rectangle 3"/>
          <p:cNvSpPr>
            <a:spLocks noGrp="1" noChangeArrowheads="1"/>
          </p:cNvSpPr>
          <p:nvPr>
            <p:ph type="body" idx="1"/>
          </p:nvPr>
        </p:nvSpPr>
        <p:spPr/>
        <p:txBody>
          <a:bodyPr/>
          <a:lstStyle/>
          <a:p>
            <a:r>
              <a:rPr lang="en-US"/>
              <a:t>** add other examples **</a:t>
            </a:r>
          </a:p>
        </p:txBody>
      </p:sp>
    </p:spTree>
    <p:extLst>
      <p:ext uri="{BB962C8B-B14F-4D97-AF65-F5344CB8AC3E}">
        <p14:creationId xmlns:p14="http://schemas.microsoft.com/office/powerpoint/2010/main" val="35972713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73911EE-0248-4A45-BDC4-795041F4F8FB}" type="slidenum">
              <a:rPr lang="en-US"/>
              <a:pPr/>
              <a:t>44</a:t>
            </a:fld>
            <a:endParaRPr lang="en-US"/>
          </a:p>
        </p:txBody>
      </p:sp>
      <p:sp>
        <p:nvSpPr>
          <p:cNvPr id="308226" name="Rectangle 1026"/>
          <p:cNvSpPr>
            <a:spLocks noGrp="1" noRot="1" noChangeAspect="1" noChangeArrowheads="1" noTextEdit="1"/>
          </p:cNvSpPr>
          <p:nvPr>
            <p:ph type="sldImg"/>
          </p:nvPr>
        </p:nvSpPr>
        <p:spPr>
          <a:ln/>
        </p:spPr>
      </p:sp>
      <p:sp>
        <p:nvSpPr>
          <p:cNvPr id="308227" name="Rectangle 1027"/>
          <p:cNvSpPr>
            <a:spLocks noGrp="1" noChangeArrowheads="1"/>
          </p:cNvSpPr>
          <p:nvPr>
            <p:ph type="body" idx="1"/>
          </p:nvPr>
        </p:nvSpPr>
        <p:spPr/>
        <p:txBody>
          <a:bodyPr/>
          <a:lstStyle/>
          <a:p>
            <a:r>
              <a:rPr lang="en-US"/>
              <a:t>let's implement right triangle, circle together</a:t>
            </a:r>
          </a:p>
        </p:txBody>
      </p:sp>
    </p:spTree>
    <p:extLst>
      <p:ext uri="{BB962C8B-B14F-4D97-AF65-F5344CB8AC3E}">
        <p14:creationId xmlns:p14="http://schemas.microsoft.com/office/powerpoint/2010/main" val="29892730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GB" altLang="en-US" smtClean="0"/>
          </a:p>
        </p:txBody>
      </p:sp>
      <p:sp>
        <p:nvSpPr>
          <p:cNvPr id="5120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fld id="{EE94C052-432B-4C37-A7AE-ACB84D06CD92}" type="slidenum">
              <a:rPr lang="en-US" altLang="en-US">
                <a:latin typeface="Times New Roman" panose="02020603050405020304" pitchFamily="18" charset="0"/>
              </a:rPr>
              <a:pPr eaLnBrk="1" hangingPunct="1">
                <a:spcBef>
                  <a:spcPct val="0"/>
                </a:spcBef>
              </a:pPr>
              <a:t>93</a:t>
            </a:fld>
            <a:endParaRPr lang="en-US" altLang="en-US">
              <a:latin typeface="Times New Roman" panose="02020603050405020304" pitchFamily="18" charset="0"/>
            </a:endParaRPr>
          </a:p>
        </p:txBody>
      </p:sp>
    </p:spTree>
    <p:extLst>
      <p:ext uri="{BB962C8B-B14F-4D97-AF65-F5344CB8AC3E}">
        <p14:creationId xmlns:p14="http://schemas.microsoft.com/office/powerpoint/2010/main" val="3758001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8C678A-18FB-4A6C-9A8F-CEEC6E6D270C}" type="slidenum">
              <a:rPr lang="en-US" smtClean="0"/>
              <a:t>‹#›</a:t>
            </a:fld>
            <a:endParaRPr lang="en-US"/>
          </a:p>
        </p:txBody>
      </p:sp>
    </p:spTree>
    <p:extLst>
      <p:ext uri="{BB962C8B-B14F-4D97-AF65-F5344CB8AC3E}">
        <p14:creationId xmlns:p14="http://schemas.microsoft.com/office/powerpoint/2010/main" val="20072306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8C678A-18FB-4A6C-9A8F-CEEC6E6D270C}" type="slidenum">
              <a:rPr lang="en-US" smtClean="0"/>
              <a:t>‹#›</a:t>
            </a:fld>
            <a:endParaRPr lang="en-US"/>
          </a:p>
        </p:txBody>
      </p:sp>
    </p:spTree>
    <p:extLst>
      <p:ext uri="{BB962C8B-B14F-4D97-AF65-F5344CB8AC3E}">
        <p14:creationId xmlns:p14="http://schemas.microsoft.com/office/powerpoint/2010/main" val="15429540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8C678A-18FB-4A6C-9A8F-CEEC6E6D270C}" type="slidenum">
              <a:rPr lang="en-US" smtClean="0"/>
              <a:t>‹#›</a:t>
            </a:fld>
            <a:endParaRPr lang="en-US"/>
          </a:p>
        </p:txBody>
      </p:sp>
    </p:spTree>
    <p:extLst>
      <p:ext uri="{BB962C8B-B14F-4D97-AF65-F5344CB8AC3E}">
        <p14:creationId xmlns:p14="http://schemas.microsoft.com/office/powerpoint/2010/main" val="39018559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448800" y="152401"/>
            <a:ext cx="2743200" cy="701675"/>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9550400" y="1166814"/>
            <a:ext cx="1219200" cy="21097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0972800" y="1166814"/>
            <a:ext cx="1219200" cy="21097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sz="quarter" idx="10"/>
          </p:nvPr>
        </p:nvSpPr>
        <p:spPr>
          <a:xfrm>
            <a:off x="9347200" y="0"/>
            <a:ext cx="2844800" cy="476250"/>
          </a:xfrm>
        </p:spPr>
        <p:txBody>
          <a:bodyPr/>
          <a:lstStyle>
            <a:lvl1pPr>
              <a:defRPr/>
            </a:lvl1pPr>
          </a:lstStyle>
          <a:p>
            <a:fld id="{789AE337-B920-41C5-B69F-9F61E562AC56}" type="slidenum">
              <a:rPr lang="en-US"/>
              <a:pPr/>
              <a:t>‹#›</a:t>
            </a:fld>
            <a:endParaRPr lang="en-US"/>
          </a:p>
        </p:txBody>
      </p:sp>
    </p:spTree>
    <p:extLst>
      <p:ext uri="{BB962C8B-B14F-4D97-AF65-F5344CB8AC3E}">
        <p14:creationId xmlns:p14="http://schemas.microsoft.com/office/powerpoint/2010/main" val="23060695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4000">
                <a:solidFill>
                  <a:srgbClr val="002060"/>
                </a:solidFill>
                <a:latin typeface="Algerian" panose="04020705040A02060702" pitchFamily="82"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12"/>
          </p:nvPr>
        </p:nvSpPr>
        <p:spPr/>
        <p:txBody>
          <a:bodyPr/>
          <a:lstStyle/>
          <a:p>
            <a:fld id="{FA8C678A-18FB-4A6C-9A8F-CEEC6E6D270C}" type="slidenum">
              <a:rPr lang="en-US" smtClean="0"/>
              <a:t>‹#›</a:t>
            </a:fld>
            <a:endParaRPr lang="en-US"/>
          </a:p>
        </p:txBody>
      </p:sp>
    </p:spTree>
    <p:extLst>
      <p:ext uri="{BB962C8B-B14F-4D97-AF65-F5344CB8AC3E}">
        <p14:creationId xmlns:p14="http://schemas.microsoft.com/office/powerpoint/2010/main" val="12730566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8C678A-18FB-4A6C-9A8F-CEEC6E6D270C}" type="slidenum">
              <a:rPr lang="en-US" smtClean="0"/>
              <a:t>‹#›</a:t>
            </a:fld>
            <a:endParaRPr lang="en-US"/>
          </a:p>
        </p:txBody>
      </p:sp>
    </p:spTree>
    <p:extLst>
      <p:ext uri="{BB962C8B-B14F-4D97-AF65-F5344CB8AC3E}">
        <p14:creationId xmlns:p14="http://schemas.microsoft.com/office/powerpoint/2010/main" val="18983487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8C678A-18FB-4A6C-9A8F-CEEC6E6D270C}" type="slidenum">
              <a:rPr lang="en-US" smtClean="0"/>
              <a:t>‹#›</a:t>
            </a:fld>
            <a:endParaRPr lang="en-US"/>
          </a:p>
        </p:txBody>
      </p:sp>
    </p:spTree>
    <p:extLst>
      <p:ext uri="{BB962C8B-B14F-4D97-AF65-F5344CB8AC3E}">
        <p14:creationId xmlns:p14="http://schemas.microsoft.com/office/powerpoint/2010/main" val="38442958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A8C678A-18FB-4A6C-9A8F-CEEC6E6D270C}" type="slidenum">
              <a:rPr lang="en-US" smtClean="0"/>
              <a:t>‹#›</a:t>
            </a:fld>
            <a:endParaRPr lang="en-US"/>
          </a:p>
        </p:txBody>
      </p:sp>
    </p:spTree>
    <p:extLst>
      <p:ext uri="{BB962C8B-B14F-4D97-AF65-F5344CB8AC3E}">
        <p14:creationId xmlns:p14="http://schemas.microsoft.com/office/powerpoint/2010/main" val="12280782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A8C678A-18FB-4A6C-9A8F-CEEC6E6D270C}" type="slidenum">
              <a:rPr lang="en-US" smtClean="0"/>
              <a:t>‹#›</a:t>
            </a:fld>
            <a:endParaRPr lang="en-US"/>
          </a:p>
        </p:txBody>
      </p:sp>
    </p:spTree>
    <p:extLst>
      <p:ext uri="{BB962C8B-B14F-4D97-AF65-F5344CB8AC3E}">
        <p14:creationId xmlns:p14="http://schemas.microsoft.com/office/powerpoint/2010/main" val="16021720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A8C678A-18FB-4A6C-9A8F-CEEC6E6D270C}" type="slidenum">
              <a:rPr lang="en-US" smtClean="0"/>
              <a:t>‹#›</a:t>
            </a:fld>
            <a:endParaRPr lang="en-US"/>
          </a:p>
        </p:txBody>
      </p:sp>
    </p:spTree>
    <p:extLst>
      <p:ext uri="{BB962C8B-B14F-4D97-AF65-F5344CB8AC3E}">
        <p14:creationId xmlns:p14="http://schemas.microsoft.com/office/powerpoint/2010/main" val="9875648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8C678A-18FB-4A6C-9A8F-CEEC6E6D270C}" type="slidenum">
              <a:rPr lang="en-US" smtClean="0"/>
              <a:t>‹#›</a:t>
            </a:fld>
            <a:endParaRPr lang="en-US"/>
          </a:p>
        </p:txBody>
      </p:sp>
    </p:spTree>
    <p:extLst>
      <p:ext uri="{BB962C8B-B14F-4D97-AF65-F5344CB8AC3E}">
        <p14:creationId xmlns:p14="http://schemas.microsoft.com/office/powerpoint/2010/main" val="12171332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8C678A-18FB-4A6C-9A8F-CEEC6E6D270C}" type="slidenum">
              <a:rPr lang="en-US" smtClean="0"/>
              <a:t>‹#›</a:t>
            </a:fld>
            <a:endParaRPr lang="en-US"/>
          </a:p>
        </p:txBody>
      </p:sp>
    </p:spTree>
    <p:extLst>
      <p:ext uri="{BB962C8B-B14F-4D97-AF65-F5344CB8AC3E}">
        <p14:creationId xmlns:p14="http://schemas.microsoft.com/office/powerpoint/2010/main" val="16188374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8C678A-18FB-4A6C-9A8F-CEEC6E6D270C}" type="slidenum">
              <a:rPr lang="en-US" smtClean="0"/>
              <a:t>‹#›</a:t>
            </a:fld>
            <a:endParaRPr lang="en-US"/>
          </a:p>
        </p:txBody>
      </p:sp>
    </p:spTree>
    <p:extLst>
      <p:ext uri="{BB962C8B-B14F-4D97-AF65-F5344CB8AC3E}">
        <p14:creationId xmlns:p14="http://schemas.microsoft.com/office/powerpoint/2010/main" val="2619081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2.xml"/><Relationship Id="rId1" Type="http://schemas.openxmlformats.org/officeDocument/2006/relationships/vmlDrawing" Target="../drawings/vmlDrawing1.vml"/><Relationship Id="rId5" Type="http://schemas.openxmlformats.org/officeDocument/2006/relationships/image" Target="../media/image17.emf"/><Relationship Id="rId4" Type="http://schemas.openxmlformats.org/officeDocument/2006/relationships/oleObject" Target="../embeddings/oleObject1.bin"/></Relationships>
</file>

<file path=ppt/slides/_rels/slide102.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2.xml"/><Relationship Id="rId1" Type="http://schemas.openxmlformats.org/officeDocument/2006/relationships/vmlDrawing" Target="../drawings/vmlDrawing2.vml"/><Relationship Id="rId5" Type="http://schemas.openxmlformats.org/officeDocument/2006/relationships/image" Target="../media/image18.emf"/><Relationship Id="rId4" Type="http://schemas.openxmlformats.org/officeDocument/2006/relationships/oleObject" Target="../embeddings/oleObject2.bin"/></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12.xml"/><Relationship Id="rId1" Type="http://schemas.openxmlformats.org/officeDocument/2006/relationships/vmlDrawing" Target="../drawings/vmlDrawing3.vml"/><Relationship Id="rId5" Type="http://schemas.openxmlformats.org/officeDocument/2006/relationships/image" Target="../media/image19.emf"/><Relationship Id="rId4" Type="http://schemas.openxmlformats.org/officeDocument/2006/relationships/oleObject" Target="../embeddings/oleObject3.bin"/></Relationships>
</file>

<file path=ppt/slides/_rels/slide119.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12.xml"/><Relationship Id="rId1" Type="http://schemas.openxmlformats.org/officeDocument/2006/relationships/vmlDrawing" Target="../drawings/vmlDrawing4.vml"/><Relationship Id="rId5" Type="http://schemas.openxmlformats.org/officeDocument/2006/relationships/image" Target="../media/image20.emf"/><Relationship Id="rId4" Type="http://schemas.openxmlformats.org/officeDocument/2006/relationships/oleObject" Target="../embeddings/oleObject4.bin"/></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12.xml"/><Relationship Id="rId1" Type="http://schemas.openxmlformats.org/officeDocument/2006/relationships/vmlDrawing" Target="../drawings/vmlDrawing5.vml"/><Relationship Id="rId5" Type="http://schemas.openxmlformats.org/officeDocument/2006/relationships/image" Target="../media/image21.emf"/><Relationship Id="rId4" Type="http://schemas.openxmlformats.org/officeDocument/2006/relationships/oleObject" Target="../embeddings/oleObject5.bin"/></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12.xml"/><Relationship Id="rId1" Type="http://schemas.openxmlformats.org/officeDocument/2006/relationships/vmlDrawing" Target="../drawings/vmlDrawing6.vml"/><Relationship Id="rId5" Type="http://schemas.openxmlformats.org/officeDocument/2006/relationships/image" Target="../media/image22.emf"/><Relationship Id="rId4" Type="http://schemas.openxmlformats.org/officeDocument/2006/relationships/oleObject" Target="../embeddings/oleObject6.bin"/></Relationships>
</file>

<file path=ppt/slides/_rels/slide128.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12.xml"/><Relationship Id="rId1" Type="http://schemas.openxmlformats.org/officeDocument/2006/relationships/vmlDrawing" Target="../drawings/vmlDrawing7.vml"/><Relationship Id="rId5" Type="http://schemas.openxmlformats.org/officeDocument/2006/relationships/image" Target="../media/image23.emf"/><Relationship Id="rId4" Type="http://schemas.openxmlformats.org/officeDocument/2006/relationships/oleObject" Target="../embeddings/oleObject7.bin"/></Relationships>
</file>

<file path=ppt/slides/_rels/slide129.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12.xml"/><Relationship Id="rId1" Type="http://schemas.openxmlformats.org/officeDocument/2006/relationships/vmlDrawing" Target="../drawings/vmlDrawing8.vml"/><Relationship Id="rId5" Type="http://schemas.openxmlformats.org/officeDocument/2006/relationships/image" Target="../media/image24.emf"/><Relationship Id="rId4" Type="http://schemas.openxmlformats.org/officeDocument/2006/relationships/oleObject" Target="../embeddings/oleObject8.bin"/></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12.xml"/><Relationship Id="rId1" Type="http://schemas.openxmlformats.org/officeDocument/2006/relationships/vmlDrawing" Target="../drawings/vmlDrawing9.vml"/><Relationship Id="rId5" Type="http://schemas.openxmlformats.org/officeDocument/2006/relationships/image" Target="../media/image25.emf"/><Relationship Id="rId4" Type="http://schemas.openxmlformats.org/officeDocument/2006/relationships/oleObject" Target="../embeddings/oleObject9.bin"/></Relationships>
</file>

<file path=ppt/slides/_rels/slide132.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12.xml"/><Relationship Id="rId1" Type="http://schemas.openxmlformats.org/officeDocument/2006/relationships/vmlDrawing" Target="../drawings/vmlDrawing10.vml"/><Relationship Id="rId5" Type="http://schemas.openxmlformats.org/officeDocument/2006/relationships/image" Target="../media/image26.emf"/><Relationship Id="rId4" Type="http://schemas.openxmlformats.org/officeDocument/2006/relationships/oleObject" Target="../embeddings/oleObject10.bin"/></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12.xml"/><Relationship Id="rId1" Type="http://schemas.openxmlformats.org/officeDocument/2006/relationships/vmlDrawing" Target="../drawings/vmlDrawing11.vml"/><Relationship Id="rId5" Type="http://schemas.openxmlformats.org/officeDocument/2006/relationships/image" Target="../media/image27.emf"/><Relationship Id="rId4" Type="http://schemas.openxmlformats.org/officeDocument/2006/relationships/oleObject" Target="../embeddings/oleObject11.bin"/></Relationships>
</file>

<file path=ppt/slides/_rels/slide138.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12.xml"/><Relationship Id="rId1" Type="http://schemas.openxmlformats.org/officeDocument/2006/relationships/vmlDrawing" Target="../drawings/vmlDrawing12.vml"/><Relationship Id="rId5" Type="http://schemas.openxmlformats.org/officeDocument/2006/relationships/image" Target="../media/image28.emf"/><Relationship Id="rId4" Type="http://schemas.openxmlformats.org/officeDocument/2006/relationships/oleObject" Target="../embeddings/oleObject12.bin"/></Relationships>
</file>

<file path=ppt/slides/_rels/slide139.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12.xml"/><Relationship Id="rId1" Type="http://schemas.openxmlformats.org/officeDocument/2006/relationships/vmlDrawing" Target="../drawings/vmlDrawing13.vml"/><Relationship Id="rId5" Type="http://schemas.openxmlformats.org/officeDocument/2006/relationships/image" Target="../media/image29.emf"/><Relationship Id="rId4" Type="http://schemas.openxmlformats.org/officeDocument/2006/relationships/oleObject" Target="../embeddings/oleObject13.bin"/></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3" Type="http://schemas.openxmlformats.org/officeDocument/2006/relationships/notesSlide" Target="../notesSlides/notesSlide56.xml"/><Relationship Id="rId2" Type="http://schemas.openxmlformats.org/officeDocument/2006/relationships/slideLayout" Target="../slideLayouts/slideLayout12.xml"/><Relationship Id="rId1" Type="http://schemas.openxmlformats.org/officeDocument/2006/relationships/vmlDrawing" Target="../drawings/vmlDrawing14.vml"/><Relationship Id="rId5" Type="http://schemas.openxmlformats.org/officeDocument/2006/relationships/image" Target="../media/image30.emf"/><Relationship Id="rId4" Type="http://schemas.openxmlformats.org/officeDocument/2006/relationships/oleObject" Target="../embeddings/oleObject14.bin"/></Relationships>
</file>

<file path=ppt/slides/_rels/slide143.xml.rels><?xml version="1.0" encoding="UTF-8" standalone="yes"?>
<Relationships xmlns="http://schemas.openxmlformats.org/package/2006/relationships"><Relationship Id="rId3" Type="http://schemas.openxmlformats.org/officeDocument/2006/relationships/notesSlide" Target="../notesSlides/notesSlide57.xml"/><Relationship Id="rId2" Type="http://schemas.openxmlformats.org/officeDocument/2006/relationships/slideLayout" Target="../slideLayouts/slideLayout12.xml"/><Relationship Id="rId1" Type="http://schemas.openxmlformats.org/officeDocument/2006/relationships/vmlDrawing" Target="../drawings/vmlDrawing15.vml"/><Relationship Id="rId5" Type="http://schemas.openxmlformats.org/officeDocument/2006/relationships/image" Target="../media/image31.emf"/><Relationship Id="rId4" Type="http://schemas.openxmlformats.org/officeDocument/2006/relationships/oleObject" Target="../embeddings/oleObject15.bin"/></Relationships>
</file>

<file path=ppt/slides/_rels/slide144.xml.rels><?xml version="1.0" encoding="UTF-8" standalone="yes"?>
<Relationships xmlns="http://schemas.openxmlformats.org/package/2006/relationships"><Relationship Id="rId3" Type="http://schemas.openxmlformats.org/officeDocument/2006/relationships/notesSlide" Target="../notesSlides/notesSlide58.xml"/><Relationship Id="rId2" Type="http://schemas.openxmlformats.org/officeDocument/2006/relationships/slideLayout" Target="../slideLayouts/slideLayout12.xml"/><Relationship Id="rId1" Type="http://schemas.openxmlformats.org/officeDocument/2006/relationships/vmlDrawing" Target="../drawings/vmlDrawing16.vml"/><Relationship Id="rId5" Type="http://schemas.openxmlformats.org/officeDocument/2006/relationships/image" Target="../media/image32.emf"/><Relationship Id="rId4" Type="http://schemas.openxmlformats.org/officeDocument/2006/relationships/oleObject" Target="../embeddings/oleObject16.bin"/></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3" Type="http://schemas.openxmlformats.org/officeDocument/2006/relationships/notesSlide" Target="../notesSlides/notesSlide69.xml"/><Relationship Id="rId2" Type="http://schemas.openxmlformats.org/officeDocument/2006/relationships/slideLayout" Target="../slideLayouts/slideLayout12.xml"/><Relationship Id="rId1" Type="http://schemas.openxmlformats.org/officeDocument/2006/relationships/vmlDrawing" Target="../drawings/vmlDrawing17.vml"/><Relationship Id="rId5" Type="http://schemas.openxmlformats.org/officeDocument/2006/relationships/image" Target="../media/image33.emf"/><Relationship Id="rId4" Type="http://schemas.openxmlformats.org/officeDocument/2006/relationships/oleObject" Target="../embeddings/oleObject17.bin"/></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6.xml"/><Relationship Id="rId4" Type="http://schemas.openxmlformats.org/officeDocument/2006/relationships/image" Target="../media/image12.jpe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9.xml"/><Relationship Id="rId1" Type="http://schemas.openxmlformats.org/officeDocument/2006/relationships/slideLayout" Target="../slideLayouts/slideLayout6.xml"/><Relationship Id="rId6" Type="http://schemas.openxmlformats.org/officeDocument/2006/relationships/image" Target="../media/image16.jpeg"/><Relationship Id="rId5" Type="http://schemas.openxmlformats.org/officeDocument/2006/relationships/image" Target="../media/image15.jpeg"/><Relationship Id="rId4" Type="http://schemas.openxmlformats.org/officeDocument/2006/relationships/image" Target="../media/image14.jpe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1440363"/>
          </a:xfrm>
        </p:spPr>
        <p:txBody>
          <a:bodyPr/>
          <a:lstStyle/>
          <a:p>
            <a:r>
              <a:rPr lang="en-US" dirty="0" smtClean="0">
                <a:latin typeface="Algerian" panose="04020705040A02060702" pitchFamily="82" charset="0"/>
                <a:cs typeface="Times New Roman" panose="02020603050405020304" pitchFamily="18" charset="0"/>
              </a:rPr>
              <a:t>Java  Basics</a:t>
            </a:r>
            <a:endParaRPr lang="en-US" dirty="0">
              <a:latin typeface="Algerian" panose="04020705040A02060702" pitchFamily="82" charset="0"/>
              <a:cs typeface="Times New Roman" panose="02020603050405020304" pitchFamily="18" charset="0"/>
            </a:endParaRPr>
          </a:p>
        </p:txBody>
      </p:sp>
      <p:sp>
        <p:nvSpPr>
          <p:cNvPr id="3" name="Subtitle 2"/>
          <p:cNvSpPr>
            <a:spLocks noGrp="1"/>
          </p:cNvSpPr>
          <p:nvPr>
            <p:ph type="subTitle" idx="1"/>
          </p:nvPr>
        </p:nvSpPr>
        <p:spPr>
          <a:xfrm>
            <a:off x="1447800" y="3178629"/>
            <a:ext cx="9144000" cy="2716845"/>
          </a:xfrm>
        </p:spPr>
        <p:txBody>
          <a:bodyPr>
            <a:normAutofit fontScale="92500" lnSpcReduction="10000"/>
          </a:bodyPr>
          <a:lstStyle/>
          <a:p>
            <a:r>
              <a:rPr lang="en-US" sz="3200" dirty="0" smtClean="0">
                <a:solidFill>
                  <a:srgbClr val="002060"/>
                </a:solidFill>
                <a:latin typeface="Times New Roman" panose="02020603050405020304" pitchFamily="18" charset="0"/>
                <a:cs typeface="Times New Roman" panose="02020603050405020304" pitchFamily="18" charset="0"/>
              </a:rPr>
              <a:t>Inheritance, Polymorphism, Exception </a:t>
            </a:r>
            <a:r>
              <a:rPr lang="en-US" sz="3200" dirty="0">
                <a:solidFill>
                  <a:srgbClr val="002060"/>
                </a:solidFill>
                <a:latin typeface="Times New Roman" panose="02020603050405020304" pitchFamily="18" charset="0"/>
                <a:cs typeface="Times New Roman" panose="02020603050405020304" pitchFamily="18" charset="0"/>
              </a:rPr>
              <a:t>handling mechanism and practice</a:t>
            </a:r>
          </a:p>
          <a:p>
            <a:r>
              <a:rPr lang="en-US" dirty="0" smtClean="0">
                <a:latin typeface="Times New Roman" panose="02020603050405020304" pitchFamily="18" charset="0"/>
                <a:cs typeface="Times New Roman" panose="02020603050405020304" pitchFamily="18" charset="0"/>
              </a:rPr>
              <a:t>Java </a:t>
            </a:r>
            <a:r>
              <a:rPr lang="en-US" dirty="0" smtClean="0">
                <a:latin typeface="Times New Roman" panose="02020603050405020304" pitchFamily="18" charset="0"/>
                <a:cs typeface="Times New Roman" panose="02020603050405020304" pitchFamily="18" charset="0"/>
              </a:rPr>
              <a:t>workshop training, August,2017.</a:t>
            </a:r>
          </a:p>
          <a:p>
            <a:endParaRPr lang="en-US" dirty="0" smtClean="0">
              <a:latin typeface="Times New Roman" panose="02020603050405020304" pitchFamily="18" charset="0"/>
              <a:cs typeface="Times New Roman" panose="02020603050405020304" pitchFamily="18" charset="0"/>
            </a:endParaRPr>
          </a:p>
          <a:p>
            <a:r>
              <a:rPr lang="en-US" sz="1800" b="1" dirty="0" smtClean="0">
                <a:solidFill>
                  <a:srgbClr val="0070C0"/>
                </a:solidFill>
                <a:latin typeface="Times New Roman" panose="02020603050405020304" pitchFamily="18" charset="0"/>
                <a:cs typeface="Times New Roman" panose="02020603050405020304" pitchFamily="18" charset="0"/>
              </a:rPr>
              <a:t>Dr. Kishore Biswas (Forrest/</a:t>
            </a:r>
            <a:r>
              <a:rPr lang="zh-CN" altLang="en-US" sz="1800" b="1" dirty="0" smtClean="0">
                <a:solidFill>
                  <a:srgbClr val="0070C0"/>
                </a:solidFill>
                <a:latin typeface="Times New Roman" panose="02020603050405020304" pitchFamily="18" charset="0"/>
                <a:cs typeface="Times New Roman" panose="02020603050405020304" pitchFamily="18" charset="0"/>
              </a:rPr>
              <a:t>柯修</a:t>
            </a:r>
            <a:r>
              <a:rPr lang="en-US" sz="1800" b="1" dirty="0" smtClean="0">
                <a:solidFill>
                  <a:srgbClr val="0070C0"/>
                </a:solidFill>
                <a:latin typeface="Times New Roman" panose="02020603050405020304" pitchFamily="18" charset="0"/>
                <a:cs typeface="Times New Roman" panose="02020603050405020304" pitchFamily="18" charset="0"/>
              </a:rPr>
              <a:t>)</a:t>
            </a:r>
          </a:p>
          <a:p>
            <a:r>
              <a:rPr lang="en-US" sz="1800" dirty="0" smtClean="0">
                <a:solidFill>
                  <a:srgbClr val="0070C0"/>
                </a:solidFill>
                <a:latin typeface="Times New Roman" panose="02020603050405020304" pitchFamily="18" charset="0"/>
                <a:cs typeface="Times New Roman" panose="02020603050405020304" pitchFamily="18" charset="0"/>
              </a:rPr>
              <a:t>PhD. Artificial Intelligence—Natural Language Processing.</a:t>
            </a:r>
          </a:p>
          <a:p>
            <a:r>
              <a:rPr lang="en-US" sz="1800" dirty="0" smtClean="0">
                <a:solidFill>
                  <a:srgbClr val="0070C0"/>
                </a:solidFill>
                <a:effectLst>
                  <a:reflection blurRad="6350" stA="55000" endA="50" endPos="85000" dist="29997" dir="5400000" sy="-100000" algn="bl" rotWithShape="0"/>
                </a:effectLst>
                <a:latin typeface="Times New Roman" panose="02020603050405020304" pitchFamily="18" charset="0"/>
                <a:cs typeface="Times New Roman" panose="02020603050405020304" pitchFamily="18" charset="0"/>
              </a:rPr>
              <a:t>CanWay IT Training </a:t>
            </a:r>
            <a:r>
              <a:rPr lang="en-US" sz="1600" dirty="0" smtClean="0">
                <a:solidFill>
                  <a:srgbClr val="0070C0"/>
                </a:solidFill>
                <a:effectLst>
                  <a:reflection blurRad="6350" stA="55000" endA="50" endPos="85000" dist="29997" dir="5400000" sy="-100000" algn="bl" rotWithShape="0"/>
                </a:effectLst>
                <a:latin typeface="Times New Roman" panose="02020603050405020304" pitchFamily="18" charset="0"/>
                <a:cs typeface="Times New Roman" panose="02020603050405020304" pitchFamily="18" charset="0"/>
              </a:rPr>
              <a:t>®</a:t>
            </a:r>
            <a:r>
              <a:rPr lang="en-US" sz="1800" dirty="0" smtClean="0">
                <a:solidFill>
                  <a:srgbClr val="0070C0"/>
                </a:solidFill>
                <a:effectLst>
                  <a:reflection blurRad="6350" stA="55000" endA="50" endPos="85000" dist="29997" dir="5400000" sy="-100000" algn="bl" rotWithShape="0"/>
                </a:effectLst>
                <a:latin typeface="Times New Roman" panose="02020603050405020304" pitchFamily="18" charset="0"/>
                <a:cs typeface="Times New Roman" panose="02020603050405020304" pitchFamily="18" charset="0"/>
              </a:rPr>
              <a:t>.</a:t>
            </a:r>
            <a:endParaRPr lang="en-US" sz="1800" dirty="0">
              <a:solidFill>
                <a:srgbClr val="0070C0"/>
              </a:solidFill>
              <a:effectLst>
                <a:reflection blurRad="6350" stA="55000" endA="50" endPos="85000" dist="29997" dir="5400000" sy="-100000" algn="bl" rotWithShape="0"/>
              </a:effectLst>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218433" y="282026"/>
            <a:ext cx="1827360" cy="470640"/>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
        <p:nvSpPr>
          <p:cNvPr id="6" name="Slide Number Placeholder 5"/>
          <p:cNvSpPr>
            <a:spLocks noGrp="1"/>
          </p:cNvSpPr>
          <p:nvPr>
            <p:ph type="sldNum" sz="quarter" idx="12"/>
          </p:nvPr>
        </p:nvSpPr>
        <p:spPr/>
        <p:txBody>
          <a:bodyPr/>
          <a:lstStyle/>
          <a:p>
            <a:fld id="{83EDDDBF-98CE-46F8-95EA-3A74B9D46D9F}" type="slidenum">
              <a:rPr lang="en-US" smtClean="0"/>
              <a:t>1</a:t>
            </a:fld>
            <a:endParaRPr lang="en-US"/>
          </a:p>
        </p:txBody>
      </p:sp>
    </p:spTree>
    <p:extLst>
      <p:ext uri="{BB962C8B-B14F-4D97-AF65-F5344CB8AC3E}">
        <p14:creationId xmlns:p14="http://schemas.microsoft.com/office/powerpoint/2010/main" val="88900127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294967295"/>
          </p:nvPr>
        </p:nvSpPr>
        <p:spPr>
          <a:xfrm>
            <a:off x="838200" y="6356350"/>
            <a:ext cx="2743200" cy="365125"/>
          </a:xfrm>
        </p:spPr>
        <p:txBody>
          <a:bodyPr/>
          <a:lstStyle/>
          <a:p>
            <a:fld id="{6409A6FC-F967-4612-9AF4-EF0EBF34589C}" type="slidenum">
              <a:rPr lang="en-US"/>
              <a:pPr/>
              <a:t>10</a:t>
            </a:fld>
            <a:endParaRPr lang="en-US"/>
          </a:p>
        </p:txBody>
      </p:sp>
      <p:sp>
        <p:nvSpPr>
          <p:cNvPr id="216066" name="Rectangle 2"/>
          <p:cNvSpPr>
            <a:spLocks noGrp="1" noChangeArrowheads="1"/>
          </p:cNvSpPr>
          <p:nvPr>
            <p:ph type="title"/>
          </p:nvPr>
        </p:nvSpPr>
        <p:spPr/>
        <p:txBody>
          <a:bodyPr/>
          <a:lstStyle/>
          <a:p>
            <a:r>
              <a:rPr lang="en-US"/>
              <a:t>"Has-a" Relationships</a:t>
            </a:r>
          </a:p>
        </p:txBody>
      </p:sp>
      <p:sp>
        <p:nvSpPr>
          <p:cNvPr id="216067" name="Rectangle 3"/>
          <p:cNvSpPr>
            <a:spLocks noGrp="1" noChangeArrowheads="1"/>
          </p:cNvSpPr>
          <p:nvPr>
            <p:ph type="body" idx="1"/>
          </p:nvPr>
        </p:nvSpPr>
        <p:spPr/>
        <p:txBody>
          <a:bodyPr/>
          <a:lstStyle/>
          <a:p>
            <a:r>
              <a:rPr lang="en-US"/>
              <a:t>"Has-a" relationship: when one object contains another as a field</a:t>
            </a:r>
            <a:br>
              <a:rPr lang="en-US"/>
            </a:br>
            <a:r>
              <a:rPr lang="en-US"/>
              <a:t/>
            </a:r>
            <a:br>
              <a:rPr lang="en-US"/>
            </a:br>
            <a:r>
              <a:rPr lang="en-US">
                <a:latin typeface="Courier New" panose="02070309020205020404" pitchFamily="49" charset="0"/>
              </a:rPr>
              <a:t>public class BankAccountManager {</a:t>
            </a:r>
            <a:br>
              <a:rPr lang="en-US">
                <a:latin typeface="Courier New" panose="02070309020205020404" pitchFamily="49" charset="0"/>
              </a:rPr>
            </a:br>
            <a:r>
              <a:rPr lang="en-US">
                <a:latin typeface="Courier New" panose="02070309020205020404" pitchFamily="49" charset="0"/>
              </a:rPr>
              <a:t>  private List myAccounts;</a:t>
            </a:r>
            <a:br>
              <a:rPr lang="en-US">
                <a:latin typeface="Courier New" panose="02070309020205020404" pitchFamily="49" charset="0"/>
              </a:rPr>
            </a:br>
            <a:r>
              <a:rPr lang="en-US">
                <a:latin typeface="Courier New" panose="02070309020205020404" pitchFamily="49" charset="0"/>
              </a:rPr>
              <a:t>  // ...</a:t>
            </a:r>
            <a:br>
              <a:rPr lang="en-US">
                <a:latin typeface="Courier New" panose="02070309020205020404" pitchFamily="49" charset="0"/>
              </a:rPr>
            </a:br>
            <a:r>
              <a:rPr lang="en-US">
                <a:latin typeface="Courier New" panose="02070309020205020404" pitchFamily="49" charset="0"/>
              </a:rPr>
              <a:t>}</a:t>
            </a:r>
            <a:br>
              <a:rPr lang="en-US">
                <a:latin typeface="Courier New" panose="02070309020205020404" pitchFamily="49" charset="0"/>
              </a:rPr>
            </a:br>
            <a:endParaRPr lang="en-US">
              <a:latin typeface="Courier New" panose="02070309020205020404" pitchFamily="49" charset="0"/>
            </a:endParaRPr>
          </a:p>
          <a:p>
            <a:r>
              <a:rPr lang="en-US"/>
              <a:t>a </a:t>
            </a:r>
            <a:r>
              <a:rPr lang="en-US">
                <a:latin typeface="Courier New" panose="02070309020205020404" pitchFamily="49" charset="0"/>
              </a:rPr>
              <a:t>BankAccountManager</a:t>
            </a:r>
            <a:r>
              <a:rPr lang="en-US"/>
              <a:t> object "has-a" </a:t>
            </a:r>
            <a:r>
              <a:rPr lang="en-US">
                <a:latin typeface="Courier New" panose="02070309020205020404" pitchFamily="49" charset="0"/>
              </a:rPr>
              <a:t>List</a:t>
            </a:r>
            <a:r>
              <a:rPr lang="en-US"/>
              <a:t> inside it, and therefore can use it</a:t>
            </a:r>
          </a:p>
        </p:txBody>
      </p:sp>
    </p:spTree>
    <p:extLst>
      <p:ext uri="{BB962C8B-B14F-4D97-AF65-F5344CB8AC3E}">
        <p14:creationId xmlns:p14="http://schemas.microsoft.com/office/powerpoint/2010/main" val="915575111"/>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294967295"/>
          </p:nvPr>
        </p:nvSpPr>
        <p:spPr>
          <a:xfrm>
            <a:off x="838200" y="6356350"/>
            <a:ext cx="2743200" cy="365125"/>
          </a:xfrm>
        </p:spPr>
        <p:txBody>
          <a:bodyPr/>
          <a:lstStyle/>
          <a:p>
            <a:fld id="{4B9EB569-9E72-481B-B4E2-85AB594B75D0}" type="slidenum">
              <a:rPr lang="en-US"/>
              <a:pPr/>
              <a:t>100</a:t>
            </a:fld>
            <a:endParaRPr lang="en-US"/>
          </a:p>
        </p:txBody>
      </p:sp>
      <p:sp>
        <p:nvSpPr>
          <p:cNvPr id="915458" name="Rectangle 2"/>
          <p:cNvSpPr>
            <a:spLocks noGrp="1" noChangeArrowheads="1"/>
          </p:cNvSpPr>
          <p:nvPr>
            <p:ph type="title"/>
          </p:nvPr>
        </p:nvSpPr>
        <p:spPr>
          <a:noFill/>
          <a:ln/>
        </p:spPr>
        <p:txBody>
          <a:bodyPr/>
          <a:lstStyle/>
          <a:p>
            <a:r>
              <a:rPr lang="en-US" sz="3200" dirty="0" smtClean="0"/>
              <a:t>Example</a:t>
            </a:r>
            <a:r>
              <a:rPr lang="en-US" sz="3200" dirty="0"/>
              <a:t>: Divide By Zero Without Exception Handling</a:t>
            </a:r>
          </a:p>
        </p:txBody>
      </p:sp>
      <p:sp>
        <p:nvSpPr>
          <p:cNvPr id="915459" name="Rectangle 3"/>
          <p:cNvSpPr>
            <a:spLocks noGrp="1" noChangeArrowheads="1"/>
          </p:cNvSpPr>
          <p:nvPr>
            <p:ph type="body" idx="1"/>
          </p:nvPr>
        </p:nvSpPr>
        <p:spPr/>
        <p:txBody>
          <a:bodyPr/>
          <a:lstStyle/>
          <a:p>
            <a:pPr>
              <a:lnSpc>
                <a:spcPct val="90000"/>
              </a:lnSpc>
            </a:pPr>
            <a:r>
              <a:rPr lang="en-US" sz="2400"/>
              <a:t>Thrown exception – an exception that has occurred</a:t>
            </a:r>
          </a:p>
          <a:p>
            <a:pPr>
              <a:lnSpc>
                <a:spcPct val="90000"/>
              </a:lnSpc>
            </a:pPr>
            <a:r>
              <a:rPr lang="en-US" sz="2400"/>
              <a:t>Stack trace</a:t>
            </a:r>
          </a:p>
          <a:p>
            <a:pPr lvl="1">
              <a:lnSpc>
                <a:spcPct val="90000"/>
              </a:lnSpc>
            </a:pPr>
            <a:r>
              <a:rPr lang="en-US" sz="2000"/>
              <a:t>Name of the exception in a descriptive message that indicates the problem</a:t>
            </a:r>
          </a:p>
          <a:p>
            <a:pPr lvl="1">
              <a:lnSpc>
                <a:spcPct val="90000"/>
              </a:lnSpc>
            </a:pPr>
            <a:r>
              <a:rPr lang="en-US" sz="2000"/>
              <a:t>Complete method-call stack</a:t>
            </a:r>
          </a:p>
          <a:p>
            <a:pPr>
              <a:lnSpc>
                <a:spcPct val="90000"/>
              </a:lnSpc>
            </a:pPr>
            <a:r>
              <a:rPr lang="en-US" sz="2400">
                <a:latin typeface="Lucida Console" panose="020B0609040504020204" pitchFamily="49" charset="0"/>
              </a:rPr>
              <a:t>ArithmeticException</a:t>
            </a:r>
            <a:r>
              <a:rPr lang="en-US" sz="2400"/>
              <a:t> – can arise from a number of different problems in arithmetic</a:t>
            </a:r>
          </a:p>
          <a:p>
            <a:pPr>
              <a:lnSpc>
                <a:spcPct val="90000"/>
              </a:lnSpc>
            </a:pPr>
            <a:r>
              <a:rPr lang="en-US" sz="2400"/>
              <a:t>Throw point – initial point at which the exception occurs, top row of call chain</a:t>
            </a:r>
          </a:p>
          <a:p>
            <a:pPr>
              <a:lnSpc>
                <a:spcPct val="90000"/>
              </a:lnSpc>
            </a:pPr>
            <a:r>
              <a:rPr lang="en-US" sz="2400">
                <a:latin typeface="Lucida Console" panose="020B0609040504020204" pitchFamily="49" charset="0"/>
              </a:rPr>
              <a:t>InputMismatchException</a:t>
            </a:r>
            <a:r>
              <a:rPr lang="en-US" sz="2400"/>
              <a:t> – occurs when </a:t>
            </a:r>
            <a:r>
              <a:rPr lang="en-US" sz="2400">
                <a:latin typeface="Lucida Console" panose="020B0609040504020204" pitchFamily="49" charset="0"/>
              </a:rPr>
              <a:t>Scanner</a:t>
            </a:r>
            <a:r>
              <a:rPr lang="en-US" sz="2400"/>
              <a:t> method </a:t>
            </a:r>
            <a:r>
              <a:rPr lang="en-US" sz="2400">
                <a:latin typeface="Lucida Console" panose="020B0609040504020204" pitchFamily="49" charset="0"/>
              </a:rPr>
              <a:t>nextInt</a:t>
            </a:r>
            <a:r>
              <a:rPr lang="en-US" sz="2400"/>
              <a:t> receives a string that does not represent a valid integer</a:t>
            </a:r>
          </a:p>
        </p:txBody>
      </p:sp>
    </p:spTree>
    <p:extLst>
      <p:ext uri="{BB962C8B-B14F-4D97-AF65-F5344CB8AC3E}">
        <p14:creationId xmlns:p14="http://schemas.microsoft.com/office/powerpoint/2010/main" val="1998173896"/>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4"/>
          <p:cNvSpPr>
            <a:spLocks noGrp="1"/>
          </p:cNvSpPr>
          <p:nvPr>
            <p:ph type="sldNum" sz="quarter" idx="10"/>
          </p:nvPr>
        </p:nvSpPr>
        <p:spPr/>
        <p:txBody>
          <a:bodyPr/>
          <a:lstStyle/>
          <a:p>
            <a:fld id="{F4C53E90-01AC-41CC-9A1C-54AD48B05D6E}" type="slidenum">
              <a:rPr lang="en-US"/>
              <a:pPr/>
              <a:t>101</a:t>
            </a:fld>
            <a:endParaRPr lang="en-US"/>
          </a:p>
        </p:txBody>
      </p:sp>
      <p:sp>
        <p:nvSpPr>
          <p:cNvPr id="855042" name="Rectangle 2"/>
          <p:cNvSpPr>
            <a:spLocks noGrp="1" noChangeArrowheads="1"/>
          </p:cNvSpPr>
          <p:nvPr>
            <p:ph type="title"/>
          </p:nvPr>
        </p:nvSpPr>
        <p:spPr>
          <a:xfrm>
            <a:off x="8610600" y="152401"/>
            <a:ext cx="2057400" cy="396875"/>
          </a:xfrm>
        </p:spPr>
        <p:txBody>
          <a:bodyPr>
            <a:normAutofit fontScale="90000"/>
          </a:bodyPr>
          <a:lstStyle/>
          <a:p>
            <a:r>
              <a:rPr lang="en-US"/>
              <a:t>Outline</a:t>
            </a:r>
          </a:p>
        </p:txBody>
      </p:sp>
      <p:sp>
        <p:nvSpPr>
          <p:cNvPr id="855043" name="Rectangle 3"/>
          <p:cNvSpPr>
            <a:spLocks noGrp="1" noChangeArrowheads="1"/>
          </p:cNvSpPr>
          <p:nvPr>
            <p:ph type="body" sz="half" idx="1"/>
          </p:nvPr>
        </p:nvSpPr>
        <p:spPr>
          <a:xfrm>
            <a:off x="8689975" y="1068388"/>
            <a:ext cx="1981200" cy="965200"/>
          </a:xfrm>
          <a:noFill/>
        </p:spPr>
        <p:txBody>
          <a:bodyPr>
            <a:normAutofit fontScale="55000" lnSpcReduction="20000"/>
          </a:bodyPr>
          <a:lstStyle/>
          <a:p>
            <a:r>
              <a:rPr lang="en-US"/>
              <a:t>DivideByZeroNoExceptionHandling.java</a:t>
            </a:r>
          </a:p>
          <a:p>
            <a:r>
              <a:rPr lang="en-US" sz="1600">
                <a:latin typeface="Times New Roman" panose="02020603050405020304" pitchFamily="18" charset="0"/>
              </a:rPr>
              <a:t>(1 of 2)</a:t>
            </a:r>
            <a:r>
              <a:rPr lang="en-US"/>
              <a:t> </a:t>
            </a:r>
          </a:p>
        </p:txBody>
      </p:sp>
      <p:graphicFrame>
        <p:nvGraphicFramePr>
          <p:cNvPr id="855044" name="Object 4"/>
          <p:cNvGraphicFramePr>
            <a:graphicFrameLocks noGrp="1" noChangeAspect="1"/>
          </p:cNvGraphicFramePr>
          <p:nvPr>
            <p:ph sz="half" idx="2"/>
          </p:nvPr>
        </p:nvGraphicFramePr>
        <p:xfrm>
          <a:off x="1558926" y="7938"/>
          <a:ext cx="6880225" cy="6438900"/>
        </p:xfrm>
        <a:graphic>
          <a:graphicData uri="http://schemas.openxmlformats.org/presentationml/2006/ole">
            <mc:AlternateContent xmlns:mc="http://schemas.openxmlformats.org/markup-compatibility/2006">
              <mc:Choice xmlns:v="urn:schemas-microsoft-com:vml" Requires="v">
                <p:oleObj spid="_x0000_s1034" name="Document" r:id="rId4" imgW="7074123" imgH="6620577" progId="Word.Document.8">
                  <p:embed/>
                </p:oleObj>
              </mc:Choice>
              <mc:Fallback>
                <p:oleObj name="Document" r:id="rId4" imgW="7074123" imgH="6620577" progId="Word.Documen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58926" y="7938"/>
                        <a:ext cx="6880225" cy="6438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855049" name="Group 9"/>
          <p:cNvGrpSpPr>
            <a:grpSpLocks/>
          </p:cNvGrpSpPr>
          <p:nvPr/>
        </p:nvGrpSpPr>
        <p:grpSpPr bwMode="auto">
          <a:xfrm>
            <a:off x="4191000" y="1219202"/>
            <a:ext cx="4038600" cy="646113"/>
            <a:chOff x="1680" y="768"/>
            <a:chExt cx="2544" cy="407"/>
          </a:xfrm>
        </p:grpSpPr>
        <p:sp>
          <p:nvSpPr>
            <p:cNvPr id="855047" name="Text Box 7"/>
            <p:cNvSpPr txBox="1">
              <a:spLocks noChangeArrowheads="1"/>
            </p:cNvSpPr>
            <p:nvPr/>
          </p:nvSpPr>
          <p:spPr bwMode="auto">
            <a:xfrm>
              <a:off x="2256" y="768"/>
              <a:ext cx="1968" cy="407"/>
            </a:xfrm>
            <a:prstGeom prst="rect">
              <a:avLst/>
            </a:prstGeom>
            <a:solidFill>
              <a:srgbClr val="F0F7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28600" indent="-228600">
                <a:spcAft>
                  <a:spcPct val="0"/>
                </a:spcAft>
                <a:defRPr>
                  <a:solidFill>
                    <a:schemeClr val="tx1"/>
                  </a:solidFill>
                  <a:latin typeface="Arial" panose="020B0604020202020204" pitchFamily="34" charset="0"/>
                </a:defRPr>
              </a:lvl1pPr>
              <a:lvl2pPr>
                <a:spcAft>
                  <a:spcPct val="0"/>
                </a:spcAft>
                <a:defRPr>
                  <a:solidFill>
                    <a:schemeClr val="tx1"/>
                  </a:solidFill>
                  <a:latin typeface="Arial" panose="020B0604020202020204" pitchFamily="34" charset="0"/>
                </a:defRPr>
              </a:lvl2pPr>
              <a:lvl3pPr>
                <a:spcAft>
                  <a:spcPct val="0"/>
                </a:spcAft>
                <a:defRPr>
                  <a:solidFill>
                    <a:schemeClr val="tx1"/>
                  </a:solidFill>
                  <a:latin typeface="Arial" panose="020B0604020202020204" pitchFamily="34" charset="0"/>
                </a:defRPr>
              </a:lvl3pPr>
              <a:lvl4pPr>
                <a:spcAft>
                  <a:spcPct val="0"/>
                </a:spcAft>
                <a:defRPr>
                  <a:solidFill>
                    <a:schemeClr val="tx1"/>
                  </a:solidFill>
                  <a:latin typeface="Arial" panose="020B0604020202020204" pitchFamily="34" charset="0"/>
                </a:defRPr>
              </a:lvl4pPr>
              <a:lvl5pPr>
                <a:spcAft>
                  <a:spcPct val="0"/>
                </a:spcAft>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algn="ctr">
                <a:spcAft>
                  <a:spcPct val="25000"/>
                </a:spcAft>
              </a:pPr>
              <a:r>
                <a:rPr lang="en-US">
                  <a:latin typeface="Times New Roman" panose="02020603050405020304" pitchFamily="18" charset="0"/>
                  <a:ea typeface="Times New Roman" panose="02020603050405020304" pitchFamily="18" charset="0"/>
                  <a:cs typeface="AGaramond" pitchFamily="18" charset="0"/>
                </a:rPr>
                <a:t>Attempt to divide; </a:t>
              </a:r>
              <a:r>
                <a:rPr lang="en-US">
                  <a:latin typeface="Lucida Console" panose="020B0609040504020204" pitchFamily="49" charset="0"/>
                  <a:ea typeface="Times New Roman" panose="02020603050405020304" pitchFamily="18" charset="0"/>
                  <a:cs typeface="AGaramond" pitchFamily="18" charset="0"/>
                </a:rPr>
                <a:t>denominator</a:t>
              </a:r>
              <a:r>
                <a:rPr lang="en-US">
                  <a:latin typeface="Times New Roman" panose="02020603050405020304" pitchFamily="18" charset="0"/>
                  <a:ea typeface="Times New Roman" panose="02020603050405020304" pitchFamily="18" charset="0"/>
                  <a:cs typeface="AGaramond" pitchFamily="18" charset="0"/>
                </a:rPr>
                <a:t> may be zero</a:t>
              </a:r>
              <a:endParaRPr lang="en-US">
                <a:solidFill>
                  <a:srgbClr val="275AFF"/>
                </a:solidFill>
                <a:ea typeface="Times New Roman" panose="02020603050405020304" pitchFamily="18" charset="0"/>
                <a:cs typeface="AGaramond" pitchFamily="18" charset="0"/>
              </a:endParaRPr>
            </a:p>
          </p:txBody>
        </p:sp>
        <p:sp>
          <p:nvSpPr>
            <p:cNvPr id="855048" name="Line 8"/>
            <p:cNvSpPr>
              <a:spLocks noChangeShapeType="1"/>
            </p:cNvSpPr>
            <p:nvPr/>
          </p:nvSpPr>
          <p:spPr bwMode="auto">
            <a:xfrm flipH="1">
              <a:off x="1680" y="1008"/>
              <a:ext cx="576" cy="14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grpSp>
      <p:grpSp>
        <p:nvGrpSpPr>
          <p:cNvPr id="855053" name="Group 13"/>
          <p:cNvGrpSpPr>
            <a:grpSpLocks/>
          </p:cNvGrpSpPr>
          <p:nvPr/>
        </p:nvGrpSpPr>
        <p:grpSpPr bwMode="auto">
          <a:xfrm>
            <a:off x="5334000" y="3429002"/>
            <a:ext cx="3581400" cy="646113"/>
            <a:chOff x="2352" y="528"/>
            <a:chExt cx="2256" cy="407"/>
          </a:xfrm>
        </p:grpSpPr>
        <p:sp>
          <p:nvSpPr>
            <p:cNvPr id="855054" name="Text Box 14"/>
            <p:cNvSpPr txBox="1">
              <a:spLocks noChangeArrowheads="1"/>
            </p:cNvSpPr>
            <p:nvPr/>
          </p:nvSpPr>
          <p:spPr bwMode="auto">
            <a:xfrm>
              <a:off x="2640" y="528"/>
              <a:ext cx="1968" cy="407"/>
            </a:xfrm>
            <a:prstGeom prst="rect">
              <a:avLst/>
            </a:prstGeom>
            <a:solidFill>
              <a:srgbClr val="F0F7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28600" indent="-228600">
                <a:spcAft>
                  <a:spcPct val="0"/>
                </a:spcAft>
                <a:defRPr>
                  <a:solidFill>
                    <a:schemeClr val="tx1"/>
                  </a:solidFill>
                  <a:latin typeface="Arial" panose="020B0604020202020204" pitchFamily="34" charset="0"/>
                </a:defRPr>
              </a:lvl1pPr>
              <a:lvl2pPr>
                <a:spcAft>
                  <a:spcPct val="0"/>
                </a:spcAft>
                <a:defRPr>
                  <a:solidFill>
                    <a:schemeClr val="tx1"/>
                  </a:solidFill>
                  <a:latin typeface="Arial" panose="020B0604020202020204" pitchFamily="34" charset="0"/>
                </a:defRPr>
              </a:lvl2pPr>
              <a:lvl3pPr>
                <a:spcAft>
                  <a:spcPct val="0"/>
                </a:spcAft>
                <a:defRPr>
                  <a:solidFill>
                    <a:schemeClr val="tx1"/>
                  </a:solidFill>
                  <a:latin typeface="Arial" panose="020B0604020202020204" pitchFamily="34" charset="0"/>
                </a:defRPr>
              </a:lvl3pPr>
              <a:lvl4pPr>
                <a:spcAft>
                  <a:spcPct val="0"/>
                </a:spcAft>
                <a:defRPr>
                  <a:solidFill>
                    <a:schemeClr val="tx1"/>
                  </a:solidFill>
                  <a:latin typeface="Arial" panose="020B0604020202020204" pitchFamily="34" charset="0"/>
                </a:defRPr>
              </a:lvl4pPr>
              <a:lvl5pPr>
                <a:spcAft>
                  <a:spcPct val="0"/>
                </a:spcAft>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algn="ctr">
                <a:spcAft>
                  <a:spcPct val="25000"/>
                </a:spcAft>
              </a:pPr>
              <a:r>
                <a:rPr lang="en-US">
                  <a:latin typeface="Times New Roman" panose="02020603050405020304" pitchFamily="18" charset="0"/>
                  <a:ea typeface="Times New Roman" panose="02020603050405020304" pitchFamily="18" charset="0"/>
                  <a:cs typeface="AGaramond" pitchFamily="18" charset="0"/>
                </a:rPr>
                <a:t>Read input; exception occurs if input is not a valid integer</a:t>
              </a:r>
              <a:endParaRPr lang="en-US">
                <a:solidFill>
                  <a:srgbClr val="275AFF"/>
                </a:solidFill>
                <a:ea typeface="Times New Roman" panose="02020603050405020304" pitchFamily="18" charset="0"/>
                <a:cs typeface="AGaramond" pitchFamily="18" charset="0"/>
              </a:endParaRPr>
            </a:p>
          </p:txBody>
        </p:sp>
        <p:sp>
          <p:nvSpPr>
            <p:cNvPr id="855055" name="Line 15"/>
            <p:cNvSpPr>
              <a:spLocks noChangeShapeType="1"/>
            </p:cNvSpPr>
            <p:nvPr/>
          </p:nvSpPr>
          <p:spPr bwMode="auto">
            <a:xfrm flipH="1">
              <a:off x="2352" y="768"/>
              <a:ext cx="288" cy="9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grpSp>
    </p:spTree>
    <p:extLst>
      <p:ext uri="{BB962C8B-B14F-4D97-AF65-F5344CB8AC3E}">
        <p14:creationId xmlns:p14="http://schemas.microsoft.com/office/powerpoint/2010/main" val="304833475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55049"/>
                                        </p:tgtEl>
                                        <p:attrNameLst>
                                          <p:attrName>style.visibility</p:attrName>
                                        </p:attrNameLst>
                                      </p:cBhvr>
                                      <p:to>
                                        <p:strVal val="visible"/>
                                      </p:to>
                                    </p:set>
                                  </p:childTnLst>
                                  <p:subTnLst>
                                    <p:set>
                                      <p:cBhvr override="childStyle">
                                        <p:cTn dur="1" fill="hold" display="0" masterRel="nextClick" afterEffect="1"/>
                                        <p:tgtEl>
                                          <p:spTgt spid="855049"/>
                                        </p:tgtEl>
                                        <p:attrNameLst>
                                          <p:attrName>style.visibility</p:attrName>
                                        </p:attrNameLst>
                                      </p:cBhvr>
                                      <p:to>
                                        <p:strVal val="hidden"/>
                                      </p:to>
                                    </p:set>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855053"/>
                                        </p:tgtEl>
                                        <p:attrNameLst>
                                          <p:attrName>style.visibility</p:attrName>
                                        </p:attrNameLst>
                                      </p:cBhvr>
                                      <p:to>
                                        <p:strVal val="visible"/>
                                      </p:to>
                                    </p:set>
                                  </p:childTnLst>
                                  <p:subTnLst>
                                    <p:set>
                                      <p:cBhvr override="childStyle">
                                        <p:cTn dur="1" fill="hold" display="0" masterRel="nextClick" afterEffect="1"/>
                                        <p:tgtEl>
                                          <p:spTgt spid="855053"/>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0"/>
          </p:nvPr>
        </p:nvSpPr>
        <p:spPr/>
        <p:txBody>
          <a:bodyPr/>
          <a:lstStyle/>
          <a:p>
            <a:fld id="{9A5E0BD3-6131-4EE5-96C6-9590D7667822}" type="slidenum">
              <a:rPr lang="en-US"/>
              <a:pPr/>
              <a:t>102</a:t>
            </a:fld>
            <a:endParaRPr lang="en-US"/>
          </a:p>
        </p:txBody>
      </p:sp>
      <p:sp>
        <p:nvSpPr>
          <p:cNvPr id="856066" name="Rectangle 2"/>
          <p:cNvSpPr>
            <a:spLocks noGrp="1" noChangeArrowheads="1"/>
          </p:cNvSpPr>
          <p:nvPr>
            <p:ph type="title"/>
          </p:nvPr>
        </p:nvSpPr>
        <p:spPr>
          <a:xfrm>
            <a:off x="8610600" y="152401"/>
            <a:ext cx="2057400" cy="396875"/>
          </a:xfrm>
        </p:spPr>
        <p:txBody>
          <a:bodyPr>
            <a:normAutofit fontScale="90000"/>
          </a:bodyPr>
          <a:lstStyle/>
          <a:p>
            <a:r>
              <a:rPr lang="en-US"/>
              <a:t>Outline</a:t>
            </a:r>
          </a:p>
        </p:txBody>
      </p:sp>
      <p:sp>
        <p:nvSpPr>
          <p:cNvPr id="856067" name="Rectangle 3"/>
          <p:cNvSpPr>
            <a:spLocks noGrp="1" noChangeArrowheads="1"/>
          </p:cNvSpPr>
          <p:nvPr>
            <p:ph type="body" sz="half" idx="1"/>
          </p:nvPr>
        </p:nvSpPr>
        <p:spPr>
          <a:xfrm>
            <a:off x="8689975" y="1068388"/>
            <a:ext cx="1981200" cy="965200"/>
          </a:xfrm>
          <a:noFill/>
        </p:spPr>
        <p:txBody>
          <a:bodyPr>
            <a:normAutofit fontScale="55000" lnSpcReduction="20000"/>
          </a:bodyPr>
          <a:lstStyle/>
          <a:p>
            <a:r>
              <a:rPr lang="en-US"/>
              <a:t>DivideByZeroNoExceptionHandling.java</a:t>
            </a:r>
          </a:p>
          <a:p>
            <a:r>
              <a:rPr lang="en-US" sz="1600">
                <a:latin typeface="Times New Roman" panose="02020603050405020304" pitchFamily="18" charset="0"/>
              </a:rPr>
              <a:t>(2 of 2)</a:t>
            </a:r>
            <a:r>
              <a:rPr lang="en-US"/>
              <a:t> </a:t>
            </a:r>
          </a:p>
        </p:txBody>
      </p:sp>
      <p:graphicFrame>
        <p:nvGraphicFramePr>
          <p:cNvPr id="856070" name="Object 6"/>
          <p:cNvGraphicFramePr>
            <a:graphicFrameLocks noGrp="1" noChangeAspect="1"/>
          </p:cNvGraphicFramePr>
          <p:nvPr>
            <p:ph sz="half" idx="2"/>
          </p:nvPr>
        </p:nvGraphicFramePr>
        <p:xfrm>
          <a:off x="1527176" y="0"/>
          <a:ext cx="6969125" cy="4846638"/>
        </p:xfrm>
        <a:graphic>
          <a:graphicData uri="http://schemas.openxmlformats.org/presentationml/2006/ole">
            <mc:AlternateContent xmlns:mc="http://schemas.openxmlformats.org/markup-compatibility/2006">
              <mc:Choice xmlns:v="urn:schemas-microsoft-com:vml" Requires="v">
                <p:oleObj spid="_x0000_s2058" name="Document" r:id="rId4" imgW="7069809" imgH="4917079" progId="Word.Document.8">
                  <p:embed/>
                </p:oleObj>
              </mc:Choice>
              <mc:Fallback>
                <p:oleObj name="Document" r:id="rId4" imgW="7069809" imgH="4917079" progId="Word.Documen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7176" y="0"/>
                        <a:ext cx="6969125" cy="4846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269181537"/>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294967295"/>
          </p:nvPr>
        </p:nvSpPr>
        <p:spPr>
          <a:xfrm>
            <a:off x="838200" y="6356350"/>
            <a:ext cx="2743200" cy="365125"/>
          </a:xfrm>
        </p:spPr>
        <p:txBody>
          <a:bodyPr/>
          <a:lstStyle/>
          <a:p>
            <a:fld id="{EC169B2A-EC53-488B-8BC4-61CAAF27D25B}" type="slidenum">
              <a:rPr lang="en-US"/>
              <a:pPr/>
              <a:t>103</a:t>
            </a:fld>
            <a:endParaRPr lang="en-US"/>
          </a:p>
        </p:txBody>
      </p:sp>
      <p:sp>
        <p:nvSpPr>
          <p:cNvPr id="916482" name="Rectangle 2"/>
          <p:cNvSpPr>
            <a:spLocks noGrp="1" noChangeArrowheads="1"/>
          </p:cNvSpPr>
          <p:nvPr>
            <p:ph type="title"/>
          </p:nvPr>
        </p:nvSpPr>
        <p:spPr>
          <a:noFill/>
          <a:ln/>
        </p:spPr>
        <p:txBody>
          <a:bodyPr/>
          <a:lstStyle/>
          <a:p>
            <a:r>
              <a:rPr lang="en-US" sz="2800" dirty="0" smtClean="0"/>
              <a:t>Example</a:t>
            </a:r>
            <a:r>
              <a:rPr lang="en-US" sz="2800" dirty="0"/>
              <a:t>: Handling </a:t>
            </a:r>
            <a:r>
              <a:rPr lang="en-US" sz="2800" dirty="0" err="1"/>
              <a:t>ArithmeticExceptions</a:t>
            </a:r>
            <a:r>
              <a:rPr lang="en-US" sz="2800" dirty="0"/>
              <a:t> and </a:t>
            </a:r>
            <a:r>
              <a:rPr lang="en-US" sz="2800" dirty="0" err="1"/>
              <a:t>InputMismatchExceptions</a:t>
            </a:r>
            <a:endParaRPr lang="en-US" sz="2800" dirty="0"/>
          </a:p>
        </p:txBody>
      </p:sp>
      <p:sp>
        <p:nvSpPr>
          <p:cNvPr id="916483" name="Rectangle 3"/>
          <p:cNvSpPr>
            <a:spLocks noGrp="1" noChangeArrowheads="1"/>
          </p:cNvSpPr>
          <p:nvPr>
            <p:ph type="body" idx="1"/>
          </p:nvPr>
        </p:nvSpPr>
        <p:spPr/>
        <p:txBody>
          <a:bodyPr/>
          <a:lstStyle/>
          <a:p>
            <a:r>
              <a:rPr lang="en-US"/>
              <a:t>With exception handling, the program catches and handles (i.e., deals with) the exception</a:t>
            </a:r>
          </a:p>
          <a:p>
            <a:r>
              <a:rPr lang="en-US"/>
              <a:t>Next example allows user to try again if invalid input is entered (zero for denominator, or non-integer input)</a:t>
            </a:r>
          </a:p>
        </p:txBody>
      </p:sp>
    </p:spTree>
    <p:extLst>
      <p:ext uri="{BB962C8B-B14F-4D97-AF65-F5344CB8AC3E}">
        <p14:creationId xmlns:p14="http://schemas.microsoft.com/office/powerpoint/2010/main" val="3863193754"/>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294967295"/>
          </p:nvPr>
        </p:nvSpPr>
        <p:spPr>
          <a:xfrm>
            <a:off x="838200" y="6356350"/>
            <a:ext cx="2743200" cy="365125"/>
          </a:xfrm>
        </p:spPr>
        <p:txBody>
          <a:bodyPr/>
          <a:lstStyle/>
          <a:p>
            <a:fld id="{A359F742-02A0-42FF-9B99-91CC66C26926}" type="slidenum">
              <a:rPr lang="en-US"/>
              <a:pPr/>
              <a:t>104</a:t>
            </a:fld>
            <a:endParaRPr lang="en-US"/>
          </a:p>
        </p:txBody>
      </p:sp>
      <p:sp>
        <p:nvSpPr>
          <p:cNvPr id="917506" name="Rectangle 2"/>
          <p:cNvSpPr>
            <a:spLocks noGrp="1" noChangeArrowheads="1"/>
          </p:cNvSpPr>
          <p:nvPr>
            <p:ph type="title"/>
          </p:nvPr>
        </p:nvSpPr>
        <p:spPr/>
        <p:txBody>
          <a:bodyPr/>
          <a:lstStyle/>
          <a:p>
            <a:r>
              <a:rPr lang="en-US" i="1"/>
              <a:t>Enclosing Code in a </a:t>
            </a:r>
            <a:r>
              <a:rPr lang="en-US" i="1">
                <a:latin typeface="Lucida Console" panose="020B0609040504020204" pitchFamily="49" charset="0"/>
              </a:rPr>
              <a:t>try</a:t>
            </a:r>
            <a:r>
              <a:rPr lang="en-US" i="1"/>
              <a:t> Block</a:t>
            </a:r>
          </a:p>
        </p:txBody>
      </p:sp>
      <p:sp>
        <p:nvSpPr>
          <p:cNvPr id="917507" name="Rectangle 3"/>
          <p:cNvSpPr>
            <a:spLocks noGrp="1" noChangeArrowheads="1"/>
          </p:cNvSpPr>
          <p:nvPr>
            <p:ph type="body" idx="1"/>
          </p:nvPr>
        </p:nvSpPr>
        <p:spPr/>
        <p:txBody>
          <a:bodyPr/>
          <a:lstStyle/>
          <a:p>
            <a:r>
              <a:rPr lang="en-US">
                <a:latin typeface="Lucida Console" panose="020B0609040504020204" pitchFamily="49" charset="0"/>
              </a:rPr>
              <a:t>try</a:t>
            </a:r>
            <a:r>
              <a:rPr lang="en-US"/>
              <a:t> block – encloses code that might throw an exception and the code that should not execute if an exception occurs</a:t>
            </a:r>
          </a:p>
          <a:p>
            <a:r>
              <a:rPr lang="en-US"/>
              <a:t>Consists of keyword </a:t>
            </a:r>
            <a:r>
              <a:rPr lang="en-US">
                <a:latin typeface="Lucida Console" panose="020B0609040504020204" pitchFamily="49" charset="0"/>
              </a:rPr>
              <a:t>try</a:t>
            </a:r>
            <a:r>
              <a:rPr lang="en-US"/>
              <a:t> followed by a block of code enclosed in curly braces</a:t>
            </a:r>
          </a:p>
        </p:txBody>
      </p:sp>
    </p:spTree>
    <p:extLst>
      <p:ext uri="{BB962C8B-B14F-4D97-AF65-F5344CB8AC3E}">
        <p14:creationId xmlns:p14="http://schemas.microsoft.com/office/powerpoint/2010/main" val="3071293388"/>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294967295"/>
          </p:nvPr>
        </p:nvSpPr>
        <p:spPr>
          <a:xfrm>
            <a:off x="838200" y="6356350"/>
            <a:ext cx="2743200" cy="365125"/>
          </a:xfrm>
        </p:spPr>
        <p:txBody>
          <a:bodyPr/>
          <a:lstStyle/>
          <a:p>
            <a:fld id="{AA8805BF-6BEB-433A-9A94-1F1A45D62A89}" type="slidenum">
              <a:rPr lang="en-US"/>
              <a:pPr/>
              <a:t>105</a:t>
            </a:fld>
            <a:endParaRPr lang="en-US"/>
          </a:p>
        </p:txBody>
      </p:sp>
      <p:sp>
        <p:nvSpPr>
          <p:cNvPr id="804867" name="Rectangle 3"/>
          <p:cNvSpPr>
            <a:spLocks noGrp="1" noChangeArrowheads="1"/>
          </p:cNvSpPr>
          <p:nvPr>
            <p:ph type="body" idx="1"/>
          </p:nvPr>
        </p:nvSpPr>
        <p:spPr>
          <a:xfrm>
            <a:off x="2665413" y="2100263"/>
            <a:ext cx="7239000" cy="2506662"/>
          </a:xfrm>
          <a:noFill/>
        </p:spPr>
        <p:txBody>
          <a:bodyPr/>
          <a:lstStyle/>
          <a:p>
            <a:r>
              <a:rPr lang="en-US">
                <a:cs typeface="Times New Roman" panose="02020603050405020304" pitchFamily="18" charset="0"/>
              </a:rPr>
              <a:t>Exceptions may surface through explicitly mentioned code in a </a:t>
            </a:r>
            <a:r>
              <a:rPr lang="en-US" sz="2400">
                <a:latin typeface="Lucida Console" panose="020B0609040504020204" pitchFamily="49" charset="0"/>
                <a:ea typeface="LucidaSansTypewriter" pitchFamily="49" charset="0"/>
                <a:cs typeface="Lucida Console" panose="020B0609040504020204" pitchFamily="49" charset="0"/>
              </a:rPr>
              <a:t>try</a:t>
            </a:r>
            <a:r>
              <a:rPr lang="en-US">
                <a:cs typeface="Times New Roman" panose="02020603050405020304" pitchFamily="18" charset="0"/>
              </a:rPr>
              <a:t> block, through calls to other methods, through deeply nested method calls initiated by code in a </a:t>
            </a:r>
            <a:r>
              <a:rPr lang="en-US" sz="2400">
                <a:latin typeface="Lucida Console" panose="020B0609040504020204" pitchFamily="49" charset="0"/>
              </a:rPr>
              <a:t>try</a:t>
            </a:r>
            <a:r>
              <a:rPr lang="en-US">
                <a:cs typeface="Times New Roman" panose="02020603050405020304" pitchFamily="18" charset="0"/>
              </a:rPr>
              <a:t> block or from the Java Virtual Machine as it executes Java bytecodes.</a:t>
            </a:r>
            <a:r>
              <a:rPr lang="en-US" sz="3600"/>
              <a:t> </a:t>
            </a:r>
          </a:p>
        </p:txBody>
      </p:sp>
      <p:sp>
        <p:nvSpPr>
          <p:cNvPr id="804868" name="Rectangle 4"/>
          <p:cNvSpPr>
            <a:spLocks noGrp="1" noChangeArrowheads="1"/>
          </p:cNvSpPr>
          <p:nvPr>
            <p:ph type="title"/>
          </p:nvPr>
        </p:nvSpPr>
        <p:spPr>
          <a:xfrm>
            <a:off x="2438400" y="533400"/>
            <a:ext cx="7772400" cy="1143000"/>
          </a:xfrm>
        </p:spPr>
        <p:txBody>
          <a:bodyPr/>
          <a:lstStyle/>
          <a:p>
            <a:r>
              <a:rPr lang="en-US" sz="3200" dirty="0">
                <a:cs typeface="Times New Roman" panose="02020603050405020304" pitchFamily="18" charset="0"/>
              </a:rPr>
              <a:t>Software Engineering </a:t>
            </a:r>
            <a:r>
              <a:rPr lang="en-US" sz="3200" dirty="0" smtClean="0">
                <a:cs typeface="Times New Roman" panose="02020603050405020304" pitchFamily="18" charset="0"/>
              </a:rPr>
              <a:t>Observation</a:t>
            </a:r>
            <a:endParaRPr lang="en-US" sz="3200" dirty="0">
              <a:cs typeface="Times New Roman" panose="02020603050405020304" pitchFamily="18" charset="0"/>
            </a:endParaRPr>
          </a:p>
        </p:txBody>
      </p:sp>
    </p:spTree>
    <p:extLst>
      <p:ext uri="{BB962C8B-B14F-4D97-AF65-F5344CB8AC3E}">
        <p14:creationId xmlns:p14="http://schemas.microsoft.com/office/powerpoint/2010/main" val="2369389782"/>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294967295"/>
          </p:nvPr>
        </p:nvSpPr>
        <p:spPr>
          <a:xfrm>
            <a:off x="838200" y="6356350"/>
            <a:ext cx="2743200" cy="365125"/>
          </a:xfrm>
        </p:spPr>
        <p:txBody>
          <a:bodyPr/>
          <a:lstStyle/>
          <a:p>
            <a:fld id="{8A47C196-CA9C-4BCB-A5E0-75964288EA88}" type="slidenum">
              <a:rPr lang="en-US"/>
              <a:pPr/>
              <a:t>106</a:t>
            </a:fld>
            <a:endParaRPr lang="en-US"/>
          </a:p>
        </p:txBody>
      </p:sp>
      <p:sp>
        <p:nvSpPr>
          <p:cNvPr id="918530" name="Rectangle 2"/>
          <p:cNvSpPr>
            <a:spLocks noGrp="1" noChangeArrowheads="1"/>
          </p:cNvSpPr>
          <p:nvPr>
            <p:ph type="title"/>
          </p:nvPr>
        </p:nvSpPr>
        <p:spPr/>
        <p:txBody>
          <a:bodyPr/>
          <a:lstStyle/>
          <a:p>
            <a:r>
              <a:rPr lang="en-US" i="1"/>
              <a:t>Catching Exceptions</a:t>
            </a:r>
          </a:p>
        </p:txBody>
      </p:sp>
      <p:sp>
        <p:nvSpPr>
          <p:cNvPr id="918531" name="Rectangle 3"/>
          <p:cNvSpPr>
            <a:spLocks noGrp="1" noChangeArrowheads="1"/>
          </p:cNvSpPr>
          <p:nvPr>
            <p:ph type="body" idx="1"/>
          </p:nvPr>
        </p:nvSpPr>
        <p:spPr/>
        <p:txBody>
          <a:bodyPr/>
          <a:lstStyle/>
          <a:p>
            <a:pPr>
              <a:lnSpc>
                <a:spcPct val="90000"/>
              </a:lnSpc>
            </a:pPr>
            <a:r>
              <a:rPr lang="en-US" sz="2000">
                <a:latin typeface="Lucida Console" panose="020B0609040504020204" pitchFamily="49" charset="0"/>
              </a:rPr>
              <a:t>catch</a:t>
            </a:r>
            <a:r>
              <a:rPr lang="en-US" sz="2000"/>
              <a:t> block – catches (i.e., receives) and handles an exception, contains:</a:t>
            </a:r>
          </a:p>
          <a:p>
            <a:pPr lvl="1">
              <a:lnSpc>
                <a:spcPct val="90000"/>
              </a:lnSpc>
            </a:pPr>
            <a:r>
              <a:rPr lang="en-US" sz="1800"/>
              <a:t>Begins with keyword </a:t>
            </a:r>
            <a:r>
              <a:rPr lang="en-US" sz="1800">
                <a:latin typeface="Lucida Console" panose="020B0609040504020204" pitchFamily="49" charset="0"/>
              </a:rPr>
              <a:t>catch</a:t>
            </a:r>
          </a:p>
          <a:p>
            <a:pPr lvl="1">
              <a:lnSpc>
                <a:spcPct val="90000"/>
              </a:lnSpc>
            </a:pPr>
            <a:r>
              <a:rPr lang="en-US" sz="1800"/>
              <a:t>Exception parameter in parentheses – exception parameter identifies the exception type and enables </a:t>
            </a:r>
            <a:r>
              <a:rPr lang="en-US" sz="1800">
                <a:latin typeface="Lucida Console" panose="020B0609040504020204" pitchFamily="49" charset="0"/>
              </a:rPr>
              <a:t>catch</a:t>
            </a:r>
            <a:r>
              <a:rPr lang="en-US" sz="1800"/>
              <a:t> block to interact with caught exception object</a:t>
            </a:r>
          </a:p>
          <a:p>
            <a:pPr lvl="1">
              <a:lnSpc>
                <a:spcPct val="90000"/>
              </a:lnSpc>
            </a:pPr>
            <a:r>
              <a:rPr lang="en-US" sz="1800"/>
              <a:t>Block of code in curly braces that executes when exception of proper type occurs</a:t>
            </a:r>
          </a:p>
          <a:p>
            <a:pPr>
              <a:lnSpc>
                <a:spcPct val="90000"/>
              </a:lnSpc>
            </a:pPr>
            <a:r>
              <a:rPr lang="en-US" sz="2000"/>
              <a:t>Matching </a:t>
            </a:r>
            <a:r>
              <a:rPr lang="en-US" sz="2000">
                <a:latin typeface="Lucida Console" panose="020B0609040504020204" pitchFamily="49" charset="0"/>
              </a:rPr>
              <a:t>catch</a:t>
            </a:r>
            <a:r>
              <a:rPr lang="en-US" sz="2000"/>
              <a:t> block – the type of the exception parameter matches the thrown exception type exactly or is a superclass of it</a:t>
            </a:r>
          </a:p>
          <a:p>
            <a:pPr>
              <a:lnSpc>
                <a:spcPct val="90000"/>
              </a:lnSpc>
            </a:pPr>
            <a:r>
              <a:rPr lang="en-US" sz="2000"/>
              <a:t>Uncaught exception – an exception that occurs for which there are no matching </a:t>
            </a:r>
            <a:r>
              <a:rPr lang="en-US" sz="2000">
                <a:latin typeface="Lucida Console" panose="020B0609040504020204" pitchFamily="49" charset="0"/>
              </a:rPr>
              <a:t>catch</a:t>
            </a:r>
            <a:r>
              <a:rPr lang="en-US" sz="2000"/>
              <a:t> blocks</a:t>
            </a:r>
          </a:p>
          <a:p>
            <a:pPr lvl="1">
              <a:lnSpc>
                <a:spcPct val="90000"/>
              </a:lnSpc>
            </a:pPr>
            <a:r>
              <a:rPr lang="en-US" sz="1800"/>
              <a:t>Cause program to terminate if program has only one thread; Otherwise only current thread is terminated and there may be adverse effects to the rest of the program</a:t>
            </a:r>
          </a:p>
          <a:p>
            <a:pPr>
              <a:lnSpc>
                <a:spcPct val="90000"/>
              </a:lnSpc>
              <a:buFontTx/>
              <a:buNone/>
            </a:pPr>
            <a:endParaRPr lang="en-US" sz="2000"/>
          </a:p>
        </p:txBody>
      </p:sp>
    </p:spTree>
    <p:extLst>
      <p:ext uri="{BB962C8B-B14F-4D97-AF65-F5344CB8AC3E}">
        <p14:creationId xmlns:p14="http://schemas.microsoft.com/office/powerpoint/2010/main" val="885581795"/>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294967295"/>
          </p:nvPr>
        </p:nvSpPr>
        <p:spPr>
          <a:xfrm>
            <a:off x="838200" y="6356350"/>
            <a:ext cx="2743200" cy="365125"/>
          </a:xfrm>
        </p:spPr>
        <p:txBody>
          <a:bodyPr/>
          <a:lstStyle/>
          <a:p>
            <a:fld id="{9AEB7D73-54E9-48F8-9D09-99CD5FD6E50E}" type="slidenum">
              <a:rPr lang="en-US"/>
              <a:pPr/>
              <a:t>107</a:t>
            </a:fld>
            <a:endParaRPr lang="en-US"/>
          </a:p>
        </p:txBody>
      </p:sp>
      <p:sp>
        <p:nvSpPr>
          <p:cNvPr id="805892" name="Rectangle 4"/>
          <p:cNvSpPr>
            <a:spLocks noGrp="1" noChangeArrowheads="1"/>
          </p:cNvSpPr>
          <p:nvPr>
            <p:ph type="title"/>
          </p:nvPr>
        </p:nvSpPr>
        <p:spPr/>
        <p:txBody>
          <a:bodyPr/>
          <a:lstStyle/>
          <a:p>
            <a:r>
              <a:rPr lang="en-US" dirty="0">
                <a:cs typeface="Times New Roman" panose="02020603050405020304" pitchFamily="18" charset="0"/>
              </a:rPr>
              <a:t>Common Programming </a:t>
            </a:r>
            <a:r>
              <a:rPr lang="en-US" dirty="0" smtClean="0">
                <a:cs typeface="Times New Roman" panose="02020603050405020304" pitchFamily="18" charset="0"/>
              </a:rPr>
              <a:t>Error</a:t>
            </a:r>
            <a:endParaRPr lang="en-US" dirty="0">
              <a:cs typeface="Times New Roman" panose="02020603050405020304" pitchFamily="18" charset="0"/>
            </a:endParaRPr>
          </a:p>
        </p:txBody>
      </p:sp>
      <p:sp>
        <p:nvSpPr>
          <p:cNvPr id="805893" name="Rectangle 5"/>
          <p:cNvSpPr>
            <a:spLocks noGrp="1" noChangeArrowheads="1"/>
          </p:cNvSpPr>
          <p:nvPr>
            <p:ph type="body" idx="1"/>
          </p:nvPr>
        </p:nvSpPr>
        <p:spPr>
          <a:xfrm>
            <a:off x="2667000" y="2249489"/>
            <a:ext cx="7392988" cy="860425"/>
          </a:xfrm>
          <a:noFill/>
        </p:spPr>
        <p:txBody>
          <a:bodyPr/>
          <a:lstStyle/>
          <a:p>
            <a:r>
              <a:rPr lang="en-US"/>
              <a:t>It is a syntax error to place code between a </a:t>
            </a:r>
            <a:r>
              <a:rPr lang="en-US" sz="2400">
                <a:latin typeface="Lucida Console" panose="020B0609040504020204" pitchFamily="49" charset="0"/>
              </a:rPr>
              <a:t>try</a:t>
            </a:r>
            <a:r>
              <a:rPr lang="en-US"/>
              <a:t> block and its corresponding </a:t>
            </a:r>
            <a:r>
              <a:rPr lang="en-US" sz="2400">
                <a:latin typeface="Lucida Console" panose="020B0609040504020204" pitchFamily="49" charset="0"/>
              </a:rPr>
              <a:t>catch</a:t>
            </a:r>
            <a:r>
              <a:rPr lang="en-US"/>
              <a:t> blocks.  </a:t>
            </a:r>
          </a:p>
        </p:txBody>
      </p:sp>
    </p:spTree>
    <p:extLst>
      <p:ext uri="{BB962C8B-B14F-4D97-AF65-F5344CB8AC3E}">
        <p14:creationId xmlns:p14="http://schemas.microsoft.com/office/powerpoint/2010/main" val="2674640469"/>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294967295"/>
          </p:nvPr>
        </p:nvSpPr>
        <p:spPr>
          <a:xfrm>
            <a:off x="838200" y="6356350"/>
            <a:ext cx="2743200" cy="365125"/>
          </a:xfrm>
        </p:spPr>
        <p:txBody>
          <a:bodyPr/>
          <a:lstStyle/>
          <a:p>
            <a:fld id="{EB8D462D-AA29-4BA7-AFD3-92A5586BF99B}" type="slidenum">
              <a:rPr lang="en-US"/>
              <a:pPr/>
              <a:t>108</a:t>
            </a:fld>
            <a:endParaRPr lang="en-US"/>
          </a:p>
        </p:txBody>
      </p:sp>
      <p:sp>
        <p:nvSpPr>
          <p:cNvPr id="806914" name="Rectangle 2"/>
          <p:cNvSpPr>
            <a:spLocks noGrp="1" noChangeArrowheads="1"/>
          </p:cNvSpPr>
          <p:nvPr>
            <p:ph type="title"/>
          </p:nvPr>
        </p:nvSpPr>
        <p:spPr/>
        <p:txBody>
          <a:bodyPr/>
          <a:lstStyle/>
          <a:p>
            <a:r>
              <a:rPr lang="en-US" dirty="0">
                <a:cs typeface="Times New Roman" panose="02020603050405020304" pitchFamily="18" charset="0"/>
              </a:rPr>
              <a:t>Common Programming </a:t>
            </a:r>
            <a:r>
              <a:rPr lang="en-US" dirty="0" smtClean="0">
                <a:cs typeface="Times New Roman" panose="02020603050405020304" pitchFamily="18" charset="0"/>
              </a:rPr>
              <a:t>Error</a:t>
            </a:r>
            <a:endParaRPr lang="en-US" dirty="0">
              <a:cs typeface="Times New Roman" panose="02020603050405020304" pitchFamily="18" charset="0"/>
            </a:endParaRPr>
          </a:p>
        </p:txBody>
      </p:sp>
      <p:sp>
        <p:nvSpPr>
          <p:cNvPr id="806915" name="Rectangle 3"/>
          <p:cNvSpPr>
            <a:spLocks noGrp="1" noChangeArrowheads="1"/>
          </p:cNvSpPr>
          <p:nvPr>
            <p:ph type="body" idx="1"/>
          </p:nvPr>
        </p:nvSpPr>
        <p:spPr>
          <a:xfrm>
            <a:off x="2743200" y="2209800"/>
            <a:ext cx="7392988" cy="1244600"/>
          </a:xfrm>
          <a:noFill/>
        </p:spPr>
        <p:txBody>
          <a:bodyPr/>
          <a:lstStyle/>
          <a:p>
            <a:r>
              <a:rPr lang="en-US">
                <a:cs typeface="Times New Roman" panose="02020603050405020304" pitchFamily="18" charset="0"/>
              </a:rPr>
              <a:t>Each </a:t>
            </a:r>
            <a:r>
              <a:rPr lang="en-US" sz="2400">
                <a:latin typeface="Lucida Console" panose="020B0609040504020204" pitchFamily="49" charset="0"/>
                <a:ea typeface="LucidaSansTypewriter" pitchFamily="49" charset="0"/>
                <a:cs typeface="Lucida Console" panose="020B0609040504020204" pitchFamily="49" charset="0"/>
              </a:rPr>
              <a:t>catch</a:t>
            </a:r>
            <a:r>
              <a:rPr lang="en-US">
                <a:cs typeface="Times New Roman" panose="02020603050405020304" pitchFamily="18" charset="0"/>
              </a:rPr>
              <a:t> block can have only a single parameter—specifying a comma-separated list of exception parameters is a syntax error.</a:t>
            </a:r>
            <a:r>
              <a:rPr lang="en-US"/>
              <a:t> </a:t>
            </a:r>
          </a:p>
        </p:txBody>
      </p:sp>
    </p:spTree>
    <p:extLst>
      <p:ext uri="{BB962C8B-B14F-4D97-AF65-F5344CB8AC3E}">
        <p14:creationId xmlns:p14="http://schemas.microsoft.com/office/powerpoint/2010/main" val="2850279567"/>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294967295"/>
          </p:nvPr>
        </p:nvSpPr>
        <p:spPr>
          <a:xfrm>
            <a:off x="838200" y="6356350"/>
            <a:ext cx="2743200" cy="365125"/>
          </a:xfrm>
        </p:spPr>
        <p:txBody>
          <a:bodyPr/>
          <a:lstStyle/>
          <a:p>
            <a:fld id="{09B58718-DFB5-4766-8895-7C5E962B5CB0}" type="slidenum">
              <a:rPr lang="en-US"/>
              <a:pPr/>
              <a:t>109</a:t>
            </a:fld>
            <a:endParaRPr lang="en-US"/>
          </a:p>
        </p:txBody>
      </p:sp>
      <p:sp>
        <p:nvSpPr>
          <p:cNvPr id="807940" name="Rectangle 4"/>
          <p:cNvSpPr>
            <a:spLocks noGrp="1" noChangeArrowheads="1"/>
          </p:cNvSpPr>
          <p:nvPr>
            <p:ph type="title"/>
          </p:nvPr>
        </p:nvSpPr>
        <p:spPr/>
        <p:txBody>
          <a:bodyPr/>
          <a:lstStyle/>
          <a:p>
            <a:r>
              <a:rPr lang="en-US" dirty="0">
                <a:cs typeface="Times New Roman" panose="02020603050405020304" pitchFamily="18" charset="0"/>
              </a:rPr>
              <a:t>Common Programming </a:t>
            </a:r>
            <a:r>
              <a:rPr lang="en-US" dirty="0" smtClean="0">
                <a:cs typeface="Times New Roman" panose="02020603050405020304" pitchFamily="18" charset="0"/>
              </a:rPr>
              <a:t>Error</a:t>
            </a:r>
            <a:endParaRPr lang="en-US" dirty="0">
              <a:cs typeface="Times New Roman" panose="02020603050405020304" pitchFamily="18" charset="0"/>
            </a:endParaRPr>
          </a:p>
        </p:txBody>
      </p:sp>
      <p:sp>
        <p:nvSpPr>
          <p:cNvPr id="807941" name="Rectangle 5"/>
          <p:cNvSpPr>
            <a:spLocks noGrp="1" noChangeArrowheads="1"/>
          </p:cNvSpPr>
          <p:nvPr>
            <p:ph type="body" idx="1"/>
          </p:nvPr>
        </p:nvSpPr>
        <p:spPr>
          <a:xfrm>
            <a:off x="2665413" y="2057400"/>
            <a:ext cx="6934200" cy="1244600"/>
          </a:xfrm>
          <a:noFill/>
        </p:spPr>
        <p:txBody>
          <a:bodyPr/>
          <a:lstStyle/>
          <a:p>
            <a:r>
              <a:rPr lang="en-US">
                <a:cs typeface="Times New Roman" panose="02020603050405020304" pitchFamily="18" charset="0"/>
              </a:rPr>
              <a:t>It is a compilation error to catch the same type in two different </a:t>
            </a:r>
            <a:r>
              <a:rPr lang="en-US" sz="2400">
                <a:latin typeface="Lucida Console" panose="020B0609040504020204" pitchFamily="49" charset="0"/>
                <a:ea typeface="LucidaSansTypewriter" pitchFamily="49" charset="0"/>
                <a:cs typeface="Lucida Console" panose="020B0609040504020204" pitchFamily="49" charset="0"/>
              </a:rPr>
              <a:t>catch</a:t>
            </a:r>
            <a:r>
              <a:rPr lang="en-US">
                <a:cs typeface="Times New Roman" panose="02020603050405020304" pitchFamily="18" charset="0"/>
              </a:rPr>
              <a:t> blocks in a single </a:t>
            </a:r>
            <a:r>
              <a:rPr lang="en-US" sz="2400">
                <a:latin typeface="Lucida Console" panose="020B0609040504020204" pitchFamily="49" charset="0"/>
              </a:rPr>
              <a:t>try</a:t>
            </a:r>
            <a:r>
              <a:rPr lang="en-US">
                <a:cs typeface="Times New Roman" panose="02020603050405020304" pitchFamily="18" charset="0"/>
              </a:rPr>
              <a:t> statement.</a:t>
            </a:r>
            <a:r>
              <a:rPr lang="en-US"/>
              <a:t> </a:t>
            </a:r>
          </a:p>
        </p:txBody>
      </p:sp>
    </p:spTree>
    <p:extLst>
      <p:ext uri="{BB962C8B-B14F-4D97-AF65-F5344CB8AC3E}">
        <p14:creationId xmlns:p14="http://schemas.microsoft.com/office/powerpoint/2010/main" val="196192200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294967295"/>
          </p:nvPr>
        </p:nvSpPr>
        <p:spPr>
          <a:xfrm>
            <a:off x="838200" y="6356350"/>
            <a:ext cx="2743200" cy="365125"/>
          </a:xfrm>
        </p:spPr>
        <p:txBody>
          <a:bodyPr/>
          <a:lstStyle/>
          <a:p>
            <a:fld id="{5FD89B77-09D1-4517-A0FE-5FD244D1B896}" type="slidenum">
              <a:rPr lang="en-US"/>
              <a:pPr/>
              <a:t>11</a:t>
            </a:fld>
            <a:endParaRPr lang="en-US"/>
          </a:p>
        </p:txBody>
      </p:sp>
      <p:sp>
        <p:nvSpPr>
          <p:cNvPr id="262146" name="Rectangle 2"/>
          <p:cNvSpPr>
            <a:spLocks noGrp="1" noChangeArrowheads="1"/>
          </p:cNvSpPr>
          <p:nvPr>
            <p:ph type="title"/>
          </p:nvPr>
        </p:nvSpPr>
        <p:spPr/>
        <p:txBody>
          <a:bodyPr/>
          <a:lstStyle/>
          <a:p>
            <a:r>
              <a:rPr lang="en-US"/>
              <a:t>"Is-a" relationships</a:t>
            </a:r>
          </a:p>
        </p:txBody>
      </p:sp>
      <p:sp>
        <p:nvSpPr>
          <p:cNvPr id="262147" name="Rectangle 3"/>
          <p:cNvSpPr>
            <a:spLocks noGrp="1" noChangeArrowheads="1"/>
          </p:cNvSpPr>
          <p:nvPr>
            <p:ph type="body" idx="1"/>
          </p:nvPr>
        </p:nvSpPr>
        <p:spPr/>
        <p:txBody>
          <a:bodyPr>
            <a:normAutofit fontScale="92500" lnSpcReduction="10000"/>
          </a:bodyPr>
          <a:lstStyle/>
          <a:p>
            <a:pPr>
              <a:lnSpc>
                <a:spcPct val="90000"/>
              </a:lnSpc>
            </a:pPr>
            <a:r>
              <a:rPr lang="en-US"/>
              <a:t>"Is-a" relationships represent sets of abilities;</a:t>
            </a:r>
            <a:br>
              <a:rPr lang="en-US"/>
            </a:br>
            <a:r>
              <a:rPr lang="en-US"/>
              <a:t>implemented through interfaces and inheritance</a:t>
            </a:r>
            <a:br>
              <a:rPr lang="en-US"/>
            </a:br>
            <a:r>
              <a:rPr lang="en-US"/>
              <a:t/>
            </a:r>
            <a:br>
              <a:rPr lang="en-US"/>
            </a:br>
            <a:r>
              <a:rPr lang="en-US">
                <a:latin typeface="Courier New" panose="02070309020205020404" pitchFamily="49" charset="0"/>
              </a:rPr>
              <a:t>public class CheckingAccount</a:t>
            </a:r>
            <a:br>
              <a:rPr lang="en-US">
                <a:latin typeface="Courier New" panose="02070309020205020404" pitchFamily="49" charset="0"/>
              </a:rPr>
            </a:br>
            <a:r>
              <a:rPr lang="en-US">
                <a:latin typeface="Courier New" panose="02070309020205020404" pitchFamily="49" charset="0"/>
              </a:rPr>
              <a:t>  </a:t>
            </a:r>
            <a:r>
              <a:rPr lang="en-US" b="1">
                <a:latin typeface="Courier New" panose="02070309020205020404" pitchFamily="49" charset="0"/>
              </a:rPr>
              <a:t>extends BankAccount</a:t>
            </a:r>
            <a:r>
              <a:rPr lang="en-US">
                <a:latin typeface="Courier New" panose="02070309020205020404" pitchFamily="49" charset="0"/>
              </a:rPr>
              <a:t> { </a:t>
            </a:r>
            <a:br>
              <a:rPr lang="en-US">
                <a:latin typeface="Courier New" panose="02070309020205020404" pitchFamily="49" charset="0"/>
              </a:rPr>
            </a:br>
            <a:r>
              <a:rPr lang="en-US">
                <a:latin typeface="Courier New" panose="02070309020205020404" pitchFamily="49" charset="0"/>
              </a:rPr>
              <a:t>  // ...</a:t>
            </a:r>
            <a:br>
              <a:rPr lang="en-US">
                <a:latin typeface="Courier New" panose="02070309020205020404" pitchFamily="49" charset="0"/>
              </a:rPr>
            </a:br>
            <a:r>
              <a:rPr lang="en-US">
                <a:latin typeface="Courier New" panose="02070309020205020404" pitchFamily="49" charset="0"/>
              </a:rPr>
              <a:t>}</a:t>
            </a:r>
            <a:br>
              <a:rPr lang="en-US">
                <a:latin typeface="Courier New" panose="02070309020205020404" pitchFamily="49" charset="0"/>
              </a:rPr>
            </a:br>
            <a:endParaRPr lang="en-US">
              <a:latin typeface="Courier New" panose="02070309020205020404" pitchFamily="49" charset="0"/>
            </a:endParaRPr>
          </a:p>
          <a:p>
            <a:pPr>
              <a:lnSpc>
                <a:spcPct val="90000"/>
              </a:lnSpc>
            </a:pPr>
            <a:r>
              <a:rPr lang="en-US"/>
              <a:t>a </a:t>
            </a:r>
            <a:r>
              <a:rPr lang="en-US">
                <a:latin typeface="Courier New" panose="02070309020205020404" pitchFamily="49" charset="0"/>
              </a:rPr>
              <a:t>CheckingAccount</a:t>
            </a:r>
            <a:r>
              <a:rPr lang="en-US"/>
              <a:t> object "is-a" </a:t>
            </a:r>
            <a:r>
              <a:rPr lang="en-US">
                <a:latin typeface="Courier New" panose="02070309020205020404" pitchFamily="49" charset="0"/>
              </a:rPr>
              <a:t>BankAccount</a:t>
            </a:r>
            <a:endParaRPr lang="en-US"/>
          </a:p>
          <a:p>
            <a:pPr lvl="1">
              <a:lnSpc>
                <a:spcPct val="90000"/>
              </a:lnSpc>
            </a:pPr>
            <a:r>
              <a:rPr lang="en-US"/>
              <a:t>therefore, it can do anything an </a:t>
            </a:r>
            <a:r>
              <a:rPr lang="en-US">
                <a:latin typeface="Courier New" panose="02070309020205020404" pitchFamily="49" charset="0"/>
              </a:rPr>
              <a:t>BankAccount</a:t>
            </a:r>
            <a:r>
              <a:rPr lang="en-US"/>
              <a:t> can do</a:t>
            </a:r>
          </a:p>
          <a:p>
            <a:pPr lvl="1">
              <a:lnSpc>
                <a:spcPct val="90000"/>
              </a:lnSpc>
            </a:pPr>
            <a:r>
              <a:rPr lang="en-US"/>
              <a:t>it can be substituted wherever a </a:t>
            </a:r>
            <a:r>
              <a:rPr lang="en-US">
                <a:latin typeface="Courier New" panose="02070309020205020404" pitchFamily="49" charset="0"/>
              </a:rPr>
              <a:t>BankAccount</a:t>
            </a:r>
            <a:r>
              <a:rPr lang="en-US"/>
              <a:t> is needed</a:t>
            </a:r>
          </a:p>
          <a:p>
            <a:pPr lvl="1">
              <a:lnSpc>
                <a:spcPct val="90000"/>
              </a:lnSpc>
            </a:pPr>
            <a:r>
              <a:rPr lang="en-US"/>
              <a:t>a variable of type </a:t>
            </a:r>
            <a:r>
              <a:rPr lang="en-US">
                <a:latin typeface="Courier New" panose="02070309020205020404" pitchFamily="49" charset="0"/>
              </a:rPr>
              <a:t>BankAccount</a:t>
            </a:r>
            <a:r>
              <a:rPr lang="en-US"/>
              <a:t> may refer to a </a:t>
            </a:r>
            <a:r>
              <a:rPr lang="en-US">
                <a:latin typeface="Courier New" panose="02070309020205020404" pitchFamily="49" charset="0"/>
              </a:rPr>
              <a:t>CheckingAccount</a:t>
            </a:r>
            <a:r>
              <a:rPr lang="en-US"/>
              <a:t> object</a:t>
            </a:r>
            <a:endParaRPr lang="en-US" sz="3600"/>
          </a:p>
        </p:txBody>
      </p:sp>
    </p:spTree>
    <p:extLst>
      <p:ext uri="{BB962C8B-B14F-4D97-AF65-F5344CB8AC3E}">
        <p14:creationId xmlns:p14="http://schemas.microsoft.com/office/powerpoint/2010/main" val="2954513386"/>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294967295"/>
          </p:nvPr>
        </p:nvSpPr>
        <p:spPr>
          <a:xfrm>
            <a:off x="838200" y="6356350"/>
            <a:ext cx="2743200" cy="365125"/>
          </a:xfrm>
        </p:spPr>
        <p:txBody>
          <a:bodyPr/>
          <a:lstStyle/>
          <a:p>
            <a:fld id="{BCCA39A7-829E-4BE3-93DB-9D14B85E1D3D}" type="slidenum">
              <a:rPr lang="en-US"/>
              <a:pPr/>
              <a:t>110</a:t>
            </a:fld>
            <a:endParaRPr lang="en-US"/>
          </a:p>
        </p:txBody>
      </p:sp>
      <p:sp>
        <p:nvSpPr>
          <p:cNvPr id="919554" name="Rectangle 2"/>
          <p:cNvSpPr>
            <a:spLocks noGrp="1" noChangeArrowheads="1"/>
          </p:cNvSpPr>
          <p:nvPr>
            <p:ph type="title"/>
          </p:nvPr>
        </p:nvSpPr>
        <p:spPr/>
        <p:txBody>
          <a:bodyPr/>
          <a:lstStyle/>
          <a:p>
            <a:r>
              <a:rPr lang="en-US" sz="3200" i="1"/>
              <a:t>Termination Model of Exception Handling</a:t>
            </a:r>
          </a:p>
        </p:txBody>
      </p:sp>
      <p:sp>
        <p:nvSpPr>
          <p:cNvPr id="919555" name="Rectangle 3"/>
          <p:cNvSpPr>
            <a:spLocks noGrp="1" noChangeArrowheads="1"/>
          </p:cNvSpPr>
          <p:nvPr>
            <p:ph type="body" idx="1"/>
          </p:nvPr>
        </p:nvSpPr>
        <p:spPr/>
        <p:txBody>
          <a:bodyPr/>
          <a:lstStyle/>
          <a:p>
            <a:r>
              <a:rPr lang="en-US" sz="2400"/>
              <a:t>When an exception occurs:</a:t>
            </a:r>
          </a:p>
          <a:p>
            <a:pPr lvl="1"/>
            <a:r>
              <a:rPr lang="en-US" sz="2000">
                <a:latin typeface="Lucida Console" panose="020B0609040504020204" pitchFamily="49" charset="0"/>
              </a:rPr>
              <a:t>try</a:t>
            </a:r>
            <a:r>
              <a:rPr lang="en-US" sz="2000"/>
              <a:t> block terminates immediately</a:t>
            </a:r>
          </a:p>
          <a:p>
            <a:pPr lvl="1"/>
            <a:r>
              <a:rPr lang="en-US" sz="2000"/>
              <a:t>Program control transfers to first matching </a:t>
            </a:r>
            <a:r>
              <a:rPr lang="en-US" sz="2000">
                <a:latin typeface="Lucida Console" panose="020B0609040504020204" pitchFamily="49" charset="0"/>
              </a:rPr>
              <a:t>catch</a:t>
            </a:r>
            <a:r>
              <a:rPr lang="en-US" sz="2000"/>
              <a:t> block</a:t>
            </a:r>
          </a:p>
          <a:p>
            <a:r>
              <a:rPr lang="en-US" sz="2400"/>
              <a:t>After exception is handled:</a:t>
            </a:r>
          </a:p>
          <a:p>
            <a:pPr lvl="1"/>
            <a:r>
              <a:rPr lang="en-US" sz="2000"/>
              <a:t>Termination model of exception handling – program control does not return to the throw point because the </a:t>
            </a:r>
            <a:r>
              <a:rPr lang="en-US" sz="2000">
                <a:latin typeface="Lucida Console" panose="020B0609040504020204" pitchFamily="49" charset="0"/>
              </a:rPr>
              <a:t>try</a:t>
            </a:r>
            <a:r>
              <a:rPr lang="en-US" sz="2000"/>
              <a:t> block has expired; Flow of control proceeds to the first statement after the last </a:t>
            </a:r>
            <a:r>
              <a:rPr lang="en-US" sz="2000">
                <a:latin typeface="Lucida Console" panose="020B0609040504020204" pitchFamily="49" charset="0"/>
              </a:rPr>
              <a:t>catch</a:t>
            </a:r>
            <a:r>
              <a:rPr lang="en-US" sz="2000"/>
              <a:t> block</a:t>
            </a:r>
          </a:p>
          <a:p>
            <a:pPr lvl="1"/>
            <a:r>
              <a:rPr lang="en-US" sz="2000"/>
              <a:t>Resumption model of exception handling – program control resumes just after throw point</a:t>
            </a:r>
          </a:p>
          <a:p>
            <a:r>
              <a:rPr lang="en-US" sz="2400">
                <a:latin typeface="Lucida Console" panose="020B0609040504020204" pitchFamily="49" charset="0"/>
              </a:rPr>
              <a:t>try</a:t>
            </a:r>
            <a:r>
              <a:rPr lang="en-US" sz="2400"/>
              <a:t> statement – consists of </a:t>
            </a:r>
            <a:r>
              <a:rPr lang="en-US" sz="2400">
                <a:latin typeface="Lucida Console" panose="020B0609040504020204" pitchFamily="49" charset="0"/>
              </a:rPr>
              <a:t>try</a:t>
            </a:r>
            <a:r>
              <a:rPr lang="en-US" sz="2400"/>
              <a:t> block and corresponding </a:t>
            </a:r>
            <a:r>
              <a:rPr lang="en-US" sz="2400">
                <a:latin typeface="Lucida Console" panose="020B0609040504020204" pitchFamily="49" charset="0"/>
              </a:rPr>
              <a:t>catch</a:t>
            </a:r>
            <a:r>
              <a:rPr lang="en-US" sz="2400"/>
              <a:t> and/or </a:t>
            </a:r>
            <a:r>
              <a:rPr lang="en-US" sz="2400">
                <a:latin typeface="Lucida Console" panose="020B0609040504020204" pitchFamily="49" charset="0"/>
              </a:rPr>
              <a:t>finally</a:t>
            </a:r>
            <a:r>
              <a:rPr lang="en-US" sz="2400"/>
              <a:t> blocks</a:t>
            </a:r>
          </a:p>
        </p:txBody>
      </p:sp>
    </p:spTree>
    <p:extLst>
      <p:ext uri="{BB962C8B-B14F-4D97-AF65-F5344CB8AC3E}">
        <p14:creationId xmlns:p14="http://schemas.microsoft.com/office/powerpoint/2010/main" val="927106938"/>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294967295"/>
          </p:nvPr>
        </p:nvSpPr>
        <p:spPr>
          <a:xfrm>
            <a:off x="838200" y="6356350"/>
            <a:ext cx="2743200" cy="365125"/>
          </a:xfrm>
        </p:spPr>
        <p:txBody>
          <a:bodyPr/>
          <a:lstStyle/>
          <a:p>
            <a:fld id="{789406EF-CA20-4C39-AFB1-022C4B422007}" type="slidenum">
              <a:rPr lang="en-US"/>
              <a:pPr/>
              <a:t>111</a:t>
            </a:fld>
            <a:endParaRPr lang="en-US"/>
          </a:p>
        </p:txBody>
      </p:sp>
      <p:sp>
        <p:nvSpPr>
          <p:cNvPr id="808962" name="Rectangle 2"/>
          <p:cNvSpPr>
            <a:spLocks noGrp="1" noChangeArrowheads="1"/>
          </p:cNvSpPr>
          <p:nvPr>
            <p:ph type="title"/>
          </p:nvPr>
        </p:nvSpPr>
        <p:spPr/>
        <p:txBody>
          <a:bodyPr/>
          <a:lstStyle/>
          <a:p>
            <a:r>
              <a:rPr lang="en-US" dirty="0">
                <a:cs typeface="Times New Roman" panose="02020603050405020304" pitchFamily="18" charset="0"/>
              </a:rPr>
              <a:t>Common Programming </a:t>
            </a:r>
            <a:r>
              <a:rPr lang="en-US" dirty="0" smtClean="0">
                <a:cs typeface="Times New Roman" panose="02020603050405020304" pitchFamily="18" charset="0"/>
              </a:rPr>
              <a:t>Error</a:t>
            </a:r>
            <a:endParaRPr lang="en-US" dirty="0">
              <a:cs typeface="Times New Roman" panose="02020603050405020304" pitchFamily="18" charset="0"/>
            </a:endParaRPr>
          </a:p>
        </p:txBody>
      </p:sp>
      <p:sp>
        <p:nvSpPr>
          <p:cNvPr id="808964" name="Rectangle 4"/>
          <p:cNvSpPr>
            <a:spLocks noGrp="1" noChangeArrowheads="1"/>
          </p:cNvSpPr>
          <p:nvPr>
            <p:ph type="body" idx="1"/>
          </p:nvPr>
        </p:nvSpPr>
        <p:spPr>
          <a:xfrm>
            <a:off x="2665413" y="2540001"/>
            <a:ext cx="7239000" cy="1628775"/>
          </a:xfrm>
          <a:noFill/>
        </p:spPr>
        <p:txBody>
          <a:bodyPr/>
          <a:lstStyle/>
          <a:p>
            <a:r>
              <a:rPr lang="en-US">
                <a:cs typeface="Times New Roman" panose="02020603050405020304" pitchFamily="18" charset="0"/>
              </a:rPr>
              <a:t>Logic errors can occur if you assume that after an exception is handled, control will return to the first statement after the throw point.</a:t>
            </a:r>
            <a:r>
              <a:rPr lang="en-US"/>
              <a:t> </a:t>
            </a:r>
          </a:p>
        </p:txBody>
      </p:sp>
    </p:spTree>
    <p:extLst>
      <p:ext uri="{BB962C8B-B14F-4D97-AF65-F5344CB8AC3E}">
        <p14:creationId xmlns:p14="http://schemas.microsoft.com/office/powerpoint/2010/main" val="1903740233"/>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294967295"/>
          </p:nvPr>
        </p:nvSpPr>
        <p:spPr>
          <a:xfrm>
            <a:off x="838200" y="6356350"/>
            <a:ext cx="2743200" cy="365125"/>
          </a:xfrm>
        </p:spPr>
        <p:txBody>
          <a:bodyPr/>
          <a:lstStyle/>
          <a:p>
            <a:fld id="{52D49767-F116-470F-BFCB-96CFE52D723A}" type="slidenum">
              <a:rPr lang="en-US"/>
              <a:pPr/>
              <a:t>112</a:t>
            </a:fld>
            <a:endParaRPr lang="en-US"/>
          </a:p>
        </p:txBody>
      </p:sp>
      <p:sp>
        <p:nvSpPr>
          <p:cNvPr id="809986" name="Rectangle 2"/>
          <p:cNvSpPr>
            <a:spLocks noGrp="1" noChangeArrowheads="1"/>
          </p:cNvSpPr>
          <p:nvPr>
            <p:ph type="title"/>
          </p:nvPr>
        </p:nvSpPr>
        <p:spPr/>
        <p:txBody>
          <a:bodyPr/>
          <a:lstStyle/>
          <a:p>
            <a:r>
              <a:rPr lang="en-US" dirty="0">
                <a:cs typeface="Times New Roman" panose="02020603050405020304" pitchFamily="18" charset="0"/>
              </a:rPr>
              <a:t>Error-Prevention </a:t>
            </a:r>
            <a:r>
              <a:rPr lang="en-US" dirty="0" smtClean="0">
                <a:cs typeface="Times New Roman" panose="02020603050405020304" pitchFamily="18" charset="0"/>
              </a:rPr>
              <a:t>Tip</a:t>
            </a:r>
            <a:endParaRPr lang="en-US" dirty="0">
              <a:cs typeface="Times New Roman" panose="02020603050405020304" pitchFamily="18" charset="0"/>
            </a:endParaRPr>
          </a:p>
        </p:txBody>
      </p:sp>
      <p:sp>
        <p:nvSpPr>
          <p:cNvPr id="809988" name="Rectangle 4"/>
          <p:cNvSpPr>
            <a:spLocks noGrp="1" noChangeArrowheads="1"/>
          </p:cNvSpPr>
          <p:nvPr>
            <p:ph type="body" idx="1"/>
          </p:nvPr>
        </p:nvSpPr>
        <p:spPr>
          <a:xfrm>
            <a:off x="2743200" y="1981201"/>
            <a:ext cx="7773988" cy="2397125"/>
          </a:xfrm>
          <a:noFill/>
        </p:spPr>
        <p:txBody>
          <a:bodyPr/>
          <a:lstStyle/>
          <a:p>
            <a:r>
              <a:rPr lang="en-US">
                <a:cs typeface="Times New Roman" panose="02020603050405020304" pitchFamily="18" charset="0"/>
              </a:rPr>
              <a:t>With exception handling, a program can continue executing (rather than terminating) after dealing with a problem. This helps ensure the kind of robust applications that contribute to what is called mission-critical computing or business-critical computing.</a:t>
            </a:r>
            <a:r>
              <a:rPr lang="en-US"/>
              <a:t> </a:t>
            </a:r>
          </a:p>
        </p:txBody>
      </p:sp>
    </p:spTree>
    <p:extLst>
      <p:ext uri="{BB962C8B-B14F-4D97-AF65-F5344CB8AC3E}">
        <p14:creationId xmlns:p14="http://schemas.microsoft.com/office/powerpoint/2010/main" val="3393749740"/>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294967295"/>
          </p:nvPr>
        </p:nvSpPr>
        <p:spPr>
          <a:xfrm>
            <a:off x="838200" y="6356350"/>
            <a:ext cx="2743200" cy="365125"/>
          </a:xfrm>
        </p:spPr>
        <p:txBody>
          <a:bodyPr/>
          <a:lstStyle/>
          <a:p>
            <a:fld id="{96773548-F96E-4965-818D-7FD6BB537A9B}" type="slidenum">
              <a:rPr lang="en-US"/>
              <a:pPr/>
              <a:t>113</a:t>
            </a:fld>
            <a:endParaRPr lang="en-US"/>
          </a:p>
        </p:txBody>
      </p:sp>
      <p:sp>
        <p:nvSpPr>
          <p:cNvPr id="811012" name="Rectangle 4"/>
          <p:cNvSpPr>
            <a:spLocks noGrp="1" noChangeArrowheads="1"/>
          </p:cNvSpPr>
          <p:nvPr>
            <p:ph type="title"/>
          </p:nvPr>
        </p:nvSpPr>
        <p:spPr/>
        <p:txBody>
          <a:bodyPr/>
          <a:lstStyle/>
          <a:p>
            <a:r>
              <a:rPr lang="en-US" dirty="0">
                <a:cs typeface="Times New Roman" panose="02020603050405020304" pitchFamily="18" charset="0"/>
              </a:rPr>
              <a:t>Good Programming </a:t>
            </a:r>
            <a:r>
              <a:rPr lang="en-US" dirty="0" smtClean="0">
                <a:cs typeface="Times New Roman" panose="02020603050405020304" pitchFamily="18" charset="0"/>
              </a:rPr>
              <a:t>Practice</a:t>
            </a:r>
            <a:endParaRPr lang="en-US" dirty="0">
              <a:cs typeface="Times New Roman" panose="02020603050405020304" pitchFamily="18" charset="0"/>
            </a:endParaRPr>
          </a:p>
        </p:txBody>
      </p:sp>
      <p:sp>
        <p:nvSpPr>
          <p:cNvPr id="811013" name="Rectangle 5"/>
          <p:cNvSpPr>
            <a:spLocks noGrp="1" noChangeArrowheads="1"/>
          </p:cNvSpPr>
          <p:nvPr>
            <p:ph type="body" idx="1"/>
          </p:nvPr>
        </p:nvSpPr>
        <p:spPr>
          <a:xfrm>
            <a:off x="2667000" y="2057401"/>
            <a:ext cx="7392988" cy="1628775"/>
          </a:xfrm>
          <a:noFill/>
        </p:spPr>
        <p:txBody>
          <a:bodyPr/>
          <a:lstStyle/>
          <a:p>
            <a:r>
              <a:rPr lang="en-US">
                <a:cs typeface="Times New Roman" panose="02020603050405020304" pitchFamily="18" charset="0"/>
              </a:rPr>
              <a:t>Using an exception parameter name that reflects the parameter’s type promotes clarity by reminding the programmer of the type of exception being handled.</a:t>
            </a:r>
            <a:r>
              <a:rPr lang="en-US"/>
              <a:t> </a:t>
            </a:r>
          </a:p>
        </p:txBody>
      </p:sp>
    </p:spTree>
    <p:extLst>
      <p:ext uri="{BB962C8B-B14F-4D97-AF65-F5344CB8AC3E}">
        <p14:creationId xmlns:p14="http://schemas.microsoft.com/office/powerpoint/2010/main" val="2636487083"/>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294967295"/>
          </p:nvPr>
        </p:nvSpPr>
        <p:spPr>
          <a:xfrm>
            <a:off x="838200" y="6356350"/>
            <a:ext cx="2743200" cy="365125"/>
          </a:xfrm>
        </p:spPr>
        <p:txBody>
          <a:bodyPr/>
          <a:lstStyle/>
          <a:p>
            <a:fld id="{9B33FADB-2D63-4476-BAB9-525F11C10855}" type="slidenum">
              <a:rPr lang="en-US"/>
              <a:pPr/>
              <a:t>114</a:t>
            </a:fld>
            <a:endParaRPr lang="en-US"/>
          </a:p>
        </p:txBody>
      </p:sp>
      <p:sp>
        <p:nvSpPr>
          <p:cNvPr id="920578" name="Rectangle 2"/>
          <p:cNvSpPr>
            <a:spLocks noGrp="1" noChangeArrowheads="1"/>
          </p:cNvSpPr>
          <p:nvPr>
            <p:ph type="title"/>
          </p:nvPr>
        </p:nvSpPr>
        <p:spPr/>
        <p:txBody>
          <a:bodyPr/>
          <a:lstStyle/>
          <a:p>
            <a:r>
              <a:rPr lang="en-US" i="1"/>
              <a:t>Using the </a:t>
            </a:r>
            <a:r>
              <a:rPr lang="en-US" i="1">
                <a:latin typeface="Lucida Console" panose="020B0609040504020204" pitchFamily="49" charset="0"/>
              </a:rPr>
              <a:t>throws</a:t>
            </a:r>
            <a:r>
              <a:rPr lang="en-US" i="1"/>
              <a:t> Clause</a:t>
            </a:r>
          </a:p>
        </p:txBody>
      </p:sp>
      <p:sp>
        <p:nvSpPr>
          <p:cNvPr id="920579" name="Rectangle 3"/>
          <p:cNvSpPr>
            <a:spLocks noGrp="1" noChangeArrowheads="1"/>
          </p:cNvSpPr>
          <p:nvPr>
            <p:ph type="body" idx="1"/>
          </p:nvPr>
        </p:nvSpPr>
        <p:spPr/>
        <p:txBody>
          <a:bodyPr/>
          <a:lstStyle/>
          <a:p>
            <a:r>
              <a:rPr lang="en-US">
                <a:latin typeface="Lucida Console" panose="020B0609040504020204" pitchFamily="49" charset="0"/>
              </a:rPr>
              <a:t>throws</a:t>
            </a:r>
            <a:r>
              <a:rPr lang="en-US"/>
              <a:t> clause – specifies the exceptions a method may throws</a:t>
            </a:r>
          </a:p>
          <a:p>
            <a:pPr lvl="1"/>
            <a:r>
              <a:rPr lang="en-US"/>
              <a:t>Appears after method’s parameter list and before the method’s body</a:t>
            </a:r>
          </a:p>
          <a:p>
            <a:pPr lvl="1"/>
            <a:r>
              <a:rPr lang="en-US"/>
              <a:t>Contains a comma-separated list of exceptions</a:t>
            </a:r>
          </a:p>
          <a:p>
            <a:pPr lvl="1"/>
            <a:r>
              <a:rPr lang="en-US"/>
              <a:t>Exceptions can be thrown by statements in method’s body of by methods called in method’s body</a:t>
            </a:r>
          </a:p>
          <a:p>
            <a:pPr lvl="1"/>
            <a:r>
              <a:rPr lang="en-US"/>
              <a:t>Exceptions can be of types listed in </a:t>
            </a:r>
            <a:r>
              <a:rPr lang="en-US">
                <a:latin typeface="Lucida Console" panose="020B0609040504020204" pitchFamily="49" charset="0"/>
              </a:rPr>
              <a:t>throws</a:t>
            </a:r>
            <a:r>
              <a:rPr lang="en-US"/>
              <a:t> clause or subclasses</a:t>
            </a:r>
          </a:p>
        </p:txBody>
      </p:sp>
    </p:spTree>
    <p:extLst>
      <p:ext uri="{BB962C8B-B14F-4D97-AF65-F5344CB8AC3E}">
        <p14:creationId xmlns:p14="http://schemas.microsoft.com/office/powerpoint/2010/main" val="2407506354"/>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294967295"/>
          </p:nvPr>
        </p:nvSpPr>
        <p:spPr>
          <a:xfrm>
            <a:off x="838200" y="6356350"/>
            <a:ext cx="2743200" cy="365125"/>
          </a:xfrm>
        </p:spPr>
        <p:txBody>
          <a:bodyPr/>
          <a:lstStyle/>
          <a:p>
            <a:fld id="{1210B8F1-CDEB-4390-8426-730D4F8C8168}" type="slidenum">
              <a:rPr lang="en-US"/>
              <a:pPr/>
              <a:t>115</a:t>
            </a:fld>
            <a:endParaRPr lang="en-US"/>
          </a:p>
        </p:txBody>
      </p:sp>
      <p:sp>
        <p:nvSpPr>
          <p:cNvPr id="812034" name="Rectangle 2"/>
          <p:cNvSpPr>
            <a:spLocks noGrp="1" noChangeArrowheads="1"/>
          </p:cNvSpPr>
          <p:nvPr>
            <p:ph type="title"/>
          </p:nvPr>
        </p:nvSpPr>
        <p:spPr/>
        <p:txBody>
          <a:bodyPr/>
          <a:lstStyle/>
          <a:p>
            <a:r>
              <a:rPr lang="en-US" dirty="0">
                <a:cs typeface="Times New Roman" panose="02020603050405020304" pitchFamily="18" charset="0"/>
              </a:rPr>
              <a:t>Error-Prevention </a:t>
            </a:r>
            <a:r>
              <a:rPr lang="en-US" dirty="0" smtClean="0">
                <a:cs typeface="Times New Roman" panose="02020603050405020304" pitchFamily="18" charset="0"/>
              </a:rPr>
              <a:t>Tip</a:t>
            </a:r>
            <a:endParaRPr lang="en-US" dirty="0">
              <a:cs typeface="Times New Roman" panose="02020603050405020304" pitchFamily="18" charset="0"/>
            </a:endParaRPr>
          </a:p>
        </p:txBody>
      </p:sp>
      <p:sp>
        <p:nvSpPr>
          <p:cNvPr id="812035" name="Rectangle 3"/>
          <p:cNvSpPr>
            <a:spLocks noGrp="1" noChangeArrowheads="1"/>
          </p:cNvSpPr>
          <p:nvPr>
            <p:ph type="body" idx="1"/>
          </p:nvPr>
        </p:nvSpPr>
        <p:spPr>
          <a:xfrm>
            <a:off x="2667000" y="2133601"/>
            <a:ext cx="7316788" cy="1628775"/>
          </a:xfrm>
          <a:noFill/>
        </p:spPr>
        <p:txBody>
          <a:bodyPr/>
          <a:lstStyle/>
          <a:p>
            <a:r>
              <a:rPr lang="en-US">
                <a:cs typeface="Times New Roman" panose="02020603050405020304" pitchFamily="18" charset="0"/>
              </a:rPr>
              <a:t>If you know that a method might throw an exception, include appropriate exception-handling code in your program to make it more robust.</a:t>
            </a:r>
            <a:r>
              <a:rPr lang="en-US"/>
              <a:t> </a:t>
            </a:r>
          </a:p>
        </p:txBody>
      </p:sp>
    </p:spTree>
    <p:extLst>
      <p:ext uri="{BB962C8B-B14F-4D97-AF65-F5344CB8AC3E}">
        <p14:creationId xmlns:p14="http://schemas.microsoft.com/office/powerpoint/2010/main" val="3899954296"/>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294967295"/>
          </p:nvPr>
        </p:nvSpPr>
        <p:spPr>
          <a:xfrm>
            <a:off x="838200" y="6356350"/>
            <a:ext cx="2743200" cy="365125"/>
          </a:xfrm>
        </p:spPr>
        <p:txBody>
          <a:bodyPr/>
          <a:lstStyle/>
          <a:p>
            <a:fld id="{D7E9E147-A5D1-4C7F-ABB0-83ABA0A63F65}" type="slidenum">
              <a:rPr lang="en-US"/>
              <a:pPr/>
              <a:t>116</a:t>
            </a:fld>
            <a:endParaRPr lang="en-US"/>
          </a:p>
        </p:txBody>
      </p:sp>
      <p:sp>
        <p:nvSpPr>
          <p:cNvPr id="813058" name="Rectangle 2"/>
          <p:cNvSpPr>
            <a:spLocks noGrp="1" noChangeArrowheads="1"/>
          </p:cNvSpPr>
          <p:nvPr>
            <p:ph type="title"/>
          </p:nvPr>
        </p:nvSpPr>
        <p:spPr/>
        <p:txBody>
          <a:bodyPr/>
          <a:lstStyle/>
          <a:p>
            <a:r>
              <a:rPr lang="en-US" dirty="0">
                <a:cs typeface="Times New Roman" panose="02020603050405020304" pitchFamily="18" charset="0"/>
              </a:rPr>
              <a:t>Error-Prevention </a:t>
            </a:r>
            <a:r>
              <a:rPr lang="en-US" dirty="0" smtClean="0">
                <a:cs typeface="Times New Roman" panose="02020603050405020304" pitchFamily="18" charset="0"/>
              </a:rPr>
              <a:t>Tip</a:t>
            </a:r>
            <a:endParaRPr lang="en-US" dirty="0">
              <a:cs typeface="Times New Roman" panose="02020603050405020304" pitchFamily="18" charset="0"/>
            </a:endParaRPr>
          </a:p>
        </p:txBody>
      </p:sp>
      <p:sp>
        <p:nvSpPr>
          <p:cNvPr id="813060" name="Rectangle 4"/>
          <p:cNvSpPr>
            <a:spLocks noGrp="1" noChangeArrowheads="1"/>
          </p:cNvSpPr>
          <p:nvPr>
            <p:ph type="body" idx="1"/>
          </p:nvPr>
        </p:nvSpPr>
        <p:spPr>
          <a:xfrm>
            <a:off x="2665414" y="1828801"/>
            <a:ext cx="7697787" cy="2397125"/>
          </a:xfrm>
          <a:noFill/>
        </p:spPr>
        <p:txBody>
          <a:bodyPr/>
          <a:lstStyle/>
          <a:p>
            <a:r>
              <a:rPr lang="en-US">
                <a:cs typeface="Times New Roman" panose="02020603050405020304" pitchFamily="18" charset="0"/>
              </a:rPr>
              <a:t>Read the online API documentation for a method before using that method in a program. The documentation specifies the exceptions thrown by the method (if any) and indicates reasons why such exceptions may occur. Then provide for handling those exceptions in your program.</a:t>
            </a:r>
            <a:r>
              <a:rPr lang="en-US"/>
              <a:t> </a:t>
            </a:r>
          </a:p>
        </p:txBody>
      </p:sp>
    </p:spTree>
    <p:extLst>
      <p:ext uri="{BB962C8B-B14F-4D97-AF65-F5344CB8AC3E}">
        <p14:creationId xmlns:p14="http://schemas.microsoft.com/office/powerpoint/2010/main" val="4001116575"/>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294967295"/>
          </p:nvPr>
        </p:nvSpPr>
        <p:spPr>
          <a:xfrm>
            <a:off x="838200" y="6356350"/>
            <a:ext cx="2743200" cy="365125"/>
          </a:xfrm>
        </p:spPr>
        <p:txBody>
          <a:bodyPr/>
          <a:lstStyle/>
          <a:p>
            <a:fld id="{67A49F7D-370F-49A1-A10A-E6C02AA70009}" type="slidenum">
              <a:rPr lang="en-US"/>
              <a:pPr/>
              <a:t>117</a:t>
            </a:fld>
            <a:endParaRPr lang="en-US"/>
          </a:p>
        </p:txBody>
      </p:sp>
      <p:sp>
        <p:nvSpPr>
          <p:cNvPr id="814084" name="Rectangle 4"/>
          <p:cNvSpPr>
            <a:spLocks noGrp="1" noChangeArrowheads="1"/>
          </p:cNvSpPr>
          <p:nvPr>
            <p:ph type="title"/>
          </p:nvPr>
        </p:nvSpPr>
        <p:spPr/>
        <p:txBody>
          <a:bodyPr/>
          <a:lstStyle/>
          <a:p>
            <a:r>
              <a:rPr lang="en-US" dirty="0">
                <a:cs typeface="Times New Roman" panose="02020603050405020304" pitchFamily="18" charset="0"/>
              </a:rPr>
              <a:t>Error-Prevention </a:t>
            </a:r>
            <a:r>
              <a:rPr lang="en-US" dirty="0" smtClean="0">
                <a:cs typeface="Times New Roman" panose="02020603050405020304" pitchFamily="18" charset="0"/>
              </a:rPr>
              <a:t>Tip</a:t>
            </a:r>
            <a:endParaRPr lang="en-US" dirty="0">
              <a:cs typeface="Times New Roman" panose="02020603050405020304" pitchFamily="18" charset="0"/>
            </a:endParaRPr>
          </a:p>
        </p:txBody>
      </p:sp>
      <p:sp>
        <p:nvSpPr>
          <p:cNvPr id="814085" name="Rectangle 5"/>
          <p:cNvSpPr>
            <a:spLocks noGrp="1" noChangeArrowheads="1"/>
          </p:cNvSpPr>
          <p:nvPr>
            <p:ph type="body" idx="1"/>
          </p:nvPr>
        </p:nvSpPr>
        <p:spPr>
          <a:xfrm>
            <a:off x="2665414" y="1981201"/>
            <a:ext cx="7545387" cy="2397125"/>
          </a:xfrm>
          <a:noFill/>
        </p:spPr>
        <p:txBody>
          <a:bodyPr/>
          <a:lstStyle/>
          <a:p>
            <a:r>
              <a:rPr lang="en-US">
                <a:cs typeface="Times New Roman" panose="02020603050405020304" pitchFamily="18" charset="0"/>
              </a:rPr>
              <a:t>Read the online API documentation for an exception class before writing exception-handling code for that type of exception. The documentation for an exception class typically contains potential reasons that such exceptions occur during program execution.</a:t>
            </a:r>
            <a:r>
              <a:rPr lang="en-US"/>
              <a:t> </a:t>
            </a:r>
          </a:p>
        </p:txBody>
      </p:sp>
    </p:spTree>
    <p:extLst>
      <p:ext uri="{BB962C8B-B14F-4D97-AF65-F5344CB8AC3E}">
        <p14:creationId xmlns:p14="http://schemas.microsoft.com/office/powerpoint/2010/main" val="678949181"/>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Slide Number Placeholder 4"/>
          <p:cNvSpPr>
            <a:spLocks noGrp="1"/>
          </p:cNvSpPr>
          <p:nvPr>
            <p:ph type="sldNum" sz="quarter" idx="10"/>
          </p:nvPr>
        </p:nvSpPr>
        <p:spPr/>
        <p:txBody>
          <a:bodyPr/>
          <a:lstStyle/>
          <a:p>
            <a:fld id="{B74333E5-60A4-4BF8-91EB-CFC16B7E777E}" type="slidenum">
              <a:rPr lang="en-US"/>
              <a:pPr/>
              <a:t>118</a:t>
            </a:fld>
            <a:endParaRPr lang="en-US"/>
          </a:p>
        </p:txBody>
      </p:sp>
      <p:sp>
        <p:nvSpPr>
          <p:cNvPr id="857090" name="Rectangle 2"/>
          <p:cNvSpPr>
            <a:spLocks noGrp="1" noChangeArrowheads="1"/>
          </p:cNvSpPr>
          <p:nvPr>
            <p:ph type="title"/>
          </p:nvPr>
        </p:nvSpPr>
        <p:spPr>
          <a:xfrm>
            <a:off x="8610600" y="152401"/>
            <a:ext cx="2057400" cy="396875"/>
          </a:xfrm>
        </p:spPr>
        <p:txBody>
          <a:bodyPr>
            <a:normAutofit fontScale="90000"/>
          </a:bodyPr>
          <a:lstStyle/>
          <a:p>
            <a:r>
              <a:rPr lang="en-US"/>
              <a:t>Outline</a:t>
            </a:r>
          </a:p>
        </p:txBody>
      </p:sp>
      <p:sp>
        <p:nvSpPr>
          <p:cNvPr id="857091" name="Rectangle 3"/>
          <p:cNvSpPr>
            <a:spLocks noGrp="1" noChangeArrowheads="1"/>
          </p:cNvSpPr>
          <p:nvPr>
            <p:ph type="body" sz="half" idx="1"/>
          </p:nvPr>
        </p:nvSpPr>
        <p:spPr>
          <a:xfrm>
            <a:off x="8689975" y="1068388"/>
            <a:ext cx="1981200" cy="1797050"/>
          </a:xfrm>
          <a:noFill/>
        </p:spPr>
        <p:txBody>
          <a:bodyPr>
            <a:normAutofit fontScale="70000" lnSpcReduction="20000"/>
          </a:bodyPr>
          <a:lstStyle/>
          <a:p>
            <a:r>
              <a:rPr lang="en-US"/>
              <a:t>DivideByZeroWithExceptionHandling</a:t>
            </a:r>
          </a:p>
          <a:p>
            <a:r>
              <a:rPr lang="en-US"/>
              <a:t>.java</a:t>
            </a:r>
          </a:p>
          <a:p>
            <a:endParaRPr lang="en-US"/>
          </a:p>
          <a:p>
            <a:r>
              <a:rPr lang="en-US" sz="1600">
                <a:latin typeface="Times New Roman" panose="02020603050405020304" pitchFamily="18" charset="0"/>
              </a:rPr>
              <a:t>(1 of 3)</a:t>
            </a:r>
            <a:r>
              <a:rPr lang="en-US"/>
              <a:t> </a:t>
            </a:r>
          </a:p>
        </p:txBody>
      </p:sp>
      <p:graphicFrame>
        <p:nvGraphicFramePr>
          <p:cNvPr id="857094" name="Object 6"/>
          <p:cNvGraphicFramePr>
            <a:graphicFrameLocks noGrp="1" noChangeAspect="1"/>
          </p:cNvGraphicFramePr>
          <p:nvPr>
            <p:ph sz="half" idx="2"/>
          </p:nvPr>
        </p:nvGraphicFramePr>
        <p:xfrm>
          <a:off x="1552575" y="6351"/>
          <a:ext cx="6891338" cy="5929313"/>
        </p:xfrm>
        <a:graphic>
          <a:graphicData uri="http://schemas.openxmlformats.org/presentationml/2006/ole">
            <mc:AlternateContent xmlns:mc="http://schemas.openxmlformats.org/markup-compatibility/2006">
              <mc:Choice xmlns:v="urn:schemas-microsoft-com:vml" Requires="v">
                <p:oleObj spid="_x0000_s3082" name="Document" r:id="rId4" imgW="7074123" imgH="6086184" progId="Word.Document.8">
                  <p:embed/>
                </p:oleObj>
              </mc:Choice>
              <mc:Fallback>
                <p:oleObj name="Document" r:id="rId4" imgW="7074123" imgH="6086184" progId="Word.Documen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52575" y="6351"/>
                        <a:ext cx="6891338" cy="5929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857100" name="Group 12"/>
          <p:cNvGrpSpPr>
            <a:grpSpLocks/>
          </p:cNvGrpSpPr>
          <p:nvPr/>
        </p:nvGrpSpPr>
        <p:grpSpPr bwMode="auto">
          <a:xfrm>
            <a:off x="4495800" y="1676400"/>
            <a:ext cx="3733800" cy="1200150"/>
            <a:chOff x="1872" y="1056"/>
            <a:chExt cx="2352" cy="756"/>
          </a:xfrm>
        </p:grpSpPr>
        <p:sp>
          <p:nvSpPr>
            <p:cNvPr id="857097" name="Text Box 9"/>
            <p:cNvSpPr txBox="1">
              <a:spLocks noChangeArrowheads="1"/>
            </p:cNvSpPr>
            <p:nvPr/>
          </p:nvSpPr>
          <p:spPr bwMode="auto">
            <a:xfrm>
              <a:off x="2256" y="1056"/>
              <a:ext cx="1968" cy="756"/>
            </a:xfrm>
            <a:prstGeom prst="rect">
              <a:avLst/>
            </a:prstGeom>
            <a:solidFill>
              <a:srgbClr val="F0F7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28600" indent="-228600">
                <a:spcAft>
                  <a:spcPct val="0"/>
                </a:spcAft>
                <a:defRPr>
                  <a:solidFill>
                    <a:schemeClr val="tx1"/>
                  </a:solidFill>
                  <a:latin typeface="Arial" panose="020B0604020202020204" pitchFamily="34" charset="0"/>
                </a:defRPr>
              </a:lvl1pPr>
              <a:lvl2pPr>
                <a:spcAft>
                  <a:spcPct val="0"/>
                </a:spcAft>
                <a:defRPr>
                  <a:solidFill>
                    <a:schemeClr val="tx1"/>
                  </a:solidFill>
                  <a:latin typeface="Arial" panose="020B0604020202020204" pitchFamily="34" charset="0"/>
                </a:defRPr>
              </a:lvl2pPr>
              <a:lvl3pPr>
                <a:spcAft>
                  <a:spcPct val="0"/>
                </a:spcAft>
                <a:defRPr>
                  <a:solidFill>
                    <a:schemeClr val="tx1"/>
                  </a:solidFill>
                  <a:latin typeface="Arial" panose="020B0604020202020204" pitchFamily="34" charset="0"/>
                </a:defRPr>
              </a:lvl3pPr>
              <a:lvl4pPr>
                <a:spcAft>
                  <a:spcPct val="0"/>
                </a:spcAft>
                <a:defRPr>
                  <a:solidFill>
                    <a:schemeClr val="tx1"/>
                  </a:solidFill>
                  <a:latin typeface="Arial" panose="020B0604020202020204" pitchFamily="34" charset="0"/>
                </a:defRPr>
              </a:lvl4pPr>
              <a:lvl5pPr>
                <a:spcAft>
                  <a:spcPct val="0"/>
                </a:spcAft>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algn="ctr">
                <a:spcAft>
                  <a:spcPct val="25000"/>
                </a:spcAft>
              </a:pPr>
              <a:r>
                <a:rPr lang="en-US">
                  <a:latin typeface="Lucida Console" panose="020B0609040504020204" pitchFamily="49" charset="0"/>
                  <a:ea typeface="Times New Roman" panose="02020603050405020304" pitchFamily="18" charset="0"/>
                  <a:cs typeface="AGaramond" pitchFamily="18" charset="0"/>
                </a:rPr>
                <a:t>throws</a:t>
              </a:r>
              <a:r>
                <a:rPr lang="en-US">
                  <a:latin typeface="Times New Roman" panose="02020603050405020304" pitchFamily="18" charset="0"/>
                  <a:ea typeface="Times New Roman" panose="02020603050405020304" pitchFamily="18" charset="0"/>
                  <a:cs typeface="AGaramond" pitchFamily="18" charset="0"/>
                </a:rPr>
                <a:t> clause specifies that method </a:t>
              </a:r>
              <a:r>
                <a:rPr lang="en-US">
                  <a:latin typeface="Lucida Console" panose="020B0609040504020204" pitchFamily="49" charset="0"/>
                  <a:ea typeface="Times New Roman" panose="02020603050405020304" pitchFamily="18" charset="0"/>
                  <a:cs typeface="AGaramond" pitchFamily="18" charset="0"/>
                </a:rPr>
                <a:t>quotient</a:t>
              </a:r>
              <a:r>
                <a:rPr lang="en-US">
                  <a:latin typeface="Times New Roman" panose="02020603050405020304" pitchFamily="18" charset="0"/>
                  <a:ea typeface="Times New Roman" panose="02020603050405020304" pitchFamily="18" charset="0"/>
                  <a:cs typeface="AGaramond" pitchFamily="18" charset="0"/>
                </a:rPr>
                <a:t> may throw an </a:t>
              </a:r>
              <a:r>
                <a:rPr lang="en-US">
                  <a:latin typeface="Lucida Console" panose="020B0609040504020204" pitchFamily="49" charset="0"/>
                  <a:ea typeface="Times New Roman" panose="02020603050405020304" pitchFamily="18" charset="0"/>
                  <a:cs typeface="AGaramond" pitchFamily="18" charset="0"/>
                </a:rPr>
                <a:t>ArithmeticException</a:t>
              </a:r>
              <a:endParaRPr lang="en-US">
                <a:solidFill>
                  <a:srgbClr val="275AFF"/>
                </a:solidFill>
                <a:latin typeface="Lucida Console" panose="020B0609040504020204" pitchFamily="49" charset="0"/>
                <a:ea typeface="Times New Roman" panose="02020603050405020304" pitchFamily="18" charset="0"/>
                <a:cs typeface="AGaramond" pitchFamily="18" charset="0"/>
              </a:endParaRPr>
            </a:p>
          </p:txBody>
        </p:sp>
        <p:sp>
          <p:nvSpPr>
            <p:cNvPr id="857098" name="Line 10"/>
            <p:cNvSpPr>
              <a:spLocks noChangeShapeType="1"/>
            </p:cNvSpPr>
            <p:nvPr/>
          </p:nvSpPr>
          <p:spPr bwMode="auto">
            <a:xfrm flipH="1" flipV="1">
              <a:off x="1872" y="1200"/>
              <a:ext cx="384" cy="14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grpSp>
      <p:grpSp>
        <p:nvGrpSpPr>
          <p:cNvPr id="857104" name="Group 16"/>
          <p:cNvGrpSpPr>
            <a:grpSpLocks/>
          </p:cNvGrpSpPr>
          <p:nvPr/>
        </p:nvGrpSpPr>
        <p:grpSpPr bwMode="auto">
          <a:xfrm>
            <a:off x="2590800" y="3429001"/>
            <a:ext cx="3886200" cy="923925"/>
            <a:chOff x="672" y="2160"/>
            <a:chExt cx="2448" cy="582"/>
          </a:xfrm>
        </p:grpSpPr>
        <p:sp>
          <p:nvSpPr>
            <p:cNvPr id="857102" name="Text Box 14"/>
            <p:cNvSpPr txBox="1">
              <a:spLocks noChangeArrowheads="1"/>
            </p:cNvSpPr>
            <p:nvPr/>
          </p:nvSpPr>
          <p:spPr bwMode="auto">
            <a:xfrm>
              <a:off x="960" y="2160"/>
              <a:ext cx="2160" cy="582"/>
            </a:xfrm>
            <a:prstGeom prst="rect">
              <a:avLst/>
            </a:prstGeom>
            <a:solidFill>
              <a:srgbClr val="F0F7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28600" indent="-228600">
                <a:spcAft>
                  <a:spcPct val="0"/>
                </a:spcAft>
                <a:defRPr>
                  <a:solidFill>
                    <a:schemeClr val="tx1"/>
                  </a:solidFill>
                  <a:latin typeface="Arial" panose="020B0604020202020204" pitchFamily="34" charset="0"/>
                </a:defRPr>
              </a:lvl1pPr>
              <a:lvl2pPr>
                <a:spcAft>
                  <a:spcPct val="0"/>
                </a:spcAft>
                <a:defRPr>
                  <a:solidFill>
                    <a:schemeClr val="tx1"/>
                  </a:solidFill>
                  <a:latin typeface="Arial" panose="020B0604020202020204" pitchFamily="34" charset="0"/>
                </a:defRPr>
              </a:lvl2pPr>
              <a:lvl3pPr>
                <a:spcAft>
                  <a:spcPct val="0"/>
                </a:spcAft>
                <a:defRPr>
                  <a:solidFill>
                    <a:schemeClr val="tx1"/>
                  </a:solidFill>
                  <a:latin typeface="Arial" panose="020B0604020202020204" pitchFamily="34" charset="0"/>
                </a:defRPr>
              </a:lvl3pPr>
              <a:lvl4pPr>
                <a:spcAft>
                  <a:spcPct val="0"/>
                </a:spcAft>
                <a:defRPr>
                  <a:solidFill>
                    <a:schemeClr val="tx1"/>
                  </a:solidFill>
                  <a:latin typeface="Arial" panose="020B0604020202020204" pitchFamily="34" charset="0"/>
                </a:defRPr>
              </a:lvl4pPr>
              <a:lvl5pPr>
                <a:spcAft>
                  <a:spcPct val="0"/>
                </a:spcAft>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algn="ctr">
                <a:spcAft>
                  <a:spcPct val="25000"/>
                </a:spcAft>
              </a:pPr>
              <a:r>
                <a:rPr lang="en-US">
                  <a:latin typeface="Times New Roman" panose="02020603050405020304" pitchFamily="18" charset="0"/>
                  <a:ea typeface="Times New Roman" panose="02020603050405020304" pitchFamily="18" charset="0"/>
                  <a:cs typeface="AGaramond" pitchFamily="18" charset="0"/>
                </a:rPr>
                <a:t>Repetition statement loops until </a:t>
              </a:r>
              <a:r>
                <a:rPr lang="en-US">
                  <a:latin typeface="Lucida Console" panose="020B0609040504020204" pitchFamily="49" charset="0"/>
                  <a:ea typeface="Times New Roman" panose="02020603050405020304" pitchFamily="18" charset="0"/>
                  <a:cs typeface="AGaramond" pitchFamily="18" charset="0"/>
                </a:rPr>
                <a:t>try</a:t>
              </a:r>
              <a:r>
                <a:rPr lang="en-US">
                  <a:latin typeface="Times New Roman" panose="02020603050405020304" pitchFamily="18" charset="0"/>
                  <a:ea typeface="Times New Roman" panose="02020603050405020304" pitchFamily="18" charset="0"/>
                  <a:cs typeface="AGaramond" pitchFamily="18" charset="0"/>
                </a:rPr>
                <a:t> block completes successfully</a:t>
              </a:r>
              <a:endParaRPr lang="en-US">
                <a:solidFill>
                  <a:srgbClr val="275AFF"/>
                </a:solidFill>
                <a:ea typeface="Times New Roman" panose="02020603050405020304" pitchFamily="18" charset="0"/>
                <a:cs typeface="AGaramond" pitchFamily="18" charset="0"/>
              </a:endParaRPr>
            </a:p>
          </p:txBody>
        </p:sp>
        <p:sp>
          <p:nvSpPr>
            <p:cNvPr id="857103" name="Line 15"/>
            <p:cNvSpPr>
              <a:spLocks noChangeShapeType="1"/>
            </p:cNvSpPr>
            <p:nvPr/>
          </p:nvSpPr>
          <p:spPr bwMode="auto">
            <a:xfrm flipH="1">
              <a:off x="672" y="2400"/>
              <a:ext cx="288" cy="9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grpSp>
      <p:grpSp>
        <p:nvGrpSpPr>
          <p:cNvPr id="857105" name="Group 17"/>
          <p:cNvGrpSpPr>
            <a:grpSpLocks/>
          </p:cNvGrpSpPr>
          <p:nvPr/>
        </p:nvGrpSpPr>
        <p:grpSpPr bwMode="auto">
          <a:xfrm>
            <a:off x="6400800" y="3810002"/>
            <a:ext cx="3581400" cy="646113"/>
            <a:chOff x="2352" y="528"/>
            <a:chExt cx="2256" cy="407"/>
          </a:xfrm>
        </p:grpSpPr>
        <p:sp>
          <p:nvSpPr>
            <p:cNvPr id="857106" name="Text Box 18"/>
            <p:cNvSpPr txBox="1">
              <a:spLocks noChangeArrowheads="1"/>
            </p:cNvSpPr>
            <p:nvPr/>
          </p:nvSpPr>
          <p:spPr bwMode="auto">
            <a:xfrm>
              <a:off x="2640" y="528"/>
              <a:ext cx="1968" cy="407"/>
            </a:xfrm>
            <a:prstGeom prst="rect">
              <a:avLst/>
            </a:prstGeom>
            <a:solidFill>
              <a:srgbClr val="F0F7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28600" indent="-228600">
                <a:spcAft>
                  <a:spcPct val="0"/>
                </a:spcAft>
                <a:defRPr>
                  <a:solidFill>
                    <a:schemeClr val="tx1"/>
                  </a:solidFill>
                  <a:latin typeface="Arial" panose="020B0604020202020204" pitchFamily="34" charset="0"/>
                </a:defRPr>
              </a:lvl1pPr>
              <a:lvl2pPr>
                <a:spcAft>
                  <a:spcPct val="0"/>
                </a:spcAft>
                <a:defRPr>
                  <a:solidFill>
                    <a:schemeClr val="tx1"/>
                  </a:solidFill>
                  <a:latin typeface="Arial" panose="020B0604020202020204" pitchFamily="34" charset="0"/>
                </a:defRPr>
              </a:lvl2pPr>
              <a:lvl3pPr>
                <a:spcAft>
                  <a:spcPct val="0"/>
                </a:spcAft>
                <a:defRPr>
                  <a:solidFill>
                    <a:schemeClr val="tx1"/>
                  </a:solidFill>
                  <a:latin typeface="Arial" panose="020B0604020202020204" pitchFamily="34" charset="0"/>
                </a:defRPr>
              </a:lvl3pPr>
              <a:lvl4pPr>
                <a:spcAft>
                  <a:spcPct val="0"/>
                </a:spcAft>
                <a:defRPr>
                  <a:solidFill>
                    <a:schemeClr val="tx1"/>
                  </a:solidFill>
                  <a:latin typeface="Arial" panose="020B0604020202020204" pitchFamily="34" charset="0"/>
                </a:defRPr>
              </a:lvl4pPr>
              <a:lvl5pPr>
                <a:spcAft>
                  <a:spcPct val="0"/>
                </a:spcAft>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algn="ctr">
                <a:spcAft>
                  <a:spcPct val="25000"/>
                </a:spcAft>
              </a:pPr>
              <a:r>
                <a:rPr lang="en-US">
                  <a:latin typeface="Lucida Console" panose="020B0609040504020204" pitchFamily="49" charset="0"/>
                  <a:ea typeface="Times New Roman" panose="02020603050405020304" pitchFamily="18" charset="0"/>
                  <a:cs typeface="AGaramond" pitchFamily="18" charset="0"/>
                </a:rPr>
                <a:t>try</a:t>
              </a:r>
              <a:r>
                <a:rPr lang="en-US">
                  <a:latin typeface="Times New Roman" panose="02020603050405020304" pitchFamily="18" charset="0"/>
                  <a:ea typeface="Times New Roman" panose="02020603050405020304" pitchFamily="18" charset="0"/>
                  <a:cs typeface="AGaramond" pitchFamily="18" charset="0"/>
                </a:rPr>
                <a:t> block attempts to read input and perform division</a:t>
              </a:r>
              <a:endParaRPr lang="en-US">
                <a:solidFill>
                  <a:srgbClr val="275AFF"/>
                </a:solidFill>
                <a:ea typeface="Times New Roman" panose="02020603050405020304" pitchFamily="18" charset="0"/>
                <a:cs typeface="AGaramond" pitchFamily="18" charset="0"/>
              </a:endParaRPr>
            </a:p>
          </p:txBody>
        </p:sp>
        <p:sp>
          <p:nvSpPr>
            <p:cNvPr id="857107" name="Line 19"/>
            <p:cNvSpPr>
              <a:spLocks noChangeShapeType="1"/>
            </p:cNvSpPr>
            <p:nvPr/>
          </p:nvSpPr>
          <p:spPr bwMode="auto">
            <a:xfrm flipH="1">
              <a:off x="2352" y="768"/>
              <a:ext cx="288" cy="9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grpSp>
      <p:grpSp>
        <p:nvGrpSpPr>
          <p:cNvPr id="857112" name="Group 24"/>
          <p:cNvGrpSpPr>
            <a:grpSpLocks/>
          </p:cNvGrpSpPr>
          <p:nvPr/>
        </p:nvGrpSpPr>
        <p:grpSpPr bwMode="auto">
          <a:xfrm>
            <a:off x="5715000" y="4953000"/>
            <a:ext cx="4572000" cy="1200150"/>
            <a:chOff x="2640" y="3120"/>
            <a:chExt cx="2880" cy="756"/>
          </a:xfrm>
        </p:grpSpPr>
        <p:sp>
          <p:nvSpPr>
            <p:cNvPr id="857109" name="Text Box 21"/>
            <p:cNvSpPr txBox="1">
              <a:spLocks noChangeArrowheads="1"/>
            </p:cNvSpPr>
            <p:nvPr/>
          </p:nvSpPr>
          <p:spPr bwMode="auto">
            <a:xfrm>
              <a:off x="3552" y="3120"/>
              <a:ext cx="1968" cy="756"/>
            </a:xfrm>
            <a:prstGeom prst="rect">
              <a:avLst/>
            </a:prstGeom>
            <a:solidFill>
              <a:srgbClr val="F0F7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28600" indent="-228600">
                <a:spcAft>
                  <a:spcPct val="0"/>
                </a:spcAft>
                <a:defRPr>
                  <a:solidFill>
                    <a:schemeClr val="tx1"/>
                  </a:solidFill>
                  <a:latin typeface="Arial" panose="020B0604020202020204" pitchFamily="34" charset="0"/>
                </a:defRPr>
              </a:lvl1pPr>
              <a:lvl2pPr>
                <a:spcAft>
                  <a:spcPct val="0"/>
                </a:spcAft>
                <a:defRPr>
                  <a:solidFill>
                    <a:schemeClr val="tx1"/>
                  </a:solidFill>
                  <a:latin typeface="Arial" panose="020B0604020202020204" pitchFamily="34" charset="0"/>
                </a:defRPr>
              </a:lvl2pPr>
              <a:lvl3pPr>
                <a:spcAft>
                  <a:spcPct val="0"/>
                </a:spcAft>
                <a:defRPr>
                  <a:solidFill>
                    <a:schemeClr val="tx1"/>
                  </a:solidFill>
                  <a:latin typeface="Arial" panose="020B0604020202020204" pitchFamily="34" charset="0"/>
                </a:defRPr>
              </a:lvl3pPr>
              <a:lvl4pPr>
                <a:spcAft>
                  <a:spcPct val="0"/>
                </a:spcAft>
                <a:defRPr>
                  <a:solidFill>
                    <a:schemeClr val="tx1"/>
                  </a:solidFill>
                  <a:latin typeface="Arial" panose="020B0604020202020204" pitchFamily="34" charset="0"/>
                </a:defRPr>
              </a:lvl4pPr>
              <a:lvl5pPr>
                <a:spcAft>
                  <a:spcPct val="0"/>
                </a:spcAft>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algn="ctr">
                <a:spcAft>
                  <a:spcPct val="25000"/>
                </a:spcAft>
              </a:pPr>
              <a:r>
                <a:rPr lang="en-US">
                  <a:latin typeface="Times New Roman" panose="02020603050405020304" pitchFamily="18" charset="0"/>
                  <a:ea typeface="Times New Roman" panose="02020603050405020304" pitchFamily="18" charset="0"/>
                  <a:cs typeface="AGaramond" pitchFamily="18" charset="0"/>
                </a:rPr>
                <a:t>Retrieve input; </a:t>
              </a:r>
              <a:r>
                <a:rPr lang="en-US">
                  <a:latin typeface="Lucida Console" panose="020B0609040504020204" pitchFamily="49" charset="0"/>
                  <a:ea typeface="Times New Roman" panose="02020603050405020304" pitchFamily="18" charset="0"/>
                  <a:cs typeface="AGaramond" pitchFamily="18" charset="0"/>
                </a:rPr>
                <a:t>InputMismatchException</a:t>
              </a:r>
              <a:r>
                <a:rPr lang="en-US">
                  <a:latin typeface="Times New Roman" panose="02020603050405020304" pitchFamily="18" charset="0"/>
                  <a:ea typeface="Times New Roman" panose="02020603050405020304" pitchFamily="18" charset="0"/>
                  <a:cs typeface="AGaramond" pitchFamily="18" charset="0"/>
                </a:rPr>
                <a:t> thrown if input not valid integers</a:t>
              </a:r>
              <a:endParaRPr lang="en-US">
                <a:solidFill>
                  <a:srgbClr val="275AFF"/>
                </a:solidFill>
                <a:ea typeface="Times New Roman" panose="02020603050405020304" pitchFamily="18" charset="0"/>
                <a:cs typeface="AGaramond" pitchFamily="18" charset="0"/>
              </a:endParaRPr>
            </a:p>
          </p:txBody>
        </p:sp>
        <p:sp>
          <p:nvSpPr>
            <p:cNvPr id="857110" name="Line 22"/>
            <p:cNvSpPr>
              <a:spLocks noChangeShapeType="1"/>
            </p:cNvSpPr>
            <p:nvPr/>
          </p:nvSpPr>
          <p:spPr bwMode="auto">
            <a:xfrm flipH="1">
              <a:off x="2736" y="3360"/>
              <a:ext cx="816" cy="4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857111" name="Line 23"/>
            <p:cNvSpPr>
              <a:spLocks noChangeShapeType="1"/>
            </p:cNvSpPr>
            <p:nvPr/>
          </p:nvSpPr>
          <p:spPr bwMode="auto">
            <a:xfrm flipH="1" flipV="1">
              <a:off x="2640" y="3168"/>
              <a:ext cx="912" cy="19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grpSp>
    </p:spTree>
    <p:extLst>
      <p:ext uri="{BB962C8B-B14F-4D97-AF65-F5344CB8AC3E}">
        <p14:creationId xmlns:p14="http://schemas.microsoft.com/office/powerpoint/2010/main" val="178329381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57100"/>
                                        </p:tgtEl>
                                        <p:attrNameLst>
                                          <p:attrName>style.visibility</p:attrName>
                                        </p:attrNameLst>
                                      </p:cBhvr>
                                      <p:to>
                                        <p:strVal val="visible"/>
                                      </p:to>
                                    </p:set>
                                  </p:childTnLst>
                                  <p:subTnLst>
                                    <p:set>
                                      <p:cBhvr override="childStyle">
                                        <p:cTn dur="1" fill="hold" display="0" masterRel="nextClick" afterEffect="1"/>
                                        <p:tgtEl>
                                          <p:spTgt spid="857100"/>
                                        </p:tgtEl>
                                        <p:attrNameLst>
                                          <p:attrName>style.visibility</p:attrName>
                                        </p:attrNameLst>
                                      </p:cBhvr>
                                      <p:to>
                                        <p:strVal val="hidden"/>
                                      </p:to>
                                    </p:set>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857104"/>
                                        </p:tgtEl>
                                        <p:attrNameLst>
                                          <p:attrName>style.visibility</p:attrName>
                                        </p:attrNameLst>
                                      </p:cBhvr>
                                      <p:to>
                                        <p:strVal val="visible"/>
                                      </p:to>
                                    </p:set>
                                  </p:childTnLst>
                                  <p:subTnLst>
                                    <p:set>
                                      <p:cBhvr override="childStyle">
                                        <p:cTn dur="1" fill="hold" display="0" masterRel="nextClick" afterEffect="1"/>
                                        <p:tgtEl>
                                          <p:spTgt spid="857104"/>
                                        </p:tgtEl>
                                        <p:attrNameLst>
                                          <p:attrName>style.visibility</p:attrName>
                                        </p:attrNameLst>
                                      </p:cBhvr>
                                      <p:to>
                                        <p:strVal val="hidden"/>
                                      </p:to>
                                    </p:set>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857105"/>
                                        </p:tgtEl>
                                        <p:attrNameLst>
                                          <p:attrName>style.visibility</p:attrName>
                                        </p:attrNameLst>
                                      </p:cBhvr>
                                      <p:to>
                                        <p:strVal val="visible"/>
                                      </p:to>
                                    </p:set>
                                  </p:childTnLst>
                                  <p:subTnLst>
                                    <p:set>
                                      <p:cBhvr override="childStyle">
                                        <p:cTn dur="1" fill="hold" display="0" masterRel="nextClick" afterEffect="1"/>
                                        <p:tgtEl>
                                          <p:spTgt spid="857105"/>
                                        </p:tgtEl>
                                        <p:attrNameLst>
                                          <p:attrName>style.visibility</p:attrName>
                                        </p:attrNameLst>
                                      </p:cBhvr>
                                      <p:to>
                                        <p:strVal val="hidden"/>
                                      </p:to>
                                    </p:set>
                                  </p:sub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857112"/>
                                        </p:tgtEl>
                                        <p:attrNameLst>
                                          <p:attrName>style.visibility</p:attrName>
                                        </p:attrNameLst>
                                      </p:cBhvr>
                                      <p:to>
                                        <p:strVal val="visible"/>
                                      </p:to>
                                    </p:set>
                                  </p:childTnLst>
                                  <p:subTnLst>
                                    <p:set>
                                      <p:cBhvr override="childStyle">
                                        <p:cTn dur="1" fill="hold" display="0" masterRel="nextClick" afterEffect="1"/>
                                        <p:tgtEl>
                                          <p:spTgt spid="857112"/>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Slide Number Placeholder 4"/>
          <p:cNvSpPr>
            <a:spLocks noGrp="1"/>
          </p:cNvSpPr>
          <p:nvPr>
            <p:ph type="sldNum" sz="quarter" idx="10"/>
          </p:nvPr>
        </p:nvSpPr>
        <p:spPr/>
        <p:txBody>
          <a:bodyPr/>
          <a:lstStyle/>
          <a:p>
            <a:fld id="{238B19C7-1B0C-4108-B665-F65AE2241F07}" type="slidenum">
              <a:rPr lang="en-US"/>
              <a:pPr/>
              <a:t>119</a:t>
            </a:fld>
            <a:endParaRPr lang="en-US"/>
          </a:p>
        </p:txBody>
      </p:sp>
      <p:sp>
        <p:nvSpPr>
          <p:cNvPr id="858114" name="Rectangle 2"/>
          <p:cNvSpPr>
            <a:spLocks noGrp="1" noChangeArrowheads="1"/>
          </p:cNvSpPr>
          <p:nvPr>
            <p:ph type="title"/>
          </p:nvPr>
        </p:nvSpPr>
        <p:spPr>
          <a:xfrm>
            <a:off x="8610600" y="152401"/>
            <a:ext cx="2057400" cy="396875"/>
          </a:xfrm>
        </p:spPr>
        <p:txBody>
          <a:bodyPr>
            <a:normAutofit fontScale="90000"/>
          </a:bodyPr>
          <a:lstStyle/>
          <a:p>
            <a:r>
              <a:rPr lang="en-US"/>
              <a:t>Outline</a:t>
            </a:r>
          </a:p>
        </p:txBody>
      </p:sp>
      <p:sp>
        <p:nvSpPr>
          <p:cNvPr id="858115" name="Rectangle 3"/>
          <p:cNvSpPr>
            <a:spLocks noGrp="1" noChangeArrowheads="1"/>
          </p:cNvSpPr>
          <p:nvPr>
            <p:ph type="body" sz="half" idx="1"/>
          </p:nvPr>
        </p:nvSpPr>
        <p:spPr>
          <a:xfrm>
            <a:off x="8689975" y="1068388"/>
            <a:ext cx="1981200" cy="1797050"/>
          </a:xfrm>
          <a:noFill/>
        </p:spPr>
        <p:txBody>
          <a:bodyPr>
            <a:normAutofit fontScale="70000" lnSpcReduction="20000"/>
          </a:bodyPr>
          <a:lstStyle/>
          <a:p>
            <a:r>
              <a:rPr lang="en-US"/>
              <a:t>DivideByZeroWithExceptionHandling</a:t>
            </a:r>
          </a:p>
          <a:p>
            <a:r>
              <a:rPr lang="en-US"/>
              <a:t>.java</a:t>
            </a:r>
          </a:p>
          <a:p>
            <a:endParaRPr lang="en-US"/>
          </a:p>
          <a:p>
            <a:r>
              <a:rPr lang="en-US" sz="1600">
                <a:latin typeface="Times New Roman" panose="02020603050405020304" pitchFamily="18" charset="0"/>
              </a:rPr>
              <a:t>(2 of 3)</a:t>
            </a:r>
            <a:r>
              <a:rPr lang="en-US"/>
              <a:t> </a:t>
            </a:r>
          </a:p>
        </p:txBody>
      </p:sp>
      <p:graphicFrame>
        <p:nvGraphicFramePr>
          <p:cNvPr id="858118" name="Object 6"/>
          <p:cNvGraphicFramePr>
            <a:graphicFrameLocks noGrp="1" noChangeAspect="1"/>
          </p:cNvGraphicFramePr>
          <p:nvPr>
            <p:ph sz="half" idx="2"/>
          </p:nvPr>
        </p:nvGraphicFramePr>
        <p:xfrm>
          <a:off x="1535113" y="3175"/>
          <a:ext cx="7015162" cy="4783138"/>
        </p:xfrm>
        <a:graphic>
          <a:graphicData uri="http://schemas.openxmlformats.org/presentationml/2006/ole">
            <mc:AlternateContent xmlns:mc="http://schemas.openxmlformats.org/markup-compatibility/2006">
              <mc:Choice xmlns:v="urn:schemas-microsoft-com:vml" Requires="v">
                <p:oleObj spid="_x0000_s4106" name="Document" r:id="rId4" imgW="7074123" imgH="4823507" progId="Word.Document.8">
                  <p:embed/>
                </p:oleObj>
              </mc:Choice>
              <mc:Fallback>
                <p:oleObj name="Document" r:id="rId4" imgW="7074123" imgH="4823507" progId="Word.Documen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35113" y="3175"/>
                        <a:ext cx="7015162" cy="4783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858123" name="Group 11"/>
          <p:cNvGrpSpPr>
            <a:grpSpLocks/>
          </p:cNvGrpSpPr>
          <p:nvPr/>
        </p:nvGrpSpPr>
        <p:grpSpPr bwMode="auto">
          <a:xfrm>
            <a:off x="6858000" y="76201"/>
            <a:ext cx="3657600" cy="1152525"/>
            <a:chOff x="3360" y="48"/>
            <a:chExt cx="2304" cy="726"/>
          </a:xfrm>
        </p:grpSpPr>
        <p:sp>
          <p:nvSpPr>
            <p:cNvPr id="858121" name="Text Box 9"/>
            <p:cNvSpPr txBox="1">
              <a:spLocks noChangeArrowheads="1"/>
            </p:cNvSpPr>
            <p:nvPr/>
          </p:nvSpPr>
          <p:spPr bwMode="auto">
            <a:xfrm>
              <a:off x="3696" y="192"/>
              <a:ext cx="1968" cy="582"/>
            </a:xfrm>
            <a:prstGeom prst="rect">
              <a:avLst/>
            </a:prstGeom>
            <a:solidFill>
              <a:srgbClr val="F0F7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28600" indent="-228600">
                <a:spcAft>
                  <a:spcPct val="0"/>
                </a:spcAft>
                <a:defRPr>
                  <a:solidFill>
                    <a:schemeClr val="tx1"/>
                  </a:solidFill>
                  <a:latin typeface="Arial" panose="020B0604020202020204" pitchFamily="34" charset="0"/>
                </a:defRPr>
              </a:lvl1pPr>
              <a:lvl2pPr>
                <a:spcAft>
                  <a:spcPct val="0"/>
                </a:spcAft>
                <a:defRPr>
                  <a:solidFill>
                    <a:schemeClr val="tx1"/>
                  </a:solidFill>
                  <a:latin typeface="Arial" panose="020B0604020202020204" pitchFamily="34" charset="0"/>
                </a:defRPr>
              </a:lvl2pPr>
              <a:lvl3pPr>
                <a:spcAft>
                  <a:spcPct val="0"/>
                </a:spcAft>
                <a:defRPr>
                  <a:solidFill>
                    <a:schemeClr val="tx1"/>
                  </a:solidFill>
                  <a:latin typeface="Arial" panose="020B0604020202020204" pitchFamily="34" charset="0"/>
                </a:defRPr>
              </a:lvl3pPr>
              <a:lvl4pPr>
                <a:spcAft>
                  <a:spcPct val="0"/>
                </a:spcAft>
                <a:defRPr>
                  <a:solidFill>
                    <a:schemeClr val="tx1"/>
                  </a:solidFill>
                  <a:latin typeface="Arial" panose="020B0604020202020204" pitchFamily="34" charset="0"/>
                </a:defRPr>
              </a:lvl4pPr>
              <a:lvl5pPr>
                <a:spcAft>
                  <a:spcPct val="0"/>
                </a:spcAft>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algn="ctr">
                <a:spcAft>
                  <a:spcPct val="25000"/>
                </a:spcAft>
              </a:pPr>
              <a:r>
                <a:rPr lang="en-US">
                  <a:latin typeface="Times New Roman" panose="02020603050405020304" pitchFamily="18" charset="0"/>
                  <a:ea typeface="Times New Roman" panose="02020603050405020304" pitchFamily="18" charset="0"/>
                  <a:cs typeface="AGaramond" pitchFamily="18" charset="0"/>
                </a:rPr>
                <a:t>Call method </a:t>
              </a:r>
              <a:r>
                <a:rPr lang="en-US">
                  <a:latin typeface="Lucida Console" panose="020B0609040504020204" pitchFamily="49" charset="0"/>
                  <a:ea typeface="Times New Roman" panose="02020603050405020304" pitchFamily="18" charset="0"/>
                  <a:cs typeface="AGaramond" pitchFamily="18" charset="0"/>
                </a:rPr>
                <a:t>quotient</a:t>
              </a:r>
              <a:r>
                <a:rPr lang="en-US">
                  <a:latin typeface="Times New Roman" panose="02020603050405020304" pitchFamily="18" charset="0"/>
                  <a:ea typeface="Times New Roman" panose="02020603050405020304" pitchFamily="18" charset="0"/>
                  <a:cs typeface="AGaramond" pitchFamily="18" charset="0"/>
                </a:rPr>
                <a:t>, which may throw </a:t>
              </a:r>
              <a:r>
                <a:rPr lang="en-US">
                  <a:latin typeface="Lucida Console" panose="020B0609040504020204" pitchFamily="49" charset="0"/>
                  <a:ea typeface="Times New Roman" panose="02020603050405020304" pitchFamily="18" charset="0"/>
                  <a:cs typeface="AGaramond" pitchFamily="18" charset="0"/>
                </a:rPr>
                <a:t>ArithmeticException</a:t>
              </a:r>
            </a:p>
          </p:txBody>
        </p:sp>
        <p:sp>
          <p:nvSpPr>
            <p:cNvPr id="858122" name="Line 10"/>
            <p:cNvSpPr>
              <a:spLocks noChangeShapeType="1"/>
            </p:cNvSpPr>
            <p:nvPr/>
          </p:nvSpPr>
          <p:spPr bwMode="auto">
            <a:xfrm flipH="1" flipV="1">
              <a:off x="3360" y="48"/>
              <a:ext cx="336" cy="43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grpSp>
      <p:grpSp>
        <p:nvGrpSpPr>
          <p:cNvPr id="858130" name="Group 18"/>
          <p:cNvGrpSpPr>
            <a:grpSpLocks/>
          </p:cNvGrpSpPr>
          <p:nvPr/>
        </p:nvGrpSpPr>
        <p:grpSpPr bwMode="auto">
          <a:xfrm>
            <a:off x="3733800" y="609600"/>
            <a:ext cx="3886200" cy="1200150"/>
            <a:chOff x="1392" y="384"/>
            <a:chExt cx="2448" cy="756"/>
          </a:xfrm>
        </p:grpSpPr>
        <p:sp>
          <p:nvSpPr>
            <p:cNvPr id="858128" name="Text Box 16"/>
            <p:cNvSpPr txBox="1">
              <a:spLocks noChangeArrowheads="1"/>
            </p:cNvSpPr>
            <p:nvPr/>
          </p:nvSpPr>
          <p:spPr bwMode="auto">
            <a:xfrm>
              <a:off x="1776" y="384"/>
              <a:ext cx="2064" cy="756"/>
            </a:xfrm>
            <a:prstGeom prst="rect">
              <a:avLst/>
            </a:prstGeom>
            <a:solidFill>
              <a:srgbClr val="F0F7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28600" indent="-228600">
                <a:spcAft>
                  <a:spcPct val="0"/>
                </a:spcAft>
                <a:defRPr>
                  <a:solidFill>
                    <a:schemeClr val="tx1"/>
                  </a:solidFill>
                  <a:latin typeface="Arial" panose="020B0604020202020204" pitchFamily="34" charset="0"/>
                </a:defRPr>
              </a:lvl1pPr>
              <a:lvl2pPr>
                <a:spcAft>
                  <a:spcPct val="0"/>
                </a:spcAft>
                <a:defRPr>
                  <a:solidFill>
                    <a:schemeClr val="tx1"/>
                  </a:solidFill>
                  <a:latin typeface="Arial" panose="020B0604020202020204" pitchFamily="34" charset="0"/>
                </a:defRPr>
              </a:lvl2pPr>
              <a:lvl3pPr>
                <a:spcAft>
                  <a:spcPct val="0"/>
                </a:spcAft>
                <a:defRPr>
                  <a:solidFill>
                    <a:schemeClr val="tx1"/>
                  </a:solidFill>
                  <a:latin typeface="Arial" panose="020B0604020202020204" pitchFamily="34" charset="0"/>
                </a:defRPr>
              </a:lvl3pPr>
              <a:lvl4pPr>
                <a:spcAft>
                  <a:spcPct val="0"/>
                </a:spcAft>
                <a:defRPr>
                  <a:solidFill>
                    <a:schemeClr val="tx1"/>
                  </a:solidFill>
                  <a:latin typeface="Arial" panose="020B0604020202020204" pitchFamily="34" charset="0"/>
                </a:defRPr>
              </a:lvl4pPr>
              <a:lvl5pPr>
                <a:spcAft>
                  <a:spcPct val="0"/>
                </a:spcAft>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algn="ctr">
                <a:spcAft>
                  <a:spcPct val="25000"/>
                </a:spcAft>
              </a:pPr>
              <a:r>
                <a:rPr lang="en-US">
                  <a:latin typeface="Times New Roman" panose="02020603050405020304" pitchFamily="18" charset="0"/>
                  <a:ea typeface="Times New Roman" panose="02020603050405020304" pitchFamily="18" charset="0"/>
                  <a:cs typeface="AGaramond" pitchFamily="18" charset="0"/>
                </a:rPr>
                <a:t>If we have reached this point, input was valid and </a:t>
              </a:r>
              <a:r>
                <a:rPr lang="en-US">
                  <a:latin typeface="Lucida Console" panose="020B0609040504020204" pitchFamily="49" charset="0"/>
                  <a:ea typeface="Times New Roman" panose="02020603050405020304" pitchFamily="18" charset="0"/>
                  <a:cs typeface="AGaramond" pitchFamily="18" charset="0"/>
                </a:rPr>
                <a:t>denominator</a:t>
              </a:r>
              <a:r>
                <a:rPr lang="en-US">
                  <a:latin typeface="Times New Roman" panose="02020603050405020304" pitchFamily="18" charset="0"/>
                  <a:ea typeface="Times New Roman" panose="02020603050405020304" pitchFamily="18" charset="0"/>
                  <a:cs typeface="AGaramond" pitchFamily="18" charset="0"/>
                </a:rPr>
                <a:t> was non-zero, so looping can stop</a:t>
              </a:r>
              <a:endParaRPr lang="en-US">
                <a:solidFill>
                  <a:srgbClr val="275AFF"/>
                </a:solidFill>
                <a:latin typeface="Times New Roman" panose="02020603050405020304" pitchFamily="18" charset="0"/>
                <a:ea typeface="Times New Roman" panose="02020603050405020304" pitchFamily="18" charset="0"/>
                <a:cs typeface="AGaramond" pitchFamily="18" charset="0"/>
              </a:endParaRPr>
            </a:p>
          </p:txBody>
        </p:sp>
        <p:sp>
          <p:nvSpPr>
            <p:cNvPr id="858129" name="Line 17"/>
            <p:cNvSpPr>
              <a:spLocks noChangeShapeType="1"/>
            </p:cNvSpPr>
            <p:nvPr/>
          </p:nvSpPr>
          <p:spPr bwMode="auto">
            <a:xfrm flipH="1" flipV="1">
              <a:off x="1392" y="528"/>
              <a:ext cx="384" cy="14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grpSp>
      <p:grpSp>
        <p:nvGrpSpPr>
          <p:cNvPr id="858134" name="Group 22"/>
          <p:cNvGrpSpPr>
            <a:grpSpLocks/>
          </p:cNvGrpSpPr>
          <p:nvPr/>
        </p:nvGrpSpPr>
        <p:grpSpPr bwMode="auto">
          <a:xfrm>
            <a:off x="4572000" y="1219202"/>
            <a:ext cx="5638800" cy="798513"/>
            <a:chOff x="1968" y="816"/>
            <a:chExt cx="3552" cy="503"/>
          </a:xfrm>
        </p:grpSpPr>
        <p:sp>
          <p:nvSpPr>
            <p:cNvPr id="858132" name="Text Box 20"/>
            <p:cNvSpPr txBox="1">
              <a:spLocks noChangeArrowheads="1"/>
            </p:cNvSpPr>
            <p:nvPr/>
          </p:nvSpPr>
          <p:spPr bwMode="auto">
            <a:xfrm>
              <a:off x="2928" y="912"/>
              <a:ext cx="2592" cy="407"/>
            </a:xfrm>
            <a:prstGeom prst="rect">
              <a:avLst/>
            </a:prstGeom>
            <a:solidFill>
              <a:srgbClr val="F0F7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28600" indent="-228600">
                <a:spcAft>
                  <a:spcPct val="0"/>
                </a:spcAft>
                <a:defRPr>
                  <a:solidFill>
                    <a:schemeClr val="tx1"/>
                  </a:solidFill>
                  <a:latin typeface="Arial" panose="020B0604020202020204" pitchFamily="34" charset="0"/>
                </a:defRPr>
              </a:lvl1pPr>
              <a:lvl2pPr>
                <a:spcAft>
                  <a:spcPct val="0"/>
                </a:spcAft>
                <a:defRPr>
                  <a:solidFill>
                    <a:schemeClr val="tx1"/>
                  </a:solidFill>
                  <a:latin typeface="Arial" panose="020B0604020202020204" pitchFamily="34" charset="0"/>
                </a:defRPr>
              </a:lvl2pPr>
              <a:lvl3pPr>
                <a:spcAft>
                  <a:spcPct val="0"/>
                </a:spcAft>
                <a:defRPr>
                  <a:solidFill>
                    <a:schemeClr val="tx1"/>
                  </a:solidFill>
                  <a:latin typeface="Arial" panose="020B0604020202020204" pitchFamily="34" charset="0"/>
                </a:defRPr>
              </a:lvl3pPr>
              <a:lvl4pPr>
                <a:spcAft>
                  <a:spcPct val="0"/>
                </a:spcAft>
                <a:defRPr>
                  <a:solidFill>
                    <a:schemeClr val="tx1"/>
                  </a:solidFill>
                  <a:latin typeface="Arial" panose="020B0604020202020204" pitchFamily="34" charset="0"/>
                </a:defRPr>
              </a:lvl4pPr>
              <a:lvl5pPr>
                <a:spcAft>
                  <a:spcPct val="0"/>
                </a:spcAft>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algn="ctr">
                <a:spcAft>
                  <a:spcPct val="25000"/>
                </a:spcAft>
              </a:pPr>
              <a:r>
                <a:rPr lang="en-US">
                  <a:latin typeface="Times New Roman" panose="02020603050405020304" pitchFamily="18" charset="0"/>
                  <a:ea typeface="Times New Roman" panose="02020603050405020304" pitchFamily="18" charset="0"/>
                  <a:cs typeface="AGaramond" pitchFamily="18" charset="0"/>
                </a:rPr>
                <a:t>Catching </a:t>
              </a:r>
              <a:r>
                <a:rPr lang="en-US">
                  <a:latin typeface="Lucida Console" panose="020B0609040504020204" pitchFamily="49" charset="0"/>
                  <a:ea typeface="Times New Roman" panose="02020603050405020304" pitchFamily="18" charset="0"/>
                  <a:cs typeface="AGaramond" pitchFamily="18" charset="0"/>
                </a:rPr>
                <a:t>InputMismatchException</a:t>
              </a:r>
              <a:r>
                <a:rPr lang="en-US">
                  <a:latin typeface="Times New Roman" panose="02020603050405020304" pitchFamily="18" charset="0"/>
                  <a:ea typeface="Times New Roman" panose="02020603050405020304" pitchFamily="18" charset="0"/>
                  <a:cs typeface="AGaramond" pitchFamily="18" charset="0"/>
                </a:rPr>
                <a:t> (user has entered non-integer input)</a:t>
              </a:r>
              <a:endParaRPr lang="en-US">
                <a:solidFill>
                  <a:srgbClr val="275AFF"/>
                </a:solidFill>
                <a:latin typeface="Times New Roman" panose="02020603050405020304" pitchFamily="18" charset="0"/>
                <a:ea typeface="Times New Roman" panose="02020603050405020304" pitchFamily="18" charset="0"/>
                <a:cs typeface="AGaramond" pitchFamily="18" charset="0"/>
              </a:endParaRPr>
            </a:p>
          </p:txBody>
        </p:sp>
        <p:sp>
          <p:nvSpPr>
            <p:cNvPr id="858133" name="Line 21"/>
            <p:cNvSpPr>
              <a:spLocks noChangeShapeType="1"/>
            </p:cNvSpPr>
            <p:nvPr/>
          </p:nvSpPr>
          <p:spPr bwMode="auto">
            <a:xfrm flipH="1" flipV="1">
              <a:off x="1968" y="816"/>
              <a:ext cx="960" cy="2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grpSp>
      <p:grpSp>
        <p:nvGrpSpPr>
          <p:cNvPr id="858138" name="Group 26"/>
          <p:cNvGrpSpPr>
            <a:grpSpLocks/>
          </p:cNvGrpSpPr>
          <p:nvPr/>
        </p:nvGrpSpPr>
        <p:grpSpPr bwMode="auto">
          <a:xfrm>
            <a:off x="4876800" y="2136778"/>
            <a:ext cx="4343400" cy="677863"/>
            <a:chOff x="2112" y="1346"/>
            <a:chExt cx="2736" cy="427"/>
          </a:xfrm>
        </p:grpSpPr>
        <p:sp>
          <p:nvSpPr>
            <p:cNvPr id="858136" name="Text Box 24"/>
            <p:cNvSpPr txBox="1">
              <a:spLocks noChangeArrowheads="1"/>
            </p:cNvSpPr>
            <p:nvPr/>
          </p:nvSpPr>
          <p:spPr bwMode="auto">
            <a:xfrm>
              <a:off x="2496" y="1366"/>
              <a:ext cx="2352" cy="407"/>
            </a:xfrm>
            <a:prstGeom prst="rect">
              <a:avLst/>
            </a:prstGeom>
            <a:solidFill>
              <a:srgbClr val="F0F7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28600" indent="-228600">
                <a:spcAft>
                  <a:spcPct val="0"/>
                </a:spcAft>
                <a:defRPr>
                  <a:solidFill>
                    <a:schemeClr val="tx1"/>
                  </a:solidFill>
                  <a:latin typeface="Arial" panose="020B0604020202020204" pitchFamily="34" charset="0"/>
                </a:defRPr>
              </a:lvl1pPr>
              <a:lvl2pPr>
                <a:spcAft>
                  <a:spcPct val="0"/>
                </a:spcAft>
                <a:defRPr>
                  <a:solidFill>
                    <a:schemeClr val="tx1"/>
                  </a:solidFill>
                  <a:latin typeface="Arial" panose="020B0604020202020204" pitchFamily="34" charset="0"/>
                </a:defRPr>
              </a:lvl2pPr>
              <a:lvl3pPr>
                <a:spcAft>
                  <a:spcPct val="0"/>
                </a:spcAft>
                <a:defRPr>
                  <a:solidFill>
                    <a:schemeClr val="tx1"/>
                  </a:solidFill>
                  <a:latin typeface="Arial" panose="020B0604020202020204" pitchFamily="34" charset="0"/>
                </a:defRPr>
              </a:lvl3pPr>
              <a:lvl4pPr>
                <a:spcAft>
                  <a:spcPct val="0"/>
                </a:spcAft>
                <a:defRPr>
                  <a:solidFill>
                    <a:schemeClr val="tx1"/>
                  </a:solidFill>
                  <a:latin typeface="Arial" panose="020B0604020202020204" pitchFamily="34" charset="0"/>
                </a:defRPr>
              </a:lvl4pPr>
              <a:lvl5pPr>
                <a:spcAft>
                  <a:spcPct val="0"/>
                </a:spcAft>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algn="ctr">
                <a:spcAft>
                  <a:spcPct val="25000"/>
                </a:spcAft>
              </a:pPr>
              <a:r>
                <a:rPr lang="en-US">
                  <a:latin typeface="Times New Roman" panose="02020603050405020304" pitchFamily="18" charset="0"/>
                  <a:ea typeface="Times New Roman" panose="02020603050405020304" pitchFamily="18" charset="0"/>
                  <a:cs typeface="AGaramond" pitchFamily="18" charset="0"/>
                </a:rPr>
                <a:t>Read invalid input but do nothing with it</a:t>
              </a:r>
              <a:endParaRPr lang="en-US">
                <a:solidFill>
                  <a:srgbClr val="275AFF"/>
                </a:solidFill>
                <a:latin typeface="Times New Roman" panose="02020603050405020304" pitchFamily="18" charset="0"/>
                <a:ea typeface="Times New Roman" panose="02020603050405020304" pitchFamily="18" charset="0"/>
                <a:cs typeface="AGaramond" pitchFamily="18" charset="0"/>
              </a:endParaRPr>
            </a:p>
          </p:txBody>
        </p:sp>
        <p:sp>
          <p:nvSpPr>
            <p:cNvPr id="858137" name="Line 25"/>
            <p:cNvSpPr>
              <a:spLocks noChangeShapeType="1"/>
            </p:cNvSpPr>
            <p:nvPr/>
          </p:nvSpPr>
          <p:spPr bwMode="auto">
            <a:xfrm flipH="1" flipV="1">
              <a:off x="2112" y="1346"/>
              <a:ext cx="384" cy="14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grpSp>
      <p:grpSp>
        <p:nvGrpSpPr>
          <p:cNvPr id="858143" name="Group 31"/>
          <p:cNvGrpSpPr>
            <a:grpSpLocks/>
          </p:cNvGrpSpPr>
          <p:nvPr/>
        </p:nvGrpSpPr>
        <p:grpSpPr bwMode="auto">
          <a:xfrm>
            <a:off x="6019800" y="1219200"/>
            <a:ext cx="3581400" cy="1447800"/>
            <a:chOff x="2832" y="768"/>
            <a:chExt cx="2256" cy="912"/>
          </a:xfrm>
        </p:grpSpPr>
        <p:sp>
          <p:nvSpPr>
            <p:cNvPr id="858140" name="Text Box 28"/>
            <p:cNvSpPr txBox="1">
              <a:spLocks noChangeArrowheads="1"/>
            </p:cNvSpPr>
            <p:nvPr/>
          </p:nvSpPr>
          <p:spPr bwMode="auto">
            <a:xfrm>
              <a:off x="3648" y="1200"/>
              <a:ext cx="1440" cy="233"/>
            </a:xfrm>
            <a:prstGeom prst="rect">
              <a:avLst/>
            </a:prstGeom>
            <a:solidFill>
              <a:srgbClr val="F0F7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28600" indent="-228600">
                <a:spcAft>
                  <a:spcPct val="0"/>
                </a:spcAft>
                <a:defRPr>
                  <a:solidFill>
                    <a:schemeClr val="tx1"/>
                  </a:solidFill>
                  <a:latin typeface="Arial" panose="020B0604020202020204" pitchFamily="34" charset="0"/>
                </a:defRPr>
              </a:lvl1pPr>
              <a:lvl2pPr>
                <a:spcAft>
                  <a:spcPct val="0"/>
                </a:spcAft>
                <a:defRPr>
                  <a:solidFill>
                    <a:schemeClr val="tx1"/>
                  </a:solidFill>
                  <a:latin typeface="Arial" panose="020B0604020202020204" pitchFamily="34" charset="0"/>
                </a:defRPr>
              </a:lvl2pPr>
              <a:lvl3pPr>
                <a:spcAft>
                  <a:spcPct val="0"/>
                </a:spcAft>
                <a:defRPr>
                  <a:solidFill>
                    <a:schemeClr val="tx1"/>
                  </a:solidFill>
                  <a:latin typeface="Arial" panose="020B0604020202020204" pitchFamily="34" charset="0"/>
                </a:defRPr>
              </a:lvl3pPr>
              <a:lvl4pPr>
                <a:spcAft>
                  <a:spcPct val="0"/>
                </a:spcAft>
                <a:defRPr>
                  <a:solidFill>
                    <a:schemeClr val="tx1"/>
                  </a:solidFill>
                  <a:latin typeface="Arial" panose="020B0604020202020204" pitchFamily="34" charset="0"/>
                </a:defRPr>
              </a:lvl4pPr>
              <a:lvl5pPr>
                <a:spcAft>
                  <a:spcPct val="0"/>
                </a:spcAft>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algn="ctr">
                <a:spcAft>
                  <a:spcPct val="25000"/>
                </a:spcAft>
              </a:pPr>
              <a:r>
                <a:rPr lang="en-US">
                  <a:latin typeface="Times New Roman" panose="02020603050405020304" pitchFamily="18" charset="0"/>
                  <a:ea typeface="Times New Roman" panose="02020603050405020304" pitchFamily="18" charset="0"/>
                  <a:cs typeface="AGaramond" pitchFamily="18" charset="0"/>
                </a:rPr>
                <a:t>Exception parameters</a:t>
              </a:r>
              <a:endParaRPr lang="en-US">
                <a:solidFill>
                  <a:srgbClr val="275AFF"/>
                </a:solidFill>
                <a:ea typeface="Times New Roman" panose="02020603050405020304" pitchFamily="18" charset="0"/>
                <a:cs typeface="AGaramond" pitchFamily="18" charset="0"/>
              </a:endParaRPr>
            </a:p>
          </p:txBody>
        </p:sp>
        <p:sp>
          <p:nvSpPr>
            <p:cNvPr id="858141" name="Line 29"/>
            <p:cNvSpPr>
              <a:spLocks noChangeShapeType="1"/>
            </p:cNvSpPr>
            <p:nvPr/>
          </p:nvSpPr>
          <p:spPr bwMode="auto">
            <a:xfrm flipH="1">
              <a:off x="2832" y="1296"/>
              <a:ext cx="816" cy="38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858142" name="Line 30"/>
            <p:cNvSpPr>
              <a:spLocks noChangeShapeType="1"/>
            </p:cNvSpPr>
            <p:nvPr/>
          </p:nvSpPr>
          <p:spPr bwMode="auto">
            <a:xfrm flipH="1" flipV="1">
              <a:off x="2880" y="768"/>
              <a:ext cx="768" cy="52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grpSp>
      <p:grpSp>
        <p:nvGrpSpPr>
          <p:cNvPr id="858148" name="Group 36"/>
          <p:cNvGrpSpPr>
            <a:grpSpLocks/>
          </p:cNvGrpSpPr>
          <p:nvPr/>
        </p:nvGrpSpPr>
        <p:grpSpPr bwMode="auto">
          <a:xfrm>
            <a:off x="5410200" y="2514602"/>
            <a:ext cx="3657600" cy="1103313"/>
            <a:chOff x="2448" y="1584"/>
            <a:chExt cx="2304" cy="695"/>
          </a:xfrm>
        </p:grpSpPr>
        <p:sp>
          <p:nvSpPr>
            <p:cNvPr id="858145" name="Text Box 33"/>
            <p:cNvSpPr txBox="1">
              <a:spLocks noChangeArrowheads="1"/>
            </p:cNvSpPr>
            <p:nvPr/>
          </p:nvSpPr>
          <p:spPr bwMode="auto">
            <a:xfrm>
              <a:off x="3312" y="1872"/>
              <a:ext cx="1440" cy="407"/>
            </a:xfrm>
            <a:prstGeom prst="rect">
              <a:avLst/>
            </a:prstGeom>
            <a:solidFill>
              <a:srgbClr val="F0F7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28600" indent="-228600">
                <a:spcAft>
                  <a:spcPct val="0"/>
                </a:spcAft>
                <a:defRPr>
                  <a:solidFill>
                    <a:schemeClr val="tx1"/>
                  </a:solidFill>
                  <a:latin typeface="Arial" panose="020B0604020202020204" pitchFamily="34" charset="0"/>
                </a:defRPr>
              </a:lvl1pPr>
              <a:lvl2pPr>
                <a:spcAft>
                  <a:spcPct val="0"/>
                </a:spcAft>
                <a:defRPr>
                  <a:solidFill>
                    <a:schemeClr val="tx1"/>
                  </a:solidFill>
                  <a:latin typeface="Arial" panose="020B0604020202020204" pitchFamily="34" charset="0"/>
                </a:defRPr>
              </a:lvl2pPr>
              <a:lvl3pPr>
                <a:spcAft>
                  <a:spcPct val="0"/>
                </a:spcAft>
                <a:defRPr>
                  <a:solidFill>
                    <a:schemeClr val="tx1"/>
                  </a:solidFill>
                  <a:latin typeface="Arial" panose="020B0604020202020204" pitchFamily="34" charset="0"/>
                </a:defRPr>
              </a:lvl3pPr>
              <a:lvl4pPr>
                <a:spcAft>
                  <a:spcPct val="0"/>
                </a:spcAft>
                <a:defRPr>
                  <a:solidFill>
                    <a:schemeClr val="tx1"/>
                  </a:solidFill>
                  <a:latin typeface="Arial" panose="020B0604020202020204" pitchFamily="34" charset="0"/>
                </a:defRPr>
              </a:lvl4pPr>
              <a:lvl5pPr>
                <a:spcAft>
                  <a:spcPct val="0"/>
                </a:spcAft>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algn="ctr">
                <a:spcAft>
                  <a:spcPct val="25000"/>
                </a:spcAft>
              </a:pPr>
              <a:r>
                <a:rPr lang="en-US">
                  <a:latin typeface="Times New Roman" panose="02020603050405020304" pitchFamily="18" charset="0"/>
                  <a:ea typeface="Times New Roman" panose="02020603050405020304" pitchFamily="18" charset="0"/>
                  <a:cs typeface="AGaramond" pitchFamily="18" charset="0"/>
                </a:rPr>
                <a:t>Notify user of error made</a:t>
              </a:r>
              <a:endParaRPr lang="en-US">
                <a:solidFill>
                  <a:srgbClr val="275AFF"/>
                </a:solidFill>
                <a:ea typeface="Times New Roman" panose="02020603050405020304" pitchFamily="18" charset="0"/>
                <a:cs typeface="AGaramond" pitchFamily="18" charset="0"/>
              </a:endParaRPr>
            </a:p>
          </p:txBody>
        </p:sp>
        <p:sp>
          <p:nvSpPr>
            <p:cNvPr id="858146" name="Line 34"/>
            <p:cNvSpPr>
              <a:spLocks noChangeShapeType="1"/>
            </p:cNvSpPr>
            <p:nvPr/>
          </p:nvSpPr>
          <p:spPr bwMode="auto">
            <a:xfrm flipH="1">
              <a:off x="2448" y="1968"/>
              <a:ext cx="864" cy="2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858147" name="Line 35"/>
            <p:cNvSpPr>
              <a:spLocks noChangeShapeType="1"/>
            </p:cNvSpPr>
            <p:nvPr/>
          </p:nvSpPr>
          <p:spPr bwMode="auto">
            <a:xfrm flipH="1" flipV="1">
              <a:off x="2544" y="1584"/>
              <a:ext cx="768" cy="38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grpSp>
      <p:grpSp>
        <p:nvGrpSpPr>
          <p:cNvPr id="858149" name="Group 37"/>
          <p:cNvGrpSpPr>
            <a:grpSpLocks/>
          </p:cNvGrpSpPr>
          <p:nvPr/>
        </p:nvGrpSpPr>
        <p:grpSpPr bwMode="auto">
          <a:xfrm>
            <a:off x="4648200" y="2895602"/>
            <a:ext cx="5638800" cy="798513"/>
            <a:chOff x="1968" y="816"/>
            <a:chExt cx="3552" cy="503"/>
          </a:xfrm>
        </p:grpSpPr>
        <p:sp>
          <p:nvSpPr>
            <p:cNvPr id="858150" name="Text Box 38"/>
            <p:cNvSpPr txBox="1">
              <a:spLocks noChangeArrowheads="1"/>
            </p:cNvSpPr>
            <p:nvPr/>
          </p:nvSpPr>
          <p:spPr bwMode="auto">
            <a:xfrm>
              <a:off x="2928" y="912"/>
              <a:ext cx="2592" cy="407"/>
            </a:xfrm>
            <a:prstGeom prst="rect">
              <a:avLst/>
            </a:prstGeom>
            <a:solidFill>
              <a:srgbClr val="F0F7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28600" indent="-228600">
                <a:spcAft>
                  <a:spcPct val="0"/>
                </a:spcAft>
                <a:defRPr>
                  <a:solidFill>
                    <a:schemeClr val="tx1"/>
                  </a:solidFill>
                  <a:latin typeface="Arial" panose="020B0604020202020204" pitchFamily="34" charset="0"/>
                </a:defRPr>
              </a:lvl1pPr>
              <a:lvl2pPr>
                <a:spcAft>
                  <a:spcPct val="0"/>
                </a:spcAft>
                <a:defRPr>
                  <a:solidFill>
                    <a:schemeClr val="tx1"/>
                  </a:solidFill>
                  <a:latin typeface="Arial" panose="020B0604020202020204" pitchFamily="34" charset="0"/>
                </a:defRPr>
              </a:lvl2pPr>
              <a:lvl3pPr>
                <a:spcAft>
                  <a:spcPct val="0"/>
                </a:spcAft>
                <a:defRPr>
                  <a:solidFill>
                    <a:schemeClr val="tx1"/>
                  </a:solidFill>
                  <a:latin typeface="Arial" panose="020B0604020202020204" pitchFamily="34" charset="0"/>
                </a:defRPr>
              </a:lvl3pPr>
              <a:lvl4pPr>
                <a:spcAft>
                  <a:spcPct val="0"/>
                </a:spcAft>
                <a:defRPr>
                  <a:solidFill>
                    <a:schemeClr val="tx1"/>
                  </a:solidFill>
                  <a:latin typeface="Arial" panose="020B0604020202020204" pitchFamily="34" charset="0"/>
                </a:defRPr>
              </a:lvl4pPr>
              <a:lvl5pPr>
                <a:spcAft>
                  <a:spcPct val="0"/>
                </a:spcAft>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algn="ctr">
                <a:spcAft>
                  <a:spcPct val="25000"/>
                </a:spcAft>
              </a:pPr>
              <a:r>
                <a:rPr lang="en-US">
                  <a:latin typeface="Times New Roman" panose="02020603050405020304" pitchFamily="18" charset="0"/>
                  <a:ea typeface="Times New Roman" panose="02020603050405020304" pitchFamily="18" charset="0"/>
                  <a:cs typeface="AGaramond" pitchFamily="18" charset="0"/>
                </a:rPr>
                <a:t>Catching </a:t>
              </a:r>
              <a:r>
                <a:rPr lang="en-US">
                  <a:latin typeface="Lucida Console" panose="020B0609040504020204" pitchFamily="49" charset="0"/>
                  <a:ea typeface="Times New Roman" panose="02020603050405020304" pitchFamily="18" charset="0"/>
                  <a:cs typeface="AGaramond" pitchFamily="18" charset="0"/>
                </a:rPr>
                <a:t>ArithmeticException</a:t>
              </a:r>
              <a:r>
                <a:rPr lang="en-US">
                  <a:latin typeface="Times New Roman" panose="02020603050405020304" pitchFamily="18" charset="0"/>
                  <a:ea typeface="Times New Roman" panose="02020603050405020304" pitchFamily="18" charset="0"/>
                  <a:cs typeface="AGaramond" pitchFamily="18" charset="0"/>
                </a:rPr>
                <a:t> (user has entered zero for denominator)</a:t>
              </a:r>
              <a:endParaRPr lang="en-US">
                <a:solidFill>
                  <a:srgbClr val="275AFF"/>
                </a:solidFill>
                <a:latin typeface="Times New Roman" panose="02020603050405020304" pitchFamily="18" charset="0"/>
                <a:ea typeface="Times New Roman" panose="02020603050405020304" pitchFamily="18" charset="0"/>
                <a:cs typeface="AGaramond" pitchFamily="18" charset="0"/>
              </a:endParaRPr>
            </a:p>
          </p:txBody>
        </p:sp>
        <p:sp>
          <p:nvSpPr>
            <p:cNvPr id="858151" name="Line 39"/>
            <p:cNvSpPr>
              <a:spLocks noChangeShapeType="1"/>
            </p:cNvSpPr>
            <p:nvPr/>
          </p:nvSpPr>
          <p:spPr bwMode="auto">
            <a:xfrm flipH="1" flipV="1">
              <a:off x="1968" y="816"/>
              <a:ext cx="960" cy="2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grpSp>
      <p:grpSp>
        <p:nvGrpSpPr>
          <p:cNvPr id="858155" name="Group 43"/>
          <p:cNvGrpSpPr>
            <a:grpSpLocks/>
          </p:cNvGrpSpPr>
          <p:nvPr/>
        </p:nvGrpSpPr>
        <p:grpSpPr bwMode="auto">
          <a:xfrm>
            <a:off x="3810000" y="4191002"/>
            <a:ext cx="5638800" cy="798513"/>
            <a:chOff x="1968" y="816"/>
            <a:chExt cx="3552" cy="503"/>
          </a:xfrm>
        </p:grpSpPr>
        <p:sp>
          <p:nvSpPr>
            <p:cNvPr id="858156" name="Text Box 44"/>
            <p:cNvSpPr txBox="1">
              <a:spLocks noChangeArrowheads="1"/>
            </p:cNvSpPr>
            <p:nvPr/>
          </p:nvSpPr>
          <p:spPr bwMode="auto">
            <a:xfrm>
              <a:off x="2928" y="912"/>
              <a:ext cx="2592" cy="407"/>
            </a:xfrm>
            <a:prstGeom prst="rect">
              <a:avLst/>
            </a:prstGeom>
            <a:solidFill>
              <a:srgbClr val="F0F7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28600" indent="-228600">
                <a:spcAft>
                  <a:spcPct val="0"/>
                </a:spcAft>
                <a:defRPr>
                  <a:solidFill>
                    <a:schemeClr val="tx1"/>
                  </a:solidFill>
                  <a:latin typeface="Arial" panose="020B0604020202020204" pitchFamily="34" charset="0"/>
                </a:defRPr>
              </a:lvl1pPr>
              <a:lvl2pPr>
                <a:spcAft>
                  <a:spcPct val="0"/>
                </a:spcAft>
                <a:defRPr>
                  <a:solidFill>
                    <a:schemeClr val="tx1"/>
                  </a:solidFill>
                  <a:latin typeface="Arial" panose="020B0604020202020204" pitchFamily="34" charset="0"/>
                </a:defRPr>
              </a:lvl2pPr>
              <a:lvl3pPr>
                <a:spcAft>
                  <a:spcPct val="0"/>
                </a:spcAft>
                <a:defRPr>
                  <a:solidFill>
                    <a:schemeClr val="tx1"/>
                  </a:solidFill>
                  <a:latin typeface="Arial" panose="020B0604020202020204" pitchFamily="34" charset="0"/>
                </a:defRPr>
              </a:lvl3pPr>
              <a:lvl4pPr>
                <a:spcAft>
                  <a:spcPct val="0"/>
                </a:spcAft>
                <a:defRPr>
                  <a:solidFill>
                    <a:schemeClr val="tx1"/>
                  </a:solidFill>
                  <a:latin typeface="Arial" panose="020B0604020202020204" pitchFamily="34" charset="0"/>
                </a:defRPr>
              </a:lvl4pPr>
              <a:lvl5pPr>
                <a:spcAft>
                  <a:spcPct val="0"/>
                </a:spcAft>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algn="ctr">
                <a:spcAft>
                  <a:spcPct val="25000"/>
                </a:spcAft>
              </a:pPr>
              <a:r>
                <a:rPr lang="en-US">
                  <a:latin typeface="Times New Roman" panose="02020603050405020304" pitchFamily="18" charset="0"/>
                  <a:ea typeface="Times New Roman" panose="02020603050405020304" pitchFamily="18" charset="0"/>
                  <a:cs typeface="AGaramond" pitchFamily="18" charset="0"/>
                </a:rPr>
                <a:t>If line 32 was never successfully reached, loop continues and user can try again</a:t>
              </a:r>
              <a:endParaRPr lang="en-US">
                <a:solidFill>
                  <a:srgbClr val="275AFF"/>
                </a:solidFill>
                <a:ea typeface="Times New Roman" panose="02020603050405020304" pitchFamily="18" charset="0"/>
                <a:cs typeface="AGaramond" pitchFamily="18" charset="0"/>
              </a:endParaRPr>
            </a:p>
          </p:txBody>
        </p:sp>
        <p:sp>
          <p:nvSpPr>
            <p:cNvPr id="858157" name="Line 45"/>
            <p:cNvSpPr>
              <a:spLocks noChangeShapeType="1"/>
            </p:cNvSpPr>
            <p:nvPr/>
          </p:nvSpPr>
          <p:spPr bwMode="auto">
            <a:xfrm flipH="1" flipV="1">
              <a:off x="1968" y="816"/>
              <a:ext cx="960" cy="2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grpSp>
    </p:spTree>
    <p:extLst>
      <p:ext uri="{BB962C8B-B14F-4D97-AF65-F5344CB8AC3E}">
        <p14:creationId xmlns:p14="http://schemas.microsoft.com/office/powerpoint/2010/main" val="426689278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58123"/>
                                        </p:tgtEl>
                                        <p:attrNameLst>
                                          <p:attrName>style.visibility</p:attrName>
                                        </p:attrNameLst>
                                      </p:cBhvr>
                                      <p:to>
                                        <p:strVal val="visible"/>
                                      </p:to>
                                    </p:set>
                                  </p:childTnLst>
                                  <p:subTnLst>
                                    <p:set>
                                      <p:cBhvr override="childStyle">
                                        <p:cTn dur="1" fill="hold" display="0" masterRel="nextClick" afterEffect="1"/>
                                        <p:tgtEl>
                                          <p:spTgt spid="858123"/>
                                        </p:tgtEl>
                                        <p:attrNameLst>
                                          <p:attrName>style.visibility</p:attrName>
                                        </p:attrNameLst>
                                      </p:cBhvr>
                                      <p:to>
                                        <p:strVal val="hidden"/>
                                      </p:to>
                                    </p:set>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858130"/>
                                        </p:tgtEl>
                                        <p:attrNameLst>
                                          <p:attrName>style.visibility</p:attrName>
                                        </p:attrNameLst>
                                      </p:cBhvr>
                                      <p:to>
                                        <p:strVal val="visible"/>
                                      </p:to>
                                    </p:set>
                                  </p:childTnLst>
                                  <p:subTnLst>
                                    <p:set>
                                      <p:cBhvr override="childStyle">
                                        <p:cTn dur="1" fill="hold" display="0" masterRel="nextClick" afterEffect="1"/>
                                        <p:tgtEl>
                                          <p:spTgt spid="858130"/>
                                        </p:tgtEl>
                                        <p:attrNameLst>
                                          <p:attrName>style.visibility</p:attrName>
                                        </p:attrNameLst>
                                      </p:cBhvr>
                                      <p:to>
                                        <p:strVal val="hidden"/>
                                      </p:to>
                                    </p:set>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858134"/>
                                        </p:tgtEl>
                                        <p:attrNameLst>
                                          <p:attrName>style.visibility</p:attrName>
                                        </p:attrNameLst>
                                      </p:cBhvr>
                                      <p:to>
                                        <p:strVal val="visible"/>
                                      </p:to>
                                    </p:set>
                                  </p:childTnLst>
                                  <p:subTnLst>
                                    <p:set>
                                      <p:cBhvr override="childStyle">
                                        <p:cTn dur="1" fill="hold" display="0" masterRel="nextClick" afterEffect="1"/>
                                        <p:tgtEl>
                                          <p:spTgt spid="858134"/>
                                        </p:tgtEl>
                                        <p:attrNameLst>
                                          <p:attrName>style.visibility</p:attrName>
                                        </p:attrNameLst>
                                      </p:cBhvr>
                                      <p:to>
                                        <p:strVal val="hidden"/>
                                      </p:to>
                                    </p:set>
                                  </p:sub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858149"/>
                                        </p:tgtEl>
                                        <p:attrNameLst>
                                          <p:attrName>style.visibility</p:attrName>
                                        </p:attrNameLst>
                                      </p:cBhvr>
                                      <p:to>
                                        <p:strVal val="visible"/>
                                      </p:to>
                                    </p:set>
                                  </p:childTnLst>
                                  <p:subTnLst>
                                    <p:set>
                                      <p:cBhvr override="childStyle">
                                        <p:cTn dur="1" fill="hold" display="0" masterRel="nextClick" afterEffect="1"/>
                                        <p:tgtEl>
                                          <p:spTgt spid="858149"/>
                                        </p:tgtEl>
                                        <p:attrNameLst>
                                          <p:attrName>style.visibility</p:attrName>
                                        </p:attrNameLst>
                                      </p:cBhvr>
                                      <p:to>
                                        <p:strVal val="hidden"/>
                                      </p:to>
                                    </p:set>
                                  </p:sub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858143"/>
                                        </p:tgtEl>
                                        <p:attrNameLst>
                                          <p:attrName>style.visibility</p:attrName>
                                        </p:attrNameLst>
                                      </p:cBhvr>
                                      <p:to>
                                        <p:strVal val="visible"/>
                                      </p:to>
                                    </p:set>
                                  </p:childTnLst>
                                  <p:subTnLst>
                                    <p:set>
                                      <p:cBhvr override="childStyle">
                                        <p:cTn dur="1" fill="hold" display="0" masterRel="nextClick" afterEffect="1"/>
                                        <p:tgtEl>
                                          <p:spTgt spid="858143"/>
                                        </p:tgtEl>
                                        <p:attrNameLst>
                                          <p:attrName>style.visibility</p:attrName>
                                        </p:attrNameLst>
                                      </p:cBhvr>
                                      <p:to>
                                        <p:strVal val="hidden"/>
                                      </p:to>
                                    </p:set>
                                  </p:sub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858138"/>
                                        </p:tgtEl>
                                        <p:attrNameLst>
                                          <p:attrName>style.visibility</p:attrName>
                                        </p:attrNameLst>
                                      </p:cBhvr>
                                      <p:to>
                                        <p:strVal val="visible"/>
                                      </p:to>
                                    </p:set>
                                  </p:childTnLst>
                                  <p:subTnLst>
                                    <p:set>
                                      <p:cBhvr override="childStyle">
                                        <p:cTn dur="1" fill="hold" display="0" masterRel="nextClick" afterEffect="1"/>
                                        <p:tgtEl>
                                          <p:spTgt spid="858138"/>
                                        </p:tgtEl>
                                        <p:attrNameLst>
                                          <p:attrName>style.visibility</p:attrName>
                                        </p:attrNameLst>
                                      </p:cBhvr>
                                      <p:to>
                                        <p:strVal val="hidden"/>
                                      </p:to>
                                    </p:set>
                                  </p:sub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858148"/>
                                        </p:tgtEl>
                                        <p:attrNameLst>
                                          <p:attrName>style.visibility</p:attrName>
                                        </p:attrNameLst>
                                      </p:cBhvr>
                                      <p:to>
                                        <p:strVal val="visible"/>
                                      </p:to>
                                    </p:set>
                                  </p:childTnLst>
                                  <p:subTnLst>
                                    <p:set>
                                      <p:cBhvr override="childStyle">
                                        <p:cTn dur="1" fill="hold" display="0" masterRel="nextClick" afterEffect="1"/>
                                        <p:tgtEl>
                                          <p:spTgt spid="858148"/>
                                        </p:tgtEl>
                                        <p:attrNameLst>
                                          <p:attrName>style.visibility</p:attrName>
                                        </p:attrNameLst>
                                      </p:cBhvr>
                                      <p:to>
                                        <p:strVal val="hidden"/>
                                      </p:to>
                                    </p:set>
                                  </p:sub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858155"/>
                                        </p:tgtEl>
                                        <p:attrNameLst>
                                          <p:attrName>style.visibility</p:attrName>
                                        </p:attrNameLst>
                                      </p:cBhvr>
                                      <p:to>
                                        <p:strVal val="visible"/>
                                      </p:to>
                                    </p:set>
                                  </p:childTnLst>
                                  <p:subTnLst>
                                    <p:set>
                                      <p:cBhvr override="childStyle">
                                        <p:cTn dur="1" fill="hold" display="0" masterRel="nextClick" afterEffect="1"/>
                                        <p:tgtEl>
                                          <p:spTgt spid="858155"/>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294967295"/>
          </p:nvPr>
        </p:nvSpPr>
        <p:spPr>
          <a:xfrm>
            <a:off x="838200" y="6356350"/>
            <a:ext cx="2743200" cy="365125"/>
          </a:xfrm>
        </p:spPr>
        <p:txBody>
          <a:bodyPr/>
          <a:lstStyle/>
          <a:p>
            <a:fld id="{6689486C-DD6B-42E1-8298-26A41E21E100}" type="slidenum">
              <a:rPr lang="en-US"/>
              <a:pPr/>
              <a:t>12</a:t>
            </a:fld>
            <a:endParaRPr lang="en-US"/>
          </a:p>
        </p:txBody>
      </p:sp>
      <p:sp>
        <p:nvSpPr>
          <p:cNvPr id="263170" name="Rectangle 2"/>
          <p:cNvSpPr>
            <a:spLocks noGrp="1" noChangeArrowheads="1"/>
          </p:cNvSpPr>
          <p:nvPr>
            <p:ph type="title"/>
          </p:nvPr>
        </p:nvSpPr>
        <p:spPr/>
        <p:txBody>
          <a:bodyPr/>
          <a:lstStyle/>
          <a:p>
            <a:r>
              <a:rPr lang="en-US"/>
              <a:t>Using the account classes</a:t>
            </a:r>
          </a:p>
        </p:txBody>
      </p:sp>
      <p:sp>
        <p:nvSpPr>
          <p:cNvPr id="263171" name="Rectangle 3"/>
          <p:cNvSpPr>
            <a:spLocks noGrp="1" noChangeArrowheads="1"/>
          </p:cNvSpPr>
          <p:nvPr>
            <p:ph type="body" idx="1"/>
          </p:nvPr>
        </p:nvSpPr>
        <p:spPr/>
        <p:txBody>
          <a:bodyPr>
            <a:normAutofit fontScale="92500" lnSpcReduction="10000"/>
          </a:bodyPr>
          <a:lstStyle/>
          <a:p>
            <a:pPr>
              <a:lnSpc>
                <a:spcPct val="80000"/>
              </a:lnSpc>
            </a:pPr>
            <a:r>
              <a:rPr lang="en-US">
                <a:latin typeface="Courier New" panose="02070309020205020404" pitchFamily="49" charset="0"/>
              </a:rPr>
              <a:t>CheckingAccount</a:t>
            </a:r>
            <a:r>
              <a:rPr lang="en-US"/>
              <a:t> inherits </a:t>
            </a:r>
            <a:r>
              <a:rPr lang="en-US">
                <a:latin typeface="Courier New" panose="02070309020205020404" pitchFamily="49" charset="0"/>
              </a:rPr>
              <a:t>BankAccount</a:t>
            </a:r>
            <a:r>
              <a:rPr lang="en-US"/>
              <a:t>'s methods</a:t>
            </a:r>
            <a:br>
              <a:rPr lang="en-US"/>
            </a:br>
            <a:r>
              <a:rPr lang="en-US"/>
              <a:t/>
            </a:r>
            <a:br>
              <a:rPr lang="en-US"/>
            </a:br>
            <a:r>
              <a:rPr lang="en-US" sz="2400">
                <a:latin typeface="Courier New" panose="02070309020205020404" pitchFamily="49" charset="0"/>
              </a:rPr>
              <a:t>CheckingAccount c = new CheckingAccount(0.10);</a:t>
            </a:r>
            <a:br>
              <a:rPr lang="en-US" sz="2400">
                <a:latin typeface="Courier New" panose="02070309020205020404" pitchFamily="49" charset="0"/>
              </a:rPr>
            </a:br>
            <a:r>
              <a:rPr lang="en-US" sz="2400">
                <a:latin typeface="Courier New" panose="02070309020205020404" pitchFamily="49" charset="0"/>
              </a:rPr>
              <a:t>System.out.println(</a:t>
            </a:r>
            <a:r>
              <a:rPr lang="en-US" sz="2400" b="1">
                <a:latin typeface="Courier New" panose="02070309020205020404" pitchFamily="49" charset="0"/>
              </a:rPr>
              <a:t>c.getBalance()</a:t>
            </a:r>
            <a:r>
              <a:rPr lang="en-US" sz="2400">
                <a:latin typeface="Courier New" panose="02070309020205020404" pitchFamily="49" charset="0"/>
              </a:rPr>
              <a:t>);</a:t>
            </a:r>
            <a:br>
              <a:rPr lang="en-US" sz="2400">
                <a:latin typeface="Courier New" panose="02070309020205020404" pitchFamily="49" charset="0"/>
              </a:rPr>
            </a:br>
            <a:r>
              <a:rPr lang="en-US" sz="2400">
                <a:latin typeface="Courier New" panose="02070309020205020404" pitchFamily="49" charset="0"/>
              </a:rPr>
              <a:t>c.applyInterest();</a:t>
            </a:r>
            <a:br>
              <a:rPr lang="en-US" sz="2400">
                <a:latin typeface="Courier New" panose="02070309020205020404" pitchFamily="49" charset="0"/>
              </a:rPr>
            </a:br>
            <a:endParaRPr lang="en-US" sz="2400">
              <a:latin typeface="Courier New" panose="02070309020205020404" pitchFamily="49" charset="0"/>
            </a:endParaRPr>
          </a:p>
          <a:p>
            <a:pPr>
              <a:lnSpc>
                <a:spcPct val="80000"/>
              </a:lnSpc>
            </a:pPr>
            <a:r>
              <a:rPr lang="en-US"/>
              <a:t>a </a:t>
            </a:r>
            <a:r>
              <a:rPr lang="en-US">
                <a:latin typeface="Courier New" panose="02070309020205020404" pitchFamily="49" charset="0"/>
              </a:rPr>
              <a:t>BankAccount</a:t>
            </a:r>
            <a:r>
              <a:rPr lang="en-US"/>
              <a:t> variable can refer to a </a:t>
            </a:r>
            <a:r>
              <a:rPr lang="en-US">
                <a:latin typeface="Courier New" panose="02070309020205020404" pitchFamily="49" charset="0"/>
              </a:rPr>
              <a:t>CheckingAccount</a:t>
            </a:r>
            <a:r>
              <a:rPr lang="en-US"/>
              <a:t> object </a:t>
            </a:r>
            <a:br>
              <a:rPr lang="en-US"/>
            </a:br>
            <a:r>
              <a:rPr lang="en-US"/>
              <a:t/>
            </a:r>
            <a:br>
              <a:rPr lang="en-US"/>
            </a:br>
            <a:r>
              <a:rPr lang="en-US" sz="2400" b="1">
                <a:latin typeface="Courier New" panose="02070309020205020404" pitchFamily="49" charset="0"/>
              </a:rPr>
              <a:t>BankAccount b2 = new CheckingAccount(0.06);</a:t>
            </a:r>
            <a:br>
              <a:rPr lang="en-US" sz="2400" b="1">
                <a:latin typeface="Courier New" panose="02070309020205020404" pitchFamily="49" charset="0"/>
              </a:rPr>
            </a:br>
            <a:r>
              <a:rPr lang="en-US" sz="2400">
                <a:latin typeface="Courier New" panose="02070309020205020404" pitchFamily="49" charset="0"/>
              </a:rPr>
              <a:t>System.out.println(</a:t>
            </a:r>
            <a:r>
              <a:rPr lang="en-US" sz="2400" b="1">
                <a:latin typeface="Courier New" panose="02070309020205020404" pitchFamily="49" charset="0"/>
              </a:rPr>
              <a:t>b2.getBalance()</a:t>
            </a:r>
            <a:r>
              <a:rPr lang="en-US" sz="2400">
                <a:latin typeface="Courier New" panose="02070309020205020404" pitchFamily="49" charset="0"/>
              </a:rPr>
              <a:t>);</a:t>
            </a:r>
          </a:p>
          <a:p>
            <a:pPr>
              <a:lnSpc>
                <a:spcPct val="80000"/>
              </a:lnSpc>
              <a:buFont typeface="Wingdings" panose="05000000000000000000" pitchFamily="2" charset="2"/>
              <a:buNone/>
            </a:pPr>
            <a:endParaRPr lang="en-US" sz="2400">
              <a:latin typeface="Courier New" panose="02070309020205020404" pitchFamily="49" charset="0"/>
            </a:endParaRPr>
          </a:p>
          <a:p>
            <a:pPr>
              <a:lnSpc>
                <a:spcPct val="80000"/>
              </a:lnSpc>
            </a:pPr>
            <a:r>
              <a:rPr lang="en-US"/>
              <a:t>an </a:t>
            </a:r>
            <a:r>
              <a:rPr lang="en-US">
                <a:latin typeface="Courier New" panose="02070309020205020404" pitchFamily="49" charset="0"/>
              </a:rPr>
              <a:t>Object</a:t>
            </a:r>
            <a:r>
              <a:rPr lang="en-US"/>
              <a:t> variable can point to either account type</a:t>
            </a:r>
            <a:br>
              <a:rPr lang="en-US"/>
            </a:br>
            <a:r>
              <a:rPr lang="en-US"/>
              <a:t/>
            </a:r>
            <a:br>
              <a:rPr lang="en-US"/>
            </a:br>
            <a:r>
              <a:rPr lang="en-US" sz="2400" b="1">
                <a:latin typeface="Courier New" panose="02070309020205020404" pitchFamily="49" charset="0"/>
              </a:rPr>
              <a:t>Object</a:t>
            </a:r>
            <a:r>
              <a:rPr lang="en-US" sz="2400">
                <a:latin typeface="Courier New" panose="02070309020205020404" pitchFamily="49" charset="0"/>
              </a:rPr>
              <a:t> o  = new BankAccount();</a:t>
            </a:r>
            <a:br>
              <a:rPr lang="en-US" sz="2400">
                <a:latin typeface="Courier New" panose="02070309020205020404" pitchFamily="49" charset="0"/>
              </a:rPr>
            </a:br>
            <a:r>
              <a:rPr lang="en-US" sz="2400" b="1">
                <a:latin typeface="Courier New" panose="02070309020205020404" pitchFamily="49" charset="0"/>
              </a:rPr>
              <a:t>Object</a:t>
            </a:r>
            <a:r>
              <a:rPr lang="en-US" sz="2400">
                <a:latin typeface="Courier New" panose="02070309020205020404" pitchFamily="49" charset="0"/>
              </a:rPr>
              <a:t> o2 = new CheckingAccount(0.09);</a:t>
            </a:r>
          </a:p>
        </p:txBody>
      </p:sp>
    </p:spTree>
    <p:extLst>
      <p:ext uri="{BB962C8B-B14F-4D97-AF65-F5344CB8AC3E}">
        <p14:creationId xmlns:p14="http://schemas.microsoft.com/office/powerpoint/2010/main" val="3799809880"/>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0"/>
          </p:nvPr>
        </p:nvSpPr>
        <p:spPr/>
        <p:txBody>
          <a:bodyPr/>
          <a:lstStyle/>
          <a:p>
            <a:fld id="{10D6989D-15C8-498D-9265-C9D1D807C641}" type="slidenum">
              <a:rPr lang="en-US"/>
              <a:pPr/>
              <a:t>120</a:t>
            </a:fld>
            <a:endParaRPr lang="en-US"/>
          </a:p>
        </p:txBody>
      </p:sp>
      <p:sp>
        <p:nvSpPr>
          <p:cNvPr id="859138" name="Rectangle 2"/>
          <p:cNvSpPr>
            <a:spLocks noGrp="1" noChangeArrowheads="1"/>
          </p:cNvSpPr>
          <p:nvPr>
            <p:ph type="title"/>
          </p:nvPr>
        </p:nvSpPr>
        <p:spPr>
          <a:xfrm>
            <a:off x="8610600" y="152401"/>
            <a:ext cx="2057400" cy="396875"/>
          </a:xfrm>
        </p:spPr>
        <p:txBody>
          <a:bodyPr>
            <a:normAutofit fontScale="90000"/>
          </a:bodyPr>
          <a:lstStyle/>
          <a:p>
            <a:r>
              <a:rPr lang="en-US"/>
              <a:t>Outline</a:t>
            </a:r>
          </a:p>
        </p:txBody>
      </p:sp>
      <p:sp>
        <p:nvSpPr>
          <p:cNvPr id="859139" name="Rectangle 3"/>
          <p:cNvSpPr>
            <a:spLocks noGrp="1" noChangeArrowheads="1"/>
          </p:cNvSpPr>
          <p:nvPr>
            <p:ph type="body" sz="half" idx="1"/>
          </p:nvPr>
        </p:nvSpPr>
        <p:spPr>
          <a:xfrm>
            <a:off x="8689975" y="1068388"/>
            <a:ext cx="1981200" cy="1797050"/>
          </a:xfrm>
          <a:noFill/>
        </p:spPr>
        <p:txBody>
          <a:bodyPr>
            <a:normAutofit fontScale="70000" lnSpcReduction="20000"/>
          </a:bodyPr>
          <a:lstStyle/>
          <a:p>
            <a:r>
              <a:rPr lang="en-US"/>
              <a:t>DivideByZeroWithExceptionHandling</a:t>
            </a:r>
          </a:p>
          <a:p>
            <a:r>
              <a:rPr lang="en-US"/>
              <a:t>.java</a:t>
            </a:r>
          </a:p>
          <a:p>
            <a:endParaRPr lang="en-US"/>
          </a:p>
          <a:p>
            <a:r>
              <a:rPr lang="en-US" sz="1600">
                <a:latin typeface="Times New Roman" panose="02020603050405020304" pitchFamily="18" charset="0"/>
              </a:rPr>
              <a:t>(3 of 3)</a:t>
            </a:r>
            <a:r>
              <a:rPr lang="en-US"/>
              <a:t> </a:t>
            </a:r>
          </a:p>
        </p:txBody>
      </p:sp>
      <p:graphicFrame>
        <p:nvGraphicFramePr>
          <p:cNvPr id="859142" name="Object 6"/>
          <p:cNvGraphicFramePr>
            <a:graphicFrameLocks noGrp="1" noChangeAspect="1"/>
          </p:cNvGraphicFramePr>
          <p:nvPr>
            <p:ph sz="half" idx="2"/>
          </p:nvPr>
        </p:nvGraphicFramePr>
        <p:xfrm>
          <a:off x="1560513" y="1588"/>
          <a:ext cx="6913562" cy="5097462"/>
        </p:xfrm>
        <a:graphic>
          <a:graphicData uri="http://schemas.openxmlformats.org/presentationml/2006/ole">
            <mc:AlternateContent xmlns:mc="http://schemas.openxmlformats.org/markup-compatibility/2006">
              <mc:Choice xmlns:v="urn:schemas-microsoft-com:vml" Requires="v">
                <p:oleObj spid="_x0000_s5130" name="Document" r:id="rId4" imgW="7082228" imgH="5220995" progId="Word.Document.8">
                  <p:embed/>
                </p:oleObj>
              </mc:Choice>
              <mc:Fallback>
                <p:oleObj name="Document" r:id="rId4" imgW="7082228" imgH="5220995" progId="Word.Documen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60513" y="1588"/>
                        <a:ext cx="6913562" cy="50974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752166909"/>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294967295"/>
          </p:nvPr>
        </p:nvSpPr>
        <p:spPr>
          <a:xfrm>
            <a:off x="838200" y="6356350"/>
            <a:ext cx="2743200" cy="365125"/>
          </a:xfrm>
        </p:spPr>
        <p:txBody>
          <a:bodyPr/>
          <a:lstStyle/>
          <a:p>
            <a:fld id="{1CC116AE-37CB-4CFE-8AD2-B098FDDDF396}" type="slidenum">
              <a:rPr lang="en-US"/>
              <a:pPr/>
              <a:t>121</a:t>
            </a:fld>
            <a:endParaRPr lang="en-US"/>
          </a:p>
        </p:txBody>
      </p:sp>
      <p:sp>
        <p:nvSpPr>
          <p:cNvPr id="921602" name="Rectangle 2"/>
          <p:cNvSpPr>
            <a:spLocks noGrp="1" noChangeArrowheads="1"/>
          </p:cNvSpPr>
          <p:nvPr>
            <p:ph type="title"/>
          </p:nvPr>
        </p:nvSpPr>
        <p:spPr/>
        <p:txBody>
          <a:bodyPr/>
          <a:lstStyle/>
          <a:p>
            <a:r>
              <a:rPr lang="en-US" sz="3200" dirty="0" smtClean="0"/>
              <a:t>When </a:t>
            </a:r>
            <a:r>
              <a:rPr lang="en-US" sz="3200" dirty="0"/>
              <a:t>to Use Exception Handling</a:t>
            </a:r>
          </a:p>
        </p:txBody>
      </p:sp>
      <p:sp>
        <p:nvSpPr>
          <p:cNvPr id="921603" name="Rectangle 3"/>
          <p:cNvSpPr>
            <a:spLocks noGrp="1" noChangeArrowheads="1"/>
          </p:cNvSpPr>
          <p:nvPr>
            <p:ph type="body" idx="1"/>
          </p:nvPr>
        </p:nvSpPr>
        <p:spPr/>
        <p:txBody>
          <a:bodyPr/>
          <a:lstStyle/>
          <a:p>
            <a:r>
              <a:rPr lang="en-US"/>
              <a:t>Exception handling designed to process synchronous errors</a:t>
            </a:r>
          </a:p>
          <a:p>
            <a:r>
              <a:rPr lang="en-US"/>
              <a:t>Synchronous errors – occur when a statement executes</a:t>
            </a:r>
          </a:p>
          <a:p>
            <a:r>
              <a:rPr lang="en-US"/>
              <a:t>Asynchronous errors – occur in parallel with and independent of the program’s flow of control</a:t>
            </a:r>
          </a:p>
        </p:txBody>
      </p:sp>
    </p:spTree>
    <p:extLst>
      <p:ext uri="{BB962C8B-B14F-4D97-AF65-F5344CB8AC3E}">
        <p14:creationId xmlns:p14="http://schemas.microsoft.com/office/powerpoint/2010/main" val="3115217386"/>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294967295"/>
          </p:nvPr>
        </p:nvSpPr>
        <p:spPr>
          <a:xfrm>
            <a:off x="838200" y="6356350"/>
            <a:ext cx="2743200" cy="365125"/>
          </a:xfrm>
        </p:spPr>
        <p:txBody>
          <a:bodyPr/>
          <a:lstStyle/>
          <a:p>
            <a:fld id="{F6570C69-9AB7-4AF9-A7BD-C8F10038C5E9}" type="slidenum">
              <a:rPr lang="en-US"/>
              <a:pPr/>
              <a:t>122</a:t>
            </a:fld>
            <a:endParaRPr lang="en-US"/>
          </a:p>
        </p:txBody>
      </p:sp>
      <p:sp>
        <p:nvSpPr>
          <p:cNvPr id="815108" name="Rectangle 4"/>
          <p:cNvSpPr>
            <a:spLocks noGrp="1" noChangeArrowheads="1"/>
          </p:cNvSpPr>
          <p:nvPr>
            <p:ph type="title"/>
          </p:nvPr>
        </p:nvSpPr>
        <p:spPr>
          <a:xfrm>
            <a:off x="2438400" y="609600"/>
            <a:ext cx="7772400" cy="1143000"/>
          </a:xfrm>
        </p:spPr>
        <p:txBody>
          <a:bodyPr/>
          <a:lstStyle/>
          <a:p>
            <a:r>
              <a:rPr lang="en-US" sz="3000" dirty="0">
                <a:cs typeface="Times New Roman" panose="02020603050405020304" pitchFamily="18" charset="0"/>
              </a:rPr>
              <a:t>Software Engineering Observation </a:t>
            </a:r>
          </a:p>
        </p:txBody>
      </p:sp>
      <p:sp>
        <p:nvSpPr>
          <p:cNvPr id="815109" name="Rectangle 5"/>
          <p:cNvSpPr>
            <a:spLocks noGrp="1" noChangeArrowheads="1"/>
          </p:cNvSpPr>
          <p:nvPr>
            <p:ph type="body" idx="1"/>
          </p:nvPr>
        </p:nvSpPr>
        <p:spPr>
          <a:xfrm>
            <a:off x="2665414" y="1905000"/>
            <a:ext cx="7697787" cy="2012950"/>
          </a:xfrm>
          <a:noFill/>
        </p:spPr>
        <p:txBody>
          <a:bodyPr/>
          <a:lstStyle/>
          <a:p>
            <a:r>
              <a:rPr lang="en-US">
                <a:cs typeface="Times New Roman" panose="02020603050405020304" pitchFamily="18" charset="0"/>
              </a:rPr>
              <a:t>Incorporate your exception-handling strategy into your system from the design process’s inception. Including effective exception handling after a system has been implemented can be difficult.</a:t>
            </a:r>
            <a:r>
              <a:rPr lang="en-US"/>
              <a:t> </a:t>
            </a:r>
          </a:p>
        </p:txBody>
      </p:sp>
    </p:spTree>
    <p:extLst>
      <p:ext uri="{BB962C8B-B14F-4D97-AF65-F5344CB8AC3E}">
        <p14:creationId xmlns:p14="http://schemas.microsoft.com/office/powerpoint/2010/main" val="2812140520"/>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294967295"/>
          </p:nvPr>
        </p:nvSpPr>
        <p:spPr>
          <a:xfrm>
            <a:off x="838200" y="6356350"/>
            <a:ext cx="2743200" cy="365125"/>
          </a:xfrm>
        </p:spPr>
        <p:txBody>
          <a:bodyPr/>
          <a:lstStyle/>
          <a:p>
            <a:fld id="{56133125-CC84-4F09-87A3-6FB435D5DCC5}" type="slidenum">
              <a:rPr lang="en-US"/>
              <a:pPr/>
              <a:t>123</a:t>
            </a:fld>
            <a:endParaRPr lang="en-US"/>
          </a:p>
        </p:txBody>
      </p:sp>
      <p:sp>
        <p:nvSpPr>
          <p:cNvPr id="816130" name="Rectangle 2"/>
          <p:cNvSpPr>
            <a:spLocks noGrp="1" noChangeArrowheads="1"/>
          </p:cNvSpPr>
          <p:nvPr>
            <p:ph type="title"/>
          </p:nvPr>
        </p:nvSpPr>
        <p:spPr>
          <a:xfrm>
            <a:off x="2438400" y="533400"/>
            <a:ext cx="7772400" cy="1143000"/>
          </a:xfrm>
        </p:spPr>
        <p:txBody>
          <a:bodyPr/>
          <a:lstStyle/>
          <a:p>
            <a:r>
              <a:rPr lang="en-US" sz="3200" dirty="0">
                <a:cs typeface="Times New Roman" panose="02020603050405020304" pitchFamily="18" charset="0"/>
              </a:rPr>
              <a:t>Software Engineering Observation </a:t>
            </a:r>
          </a:p>
        </p:txBody>
      </p:sp>
      <p:sp>
        <p:nvSpPr>
          <p:cNvPr id="816132" name="Rectangle 4"/>
          <p:cNvSpPr>
            <a:spLocks noGrp="1" noChangeArrowheads="1"/>
          </p:cNvSpPr>
          <p:nvPr>
            <p:ph type="body" idx="1"/>
          </p:nvPr>
        </p:nvSpPr>
        <p:spPr>
          <a:xfrm>
            <a:off x="2665414" y="2209801"/>
            <a:ext cx="7697787" cy="1628775"/>
          </a:xfrm>
          <a:noFill/>
        </p:spPr>
        <p:txBody>
          <a:bodyPr/>
          <a:lstStyle/>
          <a:p>
            <a:r>
              <a:rPr lang="en-US">
                <a:cs typeface="Times New Roman" panose="02020603050405020304" pitchFamily="18" charset="0"/>
              </a:rPr>
              <a:t>Exception handling provides a single, uniform technique for processing problems. This helps programmers working on large projects understand each other’s error-processing code.</a:t>
            </a:r>
            <a:r>
              <a:rPr lang="en-US"/>
              <a:t> </a:t>
            </a:r>
          </a:p>
        </p:txBody>
      </p:sp>
    </p:spTree>
    <p:extLst>
      <p:ext uri="{BB962C8B-B14F-4D97-AF65-F5344CB8AC3E}">
        <p14:creationId xmlns:p14="http://schemas.microsoft.com/office/powerpoint/2010/main" val="2570330997"/>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294967295"/>
          </p:nvPr>
        </p:nvSpPr>
        <p:spPr>
          <a:xfrm>
            <a:off x="838200" y="6356350"/>
            <a:ext cx="2743200" cy="365125"/>
          </a:xfrm>
        </p:spPr>
        <p:txBody>
          <a:bodyPr/>
          <a:lstStyle/>
          <a:p>
            <a:fld id="{958F15A9-5B3B-4F94-9E93-33E151CF933A}" type="slidenum">
              <a:rPr lang="en-US"/>
              <a:pPr/>
              <a:t>124</a:t>
            </a:fld>
            <a:endParaRPr lang="en-US"/>
          </a:p>
        </p:txBody>
      </p:sp>
      <p:sp>
        <p:nvSpPr>
          <p:cNvPr id="817155" name="Rectangle 3"/>
          <p:cNvSpPr>
            <a:spLocks noGrp="1" noChangeArrowheads="1"/>
          </p:cNvSpPr>
          <p:nvPr>
            <p:ph type="body" idx="1"/>
          </p:nvPr>
        </p:nvSpPr>
        <p:spPr>
          <a:xfrm>
            <a:off x="2590800" y="2081214"/>
            <a:ext cx="7696200" cy="1628775"/>
          </a:xfrm>
          <a:noFill/>
        </p:spPr>
        <p:txBody>
          <a:bodyPr/>
          <a:lstStyle/>
          <a:p>
            <a:r>
              <a:rPr lang="en-US">
                <a:cs typeface="Times New Roman" panose="02020603050405020304" pitchFamily="18" charset="0"/>
              </a:rPr>
              <a:t>Avoid using exception handling as an alternate form of flow of control. These “additional” exceptions can “get in the way” of genuine error-type exceptions.</a:t>
            </a:r>
            <a:r>
              <a:rPr lang="en-US"/>
              <a:t> </a:t>
            </a:r>
          </a:p>
        </p:txBody>
      </p:sp>
      <p:sp>
        <p:nvSpPr>
          <p:cNvPr id="817156" name="Rectangle 4"/>
          <p:cNvSpPr>
            <a:spLocks noGrp="1" noChangeArrowheads="1"/>
          </p:cNvSpPr>
          <p:nvPr>
            <p:ph type="title"/>
          </p:nvPr>
        </p:nvSpPr>
        <p:spPr>
          <a:xfrm>
            <a:off x="2438400" y="533400"/>
            <a:ext cx="7772400" cy="1143000"/>
          </a:xfrm>
        </p:spPr>
        <p:txBody>
          <a:bodyPr/>
          <a:lstStyle/>
          <a:p>
            <a:r>
              <a:rPr lang="en-US" sz="3200">
                <a:cs typeface="Times New Roman" panose="02020603050405020304" pitchFamily="18" charset="0"/>
              </a:rPr>
              <a:t>Software Engineering Observation 13.4</a:t>
            </a:r>
          </a:p>
        </p:txBody>
      </p:sp>
    </p:spTree>
    <p:extLst>
      <p:ext uri="{BB962C8B-B14F-4D97-AF65-F5344CB8AC3E}">
        <p14:creationId xmlns:p14="http://schemas.microsoft.com/office/powerpoint/2010/main" val="818151056"/>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294967295"/>
          </p:nvPr>
        </p:nvSpPr>
        <p:spPr>
          <a:xfrm>
            <a:off x="838200" y="6356350"/>
            <a:ext cx="2743200" cy="365125"/>
          </a:xfrm>
        </p:spPr>
        <p:txBody>
          <a:bodyPr/>
          <a:lstStyle/>
          <a:p>
            <a:fld id="{570F80E7-A5B9-4640-93A8-179114C67E7F}" type="slidenum">
              <a:rPr lang="en-US"/>
              <a:pPr/>
              <a:t>125</a:t>
            </a:fld>
            <a:endParaRPr lang="en-US"/>
          </a:p>
        </p:txBody>
      </p:sp>
      <p:sp>
        <p:nvSpPr>
          <p:cNvPr id="818179" name="Rectangle 3"/>
          <p:cNvSpPr>
            <a:spLocks noGrp="1" noChangeArrowheads="1"/>
          </p:cNvSpPr>
          <p:nvPr>
            <p:ph type="title"/>
          </p:nvPr>
        </p:nvSpPr>
        <p:spPr>
          <a:xfrm>
            <a:off x="2438400" y="533400"/>
            <a:ext cx="7772400" cy="1143000"/>
          </a:xfrm>
        </p:spPr>
        <p:txBody>
          <a:bodyPr/>
          <a:lstStyle/>
          <a:p>
            <a:r>
              <a:rPr lang="en-US" sz="3200" dirty="0">
                <a:cs typeface="Times New Roman" panose="02020603050405020304" pitchFamily="18" charset="0"/>
              </a:rPr>
              <a:t>Software Engineering Observation </a:t>
            </a:r>
          </a:p>
        </p:txBody>
      </p:sp>
      <p:sp>
        <p:nvSpPr>
          <p:cNvPr id="818180" name="Rectangle 4"/>
          <p:cNvSpPr>
            <a:spLocks noGrp="1" noChangeArrowheads="1"/>
          </p:cNvSpPr>
          <p:nvPr>
            <p:ph type="body" idx="1"/>
          </p:nvPr>
        </p:nvSpPr>
        <p:spPr>
          <a:xfrm>
            <a:off x="2665414" y="2028825"/>
            <a:ext cx="7621587" cy="2781300"/>
          </a:xfrm>
          <a:noFill/>
        </p:spPr>
        <p:txBody>
          <a:bodyPr/>
          <a:lstStyle/>
          <a:p>
            <a:r>
              <a:rPr lang="en-US">
                <a:cs typeface="Times New Roman" panose="02020603050405020304" pitchFamily="18" charset="0"/>
              </a:rPr>
              <a:t>Exception handling simplifies combining software components and enables them to work together effectively by enabling predefined components to communicate problems to application-specific components, which can then process the problems in an application-specific manner.</a:t>
            </a:r>
            <a:r>
              <a:rPr lang="en-US"/>
              <a:t> </a:t>
            </a:r>
          </a:p>
        </p:txBody>
      </p:sp>
    </p:spTree>
    <p:extLst>
      <p:ext uri="{BB962C8B-B14F-4D97-AF65-F5344CB8AC3E}">
        <p14:creationId xmlns:p14="http://schemas.microsoft.com/office/powerpoint/2010/main" val="1184346977"/>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294967295"/>
          </p:nvPr>
        </p:nvSpPr>
        <p:spPr>
          <a:xfrm>
            <a:off x="838200" y="6356350"/>
            <a:ext cx="2743200" cy="365125"/>
          </a:xfrm>
        </p:spPr>
        <p:txBody>
          <a:bodyPr/>
          <a:lstStyle/>
          <a:p>
            <a:fld id="{D44FFD45-D890-487B-9BEF-60E3225897FE}" type="slidenum">
              <a:rPr lang="en-US"/>
              <a:pPr/>
              <a:t>126</a:t>
            </a:fld>
            <a:endParaRPr lang="en-US"/>
          </a:p>
        </p:txBody>
      </p:sp>
      <p:sp>
        <p:nvSpPr>
          <p:cNvPr id="835588" name="Rectangle 4"/>
          <p:cNvSpPr>
            <a:spLocks noGrp="1" noChangeArrowheads="1"/>
          </p:cNvSpPr>
          <p:nvPr>
            <p:ph type="title"/>
          </p:nvPr>
        </p:nvSpPr>
        <p:spPr/>
        <p:txBody>
          <a:bodyPr/>
          <a:lstStyle/>
          <a:p>
            <a:r>
              <a:rPr lang="en-US" dirty="0">
                <a:cs typeface="Times New Roman" panose="02020603050405020304" pitchFamily="18" charset="0"/>
              </a:rPr>
              <a:t>Good Programming Practice </a:t>
            </a:r>
          </a:p>
        </p:txBody>
      </p:sp>
      <p:sp>
        <p:nvSpPr>
          <p:cNvPr id="835590" name="Rectangle 6"/>
          <p:cNvSpPr>
            <a:spLocks noGrp="1" noChangeArrowheads="1"/>
          </p:cNvSpPr>
          <p:nvPr>
            <p:ph type="body" idx="1"/>
          </p:nvPr>
        </p:nvSpPr>
        <p:spPr>
          <a:xfrm>
            <a:off x="2514600" y="1704976"/>
            <a:ext cx="7848600" cy="3933825"/>
          </a:xfrm>
          <a:noFill/>
        </p:spPr>
        <p:txBody>
          <a:bodyPr/>
          <a:lstStyle/>
          <a:p>
            <a:pPr>
              <a:lnSpc>
                <a:spcPct val="80000"/>
              </a:lnSpc>
            </a:pPr>
            <a:r>
              <a:rPr lang="en-US">
                <a:cs typeface="Times New Roman" panose="02020603050405020304" pitchFamily="18" charset="0"/>
              </a:rPr>
              <a:t>Java’s exception-handling mechanism is intended to remove error-processing code from the main line of a program’s code to improve program clarity. Do not place</a:t>
            </a:r>
            <a:r>
              <a:rPr lang="en-US" sz="2400">
                <a:latin typeface="Lucida Console" panose="020B0609040504020204" pitchFamily="49" charset="0"/>
                <a:cs typeface="Times New Roman" panose="02020603050405020304" pitchFamily="18" charset="0"/>
              </a:rPr>
              <a:t> </a:t>
            </a:r>
            <a:r>
              <a:rPr lang="en-US" sz="2400">
                <a:latin typeface="Lucida Console" panose="020B0609040504020204" pitchFamily="49" charset="0"/>
                <a:ea typeface="LucidaSansTypewriter" pitchFamily="49" charset="0"/>
                <a:cs typeface="Lucida Console" panose="020B0609040504020204" pitchFamily="49" charset="0"/>
              </a:rPr>
              <a:t>try...</a:t>
            </a:r>
            <a:r>
              <a:rPr lang="en-US">
                <a:cs typeface="Times New Roman" panose="02020603050405020304" pitchFamily="18" charset="0"/>
              </a:rPr>
              <a:t> </a:t>
            </a:r>
            <a:r>
              <a:rPr lang="en-US" sz="2400">
                <a:latin typeface="Lucida Console" panose="020B0609040504020204" pitchFamily="49" charset="0"/>
              </a:rPr>
              <a:t>catch</a:t>
            </a:r>
            <a:r>
              <a:rPr lang="en-US">
                <a:cs typeface="Times New Roman" panose="02020603050405020304" pitchFamily="18" charset="0"/>
              </a:rPr>
              <a:t> </a:t>
            </a:r>
            <a:r>
              <a:rPr lang="en-US" sz="2400">
                <a:latin typeface="Lucida Console" panose="020B0609040504020204" pitchFamily="49" charset="0"/>
              </a:rPr>
              <a:t>finally...</a:t>
            </a:r>
            <a:r>
              <a:rPr lang="en-US">
                <a:cs typeface="Times New Roman" panose="02020603050405020304" pitchFamily="18" charset="0"/>
              </a:rPr>
              <a:t> around every statement that may throw an exception. This makes programs difficult to read. Rather, place one </a:t>
            </a:r>
            <a:r>
              <a:rPr lang="en-US" sz="2400">
                <a:latin typeface="Lucida Console" panose="020B0609040504020204" pitchFamily="49" charset="0"/>
              </a:rPr>
              <a:t>try</a:t>
            </a:r>
            <a:r>
              <a:rPr lang="en-US">
                <a:cs typeface="Times New Roman" panose="02020603050405020304" pitchFamily="18" charset="0"/>
              </a:rPr>
              <a:t> block around a significant portion of your code, follow that </a:t>
            </a:r>
            <a:r>
              <a:rPr lang="en-US" sz="2400">
                <a:latin typeface="Lucida Console" panose="020B0609040504020204" pitchFamily="49" charset="0"/>
              </a:rPr>
              <a:t>try</a:t>
            </a:r>
            <a:r>
              <a:rPr lang="en-US">
                <a:cs typeface="Times New Roman" panose="02020603050405020304" pitchFamily="18" charset="0"/>
              </a:rPr>
              <a:t> block with </a:t>
            </a:r>
            <a:r>
              <a:rPr lang="en-US" sz="2400">
                <a:latin typeface="Lucida Console" panose="020B0609040504020204" pitchFamily="49" charset="0"/>
              </a:rPr>
              <a:t>catch</a:t>
            </a:r>
            <a:r>
              <a:rPr lang="en-US">
                <a:cs typeface="Times New Roman" panose="02020603050405020304" pitchFamily="18" charset="0"/>
              </a:rPr>
              <a:t> blocks that handle each possible exception and follow the </a:t>
            </a:r>
            <a:r>
              <a:rPr lang="en-US" sz="2400">
                <a:latin typeface="Lucida Console" panose="020B0609040504020204" pitchFamily="49" charset="0"/>
              </a:rPr>
              <a:t>catch</a:t>
            </a:r>
            <a:r>
              <a:rPr lang="en-US">
                <a:cs typeface="Times New Roman" panose="02020603050405020304" pitchFamily="18" charset="0"/>
              </a:rPr>
              <a:t> blocks with a single </a:t>
            </a:r>
            <a:r>
              <a:rPr lang="en-US" sz="2400">
                <a:latin typeface="Lucida Console" panose="020B0609040504020204" pitchFamily="49" charset="0"/>
              </a:rPr>
              <a:t>finally</a:t>
            </a:r>
            <a:r>
              <a:rPr lang="en-US">
                <a:cs typeface="Times New Roman" panose="02020603050405020304" pitchFamily="18" charset="0"/>
              </a:rPr>
              <a:t> block (if one is required).</a:t>
            </a:r>
            <a:r>
              <a:rPr lang="en-US"/>
              <a:t> </a:t>
            </a:r>
          </a:p>
        </p:txBody>
      </p:sp>
    </p:spTree>
    <p:extLst>
      <p:ext uri="{BB962C8B-B14F-4D97-AF65-F5344CB8AC3E}">
        <p14:creationId xmlns:p14="http://schemas.microsoft.com/office/powerpoint/2010/main" val="4283358723"/>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4"/>
          <p:cNvSpPr>
            <a:spLocks noGrp="1"/>
          </p:cNvSpPr>
          <p:nvPr>
            <p:ph type="sldNum" sz="quarter" idx="10"/>
          </p:nvPr>
        </p:nvSpPr>
        <p:spPr/>
        <p:txBody>
          <a:bodyPr/>
          <a:lstStyle/>
          <a:p>
            <a:fld id="{D5D9EBEE-6490-4234-8DFC-B2DCD205A264}" type="slidenum">
              <a:rPr lang="en-US"/>
              <a:pPr/>
              <a:t>127</a:t>
            </a:fld>
            <a:endParaRPr lang="en-US"/>
          </a:p>
        </p:txBody>
      </p:sp>
      <p:sp>
        <p:nvSpPr>
          <p:cNvPr id="865282" name="Rectangle 2"/>
          <p:cNvSpPr>
            <a:spLocks noGrp="1" noChangeArrowheads="1"/>
          </p:cNvSpPr>
          <p:nvPr>
            <p:ph type="title"/>
          </p:nvPr>
        </p:nvSpPr>
        <p:spPr>
          <a:xfrm>
            <a:off x="8610600" y="152401"/>
            <a:ext cx="2057400" cy="396875"/>
          </a:xfrm>
        </p:spPr>
        <p:txBody>
          <a:bodyPr>
            <a:normAutofit fontScale="90000"/>
          </a:bodyPr>
          <a:lstStyle/>
          <a:p>
            <a:r>
              <a:rPr lang="en-US"/>
              <a:t>Outline</a:t>
            </a:r>
          </a:p>
        </p:txBody>
      </p:sp>
      <p:sp>
        <p:nvSpPr>
          <p:cNvPr id="865283" name="Rectangle 3"/>
          <p:cNvSpPr>
            <a:spLocks noGrp="1" noChangeArrowheads="1"/>
          </p:cNvSpPr>
          <p:nvPr>
            <p:ph type="body" sz="half" idx="1"/>
          </p:nvPr>
        </p:nvSpPr>
        <p:spPr>
          <a:xfrm>
            <a:off x="8689975" y="1068389"/>
            <a:ext cx="1981200" cy="1584325"/>
          </a:xfrm>
          <a:noFill/>
        </p:spPr>
        <p:txBody>
          <a:bodyPr>
            <a:normAutofit fontScale="70000" lnSpcReduction="20000"/>
          </a:bodyPr>
          <a:lstStyle/>
          <a:p>
            <a:r>
              <a:rPr lang="en-US"/>
              <a:t>UsingExceptions</a:t>
            </a:r>
          </a:p>
          <a:p>
            <a:r>
              <a:rPr lang="en-US"/>
              <a:t>.java</a:t>
            </a:r>
          </a:p>
          <a:p>
            <a:endParaRPr lang="en-US"/>
          </a:p>
          <a:p>
            <a:r>
              <a:rPr lang="en-US" sz="1600">
                <a:latin typeface="Times New Roman" panose="02020603050405020304" pitchFamily="18" charset="0"/>
              </a:rPr>
              <a:t>(1 of 3)</a:t>
            </a:r>
            <a:r>
              <a:rPr lang="en-US"/>
              <a:t> </a:t>
            </a:r>
          </a:p>
        </p:txBody>
      </p:sp>
      <p:graphicFrame>
        <p:nvGraphicFramePr>
          <p:cNvPr id="865286" name="Object 6"/>
          <p:cNvGraphicFramePr>
            <a:graphicFrameLocks noGrp="1" noChangeAspect="1"/>
          </p:cNvGraphicFramePr>
          <p:nvPr>
            <p:ph sz="half" idx="2"/>
          </p:nvPr>
        </p:nvGraphicFramePr>
        <p:xfrm>
          <a:off x="1524000" y="0"/>
          <a:ext cx="7056438" cy="4306888"/>
        </p:xfrm>
        <a:graphic>
          <a:graphicData uri="http://schemas.openxmlformats.org/presentationml/2006/ole">
            <mc:AlternateContent xmlns:mc="http://schemas.openxmlformats.org/markup-compatibility/2006">
              <mc:Choice xmlns:v="urn:schemas-microsoft-com:vml" Requires="v">
                <p:oleObj spid="_x0000_s7178" name="Document" r:id="rId4" imgW="7082228" imgH="4321867" progId="Word.Document.8">
                  <p:embed/>
                </p:oleObj>
              </mc:Choice>
              <mc:Fallback>
                <p:oleObj name="Document" r:id="rId4" imgW="7082228" imgH="4321867" progId="Word.Documen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0" y="0"/>
                        <a:ext cx="7056438" cy="4306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865294" name="Group 14"/>
          <p:cNvGrpSpPr>
            <a:grpSpLocks/>
          </p:cNvGrpSpPr>
          <p:nvPr/>
        </p:nvGrpSpPr>
        <p:grpSpPr bwMode="auto">
          <a:xfrm>
            <a:off x="3505200" y="2286002"/>
            <a:ext cx="4572000" cy="798513"/>
            <a:chOff x="1248" y="1440"/>
            <a:chExt cx="2880" cy="503"/>
          </a:xfrm>
        </p:grpSpPr>
        <p:sp>
          <p:nvSpPr>
            <p:cNvPr id="865292" name="Text Box 12"/>
            <p:cNvSpPr txBox="1">
              <a:spLocks noChangeArrowheads="1"/>
            </p:cNvSpPr>
            <p:nvPr/>
          </p:nvSpPr>
          <p:spPr bwMode="auto">
            <a:xfrm>
              <a:off x="2064" y="1536"/>
              <a:ext cx="2064" cy="407"/>
            </a:xfrm>
            <a:prstGeom prst="rect">
              <a:avLst/>
            </a:prstGeom>
            <a:solidFill>
              <a:srgbClr val="F0F7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28600" indent="-228600">
                <a:spcAft>
                  <a:spcPct val="0"/>
                </a:spcAft>
                <a:defRPr>
                  <a:solidFill>
                    <a:schemeClr val="tx1"/>
                  </a:solidFill>
                  <a:latin typeface="Arial" panose="020B0604020202020204" pitchFamily="34" charset="0"/>
                </a:defRPr>
              </a:lvl1pPr>
              <a:lvl2pPr>
                <a:spcAft>
                  <a:spcPct val="0"/>
                </a:spcAft>
                <a:defRPr>
                  <a:solidFill>
                    <a:schemeClr val="tx1"/>
                  </a:solidFill>
                  <a:latin typeface="Arial" panose="020B0604020202020204" pitchFamily="34" charset="0"/>
                </a:defRPr>
              </a:lvl2pPr>
              <a:lvl3pPr>
                <a:spcAft>
                  <a:spcPct val="0"/>
                </a:spcAft>
                <a:defRPr>
                  <a:solidFill>
                    <a:schemeClr val="tx1"/>
                  </a:solidFill>
                  <a:latin typeface="Arial" panose="020B0604020202020204" pitchFamily="34" charset="0"/>
                </a:defRPr>
              </a:lvl3pPr>
              <a:lvl4pPr>
                <a:spcAft>
                  <a:spcPct val="0"/>
                </a:spcAft>
                <a:defRPr>
                  <a:solidFill>
                    <a:schemeClr val="tx1"/>
                  </a:solidFill>
                  <a:latin typeface="Arial" panose="020B0604020202020204" pitchFamily="34" charset="0"/>
                </a:defRPr>
              </a:lvl4pPr>
              <a:lvl5pPr>
                <a:spcAft>
                  <a:spcPct val="0"/>
                </a:spcAft>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algn="ctr">
                <a:spcAft>
                  <a:spcPct val="25000"/>
                </a:spcAft>
              </a:pPr>
              <a:r>
                <a:rPr lang="en-US">
                  <a:latin typeface="Times New Roman" panose="02020603050405020304" pitchFamily="18" charset="0"/>
                  <a:ea typeface="Times New Roman" panose="02020603050405020304" pitchFamily="18" charset="0"/>
                  <a:cs typeface="AGaramond" pitchFamily="18" charset="0"/>
                </a:rPr>
                <a:t>Call method that throws an exception</a:t>
              </a:r>
              <a:endParaRPr lang="en-US">
                <a:solidFill>
                  <a:srgbClr val="275AFF"/>
                </a:solidFill>
                <a:ea typeface="Times New Roman" panose="02020603050405020304" pitchFamily="18" charset="0"/>
                <a:cs typeface="AGaramond" pitchFamily="18" charset="0"/>
              </a:endParaRPr>
            </a:p>
          </p:txBody>
        </p:sp>
        <p:sp>
          <p:nvSpPr>
            <p:cNvPr id="865293" name="Line 13"/>
            <p:cNvSpPr>
              <a:spLocks noChangeShapeType="1"/>
            </p:cNvSpPr>
            <p:nvPr/>
          </p:nvSpPr>
          <p:spPr bwMode="auto">
            <a:xfrm flipH="1" flipV="1">
              <a:off x="1248" y="1440"/>
              <a:ext cx="816" cy="2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grpSp>
    </p:spTree>
    <p:extLst>
      <p:ext uri="{BB962C8B-B14F-4D97-AF65-F5344CB8AC3E}">
        <p14:creationId xmlns:p14="http://schemas.microsoft.com/office/powerpoint/2010/main" val="101142711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65294"/>
                                        </p:tgtEl>
                                        <p:attrNameLst>
                                          <p:attrName>style.visibility</p:attrName>
                                        </p:attrNameLst>
                                      </p:cBhvr>
                                      <p:to>
                                        <p:strVal val="visible"/>
                                      </p:to>
                                    </p:set>
                                  </p:childTnLst>
                                  <p:subTnLst>
                                    <p:set>
                                      <p:cBhvr override="childStyle">
                                        <p:cTn dur="1" fill="hold" display="0" masterRel="nextClick" afterEffect="1"/>
                                        <p:tgtEl>
                                          <p:spTgt spid="865294"/>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4"/>
          <p:cNvSpPr>
            <a:spLocks noGrp="1"/>
          </p:cNvSpPr>
          <p:nvPr>
            <p:ph type="sldNum" sz="quarter" idx="10"/>
          </p:nvPr>
        </p:nvSpPr>
        <p:spPr/>
        <p:txBody>
          <a:bodyPr/>
          <a:lstStyle/>
          <a:p>
            <a:fld id="{6D9C9FEF-AF84-4894-9D90-E232FE396A4A}" type="slidenum">
              <a:rPr lang="en-US"/>
              <a:pPr/>
              <a:t>128</a:t>
            </a:fld>
            <a:endParaRPr lang="en-US"/>
          </a:p>
        </p:txBody>
      </p:sp>
      <p:sp>
        <p:nvSpPr>
          <p:cNvPr id="866306" name="Rectangle 2"/>
          <p:cNvSpPr>
            <a:spLocks noGrp="1" noChangeArrowheads="1"/>
          </p:cNvSpPr>
          <p:nvPr>
            <p:ph type="title"/>
          </p:nvPr>
        </p:nvSpPr>
        <p:spPr>
          <a:xfrm>
            <a:off x="8610600" y="152401"/>
            <a:ext cx="2057400" cy="396875"/>
          </a:xfrm>
        </p:spPr>
        <p:txBody>
          <a:bodyPr>
            <a:normAutofit fontScale="90000"/>
          </a:bodyPr>
          <a:lstStyle/>
          <a:p>
            <a:r>
              <a:rPr lang="en-US"/>
              <a:t>Outline</a:t>
            </a:r>
          </a:p>
        </p:txBody>
      </p:sp>
      <p:sp>
        <p:nvSpPr>
          <p:cNvPr id="866307" name="Rectangle 3"/>
          <p:cNvSpPr>
            <a:spLocks noGrp="1" noChangeArrowheads="1"/>
          </p:cNvSpPr>
          <p:nvPr>
            <p:ph type="body" sz="half" idx="1"/>
          </p:nvPr>
        </p:nvSpPr>
        <p:spPr>
          <a:xfrm>
            <a:off x="8689975" y="1068389"/>
            <a:ext cx="1981200" cy="1584325"/>
          </a:xfrm>
          <a:noFill/>
        </p:spPr>
        <p:txBody>
          <a:bodyPr>
            <a:normAutofit fontScale="70000" lnSpcReduction="20000"/>
          </a:bodyPr>
          <a:lstStyle/>
          <a:p>
            <a:r>
              <a:rPr lang="en-US"/>
              <a:t>UsingExceptions</a:t>
            </a:r>
          </a:p>
          <a:p>
            <a:r>
              <a:rPr lang="en-US"/>
              <a:t>.java</a:t>
            </a:r>
          </a:p>
          <a:p>
            <a:endParaRPr lang="en-US"/>
          </a:p>
          <a:p>
            <a:r>
              <a:rPr lang="en-US" sz="1600">
                <a:latin typeface="Times New Roman" panose="02020603050405020304" pitchFamily="18" charset="0"/>
              </a:rPr>
              <a:t>(2 of 3)</a:t>
            </a:r>
            <a:r>
              <a:rPr lang="en-US"/>
              <a:t> </a:t>
            </a:r>
          </a:p>
        </p:txBody>
      </p:sp>
      <p:graphicFrame>
        <p:nvGraphicFramePr>
          <p:cNvPr id="866310" name="Object 6"/>
          <p:cNvGraphicFramePr>
            <a:graphicFrameLocks noGrp="1" noChangeAspect="1"/>
          </p:cNvGraphicFramePr>
          <p:nvPr>
            <p:ph sz="half" idx="2"/>
          </p:nvPr>
        </p:nvGraphicFramePr>
        <p:xfrm>
          <a:off x="1524001" y="1588"/>
          <a:ext cx="7040563" cy="5554662"/>
        </p:xfrm>
        <a:graphic>
          <a:graphicData uri="http://schemas.openxmlformats.org/presentationml/2006/ole">
            <mc:AlternateContent xmlns:mc="http://schemas.openxmlformats.org/markup-compatibility/2006">
              <mc:Choice xmlns:v="urn:schemas-microsoft-com:vml" Requires="v">
                <p:oleObj spid="_x0000_s8202" name="Document" r:id="rId4" imgW="7074123" imgH="5581639" progId="Word.Document.8">
                  <p:embed/>
                </p:oleObj>
              </mc:Choice>
              <mc:Fallback>
                <p:oleObj name="Document" r:id="rId4" imgW="7074123" imgH="5581639" progId="Word.Documen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1" y="1588"/>
                        <a:ext cx="7040563" cy="55546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866318" name="Group 14"/>
          <p:cNvGrpSpPr>
            <a:grpSpLocks/>
          </p:cNvGrpSpPr>
          <p:nvPr/>
        </p:nvGrpSpPr>
        <p:grpSpPr bwMode="auto">
          <a:xfrm>
            <a:off x="3810000" y="1600202"/>
            <a:ext cx="4800600" cy="798513"/>
            <a:chOff x="1440" y="1008"/>
            <a:chExt cx="3024" cy="503"/>
          </a:xfrm>
        </p:grpSpPr>
        <p:sp>
          <p:nvSpPr>
            <p:cNvPr id="866316" name="Text Box 12"/>
            <p:cNvSpPr txBox="1">
              <a:spLocks noChangeArrowheads="1"/>
            </p:cNvSpPr>
            <p:nvPr/>
          </p:nvSpPr>
          <p:spPr bwMode="auto">
            <a:xfrm>
              <a:off x="2352" y="1104"/>
              <a:ext cx="2112" cy="407"/>
            </a:xfrm>
            <a:prstGeom prst="rect">
              <a:avLst/>
            </a:prstGeom>
            <a:solidFill>
              <a:srgbClr val="F0F7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28600" indent="-228600">
                <a:spcAft>
                  <a:spcPct val="0"/>
                </a:spcAft>
                <a:defRPr>
                  <a:solidFill>
                    <a:schemeClr val="tx1"/>
                  </a:solidFill>
                  <a:latin typeface="Arial" panose="020B0604020202020204" pitchFamily="34" charset="0"/>
                </a:defRPr>
              </a:lvl1pPr>
              <a:lvl2pPr>
                <a:spcAft>
                  <a:spcPct val="0"/>
                </a:spcAft>
                <a:defRPr>
                  <a:solidFill>
                    <a:schemeClr val="tx1"/>
                  </a:solidFill>
                  <a:latin typeface="Arial" panose="020B0604020202020204" pitchFamily="34" charset="0"/>
                </a:defRPr>
              </a:lvl2pPr>
              <a:lvl3pPr>
                <a:spcAft>
                  <a:spcPct val="0"/>
                </a:spcAft>
                <a:defRPr>
                  <a:solidFill>
                    <a:schemeClr val="tx1"/>
                  </a:solidFill>
                  <a:latin typeface="Arial" panose="020B0604020202020204" pitchFamily="34" charset="0"/>
                </a:defRPr>
              </a:lvl3pPr>
              <a:lvl4pPr>
                <a:spcAft>
                  <a:spcPct val="0"/>
                </a:spcAft>
                <a:defRPr>
                  <a:solidFill>
                    <a:schemeClr val="tx1"/>
                  </a:solidFill>
                  <a:latin typeface="Arial" panose="020B0604020202020204" pitchFamily="34" charset="0"/>
                </a:defRPr>
              </a:lvl4pPr>
              <a:lvl5pPr>
                <a:spcAft>
                  <a:spcPct val="0"/>
                </a:spcAft>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algn="ctr">
                <a:spcAft>
                  <a:spcPct val="25000"/>
                </a:spcAft>
              </a:pPr>
              <a:r>
                <a:rPr lang="en-US">
                  <a:latin typeface="Times New Roman" panose="02020603050405020304" pitchFamily="18" charset="0"/>
                  <a:ea typeface="Times New Roman" panose="02020603050405020304" pitchFamily="18" charset="0"/>
                  <a:cs typeface="AGaramond" pitchFamily="18" charset="0"/>
                </a:rPr>
                <a:t>Create new </a:t>
              </a:r>
              <a:r>
                <a:rPr lang="en-US">
                  <a:latin typeface="Lucida Console" panose="020B0609040504020204" pitchFamily="49" charset="0"/>
                  <a:ea typeface="Times New Roman" panose="02020603050405020304" pitchFamily="18" charset="0"/>
                  <a:cs typeface="AGaramond" pitchFamily="18" charset="0"/>
                </a:rPr>
                <a:t>Exception</a:t>
              </a:r>
              <a:r>
                <a:rPr lang="en-US">
                  <a:latin typeface="Times New Roman" panose="02020603050405020304" pitchFamily="18" charset="0"/>
                  <a:ea typeface="Times New Roman" panose="02020603050405020304" pitchFamily="18" charset="0"/>
                  <a:cs typeface="AGaramond" pitchFamily="18" charset="0"/>
                </a:rPr>
                <a:t> and throw it</a:t>
              </a:r>
              <a:endParaRPr lang="en-US">
                <a:solidFill>
                  <a:srgbClr val="275AFF"/>
                </a:solidFill>
                <a:ea typeface="Times New Roman" panose="02020603050405020304" pitchFamily="18" charset="0"/>
                <a:cs typeface="AGaramond" pitchFamily="18" charset="0"/>
              </a:endParaRPr>
            </a:p>
          </p:txBody>
        </p:sp>
        <p:sp>
          <p:nvSpPr>
            <p:cNvPr id="866317" name="Line 13"/>
            <p:cNvSpPr>
              <a:spLocks noChangeShapeType="1"/>
            </p:cNvSpPr>
            <p:nvPr/>
          </p:nvSpPr>
          <p:spPr bwMode="auto">
            <a:xfrm flipH="1" flipV="1">
              <a:off x="1440" y="1008"/>
              <a:ext cx="912" cy="19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grpSp>
      <p:grpSp>
        <p:nvGrpSpPr>
          <p:cNvPr id="866322" name="Group 18"/>
          <p:cNvGrpSpPr>
            <a:grpSpLocks/>
          </p:cNvGrpSpPr>
          <p:nvPr/>
        </p:nvGrpSpPr>
        <p:grpSpPr bwMode="auto">
          <a:xfrm>
            <a:off x="3581400" y="2971803"/>
            <a:ext cx="5029200" cy="798513"/>
            <a:chOff x="1296" y="1872"/>
            <a:chExt cx="3168" cy="503"/>
          </a:xfrm>
        </p:grpSpPr>
        <p:sp>
          <p:nvSpPr>
            <p:cNvPr id="866320" name="Text Box 16"/>
            <p:cNvSpPr txBox="1">
              <a:spLocks noChangeArrowheads="1"/>
            </p:cNvSpPr>
            <p:nvPr/>
          </p:nvSpPr>
          <p:spPr bwMode="auto">
            <a:xfrm>
              <a:off x="2208" y="1968"/>
              <a:ext cx="2256" cy="407"/>
            </a:xfrm>
            <a:prstGeom prst="rect">
              <a:avLst/>
            </a:prstGeom>
            <a:solidFill>
              <a:srgbClr val="F0F7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28600" indent="-228600">
                <a:spcAft>
                  <a:spcPct val="0"/>
                </a:spcAft>
                <a:defRPr>
                  <a:solidFill>
                    <a:schemeClr val="tx1"/>
                  </a:solidFill>
                  <a:latin typeface="Arial" panose="020B0604020202020204" pitchFamily="34" charset="0"/>
                </a:defRPr>
              </a:lvl1pPr>
              <a:lvl2pPr>
                <a:spcAft>
                  <a:spcPct val="0"/>
                </a:spcAft>
                <a:defRPr>
                  <a:solidFill>
                    <a:schemeClr val="tx1"/>
                  </a:solidFill>
                  <a:latin typeface="Arial" panose="020B0604020202020204" pitchFamily="34" charset="0"/>
                </a:defRPr>
              </a:lvl2pPr>
              <a:lvl3pPr>
                <a:spcAft>
                  <a:spcPct val="0"/>
                </a:spcAft>
                <a:defRPr>
                  <a:solidFill>
                    <a:schemeClr val="tx1"/>
                  </a:solidFill>
                  <a:latin typeface="Arial" panose="020B0604020202020204" pitchFamily="34" charset="0"/>
                </a:defRPr>
              </a:lvl3pPr>
              <a:lvl4pPr>
                <a:spcAft>
                  <a:spcPct val="0"/>
                </a:spcAft>
                <a:defRPr>
                  <a:solidFill>
                    <a:schemeClr val="tx1"/>
                  </a:solidFill>
                  <a:latin typeface="Arial" panose="020B0604020202020204" pitchFamily="34" charset="0"/>
                </a:defRPr>
              </a:lvl4pPr>
              <a:lvl5pPr>
                <a:spcAft>
                  <a:spcPct val="0"/>
                </a:spcAft>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algn="ctr">
                <a:spcAft>
                  <a:spcPct val="25000"/>
                </a:spcAft>
              </a:pPr>
              <a:r>
                <a:rPr lang="en-US">
                  <a:latin typeface="Times New Roman" panose="02020603050405020304" pitchFamily="18" charset="0"/>
                  <a:ea typeface="Times New Roman" panose="02020603050405020304" pitchFamily="18" charset="0"/>
                  <a:cs typeface="AGaramond" pitchFamily="18" charset="0"/>
                </a:rPr>
                <a:t>Throw previously created </a:t>
              </a:r>
              <a:r>
                <a:rPr lang="en-US">
                  <a:latin typeface="Lucida Console" panose="020B0609040504020204" pitchFamily="49" charset="0"/>
                  <a:ea typeface="Times New Roman" panose="02020603050405020304" pitchFamily="18" charset="0"/>
                  <a:cs typeface="AGaramond" pitchFamily="18" charset="0"/>
                </a:rPr>
                <a:t>Exception</a:t>
              </a:r>
              <a:endParaRPr lang="en-US">
                <a:solidFill>
                  <a:srgbClr val="275AFF"/>
                </a:solidFill>
                <a:ea typeface="Times New Roman" panose="02020603050405020304" pitchFamily="18" charset="0"/>
                <a:cs typeface="AGaramond" pitchFamily="18" charset="0"/>
              </a:endParaRPr>
            </a:p>
          </p:txBody>
        </p:sp>
        <p:sp>
          <p:nvSpPr>
            <p:cNvPr id="866321" name="Line 17"/>
            <p:cNvSpPr>
              <a:spLocks noChangeShapeType="1"/>
            </p:cNvSpPr>
            <p:nvPr/>
          </p:nvSpPr>
          <p:spPr bwMode="auto">
            <a:xfrm flipH="1" flipV="1">
              <a:off x="1296" y="1872"/>
              <a:ext cx="912" cy="19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grpSp>
      <p:grpSp>
        <p:nvGrpSpPr>
          <p:cNvPr id="866327" name="Group 23"/>
          <p:cNvGrpSpPr>
            <a:grpSpLocks/>
          </p:cNvGrpSpPr>
          <p:nvPr/>
        </p:nvGrpSpPr>
        <p:grpSpPr bwMode="auto">
          <a:xfrm>
            <a:off x="2667000" y="4114801"/>
            <a:ext cx="5105400" cy="1076325"/>
            <a:chOff x="720" y="2592"/>
            <a:chExt cx="3216" cy="678"/>
          </a:xfrm>
        </p:grpSpPr>
        <p:sp>
          <p:nvSpPr>
            <p:cNvPr id="866324" name="Text Box 20"/>
            <p:cNvSpPr txBox="1">
              <a:spLocks noChangeArrowheads="1"/>
            </p:cNvSpPr>
            <p:nvPr/>
          </p:nvSpPr>
          <p:spPr bwMode="auto">
            <a:xfrm>
              <a:off x="1632" y="2688"/>
              <a:ext cx="2304" cy="582"/>
            </a:xfrm>
            <a:prstGeom prst="rect">
              <a:avLst/>
            </a:prstGeom>
            <a:solidFill>
              <a:srgbClr val="F0F7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28600" indent="-228600">
                <a:spcAft>
                  <a:spcPct val="0"/>
                </a:spcAft>
                <a:defRPr>
                  <a:solidFill>
                    <a:schemeClr val="tx1"/>
                  </a:solidFill>
                  <a:latin typeface="Arial" panose="020B0604020202020204" pitchFamily="34" charset="0"/>
                </a:defRPr>
              </a:lvl1pPr>
              <a:lvl2pPr>
                <a:spcAft>
                  <a:spcPct val="0"/>
                </a:spcAft>
                <a:defRPr>
                  <a:solidFill>
                    <a:schemeClr val="tx1"/>
                  </a:solidFill>
                  <a:latin typeface="Arial" panose="020B0604020202020204" pitchFamily="34" charset="0"/>
                </a:defRPr>
              </a:lvl2pPr>
              <a:lvl3pPr>
                <a:spcAft>
                  <a:spcPct val="0"/>
                </a:spcAft>
                <a:defRPr>
                  <a:solidFill>
                    <a:schemeClr val="tx1"/>
                  </a:solidFill>
                  <a:latin typeface="Arial" panose="020B0604020202020204" pitchFamily="34" charset="0"/>
                </a:defRPr>
              </a:lvl3pPr>
              <a:lvl4pPr>
                <a:spcAft>
                  <a:spcPct val="0"/>
                </a:spcAft>
                <a:defRPr>
                  <a:solidFill>
                    <a:schemeClr val="tx1"/>
                  </a:solidFill>
                  <a:latin typeface="Arial" panose="020B0604020202020204" pitchFamily="34" charset="0"/>
                </a:defRPr>
              </a:lvl4pPr>
              <a:lvl5pPr>
                <a:spcAft>
                  <a:spcPct val="0"/>
                </a:spcAft>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algn="ctr">
                <a:spcAft>
                  <a:spcPct val="25000"/>
                </a:spcAft>
              </a:pPr>
              <a:r>
                <a:rPr lang="en-US">
                  <a:latin typeface="Lucida Console" panose="020B0609040504020204" pitchFamily="49" charset="0"/>
                  <a:ea typeface="Times New Roman" panose="02020603050405020304" pitchFamily="18" charset="0"/>
                  <a:cs typeface="AGaramond" pitchFamily="18" charset="0"/>
                </a:rPr>
                <a:t>finally</a:t>
              </a:r>
              <a:r>
                <a:rPr lang="en-US">
                  <a:latin typeface="Times New Roman" panose="02020603050405020304" pitchFamily="18" charset="0"/>
                  <a:ea typeface="Times New Roman" panose="02020603050405020304" pitchFamily="18" charset="0"/>
                  <a:cs typeface="AGaramond" pitchFamily="18" charset="0"/>
                </a:rPr>
                <a:t> block executes even though exception is rethrown in </a:t>
              </a:r>
              <a:r>
                <a:rPr lang="en-US">
                  <a:latin typeface="Lucida Console" panose="020B0609040504020204" pitchFamily="49" charset="0"/>
                  <a:ea typeface="Times New Roman" panose="02020603050405020304" pitchFamily="18" charset="0"/>
                  <a:cs typeface="AGaramond" pitchFamily="18" charset="0"/>
                </a:rPr>
                <a:t>catch</a:t>
              </a:r>
              <a:r>
                <a:rPr lang="en-US">
                  <a:latin typeface="Times New Roman" panose="02020603050405020304" pitchFamily="18" charset="0"/>
                  <a:ea typeface="Times New Roman" panose="02020603050405020304" pitchFamily="18" charset="0"/>
                  <a:cs typeface="AGaramond" pitchFamily="18" charset="0"/>
                </a:rPr>
                <a:t> block</a:t>
              </a:r>
              <a:endParaRPr lang="en-US">
                <a:solidFill>
                  <a:srgbClr val="275AFF"/>
                </a:solidFill>
                <a:latin typeface="Times New Roman" panose="02020603050405020304" pitchFamily="18" charset="0"/>
                <a:ea typeface="Times New Roman" panose="02020603050405020304" pitchFamily="18" charset="0"/>
                <a:cs typeface="AGaramond" pitchFamily="18" charset="0"/>
              </a:endParaRPr>
            </a:p>
          </p:txBody>
        </p:sp>
        <p:sp>
          <p:nvSpPr>
            <p:cNvPr id="866325" name="Line 21"/>
            <p:cNvSpPr>
              <a:spLocks noChangeShapeType="1"/>
            </p:cNvSpPr>
            <p:nvPr/>
          </p:nvSpPr>
          <p:spPr bwMode="auto">
            <a:xfrm flipH="1" flipV="1">
              <a:off x="720" y="2592"/>
              <a:ext cx="912" cy="2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grpSp>
    </p:spTree>
    <p:extLst>
      <p:ext uri="{BB962C8B-B14F-4D97-AF65-F5344CB8AC3E}">
        <p14:creationId xmlns:p14="http://schemas.microsoft.com/office/powerpoint/2010/main" val="32952115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66318"/>
                                        </p:tgtEl>
                                        <p:attrNameLst>
                                          <p:attrName>style.visibility</p:attrName>
                                        </p:attrNameLst>
                                      </p:cBhvr>
                                      <p:to>
                                        <p:strVal val="visible"/>
                                      </p:to>
                                    </p:set>
                                  </p:childTnLst>
                                  <p:subTnLst>
                                    <p:set>
                                      <p:cBhvr override="childStyle">
                                        <p:cTn dur="1" fill="hold" display="0" masterRel="nextClick" afterEffect="1"/>
                                        <p:tgtEl>
                                          <p:spTgt spid="866318"/>
                                        </p:tgtEl>
                                        <p:attrNameLst>
                                          <p:attrName>style.visibility</p:attrName>
                                        </p:attrNameLst>
                                      </p:cBhvr>
                                      <p:to>
                                        <p:strVal val="hidden"/>
                                      </p:to>
                                    </p:set>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866322"/>
                                        </p:tgtEl>
                                        <p:attrNameLst>
                                          <p:attrName>style.visibility</p:attrName>
                                        </p:attrNameLst>
                                      </p:cBhvr>
                                      <p:to>
                                        <p:strVal val="visible"/>
                                      </p:to>
                                    </p:set>
                                  </p:childTnLst>
                                  <p:subTnLst>
                                    <p:set>
                                      <p:cBhvr override="childStyle">
                                        <p:cTn dur="1" fill="hold" display="0" masterRel="nextClick" afterEffect="1"/>
                                        <p:tgtEl>
                                          <p:spTgt spid="866322"/>
                                        </p:tgtEl>
                                        <p:attrNameLst>
                                          <p:attrName>style.visibility</p:attrName>
                                        </p:attrNameLst>
                                      </p:cBhvr>
                                      <p:to>
                                        <p:strVal val="hidden"/>
                                      </p:to>
                                    </p:set>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866327"/>
                                        </p:tgtEl>
                                        <p:attrNameLst>
                                          <p:attrName>style.visibility</p:attrName>
                                        </p:attrNameLst>
                                      </p:cBhvr>
                                      <p:to>
                                        <p:strVal val="visible"/>
                                      </p:to>
                                    </p:set>
                                  </p:childTnLst>
                                  <p:subTnLst>
                                    <p:set>
                                      <p:cBhvr override="childStyle">
                                        <p:cTn dur="1" fill="hold" display="0" masterRel="nextClick" afterEffect="1"/>
                                        <p:tgtEl>
                                          <p:spTgt spid="866327"/>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4"/>
          <p:cNvSpPr>
            <a:spLocks noGrp="1"/>
          </p:cNvSpPr>
          <p:nvPr>
            <p:ph type="sldNum" sz="quarter" idx="10"/>
          </p:nvPr>
        </p:nvSpPr>
        <p:spPr/>
        <p:txBody>
          <a:bodyPr/>
          <a:lstStyle/>
          <a:p>
            <a:fld id="{23FEB21C-64BF-42C7-ADB8-FC50774108E0}" type="slidenum">
              <a:rPr lang="en-US"/>
              <a:pPr/>
              <a:t>129</a:t>
            </a:fld>
            <a:endParaRPr lang="en-US"/>
          </a:p>
        </p:txBody>
      </p:sp>
      <p:sp>
        <p:nvSpPr>
          <p:cNvPr id="867330" name="Rectangle 2"/>
          <p:cNvSpPr>
            <a:spLocks noGrp="1" noChangeArrowheads="1"/>
          </p:cNvSpPr>
          <p:nvPr>
            <p:ph type="title"/>
          </p:nvPr>
        </p:nvSpPr>
        <p:spPr>
          <a:xfrm>
            <a:off x="8610600" y="152401"/>
            <a:ext cx="2057400" cy="396875"/>
          </a:xfrm>
        </p:spPr>
        <p:txBody>
          <a:bodyPr>
            <a:normAutofit fontScale="90000"/>
          </a:bodyPr>
          <a:lstStyle/>
          <a:p>
            <a:r>
              <a:rPr lang="en-US"/>
              <a:t>Outline</a:t>
            </a:r>
          </a:p>
        </p:txBody>
      </p:sp>
      <p:sp>
        <p:nvSpPr>
          <p:cNvPr id="867331" name="Rectangle 3"/>
          <p:cNvSpPr>
            <a:spLocks noGrp="1" noChangeArrowheads="1"/>
          </p:cNvSpPr>
          <p:nvPr>
            <p:ph type="body" sz="half" idx="1"/>
          </p:nvPr>
        </p:nvSpPr>
        <p:spPr>
          <a:xfrm>
            <a:off x="8689975" y="1068389"/>
            <a:ext cx="1981200" cy="1584325"/>
          </a:xfrm>
          <a:noFill/>
        </p:spPr>
        <p:txBody>
          <a:bodyPr>
            <a:normAutofit fontScale="70000" lnSpcReduction="20000"/>
          </a:bodyPr>
          <a:lstStyle/>
          <a:p>
            <a:r>
              <a:rPr lang="en-US"/>
              <a:t>UsingExceptions</a:t>
            </a:r>
          </a:p>
          <a:p>
            <a:r>
              <a:rPr lang="en-US"/>
              <a:t>.java</a:t>
            </a:r>
          </a:p>
          <a:p>
            <a:endParaRPr lang="en-US"/>
          </a:p>
          <a:p>
            <a:r>
              <a:rPr lang="en-US" sz="1600">
                <a:latin typeface="Times New Roman" panose="02020603050405020304" pitchFamily="18" charset="0"/>
              </a:rPr>
              <a:t>(3 of 3)</a:t>
            </a:r>
            <a:r>
              <a:rPr lang="en-US"/>
              <a:t> </a:t>
            </a:r>
          </a:p>
        </p:txBody>
      </p:sp>
      <p:graphicFrame>
        <p:nvGraphicFramePr>
          <p:cNvPr id="867334" name="Object 6"/>
          <p:cNvGraphicFramePr>
            <a:graphicFrameLocks noGrp="1" noChangeAspect="1"/>
          </p:cNvGraphicFramePr>
          <p:nvPr>
            <p:ph sz="half" idx="2"/>
          </p:nvPr>
        </p:nvGraphicFramePr>
        <p:xfrm>
          <a:off x="1524001" y="0"/>
          <a:ext cx="6913563" cy="5943600"/>
        </p:xfrm>
        <a:graphic>
          <a:graphicData uri="http://schemas.openxmlformats.org/presentationml/2006/ole">
            <mc:AlternateContent xmlns:mc="http://schemas.openxmlformats.org/markup-compatibility/2006">
              <mc:Choice xmlns:v="urn:schemas-microsoft-com:vml" Requires="v">
                <p:oleObj spid="_x0000_s9226" name="Document" r:id="rId4" imgW="7074123" imgH="6081149" progId="Word.Document.8">
                  <p:embed/>
                </p:oleObj>
              </mc:Choice>
              <mc:Fallback>
                <p:oleObj name="Document" r:id="rId4" imgW="7074123" imgH="6081149" progId="Word.Documen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1" y="0"/>
                        <a:ext cx="6913563" cy="5943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867336" name="Group 8"/>
          <p:cNvGrpSpPr>
            <a:grpSpLocks/>
          </p:cNvGrpSpPr>
          <p:nvPr/>
        </p:nvGrpSpPr>
        <p:grpSpPr bwMode="auto">
          <a:xfrm>
            <a:off x="2667000" y="2895604"/>
            <a:ext cx="5105400" cy="798513"/>
            <a:chOff x="720" y="2592"/>
            <a:chExt cx="3216" cy="503"/>
          </a:xfrm>
        </p:grpSpPr>
        <p:sp>
          <p:nvSpPr>
            <p:cNvPr id="867337" name="Text Box 9"/>
            <p:cNvSpPr txBox="1">
              <a:spLocks noChangeArrowheads="1"/>
            </p:cNvSpPr>
            <p:nvPr/>
          </p:nvSpPr>
          <p:spPr bwMode="auto">
            <a:xfrm>
              <a:off x="1632" y="2688"/>
              <a:ext cx="2304" cy="407"/>
            </a:xfrm>
            <a:prstGeom prst="rect">
              <a:avLst/>
            </a:prstGeom>
            <a:solidFill>
              <a:srgbClr val="F0F7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28600" indent="-228600">
                <a:spcAft>
                  <a:spcPct val="0"/>
                </a:spcAft>
                <a:defRPr>
                  <a:solidFill>
                    <a:schemeClr val="tx1"/>
                  </a:solidFill>
                  <a:latin typeface="Arial" panose="020B0604020202020204" pitchFamily="34" charset="0"/>
                </a:defRPr>
              </a:lvl1pPr>
              <a:lvl2pPr>
                <a:spcAft>
                  <a:spcPct val="0"/>
                </a:spcAft>
                <a:defRPr>
                  <a:solidFill>
                    <a:schemeClr val="tx1"/>
                  </a:solidFill>
                  <a:latin typeface="Arial" panose="020B0604020202020204" pitchFamily="34" charset="0"/>
                </a:defRPr>
              </a:lvl2pPr>
              <a:lvl3pPr>
                <a:spcAft>
                  <a:spcPct val="0"/>
                </a:spcAft>
                <a:defRPr>
                  <a:solidFill>
                    <a:schemeClr val="tx1"/>
                  </a:solidFill>
                  <a:latin typeface="Arial" panose="020B0604020202020204" pitchFamily="34" charset="0"/>
                </a:defRPr>
              </a:lvl3pPr>
              <a:lvl4pPr>
                <a:spcAft>
                  <a:spcPct val="0"/>
                </a:spcAft>
                <a:defRPr>
                  <a:solidFill>
                    <a:schemeClr val="tx1"/>
                  </a:solidFill>
                  <a:latin typeface="Arial" panose="020B0604020202020204" pitchFamily="34" charset="0"/>
                </a:defRPr>
              </a:lvl4pPr>
              <a:lvl5pPr>
                <a:spcAft>
                  <a:spcPct val="0"/>
                </a:spcAft>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algn="ctr">
                <a:spcAft>
                  <a:spcPct val="25000"/>
                </a:spcAft>
              </a:pPr>
              <a:r>
                <a:rPr lang="en-US">
                  <a:latin typeface="Lucida Console" panose="020B0609040504020204" pitchFamily="49" charset="0"/>
                  <a:ea typeface="Times New Roman" panose="02020603050405020304" pitchFamily="18" charset="0"/>
                  <a:cs typeface="AGaramond" pitchFamily="18" charset="0"/>
                </a:rPr>
                <a:t>finally</a:t>
              </a:r>
              <a:r>
                <a:rPr lang="en-US">
                  <a:latin typeface="Times New Roman" panose="02020603050405020304" pitchFamily="18" charset="0"/>
                  <a:ea typeface="Times New Roman" panose="02020603050405020304" pitchFamily="18" charset="0"/>
                  <a:cs typeface="AGaramond" pitchFamily="18" charset="0"/>
                </a:rPr>
                <a:t> block executes even though no exception is thrown</a:t>
              </a:r>
              <a:endParaRPr lang="en-US">
                <a:solidFill>
                  <a:srgbClr val="275AFF"/>
                </a:solidFill>
                <a:latin typeface="Times New Roman" panose="02020603050405020304" pitchFamily="18" charset="0"/>
                <a:ea typeface="Times New Roman" panose="02020603050405020304" pitchFamily="18" charset="0"/>
                <a:cs typeface="AGaramond" pitchFamily="18" charset="0"/>
              </a:endParaRPr>
            </a:p>
          </p:txBody>
        </p:sp>
        <p:sp>
          <p:nvSpPr>
            <p:cNvPr id="867338" name="Line 10"/>
            <p:cNvSpPr>
              <a:spLocks noChangeShapeType="1"/>
            </p:cNvSpPr>
            <p:nvPr/>
          </p:nvSpPr>
          <p:spPr bwMode="auto">
            <a:xfrm flipH="1" flipV="1">
              <a:off x="720" y="2592"/>
              <a:ext cx="912" cy="2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grpSp>
    </p:spTree>
    <p:extLst>
      <p:ext uri="{BB962C8B-B14F-4D97-AF65-F5344CB8AC3E}">
        <p14:creationId xmlns:p14="http://schemas.microsoft.com/office/powerpoint/2010/main" val="91997471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67336"/>
                                        </p:tgtEl>
                                        <p:attrNameLst>
                                          <p:attrName>style.visibility</p:attrName>
                                        </p:attrNameLst>
                                      </p:cBhvr>
                                      <p:to>
                                        <p:strVal val="visible"/>
                                      </p:to>
                                    </p:set>
                                  </p:childTnLst>
                                  <p:subTnLst>
                                    <p:set>
                                      <p:cBhvr override="childStyle">
                                        <p:cTn dur="1" fill="hold" display="0" masterRel="nextClick" afterEffect="1"/>
                                        <p:tgtEl>
                                          <p:spTgt spid="867336"/>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294967295"/>
          </p:nvPr>
        </p:nvSpPr>
        <p:spPr>
          <a:xfrm>
            <a:off x="838200" y="6356350"/>
            <a:ext cx="2743200" cy="365125"/>
          </a:xfrm>
        </p:spPr>
        <p:txBody>
          <a:bodyPr/>
          <a:lstStyle/>
          <a:p>
            <a:fld id="{90EE3391-4501-404A-9F99-49C3546DD92F}" type="slidenum">
              <a:rPr lang="en-US"/>
              <a:pPr/>
              <a:t>13</a:t>
            </a:fld>
            <a:endParaRPr lang="en-US"/>
          </a:p>
        </p:txBody>
      </p:sp>
      <p:sp>
        <p:nvSpPr>
          <p:cNvPr id="265218" name="Rectangle 2"/>
          <p:cNvSpPr>
            <a:spLocks noGrp="1" noChangeArrowheads="1"/>
          </p:cNvSpPr>
          <p:nvPr>
            <p:ph type="title"/>
          </p:nvPr>
        </p:nvSpPr>
        <p:spPr/>
        <p:txBody>
          <a:bodyPr/>
          <a:lstStyle/>
          <a:p>
            <a:r>
              <a:rPr lang="en-US"/>
              <a:t>Some code that won't compile</a:t>
            </a:r>
          </a:p>
        </p:txBody>
      </p:sp>
      <p:sp>
        <p:nvSpPr>
          <p:cNvPr id="265219" name="Rectangle 3"/>
          <p:cNvSpPr>
            <a:spLocks noGrp="1" noChangeArrowheads="1"/>
          </p:cNvSpPr>
          <p:nvPr>
            <p:ph type="body" idx="1"/>
          </p:nvPr>
        </p:nvSpPr>
        <p:spPr/>
        <p:txBody>
          <a:bodyPr>
            <a:normAutofit fontScale="92500" lnSpcReduction="20000"/>
          </a:bodyPr>
          <a:lstStyle/>
          <a:p>
            <a:pPr>
              <a:lnSpc>
                <a:spcPct val="80000"/>
              </a:lnSpc>
            </a:pPr>
            <a:r>
              <a:rPr lang="en-US" sz="2400">
                <a:latin typeface="Courier New" panose="02070309020205020404" pitchFamily="49" charset="0"/>
              </a:rPr>
              <a:t>CheckingAccount</a:t>
            </a:r>
            <a:r>
              <a:rPr lang="en-US" sz="2400"/>
              <a:t> variable can't refer to </a:t>
            </a:r>
            <a:r>
              <a:rPr lang="en-US" sz="2400">
                <a:latin typeface="Courier New" panose="02070309020205020404" pitchFamily="49" charset="0"/>
              </a:rPr>
              <a:t>BankAccount</a:t>
            </a:r>
            <a:r>
              <a:rPr lang="en-US" sz="2400"/>
              <a:t/>
            </a:r>
            <a:br>
              <a:rPr lang="en-US" sz="2400"/>
            </a:br>
            <a:r>
              <a:rPr lang="en-US" sz="2400"/>
              <a:t>(not every </a:t>
            </a:r>
            <a:r>
              <a:rPr lang="en-US" sz="2400">
                <a:latin typeface="Courier New" panose="02070309020205020404" pitchFamily="49" charset="0"/>
              </a:rPr>
              <a:t>BankAccount</a:t>
            </a:r>
            <a:r>
              <a:rPr lang="en-US" sz="2400"/>
              <a:t> "is-a" </a:t>
            </a:r>
            <a:r>
              <a:rPr lang="en-US" sz="2400">
                <a:latin typeface="Courier New" panose="02070309020205020404" pitchFamily="49" charset="0"/>
              </a:rPr>
              <a:t>CheckingAccount</a:t>
            </a:r>
            <a:r>
              <a:rPr lang="en-US" sz="2400"/>
              <a:t>)</a:t>
            </a:r>
            <a:br>
              <a:rPr lang="en-US" sz="2400"/>
            </a:br>
            <a:r>
              <a:rPr lang="en-US" sz="2400"/>
              <a:t/>
            </a:r>
            <a:br>
              <a:rPr lang="en-US" sz="2400"/>
            </a:br>
            <a:r>
              <a:rPr lang="en-US" sz="2400" b="1">
                <a:solidFill>
                  <a:schemeClr val="hlink"/>
                </a:solidFill>
                <a:latin typeface="Courier New" panose="02070309020205020404" pitchFamily="49" charset="0"/>
              </a:rPr>
              <a:t>CheckingAccount c = new BankAccount();</a:t>
            </a:r>
          </a:p>
          <a:p>
            <a:pPr>
              <a:lnSpc>
                <a:spcPct val="80000"/>
              </a:lnSpc>
              <a:buFont typeface="Wingdings" panose="05000000000000000000" pitchFamily="2" charset="2"/>
              <a:buNone/>
            </a:pPr>
            <a:endParaRPr lang="en-US" sz="2400" b="1">
              <a:solidFill>
                <a:schemeClr val="hlink"/>
              </a:solidFill>
              <a:latin typeface="Courier New" panose="02070309020205020404" pitchFamily="49" charset="0"/>
            </a:endParaRPr>
          </a:p>
          <a:p>
            <a:pPr>
              <a:lnSpc>
                <a:spcPct val="80000"/>
              </a:lnSpc>
            </a:pPr>
            <a:r>
              <a:rPr lang="en-US" sz="2400"/>
              <a:t>cannot call a </a:t>
            </a:r>
            <a:r>
              <a:rPr lang="en-US" sz="2400">
                <a:latin typeface="Courier New" panose="02070309020205020404" pitchFamily="49" charset="0"/>
              </a:rPr>
              <a:t>CheckingAccount</a:t>
            </a:r>
            <a:r>
              <a:rPr lang="en-US" sz="2400"/>
              <a:t> method on a variable of type </a:t>
            </a:r>
            <a:r>
              <a:rPr lang="en-US" sz="2400">
                <a:latin typeface="Courier New" panose="02070309020205020404" pitchFamily="49" charset="0"/>
              </a:rPr>
              <a:t>BankAccount</a:t>
            </a:r>
            <a:r>
              <a:rPr lang="en-US" sz="2400"/>
              <a:t> (can only use </a:t>
            </a:r>
            <a:r>
              <a:rPr lang="en-US" sz="2400">
                <a:latin typeface="Courier New" panose="02070309020205020404" pitchFamily="49" charset="0"/>
              </a:rPr>
              <a:t>BankAccount</a:t>
            </a:r>
            <a:r>
              <a:rPr lang="en-US" sz="2400"/>
              <a:t> behavior)</a:t>
            </a:r>
            <a:br>
              <a:rPr lang="en-US" sz="2400"/>
            </a:br>
            <a:r>
              <a:rPr lang="en-US" sz="2400"/>
              <a:t/>
            </a:r>
            <a:br>
              <a:rPr lang="en-US" sz="2400"/>
            </a:br>
            <a:r>
              <a:rPr lang="en-US" sz="2400">
                <a:latin typeface="Courier New" panose="02070309020205020404" pitchFamily="49" charset="0"/>
              </a:rPr>
              <a:t>BankAccount b = new CheckingAccount(0.10);</a:t>
            </a:r>
            <a:br>
              <a:rPr lang="en-US" sz="2400">
                <a:latin typeface="Courier New" panose="02070309020205020404" pitchFamily="49" charset="0"/>
              </a:rPr>
            </a:br>
            <a:r>
              <a:rPr lang="en-US" sz="2400" b="1">
                <a:solidFill>
                  <a:schemeClr val="hlink"/>
                </a:solidFill>
                <a:latin typeface="Courier New" panose="02070309020205020404" pitchFamily="49" charset="0"/>
              </a:rPr>
              <a:t>b.applyInterest();</a:t>
            </a:r>
          </a:p>
          <a:p>
            <a:pPr>
              <a:lnSpc>
                <a:spcPct val="80000"/>
              </a:lnSpc>
              <a:buFont typeface="Wingdings" panose="05000000000000000000" pitchFamily="2" charset="2"/>
              <a:buNone/>
            </a:pPr>
            <a:endParaRPr lang="en-US" sz="2400">
              <a:latin typeface="Courier New" panose="02070309020205020404" pitchFamily="49" charset="0"/>
            </a:endParaRPr>
          </a:p>
          <a:p>
            <a:pPr>
              <a:lnSpc>
                <a:spcPct val="80000"/>
              </a:lnSpc>
            </a:pPr>
            <a:r>
              <a:rPr lang="en-US" sz="2400"/>
              <a:t>cannot use any account behavior on an </a:t>
            </a:r>
            <a:r>
              <a:rPr lang="en-US" sz="2400">
                <a:latin typeface="Courier New" panose="02070309020205020404" pitchFamily="49" charset="0"/>
              </a:rPr>
              <a:t>Object</a:t>
            </a:r>
            <a:r>
              <a:rPr lang="en-US" sz="2400"/>
              <a:t> variable</a:t>
            </a:r>
            <a:br>
              <a:rPr lang="en-US" sz="2400"/>
            </a:br>
            <a:r>
              <a:rPr lang="en-US" sz="2400"/>
              <a:t/>
            </a:r>
            <a:br>
              <a:rPr lang="en-US" sz="2400"/>
            </a:br>
            <a:r>
              <a:rPr lang="en-US" sz="2400">
                <a:latin typeface="Courier New" panose="02070309020205020404" pitchFamily="49" charset="0"/>
              </a:rPr>
              <a:t>Object o = new CheckingAccount(0.06);</a:t>
            </a:r>
            <a:br>
              <a:rPr lang="en-US" sz="2400">
                <a:latin typeface="Courier New" panose="02070309020205020404" pitchFamily="49" charset="0"/>
              </a:rPr>
            </a:br>
            <a:r>
              <a:rPr lang="en-US" sz="2400" b="1">
                <a:solidFill>
                  <a:schemeClr val="hlink"/>
                </a:solidFill>
                <a:latin typeface="Courier New" panose="02070309020205020404" pitchFamily="49" charset="0"/>
              </a:rPr>
              <a:t>System.out.println(o.getBalance());</a:t>
            </a:r>
            <a:br>
              <a:rPr lang="en-US" sz="2400" b="1">
                <a:solidFill>
                  <a:schemeClr val="hlink"/>
                </a:solidFill>
                <a:latin typeface="Courier New" panose="02070309020205020404" pitchFamily="49" charset="0"/>
              </a:rPr>
            </a:br>
            <a:r>
              <a:rPr lang="en-US" sz="2400" b="1">
                <a:solidFill>
                  <a:schemeClr val="hlink"/>
                </a:solidFill>
                <a:latin typeface="Courier New" panose="02070309020205020404" pitchFamily="49" charset="0"/>
              </a:rPr>
              <a:t>o.applyInterest();</a:t>
            </a:r>
          </a:p>
        </p:txBody>
      </p:sp>
    </p:spTree>
    <p:extLst>
      <p:ext uri="{BB962C8B-B14F-4D97-AF65-F5344CB8AC3E}">
        <p14:creationId xmlns:p14="http://schemas.microsoft.com/office/powerpoint/2010/main" val="798378763"/>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294967295"/>
          </p:nvPr>
        </p:nvSpPr>
        <p:spPr>
          <a:xfrm>
            <a:off x="838200" y="6356350"/>
            <a:ext cx="2743200" cy="365125"/>
          </a:xfrm>
        </p:spPr>
        <p:txBody>
          <a:bodyPr/>
          <a:lstStyle/>
          <a:p>
            <a:fld id="{9924B6C9-AE10-4F70-8328-D8F74DF514D9}" type="slidenum">
              <a:rPr lang="en-US"/>
              <a:pPr/>
              <a:t>130</a:t>
            </a:fld>
            <a:endParaRPr lang="en-US"/>
          </a:p>
        </p:txBody>
      </p:sp>
      <p:sp>
        <p:nvSpPr>
          <p:cNvPr id="930818" name="Rectangle 2"/>
          <p:cNvSpPr>
            <a:spLocks noGrp="1" noChangeArrowheads="1"/>
          </p:cNvSpPr>
          <p:nvPr>
            <p:ph type="title"/>
          </p:nvPr>
        </p:nvSpPr>
        <p:spPr/>
        <p:txBody>
          <a:bodyPr/>
          <a:lstStyle/>
          <a:p>
            <a:r>
              <a:rPr lang="en-US" dirty="0" smtClean="0"/>
              <a:t>Stack </a:t>
            </a:r>
            <a:r>
              <a:rPr lang="en-US" dirty="0"/>
              <a:t>Unwinding</a:t>
            </a:r>
          </a:p>
        </p:txBody>
      </p:sp>
      <p:sp>
        <p:nvSpPr>
          <p:cNvPr id="930819" name="Rectangle 3"/>
          <p:cNvSpPr>
            <a:spLocks noGrp="1" noChangeArrowheads="1"/>
          </p:cNvSpPr>
          <p:nvPr>
            <p:ph type="body" idx="1"/>
          </p:nvPr>
        </p:nvSpPr>
        <p:spPr>
          <a:xfrm>
            <a:off x="2209800" y="1341438"/>
            <a:ext cx="8001000" cy="4678362"/>
          </a:xfrm>
        </p:spPr>
        <p:txBody>
          <a:bodyPr/>
          <a:lstStyle/>
          <a:p>
            <a:pPr>
              <a:lnSpc>
                <a:spcPct val="90000"/>
              </a:lnSpc>
            </a:pPr>
            <a:r>
              <a:rPr lang="en-US"/>
              <a:t>Stack unwinding – When an exception is thrown but not caught in a particular scope, the method-call stack is “unwound,” and an attempt is made to catch the exception in the next outer </a:t>
            </a:r>
            <a:r>
              <a:rPr lang="en-US">
                <a:latin typeface="Lucida Console" panose="020B0609040504020204" pitchFamily="49" charset="0"/>
              </a:rPr>
              <a:t>try</a:t>
            </a:r>
            <a:r>
              <a:rPr lang="en-US"/>
              <a:t> block.</a:t>
            </a:r>
          </a:p>
          <a:p>
            <a:pPr>
              <a:lnSpc>
                <a:spcPct val="90000"/>
              </a:lnSpc>
            </a:pPr>
            <a:r>
              <a:rPr lang="en-US"/>
              <a:t>When unwinding occurs:</a:t>
            </a:r>
          </a:p>
          <a:p>
            <a:pPr lvl="1">
              <a:lnSpc>
                <a:spcPct val="90000"/>
              </a:lnSpc>
            </a:pPr>
            <a:r>
              <a:rPr lang="en-US"/>
              <a:t>The method in which the exception was not caught terminates</a:t>
            </a:r>
          </a:p>
          <a:p>
            <a:pPr lvl="1">
              <a:lnSpc>
                <a:spcPct val="90000"/>
              </a:lnSpc>
            </a:pPr>
            <a:r>
              <a:rPr lang="en-US"/>
              <a:t>All local variables in that method go out of scope</a:t>
            </a:r>
          </a:p>
          <a:p>
            <a:pPr lvl="1">
              <a:lnSpc>
                <a:spcPct val="90000"/>
              </a:lnSpc>
            </a:pPr>
            <a:r>
              <a:rPr lang="en-US"/>
              <a:t>Control returns to the statement that originally invoked the method – if a try block encloses the method call, an attempt is made to catch the exception.</a:t>
            </a:r>
          </a:p>
        </p:txBody>
      </p:sp>
    </p:spTree>
    <p:extLst>
      <p:ext uri="{BB962C8B-B14F-4D97-AF65-F5344CB8AC3E}">
        <p14:creationId xmlns:p14="http://schemas.microsoft.com/office/powerpoint/2010/main" val="846074125"/>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4"/>
          <p:cNvSpPr>
            <a:spLocks noGrp="1"/>
          </p:cNvSpPr>
          <p:nvPr>
            <p:ph type="sldNum" sz="quarter" idx="10"/>
          </p:nvPr>
        </p:nvSpPr>
        <p:spPr/>
        <p:txBody>
          <a:bodyPr/>
          <a:lstStyle/>
          <a:p>
            <a:fld id="{22FB92E6-17C4-42CA-8522-369876A9C63F}" type="slidenum">
              <a:rPr lang="en-US"/>
              <a:pPr/>
              <a:t>131</a:t>
            </a:fld>
            <a:endParaRPr lang="en-US"/>
          </a:p>
        </p:txBody>
      </p:sp>
      <p:sp>
        <p:nvSpPr>
          <p:cNvPr id="869378" name="Rectangle 2"/>
          <p:cNvSpPr>
            <a:spLocks noGrp="1" noChangeArrowheads="1"/>
          </p:cNvSpPr>
          <p:nvPr>
            <p:ph type="title"/>
          </p:nvPr>
        </p:nvSpPr>
        <p:spPr>
          <a:xfrm>
            <a:off x="8610600" y="152401"/>
            <a:ext cx="2057400" cy="396875"/>
          </a:xfrm>
        </p:spPr>
        <p:txBody>
          <a:bodyPr>
            <a:normAutofit fontScale="90000"/>
          </a:bodyPr>
          <a:lstStyle/>
          <a:p>
            <a:r>
              <a:rPr lang="en-US"/>
              <a:t>Outline</a:t>
            </a:r>
          </a:p>
        </p:txBody>
      </p:sp>
      <p:sp>
        <p:nvSpPr>
          <p:cNvPr id="869379" name="Rectangle 3"/>
          <p:cNvSpPr>
            <a:spLocks noGrp="1" noChangeArrowheads="1"/>
          </p:cNvSpPr>
          <p:nvPr>
            <p:ph type="body" sz="half" idx="1"/>
          </p:nvPr>
        </p:nvSpPr>
        <p:spPr>
          <a:xfrm>
            <a:off x="8689975" y="1068389"/>
            <a:ext cx="1981200" cy="1584325"/>
          </a:xfrm>
          <a:noFill/>
        </p:spPr>
        <p:txBody>
          <a:bodyPr>
            <a:normAutofit fontScale="70000" lnSpcReduction="20000"/>
          </a:bodyPr>
          <a:lstStyle/>
          <a:p>
            <a:r>
              <a:rPr lang="en-US"/>
              <a:t>UsingExceptions</a:t>
            </a:r>
          </a:p>
          <a:p>
            <a:r>
              <a:rPr lang="en-US"/>
              <a:t>.java</a:t>
            </a:r>
          </a:p>
          <a:p>
            <a:endParaRPr lang="en-US"/>
          </a:p>
          <a:p>
            <a:r>
              <a:rPr lang="en-US" sz="1600">
                <a:latin typeface="Times New Roman" panose="02020603050405020304" pitchFamily="18" charset="0"/>
              </a:rPr>
              <a:t>(1 of 2)</a:t>
            </a:r>
            <a:r>
              <a:rPr lang="en-US"/>
              <a:t> </a:t>
            </a:r>
          </a:p>
        </p:txBody>
      </p:sp>
      <p:graphicFrame>
        <p:nvGraphicFramePr>
          <p:cNvPr id="869382" name="Object 6"/>
          <p:cNvGraphicFramePr>
            <a:graphicFrameLocks noGrp="1" noChangeAspect="1"/>
          </p:cNvGraphicFramePr>
          <p:nvPr>
            <p:ph sz="half" idx="2"/>
          </p:nvPr>
        </p:nvGraphicFramePr>
        <p:xfrm>
          <a:off x="1525588" y="1"/>
          <a:ext cx="7035800" cy="4041775"/>
        </p:xfrm>
        <a:graphic>
          <a:graphicData uri="http://schemas.openxmlformats.org/presentationml/2006/ole">
            <mc:AlternateContent xmlns:mc="http://schemas.openxmlformats.org/markup-compatibility/2006">
              <mc:Choice xmlns:v="urn:schemas-microsoft-com:vml" Requires="v">
                <p:oleObj spid="_x0000_s10250" name="Document" r:id="rId4" imgW="7074123" imgH="4064049" progId="Word.Document.8">
                  <p:embed/>
                </p:oleObj>
              </mc:Choice>
              <mc:Fallback>
                <p:oleObj name="Document" r:id="rId4" imgW="7074123" imgH="4064049" progId="Word.Documen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5588" y="1"/>
                        <a:ext cx="7035800" cy="4041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869387" name="Group 11"/>
          <p:cNvGrpSpPr>
            <a:grpSpLocks/>
          </p:cNvGrpSpPr>
          <p:nvPr/>
        </p:nvGrpSpPr>
        <p:grpSpPr bwMode="auto">
          <a:xfrm>
            <a:off x="3657600" y="1635127"/>
            <a:ext cx="3733800" cy="646113"/>
            <a:chOff x="1344" y="1030"/>
            <a:chExt cx="2352" cy="407"/>
          </a:xfrm>
        </p:grpSpPr>
        <p:sp>
          <p:nvSpPr>
            <p:cNvPr id="869385" name="Text Box 9"/>
            <p:cNvSpPr txBox="1">
              <a:spLocks noChangeArrowheads="1"/>
            </p:cNvSpPr>
            <p:nvPr/>
          </p:nvSpPr>
          <p:spPr bwMode="auto">
            <a:xfrm>
              <a:off x="1632" y="1030"/>
              <a:ext cx="2064" cy="407"/>
            </a:xfrm>
            <a:prstGeom prst="rect">
              <a:avLst/>
            </a:prstGeom>
            <a:solidFill>
              <a:srgbClr val="F0F7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28600" indent="-228600">
                <a:spcAft>
                  <a:spcPct val="0"/>
                </a:spcAft>
                <a:defRPr>
                  <a:solidFill>
                    <a:schemeClr val="tx1"/>
                  </a:solidFill>
                  <a:latin typeface="Arial" panose="020B0604020202020204" pitchFamily="34" charset="0"/>
                </a:defRPr>
              </a:lvl1pPr>
              <a:lvl2pPr>
                <a:spcAft>
                  <a:spcPct val="0"/>
                </a:spcAft>
                <a:defRPr>
                  <a:solidFill>
                    <a:schemeClr val="tx1"/>
                  </a:solidFill>
                  <a:latin typeface="Arial" panose="020B0604020202020204" pitchFamily="34" charset="0"/>
                </a:defRPr>
              </a:lvl2pPr>
              <a:lvl3pPr>
                <a:spcAft>
                  <a:spcPct val="0"/>
                </a:spcAft>
                <a:defRPr>
                  <a:solidFill>
                    <a:schemeClr val="tx1"/>
                  </a:solidFill>
                  <a:latin typeface="Arial" panose="020B0604020202020204" pitchFamily="34" charset="0"/>
                </a:defRPr>
              </a:lvl3pPr>
              <a:lvl4pPr>
                <a:spcAft>
                  <a:spcPct val="0"/>
                </a:spcAft>
                <a:defRPr>
                  <a:solidFill>
                    <a:schemeClr val="tx1"/>
                  </a:solidFill>
                  <a:latin typeface="Arial" panose="020B0604020202020204" pitchFamily="34" charset="0"/>
                </a:defRPr>
              </a:lvl4pPr>
              <a:lvl5pPr>
                <a:spcAft>
                  <a:spcPct val="0"/>
                </a:spcAft>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algn="ctr">
                <a:spcAft>
                  <a:spcPct val="25000"/>
                </a:spcAft>
              </a:pPr>
              <a:r>
                <a:rPr lang="en-US">
                  <a:latin typeface="Times New Roman" panose="02020603050405020304" pitchFamily="18" charset="0"/>
                  <a:ea typeface="Times New Roman" panose="02020603050405020304" pitchFamily="18" charset="0"/>
                  <a:cs typeface="AGaramond" pitchFamily="18" charset="0"/>
                </a:rPr>
                <a:t>Call method that throws an exception</a:t>
              </a:r>
              <a:endParaRPr lang="en-US">
                <a:solidFill>
                  <a:srgbClr val="275AFF"/>
                </a:solidFill>
                <a:ea typeface="Times New Roman" panose="02020603050405020304" pitchFamily="18" charset="0"/>
                <a:cs typeface="AGaramond" pitchFamily="18" charset="0"/>
              </a:endParaRPr>
            </a:p>
          </p:txBody>
        </p:sp>
        <p:sp>
          <p:nvSpPr>
            <p:cNvPr id="869386" name="Line 10"/>
            <p:cNvSpPr>
              <a:spLocks noChangeShapeType="1"/>
            </p:cNvSpPr>
            <p:nvPr/>
          </p:nvSpPr>
          <p:spPr bwMode="auto">
            <a:xfrm flipH="1">
              <a:off x="1344" y="1152"/>
              <a:ext cx="288" cy="9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grpSp>
      <p:grpSp>
        <p:nvGrpSpPr>
          <p:cNvPr id="869388" name="Group 12"/>
          <p:cNvGrpSpPr>
            <a:grpSpLocks/>
          </p:cNvGrpSpPr>
          <p:nvPr/>
        </p:nvGrpSpPr>
        <p:grpSpPr bwMode="auto">
          <a:xfrm>
            <a:off x="3429000" y="2743200"/>
            <a:ext cx="5105400" cy="1352550"/>
            <a:chOff x="720" y="2592"/>
            <a:chExt cx="3216" cy="852"/>
          </a:xfrm>
        </p:grpSpPr>
        <p:sp>
          <p:nvSpPr>
            <p:cNvPr id="869389" name="Text Box 13"/>
            <p:cNvSpPr txBox="1">
              <a:spLocks noChangeArrowheads="1"/>
            </p:cNvSpPr>
            <p:nvPr/>
          </p:nvSpPr>
          <p:spPr bwMode="auto">
            <a:xfrm>
              <a:off x="1632" y="2688"/>
              <a:ext cx="2304" cy="756"/>
            </a:xfrm>
            <a:prstGeom prst="rect">
              <a:avLst/>
            </a:prstGeom>
            <a:solidFill>
              <a:srgbClr val="F0F7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28600" indent="-228600">
                <a:spcAft>
                  <a:spcPct val="0"/>
                </a:spcAft>
                <a:defRPr>
                  <a:solidFill>
                    <a:schemeClr val="tx1"/>
                  </a:solidFill>
                  <a:latin typeface="Arial" panose="020B0604020202020204" pitchFamily="34" charset="0"/>
                </a:defRPr>
              </a:lvl1pPr>
              <a:lvl2pPr>
                <a:spcAft>
                  <a:spcPct val="0"/>
                </a:spcAft>
                <a:defRPr>
                  <a:solidFill>
                    <a:schemeClr val="tx1"/>
                  </a:solidFill>
                  <a:latin typeface="Arial" panose="020B0604020202020204" pitchFamily="34" charset="0"/>
                </a:defRPr>
              </a:lvl2pPr>
              <a:lvl3pPr>
                <a:spcAft>
                  <a:spcPct val="0"/>
                </a:spcAft>
                <a:defRPr>
                  <a:solidFill>
                    <a:schemeClr val="tx1"/>
                  </a:solidFill>
                  <a:latin typeface="Arial" panose="020B0604020202020204" pitchFamily="34" charset="0"/>
                </a:defRPr>
              </a:lvl3pPr>
              <a:lvl4pPr>
                <a:spcAft>
                  <a:spcPct val="0"/>
                </a:spcAft>
                <a:defRPr>
                  <a:solidFill>
                    <a:schemeClr val="tx1"/>
                  </a:solidFill>
                  <a:latin typeface="Arial" panose="020B0604020202020204" pitchFamily="34" charset="0"/>
                </a:defRPr>
              </a:lvl4pPr>
              <a:lvl5pPr>
                <a:spcAft>
                  <a:spcPct val="0"/>
                </a:spcAft>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algn="ctr">
                <a:spcAft>
                  <a:spcPct val="25000"/>
                </a:spcAft>
              </a:pPr>
              <a:r>
                <a:rPr lang="en-US">
                  <a:latin typeface="Times New Roman" panose="02020603050405020304" pitchFamily="18" charset="0"/>
                  <a:ea typeface="Times New Roman" panose="02020603050405020304" pitchFamily="18" charset="0"/>
                  <a:cs typeface="AGaramond" pitchFamily="18" charset="0"/>
                </a:rPr>
                <a:t>Catch exception that may occur in the above </a:t>
              </a:r>
              <a:r>
                <a:rPr lang="en-US">
                  <a:latin typeface="Lucida Console" panose="020B0609040504020204" pitchFamily="49" charset="0"/>
                  <a:ea typeface="Times New Roman" panose="02020603050405020304" pitchFamily="18" charset="0"/>
                  <a:cs typeface="AGaramond" pitchFamily="18" charset="0"/>
                </a:rPr>
                <a:t>try</a:t>
              </a:r>
              <a:r>
                <a:rPr lang="en-US">
                  <a:latin typeface="Times New Roman" panose="02020603050405020304" pitchFamily="18" charset="0"/>
                  <a:ea typeface="Times New Roman" panose="02020603050405020304" pitchFamily="18" charset="0"/>
                  <a:cs typeface="AGaramond" pitchFamily="18" charset="0"/>
                </a:rPr>
                <a:t> block, including the call to method </a:t>
              </a:r>
              <a:r>
                <a:rPr lang="en-US">
                  <a:latin typeface="Lucida Console" panose="020B0609040504020204" pitchFamily="49" charset="0"/>
                  <a:ea typeface="Times New Roman" panose="02020603050405020304" pitchFamily="18" charset="0"/>
                  <a:cs typeface="AGaramond" pitchFamily="18" charset="0"/>
                </a:rPr>
                <a:t>throwException</a:t>
              </a:r>
              <a:endParaRPr lang="en-US">
                <a:solidFill>
                  <a:srgbClr val="275AFF"/>
                </a:solidFill>
                <a:latin typeface="Lucida Console" panose="020B0609040504020204" pitchFamily="49" charset="0"/>
                <a:ea typeface="Times New Roman" panose="02020603050405020304" pitchFamily="18" charset="0"/>
                <a:cs typeface="AGaramond" pitchFamily="18" charset="0"/>
              </a:endParaRPr>
            </a:p>
          </p:txBody>
        </p:sp>
        <p:sp>
          <p:nvSpPr>
            <p:cNvPr id="869390" name="Line 14"/>
            <p:cNvSpPr>
              <a:spLocks noChangeShapeType="1"/>
            </p:cNvSpPr>
            <p:nvPr/>
          </p:nvSpPr>
          <p:spPr bwMode="auto">
            <a:xfrm flipH="1" flipV="1">
              <a:off x="720" y="2592"/>
              <a:ext cx="912" cy="2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grpSp>
    </p:spTree>
    <p:extLst>
      <p:ext uri="{BB962C8B-B14F-4D97-AF65-F5344CB8AC3E}">
        <p14:creationId xmlns:p14="http://schemas.microsoft.com/office/powerpoint/2010/main" val="62122545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69387"/>
                                        </p:tgtEl>
                                        <p:attrNameLst>
                                          <p:attrName>style.visibility</p:attrName>
                                        </p:attrNameLst>
                                      </p:cBhvr>
                                      <p:to>
                                        <p:strVal val="visible"/>
                                      </p:to>
                                    </p:set>
                                  </p:childTnLst>
                                  <p:subTnLst>
                                    <p:set>
                                      <p:cBhvr override="childStyle">
                                        <p:cTn dur="1" fill="hold" display="0" masterRel="nextClick" afterEffect="1"/>
                                        <p:tgtEl>
                                          <p:spTgt spid="869387"/>
                                        </p:tgtEl>
                                        <p:attrNameLst>
                                          <p:attrName>style.visibility</p:attrName>
                                        </p:attrNameLst>
                                      </p:cBhvr>
                                      <p:to>
                                        <p:strVal val="hidden"/>
                                      </p:to>
                                    </p:set>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869388"/>
                                        </p:tgtEl>
                                        <p:attrNameLst>
                                          <p:attrName>style.visibility</p:attrName>
                                        </p:attrNameLst>
                                      </p:cBhvr>
                                      <p:to>
                                        <p:strVal val="visible"/>
                                      </p:to>
                                    </p:set>
                                  </p:childTnLst>
                                  <p:subTnLst>
                                    <p:set>
                                      <p:cBhvr override="childStyle">
                                        <p:cTn dur="1" fill="hold" display="0" masterRel="nextClick" afterEffect="1"/>
                                        <p:tgtEl>
                                          <p:spTgt spid="869388"/>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4"/>
          <p:cNvSpPr>
            <a:spLocks noGrp="1"/>
          </p:cNvSpPr>
          <p:nvPr>
            <p:ph type="sldNum" sz="quarter" idx="10"/>
          </p:nvPr>
        </p:nvSpPr>
        <p:spPr/>
        <p:txBody>
          <a:bodyPr/>
          <a:lstStyle/>
          <a:p>
            <a:fld id="{A34FE965-F773-4131-BC85-C8D8322643A4}" type="slidenum">
              <a:rPr lang="en-US"/>
              <a:pPr/>
              <a:t>132</a:t>
            </a:fld>
            <a:endParaRPr lang="en-US"/>
          </a:p>
        </p:txBody>
      </p:sp>
      <p:sp>
        <p:nvSpPr>
          <p:cNvPr id="870402" name="Rectangle 2"/>
          <p:cNvSpPr>
            <a:spLocks noGrp="1" noChangeArrowheads="1"/>
          </p:cNvSpPr>
          <p:nvPr>
            <p:ph type="title"/>
          </p:nvPr>
        </p:nvSpPr>
        <p:spPr>
          <a:xfrm>
            <a:off x="8610600" y="152401"/>
            <a:ext cx="2057400" cy="396875"/>
          </a:xfrm>
        </p:spPr>
        <p:txBody>
          <a:bodyPr>
            <a:normAutofit fontScale="90000"/>
          </a:bodyPr>
          <a:lstStyle/>
          <a:p>
            <a:r>
              <a:rPr lang="en-US"/>
              <a:t>Outline</a:t>
            </a:r>
          </a:p>
        </p:txBody>
      </p:sp>
      <p:sp>
        <p:nvSpPr>
          <p:cNvPr id="870403" name="Rectangle 3"/>
          <p:cNvSpPr>
            <a:spLocks noGrp="1" noChangeArrowheads="1"/>
          </p:cNvSpPr>
          <p:nvPr>
            <p:ph type="body" sz="half" idx="1"/>
          </p:nvPr>
        </p:nvSpPr>
        <p:spPr>
          <a:xfrm>
            <a:off x="8689975" y="1068389"/>
            <a:ext cx="1981200" cy="1584325"/>
          </a:xfrm>
          <a:noFill/>
        </p:spPr>
        <p:txBody>
          <a:bodyPr>
            <a:normAutofit fontScale="70000" lnSpcReduction="20000"/>
          </a:bodyPr>
          <a:lstStyle/>
          <a:p>
            <a:r>
              <a:rPr lang="en-US"/>
              <a:t>UsingExceptions</a:t>
            </a:r>
          </a:p>
          <a:p>
            <a:r>
              <a:rPr lang="en-US"/>
              <a:t>.java</a:t>
            </a:r>
          </a:p>
          <a:p>
            <a:endParaRPr lang="en-US"/>
          </a:p>
          <a:p>
            <a:r>
              <a:rPr lang="en-US" sz="1600">
                <a:latin typeface="Times New Roman" panose="02020603050405020304" pitchFamily="18" charset="0"/>
              </a:rPr>
              <a:t>(2 of 2)</a:t>
            </a:r>
            <a:r>
              <a:rPr lang="en-US"/>
              <a:t> </a:t>
            </a:r>
          </a:p>
        </p:txBody>
      </p:sp>
      <p:graphicFrame>
        <p:nvGraphicFramePr>
          <p:cNvPr id="870406" name="Object 6"/>
          <p:cNvGraphicFramePr>
            <a:graphicFrameLocks noGrp="1" noChangeAspect="1"/>
          </p:cNvGraphicFramePr>
          <p:nvPr>
            <p:ph sz="half" idx="2"/>
          </p:nvPr>
        </p:nvGraphicFramePr>
        <p:xfrm>
          <a:off x="1524000" y="4763"/>
          <a:ext cx="6889750" cy="5129212"/>
        </p:xfrm>
        <a:graphic>
          <a:graphicData uri="http://schemas.openxmlformats.org/presentationml/2006/ole">
            <mc:AlternateContent xmlns:mc="http://schemas.openxmlformats.org/markup-compatibility/2006">
              <mc:Choice xmlns:v="urn:schemas-microsoft-com:vml" Requires="v">
                <p:oleObj spid="_x0000_s11274" name="Document" r:id="rId4" imgW="7074123" imgH="5266253" progId="Word.Document.8">
                  <p:embed/>
                </p:oleObj>
              </mc:Choice>
              <mc:Fallback>
                <p:oleObj name="Document" r:id="rId4" imgW="7074123" imgH="5266253" progId="Word.Documen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0" y="4763"/>
                        <a:ext cx="6889750" cy="5129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870417" name="Group 17"/>
          <p:cNvGrpSpPr>
            <a:grpSpLocks/>
          </p:cNvGrpSpPr>
          <p:nvPr/>
        </p:nvGrpSpPr>
        <p:grpSpPr bwMode="auto">
          <a:xfrm>
            <a:off x="5486400" y="457201"/>
            <a:ext cx="3733800" cy="446088"/>
            <a:chOff x="2496" y="288"/>
            <a:chExt cx="2352" cy="281"/>
          </a:xfrm>
        </p:grpSpPr>
        <p:sp>
          <p:nvSpPr>
            <p:cNvPr id="870415" name="Text Box 15"/>
            <p:cNvSpPr txBox="1">
              <a:spLocks noChangeArrowheads="1"/>
            </p:cNvSpPr>
            <p:nvPr/>
          </p:nvSpPr>
          <p:spPr bwMode="auto">
            <a:xfrm>
              <a:off x="3216" y="336"/>
              <a:ext cx="1632" cy="233"/>
            </a:xfrm>
            <a:prstGeom prst="rect">
              <a:avLst/>
            </a:prstGeom>
            <a:solidFill>
              <a:srgbClr val="F0F7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28600" indent="-228600">
                <a:spcAft>
                  <a:spcPct val="0"/>
                </a:spcAft>
                <a:defRPr>
                  <a:solidFill>
                    <a:schemeClr val="tx1"/>
                  </a:solidFill>
                  <a:latin typeface="Arial" panose="020B0604020202020204" pitchFamily="34" charset="0"/>
                </a:defRPr>
              </a:lvl1pPr>
              <a:lvl2pPr>
                <a:spcAft>
                  <a:spcPct val="0"/>
                </a:spcAft>
                <a:defRPr>
                  <a:solidFill>
                    <a:schemeClr val="tx1"/>
                  </a:solidFill>
                  <a:latin typeface="Arial" panose="020B0604020202020204" pitchFamily="34" charset="0"/>
                </a:defRPr>
              </a:lvl2pPr>
              <a:lvl3pPr>
                <a:spcAft>
                  <a:spcPct val="0"/>
                </a:spcAft>
                <a:defRPr>
                  <a:solidFill>
                    <a:schemeClr val="tx1"/>
                  </a:solidFill>
                  <a:latin typeface="Arial" panose="020B0604020202020204" pitchFamily="34" charset="0"/>
                </a:defRPr>
              </a:lvl3pPr>
              <a:lvl4pPr>
                <a:spcAft>
                  <a:spcPct val="0"/>
                </a:spcAft>
                <a:defRPr>
                  <a:solidFill>
                    <a:schemeClr val="tx1"/>
                  </a:solidFill>
                  <a:latin typeface="Arial" panose="020B0604020202020204" pitchFamily="34" charset="0"/>
                </a:defRPr>
              </a:lvl4pPr>
              <a:lvl5pPr>
                <a:spcAft>
                  <a:spcPct val="0"/>
                </a:spcAft>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algn="ctr">
                <a:spcAft>
                  <a:spcPct val="25000"/>
                </a:spcAft>
              </a:pPr>
              <a:r>
                <a:rPr lang="en-US">
                  <a:latin typeface="Times New Roman" panose="02020603050405020304" pitchFamily="18" charset="0"/>
                  <a:ea typeface="Times New Roman" panose="02020603050405020304" pitchFamily="18" charset="0"/>
                  <a:cs typeface="AGaramond" pitchFamily="18" charset="0"/>
                </a:rPr>
                <a:t>Method throws exception</a:t>
              </a:r>
              <a:endParaRPr lang="en-US">
                <a:solidFill>
                  <a:srgbClr val="275AFF"/>
                </a:solidFill>
                <a:ea typeface="Times New Roman" panose="02020603050405020304" pitchFamily="18" charset="0"/>
                <a:cs typeface="AGaramond" pitchFamily="18" charset="0"/>
              </a:endParaRPr>
            </a:p>
          </p:txBody>
        </p:sp>
        <p:sp>
          <p:nvSpPr>
            <p:cNvPr id="870416" name="Line 16"/>
            <p:cNvSpPr>
              <a:spLocks noChangeShapeType="1"/>
            </p:cNvSpPr>
            <p:nvPr/>
          </p:nvSpPr>
          <p:spPr bwMode="auto">
            <a:xfrm flipH="1" flipV="1">
              <a:off x="2496" y="288"/>
              <a:ext cx="720" cy="14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grpSp>
      <p:grpSp>
        <p:nvGrpSpPr>
          <p:cNvPr id="870418" name="Group 18"/>
          <p:cNvGrpSpPr>
            <a:grpSpLocks/>
          </p:cNvGrpSpPr>
          <p:nvPr/>
        </p:nvGrpSpPr>
        <p:grpSpPr bwMode="auto">
          <a:xfrm>
            <a:off x="3657600" y="1524001"/>
            <a:ext cx="5105400" cy="1076325"/>
            <a:chOff x="720" y="2592"/>
            <a:chExt cx="3216" cy="678"/>
          </a:xfrm>
        </p:grpSpPr>
        <p:sp>
          <p:nvSpPr>
            <p:cNvPr id="870419" name="Text Box 19"/>
            <p:cNvSpPr txBox="1">
              <a:spLocks noChangeArrowheads="1"/>
            </p:cNvSpPr>
            <p:nvPr/>
          </p:nvSpPr>
          <p:spPr bwMode="auto">
            <a:xfrm>
              <a:off x="1632" y="2688"/>
              <a:ext cx="2304" cy="582"/>
            </a:xfrm>
            <a:prstGeom prst="rect">
              <a:avLst/>
            </a:prstGeom>
            <a:solidFill>
              <a:srgbClr val="F0F7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28600" indent="-228600">
                <a:spcAft>
                  <a:spcPct val="0"/>
                </a:spcAft>
                <a:defRPr>
                  <a:solidFill>
                    <a:schemeClr val="tx1"/>
                  </a:solidFill>
                  <a:latin typeface="Arial" panose="020B0604020202020204" pitchFamily="34" charset="0"/>
                </a:defRPr>
              </a:lvl1pPr>
              <a:lvl2pPr>
                <a:spcAft>
                  <a:spcPct val="0"/>
                </a:spcAft>
                <a:defRPr>
                  <a:solidFill>
                    <a:schemeClr val="tx1"/>
                  </a:solidFill>
                  <a:latin typeface="Arial" panose="020B0604020202020204" pitchFamily="34" charset="0"/>
                </a:defRPr>
              </a:lvl2pPr>
              <a:lvl3pPr>
                <a:spcAft>
                  <a:spcPct val="0"/>
                </a:spcAft>
                <a:defRPr>
                  <a:solidFill>
                    <a:schemeClr val="tx1"/>
                  </a:solidFill>
                  <a:latin typeface="Arial" panose="020B0604020202020204" pitchFamily="34" charset="0"/>
                </a:defRPr>
              </a:lvl3pPr>
              <a:lvl4pPr>
                <a:spcAft>
                  <a:spcPct val="0"/>
                </a:spcAft>
                <a:defRPr>
                  <a:solidFill>
                    <a:schemeClr val="tx1"/>
                  </a:solidFill>
                  <a:latin typeface="Arial" panose="020B0604020202020204" pitchFamily="34" charset="0"/>
                </a:defRPr>
              </a:lvl4pPr>
              <a:lvl5pPr>
                <a:spcAft>
                  <a:spcPct val="0"/>
                </a:spcAft>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algn="ctr">
                <a:spcAft>
                  <a:spcPct val="25000"/>
                </a:spcAft>
              </a:pPr>
              <a:r>
                <a:rPr lang="en-US">
                  <a:latin typeface="Times New Roman" panose="02020603050405020304" pitchFamily="18" charset="0"/>
                  <a:ea typeface="Times New Roman" panose="02020603050405020304" pitchFamily="18" charset="0"/>
                  <a:cs typeface="AGaramond" pitchFamily="18" charset="0"/>
                </a:rPr>
                <a:t>Throw new exception; Exception not caught in current </a:t>
              </a:r>
              <a:r>
                <a:rPr lang="en-US">
                  <a:latin typeface="Lucida Console" panose="020B0609040504020204" pitchFamily="49" charset="0"/>
                  <a:ea typeface="Times New Roman" panose="02020603050405020304" pitchFamily="18" charset="0"/>
                  <a:cs typeface="AGaramond" pitchFamily="18" charset="0"/>
                </a:rPr>
                <a:t>try</a:t>
              </a:r>
              <a:r>
                <a:rPr lang="en-US">
                  <a:latin typeface="Times New Roman" panose="02020603050405020304" pitchFamily="18" charset="0"/>
                  <a:ea typeface="Times New Roman" panose="02020603050405020304" pitchFamily="18" charset="0"/>
                  <a:cs typeface="AGaramond" pitchFamily="18" charset="0"/>
                </a:rPr>
                <a:t> block, so handled in outer </a:t>
              </a:r>
              <a:r>
                <a:rPr lang="en-US">
                  <a:latin typeface="Lucida Console" panose="020B0609040504020204" pitchFamily="49" charset="0"/>
                  <a:ea typeface="Times New Roman" panose="02020603050405020304" pitchFamily="18" charset="0"/>
                  <a:cs typeface="AGaramond" pitchFamily="18" charset="0"/>
                </a:rPr>
                <a:t>try</a:t>
              </a:r>
              <a:r>
                <a:rPr lang="en-US">
                  <a:latin typeface="Times New Roman" panose="02020603050405020304" pitchFamily="18" charset="0"/>
                  <a:ea typeface="Times New Roman" panose="02020603050405020304" pitchFamily="18" charset="0"/>
                  <a:cs typeface="AGaramond" pitchFamily="18" charset="0"/>
                </a:rPr>
                <a:t> block</a:t>
              </a:r>
              <a:endParaRPr lang="en-US">
                <a:solidFill>
                  <a:srgbClr val="275AFF"/>
                </a:solidFill>
                <a:latin typeface="Times New Roman" panose="02020603050405020304" pitchFamily="18" charset="0"/>
                <a:ea typeface="Times New Roman" panose="02020603050405020304" pitchFamily="18" charset="0"/>
                <a:cs typeface="AGaramond" pitchFamily="18" charset="0"/>
              </a:endParaRPr>
            </a:p>
          </p:txBody>
        </p:sp>
        <p:sp>
          <p:nvSpPr>
            <p:cNvPr id="870420" name="Line 20"/>
            <p:cNvSpPr>
              <a:spLocks noChangeShapeType="1"/>
            </p:cNvSpPr>
            <p:nvPr/>
          </p:nvSpPr>
          <p:spPr bwMode="auto">
            <a:xfrm flipH="1" flipV="1">
              <a:off x="720" y="2592"/>
              <a:ext cx="912" cy="2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grpSp>
      <p:sp>
        <p:nvSpPr>
          <p:cNvPr id="870425" name="Text Box 25"/>
          <p:cNvSpPr txBox="1">
            <a:spLocks noChangeArrowheads="1"/>
          </p:cNvSpPr>
          <p:nvPr/>
        </p:nvSpPr>
        <p:spPr bwMode="auto">
          <a:xfrm>
            <a:off x="3429000" y="2743200"/>
            <a:ext cx="3429000" cy="923330"/>
          </a:xfrm>
          <a:prstGeom prst="rect">
            <a:avLst/>
          </a:prstGeom>
          <a:solidFill>
            <a:srgbClr val="F0F7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28600" indent="-228600">
              <a:spcAft>
                <a:spcPct val="0"/>
              </a:spcAft>
              <a:defRPr>
                <a:solidFill>
                  <a:schemeClr val="tx1"/>
                </a:solidFill>
                <a:latin typeface="Arial" panose="020B0604020202020204" pitchFamily="34" charset="0"/>
              </a:defRPr>
            </a:lvl1pPr>
            <a:lvl2pPr>
              <a:spcAft>
                <a:spcPct val="0"/>
              </a:spcAft>
              <a:defRPr>
                <a:solidFill>
                  <a:schemeClr val="tx1"/>
                </a:solidFill>
                <a:latin typeface="Arial" panose="020B0604020202020204" pitchFamily="34" charset="0"/>
              </a:defRPr>
            </a:lvl2pPr>
            <a:lvl3pPr>
              <a:spcAft>
                <a:spcPct val="0"/>
              </a:spcAft>
              <a:defRPr>
                <a:solidFill>
                  <a:schemeClr val="tx1"/>
                </a:solidFill>
                <a:latin typeface="Arial" panose="020B0604020202020204" pitchFamily="34" charset="0"/>
              </a:defRPr>
            </a:lvl3pPr>
            <a:lvl4pPr>
              <a:spcAft>
                <a:spcPct val="0"/>
              </a:spcAft>
              <a:defRPr>
                <a:solidFill>
                  <a:schemeClr val="tx1"/>
                </a:solidFill>
                <a:latin typeface="Arial" panose="020B0604020202020204" pitchFamily="34" charset="0"/>
              </a:defRPr>
            </a:lvl4pPr>
            <a:lvl5pPr>
              <a:spcAft>
                <a:spcPct val="0"/>
              </a:spcAft>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algn="ctr">
              <a:spcAft>
                <a:spcPct val="25000"/>
              </a:spcAft>
            </a:pPr>
            <a:r>
              <a:rPr lang="en-US">
                <a:latin typeface="Lucida Console" panose="020B0609040504020204" pitchFamily="49" charset="0"/>
                <a:ea typeface="Times New Roman" panose="02020603050405020304" pitchFamily="18" charset="0"/>
                <a:cs typeface="AGaramond" pitchFamily="18" charset="0"/>
              </a:rPr>
              <a:t>finally</a:t>
            </a:r>
            <a:r>
              <a:rPr lang="en-US">
                <a:latin typeface="Times New Roman" panose="02020603050405020304" pitchFamily="18" charset="0"/>
                <a:ea typeface="Times New Roman" panose="02020603050405020304" pitchFamily="18" charset="0"/>
                <a:cs typeface="AGaramond" pitchFamily="18" charset="0"/>
              </a:rPr>
              <a:t> block executes before control returns to outer </a:t>
            </a:r>
            <a:r>
              <a:rPr lang="en-US">
                <a:latin typeface="Lucida Console" panose="020B0609040504020204" pitchFamily="49" charset="0"/>
                <a:ea typeface="Times New Roman" panose="02020603050405020304" pitchFamily="18" charset="0"/>
                <a:cs typeface="AGaramond" pitchFamily="18" charset="0"/>
              </a:rPr>
              <a:t>try</a:t>
            </a:r>
            <a:r>
              <a:rPr lang="en-US">
                <a:latin typeface="Times New Roman" panose="02020603050405020304" pitchFamily="18" charset="0"/>
                <a:ea typeface="Times New Roman" panose="02020603050405020304" pitchFamily="18" charset="0"/>
                <a:cs typeface="AGaramond" pitchFamily="18" charset="0"/>
              </a:rPr>
              <a:t> block</a:t>
            </a:r>
            <a:endParaRPr lang="en-US">
              <a:solidFill>
                <a:srgbClr val="275AFF"/>
              </a:solidFill>
              <a:ea typeface="Times New Roman" panose="02020603050405020304" pitchFamily="18" charset="0"/>
              <a:cs typeface="AGaramond" pitchFamily="18" charset="0"/>
            </a:endParaRPr>
          </a:p>
        </p:txBody>
      </p:sp>
      <p:sp>
        <p:nvSpPr>
          <p:cNvPr id="870426" name="Line 26"/>
          <p:cNvSpPr>
            <a:spLocks noChangeShapeType="1"/>
          </p:cNvSpPr>
          <p:nvPr/>
        </p:nvSpPr>
        <p:spPr bwMode="auto">
          <a:xfrm flipH="1" flipV="1">
            <a:off x="2819400" y="3048000"/>
            <a:ext cx="60960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Tree>
    <p:extLst>
      <p:ext uri="{BB962C8B-B14F-4D97-AF65-F5344CB8AC3E}">
        <p14:creationId xmlns:p14="http://schemas.microsoft.com/office/powerpoint/2010/main" val="198742486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70417"/>
                                        </p:tgtEl>
                                        <p:attrNameLst>
                                          <p:attrName>style.visibility</p:attrName>
                                        </p:attrNameLst>
                                      </p:cBhvr>
                                      <p:to>
                                        <p:strVal val="visible"/>
                                      </p:to>
                                    </p:set>
                                  </p:childTnLst>
                                  <p:subTnLst>
                                    <p:set>
                                      <p:cBhvr override="childStyle">
                                        <p:cTn dur="1" fill="hold" display="0" masterRel="nextClick" afterEffect="1"/>
                                        <p:tgtEl>
                                          <p:spTgt spid="870417"/>
                                        </p:tgtEl>
                                        <p:attrNameLst>
                                          <p:attrName>style.visibility</p:attrName>
                                        </p:attrNameLst>
                                      </p:cBhvr>
                                      <p:to>
                                        <p:strVal val="hidden"/>
                                      </p:to>
                                    </p:set>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870418"/>
                                        </p:tgtEl>
                                        <p:attrNameLst>
                                          <p:attrName>style.visibility</p:attrName>
                                        </p:attrNameLst>
                                      </p:cBhvr>
                                      <p:to>
                                        <p:strVal val="visible"/>
                                      </p:to>
                                    </p:set>
                                  </p:childTnLst>
                                  <p:subTnLst>
                                    <p:set>
                                      <p:cBhvr override="childStyle">
                                        <p:cTn dur="1" fill="hold" display="0" masterRel="nextClick" afterEffect="1"/>
                                        <p:tgtEl>
                                          <p:spTgt spid="870418"/>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294967295"/>
          </p:nvPr>
        </p:nvSpPr>
        <p:spPr>
          <a:xfrm>
            <a:off x="838200" y="6356350"/>
            <a:ext cx="2743200" cy="365125"/>
          </a:xfrm>
        </p:spPr>
        <p:txBody>
          <a:bodyPr/>
          <a:lstStyle/>
          <a:p>
            <a:fld id="{7642C630-FB1F-4406-9009-2952702E19DE}" type="slidenum">
              <a:rPr lang="en-US"/>
              <a:pPr/>
              <a:t>133</a:t>
            </a:fld>
            <a:endParaRPr lang="en-US"/>
          </a:p>
        </p:txBody>
      </p:sp>
      <p:sp>
        <p:nvSpPr>
          <p:cNvPr id="931842" name="Rectangle 2"/>
          <p:cNvSpPr>
            <a:spLocks noGrp="1" noChangeArrowheads="1"/>
          </p:cNvSpPr>
          <p:nvPr>
            <p:ph type="title"/>
          </p:nvPr>
        </p:nvSpPr>
        <p:spPr/>
        <p:txBody>
          <a:bodyPr/>
          <a:lstStyle/>
          <a:p>
            <a:r>
              <a:rPr lang="en-US" sz="3200" dirty="0" err="1" smtClean="0">
                <a:latin typeface="Lucida Console" panose="020B0609040504020204" pitchFamily="49" charset="0"/>
              </a:rPr>
              <a:t>printStackTrace</a:t>
            </a:r>
            <a:r>
              <a:rPr lang="en-US" sz="3200" dirty="0"/>
              <a:t>, </a:t>
            </a:r>
            <a:r>
              <a:rPr lang="en-US" sz="3200" dirty="0" err="1">
                <a:latin typeface="Lucida Console" panose="020B0609040504020204" pitchFamily="49" charset="0"/>
              </a:rPr>
              <a:t>getStackTrace</a:t>
            </a:r>
            <a:r>
              <a:rPr lang="en-US" sz="3200" dirty="0"/>
              <a:t> and </a:t>
            </a:r>
            <a:r>
              <a:rPr lang="en-US" sz="3200" dirty="0" err="1">
                <a:latin typeface="Lucida Console" panose="020B0609040504020204" pitchFamily="49" charset="0"/>
              </a:rPr>
              <a:t>getMessage</a:t>
            </a:r>
            <a:endParaRPr lang="en-US" sz="3200" dirty="0">
              <a:latin typeface="Lucida Console" panose="020B0609040504020204" pitchFamily="49" charset="0"/>
            </a:endParaRPr>
          </a:p>
        </p:txBody>
      </p:sp>
      <p:sp>
        <p:nvSpPr>
          <p:cNvPr id="931843" name="Rectangle 3"/>
          <p:cNvSpPr>
            <a:spLocks noGrp="1" noChangeArrowheads="1"/>
          </p:cNvSpPr>
          <p:nvPr>
            <p:ph type="body" idx="1"/>
          </p:nvPr>
        </p:nvSpPr>
        <p:spPr/>
        <p:txBody>
          <a:bodyPr/>
          <a:lstStyle/>
          <a:p>
            <a:r>
              <a:rPr lang="en-US"/>
              <a:t>Methods in class </a:t>
            </a:r>
            <a:r>
              <a:rPr lang="en-US">
                <a:latin typeface="Lucida Console" panose="020B0609040504020204" pitchFamily="49" charset="0"/>
              </a:rPr>
              <a:t>Throwable</a:t>
            </a:r>
            <a:r>
              <a:rPr lang="en-US"/>
              <a:t> retrieve more information about an exception</a:t>
            </a:r>
          </a:p>
          <a:p>
            <a:pPr lvl="1"/>
            <a:r>
              <a:rPr lang="en-US">
                <a:latin typeface="Lucida Console" panose="020B0609040504020204" pitchFamily="49" charset="0"/>
              </a:rPr>
              <a:t>printStackTrace</a:t>
            </a:r>
            <a:r>
              <a:rPr lang="en-US"/>
              <a:t> – outputs stack trace to standard error stream</a:t>
            </a:r>
          </a:p>
          <a:p>
            <a:pPr lvl="1"/>
            <a:r>
              <a:rPr lang="en-US">
                <a:latin typeface="Lucida Console" panose="020B0609040504020204" pitchFamily="49" charset="0"/>
              </a:rPr>
              <a:t>getStackTrace</a:t>
            </a:r>
            <a:r>
              <a:rPr lang="en-US"/>
              <a:t> – retrieves stack trace information as an array of </a:t>
            </a:r>
            <a:r>
              <a:rPr lang="en-US">
                <a:latin typeface="Lucida Console" panose="020B0609040504020204" pitchFamily="49" charset="0"/>
              </a:rPr>
              <a:t>StackTraceElement</a:t>
            </a:r>
            <a:r>
              <a:rPr lang="en-US"/>
              <a:t> objects; enables custom processing of the exception information</a:t>
            </a:r>
          </a:p>
          <a:p>
            <a:pPr lvl="1"/>
            <a:r>
              <a:rPr lang="en-US">
                <a:latin typeface="Lucida Console" panose="020B0609040504020204" pitchFamily="49" charset="0"/>
              </a:rPr>
              <a:t>getMessage</a:t>
            </a:r>
            <a:r>
              <a:rPr lang="en-US"/>
              <a:t> – returns the descriptive string stored in an exception</a:t>
            </a:r>
          </a:p>
        </p:txBody>
      </p:sp>
    </p:spTree>
    <p:extLst>
      <p:ext uri="{BB962C8B-B14F-4D97-AF65-F5344CB8AC3E}">
        <p14:creationId xmlns:p14="http://schemas.microsoft.com/office/powerpoint/2010/main" val="1607577631"/>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294967295"/>
          </p:nvPr>
        </p:nvSpPr>
        <p:spPr>
          <a:xfrm>
            <a:off x="838200" y="6356350"/>
            <a:ext cx="2743200" cy="365125"/>
          </a:xfrm>
        </p:spPr>
        <p:txBody>
          <a:bodyPr/>
          <a:lstStyle/>
          <a:p>
            <a:fld id="{083A3DE6-6FB0-49D3-98DD-F0291F84393D}" type="slidenum">
              <a:rPr lang="en-US"/>
              <a:pPr/>
              <a:t>134</a:t>
            </a:fld>
            <a:endParaRPr lang="en-US"/>
          </a:p>
        </p:txBody>
      </p:sp>
      <p:sp>
        <p:nvSpPr>
          <p:cNvPr id="836612" name="Rectangle 4"/>
          <p:cNvSpPr>
            <a:spLocks noGrp="1" noChangeArrowheads="1"/>
          </p:cNvSpPr>
          <p:nvPr>
            <p:ph type="title"/>
          </p:nvPr>
        </p:nvSpPr>
        <p:spPr/>
        <p:txBody>
          <a:bodyPr/>
          <a:lstStyle/>
          <a:p>
            <a:r>
              <a:rPr lang="en-US">
                <a:cs typeface="Times New Roman" panose="02020603050405020304" pitchFamily="18" charset="0"/>
              </a:rPr>
              <a:t>Error-Prevention Tip 13.10</a:t>
            </a:r>
          </a:p>
        </p:txBody>
      </p:sp>
      <p:sp>
        <p:nvSpPr>
          <p:cNvPr id="836613" name="Rectangle 5"/>
          <p:cNvSpPr>
            <a:spLocks noGrp="1" noChangeArrowheads="1"/>
          </p:cNvSpPr>
          <p:nvPr>
            <p:ph type="body" idx="1"/>
          </p:nvPr>
        </p:nvSpPr>
        <p:spPr>
          <a:xfrm>
            <a:off x="2665413" y="2155826"/>
            <a:ext cx="7239000" cy="2397125"/>
          </a:xfrm>
          <a:noFill/>
        </p:spPr>
        <p:txBody>
          <a:bodyPr/>
          <a:lstStyle/>
          <a:p>
            <a:r>
              <a:rPr lang="en-US">
                <a:cs typeface="Times New Roman" panose="02020603050405020304" pitchFamily="18" charset="0"/>
              </a:rPr>
              <a:t>An exception that is not caught in an application causes Java’s default exception handler to run. This displays the name of the exception, a descriptive message that indicates the problem that occurred and a complete execution stack trace.</a:t>
            </a:r>
            <a:r>
              <a:rPr lang="en-US"/>
              <a:t> </a:t>
            </a:r>
          </a:p>
        </p:txBody>
      </p:sp>
    </p:spTree>
    <p:extLst>
      <p:ext uri="{BB962C8B-B14F-4D97-AF65-F5344CB8AC3E}">
        <p14:creationId xmlns:p14="http://schemas.microsoft.com/office/powerpoint/2010/main" val="1330019960"/>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294967295"/>
          </p:nvPr>
        </p:nvSpPr>
        <p:spPr>
          <a:xfrm>
            <a:off x="838200" y="6356350"/>
            <a:ext cx="2743200" cy="365125"/>
          </a:xfrm>
        </p:spPr>
        <p:txBody>
          <a:bodyPr/>
          <a:lstStyle/>
          <a:p>
            <a:fld id="{9A3CAC39-2DB0-46A9-B0E5-F8A0474287FF}" type="slidenum">
              <a:rPr lang="en-US"/>
              <a:pPr/>
              <a:t>135</a:t>
            </a:fld>
            <a:endParaRPr lang="en-US"/>
          </a:p>
        </p:txBody>
      </p:sp>
      <p:sp>
        <p:nvSpPr>
          <p:cNvPr id="837636" name="Rectangle 4"/>
          <p:cNvSpPr>
            <a:spLocks noGrp="1" noChangeArrowheads="1"/>
          </p:cNvSpPr>
          <p:nvPr>
            <p:ph type="title"/>
          </p:nvPr>
        </p:nvSpPr>
        <p:spPr/>
        <p:txBody>
          <a:bodyPr/>
          <a:lstStyle/>
          <a:p>
            <a:r>
              <a:rPr lang="en-US">
                <a:cs typeface="Times New Roman" panose="02020603050405020304" pitchFamily="18" charset="0"/>
              </a:rPr>
              <a:t>Error-Prevention Tip 13.11</a:t>
            </a:r>
          </a:p>
        </p:txBody>
      </p:sp>
      <p:sp>
        <p:nvSpPr>
          <p:cNvPr id="837637" name="Rectangle 5"/>
          <p:cNvSpPr>
            <a:spLocks noGrp="1" noChangeArrowheads="1"/>
          </p:cNvSpPr>
          <p:nvPr>
            <p:ph type="body" idx="1"/>
          </p:nvPr>
        </p:nvSpPr>
        <p:spPr>
          <a:xfrm>
            <a:off x="2665414" y="1905001"/>
            <a:ext cx="6859587" cy="1628775"/>
          </a:xfrm>
          <a:noFill/>
        </p:spPr>
        <p:txBody>
          <a:bodyPr/>
          <a:lstStyle/>
          <a:p>
            <a:r>
              <a:rPr lang="en-US" sz="2400">
                <a:latin typeface="Lucida Console" panose="020B0609040504020204" pitchFamily="49" charset="0"/>
                <a:ea typeface="LucidaSansTypewriter" pitchFamily="49" charset="0"/>
                <a:cs typeface="Lucida Console" panose="020B0609040504020204" pitchFamily="49" charset="0"/>
              </a:rPr>
              <a:t>Throwable</a:t>
            </a:r>
            <a:r>
              <a:rPr lang="en-US">
                <a:ea typeface="LucidaSansTypewriter" pitchFamily="49" charset="0"/>
                <a:cs typeface="Times New Roman" panose="02020603050405020304" pitchFamily="18" charset="0"/>
              </a:rPr>
              <a:t> method </a:t>
            </a:r>
            <a:r>
              <a:rPr lang="en-US" sz="2400">
                <a:latin typeface="Lucida Console" panose="020B0609040504020204" pitchFamily="49" charset="0"/>
                <a:ea typeface="LucidaSansTypewriter" pitchFamily="49" charset="0"/>
                <a:cs typeface="Lucida Console" panose="020B0609040504020204" pitchFamily="49" charset="0"/>
              </a:rPr>
              <a:t>toString</a:t>
            </a:r>
            <a:r>
              <a:rPr lang="en-US">
                <a:cs typeface="Times New Roman" panose="02020603050405020304" pitchFamily="18" charset="0"/>
              </a:rPr>
              <a:t> (inherited by all </a:t>
            </a:r>
            <a:r>
              <a:rPr lang="en-US" sz="2400">
                <a:latin typeface="Lucida Console" panose="020B0609040504020204" pitchFamily="49" charset="0"/>
              </a:rPr>
              <a:t>Throwable</a:t>
            </a:r>
            <a:r>
              <a:rPr lang="en-US">
                <a:cs typeface="Times New Roman" panose="02020603050405020304" pitchFamily="18" charset="0"/>
              </a:rPr>
              <a:t> subclasses) returns a string containing the name of the exception’s class and a descriptive message.</a:t>
            </a:r>
            <a:r>
              <a:rPr lang="en-US"/>
              <a:t> </a:t>
            </a:r>
          </a:p>
        </p:txBody>
      </p:sp>
    </p:spTree>
    <p:extLst>
      <p:ext uri="{BB962C8B-B14F-4D97-AF65-F5344CB8AC3E}">
        <p14:creationId xmlns:p14="http://schemas.microsoft.com/office/powerpoint/2010/main" val="576801607"/>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294967295"/>
          </p:nvPr>
        </p:nvSpPr>
        <p:spPr>
          <a:xfrm>
            <a:off x="838200" y="6356350"/>
            <a:ext cx="2743200" cy="365125"/>
          </a:xfrm>
        </p:spPr>
        <p:txBody>
          <a:bodyPr/>
          <a:lstStyle/>
          <a:p>
            <a:fld id="{B9BC7AB0-9F24-473C-A4F7-68D92D7C0A9C}" type="slidenum">
              <a:rPr lang="en-US"/>
              <a:pPr/>
              <a:t>136</a:t>
            </a:fld>
            <a:endParaRPr lang="en-US"/>
          </a:p>
        </p:txBody>
      </p:sp>
      <p:sp>
        <p:nvSpPr>
          <p:cNvPr id="932866" name="Rectangle 2"/>
          <p:cNvSpPr>
            <a:spLocks noGrp="1" noChangeArrowheads="1"/>
          </p:cNvSpPr>
          <p:nvPr>
            <p:ph type="title"/>
          </p:nvPr>
        </p:nvSpPr>
        <p:spPr/>
        <p:txBody>
          <a:bodyPr/>
          <a:lstStyle/>
          <a:p>
            <a:r>
              <a:rPr lang="en-US" sz="3200"/>
              <a:t>13.9 </a:t>
            </a:r>
            <a:r>
              <a:rPr lang="en-US" sz="3200">
                <a:latin typeface="Lucida Console" panose="020B0609040504020204" pitchFamily="49" charset="0"/>
              </a:rPr>
              <a:t>printStackTrace</a:t>
            </a:r>
            <a:r>
              <a:rPr lang="en-US" sz="3200"/>
              <a:t>, </a:t>
            </a:r>
            <a:r>
              <a:rPr lang="en-US" sz="3200">
                <a:latin typeface="Lucida Console" panose="020B0609040504020204" pitchFamily="49" charset="0"/>
              </a:rPr>
              <a:t>getStackTrace</a:t>
            </a:r>
            <a:r>
              <a:rPr lang="en-US" sz="3200"/>
              <a:t> and </a:t>
            </a:r>
            <a:r>
              <a:rPr lang="en-US" sz="3200">
                <a:latin typeface="Lucida Console" panose="020B0609040504020204" pitchFamily="49" charset="0"/>
              </a:rPr>
              <a:t>getMessage</a:t>
            </a:r>
          </a:p>
        </p:txBody>
      </p:sp>
      <p:sp>
        <p:nvSpPr>
          <p:cNvPr id="932867" name="Rectangle 3"/>
          <p:cNvSpPr>
            <a:spLocks noGrp="1" noChangeArrowheads="1"/>
          </p:cNvSpPr>
          <p:nvPr>
            <p:ph type="body" idx="1"/>
          </p:nvPr>
        </p:nvSpPr>
        <p:spPr/>
        <p:txBody>
          <a:bodyPr/>
          <a:lstStyle/>
          <a:p>
            <a:r>
              <a:rPr lang="en-US">
                <a:latin typeface="Lucida Console" panose="020B0609040504020204" pitchFamily="49" charset="0"/>
              </a:rPr>
              <a:t>StackTraceElement</a:t>
            </a:r>
            <a:r>
              <a:rPr lang="en-US"/>
              <a:t> methods</a:t>
            </a:r>
          </a:p>
          <a:p>
            <a:pPr lvl="1"/>
            <a:r>
              <a:rPr lang="en-US">
                <a:latin typeface="Lucida Console" panose="020B0609040504020204" pitchFamily="49" charset="0"/>
              </a:rPr>
              <a:t>getClassName</a:t>
            </a:r>
          </a:p>
          <a:p>
            <a:pPr lvl="1"/>
            <a:r>
              <a:rPr lang="en-US">
                <a:latin typeface="Lucida Console" panose="020B0609040504020204" pitchFamily="49" charset="0"/>
              </a:rPr>
              <a:t>getFileName</a:t>
            </a:r>
          </a:p>
          <a:p>
            <a:pPr lvl="1"/>
            <a:r>
              <a:rPr lang="en-US">
                <a:latin typeface="Lucida Console" panose="020B0609040504020204" pitchFamily="49" charset="0"/>
              </a:rPr>
              <a:t>getLineNumber</a:t>
            </a:r>
          </a:p>
          <a:p>
            <a:pPr lvl="1"/>
            <a:r>
              <a:rPr lang="en-US">
                <a:latin typeface="Lucida Console" panose="020B0609040504020204" pitchFamily="49" charset="0"/>
              </a:rPr>
              <a:t>getMethodName</a:t>
            </a:r>
          </a:p>
          <a:p>
            <a:r>
              <a:rPr lang="en-US"/>
              <a:t>Stack trace information follows pattern – </a:t>
            </a:r>
            <a:r>
              <a:rPr lang="en-US" i="1"/>
              <a:t>className.methodName(fileName:lineNumber)</a:t>
            </a:r>
            <a:endParaRPr lang="en-US"/>
          </a:p>
        </p:txBody>
      </p:sp>
    </p:spTree>
    <p:extLst>
      <p:ext uri="{BB962C8B-B14F-4D97-AF65-F5344CB8AC3E}">
        <p14:creationId xmlns:p14="http://schemas.microsoft.com/office/powerpoint/2010/main" val="2809782764"/>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lide Number Placeholder 4"/>
          <p:cNvSpPr>
            <a:spLocks noGrp="1"/>
          </p:cNvSpPr>
          <p:nvPr>
            <p:ph type="sldNum" sz="quarter" idx="10"/>
          </p:nvPr>
        </p:nvSpPr>
        <p:spPr/>
        <p:txBody>
          <a:bodyPr/>
          <a:lstStyle/>
          <a:p>
            <a:fld id="{72EA023D-7DDB-44E8-935C-8EB33551380F}" type="slidenum">
              <a:rPr lang="en-US"/>
              <a:pPr/>
              <a:t>137</a:t>
            </a:fld>
            <a:endParaRPr lang="en-US"/>
          </a:p>
        </p:txBody>
      </p:sp>
      <p:sp>
        <p:nvSpPr>
          <p:cNvPr id="873474" name="Rectangle 2"/>
          <p:cNvSpPr>
            <a:spLocks noGrp="1" noChangeArrowheads="1"/>
          </p:cNvSpPr>
          <p:nvPr>
            <p:ph type="title"/>
          </p:nvPr>
        </p:nvSpPr>
        <p:spPr>
          <a:xfrm>
            <a:off x="8610600" y="152401"/>
            <a:ext cx="2057400" cy="396875"/>
          </a:xfrm>
        </p:spPr>
        <p:txBody>
          <a:bodyPr>
            <a:normAutofit fontScale="90000"/>
          </a:bodyPr>
          <a:lstStyle/>
          <a:p>
            <a:r>
              <a:rPr lang="en-US"/>
              <a:t>Outline</a:t>
            </a:r>
          </a:p>
        </p:txBody>
      </p:sp>
      <p:sp>
        <p:nvSpPr>
          <p:cNvPr id="873475" name="Rectangle 3"/>
          <p:cNvSpPr>
            <a:spLocks noGrp="1" noChangeArrowheads="1"/>
          </p:cNvSpPr>
          <p:nvPr>
            <p:ph type="body" sz="half" idx="1"/>
          </p:nvPr>
        </p:nvSpPr>
        <p:spPr>
          <a:xfrm>
            <a:off x="8689975" y="1068389"/>
            <a:ext cx="1981200" cy="1584325"/>
          </a:xfrm>
          <a:noFill/>
        </p:spPr>
        <p:txBody>
          <a:bodyPr>
            <a:normAutofit fontScale="70000" lnSpcReduction="20000"/>
          </a:bodyPr>
          <a:lstStyle/>
          <a:p>
            <a:r>
              <a:rPr lang="en-US"/>
              <a:t>UsingExceptions</a:t>
            </a:r>
          </a:p>
          <a:p>
            <a:r>
              <a:rPr lang="en-US"/>
              <a:t>.java</a:t>
            </a:r>
          </a:p>
          <a:p>
            <a:endParaRPr lang="en-US"/>
          </a:p>
          <a:p>
            <a:r>
              <a:rPr lang="en-US" sz="1600">
                <a:latin typeface="Times New Roman" panose="02020603050405020304" pitchFamily="18" charset="0"/>
              </a:rPr>
              <a:t>(1 of 3)</a:t>
            </a:r>
            <a:r>
              <a:rPr lang="en-US"/>
              <a:t> </a:t>
            </a:r>
          </a:p>
        </p:txBody>
      </p:sp>
      <p:graphicFrame>
        <p:nvGraphicFramePr>
          <p:cNvPr id="873478" name="Object 6"/>
          <p:cNvGraphicFramePr>
            <a:graphicFrameLocks noGrp="1" noChangeAspect="1"/>
          </p:cNvGraphicFramePr>
          <p:nvPr>
            <p:ph sz="half" idx="2"/>
          </p:nvPr>
        </p:nvGraphicFramePr>
        <p:xfrm>
          <a:off x="1535113" y="4764"/>
          <a:ext cx="6945312" cy="4364037"/>
        </p:xfrm>
        <a:graphic>
          <a:graphicData uri="http://schemas.openxmlformats.org/presentationml/2006/ole">
            <mc:AlternateContent xmlns:mc="http://schemas.openxmlformats.org/markup-compatibility/2006">
              <mc:Choice xmlns:v="urn:schemas-microsoft-com:vml" Requires="v">
                <p:oleObj spid="_x0000_s12298" name="Document" r:id="rId4" imgW="7074123" imgH="4444525" progId="Word.Document.8">
                  <p:embed/>
                </p:oleObj>
              </mc:Choice>
              <mc:Fallback>
                <p:oleObj name="Document" r:id="rId4" imgW="7074123" imgH="4444525" progId="Word.Documen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35113" y="4764"/>
                        <a:ext cx="6945312" cy="43640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873483" name="Group 11"/>
          <p:cNvGrpSpPr>
            <a:grpSpLocks/>
          </p:cNvGrpSpPr>
          <p:nvPr/>
        </p:nvGrpSpPr>
        <p:grpSpPr bwMode="auto">
          <a:xfrm>
            <a:off x="3200400" y="1143000"/>
            <a:ext cx="4800600" cy="1200150"/>
            <a:chOff x="1056" y="720"/>
            <a:chExt cx="3024" cy="756"/>
          </a:xfrm>
        </p:grpSpPr>
        <p:sp>
          <p:nvSpPr>
            <p:cNvPr id="873481" name="Text Box 9"/>
            <p:cNvSpPr txBox="1">
              <a:spLocks noChangeArrowheads="1"/>
            </p:cNvSpPr>
            <p:nvPr/>
          </p:nvSpPr>
          <p:spPr bwMode="auto">
            <a:xfrm>
              <a:off x="1584" y="720"/>
              <a:ext cx="2496" cy="756"/>
            </a:xfrm>
            <a:prstGeom prst="rect">
              <a:avLst/>
            </a:prstGeom>
            <a:solidFill>
              <a:srgbClr val="F0F7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28600" indent="-228600">
                <a:spcAft>
                  <a:spcPct val="0"/>
                </a:spcAft>
                <a:defRPr>
                  <a:solidFill>
                    <a:schemeClr val="tx1"/>
                  </a:solidFill>
                  <a:latin typeface="Arial" panose="020B0604020202020204" pitchFamily="34" charset="0"/>
                </a:defRPr>
              </a:lvl1pPr>
              <a:lvl2pPr>
                <a:spcAft>
                  <a:spcPct val="0"/>
                </a:spcAft>
                <a:defRPr>
                  <a:solidFill>
                    <a:schemeClr val="tx1"/>
                  </a:solidFill>
                  <a:latin typeface="Arial" panose="020B0604020202020204" pitchFamily="34" charset="0"/>
                </a:defRPr>
              </a:lvl2pPr>
              <a:lvl3pPr>
                <a:spcAft>
                  <a:spcPct val="0"/>
                </a:spcAft>
                <a:defRPr>
                  <a:solidFill>
                    <a:schemeClr val="tx1"/>
                  </a:solidFill>
                  <a:latin typeface="Arial" panose="020B0604020202020204" pitchFamily="34" charset="0"/>
                </a:defRPr>
              </a:lvl3pPr>
              <a:lvl4pPr>
                <a:spcAft>
                  <a:spcPct val="0"/>
                </a:spcAft>
                <a:defRPr>
                  <a:solidFill>
                    <a:schemeClr val="tx1"/>
                  </a:solidFill>
                  <a:latin typeface="Arial" panose="020B0604020202020204" pitchFamily="34" charset="0"/>
                </a:defRPr>
              </a:lvl4pPr>
              <a:lvl5pPr>
                <a:spcAft>
                  <a:spcPct val="0"/>
                </a:spcAft>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algn="ctr">
                <a:spcAft>
                  <a:spcPct val="25000"/>
                </a:spcAft>
              </a:pPr>
              <a:r>
                <a:rPr lang="en-US">
                  <a:latin typeface="Times New Roman" panose="02020603050405020304" pitchFamily="18" charset="0"/>
                  <a:ea typeface="Times New Roman" panose="02020603050405020304" pitchFamily="18" charset="0"/>
                  <a:cs typeface="AGaramond" pitchFamily="18" charset="0"/>
                </a:rPr>
                <a:t>Call to </a:t>
              </a:r>
              <a:r>
                <a:rPr lang="en-US">
                  <a:latin typeface="Lucida Console" panose="020B0609040504020204" pitchFamily="49" charset="0"/>
                  <a:ea typeface="Times New Roman" panose="02020603050405020304" pitchFamily="18" charset="0"/>
                  <a:cs typeface="AGaramond" pitchFamily="18" charset="0"/>
                </a:rPr>
                <a:t>method1</a:t>
              </a:r>
              <a:r>
                <a:rPr lang="en-US">
                  <a:latin typeface="Times New Roman" panose="02020603050405020304" pitchFamily="18" charset="0"/>
                  <a:ea typeface="Times New Roman" panose="02020603050405020304" pitchFamily="18" charset="0"/>
                  <a:cs typeface="AGaramond" pitchFamily="18" charset="0"/>
                </a:rPr>
                <a:t>, </a:t>
              </a:r>
              <a:r>
                <a:rPr lang="en-US">
                  <a:latin typeface="Lucida Console" panose="020B0609040504020204" pitchFamily="49" charset="0"/>
                  <a:ea typeface="Times New Roman" panose="02020603050405020304" pitchFamily="18" charset="0"/>
                  <a:cs typeface="AGaramond" pitchFamily="18" charset="0"/>
                </a:rPr>
                <a:t>method1</a:t>
              </a:r>
              <a:r>
                <a:rPr lang="en-US">
                  <a:latin typeface="Times New Roman" panose="02020603050405020304" pitchFamily="18" charset="0"/>
                  <a:ea typeface="Times New Roman" panose="02020603050405020304" pitchFamily="18" charset="0"/>
                  <a:cs typeface="AGaramond" pitchFamily="18" charset="0"/>
                </a:rPr>
                <a:t> calls </a:t>
              </a:r>
              <a:r>
                <a:rPr lang="en-US">
                  <a:latin typeface="Lucida Console" panose="020B0609040504020204" pitchFamily="49" charset="0"/>
                  <a:ea typeface="Times New Roman" panose="02020603050405020304" pitchFamily="18" charset="0"/>
                  <a:cs typeface="AGaramond" pitchFamily="18" charset="0"/>
                </a:rPr>
                <a:t>method2</a:t>
              </a:r>
              <a:r>
                <a:rPr lang="en-US">
                  <a:latin typeface="Times New Roman" panose="02020603050405020304" pitchFamily="18" charset="0"/>
                  <a:ea typeface="Times New Roman" panose="02020603050405020304" pitchFamily="18" charset="0"/>
                  <a:cs typeface="AGaramond" pitchFamily="18" charset="0"/>
                </a:rPr>
                <a:t>, </a:t>
              </a:r>
              <a:r>
                <a:rPr lang="en-US">
                  <a:latin typeface="Lucida Console" panose="020B0609040504020204" pitchFamily="49" charset="0"/>
                  <a:ea typeface="Times New Roman" panose="02020603050405020304" pitchFamily="18" charset="0"/>
                  <a:cs typeface="AGaramond" pitchFamily="18" charset="0"/>
                </a:rPr>
                <a:t>method2</a:t>
              </a:r>
              <a:r>
                <a:rPr lang="en-US">
                  <a:latin typeface="Times New Roman" panose="02020603050405020304" pitchFamily="18" charset="0"/>
                  <a:ea typeface="Times New Roman" panose="02020603050405020304" pitchFamily="18" charset="0"/>
                  <a:cs typeface="AGaramond" pitchFamily="18" charset="0"/>
                </a:rPr>
                <a:t> calls </a:t>
              </a:r>
              <a:r>
                <a:rPr lang="en-US">
                  <a:latin typeface="Lucida Console" panose="020B0609040504020204" pitchFamily="49" charset="0"/>
                  <a:ea typeface="Times New Roman" panose="02020603050405020304" pitchFamily="18" charset="0"/>
                  <a:cs typeface="AGaramond" pitchFamily="18" charset="0"/>
                </a:rPr>
                <a:t>method3</a:t>
              </a:r>
              <a:r>
                <a:rPr lang="en-US">
                  <a:latin typeface="Times New Roman" panose="02020603050405020304" pitchFamily="18" charset="0"/>
                  <a:ea typeface="Times New Roman" panose="02020603050405020304" pitchFamily="18" charset="0"/>
                  <a:cs typeface="AGaramond" pitchFamily="18" charset="0"/>
                </a:rPr>
                <a:t> and </a:t>
              </a:r>
              <a:r>
                <a:rPr lang="en-US">
                  <a:latin typeface="Lucida Console" panose="020B0609040504020204" pitchFamily="49" charset="0"/>
                  <a:ea typeface="Times New Roman" panose="02020603050405020304" pitchFamily="18" charset="0"/>
                  <a:cs typeface="AGaramond" pitchFamily="18" charset="0"/>
                </a:rPr>
                <a:t>method3</a:t>
              </a:r>
              <a:r>
                <a:rPr lang="en-US">
                  <a:latin typeface="Times New Roman" panose="02020603050405020304" pitchFamily="18" charset="0"/>
                  <a:ea typeface="Times New Roman" panose="02020603050405020304" pitchFamily="18" charset="0"/>
                  <a:cs typeface="AGaramond" pitchFamily="18" charset="0"/>
                </a:rPr>
                <a:t> throws a new </a:t>
              </a:r>
              <a:r>
                <a:rPr lang="en-US">
                  <a:latin typeface="Lucida Console" panose="020B0609040504020204" pitchFamily="49" charset="0"/>
                  <a:ea typeface="Times New Roman" panose="02020603050405020304" pitchFamily="18" charset="0"/>
                  <a:cs typeface="AGaramond" pitchFamily="18" charset="0"/>
                </a:rPr>
                <a:t>Exception</a:t>
              </a:r>
              <a:endParaRPr lang="en-US">
                <a:solidFill>
                  <a:srgbClr val="275AFF"/>
                </a:solidFill>
                <a:latin typeface="Lucida Console" panose="020B0609040504020204" pitchFamily="49" charset="0"/>
                <a:ea typeface="Times New Roman" panose="02020603050405020304" pitchFamily="18" charset="0"/>
                <a:cs typeface="AGaramond" pitchFamily="18" charset="0"/>
              </a:endParaRPr>
            </a:p>
          </p:txBody>
        </p:sp>
        <p:sp>
          <p:nvSpPr>
            <p:cNvPr id="873482" name="Line 10"/>
            <p:cNvSpPr>
              <a:spLocks noChangeShapeType="1"/>
            </p:cNvSpPr>
            <p:nvPr/>
          </p:nvSpPr>
          <p:spPr bwMode="auto">
            <a:xfrm flipH="1">
              <a:off x="1056" y="960"/>
              <a:ext cx="528" cy="2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grpSp>
      <p:grpSp>
        <p:nvGrpSpPr>
          <p:cNvPr id="873487" name="Group 15"/>
          <p:cNvGrpSpPr>
            <a:grpSpLocks/>
          </p:cNvGrpSpPr>
          <p:nvPr/>
        </p:nvGrpSpPr>
        <p:grpSpPr bwMode="auto">
          <a:xfrm>
            <a:off x="5867400" y="2057401"/>
            <a:ext cx="3810000" cy="923925"/>
            <a:chOff x="2736" y="1296"/>
            <a:chExt cx="2400" cy="582"/>
          </a:xfrm>
        </p:grpSpPr>
        <p:sp>
          <p:nvSpPr>
            <p:cNvPr id="873485" name="Text Box 13"/>
            <p:cNvSpPr txBox="1">
              <a:spLocks noChangeArrowheads="1"/>
            </p:cNvSpPr>
            <p:nvPr/>
          </p:nvSpPr>
          <p:spPr bwMode="auto">
            <a:xfrm>
              <a:off x="3264" y="1296"/>
              <a:ext cx="1872" cy="582"/>
            </a:xfrm>
            <a:prstGeom prst="rect">
              <a:avLst/>
            </a:prstGeom>
            <a:solidFill>
              <a:srgbClr val="F0F7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28600" indent="-228600">
                <a:spcAft>
                  <a:spcPct val="0"/>
                </a:spcAft>
                <a:defRPr>
                  <a:solidFill>
                    <a:schemeClr val="tx1"/>
                  </a:solidFill>
                  <a:latin typeface="Arial" panose="020B0604020202020204" pitchFamily="34" charset="0"/>
                </a:defRPr>
              </a:lvl1pPr>
              <a:lvl2pPr>
                <a:spcAft>
                  <a:spcPct val="0"/>
                </a:spcAft>
                <a:defRPr>
                  <a:solidFill>
                    <a:schemeClr val="tx1"/>
                  </a:solidFill>
                  <a:latin typeface="Arial" panose="020B0604020202020204" pitchFamily="34" charset="0"/>
                </a:defRPr>
              </a:lvl2pPr>
              <a:lvl3pPr>
                <a:spcAft>
                  <a:spcPct val="0"/>
                </a:spcAft>
                <a:defRPr>
                  <a:solidFill>
                    <a:schemeClr val="tx1"/>
                  </a:solidFill>
                  <a:latin typeface="Arial" panose="020B0604020202020204" pitchFamily="34" charset="0"/>
                </a:defRPr>
              </a:lvl3pPr>
              <a:lvl4pPr>
                <a:spcAft>
                  <a:spcPct val="0"/>
                </a:spcAft>
                <a:defRPr>
                  <a:solidFill>
                    <a:schemeClr val="tx1"/>
                  </a:solidFill>
                  <a:latin typeface="Arial" panose="020B0604020202020204" pitchFamily="34" charset="0"/>
                </a:defRPr>
              </a:lvl4pPr>
              <a:lvl5pPr>
                <a:spcAft>
                  <a:spcPct val="0"/>
                </a:spcAft>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algn="ctr">
                <a:spcAft>
                  <a:spcPct val="25000"/>
                </a:spcAft>
              </a:pPr>
              <a:r>
                <a:rPr lang="en-US">
                  <a:latin typeface="Times New Roman" panose="02020603050405020304" pitchFamily="18" charset="0"/>
                  <a:ea typeface="Times New Roman" panose="02020603050405020304" pitchFamily="18" charset="0"/>
                  <a:cs typeface="AGaramond" pitchFamily="18" charset="0"/>
                </a:rPr>
                <a:t>Display descriptive string of exception thrown in </a:t>
              </a:r>
              <a:r>
                <a:rPr lang="en-US">
                  <a:latin typeface="Lucida Console" panose="020B0609040504020204" pitchFamily="49" charset="0"/>
                  <a:ea typeface="Times New Roman" panose="02020603050405020304" pitchFamily="18" charset="0"/>
                  <a:cs typeface="AGaramond" pitchFamily="18" charset="0"/>
                </a:rPr>
                <a:t>method3</a:t>
              </a:r>
              <a:endParaRPr lang="en-US">
                <a:solidFill>
                  <a:srgbClr val="275AFF"/>
                </a:solidFill>
                <a:latin typeface="Lucida Console" panose="020B0609040504020204" pitchFamily="49" charset="0"/>
                <a:ea typeface="Times New Roman" panose="02020603050405020304" pitchFamily="18" charset="0"/>
                <a:cs typeface="AGaramond" pitchFamily="18" charset="0"/>
              </a:endParaRPr>
            </a:p>
          </p:txBody>
        </p:sp>
        <p:sp>
          <p:nvSpPr>
            <p:cNvPr id="873486" name="Line 14"/>
            <p:cNvSpPr>
              <a:spLocks noChangeShapeType="1"/>
            </p:cNvSpPr>
            <p:nvPr/>
          </p:nvSpPr>
          <p:spPr bwMode="auto">
            <a:xfrm flipH="1">
              <a:off x="2736" y="1536"/>
              <a:ext cx="528" cy="2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grpSp>
      <p:sp>
        <p:nvSpPr>
          <p:cNvPr id="873489" name="Text Box 17"/>
          <p:cNvSpPr txBox="1">
            <a:spLocks noChangeArrowheads="1"/>
          </p:cNvSpPr>
          <p:nvPr/>
        </p:nvSpPr>
        <p:spPr bwMode="auto">
          <a:xfrm>
            <a:off x="3124200" y="4191000"/>
            <a:ext cx="2971800" cy="923330"/>
          </a:xfrm>
          <a:prstGeom prst="rect">
            <a:avLst/>
          </a:prstGeom>
          <a:solidFill>
            <a:srgbClr val="F0F7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28600" indent="-228600">
              <a:spcAft>
                <a:spcPct val="0"/>
              </a:spcAft>
              <a:defRPr>
                <a:solidFill>
                  <a:schemeClr val="tx1"/>
                </a:solidFill>
                <a:latin typeface="Arial" panose="020B0604020202020204" pitchFamily="34" charset="0"/>
              </a:defRPr>
            </a:lvl1pPr>
            <a:lvl2pPr>
              <a:spcAft>
                <a:spcPct val="0"/>
              </a:spcAft>
              <a:defRPr>
                <a:solidFill>
                  <a:schemeClr val="tx1"/>
                </a:solidFill>
                <a:latin typeface="Arial" panose="020B0604020202020204" pitchFamily="34" charset="0"/>
              </a:defRPr>
            </a:lvl2pPr>
            <a:lvl3pPr>
              <a:spcAft>
                <a:spcPct val="0"/>
              </a:spcAft>
              <a:defRPr>
                <a:solidFill>
                  <a:schemeClr val="tx1"/>
                </a:solidFill>
                <a:latin typeface="Arial" panose="020B0604020202020204" pitchFamily="34" charset="0"/>
              </a:defRPr>
            </a:lvl3pPr>
            <a:lvl4pPr>
              <a:spcAft>
                <a:spcPct val="0"/>
              </a:spcAft>
              <a:defRPr>
                <a:solidFill>
                  <a:schemeClr val="tx1"/>
                </a:solidFill>
                <a:latin typeface="Arial" panose="020B0604020202020204" pitchFamily="34" charset="0"/>
              </a:defRPr>
            </a:lvl4pPr>
            <a:lvl5pPr>
              <a:spcAft>
                <a:spcPct val="0"/>
              </a:spcAft>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algn="ctr">
              <a:spcAft>
                <a:spcPct val="25000"/>
              </a:spcAft>
            </a:pPr>
            <a:r>
              <a:rPr lang="en-US">
                <a:latin typeface="Times New Roman" panose="02020603050405020304" pitchFamily="18" charset="0"/>
                <a:ea typeface="Times New Roman" panose="02020603050405020304" pitchFamily="18" charset="0"/>
                <a:cs typeface="AGaramond" pitchFamily="18" charset="0"/>
              </a:rPr>
              <a:t>Display stack trace for exception thrown in </a:t>
            </a:r>
            <a:r>
              <a:rPr lang="en-US">
                <a:latin typeface="Lucida Console" panose="020B0609040504020204" pitchFamily="49" charset="0"/>
                <a:ea typeface="Times New Roman" panose="02020603050405020304" pitchFamily="18" charset="0"/>
                <a:cs typeface="AGaramond" pitchFamily="18" charset="0"/>
              </a:rPr>
              <a:t>method3</a:t>
            </a:r>
            <a:endParaRPr lang="en-US">
              <a:solidFill>
                <a:srgbClr val="275AFF"/>
              </a:solidFill>
              <a:latin typeface="Lucida Console" panose="020B0609040504020204" pitchFamily="49" charset="0"/>
              <a:ea typeface="Times New Roman" panose="02020603050405020304" pitchFamily="18" charset="0"/>
              <a:cs typeface="AGaramond" pitchFamily="18" charset="0"/>
            </a:endParaRPr>
          </a:p>
        </p:txBody>
      </p:sp>
      <p:sp>
        <p:nvSpPr>
          <p:cNvPr id="873490" name="Line 18"/>
          <p:cNvSpPr>
            <a:spLocks noChangeShapeType="1"/>
          </p:cNvSpPr>
          <p:nvPr/>
        </p:nvSpPr>
        <p:spPr bwMode="auto">
          <a:xfrm flipH="1" flipV="1">
            <a:off x="4191000" y="3352800"/>
            <a:ext cx="533400" cy="838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grpSp>
        <p:nvGrpSpPr>
          <p:cNvPr id="873494" name="Group 22"/>
          <p:cNvGrpSpPr>
            <a:grpSpLocks/>
          </p:cNvGrpSpPr>
          <p:nvPr/>
        </p:nvGrpSpPr>
        <p:grpSpPr bwMode="auto">
          <a:xfrm>
            <a:off x="6400800" y="2971800"/>
            <a:ext cx="4114800" cy="1200150"/>
            <a:chOff x="3072" y="1872"/>
            <a:chExt cx="2592" cy="756"/>
          </a:xfrm>
        </p:grpSpPr>
        <p:sp>
          <p:nvSpPr>
            <p:cNvPr id="873492" name="Text Box 20"/>
            <p:cNvSpPr txBox="1">
              <a:spLocks noChangeArrowheads="1"/>
            </p:cNvSpPr>
            <p:nvPr/>
          </p:nvSpPr>
          <p:spPr bwMode="auto">
            <a:xfrm>
              <a:off x="3504" y="1872"/>
              <a:ext cx="2160" cy="756"/>
            </a:xfrm>
            <a:prstGeom prst="rect">
              <a:avLst/>
            </a:prstGeom>
            <a:solidFill>
              <a:srgbClr val="F0F7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28600" indent="-228600">
                <a:spcAft>
                  <a:spcPct val="0"/>
                </a:spcAft>
                <a:defRPr>
                  <a:solidFill>
                    <a:schemeClr val="tx1"/>
                  </a:solidFill>
                  <a:latin typeface="Arial" panose="020B0604020202020204" pitchFamily="34" charset="0"/>
                </a:defRPr>
              </a:lvl1pPr>
              <a:lvl2pPr>
                <a:spcAft>
                  <a:spcPct val="0"/>
                </a:spcAft>
                <a:defRPr>
                  <a:solidFill>
                    <a:schemeClr val="tx1"/>
                  </a:solidFill>
                  <a:latin typeface="Arial" panose="020B0604020202020204" pitchFamily="34" charset="0"/>
                </a:defRPr>
              </a:lvl2pPr>
              <a:lvl3pPr>
                <a:spcAft>
                  <a:spcPct val="0"/>
                </a:spcAft>
                <a:defRPr>
                  <a:solidFill>
                    <a:schemeClr val="tx1"/>
                  </a:solidFill>
                  <a:latin typeface="Arial" panose="020B0604020202020204" pitchFamily="34" charset="0"/>
                </a:defRPr>
              </a:lvl3pPr>
              <a:lvl4pPr>
                <a:spcAft>
                  <a:spcPct val="0"/>
                </a:spcAft>
                <a:defRPr>
                  <a:solidFill>
                    <a:schemeClr val="tx1"/>
                  </a:solidFill>
                  <a:latin typeface="Arial" panose="020B0604020202020204" pitchFamily="34" charset="0"/>
                </a:defRPr>
              </a:lvl4pPr>
              <a:lvl5pPr>
                <a:spcAft>
                  <a:spcPct val="0"/>
                </a:spcAft>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algn="ctr">
                <a:spcAft>
                  <a:spcPct val="25000"/>
                </a:spcAft>
              </a:pPr>
              <a:r>
                <a:rPr lang="en-US">
                  <a:latin typeface="Times New Roman" panose="02020603050405020304" pitchFamily="18" charset="0"/>
                  <a:ea typeface="Times New Roman" panose="02020603050405020304" pitchFamily="18" charset="0"/>
                  <a:cs typeface="AGaramond" pitchFamily="18" charset="0"/>
                </a:rPr>
                <a:t>Retrieve stack information as an array of </a:t>
              </a:r>
              <a:r>
                <a:rPr lang="en-US">
                  <a:latin typeface="Lucida Console" panose="020B0609040504020204" pitchFamily="49" charset="0"/>
                  <a:ea typeface="Times New Roman" panose="02020603050405020304" pitchFamily="18" charset="0"/>
                  <a:cs typeface="AGaramond" pitchFamily="18" charset="0"/>
                </a:rPr>
                <a:t>StackTraceElement</a:t>
              </a:r>
              <a:r>
                <a:rPr lang="en-US">
                  <a:latin typeface="Times New Roman" panose="02020603050405020304" pitchFamily="18" charset="0"/>
                  <a:ea typeface="Times New Roman" panose="02020603050405020304" pitchFamily="18" charset="0"/>
                  <a:cs typeface="AGaramond" pitchFamily="18" charset="0"/>
                </a:rPr>
                <a:t> objects</a:t>
              </a:r>
              <a:endParaRPr lang="en-US">
                <a:solidFill>
                  <a:srgbClr val="275AFF"/>
                </a:solidFill>
                <a:latin typeface="Lucida Console" panose="020B0609040504020204" pitchFamily="49" charset="0"/>
                <a:ea typeface="Times New Roman" panose="02020603050405020304" pitchFamily="18" charset="0"/>
                <a:cs typeface="AGaramond" pitchFamily="18" charset="0"/>
              </a:endParaRPr>
            </a:p>
          </p:txBody>
        </p:sp>
        <p:sp>
          <p:nvSpPr>
            <p:cNvPr id="873493" name="Line 21"/>
            <p:cNvSpPr>
              <a:spLocks noChangeShapeType="1"/>
            </p:cNvSpPr>
            <p:nvPr/>
          </p:nvSpPr>
          <p:spPr bwMode="auto">
            <a:xfrm flipH="1">
              <a:off x="3072" y="2064"/>
              <a:ext cx="432" cy="33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grpSp>
    </p:spTree>
    <p:extLst>
      <p:ext uri="{BB962C8B-B14F-4D97-AF65-F5344CB8AC3E}">
        <p14:creationId xmlns:p14="http://schemas.microsoft.com/office/powerpoint/2010/main" val="97198475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73483"/>
                                        </p:tgtEl>
                                        <p:attrNameLst>
                                          <p:attrName>style.visibility</p:attrName>
                                        </p:attrNameLst>
                                      </p:cBhvr>
                                      <p:to>
                                        <p:strVal val="visible"/>
                                      </p:to>
                                    </p:set>
                                  </p:childTnLst>
                                  <p:subTnLst>
                                    <p:set>
                                      <p:cBhvr override="childStyle">
                                        <p:cTn dur="1" fill="hold" display="0" masterRel="nextClick" afterEffect="1"/>
                                        <p:tgtEl>
                                          <p:spTgt spid="873483"/>
                                        </p:tgtEl>
                                        <p:attrNameLst>
                                          <p:attrName>style.visibility</p:attrName>
                                        </p:attrNameLst>
                                      </p:cBhvr>
                                      <p:to>
                                        <p:strVal val="hidden"/>
                                      </p:to>
                                    </p:set>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873487"/>
                                        </p:tgtEl>
                                        <p:attrNameLst>
                                          <p:attrName>style.visibility</p:attrName>
                                        </p:attrNameLst>
                                      </p:cBhvr>
                                      <p:to>
                                        <p:strVal val="visible"/>
                                      </p:to>
                                    </p:set>
                                  </p:childTnLst>
                                  <p:subTnLst>
                                    <p:set>
                                      <p:cBhvr override="childStyle">
                                        <p:cTn dur="1" fill="hold" display="0" masterRel="nextClick" afterEffect="1"/>
                                        <p:tgtEl>
                                          <p:spTgt spid="873487"/>
                                        </p:tgtEl>
                                        <p:attrNameLst>
                                          <p:attrName>style.visibility</p:attrName>
                                        </p:attrNameLst>
                                      </p:cBhvr>
                                      <p:to>
                                        <p:strVal val="hidden"/>
                                      </p:to>
                                    </p:set>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873494"/>
                                        </p:tgtEl>
                                        <p:attrNameLst>
                                          <p:attrName>style.visibility</p:attrName>
                                        </p:attrNameLst>
                                      </p:cBhvr>
                                      <p:to>
                                        <p:strVal val="visible"/>
                                      </p:to>
                                    </p:set>
                                  </p:childTnLst>
                                  <p:subTnLst>
                                    <p:set>
                                      <p:cBhvr override="childStyle">
                                        <p:cTn dur="1" fill="hold" display="0" masterRel="nextClick" afterEffect="1"/>
                                        <p:tgtEl>
                                          <p:spTgt spid="873494"/>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Slide Number Placeholder 4"/>
          <p:cNvSpPr>
            <a:spLocks noGrp="1"/>
          </p:cNvSpPr>
          <p:nvPr>
            <p:ph type="sldNum" sz="quarter" idx="10"/>
          </p:nvPr>
        </p:nvSpPr>
        <p:spPr/>
        <p:txBody>
          <a:bodyPr/>
          <a:lstStyle/>
          <a:p>
            <a:fld id="{72909F98-8A4D-4632-9F92-ED9B5C3472B9}" type="slidenum">
              <a:rPr lang="en-US"/>
              <a:pPr/>
              <a:t>138</a:t>
            </a:fld>
            <a:endParaRPr lang="en-US"/>
          </a:p>
        </p:txBody>
      </p:sp>
      <p:sp>
        <p:nvSpPr>
          <p:cNvPr id="874498" name="Rectangle 2"/>
          <p:cNvSpPr>
            <a:spLocks noGrp="1" noChangeArrowheads="1"/>
          </p:cNvSpPr>
          <p:nvPr>
            <p:ph type="title"/>
          </p:nvPr>
        </p:nvSpPr>
        <p:spPr>
          <a:xfrm>
            <a:off x="8610600" y="152401"/>
            <a:ext cx="2057400" cy="396875"/>
          </a:xfrm>
        </p:spPr>
        <p:txBody>
          <a:bodyPr>
            <a:normAutofit fontScale="90000"/>
          </a:bodyPr>
          <a:lstStyle/>
          <a:p>
            <a:r>
              <a:rPr lang="en-US"/>
              <a:t>Outline</a:t>
            </a:r>
          </a:p>
        </p:txBody>
      </p:sp>
      <p:sp>
        <p:nvSpPr>
          <p:cNvPr id="874499" name="Rectangle 3"/>
          <p:cNvSpPr>
            <a:spLocks noGrp="1" noChangeArrowheads="1"/>
          </p:cNvSpPr>
          <p:nvPr>
            <p:ph type="body" sz="half" idx="1"/>
          </p:nvPr>
        </p:nvSpPr>
        <p:spPr>
          <a:xfrm>
            <a:off x="8689975" y="1068389"/>
            <a:ext cx="1981200" cy="1584325"/>
          </a:xfrm>
          <a:noFill/>
        </p:spPr>
        <p:txBody>
          <a:bodyPr>
            <a:normAutofit fontScale="70000" lnSpcReduction="20000"/>
          </a:bodyPr>
          <a:lstStyle/>
          <a:p>
            <a:r>
              <a:rPr lang="en-US"/>
              <a:t>UsingExceptions</a:t>
            </a:r>
          </a:p>
          <a:p>
            <a:r>
              <a:rPr lang="en-US"/>
              <a:t>.java</a:t>
            </a:r>
          </a:p>
          <a:p>
            <a:endParaRPr lang="en-US"/>
          </a:p>
          <a:p>
            <a:r>
              <a:rPr lang="en-US" sz="1600">
                <a:latin typeface="Times New Roman" panose="02020603050405020304" pitchFamily="18" charset="0"/>
              </a:rPr>
              <a:t>(2 of 3)</a:t>
            </a:r>
            <a:r>
              <a:rPr lang="en-US"/>
              <a:t> </a:t>
            </a:r>
          </a:p>
        </p:txBody>
      </p:sp>
      <p:graphicFrame>
        <p:nvGraphicFramePr>
          <p:cNvPr id="874502" name="Object 6"/>
          <p:cNvGraphicFramePr>
            <a:graphicFrameLocks noGrp="1" noChangeAspect="1"/>
          </p:cNvGraphicFramePr>
          <p:nvPr>
            <p:ph sz="half" idx="2"/>
          </p:nvPr>
        </p:nvGraphicFramePr>
        <p:xfrm>
          <a:off x="1530351" y="0"/>
          <a:ext cx="6900863" cy="4552950"/>
        </p:xfrm>
        <a:graphic>
          <a:graphicData uri="http://schemas.openxmlformats.org/presentationml/2006/ole">
            <mc:AlternateContent xmlns:mc="http://schemas.openxmlformats.org/markup-compatibility/2006">
              <mc:Choice xmlns:v="urn:schemas-microsoft-com:vml" Requires="v">
                <p:oleObj spid="_x0000_s13322" name="Document" r:id="rId4" imgW="7074123" imgH="4666769" progId="Word.Document.8">
                  <p:embed/>
                </p:oleObj>
              </mc:Choice>
              <mc:Fallback>
                <p:oleObj name="Document" r:id="rId4" imgW="7074123" imgH="4666769" progId="Word.Documen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30351" y="0"/>
                        <a:ext cx="6900863" cy="4552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74505" name="Text Box 9"/>
          <p:cNvSpPr txBox="1">
            <a:spLocks noChangeArrowheads="1"/>
          </p:cNvSpPr>
          <p:nvPr/>
        </p:nvSpPr>
        <p:spPr bwMode="auto">
          <a:xfrm>
            <a:off x="6934200" y="152400"/>
            <a:ext cx="2971800" cy="923330"/>
          </a:xfrm>
          <a:prstGeom prst="rect">
            <a:avLst/>
          </a:prstGeom>
          <a:solidFill>
            <a:srgbClr val="F0F7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28600" indent="-228600">
              <a:spcAft>
                <a:spcPct val="0"/>
              </a:spcAft>
              <a:defRPr>
                <a:solidFill>
                  <a:schemeClr val="tx1"/>
                </a:solidFill>
                <a:latin typeface="Arial" panose="020B0604020202020204" pitchFamily="34" charset="0"/>
              </a:defRPr>
            </a:lvl1pPr>
            <a:lvl2pPr>
              <a:spcAft>
                <a:spcPct val="0"/>
              </a:spcAft>
              <a:defRPr>
                <a:solidFill>
                  <a:schemeClr val="tx1"/>
                </a:solidFill>
                <a:latin typeface="Arial" panose="020B0604020202020204" pitchFamily="34" charset="0"/>
              </a:defRPr>
            </a:lvl2pPr>
            <a:lvl3pPr>
              <a:spcAft>
                <a:spcPct val="0"/>
              </a:spcAft>
              <a:defRPr>
                <a:solidFill>
                  <a:schemeClr val="tx1"/>
                </a:solidFill>
                <a:latin typeface="Arial" panose="020B0604020202020204" pitchFamily="34" charset="0"/>
              </a:defRPr>
            </a:lvl3pPr>
            <a:lvl4pPr>
              <a:spcAft>
                <a:spcPct val="0"/>
              </a:spcAft>
              <a:defRPr>
                <a:solidFill>
                  <a:schemeClr val="tx1"/>
                </a:solidFill>
                <a:latin typeface="Arial" panose="020B0604020202020204" pitchFamily="34" charset="0"/>
              </a:defRPr>
            </a:lvl4pPr>
            <a:lvl5pPr>
              <a:spcAft>
                <a:spcPct val="0"/>
              </a:spcAft>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algn="ctr">
              <a:spcAft>
                <a:spcPct val="25000"/>
              </a:spcAft>
            </a:pPr>
            <a:r>
              <a:rPr lang="en-US">
                <a:latin typeface="Times New Roman" panose="02020603050405020304" pitchFamily="18" charset="0"/>
                <a:ea typeface="Times New Roman" panose="02020603050405020304" pitchFamily="18" charset="0"/>
                <a:cs typeface="AGaramond" pitchFamily="18" charset="0"/>
              </a:rPr>
              <a:t>Retrieve class name for current </a:t>
            </a:r>
            <a:r>
              <a:rPr lang="en-US">
                <a:latin typeface="Lucida Console" panose="020B0609040504020204" pitchFamily="49" charset="0"/>
                <a:ea typeface="Times New Roman" panose="02020603050405020304" pitchFamily="18" charset="0"/>
                <a:cs typeface="AGaramond" pitchFamily="18" charset="0"/>
              </a:rPr>
              <a:t>StackTraceElement</a:t>
            </a:r>
            <a:endParaRPr lang="en-US">
              <a:solidFill>
                <a:srgbClr val="275AFF"/>
              </a:solidFill>
              <a:latin typeface="Lucida Console" panose="020B0609040504020204" pitchFamily="49" charset="0"/>
              <a:ea typeface="Times New Roman" panose="02020603050405020304" pitchFamily="18" charset="0"/>
              <a:cs typeface="AGaramond" pitchFamily="18" charset="0"/>
            </a:endParaRPr>
          </a:p>
        </p:txBody>
      </p:sp>
      <p:sp>
        <p:nvSpPr>
          <p:cNvPr id="874506" name="Line 10"/>
          <p:cNvSpPr>
            <a:spLocks noChangeShapeType="1"/>
          </p:cNvSpPr>
          <p:nvPr/>
        </p:nvSpPr>
        <p:spPr bwMode="auto">
          <a:xfrm flipH="1">
            <a:off x="6096000" y="533400"/>
            <a:ext cx="838200" cy="762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grpSp>
        <p:nvGrpSpPr>
          <p:cNvPr id="874507" name="Group 11"/>
          <p:cNvGrpSpPr>
            <a:grpSpLocks/>
          </p:cNvGrpSpPr>
          <p:nvPr/>
        </p:nvGrpSpPr>
        <p:grpSpPr bwMode="auto">
          <a:xfrm>
            <a:off x="6096000" y="762000"/>
            <a:ext cx="3810000" cy="838200"/>
            <a:chOff x="2736" y="1296"/>
            <a:chExt cx="2400" cy="528"/>
          </a:xfrm>
        </p:grpSpPr>
        <p:sp>
          <p:nvSpPr>
            <p:cNvPr id="874508" name="Text Box 12"/>
            <p:cNvSpPr txBox="1">
              <a:spLocks noChangeArrowheads="1"/>
            </p:cNvSpPr>
            <p:nvPr/>
          </p:nvSpPr>
          <p:spPr bwMode="auto">
            <a:xfrm>
              <a:off x="3264" y="1296"/>
              <a:ext cx="1872" cy="407"/>
            </a:xfrm>
            <a:prstGeom prst="rect">
              <a:avLst/>
            </a:prstGeom>
            <a:solidFill>
              <a:srgbClr val="F0F7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28600" indent="-228600">
                <a:spcAft>
                  <a:spcPct val="0"/>
                </a:spcAft>
                <a:defRPr>
                  <a:solidFill>
                    <a:schemeClr val="tx1"/>
                  </a:solidFill>
                  <a:latin typeface="Arial" panose="020B0604020202020204" pitchFamily="34" charset="0"/>
                </a:defRPr>
              </a:lvl1pPr>
              <a:lvl2pPr>
                <a:spcAft>
                  <a:spcPct val="0"/>
                </a:spcAft>
                <a:defRPr>
                  <a:solidFill>
                    <a:schemeClr val="tx1"/>
                  </a:solidFill>
                  <a:latin typeface="Arial" panose="020B0604020202020204" pitchFamily="34" charset="0"/>
                </a:defRPr>
              </a:lvl2pPr>
              <a:lvl3pPr>
                <a:spcAft>
                  <a:spcPct val="0"/>
                </a:spcAft>
                <a:defRPr>
                  <a:solidFill>
                    <a:schemeClr val="tx1"/>
                  </a:solidFill>
                  <a:latin typeface="Arial" panose="020B0604020202020204" pitchFamily="34" charset="0"/>
                </a:defRPr>
              </a:lvl3pPr>
              <a:lvl4pPr>
                <a:spcAft>
                  <a:spcPct val="0"/>
                </a:spcAft>
                <a:defRPr>
                  <a:solidFill>
                    <a:schemeClr val="tx1"/>
                  </a:solidFill>
                  <a:latin typeface="Arial" panose="020B0604020202020204" pitchFamily="34" charset="0"/>
                </a:defRPr>
              </a:lvl4pPr>
              <a:lvl5pPr>
                <a:spcAft>
                  <a:spcPct val="0"/>
                </a:spcAft>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algn="ctr">
                <a:spcAft>
                  <a:spcPct val="25000"/>
                </a:spcAft>
              </a:pPr>
              <a:r>
                <a:rPr lang="en-US">
                  <a:latin typeface="Times New Roman" panose="02020603050405020304" pitchFamily="18" charset="0"/>
                  <a:ea typeface="Times New Roman" panose="02020603050405020304" pitchFamily="18" charset="0"/>
                  <a:cs typeface="AGaramond" pitchFamily="18" charset="0"/>
                </a:rPr>
                <a:t>Retrieve file name for current </a:t>
              </a:r>
              <a:r>
                <a:rPr lang="en-US">
                  <a:latin typeface="Lucida Console" panose="020B0609040504020204" pitchFamily="49" charset="0"/>
                  <a:ea typeface="Times New Roman" panose="02020603050405020304" pitchFamily="18" charset="0"/>
                  <a:cs typeface="AGaramond" pitchFamily="18" charset="0"/>
                </a:rPr>
                <a:t>StackTraceElement</a:t>
              </a:r>
              <a:endParaRPr lang="en-US">
                <a:solidFill>
                  <a:srgbClr val="275AFF"/>
                </a:solidFill>
                <a:latin typeface="Lucida Console" panose="020B0609040504020204" pitchFamily="49" charset="0"/>
                <a:ea typeface="Times New Roman" panose="02020603050405020304" pitchFamily="18" charset="0"/>
                <a:cs typeface="AGaramond" pitchFamily="18" charset="0"/>
              </a:endParaRPr>
            </a:p>
          </p:txBody>
        </p:sp>
        <p:sp>
          <p:nvSpPr>
            <p:cNvPr id="874509" name="Line 13"/>
            <p:cNvSpPr>
              <a:spLocks noChangeShapeType="1"/>
            </p:cNvSpPr>
            <p:nvPr/>
          </p:nvSpPr>
          <p:spPr bwMode="auto">
            <a:xfrm flipH="1">
              <a:off x="2736" y="1536"/>
              <a:ext cx="528" cy="2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grpSp>
      <p:sp>
        <p:nvSpPr>
          <p:cNvPr id="874511" name="Text Box 15"/>
          <p:cNvSpPr txBox="1">
            <a:spLocks noChangeArrowheads="1"/>
          </p:cNvSpPr>
          <p:nvPr/>
        </p:nvSpPr>
        <p:spPr bwMode="auto">
          <a:xfrm>
            <a:off x="7162800" y="1295400"/>
            <a:ext cx="2971800" cy="923330"/>
          </a:xfrm>
          <a:prstGeom prst="rect">
            <a:avLst/>
          </a:prstGeom>
          <a:solidFill>
            <a:srgbClr val="F0F7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28600" indent="-228600">
              <a:spcAft>
                <a:spcPct val="0"/>
              </a:spcAft>
              <a:defRPr>
                <a:solidFill>
                  <a:schemeClr val="tx1"/>
                </a:solidFill>
                <a:latin typeface="Arial" panose="020B0604020202020204" pitchFamily="34" charset="0"/>
              </a:defRPr>
            </a:lvl1pPr>
            <a:lvl2pPr>
              <a:spcAft>
                <a:spcPct val="0"/>
              </a:spcAft>
              <a:defRPr>
                <a:solidFill>
                  <a:schemeClr val="tx1"/>
                </a:solidFill>
                <a:latin typeface="Arial" panose="020B0604020202020204" pitchFamily="34" charset="0"/>
              </a:defRPr>
            </a:lvl2pPr>
            <a:lvl3pPr>
              <a:spcAft>
                <a:spcPct val="0"/>
              </a:spcAft>
              <a:defRPr>
                <a:solidFill>
                  <a:schemeClr val="tx1"/>
                </a:solidFill>
                <a:latin typeface="Arial" panose="020B0604020202020204" pitchFamily="34" charset="0"/>
              </a:defRPr>
            </a:lvl3pPr>
            <a:lvl4pPr>
              <a:spcAft>
                <a:spcPct val="0"/>
              </a:spcAft>
              <a:defRPr>
                <a:solidFill>
                  <a:schemeClr val="tx1"/>
                </a:solidFill>
                <a:latin typeface="Arial" panose="020B0604020202020204" pitchFamily="34" charset="0"/>
              </a:defRPr>
            </a:lvl4pPr>
            <a:lvl5pPr>
              <a:spcAft>
                <a:spcPct val="0"/>
              </a:spcAft>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algn="ctr">
              <a:spcAft>
                <a:spcPct val="25000"/>
              </a:spcAft>
            </a:pPr>
            <a:r>
              <a:rPr lang="en-US">
                <a:latin typeface="Times New Roman" panose="02020603050405020304" pitchFamily="18" charset="0"/>
                <a:ea typeface="Times New Roman" panose="02020603050405020304" pitchFamily="18" charset="0"/>
                <a:cs typeface="AGaramond" pitchFamily="18" charset="0"/>
              </a:rPr>
              <a:t>Retrieve line number for current </a:t>
            </a:r>
            <a:r>
              <a:rPr lang="en-US">
                <a:latin typeface="Lucida Console" panose="020B0609040504020204" pitchFamily="49" charset="0"/>
                <a:ea typeface="Times New Roman" panose="02020603050405020304" pitchFamily="18" charset="0"/>
                <a:cs typeface="AGaramond" pitchFamily="18" charset="0"/>
              </a:rPr>
              <a:t>StackTraceElement</a:t>
            </a:r>
            <a:endParaRPr lang="en-US">
              <a:solidFill>
                <a:srgbClr val="275AFF"/>
              </a:solidFill>
              <a:latin typeface="Lucida Console" panose="020B0609040504020204" pitchFamily="49" charset="0"/>
              <a:ea typeface="Times New Roman" panose="02020603050405020304" pitchFamily="18" charset="0"/>
              <a:cs typeface="AGaramond" pitchFamily="18" charset="0"/>
            </a:endParaRPr>
          </a:p>
        </p:txBody>
      </p:sp>
      <p:sp>
        <p:nvSpPr>
          <p:cNvPr id="874512" name="Line 16"/>
          <p:cNvSpPr>
            <a:spLocks noChangeShapeType="1"/>
          </p:cNvSpPr>
          <p:nvPr/>
        </p:nvSpPr>
        <p:spPr bwMode="auto">
          <a:xfrm flipH="1">
            <a:off x="6324600" y="1524000"/>
            <a:ext cx="8382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874514" name="Text Box 18"/>
          <p:cNvSpPr txBox="1">
            <a:spLocks noChangeArrowheads="1"/>
          </p:cNvSpPr>
          <p:nvPr/>
        </p:nvSpPr>
        <p:spPr bwMode="auto">
          <a:xfrm>
            <a:off x="7162800" y="1905000"/>
            <a:ext cx="2971800" cy="923330"/>
          </a:xfrm>
          <a:prstGeom prst="rect">
            <a:avLst/>
          </a:prstGeom>
          <a:solidFill>
            <a:srgbClr val="F0F7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28600" indent="-228600">
              <a:spcAft>
                <a:spcPct val="0"/>
              </a:spcAft>
              <a:defRPr>
                <a:solidFill>
                  <a:schemeClr val="tx1"/>
                </a:solidFill>
                <a:latin typeface="Arial" panose="020B0604020202020204" pitchFamily="34" charset="0"/>
              </a:defRPr>
            </a:lvl1pPr>
            <a:lvl2pPr>
              <a:spcAft>
                <a:spcPct val="0"/>
              </a:spcAft>
              <a:defRPr>
                <a:solidFill>
                  <a:schemeClr val="tx1"/>
                </a:solidFill>
                <a:latin typeface="Arial" panose="020B0604020202020204" pitchFamily="34" charset="0"/>
              </a:defRPr>
            </a:lvl2pPr>
            <a:lvl3pPr>
              <a:spcAft>
                <a:spcPct val="0"/>
              </a:spcAft>
              <a:defRPr>
                <a:solidFill>
                  <a:schemeClr val="tx1"/>
                </a:solidFill>
                <a:latin typeface="Arial" panose="020B0604020202020204" pitchFamily="34" charset="0"/>
              </a:defRPr>
            </a:lvl3pPr>
            <a:lvl4pPr>
              <a:spcAft>
                <a:spcPct val="0"/>
              </a:spcAft>
              <a:defRPr>
                <a:solidFill>
                  <a:schemeClr val="tx1"/>
                </a:solidFill>
                <a:latin typeface="Arial" panose="020B0604020202020204" pitchFamily="34" charset="0"/>
              </a:defRPr>
            </a:lvl4pPr>
            <a:lvl5pPr>
              <a:spcAft>
                <a:spcPct val="0"/>
              </a:spcAft>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algn="ctr">
              <a:spcAft>
                <a:spcPct val="25000"/>
              </a:spcAft>
            </a:pPr>
            <a:r>
              <a:rPr lang="en-US">
                <a:latin typeface="Times New Roman" panose="02020603050405020304" pitchFamily="18" charset="0"/>
                <a:ea typeface="Times New Roman" panose="02020603050405020304" pitchFamily="18" charset="0"/>
                <a:cs typeface="AGaramond" pitchFamily="18" charset="0"/>
              </a:rPr>
              <a:t>Retrieve method name for current </a:t>
            </a:r>
            <a:r>
              <a:rPr lang="en-US">
                <a:latin typeface="Lucida Console" panose="020B0609040504020204" pitchFamily="49" charset="0"/>
                <a:ea typeface="Times New Roman" panose="02020603050405020304" pitchFamily="18" charset="0"/>
                <a:cs typeface="AGaramond" pitchFamily="18" charset="0"/>
              </a:rPr>
              <a:t>StackTraceElement</a:t>
            </a:r>
            <a:endParaRPr lang="en-US">
              <a:solidFill>
                <a:srgbClr val="275AFF"/>
              </a:solidFill>
              <a:latin typeface="Lucida Console" panose="020B0609040504020204" pitchFamily="49" charset="0"/>
              <a:ea typeface="Times New Roman" panose="02020603050405020304" pitchFamily="18" charset="0"/>
              <a:cs typeface="AGaramond" pitchFamily="18" charset="0"/>
            </a:endParaRPr>
          </a:p>
        </p:txBody>
      </p:sp>
      <p:sp>
        <p:nvSpPr>
          <p:cNvPr id="874515" name="Line 19"/>
          <p:cNvSpPr>
            <a:spLocks noChangeShapeType="1"/>
          </p:cNvSpPr>
          <p:nvPr/>
        </p:nvSpPr>
        <p:spPr bwMode="auto">
          <a:xfrm flipH="1" flipV="1">
            <a:off x="6096000" y="2209800"/>
            <a:ext cx="1066800" cy="152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grpSp>
        <p:nvGrpSpPr>
          <p:cNvPr id="874521" name="Group 25"/>
          <p:cNvGrpSpPr>
            <a:grpSpLocks/>
          </p:cNvGrpSpPr>
          <p:nvPr/>
        </p:nvGrpSpPr>
        <p:grpSpPr bwMode="auto">
          <a:xfrm>
            <a:off x="2819400" y="2514600"/>
            <a:ext cx="7010400" cy="1219200"/>
            <a:chOff x="816" y="1584"/>
            <a:chExt cx="4416" cy="768"/>
          </a:xfrm>
        </p:grpSpPr>
        <p:sp>
          <p:nvSpPr>
            <p:cNvPr id="874517" name="Text Box 21"/>
            <p:cNvSpPr txBox="1">
              <a:spLocks noChangeArrowheads="1"/>
            </p:cNvSpPr>
            <p:nvPr/>
          </p:nvSpPr>
          <p:spPr bwMode="auto">
            <a:xfrm>
              <a:off x="2832" y="1584"/>
              <a:ext cx="2400" cy="582"/>
            </a:xfrm>
            <a:prstGeom prst="rect">
              <a:avLst/>
            </a:prstGeom>
            <a:solidFill>
              <a:srgbClr val="F0F7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28600" indent="-228600">
                <a:spcAft>
                  <a:spcPct val="0"/>
                </a:spcAft>
                <a:defRPr>
                  <a:solidFill>
                    <a:schemeClr val="tx1"/>
                  </a:solidFill>
                  <a:latin typeface="Arial" panose="020B0604020202020204" pitchFamily="34" charset="0"/>
                </a:defRPr>
              </a:lvl1pPr>
              <a:lvl2pPr>
                <a:spcAft>
                  <a:spcPct val="0"/>
                </a:spcAft>
                <a:defRPr>
                  <a:solidFill>
                    <a:schemeClr val="tx1"/>
                  </a:solidFill>
                  <a:latin typeface="Arial" panose="020B0604020202020204" pitchFamily="34" charset="0"/>
                </a:defRPr>
              </a:lvl2pPr>
              <a:lvl3pPr>
                <a:spcAft>
                  <a:spcPct val="0"/>
                </a:spcAft>
                <a:defRPr>
                  <a:solidFill>
                    <a:schemeClr val="tx1"/>
                  </a:solidFill>
                  <a:latin typeface="Arial" panose="020B0604020202020204" pitchFamily="34" charset="0"/>
                </a:defRPr>
              </a:lvl3pPr>
              <a:lvl4pPr>
                <a:spcAft>
                  <a:spcPct val="0"/>
                </a:spcAft>
                <a:defRPr>
                  <a:solidFill>
                    <a:schemeClr val="tx1"/>
                  </a:solidFill>
                  <a:latin typeface="Arial" panose="020B0604020202020204" pitchFamily="34" charset="0"/>
                </a:defRPr>
              </a:lvl4pPr>
              <a:lvl5pPr>
                <a:spcAft>
                  <a:spcPct val="0"/>
                </a:spcAft>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algn="ctr">
                <a:spcAft>
                  <a:spcPct val="25000"/>
                </a:spcAft>
              </a:pPr>
              <a:r>
                <a:rPr lang="en-US">
                  <a:latin typeface="Lucida Console" panose="020B0609040504020204" pitchFamily="49" charset="0"/>
                  <a:ea typeface="Times New Roman" panose="02020603050405020304" pitchFamily="18" charset="0"/>
                  <a:cs typeface="AGaramond" pitchFamily="18" charset="0"/>
                </a:rPr>
                <a:t>method1</a:t>
              </a:r>
              <a:r>
                <a:rPr lang="en-US">
                  <a:latin typeface="Times New Roman" panose="02020603050405020304" pitchFamily="18" charset="0"/>
                  <a:ea typeface="Times New Roman" panose="02020603050405020304" pitchFamily="18" charset="0"/>
                  <a:cs typeface="AGaramond" pitchFamily="18" charset="0"/>
                </a:rPr>
                <a:t> calls </a:t>
              </a:r>
              <a:r>
                <a:rPr lang="en-US">
                  <a:latin typeface="Lucida Console" panose="020B0609040504020204" pitchFamily="49" charset="0"/>
                  <a:ea typeface="Times New Roman" panose="02020603050405020304" pitchFamily="18" charset="0"/>
                  <a:cs typeface="AGaramond" pitchFamily="18" charset="0"/>
                </a:rPr>
                <a:t>method2</a:t>
              </a:r>
              <a:r>
                <a:rPr lang="en-US">
                  <a:latin typeface="Times New Roman" panose="02020603050405020304" pitchFamily="18" charset="0"/>
                  <a:ea typeface="Times New Roman" panose="02020603050405020304" pitchFamily="18" charset="0"/>
                  <a:cs typeface="AGaramond" pitchFamily="18" charset="0"/>
                </a:rPr>
                <a:t>, </a:t>
              </a:r>
              <a:r>
                <a:rPr lang="en-US">
                  <a:latin typeface="Lucida Console" panose="020B0609040504020204" pitchFamily="49" charset="0"/>
                  <a:ea typeface="Times New Roman" panose="02020603050405020304" pitchFamily="18" charset="0"/>
                  <a:cs typeface="AGaramond" pitchFamily="18" charset="0"/>
                </a:rPr>
                <a:t>method2</a:t>
              </a:r>
              <a:r>
                <a:rPr lang="en-US">
                  <a:latin typeface="Times New Roman" panose="02020603050405020304" pitchFamily="18" charset="0"/>
                  <a:ea typeface="Times New Roman" panose="02020603050405020304" pitchFamily="18" charset="0"/>
                  <a:cs typeface="AGaramond" pitchFamily="18" charset="0"/>
                </a:rPr>
                <a:t> calls </a:t>
              </a:r>
              <a:r>
                <a:rPr lang="en-US">
                  <a:latin typeface="Lucida Console" panose="020B0609040504020204" pitchFamily="49" charset="0"/>
                  <a:ea typeface="Times New Roman" panose="02020603050405020304" pitchFamily="18" charset="0"/>
                  <a:cs typeface="AGaramond" pitchFamily="18" charset="0"/>
                </a:rPr>
                <a:t>method3</a:t>
              </a:r>
              <a:r>
                <a:rPr lang="en-US">
                  <a:latin typeface="Times New Roman" panose="02020603050405020304" pitchFamily="18" charset="0"/>
                  <a:ea typeface="Times New Roman" panose="02020603050405020304" pitchFamily="18" charset="0"/>
                  <a:cs typeface="AGaramond" pitchFamily="18" charset="0"/>
                </a:rPr>
                <a:t> and </a:t>
              </a:r>
              <a:r>
                <a:rPr lang="en-US">
                  <a:latin typeface="Lucida Console" panose="020B0609040504020204" pitchFamily="49" charset="0"/>
                  <a:ea typeface="Times New Roman" panose="02020603050405020304" pitchFamily="18" charset="0"/>
                  <a:cs typeface="AGaramond" pitchFamily="18" charset="0"/>
                </a:rPr>
                <a:t>method3</a:t>
              </a:r>
              <a:r>
                <a:rPr lang="en-US">
                  <a:latin typeface="Times New Roman" panose="02020603050405020304" pitchFamily="18" charset="0"/>
                  <a:ea typeface="Times New Roman" panose="02020603050405020304" pitchFamily="18" charset="0"/>
                  <a:cs typeface="AGaramond" pitchFamily="18" charset="0"/>
                </a:rPr>
                <a:t> throws an </a:t>
              </a:r>
              <a:r>
                <a:rPr lang="en-US">
                  <a:latin typeface="Lucida Console" panose="020B0609040504020204" pitchFamily="49" charset="0"/>
                  <a:ea typeface="Times New Roman" panose="02020603050405020304" pitchFamily="18" charset="0"/>
                  <a:cs typeface="AGaramond" pitchFamily="18" charset="0"/>
                </a:rPr>
                <a:t>Exception</a:t>
              </a:r>
              <a:endParaRPr lang="en-US">
                <a:solidFill>
                  <a:srgbClr val="275AFF"/>
                </a:solidFill>
                <a:latin typeface="Lucida Console" panose="020B0609040504020204" pitchFamily="49" charset="0"/>
                <a:ea typeface="Times New Roman" panose="02020603050405020304" pitchFamily="18" charset="0"/>
                <a:cs typeface="AGaramond" pitchFamily="18" charset="0"/>
              </a:endParaRPr>
            </a:p>
          </p:txBody>
        </p:sp>
        <p:sp>
          <p:nvSpPr>
            <p:cNvPr id="874518" name="Line 22"/>
            <p:cNvSpPr>
              <a:spLocks noChangeShapeType="1"/>
            </p:cNvSpPr>
            <p:nvPr/>
          </p:nvSpPr>
          <p:spPr bwMode="auto">
            <a:xfrm flipH="1">
              <a:off x="2304" y="1824"/>
              <a:ext cx="528" cy="2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874520" name="Line 24"/>
            <p:cNvSpPr>
              <a:spLocks noChangeShapeType="1"/>
            </p:cNvSpPr>
            <p:nvPr/>
          </p:nvSpPr>
          <p:spPr bwMode="auto">
            <a:xfrm flipH="1">
              <a:off x="816" y="1824"/>
              <a:ext cx="2016" cy="52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grpSp>
    </p:spTree>
    <p:extLst>
      <p:ext uri="{BB962C8B-B14F-4D97-AF65-F5344CB8AC3E}">
        <p14:creationId xmlns:p14="http://schemas.microsoft.com/office/powerpoint/2010/main" val="1205933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74507"/>
                                        </p:tgtEl>
                                        <p:attrNameLst>
                                          <p:attrName>style.visibility</p:attrName>
                                        </p:attrNameLst>
                                      </p:cBhvr>
                                      <p:to>
                                        <p:strVal val="visible"/>
                                      </p:to>
                                    </p:set>
                                  </p:childTnLst>
                                  <p:subTnLst>
                                    <p:set>
                                      <p:cBhvr override="childStyle">
                                        <p:cTn dur="1" fill="hold" display="0" masterRel="nextClick" afterEffect="1"/>
                                        <p:tgtEl>
                                          <p:spTgt spid="874507"/>
                                        </p:tgtEl>
                                        <p:attrNameLst>
                                          <p:attrName>style.visibility</p:attrName>
                                        </p:attrNameLst>
                                      </p:cBhvr>
                                      <p:to>
                                        <p:strVal val="hidden"/>
                                      </p:to>
                                    </p:set>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874521"/>
                                        </p:tgtEl>
                                        <p:attrNameLst>
                                          <p:attrName>style.visibility</p:attrName>
                                        </p:attrNameLst>
                                      </p:cBhvr>
                                      <p:to>
                                        <p:strVal val="visible"/>
                                      </p:to>
                                    </p:set>
                                  </p:childTnLst>
                                  <p:subTnLst>
                                    <p:set>
                                      <p:cBhvr override="childStyle">
                                        <p:cTn dur="1" fill="hold" display="0" masterRel="nextClick" afterEffect="1"/>
                                        <p:tgtEl>
                                          <p:spTgt spid="874521"/>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4"/>
          <p:cNvSpPr>
            <a:spLocks noGrp="1"/>
          </p:cNvSpPr>
          <p:nvPr>
            <p:ph type="sldNum" sz="quarter" idx="10"/>
          </p:nvPr>
        </p:nvSpPr>
        <p:spPr/>
        <p:txBody>
          <a:bodyPr/>
          <a:lstStyle/>
          <a:p>
            <a:fld id="{E5D50B70-499A-490D-A104-B98C004A5738}" type="slidenum">
              <a:rPr lang="en-US"/>
              <a:pPr/>
              <a:t>139</a:t>
            </a:fld>
            <a:endParaRPr lang="en-US"/>
          </a:p>
        </p:txBody>
      </p:sp>
      <p:sp>
        <p:nvSpPr>
          <p:cNvPr id="875522" name="Rectangle 2"/>
          <p:cNvSpPr>
            <a:spLocks noGrp="1" noChangeArrowheads="1"/>
          </p:cNvSpPr>
          <p:nvPr>
            <p:ph type="title"/>
          </p:nvPr>
        </p:nvSpPr>
        <p:spPr>
          <a:xfrm>
            <a:off x="8610600" y="152401"/>
            <a:ext cx="2057400" cy="396875"/>
          </a:xfrm>
        </p:spPr>
        <p:txBody>
          <a:bodyPr>
            <a:normAutofit fontScale="90000"/>
          </a:bodyPr>
          <a:lstStyle/>
          <a:p>
            <a:r>
              <a:rPr lang="en-US"/>
              <a:t>Outline</a:t>
            </a:r>
          </a:p>
        </p:txBody>
      </p:sp>
      <p:sp>
        <p:nvSpPr>
          <p:cNvPr id="875523" name="Rectangle 3"/>
          <p:cNvSpPr>
            <a:spLocks noGrp="1" noChangeArrowheads="1"/>
          </p:cNvSpPr>
          <p:nvPr>
            <p:ph type="body" sz="half" idx="1"/>
          </p:nvPr>
        </p:nvSpPr>
        <p:spPr>
          <a:xfrm>
            <a:off x="8689975" y="1068389"/>
            <a:ext cx="1981200" cy="1584325"/>
          </a:xfrm>
          <a:noFill/>
        </p:spPr>
        <p:txBody>
          <a:bodyPr>
            <a:normAutofit fontScale="70000" lnSpcReduction="20000"/>
          </a:bodyPr>
          <a:lstStyle/>
          <a:p>
            <a:r>
              <a:rPr lang="en-US"/>
              <a:t>UsingExceptions</a:t>
            </a:r>
          </a:p>
          <a:p>
            <a:r>
              <a:rPr lang="en-US"/>
              <a:t>.java</a:t>
            </a:r>
          </a:p>
          <a:p>
            <a:endParaRPr lang="en-US"/>
          </a:p>
          <a:p>
            <a:r>
              <a:rPr lang="en-US" sz="1600">
                <a:latin typeface="Times New Roman" panose="02020603050405020304" pitchFamily="18" charset="0"/>
              </a:rPr>
              <a:t>(3 of 3)</a:t>
            </a:r>
            <a:r>
              <a:rPr lang="en-US"/>
              <a:t> </a:t>
            </a:r>
          </a:p>
        </p:txBody>
      </p:sp>
      <p:graphicFrame>
        <p:nvGraphicFramePr>
          <p:cNvPr id="875526" name="Object 6"/>
          <p:cNvGraphicFramePr>
            <a:graphicFrameLocks noGrp="1" noChangeAspect="1"/>
          </p:cNvGraphicFramePr>
          <p:nvPr>
            <p:ph sz="half" idx="2"/>
          </p:nvPr>
        </p:nvGraphicFramePr>
        <p:xfrm>
          <a:off x="1524001" y="1588"/>
          <a:ext cx="6913563" cy="5116512"/>
        </p:xfrm>
        <a:graphic>
          <a:graphicData uri="http://schemas.openxmlformats.org/presentationml/2006/ole">
            <mc:AlternateContent xmlns:mc="http://schemas.openxmlformats.org/markup-compatibility/2006">
              <mc:Choice xmlns:v="urn:schemas-microsoft-com:vml" Requires="v">
                <p:oleObj spid="_x0000_s14346" name="Document" r:id="rId4" imgW="7074123" imgH="5236045" progId="Word.Document.8">
                  <p:embed/>
                </p:oleObj>
              </mc:Choice>
              <mc:Fallback>
                <p:oleObj name="Document" r:id="rId4" imgW="7074123" imgH="5236045" progId="Word.Documen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1" y="1588"/>
                        <a:ext cx="6913563" cy="51165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875532" name="Group 12"/>
          <p:cNvGrpSpPr>
            <a:grpSpLocks/>
          </p:cNvGrpSpPr>
          <p:nvPr/>
        </p:nvGrpSpPr>
        <p:grpSpPr bwMode="auto">
          <a:xfrm>
            <a:off x="3276600" y="381001"/>
            <a:ext cx="7162800" cy="646113"/>
            <a:chOff x="1104" y="240"/>
            <a:chExt cx="4512" cy="407"/>
          </a:xfrm>
        </p:grpSpPr>
        <p:sp>
          <p:nvSpPr>
            <p:cNvPr id="875529" name="Text Box 9"/>
            <p:cNvSpPr txBox="1">
              <a:spLocks noChangeArrowheads="1"/>
            </p:cNvSpPr>
            <p:nvPr/>
          </p:nvSpPr>
          <p:spPr bwMode="auto">
            <a:xfrm>
              <a:off x="3216" y="240"/>
              <a:ext cx="2400" cy="407"/>
            </a:xfrm>
            <a:prstGeom prst="rect">
              <a:avLst/>
            </a:prstGeom>
            <a:solidFill>
              <a:srgbClr val="F0F7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28600" indent="-228600">
                <a:spcAft>
                  <a:spcPct val="0"/>
                </a:spcAft>
                <a:defRPr>
                  <a:solidFill>
                    <a:schemeClr val="tx1"/>
                  </a:solidFill>
                  <a:latin typeface="Arial" panose="020B0604020202020204" pitchFamily="34" charset="0"/>
                </a:defRPr>
              </a:lvl1pPr>
              <a:lvl2pPr>
                <a:spcAft>
                  <a:spcPct val="0"/>
                </a:spcAft>
                <a:defRPr>
                  <a:solidFill>
                    <a:schemeClr val="tx1"/>
                  </a:solidFill>
                  <a:latin typeface="Arial" panose="020B0604020202020204" pitchFamily="34" charset="0"/>
                </a:defRPr>
              </a:lvl2pPr>
              <a:lvl3pPr>
                <a:spcAft>
                  <a:spcPct val="0"/>
                </a:spcAft>
                <a:defRPr>
                  <a:solidFill>
                    <a:schemeClr val="tx1"/>
                  </a:solidFill>
                  <a:latin typeface="Arial" panose="020B0604020202020204" pitchFamily="34" charset="0"/>
                </a:defRPr>
              </a:lvl3pPr>
              <a:lvl4pPr>
                <a:spcAft>
                  <a:spcPct val="0"/>
                </a:spcAft>
                <a:defRPr>
                  <a:solidFill>
                    <a:schemeClr val="tx1"/>
                  </a:solidFill>
                  <a:latin typeface="Arial" panose="020B0604020202020204" pitchFamily="34" charset="0"/>
                </a:defRPr>
              </a:lvl4pPr>
              <a:lvl5pPr>
                <a:spcAft>
                  <a:spcPct val="0"/>
                </a:spcAft>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algn="ctr">
                <a:spcAft>
                  <a:spcPct val="25000"/>
                </a:spcAft>
              </a:pPr>
              <a:r>
                <a:rPr lang="en-US">
                  <a:latin typeface="Lucida Console" panose="020B0609040504020204" pitchFamily="49" charset="0"/>
                  <a:ea typeface="Times New Roman" panose="02020603050405020304" pitchFamily="18" charset="0"/>
                  <a:cs typeface="AGaramond" pitchFamily="18" charset="0"/>
                </a:rPr>
                <a:t>method2</a:t>
              </a:r>
              <a:r>
                <a:rPr lang="en-US">
                  <a:latin typeface="Times New Roman" panose="02020603050405020304" pitchFamily="18" charset="0"/>
                  <a:ea typeface="Times New Roman" panose="02020603050405020304" pitchFamily="18" charset="0"/>
                  <a:cs typeface="AGaramond" pitchFamily="18" charset="0"/>
                </a:rPr>
                <a:t> calls </a:t>
              </a:r>
              <a:r>
                <a:rPr lang="en-US">
                  <a:latin typeface="Lucida Console" panose="020B0609040504020204" pitchFamily="49" charset="0"/>
                  <a:ea typeface="Times New Roman" panose="02020603050405020304" pitchFamily="18" charset="0"/>
                  <a:cs typeface="AGaramond" pitchFamily="18" charset="0"/>
                </a:rPr>
                <a:t>method3</a:t>
              </a:r>
              <a:r>
                <a:rPr lang="en-US">
                  <a:latin typeface="Times New Roman" panose="02020603050405020304" pitchFamily="18" charset="0"/>
                  <a:ea typeface="Times New Roman" panose="02020603050405020304" pitchFamily="18" charset="0"/>
                  <a:cs typeface="AGaramond" pitchFamily="18" charset="0"/>
                </a:rPr>
                <a:t>, which throws an </a:t>
              </a:r>
              <a:r>
                <a:rPr lang="en-US">
                  <a:latin typeface="Lucida Console" panose="020B0609040504020204" pitchFamily="49" charset="0"/>
                  <a:ea typeface="Times New Roman" panose="02020603050405020304" pitchFamily="18" charset="0"/>
                  <a:cs typeface="AGaramond" pitchFamily="18" charset="0"/>
                </a:rPr>
                <a:t>Exception</a:t>
              </a:r>
              <a:endParaRPr lang="en-US">
                <a:solidFill>
                  <a:srgbClr val="275AFF"/>
                </a:solidFill>
                <a:latin typeface="Lucida Console" panose="020B0609040504020204" pitchFamily="49" charset="0"/>
                <a:ea typeface="Times New Roman" panose="02020603050405020304" pitchFamily="18" charset="0"/>
                <a:cs typeface="AGaramond" pitchFamily="18" charset="0"/>
              </a:endParaRPr>
            </a:p>
          </p:txBody>
        </p:sp>
        <p:sp>
          <p:nvSpPr>
            <p:cNvPr id="875530" name="Line 10"/>
            <p:cNvSpPr>
              <a:spLocks noChangeShapeType="1"/>
            </p:cNvSpPr>
            <p:nvPr/>
          </p:nvSpPr>
          <p:spPr bwMode="auto">
            <a:xfrm flipH="1">
              <a:off x="1104" y="480"/>
              <a:ext cx="211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875531" name="Line 11"/>
            <p:cNvSpPr>
              <a:spLocks noChangeShapeType="1"/>
            </p:cNvSpPr>
            <p:nvPr/>
          </p:nvSpPr>
          <p:spPr bwMode="auto">
            <a:xfrm flipH="1" flipV="1">
              <a:off x="2160" y="288"/>
              <a:ext cx="1056" cy="19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grpSp>
      <p:grpSp>
        <p:nvGrpSpPr>
          <p:cNvPr id="875536" name="Group 16"/>
          <p:cNvGrpSpPr>
            <a:grpSpLocks/>
          </p:cNvGrpSpPr>
          <p:nvPr/>
        </p:nvGrpSpPr>
        <p:grpSpPr bwMode="auto">
          <a:xfrm>
            <a:off x="5943600" y="1406526"/>
            <a:ext cx="3810000" cy="574675"/>
            <a:chOff x="2784" y="886"/>
            <a:chExt cx="2400" cy="362"/>
          </a:xfrm>
        </p:grpSpPr>
        <p:sp>
          <p:nvSpPr>
            <p:cNvPr id="875534" name="Text Box 14"/>
            <p:cNvSpPr txBox="1">
              <a:spLocks noChangeArrowheads="1"/>
            </p:cNvSpPr>
            <p:nvPr/>
          </p:nvSpPr>
          <p:spPr bwMode="auto">
            <a:xfrm>
              <a:off x="3312" y="886"/>
              <a:ext cx="1872" cy="233"/>
            </a:xfrm>
            <a:prstGeom prst="rect">
              <a:avLst/>
            </a:prstGeom>
            <a:solidFill>
              <a:srgbClr val="F0F7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28600" indent="-228600">
                <a:spcAft>
                  <a:spcPct val="0"/>
                </a:spcAft>
                <a:defRPr>
                  <a:solidFill>
                    <a:schemeClr val="tx1"/>
                  </a:solidFill>
                  <a:latin typeface="Arial" panose="020B0604020202020204" pitchFamily="34" charset="0"/>
                </a:defRPr>
              </a:lvl1pPr>
              <a:lvl2pPr>
                <a:spcAft>
                  <a:spcPct val="0"/>
                </a:spcAft>
                <a:defRPr>
                  <a:solidFill>
                    <a:schemeClr val="tx1"/>
                  </a:solidFill>
                  <a:latin typeface="Arial" panose="020B0604020202020204" pitchFamily="34" charset="0"/>
                </a:defRPr>
              </a:lvl2pPr>
              <a:lvl3pPr>
                <a:spcAft>
                  <a:spcPct val="0"/>
                </a:spcAft>
                <a:defRPr>
                  <a:solidFill>
                    <a:schemeClr val="tx1"/>
                  </a:solidFill>
                  <a:latin typeface="Arial" panose="020B0604020202020204" pitchFamily="34" charset="0"/>
                </a:defRPr>
              </a:lvl3pPr>
              <a:lvl4pPr>
                <a:spcAft>
                  <a:spcPct val="0"/>
                </a:spcAft>
                <a:defRPr>
                  <a:solidFill>
                    <a:schemeClr val="tx1"/>
                  </a:solidFill>
                  <a:latin typeface="Arial" panose="020B0604020202020204" pitchFamily="34" charset="0"/>
                </a:defRPr>
              </a:lvl4pPr>
              <a:lvl5pPr>
                <a:spcAft>
                  <a:spcPct val="0"/>
                </a:spcAft>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algn="ctr">
                <a:spcAft>
                  <a:spcPct val="25000"/>
                </a:spcAft>
              </a:pPr>
              <a:r>
                <a:rPr lang="en-US">
                  <a:latin typeface="Times New Roman" panose="02020603050405020304" pitchFamily="18" charset="0"/>
                  <a:ea typeface="Times New Roman" panose="02020603050405020304" pitchFamily="18" charset="0"/>
                  <a:cs typeface="AGaramond" pitchFamily="18" charset="0"/>
                </a:rPr>
                <a:t>Exception created and thrown</a:t>
              </a:r>
              <a:endParaRPr lang="en-US">
                <a:solidFill>
                  <a:srgbClr val="275AFF"/>
                </a:solidFill>
                <a:ea typeface="Times New Roman" panose="02020603050405020304" pitchFamily="18" charset="0"/>
                <a:cs typeface="AGaramond" pitchFamily="18" charset="0"/>
              </a:endParaRPr>
            </a:p>
          </p:txBody>
        </p:sp>
        <p:sp>
          <p:nvSpPr>
            <p:cNvPr id="875535" name="Line 15"/>
            <p:cNvSpPr>
              <a:spLocks noChangeShapeType="1"/>
            </p:cNvSpPr>
            <p:nvPr/>
          </p:nvSpPr>
          <p:spPr bwMode="auto">
            <a:xfrm flipH="1">
              <a:off x="2784" y="960"/>
              <a:ext cx="528" cy="2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grpSp>
    </p:spTree>
    <p:extLst>
      <p:ext uri="{BB962C8B-B14F-4D97-AF65-F5344CB8AC3E}">
        <p14:creationId xmlns:p14="http://schemas.microsoft.com/office/powerpoint/2010/main" val="5119256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75532"/>
                                        </p:tgtEl>
                                        <p:attrNameLst>
                                          <p:attrName>style.visibility</p:attrName>
                                        </p:attrNameLst>
                                      </p:cBhvr>
                                      <p:to>
                                        <p:strVal val="visible"/>
                                      </p:to>
                                    </p:set>
                                  </p:childTnLst>
                                  <p:subTnLst>
                                    <p:set>
                                      <p:cBhvr override="childStyle">
                                        <p:cTn dur="1" fill="hold" display="0" masterRel="nextClick" afterEffect="1"/>
                                        <p:tgtEl>
                                          <p:spTgt spid="875532"/>
                                        </p:tgtEl>
                                        <p:attrNameLst>
                                          <p:attrName>style.visibility</p:attrName>
                                        </p:attrNameLst>
                                      </p:cBhvr>
                                      <p:to>
                                        <p:strVal val="hidden"/>
                                      </p:to>
                                    </p:set>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875536"/>
                                        </p:tgtEl>
                                        <p:attrNameLst>
                                          <p:attrName>style.visibility</p:attrName>
                                        </p:attrNameLst>
                                      </p:cBhvr>
                                      <p:to>
                                        <p:strVal val="visible"/>
                                      </p:to>
                                    </p:set>
                                  </p:childTnLst>
                                  <p:subTnLst>
                                    <p:set>
                                      <p:cBhvr override="childStyle">
                                        <p:cTn dur="1" fill="hold" display="0" masterRel="nextClick" afterEffect="1"/>
                                        <p:tgtEl>
                                          <p:spTgt spid="875536"/>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294967295"/>
          </p:nvPr>
        </p:nvSpPr>
        <p:spPr>
          <a:xfrm>
            <a:off x="838200" y="6356350"/>
            <a:ext cx="2743200" cy="365125"/>
          </a:xfrm>
        </p:spPr>
        <p:txBody>
          <a:bodyPr/>
          <a:lstStyle/>
          <a:p>
            <a:fld id="{330290DF-5E12-4926-BA89-27E6DFF02C31}" type="slidenum">
              <a:rPr lang="en-US"/>
              <a:pPr/>
              <a:t>14</a:t>
            </a:fld>
            <a:endParaRPr lang="en-US"/>
          </a:p>
        </p:txBody>
      </p:sp>
      <p:sp>
        <p:nvSpPr>
          <p:cNvPr id="278530" name="Rectangle 2"/>
          <p:cNvSpPr>
            <a:spLocks noGrp="1" noChangeArrowheads="1"/>
          </p:cNvSpPr>
          <p:nvPr>
            <p:ph type="title"/>
          </p:nvPr>
        </p:nvSpPr>
        <p:spPr/>
        <p:txBody>
          <a:bodyPr/>
          <a:lstStyle/>
          <a:p>
            <a:r>
              <a:rPr lang="en-US"/>
              <a:t>Mixing inheritance, interfaces</a:t>
            </a:r>
          </a:p>
        </p:txBody>
      </p:sp>
      <p:sp>
        <p:nvSpPr>
          <p:cNvPr id="278531" name="Rectangle 3"/>
          <p:cNvSpPr>
            <a:spLocks noGrp="1" noChangeArrowheads="1"/>
          </p:cNvSpPr>
          <p:nvPr>
            <p:ph type="body" idx="1"/>
          </p:nvPr>
        </p:nvSpPr>
        <p:spPr/>
        <p:txBody>
          <a:bodyPr>
            <a:normAutofit fontScale="85000" lnSpcReduction="20000"/>
          </a:bodyPr>
          <a:lstStyle/>
          <a:p>
            <a:r>
              <a:rPr lang="en-US" sz="2000"/>
              <a:t>It is legal for a class to extend a parent and to implement any number of interfaces</a:t>
            </a:r>
            <a:br>
              <a:rPr lang="en-US" sz="2000"/>
            </a:br>
            <a:endParaRPr lang="en-US" sz="2400">
              <a:latin typeface="Courier New" panose="02070309020205020404" pitchFamily="49" charset="0"/>
            </a:endParaRPr>
          </a:p>
          <a:p>
            <a:pPr>
              <a:lnSpc>
                <a:spcPct val="80000"/>
              </a:lnSpc>
              <a:buFont typeface="Wingdings" panose="05000000000000000000" pitchFamily="2" charset="2"/>
              <a:buNone/>
            </a:pPr>
            <a:r>
              <a:rPr lang="en-US" sz="2400">
                <a:latin typeface="Courier New" panose="02070309020205020404" pitchFamily="49" charset="0"/>
              </a:rPr>
              <a:t>public class BankAccount {</a:t>
            </a:r>
          </a:p>
          <a:p>
            <a:pPr>
              <a:lnSpc>
                <a:spcPct val="80000"/>
              </a:lnSpc>
              <a:buFont typeface="Wingdings" panose="05000000000000000000" pitchFamily="2" charset="2"/>
              <a:buNone/>
            </a:pPr>
            <a:r>
              <a:rPr lang="en-US" sz="2400">
                <a:latin typeface="Courier New" panose="02070309020205020404" pitchFamily="49" charset="0"/>
              </a:rPr>
              <a:t>  // ...</a:t>
            </a:r>
          </a:p>
          <a:p>
            <a:pPr>
              <a:lnSpc>
                <a:spcPct val="80000"/>
              </a:lnSpc>
              <a:buFont typeface="Wingdings" panose="05000000000000000000" pitchFamily="2" charset="2"/>
              <a:buNone/>
            </a:pPr>
            <a:r>
              <a:rPr lang="en-US" sz="2400">
                <a:latin typeface="Courier New" panose="02070309020205020404" pitchFamily="49" charset="0"/>
              </a:rPr>
              <a:t>}</a:t>
            </a:r>
          </a:p>
          <a:p>
            <a:pPr>
              <a:lnSpc>
                <a:spcPct val="80000"/>
              </a:lnSpc>
              <a:buFont typeface="Wingdings" panose="05000000000000000000" pitchFamily="2" charset="2"/>
              <a:buNone/>
            </a:pPr>
            <a:endParaRPr lang="en-US" sz="2400">
              <a:latin typeface="Courier New" panose="02070309020205020404" pitchFamily="49" charset="0"/>
            </a:endParaRPr>
          </a:p>
          <a:p>
            <a:pPr>
              <a:lnSpc>
                <a:spcPct val="80000"/>
              </a:lnSpc>
              <a:buFont typeface="Wingdings" panose="05000000000000000000" pitchFamily="2" charset="2"/>
              <a:buNone/>
            </a:pPr>
            <a:r>
              <a:rPr lang="en-US" sz="2400">
                <a:latin typeface="Courier New" panose="02070309020205020404" pitchFamily="49" charset="0"/>
              </a:rPr>
              <a:t>public class NumberedAccount </a:t>
            </a:r>
          </a:p>
          <a:p>
            <a:pPr>
              <a:lnSpc>
                <a:spcPct val="80000"/>
              </a:lnSpc>
              <a:buFont typeface="Wingdings" panose="05000000000000000000" pitchFamily="2" charset="2"/>
              <a:buNone/>
            </a:pPr>
            <a:r>
              <a:rPr lang="en-US" sz="2400">
                <a:latin typeface="Courier New" panose="02070309020205020404" pitchFamily="49" charset="0"/>
              </a:rPr>
              <a:t>    </a:t>
            </a:r>
            <a:r>
              <a:rPr lang="en-US" sz="2400" b="1">
                <a:solidFill>
                  <a:schemeClr val="tx2"/>
                </a:solidFill>
                <a:latin typeface="Courier New" panose="02070309020205020404" pitchFamily="49" charset="0"/>
              </a:rPr>
              <a:t>extends BankAccount</a:t>
            </a:r>
            <a:r>
              <a:rPr lang="en-US" sz="2400" b="1">
                <a:latin typeface="Courier New" panose="02070309020205020404" pitchFamily="49" charset="0"/>
              </a:rPr>
              <a:t> </a:t>
            </a:r>
            <a:r>
              <a:rPr lang="en-US" sz="2400" b="1">
                <a:solidFill>
                  <a:srgbClr val="008080"/>
                </a:solidFill>
                <a:latin typeface="Courier New" panose="02070309020205020404" pitchFamily="49" charset="0"/>
              </a:rPr>
              <a:t>implements Comparable</a:t>
            </a:r>
            <a:r>
              <a:rPr lang="en-US" sz="2400">
                <a:latin typeface="Courier New" panose="02070309020205020404" pitchFamily="49" charset="0"/>
              </a:rPr>
              <a:t> {</a:t>
            </a:r>
          </a:p>
          <a:p>
            <a:pPr>
              <a:lnSpc>
                <a:spcPct val="80000"/>
              </a:lnSpc>
              <a:buFont typeface="Wingdings" panose="05000000000000000000" pitchFamily="2" charset="2"/>
              <a:buNone/>
            </a:pPr>
            <a:r>
              <a:rPr lang="en-US" sz="2400">
                <a:latin typeface="Courier New" panose="02070309020205020404" pitchFamily="49" charset="0"/>
              </a:rPr>
              <a:t>  private int myNumber;</a:t>
            </a:r>
          </a:p>
          <a:p>
            <a:pPr>
              <a:lnSpc>
                <a:spcPct val="80000"/>
              </a:lnSpc>
              <a:buFont typeface="Wingdings" panose="05000000000000000000" pitchFamily="2" charset="2"/>
              <a:buNone/>
            </a:pPr>
            <a:endParaRPr lang="en-US" sz="2400">
              <a:latin typeface="Courier New" panose="02070309020205020404" pitchFamily="49" charset="0"/>
            </a:endParaRPr>
          </a:p>
          <a:p>
            <a:pPr>
              <a:lnSpc>
                <a:spcPct val="80000"/>
              </a:lnSpc>
              <a:buFont typeface="Wingdings" panose="05000000000000000000" pitchFamily="2" charset="2"/>
              <a:buNone/>
            </a:pPr>
            <a:r>
              <a:rPr lang="en-US" sz="2400">
                <a:latin typeface="Courier New" panose="02070309020205020404" pitchFamily="49" charset="0"/>
              </a:rPr>
              <a:t>  public int compareTo(Object o) {</a:t>
            </a:r>
          </a:p>
          <a:p>
            <a:pPr>
              <a:lnSpc>
                <a:spcPct val="80000"/>
              </a:lnSpc>
              <a:buFont typeface="Wingdings" panose="05000000000000000000" pitchFamily="2" charset="2"/>
              <a:buNone/>
            </a:pPr>
            <a:r>
              <a:rPr lang="en-US" sz="2400">
                <a:latin typeface="Courier New" panose="02070309020205020404" pitchFamily="49" charset="0"/>
              </a:rPr>
              <a:t>    return myNumber - ((BankAccount)o).myNumber;</a:t>
            </a:r>
          </a:p>
          <a:p>
            <a:pPr>
              <a:lnSpc>
                <a:spcPct val="80000"/>
              </a:lnSpc>
              <a:buFont typeface="Wingdings" panose="05000000000000000000" pitchFamily="2" charset="2"/>
              <a:buNone/>
            </a:pPr>
            <a:r>
              <a:rPr lang="en-US" sz="2400">
                <a:latin typeface="Courier New" panose="02070309020205020404" pitchFamily="49" charset="0"/>
              </a:rPr>
              <a:t>  }</a:t>
            </a:r>
          </a:p>
          <a:p>
            <a:pPr>
              <a:lnSpc>
                <a:spcPct val="80000"/>
              </a:lnSpc>
              <a:buFont typeface="Wingdings" panose="05000000000000000000" pitchFamily="2" charset="2"/>
              <a:buNone/>
            </a:pPr>
            <a:r>
              <a:rPr lang="en-US" sz="2400">
                <a:latin typeface="Courier New" panose="02070309020205020404" pitchFamily="49" charset="0"/>
              </a:rPr>
              <a:t>}</a:t>
            </a:r>
          </a:p>
        </p:txBody>
      </p:sp>
    </p:spTree>
    <p:extLst>
      <p:ext uri="{BB962C8B-B14F-4D97-AF65-F5344CB8AC3E}">
        <p14:creationId xmlns:p14="http://schemas.microsoft.com/office/powerpoint/2010/main" val="2886417511"/>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294967295"/>
          </p:nvPr>
        </p:nvSpPr>
        <p:spPr>
          <a:xfrm>
            <a:off x="838200" y="6356350"/>
            <a:ext cx="2743200" cy="365125"/>
          </a:xfrm>
        </p:spPr>
        <p:txBody>
          <a:bodyPr/>
          <a:lstStyle/>
          <a:p>
            <a:fld id="{26F80CCF-34FD-46EC-9198-560ED788AD71}" type="slidenum">
              <a:rPr lang="en-US"/>
              <a:pPr/>
              <a:t>140</a:t>
            </a:fld>
            <a:endParaRPr lang="en-US"/>
          </a:p>
        </p:txBody>
      </p:sp>
      <p:sp>
        <p:nvSpPr>
          <p:cNvPr id="838658" name="Rectangle 2"/>
          <p:cNvSpPr>
            <a:spLocks noGrp="1" noChangeArrowheads="1"/>
          </p:cNvSpPr>
          <p:nvPr>
            <p:ph type="title"/>
          </p:nvPr>
        </p:nvSpPr>
        <p:spPr>
          <a:xfrm>
            <a:off x="2438400" y="533400"/>
            <a:ext cx="7772400" cy="1143000"/>
          </a:xfrm>
        </p:spPr>
        <p:txBody>
          <a:bodyPr/>
          <a:lstStyle/>
          <a:p>
            <a:r>
              <a:rPr lang="en-US" sz="3000">
                <a:cs typeface="Times New Roman" panose="02020603050405020304" pitchFamily="18" charset="0"/>
              </a:rPr>
              <a:t>Software Engineering Observation 13.12</a:t>
            </a:r>
          </a:p>
        </p:txBody>
      </p:sp>
      <p:sp>
        <p:nvSpPr>
          <p:cNvPr id="838659" name="Rectangle 3"/>
          <p:cNvSpPr>
            <a:spLocks noGrp="1" noChangeArrowheads="1"/>
          </p:cNvSpPr>
          <p:nvPr>
            <p:ph type="body" idx="1"/>
          </p:nvPr>
        </p:nvSpPr>
        <p:spPr>
          <a:xfrm>
            <a:off x="2665414" y="2347913"/>
            <a:ext cx="6859587" cy="2012950"/>
          </a:xfrm>
          <a:noFill/>
        </p:spPr>
        <p:txBody>
          <a:bodyPr/>
          <a:lstStyle/>
          <a:p>
            <a:r>
              <a:rPr lang="en-US">
                <a:cs typeface="Times New Roman" panose="02020603050405020304" pitchFamily="18" charset="0"/>
              </a:rPr>
              <a:t>Never ignore an exception you catch. At least use </a:t>
            </a:r>
            <a:r>
              <a:rPr lang="en-US" sz="2400">
                <a:latin typeface="Lucida Console" panose="020B0609040504020204" pitchFamily="49" charset="0"/>
                <a:ea typeface="LucidaSansTypewriter" pitchFamily="49" charset="0"/>
                <a:cs typeface="Lucida Console" panose="020B0609040504020204" pitchFamily="49" charset="0"/>
              </a:rPr>
              <a:t>printStackTrace</a:t>
            </a:r>
            <a:r>
              <a:rPr lang="en-US">
                <a:cs typeface="Times New Roman" panose="02020603050405020304" pitchFamily="18" charset="0"/>
              </a:rPr>
              <a:t> to output an error message. This will inform users that a problem exists, so that they can take appropriate actions.</a:t>
            </a:r>
            <a:r>
              <a:rPr lang="en-US"/>
              <a:t> </a:t>
            </a:r>
          </a:p>
        </p:txBody>
      </p:sp>
    </p:spTree>
    <p:extLst>
      <p:ext uri="{BB962C8B-B14F-4D97-AF65-F5344CB8AC3E}">
        <p14:creationId xmlns:p14="http://schemas.microsoft.com/office/powerpoint/2010/main" val="2556311912"/>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294967295"/>
          </p:nvPr>
        </p:nvSpPr>
        <p:spPr>
          <a:xfrm>
            <a:off x="838200" y="6356350"/>
            <a:ext cx="2743200" cy="365125"/>
          </a:xfrm>
        </p:spPr>
        <p:txBody>
          <a:bodyPr/>
          <a:lstStyle/>
          <a:p>
            <a:fld id="{3333D248-0582-4E8B-912C-E9E3C01F3608}" type="slidenum">
              <a:rPr lang="en-US"/>
              <a:pPr/>
              <a:t>141</a:t>
            </a:fld>
            <a:endParaRPr lang="en-US"/>
          </a:p>
        </p:txBody>
      </p:sp>
      <p:sp>
        <p:nvSpPr>
          <p:cNvPr id="933890" name="Rectangle 2"/>
          <p:cNvSpPr>
            <a:spLocks noGrp="1" noChangeArrowheads="1"/>
          </p:cNvSpPr>
          <p:nvPr>
            <p:ph type="title"/>
          </p:nvPr>
        </p:nvSpPr>
        <p:spPr/>
        <p:txBody>
          <a:bodyPr/>
          <a:lstStyle/>
          <a:p>
            <a:r>
              <a:rPr lang="en-US"/>
              <a:t>13.10 Chained Exceptions</a:t>
            </a:r>
          </a:p>
        </p:txBody>
      </p:sp>
      <p:sp>
        <p:nvSpPr>
          <p:cNvPr id="933891" name="Rectangle 3"/>
          <p:cNvSpPr>
            <a:spLocks noGrp="1" noChangeArrowheads="1"/>
          </p:cNvSpPr>
          <p:nvPr>
            <p:ph type="body" idx="1"/>
          </p:nvPr>
        </p:nvSpPr>
        <p:spPr/>
        <p:txBody>
          <a:bodyPr/>
          <a:lstStyle/>
          <a:p>
            <a:r>
              <a:rPr lang="en-US"/>
              <a:t>Chained exceptions enable an exception object to maintain the complete stack-trace information when an exception is thrown from a catch block</a:t>
            </a:r>
          </a:p>
          <a:p>
            <a:r>
              <a:rPr lang="en-US"/>
              <a:t>Users can retrieve information about original exception</a:t>
            </a:r>
          </a:p>
          <a:p>
            <a:r>
              <a:rPr lang="en-US"/>
              <a:t>Stack trace from a chained exception displays how many chained exceptions remain</a:t>
            </a:r>
          </a:p>
        </p:txBody>
      </p:sp>
    </p:spTree>
    <p:extLst>
      <p:ext uri="{BB962C8B-B14F-4D97-AF65-F5344CB8AC3E}">
        <p14:creationId xmlns:p14="http://schemas.microsoft.com/office/powerpoint/2010/main" val="260144951"/>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4"/>
          <p:cNvSpPr>
            <a:spLocks noGrp="1"/>
          </p:cNvSpPr>
          <p:nvPr>
            <p:ph type="sldNum" sz="quarter" idx="10"/>
          </p:nvPr>
        </p:nvSpPr>
        <p:spPr/>
        <p:txBody>
          <a:bodyPr/>
          <a:lstStyle/>
          <a:p>
            <a:fld id="{9D0AE5DD-B024-4F3A-9D1D-8BEC532735C7}" type="slidenum">
              <a:rPr lang="en-US"/>
              <a:pPr/>
              <a:t>142</a:t>
            </a:fld>
            <a:endParaRPr lang="en-US"/>
          </a:p>
        </p:txBody>
      </p:sp>
      <p:sp>
        <p:nvSpPr>
          <p:cNvPr id="877570" name="Rectangle 2"/>
          <p:cNvSpPr>
            <a:spLocks noGrp="1" noChangeArrowheads="1"/>
          </p:cNvSpPr>
          <p:nvPr>
            <p:ph type="title"/>
          </p:nvPr>
        </p:nvSpPr>
        <p:spPr>
          <a:xfrm>
            <a:off x="8610600" y="152401"/>
            <a:ext cx="2057400" cy="396875"/>
          </a:xfrm>
        </p:spPr>
        <p:txBody>
          <a:bodyPr>
            <a:normAutofit fontScale="90000"/>
          </a:bodyPr>
          <a:lstStyle/>
          <a:p>
            <a:r>
              <a:rPr lang="en-US"/>
              <a:t>Outline</a:t>
            </a:r>
          </a:p>
        </p:txBody>
      </p:sp>
      <p:sp>
        <p:nvSpPr>
          <p:cNvPr id="877571" name="Rectangle 3"/>
          <p:cNvSpPr>
            <a:spLocks noGrp="1" noChangeArrowheads="1"/>
          </p:cNvSpPr>
          <p:nvPr>
            <p:ph type="body" sz="half" idx="1"/>
          </p:nvPr>
        </p:nvSpPr>
        <p:spPr>
          <a:xfrm>
            <a:off x="8689975" y="1068388"/>
            <a:ext cx="1981200" cy="965200"/>
          </a:xfrm>
          <a:noFill/>
        </p:spPr>
        <p:txBody>
          <a:bodyPr>
            <a:normAutofit fontScale="70000" lnSpcReduction="20000"/>
          </a:bodyPr>
          <a:lstStyle/>
          <a:p>
            <a:r>
              <a:rPr lang="en-US"/>
              <a:t>UsingChainedExceptions.java</a:t>
            </a:r>
          </a:p>
          <a:p>
            <a:r>
              <a:rPr lang="en-US" sz="1600">
                <a:latin typeface="Times New Roman" panose="02020603050405020304" pitchFamily="18" charset="0"/>
              </a:rPr>
              <a:t>(1 of 3)</a:t>
            </a:r>
            <a:r>
              <a:rPr lang="en-US"/>
              <a:t> </a:t>
            </a:r>
          </a:p>
        </p:txBody>
      </p:sp>
      <p:graphicFrame>
        <p:nvGraphicFramePr>
          <p:cNvPr id="877574" name="Object 6"/>
          <p:cNvGraphicFramePr>
            <a:graphicFrameLocks noGrp="1" noChangeAspect="1"/>
          </p:cNvGraphicFramePr>
          <p:nvPr>
            <p:ph sz="half" idx="2"/>
          </p:nvPr>
        </p:nvGraphicFramePr>
        <p:xfrm>
          <a:off x="1525588" y="1"/>
          <a:ext cx="7035800" cy="4041775"/>
        </p:xfrm>
        <a:graphic>
          <a:graphicData uri="http://schemas.openxmlformats.org/presentationml/2006/ole">
            <mc:AlternateContent xmlns:mc="http://schemas.openxmlformats.org/markup-compatibility/2006">
              <mc:Choice xmlns:v="urn:schemas-microsoft-com:vml" Requires="v">
                <p:oleObj spid="_x0000_s15370" name="Document" r:id="rId4" imgW="7074123" imgH="4064049" progId="Word.Document.8">
                  <p:embed/>
                </p:oleObj>
              </mc:Choice>
              <mc:Fallback>
                <p:oleObj name="Document" r:id="rId4" imgW="7074123" imgH="4064049" progId="Word.Documen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5588" y="1"/>
                        <a:ext cx="7035800" cy="4041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877580" name="Group 12"/>
          <p:cNvGrpSpPr>
            <a:grpSpLocks/>
          </p:cNvGrpSpPr>
          <p:nvPr/>
        </p:nvGrpSpPr>
        <p:grpSpPr bwMode="auto">
          <a:xfrm>
            <a:off x="5257800" y="1676401"/>
            <a:ext cx="4419600" cy="923925"/>
            <a:chOff x="2352" y="1056"/>
            <a:chExt cx="2784" cy="582"/>
          </a:xfrm>
        </p:grpSpPr>
        <p:sp>
          <p:nvSpPr>
            <p:cNvPr id="877577" name="Text Box 9"/>
            <p:cNvSpPr txBox="1">
              <a:spLocks noChangeArrowheads="1"/>
            </p:cNvSpPr>
            <p:nvPr/>
          </p:nvSpPr>
          <p:spPr bwMode="auto">
            <a:xfrm>
              <a:off x="2880" y="1056"/>
              <a:ext cx="2256" cy="582"/>
            </a:xfrm>
            <a:prstGeom prst="rect">
              <a:avLst/>
            </a:prstGeom>
            <a:solidFill>
              <a:srgbClr val="F0F7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28600" indent="-228600">
                <a:spcAft>
                  <a:spcPct val="0"/>
                </a:spcAft>
                <a:defRPr>
                  <a:solidFill>
                    <a:schemeClr val="tx1"/>
                  </a:solidFill>
                  <a:latin typeface="Arial" panose="020B0604020202020204" pitchFamily="34" charset="0"/>
                </a:defRPr>
              </a:lvl1pPr>
              <a:lvl2pPr>
                <a:spcAft>
                  <a:spcPct val="0"/>
                </a:spcAft>
                <a:defRPr>
                  <a:solidFill>
                    <a:schemeClr val="tx1"/>
                  </a:solidFill>
                  <a:latin typeface="Arial" panose="020B0604020202020204" pitchFamily="34" charset="0"/>
                </a:defRPr>
              </a:lvl2pPr>
              <a:lvl3pPr>
                <a:spcAft>
                  <a:spcPct val="0"/>
                </a:spcAft>
                <a:defRPr>
                  <a:solidFill>
                    <a:schemeClr val="tx1"/>
                  </a:solidFill>
                  <a:latin typeface="Arial" panose="020B0604020202020204" pitchFamily="34" charset="0"/>
                </a:defRPr>
              </a:lvl3pPr>
              <a:lvl4pPr>
                <a:spcAft>
                  <a:spcPct val="0"/>
                </a:spcAft>
                <a:defRPr>
                  <a:solidFill>
                    <a:schemeClr val="tx1"/>
                  </a:solidFill>
                  <a:latin typeface="Arial" panose="020B0604020202020204" pitchFamily="34" charset="0"/>
                </a:defRPr>
              </a:lvl4pPr>
              <a:lvl5pPr>
                <a:spcAft>
                  <a:spcPct val="0"/>
                </a:spcAft>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algn="ctr">
                <a:spcAft>
                  <a:spcPct val="25000"/>
                </a:spcAft>
              </a:pPr>
              <a:r>
                <a:rPr lang="en-US">
                  <a:latin typeface="Times New Roman" panose="02020603050405020304" pitchFamily="18" charset="0"/>
                  <a:ea typeface="Times New Roman" panose="02020603050405020304" pitchFamily="18" charset="0"/>
                  <a:cs typeface="AGaramond" pitchFamily="18" charset="0"/>
                </a:rPr>
                <a:t>Catch exception from </a:t>
              </a:r>
              <a:r>
                <a:rPr lang="en-US">
                  <a:latin typeface="Lucida Console" panose="020B0609040504020204" pitchFamily="49" charset="0"/>
                  <a:ea typeface="Times New Roman" panose="02020603050405020304" pitchFamily="18" charset="0"/>
                  <a:cs typeface="AGaramond" pitchFamily="18" charset="0"/>
                </a:rPr>
                <a:t>method1</a:t>
              </a:r>
              <a:r>
                <a:rPr lang="en-US">
                  <a:latin typeface="Times New Roman" panose="02020603050405020304" pitchFamily="18" charset="0"/>
                  <a:ea typeface="Times New Roman" panose="02020603050405020304" pitchFamily="18" charset="0"/>
                  <a:cs typeface="AGaramond" pitchFamily="18" charset="0"/>
                </a:rPr>
                <a:t> as well as any associated chained exceptions</a:t>
              </a:r>
              <a:endParaRPr lang="en-US">
                <a:solidFill>
                  <a:srgbClr val="275AFF"/>
                </a:solidFill>
                <a:latin typeface="Times New Roman" panose="02020603050405020304" pitchFamily="18" charset="0"/>
                <a:ea typeface="Times New Roman" panose="02020603050405020304" pitchFamily="18" charset="0"/>
                <a:cs typeface="AGaramond" pitchFamily="18" charset="0"/>
              </a:endParaRPr>
            </a:p>
          </p:txBody>
        </p:sp>
        <p:sp>
          <p:nvSpPr>
            <p:cNvPr id="877578" name="Line 10"/>
            <p:cNvSpPr>
              <a:spLocks noChangeShapeType="1"/>
            </p:cNvSpPr>
            <p:nvPr/>
          </p:nvSpPr>
          <p:spPr bwMode="auto">
            <a:xfrm flipH="1">
              <a:off x="2352" y="1248"/>
              <a:ext cx="528" cy="2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grpSp>
    </p:spTree>
    <p:extLst>
      <p:ext uri="{BB962C8B-B14F-4D97-AF65-F5344CB8AC3E}">
        <p14:creationId xmlns:p14="http://schemas.microsoft.com/office/powerpoint/2010/main" val="231737352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77580"/>
                                        </p:tgtEl>
                                        <p:attrNameLst>
                                          <p:attrName>style.visibility</p:attrName>
                                        </p:attrNameLst>
                                      </p:cBhvr>
                                      <p:to>
                                        <p:strVal val="visible"/>
                                      </p:to>
                                    </p:set>
                                  </p:childTnLst>
                                  <p:subTnLst>
                                    <p:set>
                                      <p:cBhvr override="childStyle">
                                        <p:cTn dur="1" fill="hold" display="0" masterRel="nextClick" afterEffect="1"/>
                                        <p:tgtEl>
                                          <p:spTgt spid="877580"/>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4"/>
          <p:cNvSpPr>
            <a:spLocks noGrp="1"/>
          </p:cNvSpPr>
          <p:nvPr>
            <p:ph type="sldNum" sz="quarter" idx="10"/>
          </p:nvPr>
        </p:nvSpPr>
        <p:spPr/>
        <p:txBody>
          <a:bodyPr/>
          <a:lstStyle/>
          <a:p>
            <a:fld id="{0F064509-1262-4F00-B032-06C3B7A50C97}" type="slidenum">
              <a:rPr lang="en-US"/>
              <a:pPr/>
              <a:t>143</a:t>
            </a:fld>
            <a:endParaRPr lang="en-US"/>
          </a:p>
        </p:txBody>
      </p:sp>
      <p:sp>
        <p:nvSpPr>
          <p:cNvPr id="878594" name="Rectangle 2"/>
          <p:cNvSpPr>
            <a:spLocks noGrp="1" noChangeArrowheads="1"/>
          </p:cNvSpPr>
          <p:nvPr>
            <p:ph type="title"/>
          </p:nvPr>
        </p:nvSpPr>
        <p:spPr>
          <a:xfrm>
            <a:off x="8610600" y="152401"/>
            <a:ext cx="2057400" cy="396875"/>
          </a:xfrm>
        </p:spPr>
        <p:txBody>
          <a:bodyPr>
            <a:normAutofit fontScale="90000"/>
          </a:bodyPr>
          <a:lstStyle/>
          <a:p>
            <a:r>
              <a:rPr lang="en-US"/>
              <a:t>Outline</a:t>
            </a:r>
          </a:p>
        </p:txBody>
      </p:sp>
      <p:sp>
        <p:nvSpPr>
          <p:cNvPr id="878595" name="Rectangle 3"/>
          <p:cNvSpPr>
            <a:spLocks noGrp="1" noChangeArrowheads="1"/>
          </p:cNvSpPr>
          <p:nvPr>
            <p:ph type="body" sz="half" idx="1"/>
          </p:nvPr>
        </p:nvSpPr>
        <p:spPr>
          <a:xfrm>
            <a:off x="8689975" y="1068388"/>
            <a:ext cx="1981200" cy="965200"/>
          </a:xfrm>
          <a:noFill/>
        </p:spPr>
        <p:txBody>
          <a:bodyPr>
            <a:normAutofit fontScale="70000" lnSpcReduction="20000"/>
          </a:bodyPr>
          <a:lstStyle/>
          <a:p>
            <a:r>
              <a:rPr lang="en-US"/>
              <a:t>UsingChainedExceptions.java</a:t>
            </a:r>
          </a:p>
          <a:p>
            <a:r>
              <a:rPr lang="en-US" sz="1600">
                <a:latin typeface="Times New Roman" panose="02020603050405020304" pitchFamily="18" charset="0"/>
              </a:rPr>
              <a:t>(2 of 3)</a:t>
            </a:r>
            <a:r>
              <a:rPr lang="en-US"/>
              <a:t> </a:t>
            </a:r>
          </a:p>
        </p:txBody>
      </p:sp>
      <p:graphicFrame>
        <p:nvGraphicFramePr>
          <p:cNvPr id="878598" name="Object 6"/>
          <p:cNvGraphicFramePr>
            <a:graphicFrameLocks noGrp="1" noChangeAspect="1"/>
          </p:cNvGraphicFramePr>
          <p:nvPr>
            <p:ph sz="half" idx="2"/>
          </p:nvPr>
        </p:nvGraphicFramePr>
        <p:xfrm>
          <a:off x="1524001" y="1589"/>
          <a:ext cx="6913563" cy="5902325"/>
        </p:xfrm>
        <a:graphic>
          <a:graphicData uri="http://schemas.openxmlformats.org/presentationml/2006/ole">
            <mc:AlternateContent xmlns:mc="http://schemas.openxmlformats.org/markup-compatibility/2006">
              <mc:Choice xmlns:v="urn:schemas-microsoft-com:vml" Requires="v">
                <p:oleObj spid="_x0000_s16394" name="Document" r:id="rId4" imgW="7074123" imgH="6038354" progId="Word.Document.8">
                  <p:embed/>
                </p:oleObj>
              </mc:Choice>
              <mc:Fallback>
                <p:oleObj name="Document" r:id="rId4" imgW="7074123" imgH="6038354" progId="Word.Documen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1" y="1589"/>
                        <a:ext cx="6913563" cy="5902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878604" name="Group 12"/>
          <p:cNvGrpSpPr>
            <a:grpSpLocks/>
          </p:cNvGrpSpPr>
          <p:nvPr/>
        </p:nvGrpSpPr>
        <p:grpSpPr bwMode="auto">
          <a:xfrm>
            <a:off x="5257800" y="762001"/>
            <a:ext cx="5105400" cy="923925"/>
            <a:chOff x="2352" y="480"/>
            <a:chExt cx="3216" cy="582"/>
          </a:xfrm>
        </p:grpSpPr>
        <p:sp>
          <p:nvSpPr>
            <p:cNvPr id="878601" name="Text Box 9"/>
            <p:cNvSpPr txBox="1">
              <a:spLocks noChangeArrowheads="1"/>
            </p:cNvSpPr>
            <p:nvPr/>
          </p:nvSpPr>
          <p:spPr bwMode="auto">
            <a:xfrm>
              <a:off x="2880" y="480"/>
              <a:ext cx="2688" cy="582"/>
            </a:xfrm>
            <a:prstGeom prst="rect">
              <a:avLst/>
            </a:prstGeom>
            <a:solidFill>
              <a:srgbClr val="F0F7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28600" indent="-228600">
                <a:spcAft>
                  <a:spcPct val="0"/>
                </a:spcAft>
                <a:defRPr>
                  <a:solidFill>
                    <a:schemeClr val="tx1"/>
                  </a:solidFill>
                  <a:latin typeface="Arial" panose="020B0604020202020204" pitchFamily="34" charset="0"/>
                </a:defRPr>
              </a:lvl1pPr>
              <a:lvl2pPr>
                <a:spcAft>
                  <a:spcPct val="0"/>
                </a:spcAft>
                <a:defRPr>
                  <a:solidFill>
                    <a:schemeClr val="tx1"/>
                  </a:solidFill>
                  <a:latin typeface="Arial" panose="020B0604020202020204" pitchFamily="34" charset="0"/>
                </a:defRPr>
              </a:lvl2pPr>
              <a:lvl3pPr>
                <a:spcAft>
                  <a:spcPct val="0"/>
                </a:spcAft>
                <a:defRPr>
                  <a:solidFill>
                    <a:schemeClr val="tx1"/>
                  </a:solidFill>
                  <a:latin typeface="Arial" panose="020B0604020202020204" pitchFamily="34" charset="0"/>
                </a:defRPr>
              </a:lvl3pPr>
              <a:lvl4pPr>
                <a:spcAft>
                  <a:spcPct val="0"/>
                </a:spcAft>
                <a:defRPr>
                  <a:solidFill>
                    <a:schemeClr val="tx1"/>
                  </a:solidFill>
                  <a:latin typeface="Arial" panose="020B0604020202020204" pitchFamily="34" charset="0"/>
                </a:defRPr>
              </a:lvl4pPr>
              <a:lvl5pPr>
                <a:spcAft>
                  <a:spcPct val="0"/>
                </a:spcAft>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algn="ctr">
                <a:spcAft>
                  <a:spcPct val="25000"/>
                </a:spcAft>
              </a:pPr>
              <a:r>
                <a:rPr lang="en-US">
                  <a:latin typeface="Times New Roman" panose="02020603050405020304" pitchFamily="18" charset="0"/>
                  <a:ea typeface="Times New Roman" panose="02020603050405020304" pitchFamily="18" charset="0"/>
                  <a:cs typeface="AGaramond" pitchFamily="18" charset="0"/>
                </a:rPr>
                <a:t>Catch exception from </a:t>
              </a:r>
              <a:r>
                <a:rPr lang="en-US">
                  <a:latin typeface="Lucida Console" panose="020B0609040504020204" pitchFamily="49" charset="0"/>
                  <a:ea typeface="Times New Roman" panose="02020603050405020304" pitchFamily="18" charset="0"/>
                  <a:cs typeface="AGaramond" pitchFamily="18" charset="0"/>
                </a:rPr>
                <a:t>method2</a:t>
              </a:r>
              <a:r>
                <a:rPr lang="en-US">
                  <a:latin typeface="Times New Roman" panose="02020603050405020304" pitchFamily="18" charset="0"/>
                  <a:ea typeface="Times New Roman" panose="02020603050405020304" pitchFamily="18" charset="0"/>
                  <a:cs typeface="AGaramond" pitchFamily="18" charset="0"/>
                </a:rPr>
                <a:t>, throw new exception to be chained with earlier exceptions</a:t>
              </a:r>
              <a:endParaRPr lang="en-US">
                <a:solidFill>
                  <a:srgbClr val="275AFF"/>
                </a:solidFill>
                <a:latin typeface="Times New Roman" panose="02020603050405020304" pitchFamily="18" charset="0"/>
                <a:ea typeface="Times New Roman" panose="02020603050405020304" pitchFamily="18" charset="0"/>
                <a:cs typeface="AGaramond" pitchFamily="18" charset="0"/>
              </a:endParaRPr>
            </a:p>
          </p:txBody>
        </p:sp>
        <p:sp>
          <p:nvSpPr>
            <p:cNvPr id="878602" name="Line 10"/>
            <p:cNvSpPr>
              <a:spLocks noChangeShapeType="1"/>
            </p:cNvSpPr>
            <p:nvPr/>
          </p:nvSpPr>
          <p:spPr bwMode="auto">
            <a:xfrm flipH="1">
              <a:off x="2352" y="672"/>
              <a:ext cx="528" cy="2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grpSp>
      <p:grpSp>
        <p:nvGrpSpPr>
          <p:cNvPr id="878605" name="Group 13"/>
          <p:cNvGrpSpPr>
            <a:grpSpLocks/>
          </p:cNvGrpSpPr>
          <p:nvPr/>
        </p:nvGrpSpPr>
        <p:grpSpPr bwMode="auto">
          <a:xfrm>
            <a:off x="5181600" y="3657601"/>
            <a:ext cx="5105400" cy="923925"/>
            <a:chOff x="2352" y="480"/>
            <a:chExt cx="3216" cy="582"/>
          </a:xfrm>
        </p:grpSpPr>
        <p:sp>
          <p:nvSpPr>
            <p:cNvPr id="878606" name="Text Box 14"/>
            <p:cNvSpPr txBox="1">
              <a:spLocks noChangeArrowheads="1"/>
            </p:cNvSpPr>
            <p:nvPr/>
          </p:nvSpPr>
          <p:spPr bwMode="auto">
            <a:xfrm>
              <a:off x="2880" y="480"/>
              <a:ext cx="2688" cy="582"/>
            </a:xfrm>
            <a:prstGeom prst="rect">
              <a:avLst/>
            </a:prstGeom>
            <a:solidFill>
              <a:srgbClr val="F0F7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28600" indent="-228600">
                <a:spcAft>
                  <a:spcPct val="0"/>
                </a:spcAft>
                <a:defRPr>
                  <a:solidFill>
                    <a:schemeClr val="tx1"/>
                  </a:solidFill>
                  <a:latin typeface="Arial" panose="020B0604020202020204" pitchFamily="34" charset="0"/>
                </a:defRPr>
              </a:lvl1pPr>
              <a:lvl2pPr>
                <a:spcAft>
                  <a:spcPct val="0"/>
                </a:spcAft>
                <a:defRPr>
                  <a:solidFill>
                    <a:schemeClr val="tx1"/>
                  </a:solidFill>
                  <a:latin typeface="Arial" panose="020B0604020202020204" pitchFamily="34" charset="0"/>
                </a:defRPr>
              </a:lvl2pPr>
              <a:lvl3pPr>
                <a:spcAft>
                  <a:spcPct val="0"/>
                </a:spcAft>
                <a:defRPr>
                  <a:solidFill>
                    <a:schemeClr val="tx1"/>
                  </a:solidFill>
                  <a:latin typeface="Arial" panose="020B0604020202020204" pitchFamily="34" charset="0"/>
                </a:defRPr>
              </a:lvl3pPr>
              <a:lvl4pPr>
                <a:spcAft>
                  <a:spcPct val="0"/>
                </a:spcAft>
                <a:defRPr>
                  <a:solidFill>
                    <a:schemeClr val="tx1"/>
                  </a:solidFill>
                  <a:latin typeface="Arial" panose="020B0604020202020204" pitchFamily="34" charset="0"/>
                </a:defRPr>
              </a:lvl4pPr>
              <a:lvl5pPr>
                <a:spcAft>
                  <a:spcPct val="0"/>
                </a:spcAft>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algn="ctr">
                <a:spcAft>
                  <a:spcPct val="25000"/>
                </a:spcAft>
              </a:pPr>
              <a:r>
                <a:rPr lang="en-US">
                  <a:latin typeface="Times New Roman" panose="02020603050405020304" pitchFamily="18" charset="0"/>
                  <a:ea typeface="Times New Roman" panose="02020603050405020304" pitchFamily="18" charset="0"/>
                  <a:cs typeface="AGaramond" pitchFamily="18" charset="0"/>
                </a:rPr>
                <a:t>Catch exception from </a:t>
              </a:r>
              <a:r>
                <a:rPr lang="en-US">
                  <a:latin typeface="Lucida Console" panose="020B0609040504020204" pitchFamily="49" charset="0"/>
                  <a:ea typeface="Times New Roman" panose="02020603050405020304" pitchFamily="18" charset="0"/>
                  <a:cs typeface="AGaramond" pitchFamily="18" charset="0"/>
                </a:rPr>
                <a:t>method3</a:t>
              </a:r>
              <a:r>
                <a:rPr lang="en-US">
                  <a:latin typeface="Times New Roman" panose="02020603050405020304" pitchFamily="18" charset="0"/>
                  <a:ea typeface="Times New Roman" panose="02020603050405020304" pitchFamily="18" charset="0"/>
                  <a:cs typeface="AGaramond" pitchFamily="18" charset="0"/>
                </a:rPr>
                <a:t>, throw new exception to be chained with earlier exceptions</a:t>
              </a:r>
              <a:endParaRPr lang="en-US">
                <a:solidFill>
                  <a:srgbClr val="275AFF"/>
                </a:solidFill>
                <a:latin typeface="Times New Roman" panose="02020603050405020304" pitchFamily="18" charset="0"/>
                <a:ea typeface="Times New Roman" panose="02020603050405020304" pitchFamily="18" charset="0"/>
                <a:cs typeface="AGaramond" pitchFamily="18" charset="0"/>
              </a:endParaRPr>
            </a:p>
          </p:txBody>
        </p:sp>
        <p:sp>
          <p:nvSpPr>
            <p:cNvPr id="878607" name="Line 15"/>
            <p:cNvSpPr>
              <a:spLocks noChangeShapeType="1"/>
            </p:cNvSpPr>
            <p:nvPr/>
          </p:nvSpPr>
          <p:spPr bwMode="auto">
            <a:xfrm flipH="1">
              <a:off x="2352" y="672"/>
              <a:ext cx="528" cy="2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grpSp>
    </p:spTree>
    <p:extLst>
      <p:ext uri="{BB962C8B-B14F-4D97-AF65-F5344CB8AC3E}">
        <p14:creationId xmlns:p14="http://schemas.microsoft.com/office/powerpoint/2010/main" val="336566237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78604"/>
                                        </p:tgtEl>
                                        <p:attrNameLst>
                                          <p:attrName>style.visibility</p:attrName>
                                        </p:attrNameLst>
                                      </p:cBhvr>
                                      <p:to>
                                        <p:strVal val="visible"/>
                                      </p:to>
                                    </p:set>
                                  </p:childTnLst>
                                  <p:subTnLst>
                                    <p:set>
                                      <p:cBhvr override="childStyle">
                                        <p:cTn dur="1" fill="hold" display="0" masterRel="nextClick" afterEffect="1"/>
                                        <p:tgtEl>
                                          <p:spTgt spid="878604"/>
                                        </p:tgtEl>
                                        <p:attrNameLst>
                                          <p:attrName>style.visibility</p:attrName>
                                        </p:attrNameLst>
                                      </p:cBhvr>
                                      <p:to>
                                        <p:strVal val="hidden"/>
                                      </p:to>
                                    </p:set>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878605"/>
                                        </p:tgtEl>
                                        <p:attrNameLst>
                                          <p:attrName>style.visibility</p:attrName>
                                        </p:attrNameLst>
                                      </p:cBhvr>
                                      <p:to>
                                        <p:strVal val="visible"/>
                                      </p:to>
                                    </p:set>
                                  </p:childTnLst>
                                  <p:subTnLst>
                                    <p:set>
                                      <p:cBhvr override="childStyle">
                                        <p:cTn dur="1" fill="hold" display="0" masterRel="nextClick" afterEffect="1"/>
                                        <p:tgtEl>
                                          <p:spTgt spid="878605"/>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4"/>
          <p:cNvSpPr>
            <a:spLocks noGrp="1"/>
          </p:cNvSpPr>
          <p:nvPr>
            <p:ph type="sldNum" sz="quarter" idx="10"/>
          </p:nvPr>
        </p:nvSpPr>
        <p:spPr/>
        <p:txBody>
          <a:bodyPr/>
          <a:lstStyle/>
          <a:p>
            <a:fld id="{213D042B-CA0D-4A49-B69B-32CD3723D0F2}" type="slidenum">
              <a:rPr lang="en-US"/>
              <a:pPr/>
              <a:t>144</a:t>
            </a:fld>
            <a:endParaRPr lang="en-US"/>
          </a:p>
        </p:txBody>
      </p:sp>
      <p:sp>
        <p:nvSpPr>
          <p:cNvPr id="879618" name="Rectangle 2"/>
          <p:cNvSpPr>
            <a:spLocks noGrp="1" noChangeArrowheads="1"/>
          </p:cNvSpPr>
          <p:nvPr>
            <p:ph type="title"/>
          </p:nvPr>
        </p:nvSpPr>
        <p:spPr>
          <a:xfrm>
            <a:off x="8610600" y="152401"/>
            <a:ext cx="2057400" cy="396875"/>
          </a:xfrm>
        </p:spPr>
        <p:txBody>
          <a:bodyPr>
            <a:normAutofit fontScale="90000"/>
          </a:bodyPr>
          <a:lstStyle/>
          <a:p>
            <a:r>
              <a:rPr lang="en-US"/>
              <a:t>Outline</a:t>
            </a:r>
          </a:p>
        </p:txBody>
      </p:sp>
      <p:sp>
        <p:nvSpPr>
          <p:cNvPr id="879619" name="Rectangle 3"/>
          <p:cNvSpPr>
            <a:spLocks noGrp="1" noChangeArrowheads="1"/>
          </p:cNvSpPr>
          <p:nvPr>
            <p:ph type="body" sz="half" idx="1"/>
          </p:nvPr>
        </p:nvSpPr>
        <p:spPr>
          <a:xfrm>
            <a:off x="8689975" y="1068388"/>
            <a:ext cx="1981200" cy="965200"/>
          </a:xfrm>
          <a:noFill/>
        </p:spPr>
        <p:txBody>
          <a:bodyPr>
            <a:normAutofit fontScale="70000" lnSpcReduction="20000"/>
          </a:bodyPr>
          <a:lstStyle/>
          <a:p>
            <a:r>
              <a:rPr lang="en-US"/>
              <a:t>UsingChainedExceptions.java</a:t>
            </a:r>
          </a:p>
          <a:p>
            <a:r>
              <a:rPr lang="en-US" sz="1600">
                <a:latin typeface="Times New Roman" panose="02020603050405020304" pitchFamily="18" charset="0"/>
              </a:rPr>
              <a:t>(3 of 3)</a:t>
            </a:r>
            <a:r>
              <a:rPr lang="en-US"/>
              <a:t> </a:t>
            </a:r>
          </a:p>
        </p:txBody>
      </p:sp>
      <p:graphicFrame>
        <p:nvGraphicFramePr>
          <p:cNvPr id="879622" name="Object 6"/>
          <p:cNvGraphicFramePr>
            <a:graphicFrameLocks noGrp="1" noChangeAspect="1"/>
          </p:cNvGraphicFramePr>
          <p:nvPr>
            <p:ph sz="half" idx="2"/>
          </p:nvPr>
        </p:nvGraphicFramePr>
        <p:xfrm>
          <a:off x="1524001" y="3176"/>
          <a:ext cx="7040563" cy="4049713"/>
        </p:xfrm>
        <a:graphic>
          <a:graphicData uri="http://schemas.openxmlformats.org/presentationml/2006/ole">
            <mc:AlternateContent xmlns:mc="http://schemas.openxmlformats.org/markup-compatibility/2006">
              <mc:Choice xmlns:v="urn:schemas-microsoft-com:vml" Requires="v">
                <p:oleObj spid="_x0000_s17418" name="Document" r:id="rId4" imgW="7074123" imgH="4068724" progId="Word.Document.8">
                  <p:embed/>
                </p:oleObj>
              </mc:Choice>
              <mc:Fallback>
                <p:oleObj name="Document" r:id="rId4" imgW="7074123" imgH="4068724" progId="Word.Documen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1" y="3176"/>
                        <a:ext cx="7040563" cy="4049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879627" name="Group 11"/>
          <p:cNvGrpSpPr>
            <a:grpSpLocks/>
          </p:cNvGrpSpPr>
          <p:nvPr/>
        </p:nvGrpSpPr>
        <p:grpSpPr bwMode="auto">
          <a:xfrm>
            <a:off x="5334000" y="914402"/>
            <a:ext cx="4419600" cy="557213"/>
            <a:chOff x="2400" y="576"/>
            <a:chExt cx="2784" cy="351"/>
          </a:xfrm>
        </p:grpSpPr>
        <p:sp>
          <p:nvSpPr>
            <p:cNvPr id="879625" name="Text Box 9"/>
            <p:cNvSpPr txBox="1">
              <a:spLocks noChangeArrowheads="1"/>
            </p:cNvSpPr>
            <p:nvPr/>
          </p:nvSpPr>
          <p:spPr bwMode="auto">
            <a:xfrm>
              <a:off x="3312" y="694"/>
              <a:ext cx="1872" cy="233"/>
            </a:xfrm>
            <a:prstGeom prst="rect">
              <a:avLst/>
            </a:prstGeom>
            <a:solidFill>
              <a:srgbClr val="F0F7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28600" indent="-228600">
                <a:spcAft>
                  <a:spcPct val="0"/>
                </a:spcAft>
                <a:defRPr>
                  <a:solidFill>
                    <a:schemeClr val="tx1"/>
                  </a:solidFill>
                  <a:latin typeface="Arial" panose="020B0604020202020204" pitchFamily="34" charset="0"/>
                </a:defRPr>
              </a:lvl1pPr>
              <a:lvl2pPr>
                <a:spcAft>
                  <a:spcPct val="0"/>
                </a:spcAft>
                <a:defRPr>
                  <a:solidFill>
                    <a:schemeClr val="tx1"/>
                  </a:solidFill>
                  <a:latin typeface="Arial" panose="020B0604020202020204" pitchFamily="34" charset="0"/>
                </a:defRPr>
              </a:lvl2pPr>
              <a:lvl3pPr>
                <a:spcAft>
                  <a:spcPct val="0"/>
                </a:spcAft>
                <a:defRPr>
                  <a:solidFill>
                    <a:schemeClr val="tx1"/>
                  </a:solidFill>
                  <a:latin typeface="Arial" panose="020B0604020202020204" pitchFamily="34" charset="0"/>
                </a:defRPr>
              </a:lvl3pPr>
              <a:lvl4pPr>
                <a:spcAft>
                  <a:spcPct val="0"/>
                </a:spcAft>
                <a:defRPr>
                  <a:solidFill>
                    <a:schemeClr val="tx1"/>
                  </a:solidFill>
                  <a:latin typeface="Arial" panose="020B0604020202020204" pitchFamily="34" charset="0"/>
                </a:defRPr>
              </a:lvl4pPr>
              <a:lvl5pPr>
                <a:spcAft>
                  <a:spcPct val="0"/>
                </a:spcAft>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algn="ctr">
                <a:spcAft>
                  <a:spcPct val="25000"/>
                </a:spcAft>
              </a:pPr>
              <a:r>
                <a:rPr lang="en-US">
                  <a:latin typeface="Times New Roman" panose="02020603050405020304" pitchFamily="18" charset="0"/>
                  <a:ea typeface="Times New Roman" panose="02020603050405020304" pitchFamily="18" charset="0"/>
                  <a:cs typeface="AGaramond" pitchFamily="18" charset="0"/>
                </a:rPr>
                <a:t>Original thrown exception</a:t>
              </a:r>
              <a:endParaRPr lang="en-US">
                <a:solidFill>
                  <a:srgbClr val="275AFF"/>
                </a:solidFill>
                <a:ea typeface="Times New Roman" panose="02020603050405020304" pitchFamily="18" charset="0"/>
                <a:cs typeface="AGaramond" pitchFamily="18" charset="0"/>
              </a:endParaRPr>
            </a:p>
          </p:txBody>
        </p:sp>
        <p:sp>
          <p:nvSpPr>
            <p:cNvPr id="879626" name="Line 10"/>
            <p:cNvSpPr>
              <a:spLocks noChangeShapeType="1"/>
            </p:cNvSpPr>
            <p:nvPr/>
          </p:nvSpPr>
          <p:spPr bwMode="auto">
            <a:xfrm flipH="1" flipV="1">
              <a:off x="2400" y="576"/>
              <a:ext cx="912" cy="2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grpSp>
    </p:spTree>
    <p:extLst>
      <p:ext uri="{BB962C8B-B14F-4D97-AF65-F5344CB8AC3E}">
        <p14:creationId xmlns:p14="http://schemas.microsoft.com/office/powerpoint/2010/main" val="259282718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79627"/>
                                        </p:tgtEl>
                                        <p:attrNameLst>
                                          <p:attrName>style.visibility</p:attrName>
                                        </p:attrNameLst>
                                      </p:cBhvr>
                                      <p:to>
                                        <p:strVal val="visible"/>
                                      </p:to>
                                    </p:set>
                                  </p:childTnLst>
                                  <p:subTnLst>
                                    <p:set>
                                      <p:cBhvr override="childStyle">
                                        <p:cTn dur="1" fill="hold" display="0" masterRel="nextClick" afterEffect="1"/>
                                        <p:tgtEl>
                                          <p:spTgt spid="879627"/>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294967295"/>
          </p:nvPr>
        </p:nvSpPr>
        <p:spPr>
          <a:xfrm>
            <a:off x="838200" y="6356350"/>
            <a:ext cx="2743200" cy="365125"/>
          </a:xfrm>
        </p:spPr>
        <p:txBody>
          <a:bodyPr/>
          <a:lstStyle/>
          <a:p>
            <a:fld id="{649C6BB2-ED6A-48F3-A091-610935DC02F2}" type="slidenum">
              <a:rPr lang="en-US"/>
              <a:pPr/>
              <a:t>145</a:t>
            </a:fld>
            <a:endParaRPr lang="en-US"/>
          </a:p>
        </p:txBody>
      </p:sp>
      <p:sp>
        <p:nvSpPr>
          <p:cNvPr id="934914" name="Rectangle 2"/>
          <p:cNvSpPr>
            <a:spLocks noGrp="1" noChangeArrowheads="1"/>
          </p:cNvSpPr>
          <p:nvPr>
            <p:ph type="title"/>
          </p:nvPr>
        </p:nvSpPr>
        <p:spPr/>
        <p:txBody>
          <a:bodyPr/>
          <a:lstStyle/>
          <a:p>
            <a:r>
              <a:rPr lang="en-US" sz="3200"/>
              <a:t>13.11 Declaring New Exception Types</a:t>
            </a:r>
          </a:p>
        </p:txBody>
      </p:sp>
      <p:sp>
        <p:nvSpPr>
          <p:cNvPr id="934915" name="Rectangle 3"/>
          <p:cNvSpPr>
            <a:spLocks noGrp="1" noChangeArrowheads="1"/>
          </p:cNvSpPr>
          <p:nvPr>
            <p:ph type="body" idx="1"/>
          </p:nvPr>
        </p:nvSpPr>
        <p:spPr/>
        <p:txBody>
          <a:bodyPr/>
          <a:lstStyle/>
          <a:p>
            <a:r>
              <a:rPr lang="en-US"/>
              <a:t>You can declare your own exception classes that are specific to the problems that can occur when another program uses your reusable classes</a:t>
            </a:r>
          </a:p>
          <a:p>
            <a:r>
              <a:rPr lang="en-US"/>
              <a:t>New exception class must extend an existing exception class</a:t>
            </a:r>
          </a:p>
          <a:p>
            <a:r>
              <a:rPr lang="en-US"/>
              <a:t>Typically contains only two constructors</a:t>
            </a:r>
          </a:p>
          <a:p>
            <a:pPr lvl="1"/>
            <a:r>
              <a:rPr lang="en-US"/>
              <a:t>One takes no arguments, passes a default exception messages to the superclass constructor</a:t>
            </a:r>
          </a:p>
          <a:p>
            <a:pPr lvl="1"/>
            <a:r>
              <a:rPr lang="en-US"/>
              <a:t>One that receives a customized exception message as a string and passes it to the superclass constructor</a:t>
            </a:r>
          </a:p>
        </p:txBody>
      </p:sp>
    </p:spTree>
    <p:extLst>
      <p:ext uri="{BB962C8B-B14F-4D97-AF65-F5344CB8AC3E}">
        <p14:creationId xmlns:p14="http://schemas.microsoft.com/office/powerpoint/2010/main" val="1135210139"/>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294967295"/>
          </p:nvPr>
        </p:nvSpPr>
        <p:spPr>
          <a:xfrm>
            <a:off x="838200" y="6356350"/>
            <a:ext cx="2743200" cy="365125"/>
          </a:xfrm>
        </p:spPr>
        <p:txBody>
          <a:bodyPr/>
          <a:lstStyle/>
          <a:p>
            <a:fld id="{3B3E4589-3AA7-4B5F-B64E-BF707EA1281C}" type="slidenum">
              <a:rPr lang="en-US"/>
              <a:pPr/>
              <a:t>146</a:t>
            </a:fld>
            <a:endParaRPr lang="en-US"/>
          </a:p>
        </p:txBody>
      </p:sp>
      <p:sp>
        <p:nvSpPr>
          <p:cNvPr id="839682" name="Rectangle 2"/>
          <p:cNvSpPr>
            <a:spLocks noGrp="1" noChangeArrowheads="1"/>
          </p:cNvSpPr>
          <p:nvPr>
            <p:ph type="title"/>
          </p:nvPr>
        </p:nvSpPr>
        <p:spPr>
          <a:xfrm>
            <a:off x="2438400" y="609600"/>
            <a:ext cx="7772400" cy="1143000"/>
          </a:xfrm>
        </p:spPr>
        <p:txBody>
          <a:bodyPr/>
          <a:lstStyle/>
          <a:p>
            <a:r>
              <a:rPr lang="en-US" sz="3000">
                <a:cs typeface="Times New Roman" panose="02020603050405020304" pitchFamily="18" charset="0"/>
              </a:rPr>
              <a:t>Software Engineering Observation 13.13</a:t>
            </a:r>
          </a:p>
        </p:txBody>
      </p:sp>
      <p:sp>
        <p:nvSpPr>
          <p:cNvPr id="839684" name="Rectangle 4"/>
          <p:cNvSpPr>
            <a:spLocks noGrp="1" noChangeArrowheads="1"/>
          </p:cNvSpPr>
          <p:nvPr>
            <p:ph type="body" idx="1"/>
          </p:nvPr>
        </p:nvSpPr>
        <p:spPr>
          <a:xfrm>
            <a:off x="2665414" y="2155826"/>
            <a:ext cx="7011987" cy="2397125"/>
          </a:xfrm>
          <a:noFill/>
        </p:spPr>
        <p:txBody>
          <a:bodyPr/>
          <a:lstStyle/>
          <a:p>
            <a:r>
              <a:rPr lang="en-US">
                <a:cs typeface="Times New Roman" panose="02020603050405020304" pitchFamily="18" charset="0"/>
              </a:rPr>
              <a:t>If possible, indicate exceptions from your methods by using existing exception classes, rather than creating new exception classes. The Java API contains many exception classes that might be suitable for the type of problem your method needs to indicate.</a:t>
            </a:r>
            <a:r>
              <a:rPr lang="en-US"/>
              <a:t> </a:t>
            </a:r>
          </a:p>
        </p:txBody>
      </p:sp>
    </p:spTree>
    <p:extLst>
      <p:ext uri="{BB962C8B-B14F-4D97-AF65-F5344CB8AC3E}">
        <p14:creationId xmlns:p14="http://schemas.microsoft.com/office/powerpoint/2010/main" val="3346931819"/>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294967295"/>
          </p:nvPr>
        </p:nvSpPr>
        <p:spPr>
          <a:xfrm>
            <a:off x="838200" y="6356350"/>
            <a:ext cx="2743200" cy="365125"/>
          </a:xfrm>
        </p:spPr>
        <p:txBody>
          <a:bodyPr/>
          <a:lstStyle/>
          <a:p>
            <a:fld id="{757C3E84-1CC8-458B-81D4-F6D5A7A383E0}" type="slidenum">
              <a:rPr lang="en-US"/>
              <a:pPr/>
              <a:t>147</a:t>
            </a:fld>
            <a:endParaRPr lang="en-US"/>
          </a:p>
        </p:txBody>
      </p:sp>
      <p:sp>
        <p:nvSpPr>
          <p:cNvPr id="840706" name="Rectangle 2"/>
          <p:cNvSpPr>
            <a:spLocks noGrp="1" noChangeArrowheads="1"/>
          </p:cNvSpPr>
          <p:nvPr>
            <p:ph type="title"/>
          </p:nvPr>
        </p:nvSpPr>
        <p:spPr/>
        <p:txBody>
          <a:bodyPr/>
          <a:lstStyle/>
          <a:p>
            <a:r>
              <a:rPr lang="en-US">
                <a:cs typeface="Times New Roman" panose="02020603050405020304" pitchFamily="18" charset="0"/>
              </a:rPr>
              <a:t>Good Programming Practice 13.3</a:t>
            </a:r>
          </a:p>
        </p:txBody>
      </p:sp>
      <p:sp>
        <p:nvSpPr>
          <p:cNvPr id="840708" name="Rectangle 4"/>
          <p:cNvSpPr>
            <a:spLocks noGrp="1" noChangeArrowheads="1"/>
          </p:cNvSpPr>
          <p:nvPr>
            <p:ph type="body" idx="1"/>
          </p:nvPr>
        </p:nvSpPr>
        <p:spPr>
          <a:xfrm>
            <a:off x="2665414" y="2417764"/>
            <a:ext cx="6173787" cy="1628775"/>
          </a:xfrm>
          <a:noFill/>
        </p:spPr>
        <p:txBody>
          <a:bodyPr/>
          <a:lstStyle/>
          <a:p>
            <a:r>
              <a:rPr lang="en-US">
                <a:cs typeface="Times New Roman" panose="02020603050405020304" pitchFamily="18" charset="0"/>
              </a:rPr>
              <a:t>Associating each type of serious execution-time malfunction with an appropriately named </a:t>
            </a:r>
            <a:r>
              <a:rPr lang="en-US" sz="2400">
                <a:latin typeface="Lucida Console" panose="020B0609040504020204" pitchFamily="49" charset="0"/>
                <a:ea typeface="LucidaSansTypewriter" pitchFamily="49" charset="0"/>
                <a:cs typeface="Lucida Console" panose="020B0609040504020204" pitchFamily="49" charset="0"/>
              </a:rPr>
              <a:t>Exception</a:t>
            </a:r>
            <a:r>
              <a:rPr lang="en-US">
                <a:cs typeface="Times New Roman" panose="02020603050405020304" pitchFamily="18" charset="0"/>
              </a:rPr>
              <a:t> class improves program clarity.</a:t>
            </a:r>
            <a:r>
              <a:rPr lang="en-US"/>
              <a:t> </a:t>
            </a:r>
          </a:p>
        </p:txBody>
      </p:sp>
    </p:spTree>
    <p:extLst>
      <p:ext uri="{BB962C8B-B14F-4D97-AF65-F5344CB8AC3E}">
        <p14:creationId xmlns:p14="http://schemas.microsoft.com/office/powerpoint/2010/main" val="2156877847"/>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294967295"/>
          </p:nvPr>
        </p:nvSpPr>
        <p:spPr>
          <a:xfrm>
            <a:off x="838200" y="6356350"/>
            <a:ext cx="2743200" cy="365125"/>
          </a:xfrm>
        </p:spPr>
        <p:txBody>
          <a:bodyPr/>
          <a:lstStyle/>
          <a:p>
            <a:fld id="{9135E566-8B73-4851-84DA-AE778D1C645B}" type="slidenum">
              <a:rPr lang="en-US"/>
              <a:pPr/>
              <a:t>148</a:t>
            </a:fld>
            <a:endParaRPr lang="en-US"/>
          </a:p>
        </p:txBody>
      </p:sp>
      <p:sp>
        <p:nvSpPr>
          <p:cNvPr id="841730" name="Rectangle 2"/>
          <p:cNvSpPr>
            <a:spLocks noGrp="1" noChangeArrowheads="1"/>
          </p:cNvSpPr>
          <p:nvPr>
            <p:ph type="title"/>
          </p:nvPr>
        </p:nvSpPr>
        <p:spPr/>
        <p:txBody>
          <a:bodyPr/>
          <a:lstStyle/>
          <a:p>
            <a:r>
              <a:rPr lang="en-US" sz="3000">
                <a:cs typeface="Times New Roman" panose="02020603050405020304" pitchFamily="18" charset="0"/>
              </a:rPr>
              <a:t>Software Engineering Observation 13.14</a:t>
            </a:r>
          </a:p>
        </p:txBody>
      </p:sp>
      <p:sp>
        <p:nvSpPr>
          <p:cNvPr id="841731" name="Rectangle 3"/>
          <p:cNvSpPr>
            <a:spLocks noGrp="1" noChangeArrowheads="1"/>
          </p:cNvSpPr>
          <p:nvPr>
            <p:ph type="body" idx="1"/>
          </p:nvPr>
        </p:nvSpPr>
        <p:spPr>
          <a:xfrm>
            <a:off x="2514600" y="1828801"/>
            <a:ext cx="8001000" cy="3933825"/>
          </a:xfrm>
          <a:noFill/>
        </p:spPr>
        <p:txBody>
          <a:bodyPr/>
          <a:lstStyle/>
          <a:p>
            <a:pPr>
              <a:lnSpc>
                <a:spcPct val="80000"/>
              </a:lnSpc>
            </a:pPr>
            <a:r>
              <a:rPr lang="en-US">
                <a:ea typeface="Times New Roman" panose="02020603050405020304" pitchFamily="18" charset="0"/>
                <a:cs typeface="Helvetica" panose="020B0604020202020204" pitchFamily="34" charset="0"/>
              </a:rPr>
              <a:t>When defining your own exception type, study the existing exception classes in the Java API and try to extend a related exception class. For example, if you are creating a new class to represent when a method attempts a division by zero, you might extend class </a:t>
            </a:r>
            <a:r>
              <a:rPr lang="en-US" sz="2400">
                <a:latin typeface="Lucida Console" panose="020B0609040504020204" pitchFamily="49" charset="0"/>
                <a:ea typeface="LucidaSansTypewriter" pitchFamily="49" charset="0"/>
                <a:cs typeface="Lucida Console" panose="020B0609040504020204" pitchFamily="49" charset="0"/>
              </a:rPr>
              <a:t>ArithmeticException</a:t>
            </a:r>
            <a:r>
              <a:rPr lang="en-US">
                <a:cs typeface="Times New Roman" panose="02020603050405020304" pitchFamily="18" charset="0"/>
              </a:rPr>
              <a:t> because division by zero occurs during arithmetic. If the existing classes are not appropriate superclasses for your new exception class, decide whether your new class should be a checked or an unchecked exception class.</a:t>
            </a:r>
            <a:r>
              <a:rPr lang="en-US"/>
              <a:t> (cont…)</a:t>
            </a:r>
          </a:p>
        </p:txBody>
      </p:sp>
    </p:spTree>
    <p:extLst>
      <p:ext uri="{BB962C8B-B14F-4D97-AF65-F5344CB8AC3E}">
        <p14:creationId xmlns:p14="http://schemas.microsoft.com/office/powerpoint/2010/main" val="4220353058"/>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294967295"/>
          </p:nvPr>
        </p:nvSpPr>
        <p:spPr>
          <a:xfrm>
            <a:off x="838200" y="6356350"/>
            <a:ext cx="2743200" cy="365125"/>
          </a:xfrm>
        </p:spPr>
        <p:txBody>
          <a:bodyPr/>
          <a:lstStyle/>
          <a:p>
            <a:fld id="{B70F1694-8666-4910-A352-EBEB83529299}" type="slidenum">
              <a:rPr lang="en-US"/>
              <a:pPr/>
              <a:t>149</a:t>
            </a:fld>
            <a:endParaRPr lang="en-US"/>
          </a:p>
        </p:txBody>
      </p:sp>
      <p:sp>
        <p:nvSpPr>
          <p:cNvPr id="842754" name="Rectangle 2"/>
          <p:cNvSpPr>
            <a:spLocks noGrp="1" noChangeArrowheads="1"/>
          </p:cNvSpPr>
          <p:nvPr>
            <p:ph type="title"/>
          </p:nvPr>
        </p:nvSpPr>
        <p:spPr>
          <a:xfrm>
            <a:off x="2438400" y="762000"/>
            <a:ext cx="8229600" cy="990600"/>
          </a:xfrm>
        </p:spPr>
        <p:txBody>
          <a:bodyPr/>
          <a:lstStyle/>
          <a:p>
            <a:r>
              <a:rPr lang="en-US" sz="3000">
                <a:cs typeface="Times New Roman" panose="02020603050405020304" pitchFamily="18" charset="0"/>
              </a:rPr>
              <a:t>Software Engineering Observation 13.14</a:t>
            </a:r>
          </a:p>
        </p:txBody>
      </p:sp>
      <p:sp>
        <p:nvSpPr>
          <p:cNvPr id="842757" name="Rectangle 5"/>
          <p:cNvSpPr>
            <a:spLocks noGrp="1" noChangeArrowheads="1"/>
          </p:cNvSpPr>
          <p:nvPr>
            <p:ph type="body" idx="1"/>
          </p:nvPr>
        </p:nvSpPr>
        <p:spPr>
          <a:xfrm>
            <a:off x="2590800" y="1889125"/>
            <a:ext cx="7848600" cy="3549650"/>
          </a:xfrm>
          <a:noFill/>
        </p:spPr>
        <p:txBody>
          <a:bodyPr/>
          <a:lstStyle/>
          <a:p>
            <a:r>
              <a:rPr lang="en-US">
                <a:cs typeface="Times New Roman" panose="02020603050405020304" pitchFamily="18" charset="0"/>
              </a:rPr>
              <a:t>The new exception class should be a checked exception (i.e., extend </a:t>
            </a:r>
            <a:r>
              <a:rPr lang="en-US" sz="2400">
                <a:latin typeface="Lucida Console" panose="020B0609040504020204" pitchFamily="49" charset="0"/>
                <a:ea typeface="LucidaSansTypewriter" pitchFamily="49" charset="0"/>
                <a:cs typeface="Lucida Console" panose="020B0609040504020204" pitchFamily="49" charset="0"/>
              </a:rPr>
              <a:t>Exception</a:t>
            </a:r>
            <a:r>
              <a:rPr lang="en-US">
                <a:cs typeface="Times New Roman" panose="02020603050405020304" pitchFamily="18" charset="0"/>
              </a:rPr>
              <a:t> but not </a:t>
            </a:r>
            <a:r>
              <a:rPr lang="en-US" sz="2400">
                <a:latin typeface="Lucida Console" panose="020B0609040504020204" pitchFamily="49" charset="0"/>
              </a:rPr>
              <a:t>RuntimeException</a:t>
            </a:r>
            <a:r>
              <a:rPr lang="en-US">
                <a:cs typeface="Times New Roman" panose="02020603050405020304" pitchFamily="18" charset="0"/>
              </a:rPr>
              <a:t>) if possible clients should be required to handle the exception. The client application should be able to reasonably recover from such an exception. The new exception class should extend </a:t>
            </a:r>
            <a:r>
              <a:rPr lang="en-US" sz="2400">
                <a:latin typeface="Lucida Console" panose="020B0609040504020204" pitchFamily="49" charset="0"/>
              </a:rPr>
              <a:t>RuntimeException</a:t>
            </a:r>
            <a:r>
              <a:rPr lang="en-US">
                <a:cs typeface="Times New Roman" panose="02020603050405020304" pitchFamily="18" charset="0"/>
              </a:rPr>
              <a:t> if the client code should be able to ignore the exception (i.e., the exception is an unchecked exception).</a:t>
            </a:r>
            <a:r>
              <a:rPr lang="en-US"/>
              <a:t> </a:t>
            </a:r>
          </a:p>
        </p:txBody>
      </p:sp>
    </p:spTree>
    <p:extLst>
      <p:ext uri="{BB962C8B-B14F-4D97-AF65-F5344CB8AC3E}">
        <p14:creationId xmlns:p14="http://schemas.microsoft.com/office/powerpoint/2010/main" val="425067402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294967295"/>
          </p:nvPr>
        </p:nvSpPr>
        <p:spPr>
          <a:xfrm>
            <a:off x="838200" y="6356350"/>
            <a:ext cx="2743200" cy="365125"/>
          </a:xfrm>
        </p:spPr>
        <p:txBody>
          <a:bodyPr/>
          <a:lstStyle/>
          <a:p>
            <a:fld id="{C3911A49-9DDC-464F-8E42-8481AF62107C}" type="slidenum">
              <a:rPr lang="en-US"/>
              <a:pPr/>
              <a:t>15</a:t>
            </a:fld>
            <a:endParaRPr lang="en-US"/>
          </a:p>
        </p:txBody>
      </p:sp>
      <p:sp>
        <p:nvSpPr>
          <p:cNvPr id="274434" name="Rectangle 2"/>
          <p:cNvSpPr>
            <a:spLocks noGrp="1" noChangeArrowheads="1"/>
          </p:cNvSpPr>
          <p:nvPr>
            <p:ph type="title"/>
          </p:nvPr>
        </p:nvSpPr>
        <p:spPr/>
        <p:txBody>
          <a:bodyPr/>
          <a:lstStyle/>
          <a:p>
            <a:r>
              <a:rPr lang="en-US"/>
              <a:t>Overriding behavior</a:t>
            </a:r>
          </a:p>
        </p:txBody>
      </p:sp>
      <p:sp>
        <p:nvSpPr>
          <p:cNvPr id="274435" name="Rectangle 3"/>
          <p:cNvSpPr>
            <a:spLocks noGrp="1" noChangeArrowheads="1"/>
          </p:cNvSpPr>
          <p:nvPr>
            <p:ph type="body" idx="1"/>
          </p:nvPr>
        </p:nvSpPr>
        <p:spPr/>
        <p:txBody>
          <a:bodyPr>
            <a:normAutofit fontScale="85000" lnSpcReduction="20000"/>
          </a:bodyPr>
          <a:lstStyle/>
          <a:p>
            <a:pPr>
              <a:lnSpc>
                <a:spcPct val="80000"/>
              </a:lnSpc>
            </a:pPr>
            <a:r>
              <a:rPr lang="en-US"/>
              <a:t>Child class can replace the behavior of its parent's methods by redefining them</a:t>
            </a:r>
          </a:p>
          <a:p>
            <a:pPr lvl="1">
              <a:lnSpc>
                <a:spcPct val="80000"/>
              </a:lnSpc>
            </a:pPr>
            <a:r>
              <a:rPr lang="en-US"/>
              <a:t>you have already done this ... where?</a:t>
            </a:r>
          </a:p>
          <a:p>
            <a:pPr>
              <a:lnSpc>
                <a:spcPct val="70000"/>
              </a:lnSpc>
            </a:pPr>
            <a:endParaRPr lang="en-US" sz="1000"/>
          </a:p>
          <a:p>
            <a:pPr>
              <a:lnSpc>
                <a:spcPct val="70000"/>
              </a:lnSpc>
              <a:buFont typeface="Wingdings" panose="05000000000000000000" pitchFamily="2" charset="2"/>
              <a:buNone/>
            </a:pPr>
            <a:r>
              <a:rPr lang="en-US" sz="2400">
                <a:latin typeface="Courier New" panose="02070309020205020404" pitchFamily="49" charset="0"/>
              </a:rPr>
              <a:t>public class BankAccount {</a:t>
            </a:r>
          </a:p>
          <a:p>
            <a:pPr>
              <a:lnSpc>
                <a:spcPct val="70000"/>
              </a:lnSpc>
              <a:buFont typeface="Wingdings" panose="05000000000000000000" pitchFamily="2" charset="2"/>
              <a:buNone/>
            </a:pPr>
            <a:r>
              <a:rPr lang="en-US" sz="2400">
                <a:latin typeface="Courier New" panose="02070309020205020404" pitchFamily="49" charset="0"/>
              </a:rPr>
              <a:t>  private double myBalance;  // ....</a:t>
            </a:r>
          </a:p>
          <a:p>
            <a:pPr>
              <a:lnSpc>
                <a:spcPct val="70000"/>
              </a:lnSpc>
              <a:buFont typeface="Wingdings" panose="05000000000000000000" pitchFamily="2" charset="2"/>
              <a:buNone/>
            </a:pPr>
            <a:r>
              <a:rPr lang="en-US" sz="2400">
                <a:latin typeface="Courier New" panose="02070309020205020404" pitchFamily="49" charset="0"/>
              </a:rPr>
              <a:t>  public String toString() {</a:t>
            </a:r>
          </a:p>
          <a:p>
            <a:pPr>
              <a:lnSpc>
                <a:spcPct val="70000"/>
              </a:lnSpc>
              <a:buFont typeface="Wingdings" panose="05000000000000000000" pitchFamily="2" charset="2"/>
              <a:buNone/>
            </a:pPr>
            <a:r>
              <a:rPr lang="en-US" sz="2400">
                <a:latin typeface="Courier New" panose="02070309020205020404" pitchFamily="49" charset="0"/>
              </a:rPr>
              <a:t>    return getID() + " $" + getBalance();</a:t>
            </a:r>
          </a:p>
          <a:p>
            <a:pPr>
              <a:lnSpc>
                <a:spcPct val="70000"/>
              </a:lnSpc>
              <a:buFont typeface="Wingdings" panose="05000000000000000000" pitchFamily="2" charset="2"/>
              <a:buNone/>
            </a:pPr>
            <a:r>
              <a:rPr lang="en-US" sz="2400">
                <a:latin typeface="Courier New" panose="02070309020205020404" pitchFamily="49" charset="0"/>
              </a:rPr>
              <a:t>} }</a:t>
            </a:r>
          </a:p>
          <a:p>
            <a:pPr>
              <a:lnSpc>
                <a:spcPct val="70000"/>
              </a:lnSpc>
              <a:buFont typeface="Wingdings" panose="05000000000000000000" pitchFamily="2" charset="2"/>
              <a:buNone/>
            </a:pPr>
            <a:endParaRPr lang="en-US" sz="2400">
              <a:latin typeface="Courier New" panose="02070309020205020404" pitchFamily="49" charset="0"/>
            </a:endParaRPr>
          </a:p>
          <a:p>
            <a:pPr>
              <a:lnSpc>
                <a:spcPct val="70000"/>
              </a:lnSpc>
              <a:buFont typeface="Wingdings" panose="05000000000000000000" pitchFamily="2" charset="2"/>
              <a:buNone/>
            </a:pPr>
            <a:r>
              <a:rPr lang="en-US" sz="2400">
                <a:latin typeface="Courier New" panose="02070309020205020404" pitchFamily="49" charset="0"/>
              </a:rPr>
              <a:t>public class FeeAccount extends BankAccount {</a:t>
            </a:r>
          </a:p>
          <a:p>
            <a:pPr>
              <a:lnSpc>
                <a:spcPct val="70000"/>
              </a:lnSpc>
              <a:buFont typeface="Wingdings" panose="05000000000000000000" pitchFamily="2" charset="2"/>
              <a:buNone/>
            </a:pPr>
            <a:r>
              <a:rPr lang="en-US" sz="2400">
                <a:latin typeface="Courier New" panose="02070309020205020404" pitchFamily="49" charset="0"/>
              </a:rPr>
              <a:t>  private static final double FEE = 2.00;</a:t>
            </a:r>
          </a:p>
          <a:p>
            <a:pPr>
              <a:lnSpc>
                <a:spcPct val="70000"/>
              </a:lnSpc>
              <a:buFont typeface="Wingdings" panose="05000000000000000000" pitchFamily="2" charset="2"/>
              <a:buNone/>
            </a:pPr>
            <a:r>
              <a:rPr lang="en-US" sz="2400" b="1">
                <a:latin typeface="Courier New" panose="02070309020205020404" pitchFamily="49" charset="0"/>
              </a:rPr>
              <a:t>  public String toString() </a:t>
            </a:r>
            <a:r>
              <a:rPr lang="en-US" sz="2400">
                <a:latin typeface="Courier New" panose="02070309020205020404" pitchFamily="49" charset="0"/>
              </a:rPr>
              <a:t>{</a:t>
            </a:r>
            <a:r>
              <a:rPr lang="en-US" sz="2400" b="1">
                <a:latin typeface="Courier New" panose="02070309020205020404" pitchFamily="49" charset="0"/>
              </a:rPr>
              <a:t>     </a:t>
            </a:r>
            <a:r>
              <a:rPr lang="en-US" sz="2400">
                <a:latin typeface="Courier New" panose="02070309020205020404" pitchFamily="49" charset="0"/>
              </a:rPr>
              <a:t>// overriding</a:t>
            </a:r>
          </a:p>
          <a:p>
            <a:pPr>
              <a:lnSpc>
                <a:spcPct val="70000"/>
              </a:lnSpc>
              <a:buFont typeface="Wingdings" panose="05000000000000000000" pitchFamily="2" charset="2"/>
              <a:buNone/>
            </a:pPr>
            <a:r>
              <a:rPr lang="en-US" sz="2400">
                <a:latin typeface="Courier New" panose="02070309020205020404" pitchFamily="49" charset="0"/>
              </a:rPr>
              <a:t>    return getID() + " $" + getBalance()</a:t>
            </a:r>
          </a:p>
          <a:p>
            <a:pPr>
              <a:lnSpc>
                <a:spcPct val="70000"/>
              </a:lnSpc>
              <a:buFont typeface="Wingdings" panose="05000000000000000000" pitchFamily="2" charset="2"/>
              <a:buNone/>
            </a:pPr>
            <a:r>
              <a:rPr lang="en-US" sz="2400">
                <a:latin typeface="Courier New" panose="02070309020205020404" pitchFamily="49" charset="0"/>
              </a:rPr>
              <a:t>      + " (Fee: $" + FEE + ")";</a:t>
            </a:r>
          </a:p>
          <a:p>
            <a:pPr>
              <a:lnSpc>
                <a:spcPct val="70000"/>
              </a:lnSpc>
              <a:buFont typeface="Wingdings" panose="05000000000000000000" pitchFamily="2" charset="2"/>
              <a:buNone/>
            </a:pPr>
            <a:r>
              <a:rPr lang="en-US" sz="2400">
                <a:latin typeface="Courier New" panose="02070309020205020404" pitchFamily="49" charset="0"/>
              </a:rPr>
              <a:t>} }</a:t>
            </a:r>
          </a:p>
        </p:txBody>
      </p:sp>
    </p:spTree>
    <p:extLst>
      <p:ext uri="{BB962C8B-B14F-4D97-AF65-F5344CB8AC3E}">
        <p14:creationId xmlns:p14="http://schemas.microsoft.com/office/powerpoint/2010/main" val="938755366"/>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294967295"/>
          </p:nvPr>
        </p:nvSpPr>
        <p:spPr>
          <a:xfrm>
            <a:off x="838200" y="6356350"/>
            <a:ext cx="2743200" cy="365125"/>
          </a:xfrm>
        </p:spPr>
        <p:txBody>
          <a:bodyPr/>
          <a:lstStyle/>
          <a:p>
            <a:fld id="{C14D1B25-9B6F-402F-8767-3EF45E626225}" type="slidenum">
              <a:rPr lang="en-US"/>
              <a:pPr/>
              <a:t>150</a:t>
            </a:fld>
            <a:endParaRPr lang="en-US"/>
          </a:p>
        </p:txBody>
      </p:sp>
      <p:sp>
        <p:nvSpPr>
          <p:cNvPr id="843780" name="Rectangle 4"/>
          <p:cNvSpPr>
            <a:spLocks noGrp="1" noChangeArrowheads="1"/>
          </p:cNvSpPr>
          <p:nvPr>
            <p:ph type="title"/>
          </p:nvPr>
        </p:nvSpPr>
        <p:spPr/>
        <p:txBody>
          <a:bodyPr/>
          <a:lstStyle/>
          <a:p>
            <a:r>
              <a:rPr lang="en-US">
                <a:cs typeface="Times New Roman" panose="02020603050405020304" pitchFamily="18" charset="0"/>
              </a:rPr>
              <a:t>Good Programming Practice 13.4</a:t>
            </a:r>
          </a:p>
        </p:txBody>
      </p:sp>
      <p:sp>
        <p:nvSpPr>
          <p:cNvPr id="843781" name="Rectangle 5"/>
          <p:cNvSpPr>
            <a:spLocks noGrp="1" noChangeArrowheads="1"/>
          </p:cNvSpPr>
          <p:nvPr>
            <p:ph type="body" idx="1"/>
          </p:nvPr>
        </p:nvSpPr>
        <p:spPr>
          <a:xfrm>
            <a:off x="2665414" y="2209801"/>
            <a:ext cx="6554787" cy="860425"/>
          </a:xfrm>
          <a:noFill/>
        </p:spPr>
        <p:txBody>
          <a:bodyPr/>
          <a:lstStyle/>
          <a:p>
            <a:r>
              <a:rPr lang="en-US">
                <a:cs typeface="Times New Roman" panose="02020603050405020304" pitchFamily="18" charset="0"/>
              </a:rPr>
              <a:t>By convention, all exception-class names should end with the word </a:t>
            </a:r>
            <a:r>
              <a:rPr lang="en-US" sz="2400">
                <a:latin typeface="Lucida Console" panose="020B0609040504020204" pitchFamily="49" charset="0"/>
                <a:ea typeface="LucidaSansTypewriter" pitchFamily="49" charset="0"/>
                <a:cs typeface="Lucida Console" panose="020B0609040504020204" pitchFamily="49" charset="0"/>
              </a:rPr>
              <a:t>Exception</a:t>
            </a:r>
            <a:r>
              <a:rPr lang="en-US">
                <a:cs typeface="Times New Roman" panose="02020603050405020304" pitchFamily="18" charset="0"/>
              </a:rPr>
              <a:t>.</a:t>
            </a:r>
            <a:r>
              <a:rPr lang="en-US"/>
              <a:t> </a:t>
            </a:r>
          </a:p>
        </p:txBody>
      </p:sp>
    </p:spTree>
    <p:extLst>
      <p:ext uri="{BB962C8B-B14F-4D97-AF65-F5344CB8AC3E}">
        <p14:creationId xmlns:p14="http://schemas.microsoft.com/office/powerpoint/2010/main" val="1122238137"/>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294967295"/>
          </p:nvPr>
        </p:nvSpPr>
        <p:spPr>
          <a:xfrm>
            <a:off x="838200" y="6356350"/>
            <a:ext cx="2743200" cy="365125"/>
          </a:xfrm>
        </p:spPr>
        <p:txBody>
          <a:bodyPr/>
          <a:lstStyle/>
          <a:p>
            <a:fld id="{EC0448DF-CB6A-4FF6-B671-2388F05D6332}" type="slidenum">
              <a:rPr lang="en-US"/>
              <a:pPr/>
              <a:t>151</a:t>
            </a:fld>
            <a:endParaRPr lang="en-US"/>
          </a:p>
        </p:txBody>
      </p:sp>
      <p:sp>
        <p:nvSpPr>
          <p:cNvPr id="935938" name="Rectangle 2"/>
          <p:cNvSpPr>
            <a:spLocks noGrp="1" noChangeArrowheads="1"/>
          </p:cNvSpPr>
          <p:nvPr>
            <p:ph type="title"/>
          </p:nvPr>
        </p:nvSpPr>
        <p:spPr/>
        <p:txBody>
          <a:bodyPr/>
          <a:lstStyle/>
          <a:p>
            <a:r>
              <a:rPr lang="en-US" sz="3200"/>
              <a:t>13.12 Preconditions and Postconditions</a:t>
            </a:r>
          </a:p>
        </p:txBody>
      </p:sp>
      <p:sp>
        <p:nvSpPr>
          <p:cNvPr id="935939" name="Rectangle 3"/>
          <p:cNvSpPr>
            <a:spLocks noGrp="1" noChangeArrowheads="1"/>
          </p:cNvSpPr>
          <p:nvPr>
            <p:ph type="body" idx="1"/>
          </p:nvPr>
        </p:nvSpPr>
        <p:spPr/>
        <p:txBody>
          <a:bodyPr/>
          <a:lstStyle/>
          <a:p>
            <a:r>
              <a:rPr lang="en-US"/>
              <a:t>Preconditions and postconditions are the states before and after a method’s execution</a:t>
            </a:r>
          </a:p>
          <a:p>
            <a:r>
              <a:rPr lang="en-US"/>
              <a:t>Used to facilitate debugging and improve design</a:t>
            </a:r>
          </a:p>
          <a:p>
            <a:r>
              <a:rPr lang="en-US"/>
              <a:t>You should state the preconditions and postconditions in a comment before the method declaration</a:t>
            </a:r>
          </a:p>
        </p:txBody>
      </p:sp>
    </p:spTree>
    <p:extLst>
      <p:ext uri="{BB962C8B-B14F-4D97-AF65-F5344CB8AC3E}">
        <p14:creationId xmlns:p14="http://schemas.microsoft.com/office/powerpoint/2010/main" val="607481445"/>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294967295"/>
          </p:nvPr>
        </p:nvSpPr>
        <p:spPr>
          <a:xfrm>
            <a:off x="838200" y="6356350"/>
            <a:ext cx="2743200" cy="365125"/>
          </a:xfrm>
        </p:spPr>
        <p:txBody>
          <a:bodyPr/>
          <a:lstStyle/>
          <a:p>
            <a:fld id="{C132AAB6-2216-4279-AD60-4793DE86761C}" type="slidenum">
              <a:rPr lang="en-US"/>
              <a:pPr/>
              <a:t>152</a:t>
            </a:fld>
            <a:endParaRPr lang="en-US"/>
          </a:p>
        </p:txBody>
      </p:sp>
      <p:sp>
        <p:nvSpPr>
          <p:cNvPr id="936962" name="Rectangle 2"/>
          <p:cNvSpPr>
            <a:spLocks noGrp="1" noChangeArrowheads="1"/>
          </p:cNvSpPr>
          <p:nvPr>
            <p:ph type="title"/>
          </p:nvPr>
        </p:nvSpPr>
        <p:spPr/>
        <p:txBody>
          <a:bodyPr/>
          <a:lstStyle/>
          <a:p>
            <a:r>
              <a:rPr lang="en-US" sz="3200"/>
              <a:t>13.12 Preconditions and Postconditions</a:t>
            </a:r>
          </a:p>
        </p:txBody>
      </p:sp>
      <p:sp>
        <p:nvSpPr>
          <p:cNvPr id="936963" name="Rectangle 3"/>
          <p:cNvSpPr>
            <a:spLocks noGrp="1" noChangeArrowheads="1"/>
          </p:cNvSpPr>
          <p:nvPr>
            <p:ph type="body" idx="1"/>
          </p:nvPr>
        </p:nvSpPr>
        <p:spPr/>
        <p:txBody>
          <a:bodyPr/>
          <a:lstStyle/>
          <a:p>
            <a:pPr>
              <a:lnSpc>
                <a:spcPct val="90000"/>
              </a:lnSpc>
            </a:pPr>
            <a:r>
              <a:rPr lang="en-US"/>
              <a:t>Preconditions</a:t>
            </a:r>
          </a:p>
          <a:p>
            <a:pPr lvl="1">
              <a:lnSpc>
                <a:spcPct val="90000"/>
              </a:lnSpc>
            </a:pPr>
            <a:r>
              <a:rPr lang="en-US"/>
              <a:t>Condition that must be true when the method is invoked</a:t>
            </a:r>
          </a:p>
          <a:p>
            <a:pPr lvl="1">
              <a:lnSpc>
                <a:spcPct val="90000"/>
              </a:lnSpc>
            </a:pPr>
            <a:r>
              <a:rPr lang="en-US"/>
              <a:t>Describe method parameters and any other expectations the method has about the current state of a program</a:t>
            </a:r>
          </a:p>
          <a:p>
            <a:pPr lvl="1">
              <a:lnSpc>
                <a:spcPct val="90000"/>
              </a:lnSpc>
            </a:pPr>
            <a:r>
              <a:rPr lang="en-US"/>
              <a:t>If preconditions not met, method’s behavior is undefined</a:t>
            </a:r>
          </a:p>
          <a:p>
            <a:pPr>
              <a:lnSpc>
                <a:spcPct val="90000"/>
              </a:lnSpc>
            </a:pPr>
            <a:r>
              <a:rPr lang="en-US"/>
              <a:t>Postconditions</a:t>
            </a:r>
          </a:p>
          <a:p>
            <a:pPr lvl="1">
              <a:lnSpc>
                <a:spcPct val="90000"/>
              </a:lnSpc>
            </a:pPr>
            <a:r>
              <a:rPr lang="en-US"/>
              <a:t>Condition that is true after the method successfully returns</a:t>
            </a:r>
          </a:p>
          <a:p>
            <a:pPr lvl="1">
              <a:lnSpc>
                <a:spcPct val="90000"/>
              </a:lnSpc>
            </a:pPr>
            <a:r>
              <a:rPr lang="en-US"/>
              <a:t>Describe the return value and any other side-effects the method may have</a:t>
            </a:r>
          </a:p>
          <a:p>
            <a:pPr lvl="1">
              <a:lnSpc>
                <a:spcPct val="90000"/>
              </a:lnSpc>
            </a:pPr>
            <a:r>
              <a:rPr lang="en-US"/>
              <a:t>When calling a method, you may assume that a method fulfills all of its postconditions</a:t>
            </a:r>
          </a:p>
          <a:p>
            <a:pPr lvl="1">
              <a:lnSpc>
                <a:spcPct val="90000"/>
              </a:lnSpc>
            </a:pPr>
            <a:endParaRPr lang="en-US"/>
          </a:p>
        </p:txBody>
      </p:sp>
    </p:spTree>
    <p:extLst>
      <p:ext uri="{BB962C8B-B14F-4D97-AF65-F5344CB8AC3E}">
        <p14:creationId xmlns:p14="http://schemas.microsoft.com/office/powerpoint/2010/main" val="3302348439"/>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294967295"/>
          </p:nvPr>
        </p:nvSpPr>
        <p:spPr>
          <a:xfrm>
            <a:off x="838200" y="6356350"/>
            <a:ext cx="2743200" cy="365125"/>
          </a:xfrm>
        </p:spPr>
        <p:txBody>
          <a:bodyPr/>
          <a:lstStyle/>
          <a:p>
            <a:fld id="{1A521C01-1964-4185-B0B2-B9E2F6C0B675}" type="slidenum">
              <a:rPr lang="en-US"/>
              <a:pPr/>
              <a:t>153</a:t>
            </a:fld>
            <a:endParaRPr lang="en-US"/>
          </a:p>
        </p:txBody>
      </p:sp>
      <p:sp>
        <p:nvSpPr>
          <p:cNvPr id="937986" name="Rectangle 2"/>
          <p:cNvSpPr>
            <a:spLocks noGrp="1" noChangeArrowheads="1"/>
          </p:cNvSpPr>
          <p:nvPr>
            <p:ph type="title"/>
          </p:nvPr>
        </p:nvSpPr>
        <p:spPr/>
        <p:txBody>
          <a:bodyPr/>
          <a:lstStyle/>
          <a:p>
            <a:r>
              <a:rPr lang="en-US"/>
              <a:t>13.13 Assertions</a:t>
            </a:r>
          </a:p>
        </p:txBody>
      </p:sp>
      <p:sp>
        <p:nvSpPr>
          <p:cNvPr id="937987" name="Rectangle 3"/>
          <p:cNvSpPr>
            <a:spLocks noGrp="1" noChangeArrowheads="1"/>
          </p:cNvSpPr>
          <p:nvPr>
            <p:ph type="body" idx="1"/>
          </p:nvPr>
        </p:nvSpPr>
        <p:spPr/>
        <p:txBody>
          <a:bodyPr/>
          <a:lstStyle/>
          <a:p>
            <a:r>
              <a:rPr lang="en-US"/>
              <a:t>Assertions are conditions that should be true at a particular point in a method</a:t>
            </a:r>
          </a:p>
          <a:p>
            <a:r>
              <a:rPr lang="en-US"/>
              <a:t>Help ensure a program’s validity by catching potential bugs</a:t>
            </a:r>
          </a:p>
          <a:p>
            <a:r>
              <a:rPr lang="en-US"/>
              <a:t>Preconditions and Postconditions are two kinds of assertions</a:t>
            </a:r>
          </a:p>
          <a:p>
            <a:r>
              <a:rPr lang="en-US"/>
              <a:t>Assertions can be stated as comments or assertions can be validated programmatically using the </a:t>
            </a:r>
            <a:r>
              <a:rPr lang="en-US">
                <a:latin typeface="Lucida Console" panose="020B0609040504020204" pitchFamily="49" charset="0"/>
              </a:rPr>
              <a:t>assert</a:t>
            </a:r>
            <a:r>
              <a:rPr lang="en-US"/>
              <a:t> statement</a:t>
            </a:r>
          </a:p>
        </p:txBody>
      </p:sp>
    </p:spTree>
    <p:extLst>
      <p:ext uri="{BB962C8B-B14F-4D97-AF65-F5344CB8AC3E}">
        <p14:creationId xmlns:p14="http://schemas.microsoft.com/office/powerpoint/2010/main" val="4183196305"/>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294967295"/>
          </p:nvPr>
        </p:nvSpPr>
        <p:spPr>
          <a:xfrm>
            <a:off x="838200" y="6356350"/>
            <a:ext cx="2743200" cy="365125"/>
          </a:xfrm>
        </p:spPr>
        <p:txBody>
          <a:bodyPr/>
          <a:lstStyle/>
          <a:p>
            <a:fld id="{59F3D715-4DCB-4AB2-84B3-E3AB5C8CB083}" type="slidenum">
              <a:rPr lang="en-US"/>
              <a:pPr/>
              <a:t>154</a:t>
            </a:fld>
            <a:endParaRPr lang="en-US"/>
          </a:p>
        </p:txBody>
      </p:sp>
      <p:sp>
        <p:nvSpPr>
          <p:cNvPr id="939010" name="Rectangle 2"/>
          <p:cNvSpPr>
            <a:spLocks noGrp="1" noChangeArrowheads="1"/>
          </p:cNvSpPr>
          <p:nvPr>
            <p:ph type="title"/>
          </p:nvPr>
        </p:nvSpPr>
        <p:spPr/>
        <p:txBody>
          <a:bodyPr/>
          <a:lstStyle/>
          <a:p>
            <a:r>
              <a:rPr lang="en-US"/>
              <a:t>13.13 Assertions</a:t>
            </a:r>
          </a:p>
        </p:txBody>
      </p:sp>
      <p:sp>
        <p:nvSpPr>
          <p:cNvPr id="939011" name="Rectangle 3"/>
          <p:cNvSpPr>
            <a:spLocks noGrp="1" noChangeArrowheads="1"/>
          </p:cNvSpPr>
          <p:nvPr>
            <p:ph type="body" idx="1"/>
          </p:nvPr>
        </p:nvSpPr>
        <p:spPr>
          <a:xfrm>
            <a:off x="2209800" y="1341438"/>
            <a:ext cx="8001000" cy="4602162"/>
          </a:xfrm>
        </p:spPr>
        <p:txBody>
          <a:bodyPr/>
          <a:lstStyle/>
          <a:p>
            <a:pPr>
              <a:lnSpc>
                <a:spcPct val="80000"/>
              </a:lnSpc>
            </a:pPr>
            <a:r>
              <a:rPr lang="en-US" sz="2400">
                <a:latin typeface="Lucida Console" panose="020B0609040504020204" pitchFamily="49" charset="0"/>
              </a:rPr>
              <a:t>assert</a:t>
            </a:r>
            <a:r>
              <a:rPr lang="en-US" sz="2400"/>
              <a:t> statement</a:t>
            </a:r>
          </a:p>
          <a:p>
            <a:pPr lvl="1">
              <a:lnSpc>
                <a:spcPct val="80000"/>
              </a:lnSpc>
            </a:pPr>
            <a:r>
              <a:rPr lang="en-US" sz="2000"/>
              <a:t>Evaluates a </a:t>
            </a:r>
            <a:r>
              <a:rPr lang="en-US" sz="2000">
                <a:latin typeface="Lucida Console" panose="020B0609040504020204" pitchFamily="49" charset="0"/>
              </a:rPr>
              <a:t>boolean</a:t>
            </a:r>
            <a:r>
              <a:rPr lang="en-US" sz="2000"/>
              <a:t> expression and determines whether it is </a:t>
            </a:r>
            <a:r>
              <a:rPr lang="en-US" sz="2000">
                <a:latin typeface="Lucida Console" panose="020B0609040504020204" pitchFamily="49" charset="0"/>
              </a:rPr>
              <a:t>true</a:t>
            </a:r>
            <a:r>
              <a:rPr lang="en-US" sz="2000"/>
              <a:t> or </a:t>
            </a:r>
            <a:r>
              <a:rPr lang="en-US" sz="2000">
                <a:latin typeface="Lucida Console" panose="020B0609040504020204" pitchFamily="49" charset="0"/>
              </a:rPr>
              <a:t>false</a:t>
            </a:r>
          </a:p>
          <a:p>
            <a:pPr lvl="1">
              <a:lnSpc>
                <a:spcPct val="80000"/>
              </a:lnSpc>
            </a:pPr>
            <a:r>
              <a:rPr lang="en-US" sz="2000"/>
              <a:t>Two forms</a:t>
            </a:r>
          </a:p>
          <a:p>
            <a:pPr lvl="2">
              <a:lnSpc>
                <a:spcPct val="80000"/>
              </a:lnSpc>
            </a:pPr>
            <a:r>
              <a:rPr lang="en-US" sz="1800">
                <a:latin typeface="Lucida Console" panose="020B0609040504020204" pitchFamily="49" charset="0"/>
              </a:rPr>
              <a:t>assert </a:t>
            </a:r>
            <a:r>
              <a:rPr lang="en-US" sz="1800" i="1"/>
              <a:t>expression</a:t>
            </a:r>
            <a:r>
              <a:rPr lang="en-US" sz="1800">
                <a:latin typeface="Lucida Console" panose="020B0609040504020204" pitchFamily="49" charset="0"/>
              </a:rPr>
              <a:t>;</a:t>
            </a:r>
            <a:r>
              <a:rPr lang="en-US" sz="1800"/>
              <a:t> -- </a:t>
            </a:r>
            <a:r>
              <a:rPr lang="en-US" sz="1800">
                <a:latin typeface="Lucida Console" panose="020B0609040504020204" pitchFamily="49" charset="0"/>
              </a:rPr>
              <a:t>AssertionError</a:t>
            </a:r>
            <a:r>
              <a:rPr lang="en-US" sz="1800"/>
              <a:t> is thrown if </a:t>
            </a:r>
            <a:r>
              <a:rPr lang="en-US" sz="1800" i="1"/>
              <a:t>expression</a:t>
            </a:r>
            <a:r>
              <a:rPr lang="en-US" sz="1800"/>
              <a:t> is </a:t>
            </a:r>
            <a:r>
              <a:rPr lang="en-US" sz="1800">
                <a:latin typeface="Lucida Console" panose="020B0609040504020204" pitchFamily="49" charset="0"/>
              </a:rPr>
              <a:t>false</a:t>
            </a:r>
          </a:p>
          <a:p>
            <a:pPr lvl="2">
              <a:lnSpc>
                <a:spcPct val="80000"/>
              </a:lnSpc>
            </a:pPr>
            <a:r>
              <a:rPr lang="en-US" sz="1800">
                <a:latin typeface="Lucida Console" panose="020B0609040504020204" pitchFamily="49" charset="0"/>
              </a:rPr>
              <a:t>assert </a:t>
            </a:r>
            <a:r>
              <a:rPr lang="en-US" sz="1800" i="1"/>
              <a:t>expression1 </a:t>
            </a:r>
            <a:r>
              <a:rPr lang="en-US" sz="1800">
                <a:latin typeface="Lucida Console" panose="020B0609040504020204" pitchFamily="49" charset="0"/>
              </a:rPr>
              <a:t>: </a:t>
            </a:r>
            <a:r>
              <a:rPr lang="en-US" sz="1800" i="1"/>
              <a:t>expression2</a:t>
            </a:r>
            <a:r>
              <a:rPr lang="en-US" sz="1800">
                <a:latin typeface="Lucida Console" panose="020B0609040504020204" pitchFamily="49" charset="0"/>
              </a:rPr>
              <a:t>;</a:t>
            </a:r>
            <a:r>
              <a:rPr lang="en-US" sz="1800"/>
              <a:t> -- </a:t>
            </a:r>
            <a:r>
              <a:rPr lang="en-US" sz="1800">
                <a:latin typeface="Lucida Console" panose="020B0609040504020204" pitchFamily="49" charset="0"/>
              </a:rPr>
              <a:t>AssertionError</a:t>
            </a:r>
            <a:r>
              <a:rPr lang="en-US" sz="1800"/>
              <a:t> is thrown if </a:t>
            </a:r>
            <a:r>
              <a:rPr lang="en-US" sz="1800" i="1"/>
              <a:t>expression1</a:t>
            </a:r>
            <a:r>
              <a:rPr lang="en-US" sz="1800"/>
              <a:t> is </a:t>
            </a:r>
            <a:r>
              <a:rPr lang="en-US" sz="1800">
                <a:latin typeface="Lucida Console" panose="020B0609040504020204" pitchFamily="49" charset="0"/>
              </a:rPr>
              <a:t>false</a:t>
            </a:r>
            <a:r>
              <a:rPr lang="en-US" sz="1800"/>
              <a:t>, </a:t>
            </a:r>
            <a:r>
              <a:rPr lang="en-US" sz="1800" i="1"/>
              <a:t>expression2</a:t>
            </a:r>
            <a:r>
              <a:rPr lang="en-US" sz="1800"/>
              <a:t> is error message</a:t>
            </a:r>
          </a:p>
          <a:p>
            <a:pPr lvl="1">
              <a:lnSpc>
                <a:spcPct val="80000"/>
              </a:lnSpc>
            </a:pPr>
            <a:r>
              <a:rPr lang="en-US" sz="2000"/>
              <a:t>Used to verify intermediate states to ensure code is working correctly</a:t>
            </a:r>
          </a:p>
          <a:p>
            <a:pPr lvl="1">
              <a:lnSpc>
                <a:spcPct val="80000"/>
              </a:lnSpc>
            </a:pPr>
            <a:r>
              <a:rPr lang="en-US" sz="2000"/>
              <a:t>Used to implement preconditions and postconditions programmatically</a:t>
            </a:r>
          </a:p>
          <a:p>
            <a:pPr>
              <a:lnSpc>
                <a:spcPct val="80000"/>
              </a:lnSpc>
            </a:pPr>
            <a:r>
              <a:rPr lang="en-US" sz="2400"/>
              <a:t>By default, assertions are disabled</a:t>
            </a:r>
          </a:p>
          <a:p>
            <a:pPr>
              <a:lnSpc>
                <a:spcPct val="80000"/>
              </a:lnSpc>
            </a:pPr>
            <a:r>
              <a:rPr lang="en-US" sz="2400"/>
              <a:t>Assertions can be enabled with the </a:t>
            </a:r>
            <a:r>
              <a:rPr lang="en-US" sz="2400">
                <a:latin typeface="Lucida Console" panose="020B0609040504020204" pitchFamily="49" charset="0"/>
              </a:rPr>
              <a:t>–ea</a:t>
            </a:r>
            <a:r>
              <a:rPr lang="en-US" sz="2400"/>
              <a:t> command-line option</a:t>
            </a:r>
          </a:p>
          <a:p>
            <a:pPr lvl="1">
              <a:lnSpc>
                <a:spcPct val="80000"/>
              </a:lnSpc>
            </a:pPr>
            <a:endParaRPr lang="en-US" sz="2000"/>
          </a:p>
        </p:txBody>
      </p:sp>
    </p:spTree>
    <p:extLst>
      <p:ext uri="{BB962C8B-B14F-4D97-AF65-F5344CB8AC3E}">
        <p14:creationId xmlns:p14="http://schemas.microsoft.com/office/powerpoint/2010/main" val="3691094606"/>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4"/>
          <p:cNvSpPr>
            <a:spLocks noGrp="1"/>
          </p:cNvSpPr>
          <p:nvPr>
            <p:ph type="sldNum" sz="quarter" idx="10"/>
          </p:nvPr>
        </p:nvSpPr>
        <p:spPr/>
        <p:txBody>
          <a:bodyPr/>
          <a:lstStyle/>
          <a:p>
            <a:fld id="{CD9FDDCE-7350-4142-BAA6-0C998A2E3398}" type="slidenum">
              <a:rPr lang="en-US"/>
              <a:pPr/>
              <a:t>155</a:t>
            </a:fld>
            <a:endParaRPr lang="en-US"/>
          </a:p>
        </p:txBody>
      </p:sp>
      <p:sp>
        <p:nvSpPr>
          <p:cNvPr id="881666" name="Rectangle 2"/>
          <p:cNvSpPr>
            <a:spLocks noGrp="1" noChangeArrowheads="1"/>
          </p:cNvSpPr>
          <p:nvPr>
            <p:ph type="title"/>
          </p:nvPr>
        </p:nvSpPr>
        <p:spPr>
          <a:xfrm>
            <a:off x="8610600" y="152401"/>
            <a:ext cx="2057400" cy="396875"/>
          </a:xfrm>
        </p:spPr>
        <p:txBody>
          <a:bodyPr>
            <a:normAutofit fontScale="90000"/>
          </a:bodyPr>
          <a:lstStyle/>
          <a:p>
            <a:r>
              <a:rPr lang="en-US"/>
              <a:t>Outline</a:t>
            </a:r>
          </a:p>
        </p:txBody>
      </p:sp>
      <p:sp>
        <p:nvSpPr>
          <p:cNvPr id="881667" name="Rectangle 3"/>
          <p:cNvSpPr>
            <a:spLocks noGrp="1" noChangeArrowheads="1"/>
          </p:cNvSpPr>
          <p:nvPr>
            <p:ph type="body" sz="half" idx="1"/>
          </p:nvPr>
        </p:nvSpPr>
        <p:spPr>
          <a:xfrm>
            <a:off x="8689975" y="1068389"/>
            <a:ext cx="1981200" cy="720725"/>
          </a:xfrm>
          <a:noFill/>
        </p:spPr>
        <p:txBody>
          <a:bodyPr>
            <a:normAutofit fontScale="70000" lnSpcReduction="20000"/>
          </a:bodyPr>
          <a:lstStyle/>
          <a:p>
            <a:r>
              <a:rPr lang="en-US"/>
              <a:t>AssertTest.java</a:t>
            </a:r>
          </a:p>
          <a:p>
            <a:r>
              <a:rPr lang="en-US"/>
              <a:t> </a:t>
            </a:r>
          </a:p>
        </p:txBody>
      </p:sp>
      <p:graphicFrame>
        <p:nvGraphicFramePr>
          <p:cNvPr id="881670" name="Object 6"/>
          <p:cNvGraphicFramePr>
            <a:graphicFrameLocks noGrp="1" noChangeAspect="1"/>
          </p:cNvGraphicFramePr>
          <p:nvPr>
            <p:ph sz="half" idx="2"/>
          </p:nvPr>
        </p:nvGraphicFramePr>
        <p:xfrm>
          <a:off x="1524001" y="1589"/>
          <a:ext cx="7040563" cy="5773737"/>
        </p:xfrm>
        <a:graphic>
          <a:graphicData uri="http://schemas.openxmlformats.org/presentationml/2006/ole">
            <mc:AlternateContent xmlns:mc="http://schemas.openxmlformats.org/markup-compatibility/2006">
              <mc:Choice xmlns:v="urn:schemas-microsoft-com:vml" Requires="v">
                <p:oleObj spid="_x0000_s18442" name="Document" r:id="rId4" imgW="7082228" imgH="5806833" progId="Word.Document.8">
                  <p:embed/>
                </p:oleObj>
              </mc:Choice>
              <mc:Fallback>
                <p:oleObj name="Document" r:id="rId4" imgW="7082228" imgH="5806833" progId="Word.Documen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1" y="1589"/>
                        <a:ext cx="7040563" cy="57737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881675" name="Group 11"/>
          <p:cNvGrpSpPr>
            <a:grpSpLocks/>
          </p:cNvGrpSpPr>
          <p:nvPr/>
        </p:nvGrpSpPr>
        <p:grpSpPr bwMode="auto">
          <a:xfrm>
            <a:off x="2590800" y="2320926"/>
            <a:ext cx="3810000" cy="650875"/>
            <a:chOff x="672" y="1462"/>
            <a:chExt cx="2400" cy="410"/>
          </a:xfrm>
        </p:grpSpPr>
        <p:sp>
          <p:nvSpPr>
            <p:cNvPr id="881673" name="Text Box 9"/>
            <p:cNvSpPr txBox="1">
              <a:spLocks noChangeArrowheads="1"/>
            </p:cNvSpPr>
            <p:nvPr/>
          </p:nvSpPr>
          <p:spPr bwMode="auto">
            <a:xfrm>
              <a:off x="1200" y="1462"/>
              <a:ext cx="1872" cy="233"/>
            </a:xfrm>
            <a:prstGeom prst="rect">
              <a:avLst/>
            </a:prstGeom>
            <a:solidFill>
              <a:srgbClr val="F0F7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28600" indent="-228600">
                <a:spcAft>
                  <a:spcPct val="0"/>
                </a:spcAft>
                <a:defRPr>
                  <a:solidFill>
                    <a:schemeClr val="tx1"/>
                  </a:solidFill>
                  <a:latin typeface="Arial" panose="020B0604020202020204" pitchFamily="34" charset="0"/>
                </a:defRPr>
              </a:lvl1pPr>
              <a:lvl2pPr>
                <a:spcAft>
                  <a:spcPct val="0"/>
                </a:spcAft>
                <a:defRPr>
                  <a:solidFill>
                    <a:schemeClr val="tx1"/>
                  </a:solidFill>
                  <a:latin typeface="Arial" panose="020B0604020202020204" pitchFamily="34" charset="0"/>
                </a:defRPr>
              </a:lvl2pPr>
              <a:lvl3pPr>
                <a:spcAft>
                  <a:spcPct val="0"/>
                </a:spcAft>
                <a:defRPr>
                  <a:solidFill>
                    <a:schemeClr val="tx1"/>
                  </a:solidFill>
                  <a:latin typeface="Arial" panose="020B0604020202020204" pitchFamily="34" charset="0"/>
                </a:defRPr>
              </a:lvl3pPr>
              <a:lvl4pPr>
                <a:spcAft>
                  <a:spcPct val="0"/>
                </a:spcAft>
                <a:defRPr>
                  <a:solidFill>
                    <a:schemeClr val="tx1"/>
                  </a:solidFill>
                  <a:latin typeface="Arial" panose="020B0604020202020204" pitchFamily="34" charset="0"/>
                </a:defRPr>
              </a:lvl4pPr>
              <a:lvl5pPr>
                <a:spcAft>
                  <a:spcPct val="0"/>
                </a:spcAft>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algn="ctr">
                <a:spcAft>
                  <a:spcPct val="25000"/>
                </a:spcAft>
              </a:pPr>
              <a:r>
                <a:rPr lang="en-US">
                  <a:latin typeface="Lucida Console" panose="020B0609040504020204" pitchFamily="49" charset="0"/>
                  <a:ea typeface="Times New Roman" panose="02020603050405020304" pitchFamily="18" charset="0"/>
                  <a:cs typeface="AGaramond" pitchFamily="18" charset="0"/>
                </a:rPr>
                <a:t>assert</a:t>
              </a:r>
              <a:r>
                <a:rPr lang="en-US">
                  <a:latin typeface="Times New Roman" panose="02020603050405020304" pitchFamily="18" charset="0"/>
                  <a:ea typeface="Times New Roman" panose="02020603050405020304" pitchFamily="18" charset="0"/>
                  <a:cs typeface="AGaramond" pitchFamily="18" charset="0"/>
                </a:rPr>
                <a:t> statement</a:t>
              </a:r>
              <a:endParaRPr lang="en-US">
                <a:solidFill>
                  <a:srgbClr val="275AFF"/>
                </a:solidFill>
                <a:ea typeface="Times New Roman" panose="02020603050405020304" pitchFamily="18" charset="0"/>
                <a:cs typeface="AGaramond" pitchFamily="18" charset="0"/>
              </a:endParaRPr>
            </a:p>
          </p:txBody>
        </p:sp>
        <p:sp>
          <p:nvSpPr>
            <p:cNvPr id="881674" name="Line 10"/>
            <p:cNvSpPr>
              <a:spLocks noChangeShapeType="1"/>
            </p:cNvSpPr>
            <p:nvPr/>
          </p:nvSpPr>
          <p:spPr bwMode="auto">
            <a:xfrm flipH="1">
              <a:off x="672" y="1584"/>
              <a:ext cx="528" cy="2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grpSp>
      <p:grpSp>
        <p:nvGrpSpPr>
          <p:cNvPr id="881679" name="Group 15"/>
          <p:cNvGrpSpPr>
            <a:grpSpLocks/>
          </p:cNvGrpSpPr>
          <p:nvPr/>
        </p:nvGrpSpPr>
        <p:grpSpPr bwMode="auto">
          <a:xfrm>
            <a:off x="4038600" y="3124201"/>
            <a:ext cx="3810000" cy="1152525"/>
            <a:chOff x="1584" y="1968"/>
            <a:chExt cx="2400" cy="726"/>
          </a:xfrm>
        </p:grpSpPr>
        <p:sp>
          <p:nvSpPr>
            <p:cNvPr id="881677" name="Text Box 13"/>
            <p:cNvSpPr txBox="1">
              <a:spLocks noChangeArrowheads="1"/>
            </p:cNvSpPr>
            <p:nvPr/>
          </p:nvSpPr>
          <p:spPr bwMode="auto">
            <a:xfrm>
              <a:off x="1824" y="2112"/>
              <a:ext cx="2160" cy="582"/>
            </a:xfrm>
            <a:prstGeom prst="rect">
              <a:avLst/>
            </a:prstGeom>
            <a:solidFill>
              <a:srgbClr val="F0F7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28600" indent="-228600">
                <a:spcAft>
                  <a:spcPct val="0"/>
                </a:spcAft>
                <a:defRPr>
                  <a:solidFill>
                    <a:schemeClr val="tx1"/>
                  </a:solidFill>
                  <a:latin typeface="Arial" panose="020B0604020202020204" pitchFamily="34" charset="0"/>
                </a:defRPr>
              </a:lvl1pPr>
              <a:lvl2pPr>
                <a:spcAft>
                  <a:spcPct val="0"/>
                </a:spcAft>
                <a:defRPr>
                  <a:solidFill>
                    <a:schemeClr val="tx1"/>
                  </a:solidFill>
                  <a:latin typeface="Arial" panose="020B0604020202020204" pitchFamily="34" charset="0"/>
                </a:defRPr>
              </a:lvl2pPr>
              <a:lvl3pPr>
                <a:spcAft>
                  <a:spcPct val="0"/>
                </a:spcAft>
                <a:defRPr>
                  <a:solidFill>
                    <a:schemeClr val="tx1"/>
                  </a:solidFill>
                  <a:latin typeface="Arial" panose="020B0604020202020204" pitchFamily="34" charset="0"/>
                </a:defRPr>
              </a:lvl3pPr>
              <a:lvl4pPr>
                <a:spcAft>
                  <a:spcPct val="0"/>
                </a:spcAft>
                <a:defRPr>
                  <a:solidFill>
                    <a:schemeClr val="tx1"/>
                  </a:solidFill>
                  <a:latin typeface="Arial" panose="020B0604020202020204" pitchFamily="34" charset="0"/>
                </a:defRPr>
              </a:lvl4pPr>
              <a:lvl5pPr>
                <a:spcAft>
                  <a:spcPct val="0"/>
                </a:spcAft>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algn="ctr">
                <a:spcAft>
                  <a:spcPct val="25000"/>
                </a:spcAft>
              </a:pPr>
              <a:r>
                <a:rPr lang="en-US">
                  <a:latin typeface="Times New Roman" panose="02020603050405020304" pitchFamily="18" charset="0"/>
                  <a:ea typeface="Times New Roman" panose="02020603050405020304" pitchFamily="18" charset="0"/>
                  <a:cs typeface="AGaramond" pitchFamily="18" charset="0"/>
                </a:rPr>
                <a:t>If </a:t>
              </a:r>
              <a:r>
                <a:rPr lang="en-US">
                  <a:latin typeface="Lucida Console" panose="020B0609040504020204" pitchFamily="49" charset="0"/>
                  <a:ea typeface="Times New Roman" panose="02020603050405020304" pitchFamily="18" charset="0"/>
                  <a:cs typeface="AGaramond" pitchFamily="18" charset="0"/>
                </a:rPr>
                <a:t>number</a:t>
              </a:r>
              <a:r>
                <a:rPr lang="en-US">
                  <a:latin typeface="Times New Roman" panose="02020603050405020304" pitchFamily="18" charset="0"/>
                  <a:ea typeface="Times New Roman" panose="02020603050405020304" pitchFamily="18" charset="0"/>
                  <a:cs typeface="AGaramond" pitchFamily="18" charset="0"/>
                </a:rPr>
                <a:t> is less than 0 or greater than 10, </a:t>
              </a:r>
              <a:r>
                <a:rPr lang="en-US">
                  <a:latin typeface="Lucida Console" panose="020B0609040504020204" pitchFamily="49" charset="0"/>
                  <a:ea typeface="Times New Roman" panose="02020603050405020304" pitchFamily="18" charset="0"/>
                  <a:cs typeface="AGaramond" pitchFamily="18" charset="0"/>
                </a:rPr>
                <a:t>AssertionError</a:t>
              </a:r>
              <a:r>
                <a:rPr lang="en-US">
                  <a:latin typeface="Times New Roman" panose="02020603050405020304" pitchFamily="18" charset="0"/>
                  <a:ea typeface="Times New Roman" panose="02020603050405020304" pitchFamily="18" charset="0"/>
                  <a:cs typeface="AGaramond" pitchFamily="18" charset="0"/>
                </a:rPr>
                <a:t> occurs</a:t>
              </a:r>
              <a:endParaRPr lang="en-US">
                <a:solidFill>
                  <a:srgbClr val="275AFF"/>
                </a:solidFill>
                <a:ea typeface="Times New Roman" panose="02020603050405020304" pitchFamily="18" charset="0"/>
                <a:cs typeface="AGaramond" pitchFamily="18" charset="0"/>
              </a:endParaRPr>
            </a:p>
          </p:txBody>
        </p:sp>
        <p:sp>
          <p:nvSpPr>
            <p:cNvPr id="881678" name="Line 14"/>
            <p:cNvSpPr>
              <a:spLocks noChangeShapeType="1"/>
            </p:cNvSpPr>
            <p:nvPr/>
          </p:nvSpPr>
          <p:spPr bwMode="auto">
            <a:xfrm flipH="1" flipV="1">
              <a:off x="1584" y="1968"/>
              <a:ext cx="240" cy="33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grpSp>
      <p:grpSp>
        <p:nvGrpSpPr>
          <p:cNvPr id="881686" name="Group 22"/>
          <p:cNvGrpSpPr>
            <a:grpSpLocks/>
          </p:cNvGrpSpPr>
          <p:nvPr/>
        </p:nvGrpSpPr>
        <p:grpSpPr bwMode="auto">
          <a:xfrm>
            <a:off x="6172200" y="2133601"/>
            <a:ext cx="3810000" cy="803275"/>
            <a:chOff x="2928" y="1344"/>
            <a:chExt cx="2400" cy="506"/>
          </a:xfrm>
        </p:grpSpPr>
        <p:sp>
          <p:nvSpPr>
            <p:cNvPr id="881684" name="Text Box 20"/>
            <p:cNvSpPr txBox="1">
              <a:spLocks noChangeArrowheads="1"/>
            </p:cNvSpPr>
            <p:nvPr/>
          </p:nvSpPr>
          <p:spPr bwMode="auto">
            <a:xfrm>
              <a:off x="3456" y="1344"/>
              <a:ext cx="1872" cy="407"/>
            </a:xfrm>
            <a:prstGeom prst="rect">
              <a:avLst/>
            </a:prstGeom>
            <a:solidFill>
              <a:srgbClr val="F0F7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28600" indent="-228600">
                <a:spcAft>
                  <a:spcPct val="0"/>
                </a:spcAft>
                <a:defRPr>
                  <a:solidFill>
                    <a:schemeClr val="tx1"/>
                  </a:solidFill>
                  <a:latin typeface="Arial" panose="020B0604020202020204" pitchFamily="34" charset="0"/>
                </a:defRPr>
              </a:lvl1pPr>
              <a:lvl2pPr>
                <a:spcAft>
                  <a:spcPct val="0"/>
                </a:spcAft>
                <a:defRPr>
                  <a:solidFill>
                    <a:schemeClr val="tx1"/>
                  </a:solidFill>
                  <a:latin typeface="Arial" panose="020B0604020202020204" pitchFamily="34" charset="0"/>
                </a:defRPr>
              </a:lvl2pPr>
              <a:lvl3pPr>
                <a:spcAft>
                  <a:spcPct val="0"/>
                </a:spcAft>
                <a:defRPr>
                  <a:solidFill>
                    <a:schemeClr val="tx1"/>
                  </a:solidFill>
                  <a:latin typeface="Arial" panose="020B0604020202020204" pitchFamily="34" charset="0"/>
                </a:defRPr>
              </a:lvl3pPr>
              <a:lvl4pPr>
                <a:spcAft>
                  <a:spcPct val="0"/>
                </a:spcAft>
                <a:defRPr>
                  <a:solidFill>
                    <a:schemeClr val="tx1"/>
                  </a:solidFill>
                  <a:latin typeface="Arial" panose="020B0604020202020204" pitchFamily="34" charset="0"/>
                </a:defRPr>
              </a:lvl4pPr>
              <a:lvl5pPr>
                <a:spcAft>
                  <a:spcPct val="0"/>
                </a:spcAft>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algn="ctr">
                <a:spcAft>
                  <a:spcPct val="25000"/>
                </a:spcAft>
              </a:pPr>
              <a:r>
                <a:rPr lang="en-US">
                  <a:latin typeface="Times New Roman" panose="02020603050405020304" pitchFamily="18" charset="0"/>
                  <a:ea typeface="Times New Roman" panose="02020603050405020304" pitchFamily="18" charset="0"/>
                  <a:cs typeface="AGaramond" pitchFamily="18" charset="0"/>
                </a:rPr>
                <a:t>Message to be displayed with </a:t>
              </a:r>
              <a:r>
                <a:rPr lang="en-US">
                  <a:latin typeface="Lucida Console" panose="020B0609040504020204" pitchFamily="49" charset="0"/>
                  <a:ea typeface="Times New Roman" panose="02020603050405020304" pitchFamily="18" charset="0"/>
                  <a:cs typeface="AGaramond" pitchFamily="18" charset="0"/>
                </a:rPr>
                <a:t>AssertionError</a:t>
              </a:r>
              <a:endParaRPr lang="en-US">
                <a:solidFill>
                  <a:srgbClr val="275AFF"/>
                </a:solidFill>
                <a:latin typeface="Lucida Console" panose="020B0609040504020204" pitchFamily="49" charset="0"/>
                <a:ea typeface="Times New Roman" panose="02020603050405020304" pitchFamily="18" charset="0"/>
                <a:cs typeface="AGaramond" pitchFamily="18" charset="0"/>
              </a:endParaRPr>
            </a:p>
          </p:txBody>
        </p:sp>
        <p:sp>
          <p:nvSpPr>
            <p:cNvPr id="881685" name="Line 21"/>
            <p:cNvSpPr>
              <a:spLocks noChangeShapeType="1"/>
            </p:cNvSpPr>
            <p:nvPr/>
          </p:nvSpPr>
          <p:spPr bwMode="auto">
            <a:xfrm flipH="1">
              <a:off x="2928" y="1562"/>
              <a:ext cx="528" cy="2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grpSp>
    </p:spTree>
    <p:extLst>
      <p:ext uri="{BB962C8B-B14F-4D97-AF65-F5344CB8AC3E}">
        <p14:creationId xmlns:p14="http://schemas.microsoft.com/office/powerpoint/2010/main" val="336881919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81675"/>
                                        </p:tgtEl>
                                        <p:attrNameLst>
                                          <p:attrName>style.visibility</p:attrName>
                                        </p:attrNameLst>
                                      </p:cBhvr>
                                      <p:to>
                                        <p:strVal val="visible"/>
                                      </p:to>
                                    </p:set>
                                  </p:childTnLst>
                                  <p:subTnLst>
                                    <p:set>
                                      <p:cBhvr override="childStyle">
                                        <p:cTn dur="1" fill="hold" display="0" masterRel="nextClick" afterEffect="1"/>
                                        <p:tgtEl>
                                          <p:spTgt spid="881675"/>
                                        </p:tgtEl>
                                        <p:attrNameLst>
                                          <p:attrName>style.visibility</p:attrName>
                                        </p:attrNameLst>
                                      </p:cBhvr>
                                      <p:to>
                                        <p:strVal val="hidden"/>
                                      </p:to>
                                    </p:set>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881679"/>
                                        </p:tgtEl>
                                        <p:attrNameLst>
                                          <p:attrName>style.visibility</p:attrName>
                                        </p:attrNameLst>
                                      </p:cBhvr>
                                      <p:to>
                                        <p:strVal val="visible"/>
                                      </p:to>
                                    </p:set>
                                  </p:childTnLst>
                                  <p:subTnLst>
                                    <p:set>
                                      <p:cBhvr override="childStyle">
                                        <p:cTn dur="1" fill="hold" display="0" masterRel="nextClick" afterEffect="1"/>
                                        <p:tgtEl>
                                          <p:spTgt spid="881679"/>
                                        </p:tgtEl>
                                        <p:attrNameLst>
                                          <p:attrName>style.visibility</p:attrName>
                                        </p:attrNameLst>
                                      </p:cBhvr>
                                      <p:to>
                                        <p:strVal val="hidden"/>
                                      </p:to>
                                    </p:set>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881686"/>
                                        </p:tgtEl>
                                        <p:attrNameLst>
                                          <p:attrName>style.visibility</p:attrName>
                                        </p:attrNameLst>
                                      </p:cBhvr>
                                      <p:to>
                                        <p:strVal val="visible"/>
                                      </p:to>
                                    </p:set>
                                  </p:childTnLst>
                                  <p:subTnLst>
                                    <p:set>
                                      <p:cBhvr override="childStyle">
                                        <p:cTn dur="1" fill="hold" display="0" masterRel="nextClick" afterEffect="1"/>
                                        <p:tgtEl>
                                          <p:spTgt spid="881686"/>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When to create Custom Exceptions</a:t>
            </a:r>
            <a:endParaRPr lang="en-US" dirty="0"/>
          </a:p>
        </p:txBody>
      </p:sp>
      <p:sp>
        <p:nvSpPr>
          <p:cNvPr id="3" name="Content Placeholder 2"/>
          <p:cNvSpPr>
            <a:spLocks noGrp="1"/>
          </p:cNvSpPr>
          <p:nvPr>
            <p:ph sz="quarter" idx="1"/>
          </p:nvPr>
        </p:nvSpPr>
        <p:spPr/>
        <p:txBody>
          <a:bodyPr>
            <a:noAutofit/>
          </a:bodyPr>
          <a:lstStyle/>
          <a:p>
            <a:r>
              <a:rPr lang="en-US" sz="2400" dirty="0"/>
              <a:t>Use </a:t>
            </a:r>
            <a:r>
              <a:rPr lang="en-US" sz="2400"/>
              <a:t>the exception </a:t>
            </a:r>
            <a:r>
              <a:rPr lang="en-US" sz="2400" dirty="0"/>
              <a:t>classes in the API whenever possible.</a:t>
            </a:r>
            <a:endParaRPr lang="en-US" dirty="0" smtClean="0"/>
          </a:p>
          <a:p>
            <a:endParaRPr lang="en-US" dirty="0"/>
          </a:p>
        </p:txBody>
      </p:sp>
      <p:sp>
        <p:nvSpPr>
          <p:cNvPr id="4" name="Slide Number Placeholder 3"/>
          <p:cNvSpPr>
            <a:spLocks noGrp="1"/>
          </p:cNvSpPr>
          <p:nvPr>
            <p:ph type="sldNum" sz="quarter" idx="12"/>
          </p:nvPr>
        </p:nvSpPr>
        <p:spPr/>
        <p:txBody>
          <a:bodyPr/>
          <a:lstStyle/>
          <a:p>
            <a:fld id="{FA8C678A-18FB-4A6C-9A8F-CEEC6E6D270C}" type="slidenum">
              <a:rPr lang="en-US" smtClean="0"/>
              <a:t>156</a:t>
            </a:fld>
            <a:endParaRPr lang="en-US"/>
          </a:p>
        </p:txBody>
      </p:sp>
    </p:spTree>
    <p:extLst>
      <p:ext uri="{BB962C8B-B14F-4D97-AF65-F5344CB8AC3E}">
        <p14:creationId xmlns:p14="http://schemas.microsoft.com/office/powerpoint/2010/main" val="3473102089"/>
      </p:ext>
    </p:extLst>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When to create Custom Exceptions</a:t>
            </a:r>
            <a:endParaRPr lang="en-US" dirty="0"/>
          </a:p>
        </p:txBody>
      </p:sp>
      <p:sp>
        <p:nvSpPr>
          <p:cNvPr id="3" name="Content Placeholder 2"/>
          <p:cNvSpPr>
            <a:spLocks noGrp="1"/>
          </p:cNvSpPr>
          <p:nvPr>
            <p:ph sz="quarter" idx="1"/>
          </p:nvPr>
        </p:nvSpPr>
        <p:spPr/>
        <p:txBody>
          <a:bodyPr>
            <a:noAutofit/>
          </a:bodyPr>
          <a:lstStyle/>
          <a:p>
            <a:r>
              <a:rPr lang="en-US" sz="2400" dirty="0"/>
              <a:t>Use the exception classes in the API whenever possible.</a:t>
            </a:r>
          </a:p>
          <a:p>
            <a:endParaRPr lang="en-US" dirty="0" smtClean="0"/>
          </a:p>
          <a:p>
            <a:r>
              <a:rPr lang="en-US" sz="2400" dirty="0"/>
              <a:t>Write your own custom exception class if you answer </a:t>
            </a:r>
            <a:r>
              <a:rPr lang="en-US" sz="2400" dirty="0">
                <a:solidFill>
                  <a:srgbClr val="00B050"/>
                </a:solidFill>
              </a:rPr>
              <a:t>yes</a:t>
            </a:r>
            <a:r>
              <a:rPr lang="en-US" sz="2400" dirty="0"/>
              <a:t> to one of the following:</a:t>
            </a:r>
          </a:p>
          <a:p>
            <a:endParaRPr lang="en-US" dirty="0" smtClean="0"/>
          </a:p>
          <a:p>
            <a:endParaRPr lang="en-US" dirty="0"/>
          </a:p>
        </p:txBody>
      </p:sp>
      <p:sp>
        <p:nvSpPr>
          <p:cNvPr id="4" name="Slide Number Placeholder 3"/>
          <p:cNvSpPr>
            <a:spLocks noGrp="1"/>
          </p:cNvSpPr>
          <p:nvPr>
            <p:ph type="sldNum" sz="quarter" idx="12"/>
          </p:nvPr>
        </p:nvSpPr>
        <p:spPr/>
        <p:txBody>
          <a:bodyPr/>
          <a:lstStyle/>
          <a:p>
            <a:fld id="{FA8C678A-18FB-4A6C-9A8F-CEEC6E6D270C}" type="slidenum">
              <a:rPr lang="en-US" smtClean="0"/>
              <a:t>157</a:t>
            </a:fld>
            <a:endParaRPr lang="en-US"/>
          </a:p>
        </p:txBody>
      </p:sp>
    </p:spTree>
    <p:extLst>
      <p:ext uri="{BB962C8B-B14F-4D97-AF65-F5344CB8AC3E}">
        <p14:creationId xmlns:p14="http://schemas.microsoft.com/office/powerpoint/2010/main" val="1830945875"/>
      </p:ext>
    </p:extLst>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When to create Custom Exceptions</a:t>
            </a:r>
            <a:endParaRPr lang="en-US" dirty="0"/>
          </a:p>
        </p:txBody>
      </p:sp>
      <p:sp>
        <p:nvSpPr>
          <p:cNvPr id="3" name="Content Placeholder 2"/>
          <p:cNvSpPr>
            <a:spLocks noGrp="1"/>
          </p:cNvSpPr>
          <p:nvPr>
            <p:ph sz="quarter" idx="1"/>
          </p:nvPr>
        </p:nvSpPr>
        <p:spPr/>
        <p:txBody>
          <a:bodyPr>
            <a:noAutofit/>
          </a:bodyPr>
          <a:lstStyle/>
          <a:p>
            <a:r>
              <a:rPr lang="en-US" sz="2400" dirty="0"/>
              <a:t>Use the exception classes in the API whenever possible.</a:t>
            </a:r>
          </a:p>
          <a:p>
            <a:endParaRPr lang="en-US" dirty="0" smtClean="0"/>
          </a:p>
          <a:p>
            <a:r>
              <a:rPr lang="en-US" sz="2400" dirty="0"/>
              <a:t>Write your own custom exception class if you answer </a:t>
            </a:r>
            <a:r>
              <a:rPr lang="en-US" sz="2400" dirty="0">
                <a:solidFill>
                  <a:srgbClr val="00B050"/>
                </a:solidFill>
              </a:rPr>
              <a:t>yes</a:t>
            </a:r>
            <a:r>
              <a:rPr lang="en-US" sz="2400" dirty="0"/>
              <a:t> to one of the following:</a:t>
            </a:r>
          </a:p>
          <a:p>
            <a:pPr lvl="1"/>
            <a:r>
              <a:rPr lang="en-US" sz="2000" dirty="0"/>
              <a:t>Do you need an exception type that isn’t represented by Java?</a:t>
            </a:r>
          </a:p>
          <a:p>
            <a:pPr lvl="1"/>
            <a:endParaRPr lang="en-US" sz="2000" dirty="0"/>
          </a:p>
          <a:p>
            <a:pPr lvl="1"/>
            <a:endParaRPr lang="en-US" sz="2000" dirty="0"/>
          </a:p>
          <a:p>
            <a:endParaRPr lang="en-US" dirty="0" smtClean="0"/>
          </a:p>
          <a:p>
            <a:endParaRPr lang="en-US" dirty="0"/>
          </a:p>
        </p:txBody>
      </p:sp>
      <p:sp>
        <p:nvSpPr>
          <p:cNvPr id="4" name="Slide Number Placeholder 3"/>
          <p:cNvSpPr>
            <a:spLocks noGrp="1"/>
          </p:cNvSpPr>
          <p:nvPr>
            <p:ph type="sldNum" sz="quarter" idx="12"/>
          </p:nvPr>
        </p:nvSpPr>
        <p:spPr/>
        <p:txBody>
          <a:bodyPr/>
          <a:lstStyle/>
          <a:p>
            <a:fld id="{FA8C678A-18FB-4A6C-9A8F-CEEC6E6D270C}" type="slidenum">
              <a:rPr lang="en-US" smtClean="0"/>
              <a:t>158</a:t>
            </a:fld>
            <a:endParaRPr lang="en-US"/>
          </a:p>
        </p:txBody>
      </p:sp>
    </p:spTree>
    <p:extLst>
      <p:ext uri="{BB962C8B-B14F-4D97-AF65-F5344CB8AC3E}">
        <p14:creationId xmlns:p14="http://schemas.microsoft.com/office/powerpoint/2010/main" val="4249007709"/>
      </p:ext>
    </p:extLst>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When to create Custom Exceptions</a:t>
            </a:r>
            <a:endParaRPr lang="en-US" dirty="0"/>
          </a:p>
        </p:txBody>
      </p:sp>
      <p:sp>
        <p:nvSpPr>
          <p:cNvPr id="3" name="Content Placeholder 2"/>
          <p:cNvSpPr>
            <a:spLocks noGrp="1"/>
          </p:cNvSpPr>
          <p:nvPr>
            <p:ph sz="quarter" idx="1"/>
          </p:nvPr>
        </p:nvSpPr>
        <p:spPr/>
        <p:txBody>
          <a:bodyPr>
            <a:noAutofit/>
          </a:bodyPr>
          <a:lstStyle/>
          <a:p>
            <a:r>
              <a:rPr lang="en-US" sz="2400" dirty="0"/>
              <a:t>Use the exception classes in the API whenever possible.</a:t>
            </a:r>
          </a:p>
          <a:p>
            <a:endParaRPr lang="en-US" dirty="0" smtClean="0"/>
          </a:p>
          <a:p>
            <a:r>
              <a:rPr lang="en-US" sz="2400" dirty="0"/>
              <a:t>Write your own custom exception class if you answer </a:t>
            </a:r>
            <a:r>
              <a:rPr lang="en-US" sz="2400" dirty="0">
                <a:solidFill>
                  <a:srgbClr val="00B050"/>
                </a:solidFill>
              </a:rPr>
              <a:t>yes</a:t>
            </a:r>
            <a:r>
              <a:rPr lang="en-US" sz="2400" dirty="0"/>
              <a:t> to one of the following:</a:t>
            </a:r>
          </a:p>
          <a:p>
            <a:pPr lvl="1"/>
            <a:r>
              <a:rPr lang="en-US" sz="2000" dirty="0"/>
              <a:t>Do you need an exception type that isn’t represented by Java?</a:t>
            </a:r>
          </a:p>
          <a:p>
            <a:pPr lvl="1"/>
            <a:endParaRPr lang="en-US" sz="2000" dirty="0"/>
          </a:p>
          <a:p>
            <a:pPr lvl="1"/>
            <a:r>
              <a:rPr lang="en-US" sz="2000" dirty="0"/>
              <a:t>Would it help users if they can differentiate your exceptions from those thrown by classes from other vendors?</a:t>
            </a:r>
          </a:p>
          <a:p>
            <a:pPr lvl="1"/>
            <a:endParaRPr lang="en-US" sz="2000" dirty="0"/>
          </a:p>
          <a:p>
            <a:endParaRPr lang="en-US" dirty="0" smtClean="0"/>
          </a:p>
          <a:p>
            <a:endParaRPr lang="en-US" dirty="0"/>
          </a:p>
        </p:txBody>
      </p:sp>
      <p:sp>
        <p:nvSpPr>
          <p:cNvPr id="4" name="Slide Number Placeholder 3"/>
          <p:cNvSpPr>
            <a:spLocks noGrp="1"/>
          </p:cNvSpPr>
          <p:nvPr>
            <p:ph type="sldNum" sz="quarter" idx="12"/>
          </p:nvPr>
        </p:nvSpPr>
        <p:spPr/>
        <p:txBody>
          <a:bodyPr/>
          <a:lstStyle/>
          <a:p>
            <a:fld id="{FA8C678A-18FB-4A6C-9A8F-CEEC6E6D270C}" type="slidenum">
              <a:rPr lang="en-US" smtClean="0"/>
              <a:t>159</a:t>
            </a:fld>
            <a:endParaRPr lang="en-US"/>
          </a:p>
        </p:txBody>
      </p:sp>
    </p:spTree>
    <p:extLst>
      <p:ext uri="{BB962C8B-B14F-4D97-AF65-F5344CB8AC3E}">
        <p14:creationId xmlns:p14="http://schemas.microsoft.com/office/powerpoint/2010/main" val="360669165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294967295"/>
          </p:nvPr>
        </p:nvSpPr>
        <p:spPr>
          <a:xfrm>
            <a:off x="838200" y="6356350"/>
            <a:ext cx="2743200" cy="365125"/>
          </a:xfrm>
        </p:spPr>
        <p:txBody>
          <a:bodyPr/>
          <a:lstStyle/>
          <a:p>
            <a:fld id="{5633BC62-C62A-4163-AE77-0F0C1B631A7A}" type="slidenum">
              <a:rPr lang="en-US"/>
              <a:pPr/>
              <a:t>16</a:t>
            </a:fld>
            <a:endParaRPr lang="en-US"/>
          </a:p>
        </p:txBody>
      </p:sp>
      <p:sp>
        <p:nvSpPr>
          <p:cNvPr id="275458" name="Rectangle 2"/>
          <p:cNvSpPr>
            <a:spLocks noGrp="1" noChangeArrowheads="1"/>
          </p:cNvSpPr>
          <p:nvPr>
            <p:ph type="title"/>
          </p:nvPr>
        </p:nvSpPr>
        <p:spPr/>
        <p:txBody>
          <a:bodyPr/>
          <a:lstStyle/>
          <a:p>
            <a:r>
              <a:rPr lang="en-US"/>
              <a:t>Overriding behavior example</a:t>
            </a:r>
          </a:p>
        </p:txBody>
      </p:sp>
      <p:sp>
        <p:nvSpPr>
          <p:cNvPr id="275459" name="Rectangle 3"/>
          <p:cNvSpPr>
            <a:spLocks noGrp="1" noChangeArrowheads="1"/>
          </p:cNvSpPr>
          <p:nvPr>
            <p:ph type="body" idx="1"/>
          </p:nvPr>
        </p:nvSpPr>
        <p:spPr/>
        <p:txBody>
          <a:bodyPr/>
          <a:lstStyle/>
          <a:p>
            <a:pPr>
              <a:buFont typeface="Wingdings" panose="05000000000000000000" pitchFamily="2" charset="2"/>
              <a:buNone/>
            </a:pPr>
            <a:r>
              <a:rPr lang="en-US" sz="2400">
                <a:latin typeface="Courier New" panose="02070309020205020404" pitchFamily="49" charset="0"/>
              </a:rPr>
              <a:t>BankAccount b = new BankAccount("Ed", 9.0);</a:t>
            </a:r>
          </a:p>
          <a:p>
            <a:pPr>
              <a:buFont typeface="Wingdings" panose="05000000000000000000" pitchFamily="2" charset="2"/>
              <a:buNone/>
            </a:pPr>
            <a:r>
              <a:rPr lang="en-US" sz="2400">
                <a:latin typeface="Courier New" panose="02070309020205020404" pitchFamily="49" charset="0"/>
              </a:rPr>
              <a:t>FeeAccount f = new FeeAccount("Jen", 9.0);</a:t>
            </a:r>
          </a:p>
          <a:p>
            <a:pPr>
              <a:buFont typeface="Wingdings" panose="05000000000000000000" pitchFamily="2" charset="2"/>
              <a:buNone/>
            </a:pPr>
            <a:endParaRPr lang="en-US" sz="2400">
              <a:latin typeface="Courier New" panose="02070309020205020404" pitchFamily="49" charset="0"/>
            </a:endParaRPr>
          </a:p>
          <a:p>
            <a:pPr>
              <a:buFont typeface="Wingdings" panose="05000000000000000000" pitchFamily="2" charset="2"/>
              <a:buNone/>
            </a:pPr>
            <a:r>
              <a:rPr lang="en-US" sz="2400">
                <a:latin typeface="Courier New" panose="02070309020205020404" pitchFamily="49" charset="0"/>
              </a:rPr>
              <a:t>System.out.println(b);</a:t>
            </a:r>
          </a:p>
          <a:p>
            <a:pPr>
              <a:buFont typeface="Wingdings" panose="05000000000000000000" pitchFamily="2" charset="2"/>
              <a:buNone/>
            </a:pPr>
            <a:r>
              <a:rPr lang="en-US" sz="2400">
                <a:latin typeface="Courier New" panose="02070309020205020404" pitchFamily="49" charset="0"/>
              </a:rPr>
              <a:t>System.out.println(f);</a:t>
            </a:r>
          </a:p>
          <a:p>
            <a:pPr>
              <a:buFont typeface="Wingdings" panose="05000000000000000000" pitchFamily="2" charset="2"/>
              <a:buNone/>
            </a:pPr>
            <a:endParaRPr lang="en-US" sz="2400">
              <a:latin typeface="Courier New" panose="02070309020205020404" pitchFamily="49" charset="0"/>
            </a:endParaRPr>
          </a:p>
          <a:p>
            <a:r>
              <a:rPr lang="en-US"/>
              <a:t>Output:</a:t>
            </a:r>
            <a:br>
              <a:rPr lang="en-US"/>
            </a:br>
            <a:r>
              <a:rPr lang="en-US" sz="2400">
                <a:latin typeface="Courier New" panose="02070309020205020404" pitchFamily="49" charset="0"/>
              </a:rPr>
              <a:t>Ed $9.0</a:t>
            </a:r>
            <a:br>
              <a:rPr lang="en-US" sz="2400">
                <a:latin typeface="Courier New" panose="02070309020205020404" pitchFamily="49" charset="0"/>
              </a:rPr>
            </a:br>
            <a:r>
              <a:rPr lang="en-US" sz="2400">
                <a:latin typeface="Courier New" panose="02070309020205020404" pitchFamily="49" charset="0"/>
              </a:rPr>
              <a:t>Jen $9.0 (Fee: $2.0)</a:t>
            </a:r>
            <a:endParaRPr lang="en-US" sz="1800">
              <a:latin typeface="Courier New" panose="02070309020205020404" pitchFamily="49" charset="0"/>
            </a:endParaRPr>
          </a:p>
        </p:txBody>
      </p:sp>
    </p:spTree>
    <p:extLst>
      <p:ext uri="{BB962C8B-B14F-4D97-AF65-F5344CB8AC3E}">
        <p14:creationId xmlns:p14="http://schemas.microsoft.com/office/powerpoint/2010/main" val="1365853569"/>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When to create Custom Exceptions</a:t>
            </a:r>
            <a:endParaRPr lang="en-US" dirty="0"/>
          </a:p>
        </p:txBody>
      </p:sp>
      <p:sp>
        <p:nvSpPr>
          <p:cNvPr id="3" name="Content Placeholder 2"/>
          <p:cNvSpPr>
            <a:spLocks noGrp="1"/>
          </p:cNvSpPr>
          <p:nvPr>
            <p:ph sz="quarter" idx="1"/>
          </p:nvPr>
        </p:nvSpPr>
        <p:spPr/>
        <p:txBody>
          <a:bodyPr>
            <a:noAutofit/>
          </a:bodyPr>
          <a:lstStyle/>
          <a:p>
            <a:r>
              <a:rPr lang="en-US" sz="2400" dirty="0"/>
              <a:t>Use the exception classes in the API whenever possible.</a:t>
            </a:r>
          </a:p>
          <a:p>
            <a:endParaRPr lang="en-US" dirty="0" smtClean="0"/>
          </a:p>
          <a:p>
            <a:r>
              <a:rPr lang="en-US" sz="2400" dirty="0"/>
              <a:t>Write your own custom exception class if you answer </a:t>
            </a:r>
            <a:r>
              <a:rPr lang="en-US" sz="2400" dirty="0">
                <a:solidFill>
                  <a:srgbClr val="00B050"/>
                </a:solidFill>
              </a:rPr>
              <a:t>yes</a:t>
            </a:r>
            <a:r>
              <a:rPr lang="en-US" sz="2400" dirty="0"/>
              <a:t> to one of the following:</a:t>
            </a:r>
          </a:p>
          <a:p>
            <a:pPr lvl="1"/>
            <a:r>
              <a:rPr lang="en-US" sz="2000" dirty="0"/>
              <a:t>Do you need an exception type that isn’t represented by Java?</a:t>
            </a:r>
          </a:p>
          <a:p>
            <a:pPr lvl="1"/>
            <a:endParaRPr lang="en-US" sz="2000" dirty="0"/>
          </a:p>
          <a:p>
            <a:pPr lvl="1"/>
            <a:r>
              <a:rPr lang="en-US" sz="2000" dirty="0"/>
              <a:t>Would it help users if they can differentiate your exceptions from those thrown by classes from other vendors?</a:t>
            </a:r>
          </a:p>
          <a:p>
            <a:pPr lvl="1"/>
            <a:endParaRPr lang="en-US" sz="2000" dirty="0"/>
          </a:p>
          <a:p>
            <a:pPr lvl="1"/>
            <a:r>
              <a:rPr lang="en-US" sz="2000" dirty="0"/>
              <a:t>Do you want to pass more than just a string to the exception handler?</a:t>
            </a:r>
          </a:p>
          <a:p>
            <a:endParaRPr lang="en-US" dirty="0" smtClean="0"/>
          </a:p>
          <a:p>
            <a:endParaRPr lang="en-US" dirty="0"/>
          </a:p>
        </p:txBody>
      </p:sp>
      <p:sp>
        <p:nvSpPr>
          <p:cNvPr id="4" name="Slide Number Placeholder 3"/>
          <p:cNvSpPr>
            <a:spLocks noGrp="1"/>
          </p:cNvSpPr>
          <p:nvPr>
            <p:ph type="sldNum" sz="quarter" idx="12"/>
          </p:nvPr>
        </p:nvSpPr>
        <p:spPr/>
        <p:txBody>
          <a:bodyPr/>
          <a:lstStyle/>
          <a:p>
            <a:fld id="{FA8C678A-18FB-4A6C-9A8F-CEEC6E6D270C}" type="slidenum">
              <a:rPr lang="en-US" smtClean="0"/>
              <a:t>160</a:t>
            </a:fld>
            <a:endParaRPr lang="en-US"/>
          </a:p>
        </p:txBody>
      </p:sp>
    </p:spTree>
    <p:extLst>
      <p:ext uri="{BB962C8B-B14F-4D97-AF65-F5344CB8AC3E}">
        <p14:creationId xmlns:p14="http://schemas.microsoft.com/office/powerpoint/2010/main" val="2475501812"/>
      </p:ext>
    </p:extLst>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When to use Exceptions</a:t>
            </a:r>
            <a:endParaRPr lang="en-US" dirty="0"/>
          </a:p>
        </p:txBody>
      </p:sp>
      <p:sp>
        <p:nvSpPr>
          <p:cNvPr id="3" name="Content Placeholder 2"/>
          <p:cNvSpPr>
            <a:spLocks noGrp="1"/>
          </p:cNvSpPr>
          <p:nvPr>
            <p:ph sz="quarter" idx="1"/>
          </p:nvPr>
        </p:nvSpPr>
        <p:spPr/>
        <p:txBody>
          <a:bodyPr/>
          <a:lstStyle/>
          <a:p>
            <a:r>
              <a:rPr lang="en-US" dirty="0" smtClean="0"/>
              <a:t>Use if the </a:t>
            </a:r>
            <a:r>
              <a:rPr lang="en-US" dirty="0" smtClean="0">
                <a:solidFill>
                  <a:srgbClr val="C00000"/>
                </a:solidFill>
              </a:rPr>
              <a:t>event is exception and truly an error</a:t>
            </a:r>
            <a:endParaRPr lang="en-US" dirty="0">
              <a:solidFill>
                <a:srgbClr val="C00000"/>
              </a:solidFill>
            </a:endParaRPr>
          </a:p>
        </p:txBody>
      </p:sp>
      <p:sp>
        <p:nvSpPr>
          <p:cNvPr id="4" name="Slide Number Placeholder 3"/>
          <p:cNvSpPr>
            <a:spLocks noGrp="1"/>
          </p:cNvSpPr>
          <p:nvPr>
            <p:ph type="sldNum" sz="quarter" idx="12"/>
          </p:nvPr>
        </p:nvSpPr>
        <p:spPr/>
        <p:txBody>
          <a:bodyPr/>
          <a:lstStyle/>
          <a:p>
            <a:fld id="{FA8C678A-18FB-4A6C-9A8F-CEEC6E6D270C}" type="slidenum">
              <a:rPr lang="en-US" smtClean="0"/>
              <a:t>161</a:t>
            </a:fld>
            <a:endParaRPr lang="en-US"/>
          </a:p>
        </p:txBody>
      </p:sp>
    </p:spTree>
    <p:extLst>
      <p:ext uri="{BB962C8B-B14F-4D97-AF65-F5344CB8AC3E}">
        <p14:creationId xmlns:p14="http://schemas.microsoft.com/office/powerpoint/2010/main" val="1460029269"/>
      </p:ext>
    </p:extLst>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When to use Exceptions</a:t>
            </a:r>
            <a:endParaRPr lang="en-US" dirty="0"/>
          </a:p>
        </p:txBody>
      </p:sp>
      <p:sp>
        <p:nvSpPr>
          <p:cNvPr id="3" name="Content Placeholder 2"/>
          <p:cNvSpPr>
            <a:spLocks noGrp="1"/>
          </p:cNvSpPr>
          <p:nvPr>
            <p:ph sz="quarter" idx="1"/>
          </p:nvPr>
        </p:nvSpPr>
        <p:spPr/>
        <p:txBody>
          <a:bodyPr/>
          <a:lstStyle/>
          <a:p>
            <a:r>
              <a:rPr lang="en-US" dirty="0" smtClean="0"/>
              <a:t>Use if the </a:t>
            </a:r>
            <a:r>
              <a:rPr lang="en-US" dirty="0" smtClean="0">
                <a:solidFill>
                  <a:srgbClr val="C00000"/>
                </a:solidFill>
              </a:rPr>
              <a:t>event is exception and truly an error</a:t>
            </a:r>
          </a:p>
          <a:p>
            <a:r>
              <a:rPr lang="en-US" dirty="0" smtClean="0"/>
              <a:t>Do not use it to deal with simple, expected situations</a:t>
            </a:r>
          </a:p>
          <a:p>
            <a:r>
              <a:rPr lang="en-US" dirty="0" smtClean="0"/>
              <a:t>Example:</a:t>
            </a:r>
          </a:p>
          <a:p>
            <a:pPr>
              <a:buNone/>
            </a:pPr>
            <a:endParaRPr lang="en-US" dirty="0"/>
          </a:p>
        </p:txBody>
      </p:sp>
      <p:sp>
        <p:nvSpPr>
          <p:cNvPr id="4" name="Rectangle 4"/>
          <p:cNvSpPr>
            <a:spLocks noChangeArrowheads="1"/>
          </p:cNvSpPr>
          <p:nvPr/>
        </p:nvSpPr>
        <p:spPr bwMode="auto">
          <a:xfrm>
            <a:off x="4876800" y="2971800"/>
            <a:ext cx="5334000" cy="1524000"/>
          </a:xfrm>
          <a:prstGeom prst="rect">
            <a:avLst/>
          </a:prstGeom>
          <a:solidFill>
            <a:schemeClr val="bg1">
              <a:lumMod val="85000"/>
            </a:schemeClr>
          </a:solidFill>
          <a:ln w="9525">
            <a:noFill/>
            <a:miter lim="800000"/>
            <a:headEnd/>
            <a:tailEnd/>
          </a:ln>
          <a:effectLst/>
        </p:spPr>
        <p:txBody>
          <a:bodyPr lIns="92075" tIns="46038" rIns="92075" bIns="46038"/>
          <a:lstStyle/>
          <a:p>
            <a:pPr>
              <a:buClr>
                <a:schemeClr val="tx2"/>
              </a:buClr>
              <a:buSzPct val="75000"/>
              <a:buFont typeface="Monotype Sorts" pitchFamily="2" charset="2"/>
              <a:buNone/>
              <a:defRPr/>
            </a:pPr>
            <a:r>
              <a:rPr lang="en-US" sz="1600" dirty="0">
                <a:latin typeface="Consolas" pitchFamily="49" charset="0"/>
                <a:cs typeface="Consolas" pitchFamily="49" charset="0"/>
              </a:rPr>
              <a:t>try {</a:t>
            </a:r>
          </a:p>
          <a:p>
            <a:pPr>
              <a:buClr>
                <a:schemeClr val="tx2"/>
              </a:buClr>
              <a:buSzPct val="75000"/>
              <a:buFont typeface="Monotype Sorts" pitchFamily="2" charset="2"/>
              <a:buNone/>
              <a:defRPr/>
            </a:pPr>
            <a:r>
              <a:rPr lang="en-US" sz="1600" dirty="0">
                <a:latin typeface="Consolas" pitchFamily="49" charset="0"/>
                <a:cs typeface="Consolas" pitchFamily="49" charset="0"/>
              </a:rPr>
              <a:t>  </a:t>
            </a:r>
            <a:r>
              <a:rPr lang="en-US" sz="1600" dirty="0" err="1">
                <a:latin typeface="Consolas" pitchFamily="49" charset="0"/>
                <a:cs typeface="Consolas" pitchFamily="49" charset="0"/>
              </a:rPr>
              <a:t>System.out.println</a:t>
            </a:r>
            <a:r>
              <a:rPr lang="en-US" sz="1600" dirty="0">
                <a:latin typeface="Consolas" pitchFamily="49" charset="0"/>
                <a:cs typeface="Consolas" pitchFamily="49" charset="0"/>
              </a:rPr>
              <a:t>(</a:t>
            </a:r>
            <a:r>
              <a:rPr lang="en-US" sz="1600" dirty="0" err="1">
                <a:latin typeface="Consolas" pitchFamily="49" charset="0"/>
                <a:cs typeface="Consolas" pitchFamily="49" charset="0"/>
              </a:rPr>
              <a:t>refVar.toString</a:t>
            </a:r>
            <a:r>
              <a:rPr lang="en-US" sz="1600" dirty="0">
                <a:latin typeface="Consolas" pitchFamily="49" charset="0"/>
                <a:cs typeface="Consolas" pitchFamily="49" charset="0"/>
              </a:rPr>
              <a:t>());</a:t>
            </a:r>
          </a:p>
          <a:p>
            <a:pPr>
              <a:buClr>
                <a:schemeClr val="tx2"/>
              </a:buClr>
              <a:buSzPct val="75000"/>
              <a:buFont typeface="Monotype Sorts" pitchFamily="2" charset="2"/>
              <a:buNone/>
              <a:defRPr/>
            </a:pPr>
            <a:r>
              <a:rPr lang="en-US" sz="1600" dirty="0">
                <a:latin typeface="Consolas" pitchFamily="49" charset="0"/>
                <a:cs typeface="Consolas" pitchFamily="49" charset="0"/>
              </a:rPr>
              <a:t>}</a:t>
            </a:r>
          </a:p>
          <a:p>
            <a:pPr>
              <a:buClr>
                <a:schemeClr val="tx2"/>
              </a:buClr>
              <a:buSzPct val="75000"/>
              <a:buFont typeface="Monotype Sorts" pitchFamily="2" charset="2"/>
              <a:buNone/>
              <a:defRPr/>
            </a:pPr>
            <a:r>
              <a:rPr lang="en-US" sz="1600" dirty="0">
                <a:latin typeface="Consolas" pitchFamily="49" charset="0"/>
                <a:cs typeface="Consolas" pitchFamily="49" charset="0"/>
              </a:rPr>
              <a:t>catch (</a:t>
            </a:r>
            <a:r>
              <a:rPr lang="en-US" sz="1600" dirty="0" err="1">
                <a:latin typeface="Consolas" pitchFamily="49" charset="0"/>
                <a:cs typeface="Consolas" pitchFamily="49" charset="0"/>
              </a:rPr>
              <a:t>NullPointerException</a:t>
            </a:r>
            <a:r>
              <a:rPr lang="en-US" sz="1600" dirty="0">
                <a:latin typeface="Consolas" pitchFamily="49" charset="0"/>
                <a:cs typeface="Consolas" pitchFamily="49" charset="0"/>
              </a:rPr>
              <a:t> ex) {</a:t>
            </a:r>
          </a:p>
          <a:p>
            <a:pPr>
              <a:buClr>
                <a:schemeClr val="tx2"/>
              </a:buClr>
              <a:buSzPct val="75000"/>
              <a:buFont typeface="Monotype Sorts" pitchFamily="2" charset="2"/>
              <a:buNone/>
              <a:defRPr/>
            </a:pPr>
            <a:r>
              <a:rPr lang="en-US" sz="1600" dirty="0">
                <a:latin typeface="Consolas" pitchFamily="49" charset="0"/>
                <a:cs typeface="Consolas" pitchFamily="49" charset="0"/>
              </a:rPr>
              <a:t>  </a:t>
            </a:r>
            <a:r>
              <a:rPr lang="en-US" sz="1600" dirty="0" err="1">
                <a:latin typeface="Consolas" pitchFamily="49" charset="0"/>
                <a:cs typeface="Consolas" pitchFamily="49" charset="0"/>
              </a:rPr>
              <a:t>System.out.println</a:t>
            </a:r>
            <a:r>
              <a:rPr lang="en-US" sz="1600" dirty="0">
                <a:latin typeface="Consolas" pitchFamily="49" charset="0"/>
                <a:cs typeface="Consolas" pitchFamily="49" charset="0"/>
              </a:rPr>
              <a:t>("</a:t>
            </a:r>
            <a:r>
              <a:rPr lang="en-US" sz="1600" dirty="0" err="1">
                <a:latin typeface="Consolas" pitchFamily="49" charset="0"/>
                <a:cs typeface="Consolas" pitchFamily="49" charset="0"/>
              </a:rPr>
              <a:t>refVar</a:t>
            </a:r>
            <a:r>
              <a:rPr lang="en-US" sz="1600" dirty="0">
                <a:latin typeface="Consolas" pitchFamily="49" charset="0"/>
                <a:cs typeface="Consolas" pitchFamily="49" charset="0"/>
              </a:rPr>
              <a:t> is null");</a:t>
            </a:r>
          </a:p>
          <a:p>
            <a:pPr>
              <a:buClr>
                <a:schemeClr val="tx2"/>
              </a:buClr>
              <a:buSzPct val="75000"/>
              <a:buFont typeface="Monotype Sorts" pitchFamily="2" charset="2"/>
              <a:buNone/>
              <a:defRPr/>
            </a:pPr>
            <a:r>
              <a:rPr lang="en-US" sz="1600" dirty="0">
                <a:latin typeface="Consolas" pitchFamily="49" charset="0"/>
                <a:cs typeface="Consolas" pitchFamily="49" charset="0"/>
              </a:rPr>
              <a:t>}</a:t>
            </a:r>
          </a:p>
        </p:txBody>
      </p:sp>
      <p:sp>
        <p:nvSpPr>
          <p:cNvPr id="5" name="Slide Number Placeholder 4"/>
          <p:cNvSpPr>
            <a:spLocks noGrp="1"/>
          </p:cNvSpPr>
          <p:nvPr>
            <p:ph type="sldNum" sz="quarter" idx="12"/>
          </p:nvPr>
        </p:nvSpPr>
        <p:spPr/>
        <p:txBody>
          <a:bodyPr/>
          <a:lstStyle/>
          <a:p>
            <a:fld id="{FA8C678A-18FB-4A6C-9A8F-CEEC6E6D270C}" type="slidenum">
              <a:rPr lang="en-US" smtClean="0"/>
              <a:t>162</a:t>
            </a:fld>
            <a:endParaRPr lang="en-US"/>
          </a:p>
        </p:txBody>
      </p:sp>
    </p:spTree>
    <p:extLst>
      <p:ext uri="{BB962C8B-B14F-4D97-AF65-F5344CB8AC3E}">
        <p14:creationId xmlns:p14="http://schemas.microsoft.com/office/powerpoint/2010/main" val="1603120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When to use Exceptions</a:t>
            </a:r>
            <a:endParaRPr lang="en-US" dirty="0"/>
          </a:p>
        </p:txBody>
      </p:sp>
      <p:sp>
        <p:nvSpPr>
          <p:cNvPr id="3" name="Content Placeholder 2"/>
          <p:cNvSpPr>
            <a:spLocks noGrp="1"/>
          </p:cNvSpPr>
          <p:nvPr>
            <p:ph sz="quarter" idx="1"/>
          </p:nvPr>
        </p:nvSpPr>
        <p:spPr/>
        <p:txBody>
          <a:bodyPr/>
          <a:lstStyle/>
          <a:p>
            <a:r>
              <a:rPr lang="en-US" dirty="0" smtClean="0"/>
              <a:t>Use if the </a:t>
            </a:r>
            <a:r>
              <a:rPr lang="en-US" dirty="0" smtClean="0">
                <a:solidFill>
                  <a:srgbClr val="C00000"/>
                </a:solidFill>
              </a:rPr>
              <a:t>event is exception and truly an error</a:t>
            </a:r>
          </a:p>
          <a:p>
            <a:r>
              <a:rPr lang="en-US" dirty="0" smtClean="0"/>
              <a:t>Do not use it to deal with simple, expected situations</a:t>
            </a:r>
          </a:p>
          <a:p>
            <a:r>
              <a:rPr lang="en-US" dirty="0" smtClean="0"/>
              <a:t>Example:</a:t>
            </a:r>
          </a:p>
          <a:p>
            <a:endParaRPr lang="en-US" dirty="0" smtClean="0"/>
          </a:p>
          <a:p>
            <a:endParaRPr lang="en-US" dirty="0" smtClean="0"/>
          </a:p>
          <a:p>
            <a:r>
              <a:rPr lang="en-US" dirty="0" smtClean="0"/>
              <a:t>Replace with:</a:t>
            </a:r>
          </a:p>
          <a:p>
            <a:pPr>
              <a:buNone/>
            </a:pPr>
            <a:endParaRPr lang="en-US" dirty="0"/>
          </a:p>
        </p:txBody>
      </p:sp>
      <p:sp>
        <p:nvSpPr>
          <p:cNvPr id="4" name="Rectangle 4"/>
          <p:cNvSpPr>
            <a:spLocks noChangeArrowheads="1"/>
          </p:cNvSpPr>
          <p:nvPr/>
        </p:nvSpPr>
        <p:spPr bwMode="auto">
          <a:xfrm>
            <a:off x="4876800" y="2971800"/>
            <a:ext cx="5334000" cy="1524000"/>
          </a:xfrm>
          <a:prstGeom prst="rect">
            <a:avLst/>
          </a:prstGeom>
          <a:solidFill>
            <a:schemeClr val="bg1">
              <a:lumMod val="85000"/>
            </a:schemeClr>
          </a:solidFill>
          <a:ln w="9525">
            <a:noFill/>
            <a:miter lim="800000"/>
            <a:headEnd/>
            <a:tailEnd/>
          </a:ln>
          <a:effectLst/>
        </p:spPr>
        <p:txBody>
          <a:bodyPr lIns="92075" tIns="46038" rIns="92075" bIns="46038"/>
          <a:lstStyle/>
          <a:p>
            <a:pPr>
              <a:buClr>
                <a:schemeClr val="tx2"/>
              </a:buClr>
              <a:buSzPct val="75000"/>
              <a:buFont typeface="Monotype Sorts" pitchFamily="2" charset="2"/>
              <a:buNone/>
              <a:defRPr/>
            </a:pPr>
            <a:r>
              <a:rPr lang="en-US" sz="1600" dirty="0">
                <a:latin typeface="Consolas" pitchFamily="49" charset="0"/>
                <a:cs typeface="Consolas" pitchFamily="49" charset="0"/>
              </a:rPr>
              <a:t>try {</a:t>
            </a:r>
          </a:p>
          <a:p>
            <a:pPr>
              <a:buClr>
                <a:schemeClr val="tx2"/>
              </a:buClr>
              <a:buSzPct val="75000"/>
              <a:buFont typeface="Monotype Sorts" pitchFamily="2" charset="2"/>
              <a:buNone/>
              <a:defRPr/>
            </a:pPr>
            <a:r>
              <a:rPr lang="en-US" sz="1600" dirty="0">
                <a:latin typeface="Consolas" pitchFamily="49" charset="0"/>
                <a:cs typeface="Consolas" pitchFamily="49" charset="0"/>
              </a:rPr>
              <a:t>  </a:t>
            </a:r>
            <a:r>
              <a:rPr lang="en-US" sz="1600" dirty="0" err="1">
                <a:latin typeface="Consolas" pitchFamily="49" charset="0"/>
                <a:cs typeface="Consolas" pitchFamily="49" charset="0"/>
              </a:rPr>
              <a:t>System.out.println</a:t>
            </a:r>
            <a:r>
              <a:rPr lang="en-US" sz="1600" dirty="0">
                <a:latin typeface="Consolas" pitchFamily="49" charset="0"/>
                <a:cs typeface="Consolas" pitchFamily="49" charset="0"/>
              </a:rPr>
              <a:t>(</a:t>
            </a:r>
            <a:r>
              <a:rPr lang="en-US" sz="1600" dirty="0" err="1">
                <a:latin typeface="Consolas" pitchFamily="49" charset="0"/>
                <a:cs typeface="Consolas" pitchFamily="49" charset="0"/>
              </a:rPr>
              <a:t>refVar.toString</a:t>
            </a:r>
            <a:r>
              <a:rPr lang="en-US" sz="1600" dirty="0">
                <a:latin typeface="Consolas" pitchFamily="49" charset="0"/>
                <a:cs typeface="Consolas" pitchFamily="49" charset="0"/>
              </a:rPr>
              <a:t>());</a:t>
            </a:r>
          </a:p>
          <a:p>
            <a:pPr>
              <a:buClr>
                <a:schemeClr val="tx2"/>
              </a:buClr>
              <a:buSzPct val="75000"/>
              <a:buFont typeface="Monotype Sorts" pitchFamily="2" charset="2"/>
              <a:buNone/>
              <a:defRPr/>
            </a:pPr>
            <a:r>
              <a:rPr lang="en-US" sz="1600" dirty="0">
                <a:latin typeface="Consolas" pitchFamily="49" charset="0"/>
                <a:cs typeface="Consolas" pitchFamily="49" charset="0"/>
              </a:rPr>
              <a:t>}</a:t>
            </a:r>
          </a:p>
          <a:p>
            <a:pPr>
              <a:buClr>
                <a:schemeClr val="tx2"/>
              </a:buClr>
              <a:buSzPct val="75000"/>
              <a:buFont typeface="Monotype Sorts" pitchFamily="2" charset="2"/>
              <a:buNone/>
              <a:defRPr/>
            </a:pPr>
            <a:r>
              <a:rPr lang="en-US" sz="1600" dirty="0">
                <a:latin typeface="Consolas" pitchFamily="49" charset="0"/>
                <a:cs typeface="Consolas" pitchFamily="49" charset="0"/>
              </a:rPr>
              <a:t>catch (</a:t>
            </a:r>
            <a:r>
              <a:rPr lang="en-US" sz="1600" dirty="0" err="1">
                <a:latin typeface="Consolas" pitchFamily="49" charset="0"/>
                <a:cs typeface="Consolas" pitchFamily="49" charset="0"/>
              </a:rPr>
              <a:t>NullPointerException</a:t>
            </a:r>
            <a:r>
              <a:rPr lang="en-US" sz="1600" dirty="0">
                <a:latin typeface="Consolas" pitchFamily="49" charset="0"/>
                <a:cs typeface="Consolas" pitchFamily="49" charset="0"/>
              </a:rPr>
              <a:t> ex) {</a:t>
            </a:r>
          </a:p>
          <a:p>
            <a:pPr>
              <a:buClr>
                <a:schemeClr val="tx2"/>
              </a:buClr>
              <a:buSzPct val="75000"/>
              <a:buFont typeface="Monotype Sorts" pitchFamily="2" charset="2"/>
              <a:buNone/>
              <a:defRPr/>
            </a:pPr>
            <a:r>
              <a:rPr lang="en-US" sz="1600" dirty="0">
                <a:latin typeface="Consolas" pitchFamily="49" charset="0"/>
                <a:cs typeface="Consolas" pitchFamily="49" charset="0"/>
              </a:rPr>
              <a:t>  </a:t>
            </a:r>
            <a:r>
              <a:rPr lang="en-US" sz="1600" dirty="0" err="1">
                <a:latin typeface="Consolas" pitchFamily="49" charset="0"/>
                <a:cs typeface="Consolas" pitchFamily="49" charset="0"/>
              </a:rPr>
              <a:t>System.out.println</a:t>
            </a:r>
            <a:r>
              <a:rPr lang="en-US" sz="1600" dirty="0">
                <a:latin typeface="Consolas" pitchFamily="49" charset="0"/>
                <a:cs typeface="Consolas" pitchFamily="49" charset="0"/>
              </a:rPr>
              <a:t>("</a:t>
            </a:r>
            <a:r>
              <a:rPr lang="en-US" sz="1600" dirty="0" err="1">
                <a:latin typeface="Consolas" pitchFamily="49" charset="0"/>
                <a:cs typeface="Consolas" pitchFamily="49" charset="0"/>
              </a:rPr>
              <a:t>refVar</a:t>
            </a:r>
            <a:r>
              <a:rPr lang="en-US" sz="1600" dirty="0">
                <a:latin typeface="Consolas" pitchFamily="49" charset="0"/>
                <a:cs typeface="Consolas" pitchFamily="49" charset="0"/>
              </a:rPr>
              <a:t> is null");</a:t>
            </a:r>
          </a:p>
          <a:p>
            <a:pPr>
              <a:buClr>
                <a:schemeClr val="tx2"/>
              </a:buClr>
              <a:buSzPct val="75000"/>
              <a:buFont typeface="Monotype Sorts" pitchFamily="2" charset="2"/>
              <a:buNone/>
              <a:defRPr/>
            </a:pPr>
            <a:r>
              <a:rPr lang="en-US" sz="1600" dirty="0">
                <a:latin typeface="Consolas" pitchFamily="49" charset="0"/>
                <a:cs typeface="Consolas" pitchFamily="49" charset="0"/>
              </a:rPr>
              <a:t>}</a:t>
            </a:r>
          </a:p>
        </p:txBody>
      </p:sp>
      <p:sp>
        <p:nvSpPr>
          <p:cNvPr id="5" name="Rectangle 6"/>
          <p:cNvSpPr>
            <a:spLocks noChangeArrowheads="1"/>
          </p:cNvSpPr>
          <p:nvPr/>
        </p:nvSpPr>
        <p:spPr bwMode="auto">
          <a:xfrm>
            <a:off x="4876800" y="4724400"/>
            <a:ext cx="5334000" cy="1219200"/>
          </a:xfrm>
          <a:prstGeom prst="rect">
            <a:avLst/>
          </a:prstGeom>
          <a:solidFill>
            <a:schemeClr val="bg1">
              <a:lumMod val="85000"/>
            </a:schemeClr>
          </a:solidFill>
          <a:ln w="9525">
            <a:noFill/>
            <a:miter lim="800000"/>
            <a:headEnd/>
            <a:tailEnd/>
          </a:ln>
          <a:effectLst/>
        </p:spPr>
        <p:txBody>
          <a:bodyPr lIns="92075" tIns="46038" rIns="92075" bIns="46038"/>
          <a:lstStyle/>
          <a:p>
            <a:pPr>
              <a:buClr>
                <a:schemeClr val="tx2"/>
              </a:buClr>
              <a:buSzPct val="75000"/>
              <a:buFont typeface="Monotype Sorts" pitchFamily="2" charset="2"/>
              <a:buNone/>
              <a:defRPr/>
            </a:pPr>
            <a:r>
              <a:rPr lang="en-US" sz="1600" dirty="0">
                <a:latin typeface="Consolas" pitchFamily="49" charset="0"/>
                <a:cs typeface="Consolas" pitchFamily="49" charset="0"/>
              </a:rPr>
              <a:t>if (</a:t>
            </a:r>
            <a:r>
              <a:rPr lang="en-US" sz="1600" dirty="0" err="1">
                <a:latin typeface="Consolas" pitchFamily="49" charset="0"/>
                <a:cs typeface="Consolas" pitchFamily="49" charset="0"/>
              </a:rPr>
              <a:t>refVar</a:t>
            </a:r>
            <a:r>
              <a:rPr lang="en-US" sz="1600" dirty="0">
                <a:latin typeface="Consolas" pitchFamily="49" charset="0"/>
                <a:cs typeface="Consolas" pitchFamily="49" charset="0"/>
              </a:rPr>
              <a:t> != null)</a:t>
            </a:r>
          </a:p>
          <a:p>
            <a:pPr>
              <a:buClr>
                <a:schemeClr val="tx2"/>
              </a:buClr>
              <a:buSzPct val="75000"/>
              <a:buFont typeface="Monotype Sorts" pitchFamily="2" charset="2"/>
              <a:buNone/>
              <a:defRPr/>
            </a:pPr>
            <a:r>
              <a:rPr lang="en-US" sz="1600" dirty="0">
                <a:latin typeface="Consolas" pitchFamily="49" charset="0"/>
                <a:cs typeface="Consolas" pitchFamily="49" charset="0"/>
              </a:rPr>
              <a:t>  </a:t>
            </a:r>
            <a:r>
              <a:rPr lang="en-US" sz="1600" dirty="0" err="1">
                <a:latin typeface="Consolas" pitchFamily="49" charset="0"/>
                <a:cs typeface="Consolas" pitchFamily="49" charset="0"/>
              </a:rPr>
              <a:t>System.out.println</a:t>
            </a:r>
            <a:r>
              <a:rPr lang="en-US" sz="1600" dirty="0">
                <a:latin typeface="Consolas" pitchFamily="49" charset="0"/>
                <a:cs typeface="Consolas" pitchFamily="49" charset="0"/>
              </a:rPr>
              <a:t>(</a:t>
            </a:r>
            <a:r>
              <a:rPr lang="en-US" sz="1600" dirty="0" err="1">
                <a:latin typeface="Consolas" pitchFamily="49" charset="0"/>
                <a:cs typeface="Consolas" pitchFamily="49" charset="0"/>
              </a:rPr>
              <a:t>refVar.toString</a:t>
            </a:r>
            <a:r>
              <a:rPr lang="en-US" sz="1600" dirty="0">
                <a:latin typeface="Consolas" pitchFamily="49" charset="0"/>
                <a:cs typeface="Consolas" pitchFamily="49" charset="0"/>
              </a:rPr>
              <a:t>());</a:t>
            </a:r>
          </a:p>
          <a:p>
            <a:pPr>
              <a:buClr>
                <a:schemeClr val="tx2"/>
              </a:buClr>
              <a:buSzPct val="75000"/>
              <a:buFont typeface="Monotype Sorts" pitchFamily="2" charset="2"/>
              <a:buNone/>
              <a:defRPr/>
            </a:pPr>
            <a:r>
              <a:rPr lang="en-US" sz="1600" dirty="0">
                <a:latin typeface="Consolas" pitchFamily="49" charset="0"/>
                <a:cs typeface="Consolas" pitchFamily="49" charset="0"/>
              </a:rPr>
              <a:t>else</a:t>
            </a:r>
          </a:p>
          <a:p>
            <a:pPr>
              <a:buClr>
                <a:schemeClr val="tx2"/>
              </a:buClr>
              <a:buSzPct val="75000"/>
              <a:buFont typeface="Monotype Sorts" pitchFamily="2" charset="2"/>
              <a:buNone/>
              <a:defRPr/>
            </a:pPr>
            <a:r>
              <a:rPr lang="en-US" sz="1600" dirty="0">
                <a:latin typeface="Consolas" pitchFamily="49" charset="0"/>
                <a:cs typeface="Consolas" pitchFamily="49" charset="0"/>
              </a:rPr>
              <a:t>  </a:t>
            </a:r>
            <a:r>
              <a:rPr lang="en-US" sz="1600" dirty="0" err="1">
                <a:latin typeface="Consolas" pitchFamily="49" charset="0"/>
                <a:cs typeface="Consolas" pitchFamily="49" charset="0"/>
              </a:rPr>
              <a:t>System.out.println</a:t>
            </a:r>
            <a:r>
              <a:rPr lang="en-US" sz="1600" dirty="0">
                <a:latin typeface="Consolas" pitchFamily="49" charset="0"/>
                <a:cs typeface="Consolas" pitchFamily="49" charset="0"/>
              </a:rPr>
              <a:t>("</a:t>
            </a:r>
            <a:r>
              <a:rPr lang="en-US" sz="1600" dirty="0" err="1">
                <a:latin typeface="Consolas" pitchFamily="49" charset="0"/>
                <a:cs typeface="Consolas" pitchFamily="49" charset="0"/>
              </a:rPr>
              <a:t>refVar</a:t>
            </a:r>
            <a:r>
              <a:rPr lang="en-US" sz="1600" dirty="0">
                <a:latin typeface="Consolas" pitchFamily="49" charset="0"/>
                <a:cs typeface="Consolas" pitchFamily="49" charset="0"/>
              </a:rPr>
              <a:t> is null");</a:t>
            </a:r>
          </a:p>
        </p:txBody>
      </p:sp>
      <p:sp>
        <p:nvSpPr>
          <p:cNvPr id="6" name="Slide Number Placeholder 5"/>
          <p:cNvSpPr>
            <a:spLocks noGrp="1"/>
          </p:cNvSpPr>
          <p:nvPr>
            <p:ph type="sldNum" sz="quarter" idx="12"/>
          </p:nvPr>
        </p:nvSpPr>
        <p:spPr/>
        <p:txBody>
          <a:bodyPr/>
          <a:lstStyle/>
          <a:p>
            <a:fld id="{FA8C678A-18FB-4A6C-9A8F-CEEC6E6D270C}" type="slidenum">
              <a:rPr lang="en-US" smtClean="0"/>
              <a:t>163</a:t>
            </a:fld>
            <a:endParaRPr lang="en-US"/>
          </a:p>
        </p:txBody>
      </p:sp>
    </p:spTree>
    <p:extLst>
      <p:ext uri="{BB962C8B-B14F-4D97-AF65-F5344CB8AC3E}">
        <p14:creationId xmlns:p14="http://schemas.microsoft.com/office/powerpoint/2010/main" val="40107841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a:xfrm>
            <a:off x="1752600" y="1219200"/>
            <a:ext cx="8686800" cy="5638800"/>
          </a:xfrm>
        </p:spPr>
        <p:txBody>
          <a:bodyPr/>
          <a:lstStyle/>
          <a:p>
            <a:pPr>
              <a:lnSpc>
                <a:spcPct val="100000"/>
              </a:lnSpc>
            </a:pPr>
            <a:r>
              <a:rPr lang="en-US" dirty="0" smtClean="0"/>
              <a:t>Exceptions provide flexible error handling mechanism in .NET Framework</a:t>
            </a:r>
          </a:p>
          <a:p>
            <a:pPr lvl="1">
              <a:lnSpc>
                <a:spcPct val="100000"/>
              </a:lnSpc>
            </a:pPr>
            <a:r>
              <a:rPr lang="en-US" dirty="0" smtClean="0"/>
              <a:t>Allow errors to be handled at multiple levels</a:t>
            </a:r>
          </a:p>
          <a:p>
            <a:pPr lvl="1">
              <a:lnSpc>
                <a:spcPct val="100000"/>
              </a:lnSpc>
            </a:pPr>
            <a:r>
              <a:rPr lang="en-US" dirty="0" smtClean="0"/>
              <a:t>Each exception handler processes only errors of particular type (and its child types)</a:t>
            </a:r>
          </a:p>
          <a:p>
            <a:pPr lvl="2">
              <a:lnSpc>
                <a:spcPct val="100000"/>
              </a:lnSpc>
            </a:pPr>
            <a:r>
              <a:rPr lang="en-US" dirty="0" smtClean="0"/>
              <a:t>Other types of errors are processed by some other handlers later</a:t>
            </a:r>
          </a:p>
          <a:p>
            <a:pPr lvl="1">
              <a:lnSpc>
                <a:spcPct val="100000"/>
              </a:lnSpc>
            </a:pPr>
            <a:r>
              <a:rPr lang="en-US" dirty="0" smtClean="0"/>
              <a:t>Unhandled exceptions cause error messages</a:t>
            </a:r>
          </a:p>
          <a:p>
            <a:pPr>
              <a:lnSpc>
                <a:spcPct val="100000"/>
              </a:lnSpc>
            </a:pPr>
            <a:r>
              <a:rPr lang="en-US" dirty="0" smtClean="0"/>
              <a:t>Try-finally ensures given code block is always executed (even when an exception is thrown)</a:t>
            </a:r>
            <a:endParaRPr lang="en-US" dirty="0"/>
          </a:p>
        </p:txBody>
      </p:sp>
      <p:sp>
        <p:nvSpPr>
          <p:cNvPr id="4" name="Slide Number Placeholder 3"/>
          <p:cNvSpPr>
            <a:spLocks noGrp="1"/>
          </p:cNvSpPr>
          <p:nvPr>
            <p:ph type="sldNum" sz="quarter" idx="4294967295"/>
          </p:nvPr>
        </p:nvSpPr>
        <p:spPr>
          <a:xfrm>
            <a:off x="838200" y="6356350"/>
            <a:ext cx="2743200" cy="365125"/>
          </a:xfrm>
        </p:spPr>
        <p:txBody>
          <a:bodyPr/>
          <a:lstStyle/>
          <a:p>
            <a:pPr>
              <a:defRPr/>
            </a:pPr>
            <a:fld id="{58452FF4-89E3-4D1B-9927-2DBDC00E58D7}" type="slidenum">
              <a:rPr lang="en-US" smtClean="0"/>
              <a:pPr>
                <a:defRPr/>
              </a:pPr>
              <a:t>164</a:t>
            </a:fld>
            <a:endParaRPr lang="en-US" dirty="0"/>
          </a:p>
        </p:txBody>
      </p:sp>
    </p:spTree>
    <p:extLst>
      <p:ext uri="{BB962C8B-B14F-4D97-AF65-F5344CB8AC3E}">
        <p14:creationId xmlns:p14="http://schemas.microsoft.com/office/powerpoint/2010/main" val="311274137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4294967295"/>
          </p:nvPr>
        </p:nvSpPr>
        <p:spPr>
          <a:xfrm>
            <a:off x="838200" y="6356350"/>
            <a:ext cx="2743200" cy="365125"/>
          </a:xfrm>
        </p:spPr>
        <p:txBody>
          <a:bodyPr/>
          <a:lstStyle/>
          <a:p>
            <a:fld id="{EE80CDFC-6AD4-47DE-8EA3-8F58D8A38778}" type="slidenum">
              <a:rPr lang="en-US"/>
              <a:pPr/>
              <a:t>17</a:t>
            </a:fld>
            <a:endParaRPr lang="en-US"/>
          </a:p>
        </p:txBody>
      </p:sp>
      <p:sp>
        <p:nvSpPr>
          <p:cNvPr id="297986" name="Rectangle 2"/>
          <p:cNvSpPr>
            <a:spLocks noGrp="1" noChangeArrowheads="1"/>
          </p:cNvSpPr>
          <p:nvPr>
            <p:ph type="title"/>
          </p:nvPr>
        </p:nvSpPr>
        <p:spPr/>
        <p:txBody>
          <a:bodyPr/>
          <a:lstStyle/>
          <a:p>
            <a:r>
              <a:rPr lang="en-US"/>
              <a:t>UML class diagrams</a:t>
            </a:r>
          </a:p>
        </p:txBody>
      </p:sp>
      <p:sp>
        <p:nvSpPr>
          <p:cNvPr id="297987" name="Rectangle 3"/>
          <p:cNvSpPr>
            <a:spLocks noGrp="1" noChangeArrowheads="1"/>
          </p:cNvSpPr>
          <p:nvPr>
            <p:ph type="body" idx="1"/>
          </p:nvPr>
        </p:nvSpPr>
        <p:spPr>
          <a:xfrm>
            <a:off x="1524000" y="1295400"/>
            <a:ext cx="5105400" cy="5562600"/>
          </a:xfrm>
        </p:spPr>
        <p:txBody>
          <a:bodyPr/>
          <a:lstStyle/>
          <a:p>
            <a:r>
              <a:rPr lang="en-US"/>
              <a:t>an industry-standard way to draw pictures of your classes and their relationships to each other</a:t>
            </a:r>
          </a:p>
          <a:p>
            <a:r>
              <a:rPr lang="en-US"/>
              <a:t>classes are boxes that list the fields, methods, and constructors of the type</a:t>
            </a:r>
          </a:p>
          <a:p>
            <a:r>
              <a:rPr lang="en-US"/>
              <a:t>classes that have inheritance relationships, or are tightly related to each other, are connected by arrows</a:t>
            </a:r>
          </a:p>
        </p:txBody>
      </p:sp>
      <p:pic>
        <p:nvPicPr>
          <p:cNvPr id="29798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29401" y="2133600"/>
            <a:ext cx="3775075" cy="345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459159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4294967295"/>
          </p:nvPr>
        </p:nvSpPr>
        <p:spPr>
          <a:xfrm>
            <a:off x="838200" y="6356350"/>
            <a:ext cx="2743200" cy="365125"/>
          </a:xfrm>
        </p:spPr>
        <p:txBody>
          <a:bodyPr/>
          <a:lstStyle/>
          <a:p>
            <a:fld id="{9943662E-FC25-42E3-8307-A70FF4507494}" type="slidenum">
              <a:rPr lang="en-US"/>
              <a:pPr/>
              <a:t>18</a:t>
            </a:fld>
            <a:endParaRPr lang="en-US"/>
          </a:p>
        </p:txBody>
      </p:sp>
      <p:sp>
        <p:nvSpPr>
          <p:cNvPr id="291842" name="Rectangle 2"/>
          <p:cNvSpPr>
            <a:spLocks noGrp="1" noChangeArrowheads="1"/>
          </p:cNvSpPr>
          <p:nvPr>
            <p:ph type="title"/>
          </p:nvPr>
        </p:nvSpPr>
        <p:spPr/>
        <p:txBody>
          <a:bodyPr/>
          <a:lstStyle/>
          <a:p>
            <a:r>
              <a:rPr lang="en-US"/>
              <a:t>Class Diagram: Single Class</a:t>
            </a:r>
            <a:endParaRPr lang="en-US" sz="4800"/>
          </a:p>
        </p:txBody>
      </p:sp>
      <p:sp>
        <p:nvSpPr>
          <p:cNvPr id="291843" name="Rectangle 3"/>
          <p:cNvSpPr>
            <a:spLocks noGrp="1" noChangeArrowheads="1"/>
          </p:cNvSpPr>
          <p:nvPr>
            <p:ph type="body" idx="1"/>
          </p:nvPr>
        </p:nvSpPr>
        <p:spPr>
          <a:xfrm>
            <a:off x="1524000" y="1295400"/>
            <a:ext cx="7924800" cy="5562600"/>
          </a:xfrm>
        </p:spPr>
        <p:txBody>
          <a:bodyPr/>
          <a:lstStyle/>
          <a:p>
            <a:r>
              <a:rPr lang="en-US" sz="2400"/>
              <a:t>attributes (fields) are written as</a:t>
            </a:r>
            <a:br>
              <a:rPr lang="en-US" sz="2400"/>
            </a:br>
            <a:r>
              <a:rPr lang="en-US" sz="2400" b="1" i="1"/>
              <a:t>accessModifier</a:t>
            </a:r>
            <a:r>
              <a:rPr lang="en-US" sz="2400" b="1"/>
              <a:t> </a:t>
            </a:r>
            <a:r>
              <a:rPr lang="en-US" sz="2400" b="1" i="1"/>
              <a:t>name</a:t>
            </a:r>
            <a:r>
              <a:rPr lang="en-US" sz="2400" b="1"/>
              <a:t> : </a:t>
            </a:r>
            <a:r>
              <a:rPr lang="en-US" sz="2400" b="1" i="1"/>
              <a:t>type</a:t>
            </a:r>
            <a:br>
              <a:rPr lang="en-US" sz="2400" b="1" i="1"/>
            </a:br>
            <a:r>
              <a:rPr lang="en-US" sz="2400"/>
              <a:t>where </a:t>
            </a:r>
            <a:r>
              <a:rPr lang="en-US" sz="2400" i="1"/>
              <a:t>accessModifier </a:t>
            </a:r>
            <a:r>
              <a:rPr lang="en-US" sz="2400"/>
              <a:t>is one of</a:t>
            </a:r>
          </a:p>
          <a:p>
            <a:pPr lvl="1"/>
            <a:r>
              <a:rPr lang="en-US" sz="2000"/>
              <a:t>- for private</a:t>
            </a:r>
          </a:p>
          <a:p>
            <a:pPr lvl="1"/>
            <a:r>
              <a:rPr lang="en-US" sz="2000"/>
              <a:t>+ for public </a:t>
            </a:r>
          </a:p>
          <a:p>
            <a:pPr lvl="1"/>
            <a:r>
              <a:rPr lang="en-US" sz="2000"/>
              <a:t># for protected</a:t>
            </a:r>
          </a:p>
          <a:p>
            <a:pPr lvl="1"/>
            <a:r>
              <a:rPr lang="en-US" sz="2000"/>
              <a:t>example:  </a:t>
            </a:r>
            <a:r>
              <a:rPr lang="en-US" sz="2000">
                <a:latin typeface="Courier New" panose="02070309020205020404" pitchFamily="49" charset="0"/>
              </a:rPr>
              <a:t>- mySize: int</a:t>
            </a:r>
          </a:p>
          <a:p>
            <a:endParaRPr lang="en-US" sz="2400"/>
          </a:p>
          <a:p>
            <a:r>
              <a:rPr lang="en-US" sz="2400"/>
              <a:t>methods are written as</a:t>
            </a:r>
            <a:br>
              <a:rPr lang="en-US" sz="2400"/>
            </a:br>
            <a:r>
              <a:rPr lang="en-US" sz="2400" b="1" i="1"/>
              <a:t>accessModifier name(arg1 : type1, </a:t>
            </a:r>
            <a:br>
              <a:rPr lang="en-US" sz="2400" b="1" i="1"/>
            </a:br>
            <a:r>
              <a:rPr lang="en-US" sz="2400" b="1" i="1"/>
              <a:t>  arg2 : type2, ...) : returnType</a:t>
            </a:r>
          </a:p>
          <a:p>
            <a:pPr lvl="1"/>
            <a:r>
              <a:rPr lang="en-US" sz="2000"/>
              <a:t>omit the </a:t>
            </a:r>
            <a:r>
              <a:rPr lang="en-US" sz="2000" i="1"/>
              <a:t>: returnType</a:t>
            </a:r>
            <a:r>
              <a:rPr lang="en-US" sz="2000"/>
              <a:t> if </a:t>
            </a:r>
            <a:r>
              <a:rPr lang="en-US" sz="2000" i="1"/>
              <a:t>returnType</a:t>
            </a:r>
            <a:r>
              <a:rPr lang="en-US" sz="2000"/>
              <a:t> is </a:t>
            </a:r>
            <a:r>
              <a:rPr lang="en-US" sz="2000">
                <a:latin typeface="Courier New" panose="02070309020205020404" pitchFamily="49" charset="0"/>
              </a:rPr>
              <a:t>void</a:t>
            </a:r>
          </a:p>
          <a:p>
            <a:pPr lvl="1"/>
            <a:r>
              <a:rPr lang="en-US" sz="2000"/>
              <a:t>example: </a:t>
            </a:r>
            <a:r>
              <a:rPr lang="en-US" sz="2000">
                <a:latin typeface="Courier New" panose="02070309020205020404" pitchFamily="49" charset="0"/>
              </a:rPr>
              <a:t>+ withdraw(amount : double) : boolean</a:t>
            </a:r>
          </a:p>
        </p:txBody>
      </p:sp>
      <p:pic>
        <p:nvPicPr>
          <p:cNvPr id="291844" name="Picture 4" descr="\\Marty\C\Document\UMLclass.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48600" y="1143001"/>
            <a:ext cx="2554288" cy="3978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00771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4294967295"/>
          </p:nvPr>
        </p:nvSpPr>
        <p:spPr>
          <a:xfrm>
            <a:off x="838200" y="6356350"/>
            <a:ext cx="2743200" cy="365125"/>
          </a:xfrm>
        </p:spPr>
        <p:txBody>
          <a:bodyPr/>
          <a:lstStyle/>
          <a:p>
            <a:fld id="{E8D89E64-4C27-4806-9377-83593A8AF081}" type="slidenum">
              <a:rPr lang="en-US"/>
              <a:pPr/>
              <a:t>19</a:t>
            </a:fld>
            <a:endParaRPr lang="en-US"/>
          </a:p>
        </p:txBody>
      </p:sp>
      <p:sp>
        <p:nvSpPr>
          <p:cNvPr id="299010" name="Rectangle 2"/>
          <p:cNvSpPr>
            <a:spLocks noGrp="1" noChangeArrowheads="1"/>
          </p:cNvSpPr>
          <p:nvPr>
            <p:ph type="title"/>
          </p:nvPr>
        </p:nvSpPr>
        <p:spPr/>
        <p:txBody>
          <a:bodyPr/>
          <a:lstStyle/>
          <a:p>
            <a:r>
              <a:rPr lang="en-US"/>
              <a:t>Class diagram: inheritance</a:t>
            </a:r>
          </a:p>
        </p:txBody>
      </p:sp>
      <p:sp>
        <p:nvSpPr>
          <p:cNvPr id="299011" name="Rectangle 3"/>
          <p:cNvSpPr>
            <a:spLocks noGrp="1" noChangeArrowheads="1"/>
          </p:cNvSpPr>
          <p:nvPr>
            <p:ph type="body" idx="1"/>
          </p:nvPr>
        </p:nvSpPr>
        <p:spPr/>
        <p:txBody>
          <a:bodyPr/>
          <a:lstStyle/>
          <a:p>
            <a:r>
              <a:rPr lang="en-US" b="1"/>
              <a:t>inheritance relationships</a:t>
            </a:r>
            <a:endParaRPr lang="en-US"/>
          </a:p>
          <a:p>
            <a:pPr lvl="1"/>
            <a:r>
              <a:rPr lang="en-US"/>
              <a:t>hierarchies drawn top-down with arrows from child to parent</a:t>
            </a:r>
          </a:p>
          <a:p>
            <a:pPr lvl="1"/>
            <a:r>
              <a:rPr lang="en-US"/>
              <a:t>if parent is an interface, write its class name in &lt;&lt; &gt;&gt; and draw white dashed arrows</a:t>
            </a:r>
          </a:p>
          <a:p>
            <a:pPr lvl="1"/>
            <a:r>
              <a:rPr lang="en-US"/>
              <a:t>if parent is a class, use black arrows</a:t>
            </a:r>
          </a:p>
          <a:p>
            <a:endParaRPr lang="en-US"/>
          </a:p>
        </p:txBody>
      </p:sp>
      <p:pic>
        <p:nvPicPr>
          <p:cNvPr id="29901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62801" y="3619500"/>
            <a:ext cx="3317875" cy="303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901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2200" y="3505201"/>
            <a:ext cx="2273300" cy="3160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084119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Contents</a:t>
            </a:r>
            <a:endParaRPr lang="en-US" dirty="0"/>
          </a:p>
        </p:txBody>
      </p:sp>
      <p:sp>
        <p:nvSpPr>
          <p:cNvPr id="3" name="Content Placeholder 2"/>
          <p:cNvSpPr>
            <a:spLocks noGrp="1"/>
          </p:cNvSpPr>
          <p:nvPr>
            <p:ph idx="1"/>
          </p:nvPr>
        </p:nvSpPr>
        <p:spPr/>
        <p:txBody>
          <a:bodyPr/>
          <a:lstStyle/>
          <a:p>
            <a:r>
              <a:rPr lang="en-US" dirty="0" smtClean="0"/>
              <a:t>4) Inheritance,</a:t>
            </a:r>
          </a:p>
          <a:p>
            <a:r>
              <a:rPr lang="en-US" dirty="0" smtClean="0"/>
              <a:t>5) Polymorphism</a:t>
            </a:r>
          </a:p>
          <a:p>
            <a:r>
              <a:rPr lang="en-US" dirty="0" smtClean="0"/>
              <a:t>6) Exception handling mechanism and practice</a:t>
            </a:r>
          </a:p>
          <a:p>
            <a:endParaRPr lang="en-US" dirty="0"/>
          </a:p>
        </p:txBody>
      </p:sp>
      <p:sp>
        <p:nvSpPr>
          <p:cNvPr id="4" name="Slide Number Placeholder 3"/>
          <p:cNvSpPr>
            <a:spLocks noGrp="1"/>
          </p:cNvSpPr>
          <p:nvPr>
            <p:ph type="sldNum" sz="quarter" idx="12"/>
          </p:nvPr>
        </p:nvSpPr>
        <p:spPr/>
        <p:txBody>
          <a:bodyPr/>
          <a:lstStyle/>
          <a:p>
            <a:fld id="{FA8C678A-18FB-4A6C-9A8F-CEEC6E6D270C}" type="slidenum">
              <a:rPr lang="en-US" smtClean="0"/>
              <a:t>2</a:t>
            </a:fld>
            <a:endParaRPr lang="en-US"/>
          </a:p>
        </p:txBody>
      </p:sp>
    </p:spTree>
    <p:extLst>
      <p:ext uri="{BB962C8B-B14F-4D97-AF65-F5344CB8AC3E}">
        <p14:creationId xmlns:p14="http://schemas.microsoft.com/office/powerpoint/2010/main" val="26583026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4294967295"/>
          </p:nvPr>
        </p:nvSpPr>
        <p:spPr>
          <a:xfrm>
            <a:off x="838200" y="6356350"/>
            <a:ext cx="2743200" cy="365125"/>
          </a:xfrm>
        </p:spPr>
        <p:txBody>
          <a:bodyPr/>
          <a:lstStyle/>
          <a:p>
            <a:fld id="{905F9859-2D4A-461A-8DF1-BBC27DC15038}" type="slidenum">
              <a:rPr lang="en-US"/>
              <a:pPr/>
              <a:t>20</a:t>
            </a:fld>
            <a:endParaRPr lang="en-US"/>
          </a:p>
        </p:txBody>
      </p:sp>
      <p:sp>
        <p:nvSpPr>
          <p:cNvPr id="300034" name="Rectangle 2"/>
          <p:cNvSpPr>
            <a:spLocks noGrp="1" noChangeArrowheads="1"/>
          </p:cNvSpPr>
          <p:nvPr>
            <p:ph type="title"/>
          </p:nvPr>
        </p:nvSpPr>
        <p:spPr/>
        <p:txBody>
          <a:bodyPr/>
          <a:lstStyle/>
          <a:p>
            <a:r>
              <a:rPr lang="en-US"/>
              <a:t>Class diagram: associations</a:t>
            </a:r>
          </a:p>
        </p:txBody>
      </p:sp>
      <p:sp>
        <p:nvSpPr>
          <p:cNvPr id="300035" name="Rectangle 3"/>
          <p:cNvSpPr>
            <a:spLocks noGrp="1" noChangeArrowheads="1"/>
          </p:cNvSpPr>
          <p:nvPr>
            <p:ph type="body" idx="1"/>
          </p:nvPr>
        </p:nvSpPr>
        <p:spPr/>
        <p:txBody>
          <a:bodyPr/>
          <a:lstStyle/>
          <a:p>
            <a:r>
              <a:rPr lang="en-US" b="1"/>
              <a:t>associational relationships</a:t>
            </a:r>
            <a:r>
              <a:rPr lang="en-US"/>
              <a:t/>
            </a:r>
            <a:br>
              <a:rPr lang="en-US"/>
            </a:br>
            <a:r>
              <a:rPr lang="en-US"/>
              <a:t>1. multiplicity  (how many)</a:t>
            </a:r>
            <a:br>
              <a:rPr lang="en-US"/>
            </a:br>
            <a:r>
              <a:rPr lang="en-US"/>
              <a:t>2. name          (what relationship the objects have)</a:t>
            </a:r>
            <a:br>
              <a:rPr lang="en-US"/>
            </a:br>
            <a:r>
              <a:rPr lang="en-US"/>
              <a:t>3. navigability (who has relationship with whom)</a:t>
            </a:r>
          </a:p>
          <a:p>
            <a:endParaRPr lang="en-US"/>
          </a:p>
        </p:txBody>
      </p:sp>
      <p:pic>
        <p:nvPicPr>
          <p:cNvPr id="300036" name="Picture 4" descr="\\Marty\C\Document\uml1.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67200" y="3778250"/>
            <a:ext cx="5791200" cy="3079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63540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294967295"/>
          </p:nvPr>
        </p:nvSpPr>
        <p:spPr>
          <a:xfrm>
            <a:off x="838200" y="6356350"/>
            <a:ext cx="2743200" cy="365125"/>
          </a:xfrm>
        </p:spPr>
        <p:txBody>
          <a:bodyPr/>
          <a:lstStyle/>
          <a:p>
            <a:fld id="{83F25431-ADA7-456D-9E91-9407F9FDB597}" type="slidenum">
              <a:rPr lang="en-US"/>
              <a:pPr/>
              <a:t>21</a:t>
            </a:fld>
            <a:endParaRPr lang="en-US"/>
          </a:p>
        </p:txBody>
      </p:sp>
      <p:sp>
        <p:nvSpPr>
          <p:cNvPr id="301058" name="Rectangle 2"/>
          <p:cNvSpPr>
            <a:spLocks noGrp="1" noChangeArrowheads="1"/>
          </p:cNvSpPr>
          <p:nvPr>
            <p:ph type="title"/>
          </p:nvPr>
        </p:nvSpPr>
        <p:spPr/>
        <p:txBody>
          <a:bodyPr/>
          <a:lstStyle/>
          <a:p>
            <a:r>
              <a:rPr lang="en-US"/>
              <a:t>Class diagram: example</a:t>
            </a:r>
          </a:p>
        </p:txBody>
      </p:sp>
      <p:pic>
        <p:nvPicPr>
          <p:cNvPr id="301062"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2200" y="1295401"/>
            <a:ext cx="7296150" cy="536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431396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294967295"/>
          </p:nvPr>
        </p:nvSpPr>
        <p:spPr>
          <a:xfrm>
            <a:off x="838200" y="6356350"/>
            <a:ext cx="2743200" cy="365125"/>
          </a:xfrm>
        </p:spPr>
        <p:txBody>
          <a:bodyPr/>
          <a:lstStyle/>
          <a:p>
            <a:fld id="{E64DE8AA-B8EF-4006-A9AB-503C08E1D98D}" type="slidenum">
              <a:rPr lang="en-US"/>
              <a:pPr/>
              <a:t>22</a:t>
            </a:fld>
            <a:endParaRPr lang="en-US"/>
          </a:p>
        </p:txBody>
      </p:sp>
      <p:sp>
        <p:nvSpPr>
          <p:cNvPr id="266242" name="Rectangle 2"/>
          <p:cNvSpPr>
            <a:spLocks noGrp="1" noChangeArrowheads="1"/>
          </p:cNvSpPr>
          <p:nvPr>
            <p:ph type="title"/>
          </p:nvPr>
        </p:nvSpPr>
        <p:spPr/>
        <p:txBody>
          <a:bodyPr/>
          <a:lstStyle/>
          <a:p>
            <a:r>
              <a:rPr lang="en-US"/>
              <a:t>Access modifiers</a:t>
            </a:r>
          </a:p>
        </p:txBody>
      </p:sp>
      <p:sp>
        <p:nvSpPr>
          <p:cNvPr id="266243" name="Rectangle 3"/>
          <p:cNvSpPr>
            <a:spLocks noGrp="1" noChangeArrowheads="1"/>
          </p:cNvSpPr>
          <p:nvPr>
            <p:ph type="body" idx="1"/>
          </p:nvPr>
        </p:nvSpPr>
        <p:spPr/>
        <p:txBody>
          <a:bodyPr>
            <a:normAutofit fontScale="92500" lnSpcReduction="20000"/>
          </a:bodyPr>
          <a:lstStyle/>
          <a:p>
            <a:pPr>
              <a:lnSpc>
                <a:spcPct val="80000"/>
              </a:lnSpc>
            </a:pPr>
            <a:r>
              <a:rPr lang="en-US">
                <a:latin typeface="Courier New" panose="02070309020205020404" pitchFamily="49" charset="0"/>
              </a:rPr>
              <a:t>public</a:t>
            </a:r>
            <a:r>
              <a:rPr lang="en-US"/>
              <a:t>: visible to all other classes</a:t>
            </a:r>
            <a:br>
              <a:rPr lang="en-US"/>
            </a:br>
            <a:r>
              <a:rPr lang="en-US" b="1">
                <a:latin typeface="Courier New" panose="02070309020205020404" pitchFamily="49" charset="0"/>
              </a:rPr>
              <a:t>  public</a:t>
            </a:r>
            <a:r>
              <a:rPr lang="en-US">
                <a:latin typeface="Courier New" panose="02070309020205020404" pitchFamily="49" charset="0"/>
              </a:rPr>
              <a:t> class BankAccount </a:t>
            </a:r>
            <a:br>
              <a:rPr lang="en-US">
                <a:latin typeface="Courier New" panose="02070309020205020404" pitchFamily="49" charset="0"/>
              </a:rPr>
            </a:br>
            <a:endParaRPr lang="en-US">
              <a:latin typeface="Courier New" panose="02070309020205020404" pitchFamily="49" charset="0"/>
            </a:endParaRPr>
          </a:p>
          <a:p>
            <a:pPr>
              <a:lnSpc>
                <a:spcPct val="80000"/>
              </a:lnSpc>
            </a:pPr>
            <a:r>
              <a:rPr lang="en-US">
                <a:latin typeface="Courier New" panose="02070309020205020404" pitchFamily="49" charset="0"/>
              </a:rPr>
              <a:t>private</a:t>
            </a:r>
            <a:r>
              <a:rPr lang="en-US"/>
              <a:t>: visible </a:t>
            </a:r>
            <a:r>
              <a:rPr lang="en-US" u="sng"/>
              <a:t>only</a:t>
            </a:r>
            <a:r>
              <a:rPr lang="en-US"/>
              <a:t> to the current class, its methods, and every instance (object) of its class</a:t>
            </a:r>
          </a:p>
          <a:p>
            <a:pPr lvl="1">
              <a:lnSpc>
                <a:spcPct val="80000"/>
              </a:lnSpc>
            </a:pPr>
            <a:r>
              <a:rPr lang="en-US"/>
              <a:t>a child class cannot refer to its parent's private members! </a:t>
            </a:r>
            <a:br>
              <a:rPr lang="en-US"/>
            </a:br>
            <a:r>
              <a:rPr lang="en-US" b="1">
                <a:latin typeface="Courier New" panose="02070309020205020404" pitchFamily="49" charset="0"/>
              </a:rPr>
              <a:t>private</a:t>
            </a:r>
            <a:r>
              <a:rPr lang="en-US">
                <a:latin typeface="Courier New" panose="02070309020205020404" pitchFamily="49" charset="0"/>
              </a:rPr>
              <a:t> String myID;</a:t>
            </a:r>
            <a:endParaRPr lang="en-US"/>
          </a:p>
          <a:p>
            <a:pPr lvl="1">
              <a:lnSpc>
                <a:spcPct val="80000"/>
              </a:lnSpc>
            </a:pPr>
            <a:endParaRPr lang="en-US"/>
          </a:p>
          <a:p>
            <a:pPr>
              <a:lnSpc>
                <a:spcPct val="80000"/>
              </a:lnSpc>
            </a:pPr>
            <a:r>
              <a:rPr lang="en-US">
                <a:latin typeface="Courier New" panose="02070309020205020404" pitchFamily="49" charset="0"/>
              </a:rPr>
              <a:t>protected</a:t>
            </a:r>
            <a:r>
              <a:rPr lang="en-US"/>
              <a:t> (this one's new to us): visible to the current class, and all of its child classes</a:t>
            </a:r>
            <a:br>
              <a:rPr lang="en-US"/>
            </a:br>
            <a:r>
              <a:rPr lang="en-US">
                <a:latin typeface="Courier New" panose="02070309020205020404" pitchFamily="49" charset="0"/>
              </a:rPr>
              <a:t>  </a:t>
            </a:r>
            <a:r>
              <a:rPr lang="en-US" b="1">
                <a:latin typeface="Courier New" panose="02070309020205020404" pitchFamily="49" charset="0"/>
              </a:rPr>
              <a:t>protected</a:t>
            </a:r>
            <a:r>
              <a:rPr lang="en-US">
                <a:latin typeface="Courier New" panose="02070309020205020404" pitchFamily="49" charset="0"/>
              </a:rPr>
              <a:t> int myWidth;</a:t>
            </a:r>
            <a:r>
              <a:rPr lang="en-US"/>
              <a:t/>
            </a:r>
            <a:br>
              <a:rPr lang="en-US"/>
            </a:br>
            <a:endParaRPr lang="en-US"/>
          </a:p>
          <a:p>
            <a:pPr>
              <a:lnSpc>
                <a:spcPct val="80000"/>
              </a:lnSpc>
            </a:pPr>
            <a:r>
              <a:rPr lang="en-US"/>
              <a:t>package (default access; no modifier): visible to all classes in the current "package" (seen later)</a:t>
            </a:r>
            <a:br>
              <a:rPr lang="en-US"/>
            </a:br>
            <a:r>
              <a:rPr lang="en-US">
                <a:latin typeface="Courier New" panose="02070309020205020404" pitchFamily="49" charset="0"/>
              </a:rPr>
              <a:t>  int myHeight;</a:t>
            </a:r>
          </a:p>
        </p:txBody>
      </p:sp>
    </p:spTree>
    <p:extLst>
      <p:ext uri="{BB962C8B-B14F-4D97-AF65-F5344CB8AC3E}">
        <p14:creationId xmlns:p14="http://schemas.microsoft.com/office/powerpoint/2010/main" val="1379536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294967295"/>
          </p:nvPr>
        </p:nvSpPr>
        <p:spPr>
          <a:xfrm>
            <a:off x="838200" y="6356350"/>
            <a:ext cx="2743200" cy="365125"/>
          </a:xfrm>
        </p:spPr>
        <p:txBody>
          <a:bodyPr/>
          <a:lstStyle/>
          <a:p>
            <a:fld id="{4326CB1A-8E7E-4549-B4E3-3B10018297EA}" type="slidenum">
              <a:rPr lang="en-US"/>
              <a:pPr/>
              <a:t>23</a:t>
            </a:fld>
            <a:endParaRPr lang="en-US"/>
          </a:p>
        </p:txBody>
      </p:sp>
      <p:sp>
        <p:nvSpPr>
          <p:cNvPr id="267266" name="Rectangle 2"/>
          <p:cNvSpPr>
            <a:spLocks noGrp="1" noChangeArrowheads="1"/>
          </p:cNvSpPr>
          <p:nvPr>
            <p:ph type="title"/>
          </p:nvPr>
        </p:nvSpPr>
        <p:spPr/>
        <p:txBody>
          <a:bodyPr/>
          <a:lstStyle/>
          <a:p>
            <a:r>
              <a:rPr lang="en-US"/>
              <a:t>Access modifier problem </a:t>
            </a:r>
            <a:r>
              <a:rPr lang="en-US" sz="4000"/>
              <a:t>(pt.1)</a:t>
            </a:r>
          </a:p>
        </p:txBody>
      </p:sp>
      <p:sp>
        <p:nvSpPr>
          <p:cNvPr id="267267" name="Rectangle 3"/>
          <p:cNvSpPr>
            <a:spLocks noGrp="1" noChangeArrowheads="1"/>
          </p:cNvSpPr>
          <p:nvPr>
            <p:ph type="body" idx="1"/>
          </p:nvPr>
        </p:nvSpPr>
        <p:spPr/>
        <p:txBody>
          <a:bodyPr>
            <a:normAutofit fontScale="92500" lnSpcReduction="20000"/>
          </a:bodyPr>
          <a:lstStyle/>
          <a:p>
            <a:pPr>
              <a:buFont typeface="Wingdings" panose="05000000000000000000" pitchFamily="2" charset="2"/>
              <a:buNone/>
            </a:pPr>
            <a:r>
              <a:rPr lang="en-US">
                <a:latin typeface="Courier New" panose="02070309020205020404" pitchFamily="49" charset="0"/>
              </a:rPr>
              <a:t>public class Parent {</a:t>
            </a:r>
          </a:p>
          <a:p>
            <a:pPr>
              <a:buFont typeface="Wingdings" panose="05000000000000000000" pitchFamily="2" charset="2"/>
              <a:buNone/>
            </a:pPr>
            <a:r>
              <a:rPr lang="en-US">
                <a:latin typeface="Courier New" panose="02070309020205020404" pitchFamily="49" charset="0"/>
              </a:rPr>
              <a:t>  private int field1;</a:t>
            </a:r>
          </a:p>
          <a:p>
            <a:pPr>
              <a:buFont typeface="Wingdings" panose="05000000000000000000" pitchFamily="2" charset="2"/>
              <a:buNone/>
            </a:pPr>
            <a:r>
              <a:rPr lang="en-US">
                <a:latin typeface="Courier New" panose="02070309020205020404" pitchFamily="49" charset="0"/>
              </a:rPr>
              <a:t>  protected int field2;</a:t>
            </a:r>
          </a:p>
          <a:p>
            <a:pPr>
              <a:buFont typeface="Wingdings" panose="05000000000000000000" pitchFamily="2" charset="2"/>
              <a:buNone/>
            </a:pPr>
            <a:r>
              <a:rPr lang="en-US">
                <a:latin typeface="Courier New" panose="02070309020205020404" pitchFamily="49" charset="0"/>
              </a:rPr>
              <a:t>  public int field3;</a:t>
            </a:r>
          </a:p>
          <a:p>
            <a:pPr>
              <a:buFont typeface="Wingdings" panose="05000000000000000000" pitchFamily="2" charset="2"/>
              <a:buNone/>
            </a:pPr>
            <a:r>
              <a:rPr lang="en-US">
                <a:latin typeface="Courier New" panose="02070309020205020404" pitchFamily="49" charset="0"/>
              </a:rPr>
              <a:t>  private void method1() {}</a:t>
            </a:r>
          </a:p>
          <a:p>
            <a:pPr>
              <a:buFont typeface="Wingdings" panose="05000000000000000000" pitchFamily="2" charset="2"/>
              <a:buNone/>
            </a:pPr>
            <a:r>
              <a:rPr lang="en-US">
                <a:latin typeface="Courier New" panose="02070309020205020404" pitchFamily="49" charset="0"/>
              </a:rPr>
              <a:t>  public void method2() {}</a:t>
            </a:r>
          </a:p>
          <a:p>
            <a:pPr>
              <a:buFont typeface="Wingdings" panose="05000000000000000000" pitchFamily="2" charset="2"/>
              <a:buNone/>
            </a:pPr>
            <a:r>
              <a:rPr lang="en-US">
                <a:latin typeface="Courier New" panose="02070309020205020404" pitchFamily="49" charset="0"/>
              </a:rPr>
              <a:t>  protected void setField1(int value) {</a:t>
            </a:r>
          </a:p>
          <a:p>
            <a:pPr>
              <a:buFont typeface="Wingdings" panose="05000000000000000000" pitchFamily="2" charset="2"/>
              <a:buNone/>
            </a:pPr>
            <a:r>
              <a:rPr lang="en-US">
                <a:latin typeface="Courier New" panose="02070309020205020404" pitchFamily="49" charset="0"/>
              </a:rPr>
              <a:t>    field1 = value;</a:t>
            </a:r>
          </a:p>
          <a:p>
            <a:pPr>
              <a:buFont typeface="Wingdings" panose="05000000000000000000" pitchFamily="2" charset="2"/>
              <a:buNone/>
            </a:pPr>
            <a:r>
              <a:rPr lang="en-US">
                <a:latin typeface="Courier New" panose="02070309020205020404" pitchFamily="49" charset="0"/>
              </a:rPr>
              <a:t>  }</a:t>
            </a:r>
          </a:p>
          <a:p>
            <a:pPr>
              <a:buFont typeface="Wingdings" panose="05000000000000000000" pitchFamily="2" charset="2"/>
              <a:buNone/>
            </a:pPr>
            <a:r>
              <a:rPr lang="en-US">
                <a:latin typeface="Courier New" panose="02070309020205020404" pitchFamily="49" charset="0"/>
              </a:rPr>
              <a:t>}</a:t>
            </a:r>
          </a:p>
        </p:txBody>
      </p:sp>
    </p:spTree>
    <p:extLst>
      <p:ext uri="{BB962C8B-B14F-4D97-AF65-F5344CB8AC3E}">
        <p14:creationId xmlns:p14="http://schemas.microsoft.com/office/powerpoint/2010/main" val="29668863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294967295"/>
          </p:nvPr>
        </p:nvSpPr>
        <p:spPr>
          <a:xfrm>
            <a:off x="838200" y="6356350"/>
            <a:ext cx="2743200" cy="365125"/>
          </a:xfrm>
        </p:spPr>
        <p:txBody>
          <a:bodyPr/>
          <a:lstStyle/>
          <a:p>
            <a:fld id="{FB94FF1B-9847-4125-89B6-0F5D4E3B08D9}" type="slidenum">
              <a:rPr lang="en-US"/>
              <a:pPr/>
              <a:t>24</a:t>
            </a:fld>
            <a:endParaRPr lang="en-US"/>
          </a:p>
        </p:txBody>
      </p:sp>
      <p:sp>
        <p:nvSpPr>
          <p:cNvPr id="268290" name="Rectangle 2"/>
          <p:cNvSpPr>
            <a:spLocks noGrp="1" noChangeArrowheads="1"/>
          </p:cNvSpPr>
          <p:nvPr>
            <p:ph type="title"/>
          </p:nvPr>
        </p:nvSpPr>
        <p:spPr/>
        <p:txBody>
          <a:bodyPr/>
          <a:lstStyle/>
          <a:p>
            <a:r>
              <a:rPr lang="en-US"/>
              <a:t>Access modifier problem </a:t>
            </a:r>
            <a:r>
              <a:rPr lang="en-US" sz="4000"/>
              <a:t>(pt.2)</a:t>
            </a:r>
          </a:p>
        </p:txBody>
      </p:sp>
      <p:sp>
        <p:nvSpPr>
          <p:cNvPr id="268291" name="Rectangle 3"/>
          <p:cNvSpPr>
            <a:spLocks noGrp="1" noChangeArrowheads="1"/>
          </p:cNvSpPr>
          <p:nvPr>
            <p:ph type="body" idx="1"/>
          </p:nvPr>
        </p:nvSpPr>
        <p:spPr/>
        <p:txBody>
          <a:bodyPr>
            <a:normAutofit fontScale="77500" lnSpcReduction="20000"/>
          </a:bodyPr>
          <a:lstStyle/>
          <a:p>
            <a:pPr>
              <a:lnSpc>
                <a:spcPct val="80000"/>
              </a:lnSpc>
              <a:buFont typeface="Wingdings" panose="05000000000000000000" pitchFamily="2" charset="2"/>
              <a:buNone/>
            </a:pPr>
            <a:r>
              <a:rPr lang="en-US">
                <a:latin typeface="Courier New" panose="02070309020205020404" pitchFamily="49" charset="0"/>
              </a:rPr>
              <a:t>public class Child extends Parent {</a:t>
            </a:r>
          </a:p>
          <a:p>
            <a:pPr>
              <a:lnSpc>
                <a:spcPct val="80000"/>
              </a:lnSpc>
              <a:buFont typeface="Wingdings" panose="05000000000000000000" pitchFamily="2" charset="2"/>
              <a:buNone/>
            </a:pPr>
            <a:r>
              <a:rPr lang="en-US">
                <a:latin typeface="Courier New" panose="02070309020205020404" pitchFamily="49" charset="0"/>
              </a:rPr>
              <a:t>  public int field4;</a:t>
            </a:r>
          </a:p>
          <a:p>
            <a:pPr>
              <a:lnSpc>
                <a:spcPct val="80000"/>
              </a:lnSpc>
              <a:buFont typeface="Wingdings" panose="05000000000000000000" pitchFamily="2" charset="2"/>
              <a:buNone/>
            </a:pPr>
            <a:endParaRPr lang="en-US">
              <a:latin typeface="Courier New" panose="02070309020205020404" pitchFamily="49" charset="0"/>
            </a:endParaRPr>
          </a:p>
          <a:p>
            <a:pPr>
              <a:lnSpc>
                <a:spcPct val="80000"/>
              </a:lnSpc>
              <a:buFont typeface="Wingdings" panose="05000000000000000000" pitchFamily="2" charset="2"/>
              <a:buNone/>
            </a:pPr>
            <a:r>
              <a:rPr lang="en-US">
                <a:latin typeface="Courier New" panose="02070309020205020404" pitchFamily="49" charset="0"/>
              </a:rPr>
              <a:t>  public Child() {     // Which are legal?</a:t>
            </a:r>
          </a:p>
          <a:p>
            <a:pPr>
              <a:lnSpc>
                <a:spcPct val="80000"/>
              </a:lnSpc>
              <a:buFont typeface="Wingdings" panose="05000000000000000000" pitchFamily="2" charset="2"/>
              <a:buNone/>
            </a:pPr>
            <a:r>
              <a:rPr lang="en-US">
                <a:latin typeface="Courier New" panose="02070309020205020404" pitchFamily="49" charset="0"/>
              </a:rPr>
              <a:t>    field4 = 0;        // _________</a:t>
            </a:r>
          </a:p>
          <a:p>
            <a:pPr>
              <a:lnSpc>
                <a:spcPct val="80000"/>
              </a:lnSpc>
              <a:buFont typeface="Wingdings" panose="05000000000000000000" pitchFamily="2" charset="2"/>
              <a:buNone/>
            </a:pPr>
            <a:r>
              <a:rPr lang="en-US">
                <a:latin typeface="Courier New" panose="02070309020205020404" pitchFamily="49" charset="0"/>
              </a:rPr>
              <a:t>    field1++;          // _________</a:t>
            </a:r>
          </a:p>
          <a:p>
            <a:pPr>
              <a:lnSpc>
                <a:spcPct val="80000"/>
              </a:lnSpc>
              <a:buFont typeface="Wingdings" panose="05000000000000000000" pitchFamily="2" charset="2"/>
              <a:buNone/>
            </a:pPr>
            <a:r>
              <a:rPr lang="en-US">
                <a:latin typeface="Courier New" panose="02070309020205020404" pitchFamily="49" charset="0"/>
              </a:rPr>
              <a:t>    field2++;          // _________</a:t>
            </a:r>
          </a:p>
          <a:p>
            <a:pPr>
              <a:lnSpc>
                <a:spcPct val="80000"/>
              </a:lnSpc>
              <a:buFont typeface="Wingdings" panose="05000000000000000000" pitchFamily="2" charset="2"/>
              <a:buNone/>
            </a:pPr>
            <a:r>
              <a:rPr lang="en-US">
                <a:latin typeface="Courier New" panose="02070309020205020404" pitchFamily="49" charset="0"/>
              </a:rPr>
              <a:t>    field3++;          // _________</a:t>
            </a:r>
          </a:p>
          <a:p>
            <a:pPr>
              <a:lnSpc>
                <a:spcPct val="80000"/>
              </a:lnSpc>
              <a:buFont typeface="Wingdings" panose="05000000000000000000" pitchFamily="2" charset="2"/>
              <a:buNone/>
            </a:pPr>
            <a:r>
              <a:rPr lang="en-US">
                <a:latin typeface="Courier New" panose="02070309020205020404" pitchFamily="49" charset="0"/>
              </a:rPr>
              <a:t>    method1();         // _________</a:t>
            </a:r>
          </a:p>
          <a:p>
            <a:pPr>
              <a:lnSpc>
                <a:spcPct val="80000"/>
              </a:lnSpc>
              <a:buFont typeface="Wingdings" panose="05000000000000000000" pitchFamily="2" charset="2"/>
              <a:buNone/>
            </a:pPr>
            <a:r>
              <a:rPr lang="en-US">
                <a:latin typeface="Courier New" panose="02070309020205020404" pitchFamily="49" charset="0"/>
              </a:rPr>
              <a:t>    method2();         // _________</a:t>
            </a:r>
          </a:p>
          <a:p>
            <a:pPr>
              <a:lnSpc>
                <a:spcPct val="80000"/>
              </a:lnSpc>
              <a:buFont typeface="Wingdings" panose="05000000000000000000" pitchFamily="2" charset="2"/>
              <a:buNone/>
            </a:pPr>
            <a:r>
              <a:rPr lang="en-US">
                <a:latin typeface="Courier New" panose="02070309020205020404" pitchFamily="49" charset="0"/>
              </a:rPr>
              <a:t>    setField1(field4); // _________</a:t>
            </a:r>
          </a:p>
          <a:p>
            <a:pPr>
              <a:lnSpc>
                <a:spcPct val="80000"/>
              </a:lnSpc>
              <a:buFont typeface="Wingdings" panose="05000000000000000000" pitchFamily="2" charset="2"/>
              <a:buNone/>
            </a:pPr>
            <a:r>
              <a:rPr lang="en-US">
                <a:latin typeface="Courier New" panose="02070309020205020404" pitchFamily="49" charset="0"/>
              </a:rPr>
              <a:t>  }</a:t>
            </a:r>
          </a:p>
          <a:p>
            <a:pPr>
              <a:lnSpc>
                <a:spcPct val="80000"/>
              </a:lnSpc>
              <a:buFont typeface="Wingdings" panose="05000000000000000000" pitchFamily="2" charset="2"/>
              <a:buNone/>
            </a:pPr>
            <a:r>
              <a:rPr lang="en-US">
                <a:latin typeface="Courier New" panose="02070309020205020404" pitchFamily="49" charset="0"/>
              </a:rPr>
              <a:t>}</a:t>
            </a:r>
          </a:p>
        </p:txBody>
      </p:sp>
    </p:spTree>
    <p:extLst>
      <p:ext uri="{BB962C8B-B14F-4D97-AF65-F5344CB8AC3E}">
        <p14:creationId xmlns:p14="http://schemas.microsoft.com/office/powerpoint/2010/main" val="29083142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294967295"/>
          </p:nvPr>
        </p:nvSpPr>
        <p:spPr>
          <a:xfrm>
            <a:off x="838200" y="6356350"/>
            <a:ext cx="2743200" cy="365125"/>
          </a:xfrm>
        </p:spPr>
        <p:txBody>
          <a:bodyPr/>
          <a:lstStyle/>
          <a:p>
            <a:fld id="{83A3EA4D-03D0-49A1-A33E-53A4172A512A}" type="slidenum">
              <a:rPr lang="en-US"/>
              <a:pPr/>
              <a:t>25</a:t>
            </a:fld>
            <a:endParaRPr lang="en-US"/>
          </a:p>
        </p:txBody>
      </p:sp>
      <p:sp>
        <p:nvSpPr>
          <p:cNvPr id="272386" name="Rectangle 2"/>
          <p:cNvSpPr>
            <a:spLocks noGrp="1" noChangeArrowheads="1"/>
          </p:cNvSpPr>
          <p:nvPr>
            <p:ph type="title"/>
          </p:nvPr>
        </p:nvSpPr>
        <p:spPr/>
        <p:txBody>
          <a:bodyPr/>
          <a:lstStyle/>
          <a:p>
            <a:r>
              <a:rPr lang="en-US"/>
              <a:t>Some code that won't compile</a:t>
            </a:r>
          </a:p>
        </p:txBody>
      </p:sp>
      <p:sp>
        <p:nvSpPr>
          <p:cNvPr id="272387" name="Rectangle 3"/>
          <p:cNvSpPr>
            <a:spLocks noGrp="1" noChangeArrowheads="1"/>
          </p:cNvSpPr>
          <p:nvPr>
            <p:ph type="body" idx="1"/>
          </p:nvPr>
        </p:nvSpPr>
        <p:spPr/>
        <p:txBody>
          <a:bodyPr>
            <a:normAutofit fontScale="85000" lnSpcReduction="20000"/>
          </a:bodyPr>
          <a:lstStyle/>
          <a:p>
            <a:pPr>
              <a:lnSpc>
                <a:spcPct val="80000"/>
              </a:lnSpc>
              <a:buFont typeface="Wingdings" panose="05000000000000000000" pitchFamily="2" charset="2"/>
              <a:buNone/>
            </a:pPr>
            <a:r>
              <a:rPr lang="en-US" sz="2400">
                <a:latin typeface="Courier New" panose="02070309020205020404" pitchFamily="49" charset="0"/>
              </a:rPr>
              <a:t>public class Point2D {</a:t>
            </a:r>
          </a:p>
          <a:p>
            <a:pPr>
              <a:lnSpc>
                <a:spcPct val="80000"/>
              </a:lnSpc>
              <a:buFont typeface="Wingdings" panose="05000000000000000000" pitchFamily="2" charset="2"/>
              <a:buNone/>
            </a:pPr>
            <a:r>
              <a:rPr lang="en-US" sz="2400">
                <a:latin typeface="Courier New" panose="02070309020205020404" pitchFamily="49" charset="0"/>
              </a:rPr>
              <a:t>  private int x, y;</a:t>
            </a:r>
          </a:p>
          <a:p>
            <a:pPr>
              <a:lnSpc>
                <a:spcPct val="80000"/>
              </a:lnSpc>
              <a:buFont typeface="Wingdings" panose="05000000000000000000" pitchFamily="2" charset="2"/>
              <a:buNone/>
            </a:pPr>
            <a:r>
              <a:rPr lang="en-US" sz="2400">
                <a:latin typeface="Courier New" panose="02070309020205020404" pitchFamily="49" charset="0"/>
              </a:rPr>
              <a:t>  public Point2D(int x, int y) {</a:t>
            </a:r>
          </a:p>
          <a:p>
            <a:pPr>
              <a:lnSpc>
                <a:spcPct val="80000"/>
              </a:lnSpc>
              <a:buFont typeface="Wingdings" panose="05000000000000000000" pitchFamily="2" charset="2"/>
              <a:buNone/>
            </a:pPr>
            <a:r>
              <a:rPr lang="en-US" sz="2400">
                <a:latin typeface="Courier New" panose="02070309020205020404" pitchFamily="49" charset="0"/>
              </a:rPr>
              <a:t>    this.x = x;   this.y = y;</a:t>
            </a:r>
          </a:p>
          <a:p>
            <a:pPr>
              <a:lnSpc>
                <a:spcPct val="80000"/>
              </a:lnSpc>
              <a:buFont typeface="Wingdings" panose="05000000000000000000" pitchFamily="2" charset="2"/>
              <a:buNone/>
            </a:pPr>
            <a:r>
              <a:rPr lang="en-US" sz="2400">
                <a:latin typeface="Courier New" panose="02070309020205020404" pitchFamily="49" charset="0"/>
              </a:rPr>
              <a:t>  }</a:t>
            </a:r>
          </a:p>
          <a:p>
            <a:pPr>
              <a:lnSpc>
                <a:spcPct val="80000"/>
              </a:lnSpc>
              <a:buFont typeface="Wingdings" panose="05000000000000000000" pitchFamily="2" charset="2"/>
              <a:buNone/>
            </a:pPr>
            <a:r>
              <a:rPr lang="en-US" sz="2400">
                <a:latin typeface="Courier New" panose="02070309020205020404" pitchFamily="49" charset="0"/>
              </a:rPr>
              <a:t>}</a:t>
            </a:r>
          </a:p>
          <a:p>
            <a:pPr>
              <a:lnSpc>
                <a:spcPct val="80000"/>
              </a:lnSpc>
              <a:buFont typeface="Wingdings" panose="05000000000000000000" pitchFamily="2" charset="2"/>
              <a:buNone/>
            </a:pPr>
            <a:endParaRPr lang="en-US" sz="2400">
              <a:latin typeface="Courier New" panose="02070309020205020404" pitchFamily="49" charset="0"/>
            </a:endParaRPr>
          </a:p>
          <a:p>
            <a:pPr>
              <a:lnSpc>
                <a:spcPct val="80000"/>
              </a:lnSpc>
              <a:buFont typeface="Wingdings" panose="05000000000000000000" pitchFamily="2" charset="2"/>
              <a:buNone/>
            </a:pPr>
            <a:r>
              <a:rPr lang="en-US" sz="2400">
                <a:latin typeface="Courier New" panose="02070309020205020404" pitchFamily="49" charset="0"/>
              </a:rPr>
              <a:t>public class Point3D extends Point2D {</a:t>
            </a:r>
          </a:p>
          <a:p>
            <a:pPr>
              <a:lnSpc>
                <a:spcPct val="80000"/>
              </a:lnSpc>
              <a:buFont typeface="Wingdings" panose="05000000000000000000" pitchFamily="2" charset="2"/>
              <a:buNone/>
            </a:pPr>
            <a:r>
              <a:rPr lang="en-US" sz="2400">
                <a:latin typeface="Courier New" panose="02070309020205020404" pitchFamily="49" charset="0"/>
              </a:rPr>
              <a:t>  private int z;</a:t>
            </a:r>
          </a:p>
          <a:p>
            <a:pPr>
              <a:lnSpc>
                <a:spcPct val="80000"/>
              </a:lnSpc>
              <a:buFont typeface="Wingdings" panose="05000000000000000000" pitchFamily="2" charset="2"/>
              <a:buNone/>
            </a:pPr>
            <a:r>
              <a:rPr lang="en-US" sz="2400">
                <a:latin typeface="Courier New" panose="02070309020205020404" pitchFamily="49" charset="0"/>
              </a:rPr>
              <a:t>  public Point3D(int x, int y, int z) {</a:t>
            </a:r>
          </a:p>
          <a:p>
            <a:pPr>
              <a:lnSpc>
                <a:spcPct val="80000"/>
              </a:lnSpc>
              <a:buFont typeface="Wingdings" panose="05000000000000000000" pitchFamily="2" charset="2"/>
              <a:buNone/>
            </a:pPr>
            <a:r>
              <a:rPr lang="en-US" sz="2400">
                <a:solidFill>
                  <a:schemeClr val="hlink"/>
                </a:solidFill>
                <a:latin typeface="Courier New" panose="02070309020205020404" pitchFamily="49" charset="0"/>
              </a:rPr>
              <a:t>    </a:t>
            </a:r>
            <a:r>
              <a:rPr lang="en-US" sz="2400" b="1">
                <a:solidFill>
                  <a:schemeClr val="hlink"/>
                </a:solidFill>
                <a:latin typeface="Courier New" panose="02070309020205020404" pitchFamily="49" charset="0"/>
              </a:rPr>
              <a:t>this.x = x;  this.y = y;  // can't do this!</a:t>
            </a:r>
            <a:endParaRPr lang="en-US" sz="2400">
              <a:solidFill>
                <a:schemeClr val="hlink"/>
              </a:solidFill>
              <a:latin typeface="Courier New" panose="02070309020205020404" pitchFamily="49" charset="0"/>
            </a:endParaRPr>
          </a:p>
          <a:p>
            <a:pPr>
              <a:lnSpc>
                <a:spcPct val="80000"/>
              </a:lnSpc>
              <a:buFont typeface="Wingdings" panose="05000000000000000000" pitchFamily="2" charset="2"/>
              <a:buNone/>
            </a:pPr>
            <a:r>
              <a:rPr lang="en-US" sz="2400">
                <a:latin typeface="Courier New" panose="02070309020205020404" pitchFamily="49" charset="0"/>
              </a:rPr>
              <a:t>    this.z = z;</a:t>
            </a:r>
          </a:p>
          <a:p>
            <a:pPr>
              <a:lnSpc>
                <a:spcPct val="80000"/>
              </a:lnSpc>
              <a:buFont typeface="Wingdings" panose="05000000000000000000" pitchFamily="2" charset="2"/>
              <a:buNone/>
            </a:pPr>
            <a:r>
              <a:rPr lang="en-US" sz="2400">
                <a:latin typeface="Courier New" panose="02070309020205020404" pitchFamily="49" charset="0"/>
              </a:rPr>
              <a:t>  }</a:t>
            </a:r>
          </a:p>
          <a:p>
            <a:pPr>
              <a:lnSpc>
                <a:spcPct val="80000"/>
              </a:lnSpc>
              <a:buFont typeface="Wingdings" panose="05000000000000000000" pitchFamily="2" charset="2"/>
              <a:buNone/>
            </a:pPr>
            <a:r>
              <a:rPr lang="en-US" sz="2400">
                <a:latin typeface="Courier New" panose="02070309020205020404" pitchFamily="49" charset="0"/>
              </a:rPr>
              <a:t>}</a:t>
            </a:r>
          </a:p>
        </p:txBody>
      </p:sp>
    </p:spTree>
    <p:extLst>
      <p:ext uri="{BB962C8B-B14F-4D97-AF65-F5344CB8AC3E}">
        <p14:creationId xmlns:p14="http://schemas.microsoft.com/office/powerpoint/2010/main" val="5775195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294967295"/>
          </p:nvPr>
        </p:nvSpPr>
        <p:spPr>
          <a:xfrm>
            <a:off x="838200" y="6356350"/>
            <a:ext cx="2743200" cy="365125"/>
          </a:xfrm>
        </p:spPr>
        <p:txBody>
          <a:bodyPr/>
          <a:lstStyle/>
          <a:p>
            <a:fld id="{B7CE2F50-5D43-45BB-BBDD-843E8719376A}" type="slidenum">
              <a:rPr lang="en-US"/>
              <a:pPr/>
              <a:t>26</a:t>
            </a:fld>
            <a:endParaRPr lang="en-US"/>
          </a:p>
        </p:txBody>
      </p:sp>
      <p:sp>
        <p:nvSpPr>
          <p:cNvPr id="224258" name="Rectangle 2"/>
          <p:cNvSpPr>
            <a:spLocks noGrp="1" noChangeArrowheads="1"/>
          </p:cNvSpPr>
          <p:nvPr>
            <p:ph type="title"/>
          </p:nvPr>
        </p:nvSpPr>
        <p:spPr/>
        <p:txBody>
          <a:bodyPr/>
          <a:lstStyle/>
          <a:p>
            <a:r>
              <a:rPr lang="en-US">
                <a:latin typeface="Courier New" panose="02070309020205020404" pitchFamily="49" charset="0"/>
              </a:rPr>
              <a:t>super</a:t>
            </a:r>
            <a:r>
              <a:rPr lang="en-US"/>
              <a:t> keyword</a:t>
            </a:r>
          </a:p>
        </p:txBody>
      </p:sp>
      <p:sp>
        <p:nvSpPr>
          <p:cNvPr id="224259" name="Rectangle 3"/>
          <p:cNvSpPr>
            <a:spLocks noGrp="1" noChangeArrowheads="1"/>
          </p:cNvSpPr>
          <p:nvPr>
            <p:ph type="body" idx="1"/>
          </p:nvPr>
        </p:nvSpPr>
        <p:spPr/>
        <p:txBody>
          <a:bodyPr>
            <a:normAutofit lnSpcReduction="10000"/>
          </a:bodyPr>
          <a:lstStyle/>
          <a:p>
            <a:r>
              <a:rPr lang="en-US"/>
              <a:t>used to refer to superclass (parent) of current class</a:t>
            </a:r>
          </a:p>
          <a:p>
            <a:r>
              <a:rPr lang="en-US"/>
              <a:t>can be used to refer to parent class's methods, variables, constructors to call them</a:t>
            </a:r>
          </a:p>
          <a:p>
            <a:pPr lvl="1"/>
            <a:r>
              <a:rPr lang="en-US"/>
              <a:t>needed when there is a name conflict with current class</a:t>
            </a:r>
          </a:p>
          <a:p>
            <a:r>
              <a:rPr lang="en-US"/>
              <a:t>useful when overriding and you want to keep the old behavior but add new behavior to it</a:t>
            </a:r>
            <a:br>
              <a:rPr lang="en-US"/>
            </a:br>
            <a:endParaRPr lang="en-US"/>
          </a:p>
          <a:p>
            <a:r>
              <a:rPr lang="en-US"/>
              <a:t>syntax:</a:t>
            </a:r>
            <a:br>
              <a:rPr lang="en-US"/>
            </a:br>
            <a:r>
              <a:rPr lang="en-US" sz="2000">
                <a:latin typeface="Courier New" panose="02070309020205020404" pitchFamily="49" charset="0"/>
              </a:rPr>
              <a:t>super(</a:t>
            </a:r>
            <a:r>
              <a:rPr lang="en-US" sz="2000" i="1">
                <a:latin typeface="Courier New" panose="02070309020205020404" pitchFamily="49" charset="0"/>
              </a:rPr>
              <a:t>args</a:t>
            </a:r>
            <a:r>
              <a:rPr lang="en-US" sz="2000">
                <a:latin typeface="Courier New" panose="02070309020205020404" pitchFamily="49" charset="0"/>
              </a:rPr>
              <a:t>);             // call parent</a:t>
            </a:r>
            <a:r>
              <a:rPr lang="en-US" sz="2000">
                <a:latin typeface="Times New Roman" panose="02020603050405020304" pitchFamily="18" charset="0"/>
              </a:rPr>
              <a:t>’</a:t>
            </a:r>
            <a:r>
              <a:rPr lang="en-US" sz="2000">
                <a:latin typeface="Courier New" panose="02070309020205020404" pitchFamily="49" charset="0"/>
              </a:rPr>
              <a:t>s constructor</a:t>
            </a:r>
            <a:br>
              <a:rPr lang="en-US" sz="2000">
                <a:latin typeface="Courier New" panose="02070309020205020404" pitchFamily="49" charset="0"/>
              </a:rPr>
            </a:br>
            <a:r>
              <a:rPr lang="en-US" sz="2000">
                <a:latin typeface="Courier New" panose="02070309020205020404" pitchFamily="49" charset="0"/>
              </a:rPr>
              <a:t>super.</a:t>
            </a:r>
            <a:r>
              <a:rPr lang="en-US" sz="2000" i="1">
                <a:latin typeface="Courier New" panose="02070309020205020404" pitchFamily="49" charset="0"/>
              </a:rPr>
              <a:t>fieldName</a:t>
            </a:r>
            <a:r>
              <a:rPr lang="en-US" sz="2000">
                <a:latin typeface="Courier New" panose="02070309020205020404" pitchFamily="49" charset="0"/>
              </a:rPr>
              <a:t>          // access parent</a:t>
            </a:r>
            <a:r>
              <a:rPr lang="en-US" sz="2000">
                <a:latin typeface="Times New Roman" panose="02020603050405020304" pitchFamily="18" charset="0"/>
              </a:rPr>
              <a:t>’</a:t>
            </a:r>
            <a:r>
              <a:rPr lang="en-US" sz="2000">
                <a:latin typeface="Courier New" panose="02070309020205020404" pitchFamily="49" charset="0"/>
              </a:rPr>
              <a:t>s field</a:t>
            </a:r>
            <a:br>
              <a:rPr lang="en-US" sz="2000">
                <a:latin typeface="Courier New" panose="02070309020205020404" pitchFamily="49" charset="0"/>
              </a:rPr>
            </a:br>
            <a:r>
              <a:rPr lang="en-US" sz="2000">
                <a:latin typeface="Courier New" panose="02070309020205020404" pitchFamily="49" charset="0"/>
              </a:rPr>
              <a:t>super.</a:t>
            </a:r>
            <a:r>
              <a:rPr lang="en-US" sz="2000" i="1">
                <a:latin typeface="Courier New" panose="02070309020205020404" pitchFamily="49" charset="0"/>
              </a:rPr>
              <a:t>methodName</a:t>
            </a:r>
            <a:r>
              <a:rPr lang="en-US" sz="2000">
                <a:latin typeface="Courier New" panose="02070309020205020404" pitchFamily="49" charset="0"/>
              </a:rPr>
              <a:t>(</a:t>
            </a:r>
            <a:r>
              <a:rPr lang="en-US" sz="2000" i="1">
                <a:latin typeface="Courier New" panose="02070309020205020404" pitchFamily="49" charset="0"/>
              </a:rPr>
              <a:t>args</a:t>
            </a:r>
            <a:r>
              <a:rPr lang="en-US" sz="2000">
                <a:latin typeface="Courier New" panose="02070309020205020404" pitchFamily="49" charset="0"/>
              </a:rPr>
              <a:t>);  //   or method</a:t>
            </a:r>
            <a:endParaRPr lang="en-US"/>
          </a:p>
        </p:txBody>
      </p:sp>
    </p:spTree>
    <p:extLst>
      <p:ext uri="{BB962C8B-B14F-4D97-AF65-F5344CB8AC3E}">
        <p14:creationId xmlns:p14="http://schemas.microsoft.com/office/powerpoint/2010/main" val="7124430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294967295"/>
          </p:nvPr>
        </p:nvSpPr>
        <p:spPr>
          <a:xfrm>
            <a:off x="838200" y="6356350"/>
            <a:ext cx="2743200" cy="365125"/>
          </a:xfrm>
        </p:spPr>
        <p:txBody>
          <a:bodyPr/>
          <a:lstStyle/>
          <a:p>
            <a:fld id="{E9FB07E0-A21A-48C7-88C3-6B1AB03AC6CA}" type="slidenum">
              <a:rPr lang="en-US"/>
              <a:pPr/>
              <a:t>27</a:t>
            </a:fld>
            <a:endParaRPr lang="en-US"/>
          </a:p>
        </p:txBody>
      </p:sp>
      <p:sp>
        <p:nvSpPr>
          <p:cNvPr id="277506" name="Rectangle 2"/>
          <p:cNvSpPr>
            <a:spLocks noGrp="1" noChangeArrowheads="1"/>
          </p:cNvSpPr>
          <p:nvPr>
            <p:ph type="title"/>
          </p:nvPr>
        </p:nvSpPr>
        <p:spPr/>
        <p:txBody>
          <a:bodyPr/>
          <a:lstStyle/>
          <a:p>
            <a:r>
              <a:rPr lang="en-US">
                <a:latin typeface="Courier New" panose="02070309020205020404" pitchFamily="49" charset="0"/>
              </a:rPr>
              <a:t>super</a:t>
            </a:r>
            <a:r>
              <a:rPr lang="en-US"/>
              <a:t> example</a:t>
            </a:r>
          </a:p>
        </p:txBody>
      </p:sp>
      <p:sp>
        <p:nvSpPr>
          <p:cNvPr id="277507" name="Rectangle 3"/>
          <p:cNvSpPr>
            <a:spLocks noGrp="1" noChangeArrowheads="1"/>
          </p:cNvSpPr>
          <p:nvPr>
            <p:ph type="body" idx="1"/>
          </p:nvPr>
        </p:nvSpPr>
        <p:spPr/>
        <p:txBody>
          <a:bodyPr>
            <a:normAutofit fontScale="85000" lnSpcReduction="20000"/>
          </a:bodyPr>
          <a:lstStyle/>
          <a:p>
            <a:pPr>
              <a:lnSpc>
                <a:spcPct val="70000"/>
              </a:lnSpc>
              <a:buFont typeface="Wingdings" panose="05000000000000000000" pitchFamily="2" charset="2"/>
              <a:buNone/>
            </a:pPr>
            <a:r>
              <a:rPr lang="en-US" sz="2400">
                <a:latin typeface="Courier New" panose="02070309020205020404" pitchFamily="49" charset="0"/>
              </a:rPr>
              <a:t>public class BankAccount {</a:t>
            </a:r>
          </a:p>
          <a:p>
            <a:pPr>
              <a:lnSpc>
                <a:spcPct val="70000"/>
              </a:lnSpc>
              <a:buFont typeface="Wingdings" panose="05000000000000000000" pitchFamily="2" charset="2"/>
              <a:buNone/>
            </a:pPr>
            <a:r>
              <a:rPr lang="en-US" sz="2400">
                <a:latin typeface="Courier New" panose="02070309020205020404" pitchFamily="49" charset="0"/>
              </a:rPr>
              <a:t>  private double myBalance;</a:t>
            </a:r>
          </a:p>
          <a:p>
            <a:pPr>
              <a:lnSpc>
                <a:spcPct val="70000"/>
              </a:lnSpc>
              <a:buFont typeface="Wingdings" panose="05000000000000000000" pitchFamily="2" charset="2"/>
              <a:buNone/>
            </a:pPr>
            <a:r>
              <a:rPr lang="en-US" sz="2400">
                <a:latin typeface="Courier New" panose="02070309020205020404" pitchFamily="49" charset="0"/>
              </a:rPr>
              <a:t>  public void withdraw(double amount) {</a:t>
            </a:r>
          </a:p>
          <a:p>
            <a:pPr>
              <a:lnSpc>
                <a:spcPct val="70000"/>
              </a:lnSpc>
              <a:buFont typeface="Wingdings" panose="05000000000000000000" pitchFamily="2" charset="2"/>
              <a:buNone/>
            </a:pPr>
            <a:r>
              <a:rPr lang="en-US" sz="2400">
                <a:latin typeface="Courier New" panose="02070309020205020404" pitchFamily="49" charset="0"/>
              </a:rPr>
              <a:t>    myBalance -= amount;</a:t>
            </a:r>
          </a:p>
          <a:p>
            <a:pPr>
              <a:lnSpc>
                <a:spcPct val="70000"/>
              </a:lnSpc>
              <a:buFont typeface="Wingdings" panose="05000000000000000000" pitchFamily="2" charset="2"/>
              <a:buNone/>
            </a:pPr>
            <a:r>
              <a:rPr lang="en-US" sz="2400">
                <a:latin typeface="Courier New" panose="02070309020205020404" pitchFamily="49" charset="0"/>
              </a:rPr>
              <a:t>} }</a:t>
            </a:r>
          </a:p>
          <a:p>
            <a:pPr>
              <a:lnSpc>
                <a:spcPct val="70000"/>
              </a:lnSpc>
              <a:buFont typeface="Wingdings" panose="05000000000000000000" pitchFamily="2" charset="2"/>
              <a:buNone/>
            </a:pPr>
            <a:endParaRPr lang="en-US" sz="2400">
              <a:latin typeface="Courier New" panose="02070309020205020404" pitchFamily="49" charset="0"/>
            </a:endParaRPr>
          </a:p>
          <a:p>
            <a:pPr>
              <a:lnSpc>
                <a:spcPct val="70000"/>
              </a:lnSpc>
              <a:buFont typeface="Wingdings" panose="05000000000000000000" pitchFamily="2" charset="2"/>
              <a:buNone/>
            </a:pPr>
            <a:r>
              <a:rPr lang="en-US" sz="2400">
                <a:latin typeface="Courier New" panose="02070309020205020404" pitchFamily="49" charset="0"/>
              </a:rPr>
              <a:t>public class FeeAccount </a:t>
            </a:r>
            <a:br>
              <a:rPr lang="en-US" sz="2400">
                <a:latin typeface="Courier New" panose="02070309020205020404" pitchFamily="49" charset="0"/>
              </a:rPr>
            </a:br>
            <a:r>
              <a:rPr lang="en-US" sz="2400">
                <a:latin typeface="Courier New" panose="02070309020205020404" pitchFamily="49" charset="0"/>
              </a:rPr>
              <a:t>                  extends BankAccount {</a:t>
            </a:r>
          </a:p>
          <a:p>
            <a:pPr>
              <a:lnSpc>
                <a:spcPct val="70000"/>
              </a:lnSpc>
              <a:buFont typeface="Wingdings" panose="05000000000000000000" pitchFamily="2" charset="2"/>
              <a:buNone/>
            </a:pPr>
            <a:r>
              <a:rPr lang="en-US" sz="2400">
                <a:latin typeface="Courier New" panose="02070309020205020404" pitchFamily="49" charset="0"/>
              </a:rPr>
              <a:t>  public void withdraw(double amount) { </a:t>
            </a:r>
          </a:p>
          <a:p>
            <a:pPr>
              <a:lnSpc>
                <a:spcPct val="70000"/>
              </a:lnSpc>
              <a:buFont typeface="Wingdings" panose="05000000000000000000" pitchFamily="2" charset="2"/>
              <a:buNone/>
            </a:pPr>
            <a:r>
              <a:rPr lang="en-US" sz="2400" b="1">
                <a:latin typeface="Courier New" panose="02070309020205020404" pitchFamily="49" charset="0"/>
              </a:rPr>
              <a:t>    super.withdraw(amount);</a:t>
            </a:r>
          </a:p>
          <a:p>
            <a:pPr>
              <a:lnSpc>
                <a:spcPct val="70000"/>
              </a:lnSpc>
              <a:buFont typeface="Wingdings" panose="05000000000000000000" pitchFamily="2" charset="2"/>
              <a:buNone/>
            </a:pPr>
            <a:r>
              <a:rPr lang="en-US" sz="2400">
                <a:latin typeface="Courier New" panose="02070309020205020404" pitchFamily="49" charset="0"/>
              </a:rPr>
              <a:t>    if (getBalance() &lt; 100.00)</a:t>
            </a:r>
          </a:p>
          <a:p>
            <a:pPr>
              <a:lnSpc>
                <a:spcPct val="70000"/>
              </a:lnSpc>
              <a:buFont typeface="Wingdings" panose="05000000000000000000" pitchFamily="2" charset="2"/>
              <a:buNone/>
            </a:pPr>
            <a:r>
              <a:rPr lang="en-US" sz="2400">
                <a:latin typeface="Courier New" panose="02070309020205020404" pitchFamily="49" charset="0"/>
              </a:rPr>
              <a:t>      withdraw(2.00); // charge $2 fee</a:t>
            </a:r>
          </a:p>
          <a:p>
            <a:pPr>
              <a:lnSpc>
                <a:spcPct val="70000"/>
              </a:lnSpc>
              <a:buFont typeface="Wingdings" panose="05000000000000000000" pitchFamily="2" charset="2"/>
              <a:buNone/>
            </a:pPr>
            <a:r>
              <a:rPr lang="en-US" sz="2400">
                <a:latin typeface="Courier New" panose="02070309020205020404" pitchFamily="49" charset="0"/>
              </a:rPr>
              <a:t>} }</a:t>
            </a:r>
          </a:p>
          <a:p>
            <a:pPr>
              <a:lnSpc>
                <a:spcPct val="70000"/>
              </a:lnSpc>
              <a:buFont typeface="Wingdings" panose="05000000000000000000" pitchFamily="2" charset="2"/>
              <a:buNone/>
            </a:pPr>
            <a:endParaRPr lang="en-US" sz="2000">
              <a:latin typeface="Courier New" panose="02070309020205020404" pitchFamily="49" charset="0"/>
            </a:endParaRPr>
          </a:p>
          <a:p>
            <a:r>
              <a:rPr lang="en-US" sz="2000"/>
              <a:t>didn't need to say </a:t>
            </a:r>
            <a:r>
              <a:rPr lang="en-US" sz="2000">
                <a:latin typeface="Courier New" panose="02070309020205020404" pitchFamily="49" charset="0"/>
              </a:rPr>
              <a:t>super.getBalance()</a:t>
            </a:r>
            <a:r>
              <a:rPr lang="en-US" sz="2000"/>
              <a:t> because the </a:t>
            </a:r>
            <a:r>
              <a:rPr lang="en-US" sz="2000">
                <a:latin typeface="Courier New" panose="02070309020205020404" pitchFamily="49" charset="0"/>
              </a:rPr>
              <a:t>FeeAccount</a:t>
            </a:r>
            <a:r>
              <a:rPr lang="en-US" sz="2000"/>
              <a:t> subclass doesn't override that method (it is unambiguous which version of the method we are talking about)</a:t>
            </a:r>
          </a:p>
        </p:txBody>
      </p:sp>
    </p:spTree>
    <p:extLst>
      <p:ext uri="{BB962C8B-B14F-4D97-AF65-F5344CB8AC3E}">
        <p14:creationId xmlns:p14="http://schemas.microsoft.com/office/powerpoint/2010/main" val="32856275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294967295"/>
          </p:nvPr>
        </p:nvSpPr>
        <p:spPr>
          <a:xfrm>
            <a:off x="838200" y="6356350"/>
            <a:ext cx="2743200" cy="365125"/>
          </a:xfrm>
        </p:spPr>
        <p:txBody>
          <a:bodyPr/>
          <a:lstStyle/>
          <a:p>
            <a:fld id="{16E3DE90-EB67-4C2A-BCE0-A316B43EA520}" type="slidenum">
              <a:rPr lang="en-US"/>
              <a:pPr/>
              <a:t>28</a:t>
            </a:fld>
            <a:endParaRPr lang="en-US"/>
          </a:p>
        </p:txBody>
      </p:sp>
      <p:sp>
        <p:nvSpPr>
          <p:cNvPr id="269314" name="Rectangle 2"/>
          <p:cNvSpPr>
            <a:spLocks noGrp="1" noChangeArrowheads="1"/>
          </p:cNvSpPr>
          <p:nvPr>
            <p:ph type="title"/>
          </p:nvPr>
        </p:nvSpPr>
        <p:spPr/>
        <p:txBody>
          <a:bodyPr/>
          <a:lstStyle/>
          <a:p>
            <a:r>
              <a:rPr lang="en-US">
                <a:latin typeface="Courier New" panose="02070309020205020404" pitchFamily="49" charset="0"/>
              </a:rPr>
              <a:t>super</a:t>
            </a:r>
            <a:r>
              <a:rPr lang="en-US"/>
              <a:t> and constructors</a:t>
            </a:r>
          </a:p>
        </p:txBody>
      </p:sp>
      <p:sp>
        <p:nvSpPr>
          <p:cNvPr id="269315" name="Rectangle 3"/>
          <p:cNvSpPr>
            <a:spLocks noGrp="1" noChangeArrowheads="1"/>
          </p:cNvSpPr>
          <p:nvPr>
            <p:ph type="body" idx="1"/>
          </p:nvPr>
        </p:nvSpPr>
        <p:spPr/>
        <p:txBody>
          <a:bodyPr>
            <a:normAutofit fontScale="70000" lnSpcReduction="20000"/>
          </a:bodyPr>
          <a:lstStyle/>
          <a:p>
            <a:r>
              <a:rPr lang="en-US" sz="2000"/>
              <a:t>if the superclass has a constructor that requires any arguments (not </a:t>
            </a:r>
            <a:r>
              <a:rPr lang="en-US" sz="2000">
                <a:latin typeface="Courier New" panose="02070309020205020404" pitchFamily="49" charset="0"/>
              </a:rPr>
              <a:t>()</a:t>
            </a:r>
            <a:r>
              <a:rPr lang="en-US" sz="2000"/>
              <a:t>), you </a:t>
            </a:r>
            <a:r>
              <a:rPr lang="en-US" sz="2000" i="1"/>
              <a:t>must </a:t>
            </a:r>
            <a:r>
              <a:rPr lang="en-US" sz="2000"/>
              <a:t>put a constructor in the subclass and have it call the super-constructor (call to super-constructor must be the first statement)</a:t>
            </a:r>
          </a:p>
          <a:p>
            <a:endParaRPr lang="en-US" sz="2000"/>
          </a:p>
          <a:p>
            <a:pPr>
              <a:lnSpc>
                <a:spcPct val="70000"/>
              </a:lnSpc>
              <a:buFont typeface="Wingdings" panose="05000000000000000000" pitchFamily="2" charset="2"/>
              <a:buNone/>
            </a:pPr>
            <a:r>
              <a:rPr lang="en-US" sz="2000">
                <a:latin typeface="Courier New" panose="02070309020205020404" pitchFamily="49" charset="0"/>
              </a:rPr>
              <a:t>public class Point2D {</a:t>
            </a:r>
          </a:p>
          <a:p>
            <a:pPr>
              <a:lnSpc>
                <a:spcPct val="70000"/>
              </a:lnSpc>
              <a:buFont typeface="Wingdings" panose="05000000000000000000" pitchFamily="2" charset="2"/>
              <a:buNone/>
            </a:pPr>
            <a:r>
              <a:rPr lang="en-US" sz="2000">
                <a:latin typeface="Courier New" panose="02070309020205020404" pitchFamily="49" charset="0"/>
              </a:rPr>
              <a:t>  private int x, y;</a:t>
            </a:r>
          </a:p>
          <a:p>
            <a:pPr>
              <a:lnSpc>
                <a:spcPct val="70000"/>
              </a:lnSpc>
              <a:buFont typeface="Wingdings" panose="05000000000000000000" pitchFamily="2" charset="2"/>
              <a:buNone/>
            </a:pPr>
            <a:r>
              <a:rPr lang="en-US" sz="2000">
                <a:latin typeface="Courier New" panose="02070309020205020404" pitchFamily="49" charset="0"/>
              </a:rPr>
              <a:t>  </a:t>
            </a:r>
          </a:p>
          <a:p>
            <a:pPr>
              <a:lnSpc>
                <a:spcPct val="70000"/>
              </a:lnSpc>
              <a:buFont typeface="Wingdings" panose="05000000000000000000" pitchFamily="2" charset="2"/>
              <a:buNone/>
            </a:pPr>
            <a:r>
              <a:rPr lang="en-US" sz="2000">
                <a:latin typeface="Courier New" panose="02070309020205020404" pitchFamily="49" charset="0"/>
              </a:rPr>
              <a:t>  public Point2D(int x, int y) {</a:t>
            </a:r>
          </a:p>
          <a:p>
            <a:pPr>
              <a:lnSpc>
                <a:spcPct val="70000"/>
              </a:lnSpc>
              <a:buFont typeface="Wingdings" panose="05000000000000000000" pitchFamily="2" charset="2"/>
              <a:buNone/>
            </a:pPr>
            <a:r>
              <a:rPr lang="en-US" sz="2000">
                <a:latin typeface="Courier New" panose="02070309020205020404" pitchFamily="49" charset="0"/>
              </a:rPr>
              <a:t>    this.x = x;   this.y = y;</a:t>
            </a:r>
          </a:p>
          <a:p>
            <a:pPr>
              <a:lnSpc>
                <a:spcPct val="70000"/>
              </a:lnSpc>
              <a:buFont typeface="Wingdings" panose="05000000000000000000" pitchFamily="2" charset="2"/>
              <a:buNone/>
            </a:pPr>
            <a:r>
              <a:rPr lang="en-US" sz="2000">
                <a:latin typeface="Courier New" panose="02070309020205020404" pitchFamily="49" charset="0"/>
              </a:rPr>
              <a:t>  }</a:t>
            </a:r>
          </a:p>
          <a:p>
            <a:pPr>
              <a:lnSpc>
                <a:spcPct val="70000"/>
              </a:lnSpc>
              <a:buFont typeface="Wingdings" panose="05000000000000000000" pitchFamily="2" charset="2"/>
              <a:buNone/>
            </a:pPr>
            <a:r>
              <a:rPr lang="en-US" sz="2000">
                <a:latin typeface="Courier New" panose="02070309020205020404" pitchFamily="49" charset="0"/>
              </a:rPr>
              <a:t>}</a:t>
            </a:r>
          </a:p>
          <a:p>
            <a:pPr>
              <a:lnSpc>
                <a:spcPct val="70000"/>
              </a:lnSpc>
              <a:buFont typeface="Wingdings" panose="05000000000000000000" pitchFamily="2" charset="2"/>
              <a:buNone/>
            </a:pPr>
            <a:endParaRPr lang="en-US" sz="2000">
              <a:latin typeface="Courier New" panose="02070309020205020404" pitchFamily="49" charset="0"/>
            </a:endParaRPr>
          </a:p>
          <a:p>
            <a:pPr>
              <a:lnSpc>
                <a:spcPct val="70000"/>
              </a:lnSpc>
              <a:buFont typeface="Wingdings" panose="05000000000000000000" pitchFamily="2" charset="2"/>
              <a:buNone/>
            </a:pPr>
            <a:r>
              <a:rPr lang="en-US" sz="2000">
                <a:latin typeface="Courier New" panose="02070309020205020404" pitchFamily="49" charset="0"/>
              </a:rPr>
              <a:t>public class Point3D extends Point2D {</a:t>
            </a:r>
          </a:p>
          <a:p>
            <a:pPr>
              <a:lnSpc>
                <a:spcPct val="70000"/>
              </a:lnSpc>
              <a:buFont typeface="Wingdings" panose="05000000000000000000" pitchFamily="2" charset="2"/>
              <a:buNone/>
            </a:pPr>
            <a:r>
              <a:rPr lang="en-US" sz="2000">
                <a:latin typeface="Courier New" panose="02070309020205020404" pitchFamily="49" charset="0"/>
              </a:rPr>
              <a:t>  private int z;</a:t>
            </a:r>
          </a:p>
          <a:p>
            <a:pPr>
              <a:lnSpc>
                <a:spcPct val="70000"/>
              </a:lnSpc>
              <a:buFont typeface="Wingdings" panose="05000000000000000000" pitchFamily="2" charset="2"/>
              <a:buNone/>
            </a:pPr>
            <a:r>
              <a:rPr lang="en-US" sz="2000">
                <a:latin typeface="Courier New" panose="02070309020205020404" pitchFamily="49" charset="0"/>
              </a:rPr>
              <a:t>  public Point3D(int x, int y, int z) {</a:t>
            </a:r>
          </a:p>
          <a:p>
            <a:pPr>
              <a:lnSpc>
                <a:spcPct val="70000"/>
              </a:lnSpc>
              <a:buFont typeface="Wingdings" panose="05000000000000000000" pitchFamily="2" charset="2"/>
              <a:buNone/>
            </a:pPr>
            <a:r>
              <a:rPr lang="en-US" sz="2000">
                <a:latin typeface="Courier New" panose="02070309020205020404" pitchFamily="49" charset="0"/>
              </a:rPr>
              <a:t>    </a:t>
            </a:r>
            <a:r>
              <a:rPr lang="en-US" sz="2000" b="1">
                <a:latin typeface="Courier New" panose="02070309020205020404" pitchFamily="49" charset="0"/>
              </a:rPr>
              <a:t>super(x, y);</a:t>
            </a:r>
            <a:r>
              <a:rPr lang="en-US" sz="2000">
                <a:latin typeface="Courier New" panose="02070309020205020404" pitchFamily="49" charset="0"/>
              </a:rPr>
              <a:t>   // calls Point2D constructor</a:t>
            </a:r>
          </a:p>
          <a:p>
            <a:pPr>
              <a:lnSpc>
                <a:spcPct val="70000"/>
              </a:lnSpc>
              <a:buFont typeface="Wingdings" panose="05000000000000000000" pitchFamily="2" charset="2"/>
              <a:buNone/>
            </a:pPr>
            <a:r>
              <a:rPr lang="en-US" sz="2000">
                <a:latin typeface="Courier New" panose="02070309020205020404" pitchFamily="49" charset="0"/>
              </a:rPr>
              <a:t>    this.z = z;</a:t>
            </a:r>
          </a:p>
          <a:p>
            <a:pPr>
              <a:lnSpc>
                <a:spcPct val="70000"/>
              </a:lnSpc>
              <a:buFont typeface="Wingdings" panose="05000000000000000000" pitchFamily="2" charset="2"/>
              <a:buNone/>
            </a:pPr>
            <a:r>
              <a:rPr lang="en-US" sz="2000">
                <a:latin typeface="Courier New" panose="02070309020205020404" pitchFamily="49" charset="0"/>
              </a:rPr>
              <a:t>  }</a:t>
            </a:r>
          </a:p>
          <a:p>
            <a:pPr>
              <a:lnSpc>
                <a:spcPct val="70000"/>
              </a:lnSpc>
              <a:buFont typeface="Wingdings" panose="05000000000000000000" pitchFamily="2" charset="2"/>
              <a:buNone/>
            </a:pPr>
            <a:r>
              <a:rPr lang="en-US" sz="2000">
                <a:latin typeface="Courier New" panose="02070309020205020404" pitchFamily="49" charset="0"/>
              </a:rPr>
              <a:t>}</a:t>
            </a:r>
          </a:p>
        </p:txBody>
      </p:sp>
    </p:spTree>
    <p:extLst>
      <p:ext uri="{BB962C8B-B14F-4D97-AF65-F5344CB8AC3E}">
        <p14:creationId xmlns:p14="http://schemas.microsoft.com/office/powerpoint/2010/main" val="19641006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294967295"/>
          </p:nvPr>
        </p:nvSpPr>
        <p:spPr>
          <a:xfrm>
            <a:off x="838200" y="6356350"/>
            <a:ext cx="2743200" cy="365125"/>
          </a:xfrm>
        </p:spPr>
        <p:txBody>
          <a:bodyPr/>
          <a:lstStyle/>
          <a:p>
            <a:fld id="{73CF342E-4E36-4898-A7A4-396C96A5535F}" type="slidenum">
              <a:rPr lang="en-US"/>
              <a:pPr/>
              <a:t>29</a:t>
            </a:fld>
            <a:endParaRPr lang="en-US"/>
          </a:p>
        </p:txBody>
      </p:sp>
      <p:sp>
        <p:nvSpPr>
          <p:cNvPr id="227330" name="Rectangle 2"/>
          <p:cNvSpPr>
            <a:spLocks noGrp="1" noChangeArrowheads="1"/>
          </p:cNvSpPr>
          <p:nvPr>
            <p:ph type="title"/>
          </p:nvPr>
        </p:nvSpPr>
        <p:spPr/>
        <p:txBody>
          <a:bodyPr/>
          <a:lstStyle/>
          <a:p>
            <a:r>
              <a:rPr lang="en-US"/>
              <a:t>The </a:t>
            </a:r>
            <a:r>
              <a:rPr lang="en-US" sz="4000">
                <a:latin typeface="Courier New" panose="02070309020205020404" pitchFamily="49" charset="0"/>
              </a:rPr>
              <a:t>instanceof</a:t>
            </a:r>
            <a:r>
              <a:rPr lang="en-US"/>
              <a:t> keyword</a:t>
            </a:r>
          </a:p>
        </p:txBody>
      </p:sp>
      <p:sp>
        <p:nvSpPr>
          <p:cNvPr id="227331" name="Rectangle 3"/>
          <p:cNvSpPr>
            <a:spLocks noGrp="1" noChangeArrowheads="1"/>
          </p:cNvSpPr>
          <p:nvPr>
            <p:ph type="body" idx="1"/>
          </p:nvPr>
        </p:nvSpPr>
        <p:spPr/>
        <p:txBody>
          <a:bodyPr>
            <a:normAutofit fontScale="92500" lnSpcReduction="10000"/>
          </a:bodyPr>
          <a:lstStyle/>
          <a:p>
            <a:r>
              <a:rPr lang="en-US"/>
              <a:t>Performs run-time type check on the object referred to by a reference variable</a:t>
            </a:r>
          </a:p>
          <a:p>
            <a:r>
              <a:rPr lang="en-US"/>
              <a:t>Usage:     </a:t>
            </a:r>
            <a:r>
              <a:rPr lang="en-US" i="1"/>
              <a:t>object-reference</a:t>
            </a:r>
            <a:r>
              <a:rPr lang="en-US" sz="2400">
                <a:latin typeface="Courier New" panose="02070309020205020404" pitchFamily="49" charset="0"/>
              </a:rPr>
              <a:t> instanceof </a:t>
            </a:r>
            <a:r>
              <a:rPr lang="en-US" i="1"/>
              <a:t>type</a:t>
            </a:r>
            <a:r>
              <a:rPr lang="en-US"/>
              <a:t/>
            </a:r>
            <a:br>
              <a:rPr lang="en-US"/>
            </a:br>
            <a:r>
              <a:rPr lang="en-US"/>
              <a:t>(result is a boolean expression)</a:t>
            </a:r>
          </a:p>
          <a:p>
            <a:pPr lvl="1"/>
            <a:r>
              <a:rPr lang="en-US"/>
              <a:t>if </a:t>
            </a:r>
            <a:r>
              <a:rPr lang="en-US" i="1"/>
              <a:t>type</a:t>
            </a:r>
            <a:r>
              <a:rPr lang="en-US"/>
              <a:t> is a class, evaluates to true if the variable refers to an object of </a:t>
            </a:r>
            <a:r>
              <a:rPr lang="en-US" i="1"/>
              <a:t>type </a:t>
            </a:r>
            <a:r>
              <a:rPr lang="en-US"/>
              <a:t>or any subclass of it.</a:t>
            </a:r>
          </a:p>
          <a:p>
            <a:pPr lvl="1"/>
            <a:r>
              <a:rPr lang="en-US"/>
              <a:t>if </a:t>
            </a:r>
            <a:r>
              <a:rPr lang="en-US" i="1"/>
              <a:t>type </a:t>
            </a:r>
            <a:r>
              <a:rPr lang="en-US"/>
              <a:t>is an interface, evaluates to true if the variable refers to an object that implements that interface.</a:t>
            </a:r>
          </a:p>
          <a:p>
            <a:pPr lvl="1"/>
            <a:r>
              <a:rPr lang="en-US"/>
              <a:t>if </a:t>
            </a:r>
            <a:r>
              <a:rPr lang="en-US" i="1"/>
              <a:t>object-reference</a:t>
            </a:r>
            <a:r>
              <a:rPr lang="en-US"/>
              <a:t> is null, the result is false.</a:t>
            </a:r>
          </a:p>
          <a:p>
            <a:r>
              <a:rPr lang="en-US"/>
              <a:t>Example:</a:t>
            </a:r>
            <a:br>
              <a:rPr lang="en-US"/>
            </a:br>
            <a:r>
              <a:rPr lang="en-US" sz="2400">
                <a:latin typeface="Courier New" panose="02070309020205020404" pitchFamily="49" charset="0"/>
              </a:rPr>
              <a:t>Object o = myList.get(2);</a:t>
            </a:r>
            <a:br>
              <a:rPr lang="en-US" sz="2400">
                <a:latin typeface="Courier New" panose="02070309020205020404" pitchFamily="49" charset="0"/>
              </a:rPr>
            </a:br>
            <a:r>
              <a:rPr lang="en-US" sz="2400">
                <a:latin typeface="Courier New" panose="02070309020205020404" pitchFamily="49" charset="0"/>
              </a:rPr>
              <a:t>if (</a:t>
            </a:r>
            <a:r>
              <a:rPr lang="en-US" sz="2400" b="1">
                <a:latin typeface="Courier New" panose="02070309020205020404" pitchFamily="49" charset="0"/>
              </a:rPr>
              <a:t>o instanceof BankAccount</a:t>
            </a:r>
            <a:r>
              <a:rPr lang="en-US" sz="2400">
                <a:latin typeface="Courier New" panose="02070309020205020404" pitchFamily="49" charset="0"/>
              </a:rPr>
              <a:t>)  </a:t>
            </a:r>
            <a:br>
              <a:rPr lang="en-US" sz="2400">
                <a:latin typeface="Courier New" panose="02070309020205020404" pitchFamily="49" charset="0"/>
              </a:rPr>
            </a:br>
            <a:r>
              <a:rPr lang="en-US" sz="2400">
                <a:latin typeface="Courier New" panose="02070309020205020404" pitchFamily="49" charset="0"/>
              </a:rPr>
              <a:t>  ((BankAccount)o).deposit(10.0);</a:t>
            </a:r>
            <a:endParaRPr lang="en-US"/>
          </a:p>
        </p:txBody>
      </p:sp>
    </p:spTree>
    <p:extLst>
      <p:ext uri="{BB962C8B-B14F-4D97-AF65-F5344CB8AC3E}">
        <p14:creationId xmlns:p14="http://schemas.microsoft.com/office/powerpoint/2010/main" val="34395290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sz="4400" dirty="0" smtClean="0">
                <a:solidFill>
                  <a:srgbClr val="C00000"/>
                </a:solidFill>
              </a:rPr>
              <a:t>4) Inheritance</a:t>
            </a:r>
            <a:endParaRPr lang="en-US" sz="4400" dirty="0">
              <a:solidFill>
                <a:srgbClr val="C00000"/>
              </a:solidFill>
            </a:endParaRPr>
          </a:p>
        </p:txBody>
      </p:sp>
      <p:sp>
        <p:nvSpPr>
          <p:cNvPr id="5" name="Subtitle 4"/>
          <p:cNvSpPr>
            <a:spLocks noGrp="1"/>
          </p:cNvSpPr>
          <p:nvPr>
            <p:ph type="subTitle" idx="1"/>
          </p:nvPr>
        </p:nvSpPr>
        <p:spPr/>
        <p:txBody>
          <a:bodyPr/>
          <a:lstStyle/>
          <a:p>
            <a:endParaRPr lang="en-US"/>
          </a:p>
        </p:txBody>
      </p:sp>
      <p:sp>
        <p:nvSpPr>
          <p:cNvPr id="2" name="Slide Number Placeholder 1"/>
          <p:cNvSpPr>
            <a:spLocks noGrp="1"/>
          </p:cNvSpPr>
          <p:nvPr>
            <p:ph type="sldNum" sz="quarter" idx="12"/>
          </p:nvPr>
        </p:nvSpPr>
        <p:spPr/>
        <p:txBody>
          <a:bodyPr/>
          <a:lstStyle/>
          <a:p>
            <a:fld id="{FA8C678A-18FB-4A6C-9A8F-CEEC6E6D270C}" type="slidenum">
              <a:rPr lang="en-US" smtClean="0"/>
              <a:t>3</a:t>
            </a:fld>
            <a:endParaRPr lang="en-US"/>
          </a:p>
        </p:txBody>
      </p:sp>
    </p:spTree>
    <p:extLst>
      <p:ext uri="{BB962C8B-B14F-4D97-AF65-F5344CB8AC3E}">
        <p14:creationId xmlns:p14="http://schemas.microsoft.com/office/powerpoint/2010/main" val="595097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294967295"/>
          </p:nvPr>
        </p:nvSpPr>
        <p:spPr>
          <a:xfrm>
            <a:off x="838200" y="6356350"/>
            <a:ext cx="2743200" cy="365125"/>
          </a:xfrm>
        </p:spPr>
        <p:txBody>
          <a:bodyPr/>
          <a:lstStyle/>
          <a:p>
            <a:fld id="{E19EC2E1-709D-4EB9-A292-CBC2AC5C6CB7}" type="slidenum">
              <a:rPr lang="en-US"/>
              <a:pPr/>
              <a:t>30</a:t>
            </a:fld>
            <a:endParaRPr lang="en-US"/>
          </a:p>
        </p:txBody>
      </p:sp>
      <p:sp>
        <p:nvSpPr>
          <p:cNvPr id="279554" name="Rectangle 2"/>
          <p:cNvSpPr>
            <a:spLocks noGrp="1" noChangeArrowheads="1"/>
          </p:cNvSpPr>
          <p:nvPr>
            <p:ph type="title"/>
          </p:nvPr>
        </p:nvSpPr>
        <p:spPr/>
        <p:txBody>
          <a:bodyPr/>
          <a:lstStyle/>
          <a:p>
            <a:r>
              <a:rPr lang="en-US"/>
              <a:t>Some </a:t>
            </a:r>
            <a:r>
              <a:rPr lang="en-US">
                <a:latin typeface="Courier New" panose="02070309020205020404" pitchFamily="49" charset="0"/>
              </a:rPr>
              <a:t>instanceof</a:t>
            </a:r>
            <a:r>
              <a:rPr lang="en-US"/>
              <a:t> problems</a:t>
            </a:r>
          </a:p>
        </p:txBody>
      </p:sp>
      <p:sp>
        <p:nvSpPr>
          <p:cNvPr id="279555" name="Rectangle 3"/>
          <p:cNvSpPr>
            <a:spLocks noGrp="1" noChangeArrowheads="1"/>
          </p:cNvSpPr>
          <p:nvPr>
            <p:ph type="body" idx="1"/>
          </p:nvPr>
        </p:nvSpPr>
        <p:spPr/>
        <p:txBody>
          <a:bodyPr>
            <a:normAutofit fontScale="70000" lnSpcReduction="20000"/>
          </a:bodyPr>
          <a:lstStyle/>
          <a:p>
            <a:pPr>
              <a:lnSpc>
                <a:spcPct val="80000"/>
              </a:lnSpc>
              <a:buFont typeface="Wingdings" panose="05000000000000000000" pitchFamily="2" charset="2"/>
              <a:buNone/>
            </a:pPr>
            <a:r>
              <a:rPr lang="en-US" sz="2400">
                <a:latin typeface="Courier New" panose="02070309020205020404" pitchFamily="49" charset="0"/>
              </a:rPr>
              <a:t>Object o = new BankAccount(...);</a:t>
            </a:r>
          </a:p>
          <a:p>
            <a:pPr>
              <a:lnSpc>
                <a:spcPct val="80000"/>
              </a:lnSpc>
              <a:buFont typeface="Wingdings" panose="05000000000000000000" pitchFamily="2" charset="2"/>
              <a:buNone/>
            </a:pPr>
            <a:r>
              <a:rPr lang="en-US" sz="2400">
                <a:latin typeface="Courier New" panose="02070309020205020404" pitchFamily="49" charset="0"/>
              </a:rPr>
              <a:t>BankAccount c = new CheckingAccount(...);</a:t>
            </a:r>
          </a:p>
          <a:p>
            <a:pPr>
              <a:lnSpc>
                <a:spcPct val="80000"/>
              </a:lnSpc>
              <a:buFont typeface="Wingdings" panose="05000000000000000000" pitchFamily="2" charset="2"/>
              <a:buNone/>
            </a:pPr>
            <a:r>
              <a:rPr lang="en-US" sz="2400">
                <a:latin typeface="Courier New" panose="02070309020205020404" pitchFamily="49" charset="0"/>
              </a:rPr>
              <a:t>BankAccount n = new NumberedAccount(...);</a:t>
            </a:r>
          </a:p>
          <a:p>
            <a:pPr>
              <a:lnSpc>
                <a:spcPct val="80000"/>
              </a:lnSpc>
              <a:buFont typeface="Wingdings" panose="05000000000000000000" pitchFamily="2" charset="2"/>
              <a:buNone/>
            </a:pPr>
            <a:r>
              <a:rPr lang="en-US" sz="2400">
                <a:latin typeface="Courier New" panose="02070309020205020404" pitchFamily="49" charset="0"/>
              </a:rPr>
              <a:t>CheckingAccount c2 = null;</a:t>
            </a:r>
          </a:p>
          <a:p>
            <a:pPr>
              <a:lnSpc>
                <a:spcPct val="80000"/>
              </a:lnSpc>
              <a:buFont typeface="Wingdings" panose="05000000000000000000" pitchFamily="2" charset="2"/>
              <a:buNone/>
            </a:pPr>
            <a:r>
              <a:rPr lang="en-US" sz="2400">
                <a:latin typeface="Courier New" panose="02070309020205020404" pitchFamily="49" charset="0"/>
              </a:rPr>
              <a:t>                                    T/F ???</a:t>
            </a:r>
          </a:p>
          <a:p>
            <a:pPr>
              <a:lnSpc>
                <a:spcPct val="90000"/>
              </a:lnSpc>
              <a:buFont typeface="Wingdings" panose="05000000000000000000" pitchFamily="2" charset="2"/>
              <a:buNone/>
            </a:pPr>
            <a:r>
              <a:rPr lang="en-US" sz="2400">
                <a:latin typeface="Courier New" panose="02070309020205020404" pitchFamily="49" charset="0"/>
              </a:rPr>
              <a:t>o instanceof Object                 _______</a:t>
            </a:r>
          </a:p>
          <a:p>
            <a:pPr>
              <a:lnSpc>
                <a:spcPct val="90000"/>
              </a:lnSpc>
              <a:buFont typeface="Wingdings" panose="05000000000000000000" pitchFamily="2" charset="2"/>
              <a:buNone/>
            </a:pPr>
            <a:r>
              <a:rPr lang="en-US" sz="2400">
                <a:latin typeface="Courier New" panose="02070309020205020404" pitchFamily="49" charset="0"/>
              </a:rPr>
              <a:t>o instanceof BankAccount            _______</a:t>
            </a:r>
          </a:p>
          <a:p>
            <a:pPr>
              <a:lnSpc>
                <a:spcPct val="90000"/>
              </a:lnSpc>
              <a:buFont typeface="Wingdings" panose="05000000000000000000" pitchFamily="2" charset="2"/>
              <a:buNone/>
            </a:pPr>
            <a:r>
              <a:rPr lang="en-US" sz="2400">
                <a:latin typeface="Courier New" panose="02070309020205020404" pitchFamily="49" charset="0"/>
              </a:rPr>
              <a:t>o instanceof CheckingAccount        _______</a:t>
            </a:r>
          </a:p>
          <a:p>
            <a:pPr>
              <a:lnSpc>
                <a:spcPct val="90000"/>
              </a:lnSpc>
              <a:buFont typeface="Wingdings" panose="05000000000000000000" pitchFamily="2" charset="2"/>
              <a:buNone/>
            </a:pPr>
            <a:r>
              <a:rPr lang="en-US" sz="2400">
                <a:latin typeface="Courier New" panose="02070309020205020404" pitchFamily="49" charset="0"/>
              </a:rPr>
              <a:t>c instanceof BankAccount            _______</a:t>
            </a:r>
          </a:p>
          <a:p>
            <a:pPr>
              <a:lnSpc>
                <a:spcPct val="90000"/>
              </a:lnSpc>
              <a:buFont typeface="Wingdings" panose="05000000000000000000" pitchFamily="2" charset="2"/>
              <a:buNone/>
            </a:pPr>
            <a:r>
              <a:rPr lang="en-US" sz="2400">
                <a:latin typeface="Courier New" panose="02070309020205020404" pitchFamily="49" charset="0"/>
              </a:rPr>
              <a:t>c instanceof CheckingAccount        _______</a:t>
            </a:r>
          </a:p>
          <a:p>
            <a:pPr>
              <a:lnSpc>
                <a:spcPct val="90000"/>
              </a:lnSpc>
              <a:buFont typeface="Wingdings" panose="05000000000000000000" pitchFamily="2" charset="2"/>
              <a:buNone/>
            </a:pPr>
            <a:r>
              <a:rPr lang="en-US" sz="2400">
                <a:latin typeface="Courier New" panose="02070309020205020404" pitchFamily="49" charset="0"/>
              </a:rPr>
              <a:t>n instanceof CheckingAccount        _______</a:t>
            </a:r>
          </a:p>
          <a:p>
            <a:pPr>
              <a:lnSpc>
                <a:spcPct val="90000"/>
              </a:lnSpc>
              <a:buFont typeface="Wingdings" panose="05000000000000000000" pitchFamily="2" charset="2"/>
              <a:buNone/>
            </a:pPr>
            <a:r>
              <a:rPr lang="en-US" sz="2400">
                <a:latin typeface="Courier New" panose="02070309020205020404" pitchFamily="49" charset="0"/>
              </a:rPr>
              <a:t>n instanceof Comparable             _______</a:t>
            </a:r>
          </a:p>
          <a:p>
            <a:pPr>
              <a:lnSpc>
                <a:spcPct val="90000"/>
              </a:lnSpc>
              <a:buFont typeface="Wingdings" panose="05000000000000000000" pitchFamily="2" charset="2"/>
              <a:buNone/>
            </a:pPr>
            <a:r>
              <a:rPr lang="en-US" sz="2400">
                <a:latin typeface="Courier New" panose="02070309020205020404" pitchFamily="49" charset="0"/>
              </a:rPr>
              <a:t>n instanceof NumberedAccount        _______</a:t>
            </a:r>
          </a:p>
          <a:p>
            <a:pPr>
              <a:lnSpc>
                <a:spcPct val="90000"/>
              </a:lnSpc>
              <a:buFont typeface="Wingdings" panose="05000000000000000000" pitchFamily="2" charset="2"/>
              <a:buNone/>
            </a:pPr>
            <a:r>
              <a:rPr lang="en-US" sz="2400">
                <a:latin typeface="Courier New" panose="02070309020205020404" pitchFamily="49" charset="0"/>
              </a:rPr>
              <a:t>c2 instanceof Object                _______</a:t>
            </a:r>
          </a:p>
        </p:txBody>
      </p:sp>
    </p:spTree>
    <p:extLst>
      <p:ext uri="{BB962C8B-B14F-4D97-AF65-F5344CB8AC3E}">
        <p14:creationId xmlns:p14="http://schemas.microsoft.com/office/powerpoint/2010/main" val="386519468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294967295"/>
          </p:nvPr>
        </p:nvSpPr>
        <p:spPr>
          <a:xfrm>
            <a:off x="838200" y="6356350"/>
            <a:ext cx="2743200" cy="365125"/>
          </a:xfrm>
        </p:spPr>
        <p:txBody>
          <a:bodyPr/>
          <a:lstStyle/>
          <a:p>
            <a:fld id="{8459A65B-E852-43D8-B879-8B7509CA23C9}" type="slidenum">
              <a:rPr lang="en-US"/>
              <a:pPr/>
              <a:t>31</a:t>
            </a:fld>
            <a:endParaRPr lang="en-US"/>
          </a:p>
        </p:txBody>
      </p:sp>
      <p:sp>
        <p:nvSpPr>
          <p:cNvPr id="280578" name="Rectangle 2"/>
          <p:cNvSpPr>
            <a:spLocks noGrp="1" noChangeArrowheads="1"/>
          </p:cNvSpPr>
          <p:nvPr>
            <p:ph type="title"/>
          </p:nvPr>
        </p:nvSpPr>
        <p:spPr/>
        <p:txBody>
          <a:bodyPr/>
          <a:lstStyle/>
          <a:p>
            <a:r>
              <a:rPr lang="en-US"/>
              <a:t>Which method gets called?</a:t>
            </a:r>
          </a:p>
        </p:txBody>
      </p:sp>
      <p:sp>
        <p:nvSpPr>
          <p:cNvPr id="280579" name="Rectangle 3"/>
          <p:cNvSpPr>
            <a:spLocks noGrp="1" noChangeArrowheads="1"/>
          </p:cNvSpPr>
          <p:nvPr>
            <p:ph type="body" idx="1"/>
          </p:nvPr>
        </p:nvSpPr>
        <p:spPr/>
        <p:txBody>
          <a:bodyPr/>
          <a:lstStyle/>
          <a:p>
            <a:pPr>
              <a:buFont typeface="Wingdings" panose="05000000000000000000" pitchFamily="2" charset="2"/>
              <a:buNone/>
            </a:pPr>
            <a:r>
              <a:rPr lang="en-US" sz="2400">
                <a:latin typeface="Courier New" panose="02070309020205020404" pitchFamily="49" charset="0"/>
              </a:rPr>
              <a:t>BankAccount b = new FeeAccount("Ed", 9.00);</a:t>
            </a:r>
          </a:p>
          <a:p>
            <a:pPr>
              <a:buFont typeface="Wingdings" panose="05000000000000000000" pitchFamily="2" charset="2"/>
              <a:buNone/>
            </a:pPr>
            <a:r>
              <a:rPr lang="en-US" sz="2400" b="1">
                <a:latin typeface="Courier New" panose="02070309020205020404" pitchFamily="49" charset="0"/>
              </a:rPr>
              <a:t>b.withdraw(5.00);</a:t>
            </a:r>
          </a:p>
          <a:p>
            <a:pPr>
              <a:buFont typeface="Wingdings" panose="05000000000000000000" pitchFamily="2" charset="2"/>
              <a:buNone/>
            </a:pPr>
            <a:r>
              <a:rPr lang="en-US" sz="2400">
                <a:latin typeface="Courier New" panose="02070309020205020404" pitchFamily="49" charset="0"/>
              </a:rPr>
              <a:t>System.out.println(b.getBalance());</a:t>
            </a:r>
          </a:p>
          <a:p>
            <a:pPr>
              <a:buFont typeface="Wingdings" panose="05000000000000000000" pitchFamily="2" charset="2"/>
              <a:buNone/>
            </a:pPr>
            <a:endParaRPr lang="en-US" sz="2400">
              <a:latin typeface="Courier New" panose="02070309020205020404" pitchFamily="49" charset="0"/>
            </a:endParaRPr>
          </a:p>
          <a:p>
            <a:r>
              <a:rPr lang="en-US"/>
              <a:t>Will it call the </a:t>
            </a:r>
            <a:r>
              <a:rPr lang="en-US">
                <a:latin typeface="Courier New" panose="02070309020205020404" pitchFamily="49" charset="0"/>
              </a:rPr>
              <a:t>withdraw</a:t>
            </a:r>
            <a:r>
              <a:rPr lang="en-US"/>
              <a:t> method in </a:t>
            </a:r>
            <a:r>
              <a:rPr lang="en-US">
                <a:latin typeface="Courier New" panose="02070309020205020404" pitchFamily="49" charset="0"/>
              </a:rPr>
              <a:t>BankAccount</a:t>
            </a:r>
            <a:r>
              <a:rPr lang="en-US"/>
              <a:t>, leaving Ed with $4?</a:t>
            </a:r>
          </a:p>
          <a:p>
            <a:endParaRPr lang="en-US"/>
          </a:p>
          <a:p>
            <a:r>
              <a:rPr lang="en-US"/>
              <a:t>Will it call the </a:t>
            </a:r>
            <a:r>
              <a:rPr lang="en-US">
                <a:latin typeface="Courier New" panose="02070309020205020404" pitchFamily="49" charset="0"/>
              </a:rPr>
              <a:t>withdraw</a:t>
            </a:r>
            <a:r>
              <a:rPr lang="en-US"/>
              <a:t> method in </a:t>
            </a:r>
            <a:r>
              <a:rPr lang="en-US">
                <a:latin typeface="Courier New" panose="02070309020205020404" pitchFamily="49" charset="0"/>
              </a:rPr>
              <a:t>FeeAccount</a:t>
            </a:r>
            <a:r>
              <a:rPr lang="en-US"/>
              <a:t>, leaving Ed with $2 (after his $2 fee)?</a:t>
            </a:r>
          </a:p>
        </p:txBody>
      </p:sp>
    </p:spTree>
    <p:extLst>
      <p:ext uri="{BB962C8B-B14F-4D97-AF65-F5344CB8AC3E}">
        <p14:creationId xmlns:p14="http://schemas.microsoft.com/office/powerpoint/2010/main" val="237645512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294967295"/>
          </p:nvPr>
        </p:nvSpPr>
        <p:spPr>
          <a:xfrm>
            <a:off x="838200" y="6356350"/>
            <a:ext cx="2743200" cy="365125"/>
          </a:xfrm>
        </p:spPr>
        <p:txBody>
          <a:bodyPr/>
          <a:lstStyle/>
          <a:p>
            <a:fld id="{978D57D5-A33E-4126-B683-17C7B3D2280A}" type="slidenum">
              <a:rPr lang="en-US"/>
              <a:pPr/>
              <a:t>32</a:t>
            </a:fld>
            <a:endParaRPr lang="en-US"/>
          </a:p>
        </p:txBody>
      </p:sp>
      <p:sp>
        <p:nvSpPr>
          <p:cNvPr id="284674" name="Rectangle 2"/>
          <p:cNvSpPr>
            <a:spLocks noGrp="1" noChangeArrowheads="1"/>
          </p:cNvSpPr>
          <p:nvPr>
            <p:ph type="title"/>
          </p:nvPr>
        </p:nvSpPr>
        <p:spPr/>
        <p:txBody>
          <a:bodyPr/>
          <a:lstStyle/>
          <a:p>
            <a:r>
              <a:rPr lang="en-US"/>
              <a:t>A hint about the right behavior</a:t>
            </a:r>
          </a:p>
        </p:txBody>
      </p:sp>
      <p:sp>
        <p:nvSpPr>
          <p:cNvPr id="284675" name="Rectangle 3"/>
          <p:cNvSpPr>
            <a:spLocks noGrp="1" noChangeArrowheads="1"/>
          </p:cNvSpPr>
          <p:nvPr>
            <p:ph type="body" idx="1"/>
          </p:nvPr>
        </p:nvSpPr>
        <p:spPr/>
        <p:txBody>
          <a:bodyPr>
            <a:normAutofit lnSpcReduction="10000"/>
          </a:bodyPr>
          <a:lstStyle/>
          <a:p>
            <a:pPr>
              <a:lnSpc>
                <a:spcPct val="80000"/>
              </a:lnSpc>
              <a:buFont typeface="Wingdings" panose="05000000000000000000" pitchFamily="2" charset="2"/>
              <a:buNone/>
            </a:pPr>
            <a:r>
              <a:rPr lang="en-US">
                <a:latin typeface="Courier New" panose="02070309020205020404" pitchFamily="49" charset="0"/>
              </a:rPr>
              <a:t>ArrayList list = new ArrayList();</a:t>
            </a:r>
          </a:p>
          <a:p>
            <a:pPr>
              <a:lnSpc>
                <a:spcPct val="80000"/>
              </a:lnSpc>
              <a:buFont typeface="Wingdings" panose="05000000000000000000" pitchFamily="2" charset="2"/>
              <a:buNone/>
            </a:pPr>
            <a:r>
              <a:rPr lang="en-US">
                <a:latin typeface="Courier New" panose="02070309020205020404" pitchFamily="49" charset="0"/>
              </a:rPr>
              <a:t>list.add(new BankAccount("Ed", $9.0));</a:t>
            </a:r>
          </a:p>
          <a:p>
            <a:pPr>
              <a:lnSpc>
                <a:spcPct val="80000"/>
              </a:lnSpc>
              <a:buFont typeface="Wingdings" panose="05000000000000000000" pitchFamily="2" charset="2"/>
              <a:buNone/>
            </a:pPr>
            <a:endParaRPr lang="en-US">
              <a:latin typeface="Courier New" panose="02070309020205020404" pitchFamily="49" charset="0"/>
            </a:endParaRPr>
          </a:p>
          <a:p>
            <a:pPr>
              <a:lnSpc>
                <a:spcPct val="80000"/>
              </a:lnSpc>
              <a:buFont typeface="Wingdings" panose="05000000000000000000" pitchFamily="2" charset="2"/>
              <a:buNone/>
            </a:pPr>
            <a:r>
              <a:rPr lang="en-US">
                <a:latin typeface="Courier New" panose="02070309020205020404" pitchFamily="49" charset="0"/>
              </a:rPr>
              <a:t>for (int i = 0; i &lt; list.size(); i++) {</a:t>
            </a:r>
          </a:p>
          <a:p>
            <a:pPr>
              <a:lnSpc>
                <a:spcPct val="80000"/>
              </a:lnSpc>
              <a:buFont typeface="Wingdings" panose="05000000000000000000" pitchFamily="2" charset="2"/>
              <a:buNone/>
            </a:pPr>
            <a:r>
              <a:rPr lang="en-US">
                <a:latin typeface="Courier New" panose="02070309020205020404" pitchFamily="49" charset="0"/>
              </a:rPr>
              <a:t>  Object o = list.get(i);</a:t>
            </a:r>
          </a:p>
          <a:p>
            <a:pPr>
              <a:lnSpc>
                <a:spcPct val="80000"/>
              </a:lnSpc>
              <a:buFont typeface="Wingdings" panose="05000000000000000000" pitchFamily="2" charset="2"/>
              <a:buNone/>
            </a:pPr>
            <a:r>
              <a:rPr lang="en-US">
                <a:latin typeface="Courier New" panose="02070309020205020404" pitchFamily="49" charset="0"/>
              </a:rPr>
              <a:t>  System.out.println(o);</a:t>
            </a:r>
          </a:p>
          <a:p>
            <a:pPr>
              <a:lnSpc>
                <a:spcPct val="80000"/>
              </a:lnSpc>
              <a:buFont typeface="Wingdings" panose="05000000000000000000" pitchFamily="2" charset="2"/>
              <a:buNone/>
            </a:pPr>
            <a:r>
              <a:rPr lang="en-US">
                <a:latin typeface="Courier New" panose="02070309020205020404" pitchFamily="49" charset="0"/>
              </a:rPr>
              <a:t>}</a:t>
            </a:r>
          </a:p>
          <a:p>
            <a:pPr>
              <a:buFont typeface="Wingdings" panose="05000000000000000000" pitchFamily="2" charset="2"/>
              <a:buNone/>
            </a:pPr>
            <a:endParaRPr lang="en-US"/>
          </a:p>
          <a:p>
            <a:r>
              <a:rPr lang="en-US"/>
              <a:t>Does it print </a:t>
            </a:r>
            <a:r>
              <a:rPr lang="en-US">
                <a:latin typeface="Courier New" panose="02070309020205020404" pitchFamily="49" charset="0"/>
              </a:rPr>
              <a:t>"Object@FED87C"</a:t>
            </a:r>
            <a:r>
              <a:rPr lang="en-US"/>
              <a:t> or </a:t>
            </a:r>
            <a:br>
              <a:rPr lang="en-US"/>
            </a:br>
            <a:r>
              <a:rPr lang="en-US">
                <a:latin typeface="Courier New" panose="02070309020205020404" pitchFamily="49" charset="0"/>
              </a:rPr>
              <a:t>"Ed $9.00"</a:t>
            </a:r>
            <a:r>
              <a:rPr lang="en-US"/>
              <a:t>?</a:t>
            </a:r>
          </a:p>
        </p:txBody>
      </p:sp>
    </p:spTree>
    <p:extLst>
      <p:ext uri="{BB962C8B-B14F-4D97-AF65-F5344CB8AC3E}">
        <p14:creationId xmlns:p14="http://schemas.microsoft.com/office/powerpoint/2010/main" val="201637757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294967295"/>
          </p:nvPr>
        </p:nvSpPr>
        <p:spPr>
          <a:xfrm>
            <a:off x="838200" y="6356350"/>
            <a:ext cx="2743200" cy="365125"/>
          </a:xfrm>
        </p:spPr>
        <p:txBody>
          <a:bodyPr/>
          <a:lstStyle/>
          <a:p>
            <a:fld id="{154639A7-C776-4673-AEB0-2EB983C3EF17}" type="slidenum">
              <a:rPr lang="en-US"/>
              <a:pPr/>
              <a:t>33</a:t>
            </a:fld>
            <a:endParaRPr lang="en-US"/>
          </a:p>
        </p:txBody>
      </p:sp>
      <p:sp>
        <p:nvSpPr>
          <p:cNvPr id="281602" name="Rectangle 2"/>
          <p:cNvSpPr>
            <a:spLocks noGrp="1" noChangeArrowheads="1"/>
          </p:cNvSpPr>
          <p:nvPr>
            <p:ph type="title"/>
          </p:nvPr>
        </p:nvSpPr>
        <p:spPr/>
        <p:txBody>
          <a:bodyPr/>
          <a:lstStyle/>
          <a:p>
            <a:r>
              <a:rPr lang="en-US"/>
              <a:t>The answer: dynamic binding</a:t>
            </a:r>
          </a:p>
        </p:txBody>
      </p:sp>
      <p:sp>
        <p:nvSpPr>
          <p:cNvPr id="281603" name="Rectangle 3"/>
          <p:cNvSpPr>
            <a:spLocks noGrp="1" noChangeArrowheads="1"/>
          </p:cNvSpPr>
          <p:nvPr>
            <p:ph type="body" idx="1"/>
          </p:nvPr>
        </p:nvSpPr>
        <p:spPr/>
        <p:txBody>
          <a:bodyPr/>
          <a:lstStyle/>
          <a:p>
            <a:pPr>
              <a:lnSpc>
                <a:spcPct val="90000"/>
              </a:lnSpc>
            </a:pPr>
            <a:r>
              <a:rPr lang="en-US"/>
              <a:t>The version of </a:t>
            </a:r>
            <a:r>
              <a:rPr lang="en-US">
                <a:latin typeface="Courier New" panose="02070309020205020404" pitchFamily="49" charset="0"/>
              </a:rPr>
              <a:t>withdraw</a:t>
            </a:r>
            <a:r>
              <a:rPr lang="en-US"/>
              <a:t> from </a:t>
            </a:r>
            <a:r>
              <a:rPr lang="en-US">
                <a:latin typeface="Courier New" panose="02070309020205020404" pitchFamily="49" charset="0"/>
              </a:rPr>
              <a:t>FeeAccount</a:t>
            </a:r>
            <a:r>
              <a:rPr lang="en-US"/>
              <a:t> will be called</a:t>
            </a:r>
          </a:p>
          <a:p>
            <a:pPr>
              <a:lnSpc>
                <a:spcPct val="90000"/>
              </a:lnSpc>
            </a:pPr>
            <a:endParaRPr lang="en-US"/>
          </a:p>
          <a:p>
            <a:pPr>
              <a:lnSpc>
                <a:spcPct val="90000"/>
              </a:lnSpc>
            </a:pPr>
            <a:r>
              <a:rPr lang="en-US"/>
              <a:t>The version of an object's method that gets executed is always determined by that object's type, </a:t>
            </a:r>
            <a:r>
              <a:rPr lang="en-US" i="1" u="sng"/>
              <a:t>not</a:t>
            </a:r>
            <a:r>
              <a:rPr lang="en-US"/>
              <a:t> by the type of the variable</a:t>
            </a:r>
          </a:p>
          <a:p>
            <a:pPr>
              <a:lnSpc>
                <a:spcPct val="90000"/>
              </a:lnSpc>
            </a:pPr>
            <a:endParaRPr lang="en-US"/>
          </a:p>
          <a:p>
            <a:pPr>
              <a:lnSpc>
                <a:spcPct val="90000"/>
              </a:lnSpc>
            </a:pPr>
            <a:r>
              <a:rPr lang="en-US"/>
              <a:t>The variable should only be looked at to determine whether the code would compile; after that, all behavior is determined by the object itself</a:t>
            </a:r>
          </a:p>
        </p:txBody>
      </p:sp>
    </p:spTree>
    <p:extLst>
      <p:ext uri="{BB962C8B-B14F-4D97-AF65-F5344CB8AC3E}">
        <p14:creationId xmlns:p14="http://schemas.microsoft.com/office/powerpoint/2010/main" val="392555734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294967295"/>
          </p:nvPr>
        </p:nvSpPr>
        <p:spPr>
          <a:xfrm>
            <a:off x="838200" y="6356350"/>
            <a:ext cx="2743200" cy="365125"/>
          </a:xfrm>
        </p:spPr>
        <p:txBody>
          <a:bodyPr/>
          <a:lstStyle/>
          <a:p>
            <a:fld id="{2FB6DB7A-07FD-4C4F-80B0-1C302EB60496}" type="slidenum">
              <a:rPr lang="en-US"/>
              <a:pPr/>
              <a:t>34</a:t>
            </a:fld>
            <a:endParaRPr lang="en-US"/>
          </a:p>
        </p:txBody>
      </p:sp>
      <p:sp>
        <p:nvSpPr>
          <p:cNvPr id="229378" name="Rectangle 2"/>
          <p:cNvSpPr>
            <a:spLocks noGrp="1" noChangeArrowheads="1"/>
          </p:cNvSpPr>
          <p:nvPr>
            <p:ph type="title"/>
          </p:nvPr>
        </p:nvSpPr>
        <p:spPr/>
        <p:txBody>
          <a:bodyPr/>
          <a:lstStyle/>
          <a:p>
            <a:r>
              <a:rPr lang="en-US"/>
              <a:t>Static and Dynamic Binding</a:t>
            </a:r>
          </a:p>
        </p:txBody>
      </p:sp>
      <p:sp>
        <p:nvSpPr>
          <p:cNvPr id="229379" name="Rectangle 3"/>
          <p:cNvSpPr>
            <a:spLocks noGrp="1" noChangeArrowheads="1"/>
          </p:cNvSpPr>
          <p:nvPr>
            <p:ph type="body" idx="1"/>
          </p:nvPr>
        </p:nvSpPr>
        <p:spPr/>
        <p:txBody>
          <a:bodyPr/>
          <a:lstStyle/>
          <a:p>
            <a:pPr>
              <a:lnSpc>
                <a:spcPct val="90000"/>
              </a:lnSpc>
            </a:pPr>
            <a:r>
              <a:rPr lang="en-US" b="1"/>
              <a:t>static binding</a:t>
            </a:r>
            <a:r>
              <a:rPr lang="en-US"/>
              <a:t>: methods and types that are hard-wired at compile time</a:t>
            </a:r>
          </a:p>
          <a:p>
            <a:pPr lvl="1">
              <a:lnSpc>
                <a:spcPct val="90000"/>
              </a:lnSpc>
            </a:pPr>
            <a:r>
              <a:rPr lang="en-US"/>
              <a:t>static methods</a:t>
            </a:r>
          </a:p>
          <a:p>
            <a:pPr lvl="1">
              <a:lnSpc>
                <a:spcPct val="90000"/>
              </a:lnSpc>
            </a:pPr>
            <a:r>
              <a:rPr lang="en-US"/>
              <a:t>referring to instance variables</a:t>
            </a:r>
          </a:p>
          <a:p>
            <a:pPr lvl="1">
              <a:lnSpc>
                <a:spcPct val="90000"/>
              </a:lnSpc>
            </a:pPr>
            <a:r>
              <a:rPr lang="en-US"/>
              <a:t>the types of the reference variables you declare</a:t>
            </a:r>
            <a:br>
              <a:rPr lang="en-US"/>
            </a:br>
            <a:endParaRPr lang="en-US"/>
          </a:p>
          <a:p>
            <a:pPr>
              <a:lnSpc>
                <a:spcPct val="90000"/>
              </a:lnSpc>
            </a:pPr>
            <a:r>
              <a:rPr lang="en-US" b="1"/>
              <a:t>dynamic binding</a:t>
            </a:r>
            <a:r>
              <a:rPr lang="en-US"/>
              <a:t>: methods and types that are determined and checked as the program is running</a:t>
            </a:r>
          </a:p>
          <a:p>
            <a:pPr lvl="1">
              <a:lnSpc>
                <a:spcPct val="90000"/>
              </a:lnSpc>
            </a:pPr>
            <a:r>
              <a:rPr lang="en-US"/>
              <a:t>non-static (a.k.a virtual) methods that are called</a:t>
            </a:r>
          </a:p>
          <a:p>
            <a:pPr lvl="1">
              <a:lnSpc>
                <a:spcPct val="90000"/>
              </a:lnSpc>
            </a:pPr>
            <a:r>
              <a:rPr lang="en-US"/>
              <a:t>types of objects that your variables refer to</a:t>
            </a:r>
          </a:p>
        </p:txBody>
      </p:sp>
    </p:spTree>
    <p:extLst>
      <p:ext uri="{BB962C8B-B14F-4D97-AF65-F5344CB8AC3E}">
        <p14:creationId xmlns:p14="http://schemas.microsoft.com/office/powerpoint/2010/main" val="179301237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294967295"/>
          </p:nvPr>
        </p:nvSpPr>
        <p:spPr>
          <a:xfrm>
            <a:off x="838200" y="6356350"/>
            <a:ext cx="2743200" cy="365125"/>
          </a:xfrm>
        </p:spPr>
        <p:txBody>
          <a:bodyPr/>
          <a:lstStyle/>
          <a:p>
            <a:fld id="{2B359C27-089F-4CE7-BF6F-5D8AB3A639C8}" type="slidenum">
              <a:rPr lang="en-US"/>
              <a:pPr/>
              <a:t>35</a:t>
            </a:fld>
            <a:endParaRPr lang="en-US"/>
          </a:p>
        </p:txBody>
      </p:sp>
      <p:sp>
        <p:nvSpPr>
          <p:cNvPr id="286722" name="Rectangle 2"/>
          <p:cNvSpPr>
            <a:spLocks noGrp="1" noChangeArrowheads="1"/>
          </p:cNvSpPr>
          <p:nvPr>
            <p:ph type="title"/>
          </p:nvPr>
        </p:nvSpPr>
        <p:spPr/>
        <p:txBody>
          <a:bodyPr/>
          <a:lstStyle/>
          <a:p>
            <a:r>
              <a:rPr lang="en-US"/>
              <a:t>Polymorphism</a:t>
            </a:r>
          </a:p>
        </p:txBody>
      </p:sp>
      <p:sp>
        <p:nvSpPr>
          <p:cNvPr id="286723" name="Rectangle 3"/>
          <p:cNvSpPr>
            <a:spLocks noGrp="1" noChangeArrowheads="1"/>
          </p:cNvSpPr>
          <p:nvPr>
            <p:ph type="body" idx="1"/>
          </p:nvPr>
        </p:nvSpPr>
        <p:spPr/>
        <p:txBody>
          <a:bodyPr/>
          <a:lstStyle/>
          <a:p>
            <a:r>
              <a:rPr lang="en-US"/>
              <a:t>inheritance, like interfaces, provides a way to achieve polymorphism in Java</a:t>
            </a:r>
          </a:p>
          <a:p>
            <a:r>
              <a:rPr lang="en-US" b="1"/>
              <a:t>polymorphism</a:t>
            </a:r>
            <a:r>
              <a:rPr lang="en-US"/>
              <a:t>: the ability to use identical syntax on different data types, causing possibly different underlying behavior to execute</a:t>
            </a:r>
          </a:p>
          <a:p>
            <a:pPr lvl="1"/>
            <a:r>
              <a:rPr lang="en-US"/>
              <a:t>example: If we have a variable of type </a:t>
            </a:r>
            <a:r>
              <a:rPr lang="en-US">
                <a:latin typeface="Courier New" panose="02070309020205020404" pitchFamily="49" charset="0"/>
              </a:rPr>
              <a:t>BankAccount</a:t>
            </a:r>
            <a:r>
              <a:rPr lang="en-US"/>
              <a:t> and call </a:t>
            </a:r>
            <a:r>
              <a:rPr lang="en-US">
                <a:latin typeface="Courier New" panose="02070309020205020404" pitchFamily="49" charset="0"/>
              </a:rPr>
              <a:t>withdraw</a:t>
            </a:r>
            <a:r>
              <a:rPr lang="en-US"/>
              <a:t> on it, it might execute the version that charges a fee, or the version from the checking account that tallies interest, or the regular version, depending on the type of the actual object.</a:t>
            </a:r>
          </a:p>
        </p:txBody>
      </p:sp>
    </p:spTree>
    <p:extLst>
      <p:ext uri="{BB962C8B-B14F-4D97-AF65-F5344CB8AC3E}">
        <p14:creationId xmlns:p14="http://schemas.microsoft.com/office/powerpoint/2010/main" val="132077466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294967295"/>
          </p:nvPr>
        </p:nvSpPr>
        <p:spPr>
          <a:xfrm>
            <a:off x="838200" y="6356350"/>
            <a:ext cx="2743200" cy="365125"/>
          </a:xfrm>
        </p:spPr>
        <p:txBody>
          <a:bodyPr/>
          <a:lstStyle/>
          <a:p>
            <a:fld id="{9FC8711B-5C24-476D-B70E-AEEDB05D1E1C}" type="slidenum">
              <a:rPr lang="en-US"/>
              <a:pPr/>
              <a:t>36</a:t>
            </a:fld>
            <a:endParaRPr lang="en-US"/>
          </a:p>
        </p:txBody>
      </p:sp>
      <p:sp>
        <p:nvSpPr>
          <p:cNvPr id="282626" name="Rectangle 2"/>
          <p:cNvSpPr>
            <a:spLocks noGrp="1" noChangeArrowheads="1"/>
          </p:cNvSpPr>
          <p:nvPr>
            <p:ph type="title"/>
          </p:nvPr>
        </p:nvSpPr>
        <p:spPr/>
        <p:txBody>
          <a:bodyPr/>
          <a:lstStyle/>
          <a:p>
            <a:r>
              <a:rPr lang="en-US"/>
              <a:t>Type-casting and objects</a:t>
            </a:r>
          </a:p>
        </p:txBody>
      </p:sp>
      <p:sp>
        <p:nvSpPr>
          <p:cNvPr id="282627" name="Rectangle 3"/>
          <p:cNvSpPr>
            <a:spLocks noGrp="1" noChangeArrowheads="1"/>
          </p:cNvSpPr>
          <p:nvPr>
            <p:ph type="body" idx="1"/>
          </p:nvPr>
        </p:nvSpPr>
        <p:spPr/>
        <p:txBody>
          <a:bodyPr>
            <a:normAutofit fontScale="92500" lnSpcReduction="10000"/>
          </a:bodyPr>
          <a:lstStyle/>
          <a:p>
            <a:r>
              <a:rPr lang="en-US"/>
              <a:t>You cannot call a method on a reference unless the reference's type has that method</a:t>
            </a:r>
          </a:p>
          <a:p>
            <a:pPr>
              <a:buFont typeface="Wingdings" panose="05000000000000000000" pitchFamily="2" charset="2"/>
              <a:buNone/>
            </a:pPr>
            <a:endParaRPr lang="en-US"/>
          </a:p>
          <a:p>
            <a:pPr>
              <a:buFont typeface="Wingdings" panose="05000000000000000000" pitchFamily="2" charset="2"/>
              <a:buNone/>
            </a:pPr>
            <a:r>
              <a:rPr lang="en-US">
                <a:latin typeface="Courier New" panose="02070309020205020404" pitchFamily="49" charset="0"/>
              </a:rPr>
              <a:t>Object o = new BankAccount("Ed", 9.00);</a:t>
            </a:r>
          </a:p>
          <a:p>
            <a:pPr>
              <a:buFont typeface="Wingdings" panose="05000000000000000000" pitchFamily="2" charset="2"/>
              <a:buNone/>
            </a:pPr>
            <a:r>
              <a:rPr lang="en-US">
                <a:latin typeface="Courier New" panose="02070309020205020404" pitchFamily="49" charset="0"/>
              </a:rPr>
              <a:t>o.withdraw(5.00);  // doesn't compile</a:t>
            </a:r>
          </a:p>
          <a:p>
            <a:pPr>
              <a:buFont typeface="Wingdings" panose="05000000000000000000" pitchFamily="2" charset="2"/>
              <a:buNone/>
            </a:pPr>
            <a:endParaRPr lang="en-US">
              <a:latin typeface="Courier New" panose="02070309020205020404" pitchFamily="49" charset="0"/>
            </a:endParaRPr>
          </a:p>
          <a:p>
            <a:r>
              <a:rPr lang="en-US"/>
              <a:t>You can cast a reference to any subtype of its current type, and this will compile successfully</a:t>
            </a:r>
          </a:p>
          <a:p>
            <a:endParaRPr lang="en-US"/>
          </a:p>
          <a:p>
            <a:pPr>
              <a:buFont typeface="Wingdings" panose="05000000000000000000" pitchFamily="2" charset="2"/>
              <a:buNone/>
            </a:pPr>
            <a:r>
              <a:rPr lang="en-US">
                <a:latin typeface="Courier New" panose="02070309020205020404" pitchFamily="49" charset="0"/>
              </a:rPr>
              <a:t>((BankAccount)o).withdraw(5.00);</a:t>
            </a:r>
          </a:p>
        </p:txBody>
      </p:sp>
    </p:spTree>
    <p:extLst>
      <p:ext uri="{BB962C8B-B14F-4D97-AF65-F5344CB8AC3E}">
        <p14:creationId xmlns:p14="http://schemas.microsoft.com/office/powerpoint/2010/main" val="294761592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294967295"/>
          </p:nvPr>
        </p:nvSpPr>
        <p:spPr>
          <a:xfrm>
            <a:off x="838200" y="6356350"/>
            <a:ext cx="2743200" cy="365125"/>
          </a:xfrm>
        </p:spPr>
        <p:txBody>
          <a:bodyPr/>
          <a:lstStyle/>
          <a:p>
            <a:fld id="{ABADF692-67ED-47C4-9FD5-931E248D43E1}" type="slidenum">
              <a:rPr lang="en-US"/>
              <a:pPr/>
              <a:t>37</a:t>
            </a:fld>
            <a:endParaRPr lang="en-US"/>
          </a:p>
        </p:txBody>
      </p:sp>
      <p:sp>
        <p:nvSpPr>
          <p:cNvPr id="283650" name="Rectangle 2"/>
          <p:cNvSpPr>
            <a:spLocks noGrp="1" noChangeArrowheads="1"/>
          </p:cNvSpPr>
          <p:nvPr>
            <p:ph type="title"/>
          </p:nvPr>
        </p:nvSpPr>
        <p:spPr/>
        <p:txBody>
          <a:bodyPr/>
          <a:lstStyle/>
          <a:p>
            <a:r>
              <a:rPr lang="en-US"/>
              <a:t>Down-casting and runtime</a:t>
            </a:r>
          </a:p>
        </p:txBody>
      </p:sp>
      <p:sp>
        <p:nvSpPr>
          <p:cNvPr id="283651" name="Rectangle 3"/>
          <p:cNvSpPr>
            <a:spLocks noGrp="1" noChangeArrowheads="1"/>
          </p:cNvSpPr>
          <p:nvPr>
            <p:ph type="body" idx="1"/>
          </p:nvPr>
        </p:nvSpPr>
        <p:spPr/>
        <p:txBody>
          <a:bodyPr/>
          <a:lstStyle/>
          <a:p>
            <a:pPr>
              <a:lnSpc>
                <a:spcPct val="90000"/>
              </a:lnSpc>
            </a:pPr>
            <a:r>
              <a:rPr lang="en-US"/>
              <a:t>It is illegal to cast a reference variable into an unrelated type (example: casting a </a:t>
            </a:r>
            <a:r>
              <a:rPr lang="en-US">
                <a:latin typeface="Courier New" panose="02070309020205020404" pitchFamily="49" charset="0"/>
              </a:rPr>
              <a:t>String</a:t>
            </a:r>
            <a:r>
              <a:rPr lang="en-US"/>
              <a:t> variable into a </a:t>
            </a:r>
            <a:r>
              <a:rPr lang="en-US">
                <a:latin typeface="Courier New" panose="02070309020205020404" pitchFamily="49" charset="0"/>
              </a:rPr>
              <a:t>BankAccount</a:t>
            </a:r>
            <a:r>
              <a:rPr lang="en-US"/>
              <a:t>)</a:t>
            </a:r>
          </a:p>
          <a:p>
            <a:pPr lvl="1">
              <a:lnSpc>
                <a:spcPct val="90000"/>
              </a:lnSpc>
            </a:pPr>
            <a:endParaRPr lang="en-US"/>
          </a:p>
          <a:p>
            <a:pPr>
              <a:lnSpc>
                <a:spcPct val="90000"/>
              </a:lnSpc>
            </a:pPr>
            <a:r>
              <a:rPr lang="en-US"/>
              <a:t>It is legal to cast a reference to the wrong subtype; this will compile but crash when the program runs</a:t>
            </a:r>
          </a:p>
          <a:p>
            <a:pPr lvl="1">
              <a:lnSpc>
                <a:spcPct val="90000"/>
              </a:lnSpc>
            </a:pPr>
            <a:r>
              <a:rPr lang="en-US"/>
              <a:t>Will crash even if the type you cast it to has the method in question</a:t>
            </a:r>
          </a:p>
          <a:p>
            <a:pPr>
              <a:lnSpc>
                <a:spcPct val="90000"/>
              </a:lnSpc>
              <a:buFont typeface="Wingdings" panose="05000000000000000000" pitchFamily="2" charset="2"/>
              <a:buNone/>
            </a:pPr>
            <a:endParaRPr lang="en-US"/>
          </a:p>
          <a:p>
            <a:pPr>
              <a:lnSpc>
                <a:spcPct val="90000"/>
              </a:lnSpc>
              <a:buFont typeface="Wingdings" panose="05000000000000000000" pitchFamily="2" charset="2"/>
              <a:buNone/>
            </a:pPr>
            <a:r>
              <a:rPr lang="en-US" sz="2400">
                <a:latin typeface="Courier New" panose="02070309020205020404" pitchFamily="49" charset="0"/>
              </a:rPr>
              <a:t>((String)o).toUpperCase();       // crashes</a:t>
            </a:r>
          </a:p>
          <a:p>
            <a:pPr>
              <a:lnSpc>
                <a:spcPct val="90000"/>
              </a:lnSpc>
              <a:buFont typeface="Wingdings" panose="05000000000000000000" pitchFamily="2" charset="2"/>
              <a:buNone/>
            </a:pPr>
            <a:r>
              <a:rPr lang="en-US" sz="2400">
                <a:latin typeface="Courier New" panose="02070309020205020404" pitchFamily="49" charset="0"/>
              </a:rPr>
              <a:t>((FeeAccount)o).withdraw(5.00);  // crashes</a:t>
            </a:r>
          </a:p>
        </p:txBody>
      </p:sp>
    </p:spTree>
    <p:extLst>
      <p:ext uri="{BB962C8B-B14F-4D97-AF65-F5344CB8AC3E}">
        <p14:creationId xmlns:p14="http://schemas.microsoft.com/office/powerpoint/2010/main" val="297790476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294967295"/>
          </p:nvPr>
        </p:nvSpPr>
        <p:spPr>
          <a:xfrm>
            <a:off x="838200" y="6356350"/>
            <a:ext cx="2743200" cy="365125"/>
          </a:xfrm>
        </p:spPr>
        <p:txBody>
          <a:bodyPr/>
          <a:lstStyle/>
          <a:p>
            <a:fld id="{79EE4FE5-198B-4E9D-B1FA-B82EF698CBAD}" type="slidenum">
              <a:rPr lang="en-US"/>
              <a:pPr/>
              <a:t>38</a:t>
            </a:fld>
            <a:endParaRPr lang="en-US"/>
          </a:p>
        </p:txBody>
      </p:sp>
      <p:sp>
        <p:nvSpPr>
          <p:cNvPr id="290818" name="Rectangle 2"/>
          <p:cNvSpPr>
            <a:spLocks noGrp="1" noChangeArrowheads="1"/>
          </p:cNvSpPr>
          <p:nvPr>
            <p:ph type="title"/>
          </p:nvPr>
        </p:nvSpPr>
        <p:spPr/>
        <p:txBody>
          <a:bodyPr/>
          <a:lstStyle/>
          <a:p>
            <a:r>
              <a:rPr lang="en-US"/>
              <a:t>A dynamic binding problem</a:t>
            </a:r>
          </a:p>
        </p:txBody>
      </p:sp>
      <p:sp>
        <p:nvSpPr>
          <p:cNvPr id="290819" name="Rectangle 3"/>
          <p:cNvSpPr>
            <a:spLocks noGrp="1" noChangeArrowheads="1"/>
          </p:cNvSpPr>
          <p:nvPr>
            <p:ph type="body" idx="1"/>
          </p:nvPr>
        </p:nvSpPr>
        <p:spPr/>
        <p:txBody>
          <a:bodyPr>
            <a:normAutofit fontScale="62500" lnSpcReduction="20000"/>
          </a:bodyPr>
          <a:lstStyle/>
          <a:p>
            <a:pPr>
              <a:lnSpc>
                <a:spcPct val="80000"/>
              </a:lnSpc>
              <a:buFont typeface="Wingdings" panose="05000000000000000000" pitchFamily="2" charset="2"/>
              <a:buNone/>
            </a:pPr>
            <a:r>
              <a:rPr lang="en-US" sz="2000">
                <a:latin typeface="Courier New" panose="02070309020205020404" pitchFamily="49" charset="0"/>
              </a:rPr>
              <a:t>class A {</a:t>
            </a:r>
          </a:p>
          <a:p>
            <a:pPr>
              <a:lnSpc>
                <a:spcPct val="80000"/>
              </a:lnSpc>
              <a:buFont typeface="Wingdings" panose="05000000000000000000" pitchFamily="2" charset="2"/>
              <a:buNone/>
            </a:pPr>
            <a:r>
              <a:rPr lang="en-US" sz="2000">
                <a:latin typeface="Courier New" panose="02070309020205020404" pitchFamily="49" charset="0"/>
              </a:rPr>
              <a:t>  public void method1() { System.out.println(</a:t>
            </a:r>
            <a:r>
              <a:rPr lang="en-US" sz="2000">
                <a:latin typeface="Times New Roman" panose="02020603050405020304" pitchFamily="18" charset="0"/>
              </a:rPr>
              <a:t>“</a:t>
            </a:r>
            <a:r>
              <a:rPr lang="en-US" sz="2000">
                <a:latin typeface="Courier New" panose="02070309020205020404" pitchFamily="49" charset="0"/>
              </a:rPr>
              <a:t>A1</a:t>
            </a:r>
            <a:r>
              <a:rPr lang="en-US" sz="2000">
                <a:latin typeface="Times New Roman" panose="02020603050405020304" pitchFamily="18" charset="0"/>
              </a:rPr>
              <a:t>”</a:t>
            </a:r>
            <a:r>
              <a:rPr lang="en-US" sz="2000">
                <a:latin typeface="Courier New" panose="02070309020205020404" pitchFamily="49" charset="0"/>
              </a:rPr>
              <a:t>); }</a:t>
            </a:r>
          </a:p>
          <a:p>
            <a:pPr>
              <a:lnSpc>
                <a:spcPct val="80000"/>
              </a:lnSpc>
              <a:buFont typeface="Wingdings" panose="05000000000000000000" pitchFamily="2" charset="2"/>
              <a:buNone/>
            </a:pPr>
            <a:r>
              <a:rPr lang="en-US" sz="2000">
                <a:latin typeface="Courier New" panose="02070309020205020404" pitchFamily="49" charset="0"/>
              </a:rPr>
              <a:t>  public void method3() { System.out.println(</a:t>
            </a:r>
            <a:r>
              <a:rPr lang="en-US" sz="2000">
                <a:latin typeface="Times New Roman" panose="02020603050405020304" pitchFamily="18" charset="0"/>
              </a:rPr>
              <a:t>“</a:t>
            </a:r>
            <a:r>
              <a:rPr lang="en-US" sz="2000">
                <a:latin typeface="Courier New" panose="02070309020205020404" pitchFamily="49" charset="0"/>
              </a:rPr>
              <a:t>A3</a:t>
            </a:r>
            <a:r>
              <a:rPr lang="en-US" sz="2000">
                <a:latin typeface="Times New Roman" panose="02020603050405020304" pitchFamily="18" charset="0"/>
              </a:rPr>
              <a:t>”</a:t>
            </a:r>
            <a:r>
              <a:rPr lang="en-US" sz="2000">
                <a:latin typeface="Courier New" panose="02070309020205020404" pitchFamily="49" charset="0"/>
              </a:rPr>
              <a:t>); }</a:t>
            </a:r>
          </a:p>
          <a:p>
            <a:pPr>
              <a:lnSpc>
                <a:spcPct val="80000"/>
              </a:lnSpc>
              <a:buFont typeface="Wingdings" panose="05000000000000000000" pitchFamily="2" charset="2"/>
              <a:buNone/>
            </a:pPr>
            <a:r>
              <a:rPr lang="en-US" sz="2000">
                <a:latin typeface="Courier New" panose="02070309020205020404" pitchFamily="49" charset="0"/>
              </a:rPr>
              <a:t>}</a:t>
            </a:r>
          </a:p>
          <a:p>
            <a:pPr>
              <a:lnSpc>
                <a:spcPct val="80000"/>
              </a:lnSpc>
              <a:buFont typeface="Wingdings" panose="05000000000000000000" pitchFamily="2" charset="2"/>
              <a:buNone/>
            </a:pPr>
            <a:endParaRPr lang="en-US" sz="2000">
              <a:latin typeface="Courier New" panose="02070309020205020404" pitchFamily="49" charset="0"/>
            </a:endParaRPr>
          </a:p>
          <a:p>
            <a:pPr>
              <a:lnSpc>
                <a:spcPct val="80000"/>
              </a:lnSpc>
              <a:buFont typeface="Wingdings" panose="05000000000000000000" pitchFamily="2" charset="2"/>
              <a:buNone/>
            </a:pPr>
            <a:r>
              <a:rPr lang="en-US" sz="2000">
                <a:latin typeface="Courier New" panose="02070309020205020404" pitchFamily="49" charset="0"/>
              </a:rPr>
              <a:t>class B extends A {</a:t>
            </a:r>
          </a:p>
          <a:p>
            <a:pPr>
              <a:lnSpc>
                <a:spcPct val="80000"/>
              </a:lnSpc>
              <a:buFont typeface="Wingdings" panose="05000000000000000000" pitchFamily="2" charset="2"/>
              <a:buNone/>
            </a:pPr>
            <a:r>
              <a:rPr lang="en-US" sz="2000">
                <a:latin typeface="Courier New" panose="02070309020205020404" pitchFamily="49" charset="0"/>
              </a:rPr>
              <a:t>  public void method2() { System.out.println(</a:t>
            </a:r>
            <a:r>
              <a:rPr lang="en-US" sz="2000">
                <a:latin typeface="Times New Roman" panose="02020603050405020304" pitchFamily="18" charset="0"/>
              </a:rPr>
              <a:t>“</a:t>
            </a:r>
            <a:r>
              <a:rPr lang="en-US" sz="2000">
                <a:latin typeface="Courier New" panose="02070309020205020404" pitchFamily="49" charset="0"/>
              </a:rPr>
              <a:t>B2</a:t>
            </a:r>
            <a:r>
              <a:rPr lang="en-US" sz="2000">
                <a:latin typeface="Times New Roman" panose="02020603050405020304" pitchFamily="18" charset="0"/>
              </a:rPr>
              <a:t>”</a:t>
            </a:r>
            <a:r>
              <a:rPr lang="en-US" sz="2000">
                <a:latin typeface="Courier New" panose="02070309020205020404" pitchFamily="49" charset="0"/>
              </a:rPr>
              <a:t>); }</a:t>
            </a:r>
          </a:p>
          <a:p>
            <a:pPr>
              <a:lnSpc>
                <a:spcPct val="80000"/>
              </a:lnSpc>
              <a:buFont typeface="Wingdings" panose="05000000000000000000" pitchFamily="2" charset="2"/>
              <a:buNone/>
            </a:pPr>
            <a:r>
              <a:rPr lang="en-US" sz="2000">
                <a:latin typeface="Courier New" panose="02070309020205020404" pitchFamily="49" charset="0"/>
              </a:rPr>
              <a:t>  public void method3() { System.out.println(</a:t>
            </a:r>
            <a:r>
              <a:rPr lang="en-US" sz="2000">
                <a:latin typeface="Times New Roman" panose="02020603050405020304" pitchFamily="18" charset="0"/>
              </a:rPr>
              <a:t>“</a:t>
            </a:r>
            <a:r>
              <a:rPr lang="en-US" sz="2000">
                <a:latin typeface="Courier New" panose="02070309020205020404" pitchFamily="49" charset="0"/>
              </a:rPr>
              <a:t>B3</a:t>
            </a:r>
            <a:r>
              <a:rPr lang="en-US" sz="2000">
                <a:latin typeface="Times New Roman" panose="02020603050405020304" pitchFamily="18" charset="0"/>
              </a:rPr>
              <a:t>”</a:t>
            </a:r>
            <a:r>
              <a:rPr lang="en-US" sz="2000">
                <a:latin typeface="Courier New" panose="02070309020205020404" pitchFamily="49" charset="0"/>
              </a:rPr>
              <a:t>); }</a:t>
            </a:r>
          </a:p>
          <a:p>
            <a:pPr>
              <a:lnSpc>
                <a:spcPct val="80000"/>
              </a:lnSpc>
              <a:buFont typeface="Wingdings" panose="05000000000000000000" pitchFamily="2" charset="2"/>
              <a:buNone/>
            </a:pPr>
            <a:r>
              <a:rPr lang="en-US" sz="2000">
                <a:latin typeface="Courier New" panose="02070309020205020404" pitchFamily="49" charset="0"/>
              </a:rPr>
              <a:t>}</a:t>
            </a:r>
          </a:p>
          <a:p>
            <a:pPr>
              <a:lnSpc>
                <a:spcPct val="80000"/>
              </a:lnSpc>
              <a:buFont typeface="Wingdings" panose="05000000000000000000" pitchFamily="2" charset="2"/>
              <a:buNone/>
            </a:pPr>
            <a:endParaRPr lang="en-US" sz="2000">
              <a:latin typeface="Courier New" panose="02070309020205020404" pitchFamily="49" charset="0"/>
            </a:endParaRPr>
          </a:p>
          <a:p>
            <a:pPr>
              <a:lnSpc>
                <a:spcPct val="80000"/>
              </a:lnSpc>
              <a:buFont typeface="Wingdings" panose="05000000000000000000" pitchFamily="2" charset="2"/>
              <a:buNone/>
            </a:pPr>
            <a:r>
              <a:rPr lang="en-US" sz="2000">
                <a:latin typeface="Courier New" panose="02070309020205020404" pitchFamily="49" charset="0"/>
              </a:rPr>
              <a:t>A var1 = new B();</a:t>
            </a:r>
          </a:p>
          <a:p>
            <a:pPr>
              <a:lnSpc>
                <a:spcPct val="80000"/>
              </a:lnSpc>
              <a:buFont typeface="Wingdings" panose="05000000000000000000" pitchFamily="2" charset="2"/>
              <a:buNone/>
            </a:pPr>
            <a:r>
              <a:rPr lang="en-US" sz="2000">
                <a:latin typeface="Courier New" panose="02070309020205020404" pitchFamily="49" charset="0"/>
              </a:rPr>
              <a:t>Object var2 = new A();</a:t>
            </a:r>
          </a:p>
          <a:p>
            <a:pPr>
              <a:lnSpc>
                <a:spcPct val="80000"/>
              </a:lnSpc>
              <a:buFont typeface="Wingdings" panose="05000000000000000000" pitchFamily="2" charset="2"/>
              <a:buNone/>
            </a:pPr>
            <a:endParaRPr lang="en-US" sz="2000">
              <a:latin typeface="Courier New" panose="02070309020205020404" pitchFamily="49" charset="0"/>
            </a:endParaRPr>
          </a:p>
          <a:p>
            <a:pPr>
              <a:lnSpc>
                <a:spcPct val="80000"/>
              </a:lnSpc>
              <a:buFont typeface="Wingdings" panose="05000000000000000000" pitchFamily="2" charset="2"/>
              <a:buNone/>
            </a:pPr>
            <a:r>
              <a:rPr lang="en-US" sz="2000">
                <a:latin typeface="Courier New" panose="02070309020205020404" pitchFamily="49" charset="0"/>
              </a:rPr>
              <a:t>var1.method1();</a:t>
            </a:r>
          </a:p>
          <a:p>
            <a:pPr>
              <a:lnSpc>
                <a:spcPct val="80000"/>
              </a:lnSpc>
              <a:buFont typeface="Wingdings" panose="05000000000000000000" pitchFamily="2" charset="2"/>
              <a:buNone/>
            </a:pPr>
            <a:r>
              <a:rPr lang="en-US" sz="2000">
                <a:latin typeface="Courier New" panose="02070309020205020404" pitchFamily="49" charset="0"/>
              </a:rPr>
              <a:t>var1.method2();</a:t>
            </a:r>
          </a:p>
          <a:p>
            <a:pPr>
              <a:lnSpc>
                <a:spcPct val="80000"/>
              </a:lnSpc>
              <a:buFont typeface="Wingdings" panose="05000000000000000000" pitchFamily="2" charset="2"/>
              <a:buNone/>
            </a:pPr>
            <a:r>
              <a:rPr lang="en-US" sz="2000">
                <a:latin typeface="Courier New" panose="02070309020205020404" pitchFamily="49" charset="0"/>
              </a:rPr>
              <a:t>var2.method1();		</a:t>
            </a:r>
            <a:r>
              <a:rPr lang="en-US" i="1">
                <a:latin typeface="Verdana" panose="020B0604030504040204" pitchFamily="34" charset="0"/>
              </a:rPr>
              <a:t>OUTPUT???</a:t>
            </a:r>
          </a:p>
          <a:p>
            <a:pPr>
              <a:lnSpc>
                <a:spcPct val="80000"/>
              </a:lnSpc>
              <a:buFont typeface="Wingdings" panose="05000000000000000000" pitchFamily="2" charset="2"/>
              <a:buNone/>
            </a:pPr>
            <a:r>
              <a:rPr lang="en-US" sz="2000">
                <a:latin typeface="Courier New" panose="02070309020205020404" pitchFamily="49" charset="0"/>
              </a:rPr>
              <a:t>((A)var2).method3();</a:t>
            </a:r>
            <a:endParaRPr lang="en-US">
              <a:latin typeface="Courier New" panose="02070309020205020404" pitchFamily="49" charset="0"/>
            </a:endParaRPr>
          </a:p>
        </p:txBody>
      </p:sp>
    </p:spTree>
    <p:extLst>
      <p:ext uri="{BB962C8B-B14F-4D97-AF65-F5344CB8AC3E}">
        <p14:creationId xmlns:p14="http://schemas.microsoft.com/office/powerpoint/2010/main" val="78836153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294967295"/>
          </p:nvPr>
        </p:nvSpPr>
        <p:spPr>
          <a:xfrm>
            <a:off x="838200" y="6356350"/>
            <a:ext cx="2743200" cy="365125"/>
          </a:xfrm>
        </p:spPr>
        <p:txBody>
          <a:bodyPr/>
          <a:lstStyle/>
          <a:p>
            <a:fld id="{6BFF0E5B-1D63-4283-9341-F1C903AC5303}" type="slidenum">
              <a:rPr lang="en-US"/>
              <a:pPr/>
              <a:t>39</a:t>
            </a:fld>
            <a:endParaRPr lang="en-US"/>
          </a:p>
        </p:txBody>
      </p:sp>
      <p:sp>
        <p:nvSpPr>
          <p:cNvPr id="309250" name="Rectangle 2"/>
          <p:cNvSpPr>
            <a:spLocks noGrp="1" noChangeArrowheads="1"/>
          </p:cNvSpPr>
          <p:nvPr>
            <p:ph type="title"/>
          </p:nvPr>
        </p:nvSpPr>
        <p:spPr/>
        <p:txBody>
          <a:bodyPr/>
          <a:lstStyle/>
          <a:p>
            <a:r>
              <a:rPr lang="en-US"/>
              <a:t>A problem with interfaces</a:t>
            </a:r>
          </a:p>
        </p:txBody>
      </p:sp>
      <p:sp>
        <p:nvSpPr>
          <p:cNvPr id="309251" name="Rectangle 3"/>
          <p:cNvSpPr>
            <a:spLocks noGrp="1" noChangeArrowheads="1"/>
          </p:cNvSpPr>
          <p:nvPr>
            <p:ph type="body" idx="1"/>
          </p:nvPr>
        </p:nvSpPr>
        <p:spPr/>
        <p:txBody>
          <a:bodyPr>
            <a:normAutofit lnSpcReduction="10000"/>
          </a:bodyPr>
          <a:lstStyle/>
          <a:p>
            <a:pPr>
              <a:lnSpc>
                <a:spcPct val="90000"/>
              </a:lnSpc>
              <a:buFont typeface="Wingdings" panose="05000000000000000000" pitchFamily="2" charset="2"/>
              <a:buNone/>
            </a:pPr>
            <a:r>
              <a:rPr lang="en-US">
                <a:latin typeface="Courier New" panose="02070309020205020404" pitchFamily="49" charset="0"/>
              </a:rPr>
              <a:t>public interface Shape2D {</a:t>
            </a:r>
          </a:p>
          <a:p>
            <a:pPr>
              <a:lnSpc>
                <a:spcPct val="90000"/>
              </a:lnSpc>
              <a:buFont typeface="Wingdings" panose="05000000000000000000" pitchFamily="2" charset="2"/>
              <a:buNone/>
            </a:pPr>
            <a:r>
              <a:rPr lang="en-US">
                <a:latin typeface="Courier New" panose="02070309020205020404" pitchFamily="49" charset="0"/>
              </a:rPr>
              <a:t>  int getX();</a:t>
            </a:r>
          </a:p>
          <a:p>
            <a:pPr>
              <a:lnSpc>
                <a:spcPct val="90000"/>
              </a:lnSpc>
              <a:buFont typeface="Wingdings" panose="05000000000000000000" pitchFamily="2" charset="2"/>
              <a:buNone/>
            </a:pPr>
            <a:r>
              <a:rPr lang="en-US">
                <a:latin typeface="Courier New" panose="02070309020205020404" pitchFamily="49" charset="0"/>
              </a:rPr>
              <a:t>  int getY();</a:t>
            </a:r>
          </a:p>
          <a:p>
            <a:pPr>
              <a:lnSpc>
                <a:spcPct val="90000"/>
              </a:lnSpc>
              <a:buFont typeface="Wingdings" panose="05000000000000000000" pitchFamily="2" charset="2"/>
              <a:buNone/>
            </a:pPr>
            <a:r>
              <a:rPr lang="en-US">
                <a:latin typeface="Courier New" panose="02070309020205020404" pitchFamily="49" charset="0"/>
              </a:rPr>
              <a:t>  double getArea();</a:t>
            </a:r>
          </a:p>
          <a:p>
            <a:pPr>
              <a:lnSpc>
                <a:spcPct val="90000"/>
              </a:lnSpc>
              <a:buFont typeface="Wingdings" panose="05000000000000000000" pitchFamily="2" charset="2"/>
              <a:buNone/>
            </a:pPr>
            <a:r>
              <a:rPr lang="en-US">
                <a:latin typeface="Courier New" panose="02070309020205020404" pitchFamily="49" charset="0"/>
              </a:rPr>
              <a:t>  double getPerimeter();</a:t>
            </a:r>
          </a:p>
          <a:p>
            <a:pPr>
              <a:lnSpc>
                <a:spcPct val="90000"/>
              </a:lnSpc>
              <a:buFont typeface="Wingdings" panose="05000000000000000000" pitchFamily="2" charset="2"/>
              <a:buNone/>
            </a:pPr>
            <a:r>
              <a:rPr lang="en-US">
                <a:latin typeface="Courier New" panose="02070309020205020404" pitchFamily="49" charset="0"/>
              </a:rPr>
              <a:t>}</a:t>
            </a:r>
          </a:p>
          <a:p>
            <a:pPr>
              <a:lnSpc>
                <a:spcPct val="90000"/>
              </a:lnSpc>
              <a:buFont typeface="Wingdings" panose="05000000000000000000" pitchFamily="2" charset="2"/>
              <a:buNone/>
            </a:pPr>
            <a:endParaRPr lang="en-US">
              <a:latin typeface="Courier New" panose="02070309020205020404" pitchFamily="49" charset="0"/>
            </a:endParaRPr>
          </a:p>
          <a:p>
            <a:pPr>
              <a:lnSpc>
                <a:spcPct val="90000"/>
              </a:lnSpc>
            </a:pPr>
            <a:r>
              <a:rPr lang="en-US"/>
              <a:t>Every shape will implement </a:t>
            </a:r>
            <a:r>
              <a:rPr lang="en-US">
                <a:latin typeface="Courier New" panose="02070309020205020404" pitchFamily="49" charset="0"/>
              </a:rPr>
              <a:t>getX</a:t>
            </a:r>
            <a:r>
              <a:rPr lang="en-US"/>
              <a:t> and </a:t>
            </a:r>
            <a:r>
              <a:rPr lang="en-US">
                <a:latin typeface="Courier New" panose="02070309020205020404" pitchFamily="49" charset="0"/>
              </a:rPr>
              <a:t>getY</a:t>
            </a:r>
            <a:r>
              <a:rPr lang="en-US"/>
              <a:t> the same, but each shape probably implements </a:t>
            </a:r>
            <a:r>
              <a:rPr lang="en-US">
                <a:latin typeface="Courier New" panose="02070309020205020404" pitchFamily="49" charset="0"/>
              </a:rPr>
              <a:t>getArea</a:t>
            </a:r>
            <a:r>
              <a:rPr lang="en-US"/>
              <a:t> and </a:t>
            </a:r>
            <a:r>
              <a:rPr lang="en-US">
                <a:latin typeface="Courier New" panose="02070309020205020404" pitchFamily="49" charset="0"/>
              </a:rPr>
              <a:t>getPerimeter</a:t>
            </a:r>
            <a:r>
              <a:rPr lang="en-US"/>
              <a:t> differently</a:t>
            </a:r>
          </a:p>
        </p:txBody>
      </p:sp>
    </p:spTree>
    <p:extLst>
      <p:ext uri="{BB962C8B-B14F-4D97-AF65-F5344CB8AC3E}">
        <p14:creationId xmlns:p14="http://schemas.microsoft.com/office/powerpoint/2010/main" val="40861309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294967295"/>
          </p:nvPr>
        </p:nvSpPr>
        <p:spPr>
          <a:xfrm>
            <a:off x="838200" y="6356350"/>
            <a:ext cx="2743200" cy="365125"/>
          </a:xfrm>
        </p:spPr>
        <p:txBody>
          <a:bodyPr/>
          <a:lstStyle/>
          <a:p>
            <a:fld id="{D4C41F38-3200-4895-AB59-3668481CCE00}" type="slidenum">
              <a:rPr lang="en-US"/>
              <a:pPr/>
              <a:t>4</a:t>
            </a:fld>
            <a:endParaRPr lang="en-US"/>
          </a:p>
        </p:txBody>
      </p:sp>
      <p:sp>
        <p:nvSpPr>
          <p:cNvPr id="217090" name="Rectangle 2"/>
          <p:cNvSpPr>
            <a:spLocks noGrp="1" noChangeArrowheads="1"/>
          </p:cNvSpPr>
          <p:nvPr>
            <p:ph type="title"/>
          </p:nvPr>
        </p:nvSpPr>
        <p:spPr/>
        <p:txBody>
          <a:bodyPr/>
          <a:lstStyle/>
          <a:p>
            <a:r>
              <a:rPr lang="en-US"/>
              <a:t>Inheritance: Definition</a:t>
            </a:r>
          </a:p>
        </p:txBody>
      </p:sp>
      <p:sp>
        <p:nvSpPr>
          <p:cNvPr id="217091" name="Rectangle 3"/>
          <p:cNvSpPr>
            <a:spLocks noGrp="1" noChangeArrowheads="1"/>
          </p:cNvSpPr>
          <p:nvPr>
            <p:ph type="body" idx="1"/>
          </p:nvPr>
        </p:nvSpPr>
        <p:spPr/>
        <p:txBody>
          <a:bodyPr/>
          <a:lstStyle/>
          <a:p>
            <a:pPr>
              <a:lnSpc>
                <a:spcPct val="90000"/>
              </a:lnSpc>
            </a:pPr>
            <a:r>
              <a:rPr lang="en-US" b="1"/>
              <a:t>inheritance</a:t>
            </a:r>
            <a:r>
              <a:rPr lang="en-US"/>
              <a:t>: a parent-child relationship between classes</a:t>
            </a:r>
          </a:p>
          <a:p>
            <a:pPr>
              <a:lnSpc>
                <a:spcPct val="90000"/>
              </a:lnSpc>
            </a:pPr>
            <a:endParaRPr lang="en-US"/>
          </a:p>
          <a:p>
            <a:pPr>
              <a:lnSpc>
                <a:spcPct val="90000"/>
              </a:lnSpc>
            </a:pPr>
            <a:r>
              <a:rPr lang="en-US"/>
              <a:t>allows sharing of the behavior of the parent class into its child classes</a:t>
            </a:r>
          </a:p>
          <a:p>
            <a:pPr lvl="1">
              <a:lnSpc>
                <a:spcPct val="90000"/>
              </a:lnSpc>
            </a:pPr>
            <a:r>
              <a:rPr lang="en-US"/>
              <a:t>one of the major benefits of object-oriented programming (OOP) is this code sharing between classes through inheritance</a:t>
            </a:r>
          </a:p>
          <a:p>
            <a:pPr>
              <a:lnSpc>
                <a:spcPct val="90000"/>
              </a:lnSpc>
            </a:pPr>
            <a:endParaRPr lang="en-US"/>
          </a:p>
          <a:p>
            <a:pPr>
              <a:lnSpc>
                <a:spcPct val="90000"/>
              </a:lnSpc>
            </a:pPr>
            <a:r>
              <a:rPr lang="en-US"/>
              <a:t>child class can add new behavior or override existing behavior from parent</a:t>
            </a:r>
          </a:p>
        </p:txBody>
      </p:sp>
    </p:spTree>
    <p:extLst>
      <p:ext uri="{BB962C8B-B14F-4D97-AF65-F5344CB8AC3E}">
        <p14:creationId xmlns:p14="http://schemas.microsoft.com/office/powerpoint/2010/main" val="365387325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294967295"/>
          </p:nvPr>
        </p:nvSpPr>
        <p:spPr>
          <a:xfrm>
            <a:off x="838200" y="6356350"/>
            <a:ext cx="2743200" cy="365125"/>
          </a:xfrm>
        </p:spPr>
        <p:txBody>
          <a:bodyPr/>
          <a:lstStyle/>
          <a:p>
            <a:fld id="{2A5432FA-7559-471C-8A67-CD4CD8E91762}" type="slidenum">
              <a:rPr lang="en-US"/>
              <a:pPr/>
              <a:t>40</a:t>
            </a:fld>
            <a:endParaRPr lang="en-US"/>
          </a:p>
        </p:txBody>
      </p:sp>
      <p:sp>
        <p:nvSpPr>
          <p:cNvPr id="310274" name="Rectangle 2"/>
          <p:cNvSpPr>
            <a:spLocks noGrp="1" noChangeArrowheads="1"/>
          </p:cNvSpPr>
          <p:nvPr>
            <p:ph type="title"/>
          </p:nvPr>
        </p:nvSpPr>
        <p:spPr/>
        <p:txBody>
          <a:bodyPr/>
          <a:lstStyle/>
          <a:p>
            <a:r>
              <a:rPr lang="en-US"/>
              <a:t>A bad solution</a:t>
            </a:r>
          </a:p>
        </p:txBody>
      </p:sp>
      <p:sp>
        <p:nvSpPr>
          <p:cNvPr id="310275" name="Rectangle 3"/>
          <p:cNvSpPr>
            <a:spLocks noGrp="1" noChangeArrowheads="1"/>
          </p:cNvSpPr>
          <p:nvPr>
            <p:ph type="body" idx="1"/>
          </p:nvPr>
        </p:nvSpPr>
        <p:spPr/>
        <p:txBody>
          <a:bodyPr>
            <a:normAutofit fontScale="70000" lnSpcReduction="20000"/>
          </a:bodyPr>
          <a:lstStyle/>
          <a:p>
            <a:pPr>
              <a:lnSpc>
                <a:spcPct val="70000"/>
              </a:lnSpc>
              <a:buFont typeface="Wingdings" panose="05000000000000000000" pitchFamily="2" charset="2"/>
              <a:buNone/>
            </a:pPr>
            <a:r>
              <a:rPr lang="en-US" sz="2400">
                <a:latin typeface="Courier New" panose="02070309020205020404" pitchFamily="49" charset="0"/>
              </a:rPr>
              <a:t>public class Shape implements Shape2D {</a:t>
            </a:r>
          </a:p>
          <a:p>
            <a:pPr>
              <a:lnSpc>
                <a:spcPct val="70000"/>
              </a:lnSpc>
              <a:buFont typeface="Wingdings" panose="05000000000000000000" pitchFamily="2" charset="2"/>
              <a:buNone/>
            </a:pPr>
            <a:r>
              <a:rPr lang="en-US" sz="2400">
                <a:latin typeface="Courier New" panose="02070309020205020404" pitchFamily="49" charset="0"/>
              </a:rPr>
              <a:t>	private int myX, myY;</a:t>
            </a:r>
          </a:p>
          <a:p>
            <a:pPr>
              <a:lnSpc>
                <a:spcPct val="70000"/>
              </a:lnSpc>
              <a:buFont typeface="Wingdings" panose="05000000000000000000" pitchFamily="2" charset="2"/>
              <a:buNone/>
            </a:pPr>
            <a:endParaRPr lang="en-US" sz="2400">
              <a:latin typeface="Courier New" panose="02070309020205020404" pitchFamily="49" charset="0"/>
            </a:endParaRPr>
          </a:p>
          <a:p>
            <a:pPr>
              <a:lnSpc>
                <a:spcPct val="70000"/>
              </a:lnSpc>
              <a:buFont typeface="Wingdings" panose="05000000000000000000" pitchFamily="2" charset="2"/>
              <a:buNone/>
            </a:pPr>
            <a:r>
              <a:rPr lang="en-US" sz="2400">
                <a:latin typeface="Courier New" panose="02070309020205020404" pitchFamily="49" charset="0"/>
              </a:rPr>
              <a:t>	public Shape(int x, int y) {</a:t>
            </a:r>
          </a:p>
          <a:p>
            <a:pPr>
              <a:lnSpc>
                <a:spcPct val="70000"/>
              </a:lnSpc>
              <a:buFont typeface="Wingdings" panose="05000000000000000000" pitchFamily="2" charset="2"/>
              <a:buNone/>
            </a:pPr>
            <a:r>
              <a:rPr lang="en-US" sz="2400">
                <a:latin typeface="Courier New" panose="02070309020205020404" pitchFamily="49" charset="0"/>
              </a:rPr>
              <a:t>		myX = x;  myY = y;</a:t>
            </a:r>
          </a:p>
          <a:p>
            <a:pPr>
              <a:lnSpc>
                <a:spcPct val="70000"/>
              </a:lnSpc>
              <a:buFont typeface="Wingdings" panose="05000000000000000000" pitchFamily="2" charset="2"/>
              <a:buNone/>
            </a:pPr>
            <a:r>
              <a:rPr lang="en-US" sz="2400">
                <a:latin typeface="Courier New" panose="02070309020205020404" pitchFamily="49" charset="0"/>
              </a:rPr>
              <a:t>	}</a:t>
            </a:r>
          </a:p>
          <a:p>
            <a:pPr>
              <a:lnSpc>
                <a:spcPct val="70000"/>
              </a:lnSpc>
              <a:buFont typeface="Wingdings" panose="05000000000000000000" pitchFamily="2" charset="2"/>
              <a:buNone/>
            </a:pPr>
            <a:r>
              <a:rPr lang="en-US" sz="2400">
                <a:latin typeface="Courier New" panose="02070309020205020404" pitchFamily="49" charset="0"/>
              </a:rPr>
              <a:t>	public int getX() { return myX; }</a:t>
            </a:r>
          </a:p>
          <a:p>
            <a:pPr>
              <a:lnSpc>
                <a:spcPct val="70000"/>
              </a:lnSpc>
              <a:buFont typeface="Wingdings" panose="05000000000000000000" pitchFamily="2" charset="2"/>
              <a:buNone/>
            </a:pPr>
            <a:r>
              <a:rPr lang="en-US" sz="2400">
                <a:latin typeface="Courier New" panose="02070309020205020404" pitchFamily="49" charset="0"/>
              </a:rPr>
              <a:t>	public int getY() { return myY; }</a:t>
            </a:r>
          </a:p>
          <a:p>
            <a:pPr>
              <a:lnSpc>
                <a:spcPct val="70000"/>
              </a:lnSpc>
              <a:buFont typeface="Wingdings" panose="05000000000000000000" pitchFamily="2" charset="2"/>
              <a:buNone/>
            </a:pPr>
            <a:endParaRPr lang="en-US" sz="2400">
              <a:latin typeface="Courier New" panose="02070309020205020404" pitchFamily="49" charset="0"/>
            </a:endParaRPr>
          </a:p>
          <a:p>
            <a:pPr>
              <a:lnSpc>
                <a:spcPct val="70000"/>
              </a:lnSpc>
              <a:buFont typeface="Wingdings" panose="05000000000000000000" pitchFamily="2" charset="2"/>
              <a:buNone/>
            </a:pPr>
            <a:r>
              <a:rPr lang="en-US" sz="2400">
                <a:latin typeface="Courier New" panose="02070309020205020404" pitchFamily="49" charset="0"/>
              </a:rPr>
              <a:t>  // subclasses should override these, please</a:t>
            </a:r>
          </a:p>
          <a:p>
            <a:pPr>
              <a:lnSpc>
                <a:spcPct val="70000"/>
              </a:lnSpc>
              <a:buFont typeface="Wingdings" panose="05000000000000000000" pitchFamily="2" charset="2"/>
              <a:buNone/>
            </a:pPr>
            <a:r>
              <a:rPr lang="en-US" sz="2400" b="1">
                <a:latin typeface="Courier New" panose="02070309020205020404" pitchFamily="49" charset="0"/>
              </a:rPr>
              <a:t>	public double getArea() { return 0; }</a:t>
            </a:r>
          </a:p>
          <a:p>
            <a:pPr>
              <a:lnSpc>
                <a:spcPct val="70000"/>
              </a:lnSpc>
              <a:buFont typeface="Wingdings" panose="05000000000000000000" pitchFamily="2" charset="2"/>
              <a:buNone/>
            </a:pPr>
            <a:r>
              <a:rPr lang="en-US" sz="2400" b="1">
                <a:latin typeface="Courier New" panose="02070309020205020404" pitchFamily="49" charset="0"/>
              </a:rPr>
              <a:t>	public double getPerimeter() { return 0; }</a:t>
            </a:r>
          </a:p>
          <a:p>
            <a:pPr>
              <a:lnSpc>
                <a:spcPct val="70000"/>
              </a:lnSpc>
              <a:buFont typeface="Wingdings" panose="05000000000000000000" pitchFamily="2" charset="2"/>
              <a:buNone/>
            </a:pPr>
            <a:r>
              <a:rPr lang="en-US" sz="2400">
                <a:latin typeface="Courier New" panose="02070309020205020404" pitchFamily="49" charset="0"/>
              </a:rPr>
              <a:t>}</a:t>
            </a:r>
          </a:p>
          <a:p>
            <a:pPr>
              <a:lnSpc>
                <a:spcPct val="80000"/>
              </a:lnSpc>
              <a:buFont typeface="Wingdings" panose="05000000000000000000" pitchFamily="2" charset="2"/>
              <a:buNone/>
            </a:pPr>
            <a:endParaRPr lang="en-US" sz="2400">
              <a:latin typeface="Courier New" panose="02070309020205020404" pitchFamily="49" charset="0"/>
            </a:endParaRPr>
          </a:p>
          <a:p>
            <a:pPr>
              <a:lnSpc>
                <a:spcPct val="80000"/>
              </a:lnSpc>
            </a:pPr>
            <a:r>
              <a:rPr lang="en-US"/>
              <a:t>BAD: the </a:t>
            </a:r>
            <a:r>
              <a:rPr lang="en-US">
                <a:latin typeface="Courier New" panose="02070309020205020404" pitchFamily="49" charset="0"/>
              </a:rPr>
              <a:t>Shape</a:t>
            </a:r>
            <a:r>
              <a:rPr lang="en-US"/>
              <a:t> class can be instantiated</a:t>
            </a:r>
          </a:p>
          <a:p>
            <a:pPr>
              <a:lnSpc>
                <a:spcPct val="80000"/>
              </a:lnSpc>
            </a:pPr>
            <a:r>
              <a:rPr lang="en-US"/>
              <a:t>BAD: a subclass might forget to override the methods</a:t>
            </a:r>
          </a:p>
        </p:txBody>
      </p:sp>
    </p:spTree>
    <p:extLst>
      <p:ext uri="{BB962C8B-B14F-4D97-AF65-F5344CB8AC3E}">
        <p14:creationId xmlns:p14="http://schemas.microsoft.com/office/powerpoint/2010/main" val="344761079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294967295"/>
          </p:nvPr>
        </p:nvSpPr>
        <p:spPr>
          <a:xfrm>
            <a:off x="838200" y="6356350"/>
            <a:ext cx="2743200" cy="365125"/>
          </a:xfrm>
        </p:spPr>
        <p:txBody>
          <a:bodyPr/>
          <a:lstStyle/>
          <a:p>
            <a:fld id="{C82F8AC6-C3EA-4875-B223-B6958634B9F9}" type="slidenum">
              <a:rPr lang="en-US"/>
              <a:pPr/>
              <a:t>41</a:t>
            </a:fld>
            <a:endParaRPr lang="en-US"/>
          </a:p>
        </p:txBody>
      </p:sp>
      <p:sp>
        <p:nvSpPr>
          <p:cNvPr id="244738" name="Rectangle 2"/>
          <p:cNvSpPr>
            <a:spLocks noGrp="1" noChangeArrowheads="1"/>
          </p:cNvSpPr>
          <p:nvPr>
            <p:ph type="title"/>
          </p:nvPr>
        </p:nvSpPr>
        <p:spPr>
          <a:xfrm>
            <a:off x="2667001" y="544514"/>
            <a:ext cx="7800975" cy="446087"/>
          </a:xfrm>
        </p:spPr>
        <p:txBody>
          <a:bodyPr>
            <a:normAutofit fontScale="90000"/>
          </a:bodyPr>
          <a:lstStyle/>
          <a:p>
            <a:r>
              <a:rPr lang="en-US"/>
              <a:t>Abstract classes</a:t>
            </a:r>
          </a:p>
        </p:txBody>
      </p:sp>
      <p:sp>
        <p:nvSpPr>
          <p:cNvPr id="244739" name="Rectangle 3"/>
          <p:cNvSpPr>
            <a:spLocks noGrp="1" noChangeArrowheads="1"/>
          </p:cNvSpPr>
          <p:nvPr>
            <p:ph type="body" idx="1"/>
          </p:nvPr>
        </p:nvSpPr>
        <p:spPr/>
        <p:txBody>
          <a:bodyPr>
            <a:normAutofit lnSpcReduction="10000"/>
          </a:bodyPr>
          <a:lstStyle/>
          <a:p>
            <a:pPr>
              <a:lnSpc>
                <a:spcPct val="90000"/>
              </a:lnSpc>
            </a:pPr>
            <a:r>
              <a:rPr lang="en-US" b="1"/>
              <a:t>abstract class</a:t>
            </a:r>
            <a:r>
              <a:rPr lang="en-US"/>
              <a:t>: a hybrid between an interface and a class</a:t>
            </a:r>
          </a:p>
          <a:p>
            <a:pPr lvl="1">
              <a:lnSpc>
                <a:spcPct val="90000"/>
              </a:lnSpc>
            </a:pPr>
            <a:r>
              <a:rPr lang="en-US"/>
              <a:t>used to define a generic parent type that can contain method declarations (like an interface) and/or method bodies (like a class)</a:t>
            </a:r>
          </a:p>
          <a:p>
            <a:pPr lvl="1">
              <a:lnSpc>
                <a:spcPct val="90000"/>
              </a:lnSpc>
            </a:pPr>
            <a:r>
              <a:rPr lang="en-US"/>
              <a:t>like interfaces, abstract classes that cannot be instantiated</a:t>
            </a:r>
            <a:br>
              <a:rPr lang="en-US"/>
            </a:br>
            <a:r>
              <a:rPr lang="en-US"/>
              <a:t>(cannot use </a:t>
            </a:r>
            <a:r>
              <a:rPr lang="en-US">
                <a:latin typeface="Courier New" panose="02070309020205020404" pitchFamily="49" charset="0"/>
              </a:rPr>
              <a:t>new</a:t>
            </a:r>
            <a:r>
              <a:rPr lang="en-US"/>
              <a:t> to create any objects of their type)</a:t>
            </a:r>
          </a:p>
          <a:p>
            <a:pPr>
              <a:lnSpc>
                <a:spcPct val="90000"/>
              </a:lnSpc>
            </a:pPr>
            <a:endParaRPr lang="en-US"/>
          </a:p>
          <a:p>
            <a:pPr>
              <a:lnSpc>
                <a:spcPct val="90000"/>
              </a:lnSpc>
              <a:buFont typeface="Wingdings" panose="05000000000000000000" pitchFamily="2" charset="2"/>
              <a:buNone/>
            </a:pPr>
            <a:r>
              <a:rPr lang="en-US" i="1"/>
              <a:t>What goes in an abstract class?</a:t>
            </a:r>
          </a:p>
          <a:p>
            <a:pPr>
              <a:lnSpc>
                <a:spcPct val="90000"/>
              </a:lnSpc>
            </a:pPr>
            <a:r>
              <a:rPr lang="en-US"/>
              <a:t>implement common state and behavior that will be inherited by subclasses (parent class role)</a:t>
            </a:r>
          </a:p>
          <a:p>
            <a:pPr>
              <a:lnSpc>
                <a:spcPct val="90000"/>
              </a:lnSpc>
            </a:pPr>
            <a:r>
              <a:rPr lang="en-US"/>
              <a:t>declare generic behaviors that subclasses must implement (interface role)</a:t>
            </a:r>
          </a:p>
          <a:p>
            <a:pPr>
              <a:lnSpc>
                <a:spcPct val="90000"/>
              </a:lnSpc>
            </a:pPr>
            <a:endParaRPr lang="en-US"/>
          </a:p>
        </p:txBody>
      </p:sp>
    </p:spTree>
    <p:extLst>
      <p:ext uri="{BB962C8B-B14F-4D97-AF65-F5344CB8AC3E}">
        <p14:creationId xmlns:p14="http://schemas.microsoft.com/office/powerpoint/2010/main" val="9964933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294967295"/>
          </p:nvPr>
        </p:nvSpPr>
        <p:spPr>
          <a:xfrm>
            <a:off x="838200" y="6356350"/>
            <a:ext cx="2743200" cy="365125"/>
          </a:xfrm>
        </p:spPr>
        <p:txBody>
          <a:bodyPr/>
          <a:lstStyle/>
          <a:p>
            <a:fld id="{AFFDC1E2-A25A-496F-9E13-15FD9195AE3F}" type="slidenum">
              <a:rPr lang="en-US"/>
              <a:pPr/>
              <a:t>42</a:t>
            </a:fld>
            <a:endParaRPr lang="en-US"/>
          </a:p>
        </p:txBody>
      </p:sp>
      <p:sp>
        <p:nvSpPr>
          <p:cNvPr id="245762" name="Rectangle 2"/>
          <p:cNvSpPr>
            <a:spLocks noGrp="1" noChangeArrowheads="1"/>
          </p:cNvSpPr>
          <p:nvPr>
            <p:ph type="title"/>
          </p:nvPr>
        </p:nvSpPr>
        <p:spPr>
          <a:xfrm>
            <a:off x="2667001" y="544514"/>
            <a:ext cx="7800975" cy="446087"/>
          </a:xfrm>
        </p:spPr>
        <p:txBody>
          <a:bodyPr>
            <a:normAutofit fontScale="90000"/>
          </a:bodyPr>
          <a:lstStyle/>
          <a:p>
            <a:r>
              <a:rPr lang="en-US"/>
              <a:t>Abstract class syntax	</a:t>
            </a:r>
          </a:p>
        </p:txBody>
      </p:sp>
      <p:sp>
        <p:nvSpPr>
          <p:cNvPr id="245763" name="Rectangle 3"/>
          <p:cNvSpPr>
            <a:spLocks noGrp="1" noChangeArrowheads="1"/>
          </p:cNvSpPr>
          <p:nvPr>
            <p:ph type="body" idx="1"/>
          </p:nvPr>
        </p:nvSpPr>
        <p:spPr/>
        <p:txBody>
          <a:bodyPr/>
          <a:lstStyle/>
          <a:p>
            <a:r>
              <a:rPr lang="en-US"/>
              <a:t>put </a:t>
            </a:r>
            <a:r>
              <a:rPr lang="en-US">
                <a:latin typeface="Courier New" panose="02070309020205020404" pitchFamily="49" charset="0"/>
              </a:rPr>
              <a:t>abstract</a:t>
            </a:r>
            <a:r>
              <a:rPr lang="en-US"/>
              <a:t> keyword on class header and on any generic (abstract) methods</a:t>
            </a:r>
          </a:p>
          <a:p>
            <a:pPr lvl="1"/>
            <a:r>
              <a:rPr lang="en-US"/>
              <a:t>A class can be declared </a:t>
            </a:r>
            <a:r>
              <a:rPr lang="en-US">
                <a:latin typeface="Courier New" panose="02070309020205020404" pitchFamily="49" charset="0"/>
              </a:rPr>
              <a:t>abstract</a:t>
            </a:r>
            <a:r>
              <a:rPr lang="en-US"/>
              <a:t> even though it has no abstract methods</a:t>
            </a:r>
          </a:p>
          <a:p>
            <a:pPr lvl="1"/>
            <a:r>
              <a:rPr lang="en-US"/>
              <a:t>Any class with abstract methods </a:t>
            </a:r>
            <a:r>
              <a:rPr lang="en-US" i="1"/>
              <a:t>must</a:t>
            </a:r>
            <a:r>
              <a:rPr lang="en-US"/>
              <a:t> be declared </a:t>
            </a:r>
            <a:r>
              <a:rPr lang="en-US">
                <a:latin typeface="Courier New" panose="02070309020205020404" pitchFamily="49" charset="0"/>
              </a:rPr>
              <a:t>abstract</a:t>
            </a:r>
            <a:r>
              <a:rPr lang="en-US"/>
              <a:t>, or it will not compile</a:t>
            </a:r>
          </a:p>
          <a:p>
            <a:r>
              <a:rPr lang="en-US"/>
              <a:t>Variables of abstract types may be declared, but </a:t>
            </a:r>
            <a:r>
              <a:rPr lang="en-US" i="1"/>
              <a:t>objects </a:t>
            </a:r>
            <a:r>
              <a:rPr lang="en-US"/>
              <a:t>of abstract types cannot be constructed</a:t>
            </a:r>
            <a:endParaRPr lang="en-US">
              <a:latin typeface="Courier New" panose="02070309020205020404" pitchFamily="49" charset="0"/>
            </a:endParaRPr>
          </a:p>
          <a:p>
            <a:pPr>
              <a:buFont typeface="Wingdings" panose="05000000000000000000" pitchFamily="2" charset="2"/>
              <a:buNone/>
            </a:pPr>
            <a:r>
              <a:rPr lang="en-US"/>
              <a:t>	</a:t>
            </a:r>
          </a:p>
        </p:txBody>
      </p:sp>
    </p:spTree>
    <p:extLst>
      <p:ext uri="{BB962C8B-B14F-4D97-AF65-F5344CB8AC3E}">
        <p14:creationId xmlns:p14="http://schemas.microsoft.com/office/powerpoint/2010/main" val="164967204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294967295"/>
          </p:nvPr>
        </p:nvSpPr>
        <p:spPr>
          <a:xfrm>
            <a:off x="838200" y="6356350"/>
            <a:ext cx="2743200" cy="365125"/>
          </a:xfrm>
        </p:spPr>
        <p:txBody>
          <a:bodyPr/>
          <a:lstStyle/>
          <a:p>
            <a:fld id="{9843A4FC-4A59-470C-AB85-4E8F71581374}" type="slidenum">
              <a:rPr lang="en-US"/>
              <a:pPr/>
              <a:t>43</a:t>
            </a:fld>
            <a:endParaRPr lang="en-US"/>
          </a:p>
        </p:txBody>
      </p:sp>
      <p:sp>
        <p:nvSpPr>
          <p:cNvPr id="303106" name="Rectangle 2"/>
          <p:cNvSpPr>
            <a:spLocks noGrp="1" noChangeArrowheads="1"/>
          </p:cNvSpPr>
          <p:nvPr>
            <p:ph type="title"/>
          </p:nvPr>
        </p:nvSpPr>
        <p:spPr/>
        <p:txBody>
          <a:bodyPr/>
          <a:lstStyle/>
          <a:p>
            <a:r>
              <a:rPr lang="en-US"/>
              <a:t>Abstract class example</a:t>
            </a:r>
          </a:p>
        </p:txBody>
      </p:sp>
      <p:sp>
        <p:nvSpPr>
          <p:cNvPr id="303107" name="Rectangle 3"/>
          <p:cNvSpPr>
            <a:spLocks noGrp="1" noChangeArrowheads="1"/>
          </p:cNvSpPr>
          <p:nvPr>
            <p:ph type="body" idx="1"/>
          </p:nvPr>
        </p:nvSpPr>
        <p:spPr/>
        <p:txBody>
          <a:bodyPr>
            <a:normAutofit fontScale="77500" lnSpcReduction="20000"/>
          </a:bodyPr>
          <a:lstStyle/>
          <a:p>
            <a:pPr>
              <a:lnSpc>
                <a:spcPct val="70000"/>
              </a:lnSpc>
              <a:buFont typeface="Wingdings" panose="05000000000000000000" pitchFamily="2" charset="2"/>
              <a:buNone/>
            </a:pPr>
            <a:r>
              <a:rPr lang="en-US" sz="2400">
                <a:latin typeface="Courier New" panose="02070309020205020404" pitchFamily="49" charset="0"/>
              </a:rPr>
              <a:t>public </a:t>
            </a:r>
            <a:r>
              <a:rPr lang="en-US" sz="2400" b="1">
                <a:latin typeface="Courier New" panose="02070309020205020404" pitchFamily="49" charset="0"/>
              </a:rPr>
              <a:t>abstract</a:t>
            </a:r>
            <a:r>
              <a:rPr lang="en-US" sz="2400">
                <a:latin typeface="Courier New" panose="02070309020205020404" pitchFamily="49" charset="0"/>
              </a:rPr>
              <a:t> class Shape </a:t>
            </a:r>
            <a:r>
              <a:rPr lang="en-US" sz="2400" b="1">
                <a:latin typeface="Courier New" panose="02070309020205020404" pitchFamily="49" charset="0"/>
              </a:rPr>
              <a:t>implements Shape2D</a:t>
            </a:r>
            <a:r>
              <a:rPr lang="en-US" sz="2400">
                <a:latin typeface="Courier New" panose="02070309020205020404" pitchFamily="49" charset="0"/>
              </a:rPr>
              <a:t> {</a:t>
            </a:r>
          </a:p>
          <a:p>
            <a:pPr>
              <a:lnSpc>
                <a:spcPct val="70000"/>
              </a:lnSpc>
              <a:buFont typeface="Wingdings" panose="05000000000000000000" pitchFamily="2" charset="2"/>
              <a:buNone/>
            </a:pPr>
            <a:r>
              <a:rPr lang="en-US" sz="2400">
                <a:latin typeface="Courier New" panose="02070309020205020404" pitchFamily="49" charset="0"/>
              </a:rPr>
              <a:t>	private int myX, myY;</a:t>
            </a:r>
          </a:p>
          <a:p>
            <a:pPr>
              <a:lnSpc>
                <a:spcPct val="70000"/>
              </a:lnSpc>
              <a:buFont typeface="Wingdings" panose="05000000000000000000" pitchFamily="2" charset="2"/>
              <a:buNone/>
            </a:pPr>
            <a:endParaRPr lang="en-US" sz="2400">
              <a:latin typeface="Courier New" panose="02070309020205020404" pitchFamily="49" charset="0"/>
            </a:endParaRPr>
          </a:p>
          <a:p>
            <a:pPr>
              <a:lnSpc>
                <a:spcPct val="70000"/>
              </a:lnSpc>
              <a:buFont typeface="Wingdings" panose="05000000000000000000" pitchFamily="2" charset="2"/>
              <a:buNone/>
            </a:pPr>
            <a:r>
              <a:rPr lang="en-US" sz="2400">
                <a:latin typeface="Courier New" panose="02070309020205020404" pitchFamily="49" charset="0"/>
              </a:rPr>
              <a:t>	public Shape(int x, int y) {</a:t>
            </a:r>
          </a:p>
          <a:p>
            <a:pPr>
              <a:lnSpc>
                <a:spcPct val="70000"/>
              </a:lnSpc>
              <a:buFont typeface="Wingdings" panose="05000000000000000000" pitchFamily="2" charset="2"/>
              <a:buNone/>
            </a:pPr>
            <a:r>
              <a:rPr lang="en-US" sz="2400">
                <a:latin typeface="Courier New" panose="02070309020205020404" pitchFamily="49" charset="0"/>
              </a:rPr>
              <a:t>		myX = x;  myY = y;</a:t>
            </a:r>
          </a:p>
          <a:p>
            <a:pPr>
              <a:lnSpc>
                <a:spcPct val="70000"/>
              </a:lnSpc>
              <a:buFont typeface="Wingdings" panose="05000000000000000000" pitchFamily="2" charset="2"/>
              <a:buNone/>
            </a:pPr>
            <a:r>
              <a:rPr lang="en-US" sz="2400">
                <a:latin typeface="Courier New" panose="02070309020205020404" pitchFamily="49" charset="0"/>
              </a:rPr>
              <a:t>	}</a:t>
            </a:r>
          </a:p>
          <a:p>
            <a:pPr>
              <a:lnSpc>
                <a:spcPct val="70000"/>
              </a:lnSpc>
              <a:buFont typeface="Wingdings" panose="05000000000000000000" pitchFamily="2" charset="2"/>
              <a:buNone/>
            </a:pPr>
            <a:r>
              <a:rPr lang="en-US" sz="2400">
                <a:latin typeface="Courier New" panose="02070309020205020404" pitchFamily="49" charset="0"/>
              </a:rPr>
              <a:t>	public int getX() { return myX; }</a:t>
            </a:r>
          </a:p>
          <a:p>
            <a:pPr>
              <a:lnSpc>
                <a:spcPct val="70000"/>
              </a:lnSpc>
              <a:buFont typeface="Wingdings" panose="05000000000000000000" pitchFamily="2" charset="2"/>
              <a:buNone/>
            </a:pPr>
            <a:r>
              <a:rPr lang="en-US" sz="2400">
                <a:latin typeface="Courier New" panose="02070309020205020404" pitchFamily="49" charset="0"/>
              </a:rPr>
              <a:t>	public int getY() { return myY; }</a:t>
            </a:r>
          </a:p>
          <a:p>
            <a:pPr>
              <a:lnSpc>
                <a:spcPct val="70000"/>
              </a:lnSpc>
              <a:buFont typeface="Wingdings" panose="05000000000000000000" pitchFamily="2" charset="2"/>
              <a:buNone/>
            </a:pPr>
            <a:endParaRPr lang="en-US" sz="2400">
              <a:latin typeface="Courier New" panose="02070309020205020404" pitchFamily="49" charset="0"/>
            </a:endParaRPr>
          </a:p>
          <a:p>
            <a:pPr>
              <a:lnSpc>
                <a:spcPct val="70000"/>
              </a:lnSpc>
              <a:buFont typeface="Wingdings" panose="05000000000000000000" pitchFamily="2" charset="2"/>
              <a:buNone/>
            </a:pPr>
            <a:r>
              <a:rPr lang="en-US" sz="2400">
                <a:latin typeface="Courier New" panose="02070309020205020404" pitchFamily="49" charset="0"/>
              </a:rPr>
              <a:t>	public </a:t>
            </a:r>
            <a:r>
              <a:rPr lang="en-US" sz="2400" b="1">
                <a:latin typeface="Courier New" panose="02070309020205020404" pitchFamily="49" charset="0"/>
              </a:rPr>
              <a:t>abstract</a:t>
            </a:r>
            <a:r>
              <a:rPr lang="en-US" sz="2400">
                <a:latin typeface="Courier New" panose="02070309020205020404" pitchFamily="49" charset="0"/>
              </a:rPr>
              <a:t> double getArea()</a:t>
            </a:r>
            <a:r>
              <a:rPr lang="en-US" sz="2400" b="1">
                <a:latin typeface="Courier New" panose="02070309020205020404" pitchFamily="49" charset="0"/>
              </a:rPr>
              <a:t>;</a:t>
            </a:r>
          </a:p>
          <a:p>
            <a:pPr>
              <a:lnSpc>
                <a:spcPct val="70000"/>
              </a:lnSpc>
              <a:buFont typeface="Wingdings" panose="05000000000000000000" pitchFamily="2" charset="2"/>
              <a:buNone/>
            </a:pPr>
            <a:r>
              <a:rPr lang="en-US" sz="2400">
                <a:latin typeface="Courier New" panose="02070309020205020404" pitchFamily="49" charset="0"/>
              </a:rPr>
              <a:t>	public </a:t>
            </a:r>
            <a:r>
              <a:rPr lang="en-US" sz="2400" b="1">
                <a:latin typeface="Courier New" panose="02070309020205020404" pitchFamily="49" charset="0"/>
              </a:rPr>
              <a:t>abstract</a:t>
            </a:r>
            <a:r>
              <a:rPr lang="en-US" sz="2400">
                <a:latin typeface="Courier New" panose="02070309020205020404" pitchFamily="49" charset="0"/>
              </a:rPr>
              <a:t> double getPerimeter()</a:t>
            </a:r>
            <a:r>
              <a:rPr lang="en-US" sz="2400" b="1">
                <a:latin typeface="Courier New" panose="02070309020205020404" pitchFamily="49" charset="0"/>
              </a:rPr>
              <a:t>;</a:t>
            </a:r>
          </a:p>
          <a:p>
            <a:pPr>
              <a:lnSpc>
                <a:spcPct val="70000"/>
              </a:lnSpc>
              <a:buFont typeface="Wingdings" panose="05000000000000000000" pitchFamily="2" charset="2"/>
              <a:buNone/>
            </a:pPr>
            <a:r>
              <a:rPr lang="en-US" sz="2400">
                <a:latin typeface="Courier New" panose="02070309020205020404" pitchFamily="49" charset="0"/>
              </a:rPr>
              <a:t>}</a:t>
            </a:r>
          </a:p>
          <a:p>
            <a:pPr>
              <a:lnSpc>
                <a:spcPct val="80000"/>
              </a:lnSpc>
              <a:buFont typeface="Wingdings" panose="05000000000000000000" pitchFamily="2" charset="2"/>
              <a:buNone/>
            </a:pPr>
            <a:endParaRPr lang="en-US" sz="2400">
              <a:latin typeface="Courier New" panose="02070309020205020404" pitchFamily="49" charset="0"/>
            </a:endParaRPr>
          </a:p>
          <a:p>
            <a:pPr>
              <a:lnSpc>
                <a:spcPct val="80000"/>
              </a:lnSpc>
            </a:pPr>
            <a:r>
              <a:rPr lang="en-US" sz="2400">
                <a:latin typeface="Courier New" panose="02070309020205020404" pitchFamily="49" charset="0"/>
              </a:rPr>
              <a:t>Shape</a:t>
            </a:r>
            <a:r>
              <a:rPr lang="en-US" sz="2400"/>
              <a:t> class cannot be instantiated</a:t>
            </a:r>
          </a:p>
          <a:p>
            <a:pPr>
              <a:lnSpc>
                <a:spcPct val="80000"/>
              </a:lnSpc>
            </a:pPr>
            <a:r>
              <a:rPr lang="en-US" sz="2400"/>
              <a:t>all classes that extend </a:t>
            </a:r>
            <a:r>
              <a:rPr lang="en-US" sz="2400">
                <a:latin typeface="Courier New" panose="02070309020205020404" pitchFamily="49" charset="0"/>
              </a:rPr>
              <a:t>Shape</a:t>
            </a:r>
            <a:r>
              <a:rPr lang="en-US" sz="2400"/>
              <a:t> </a:t>
            </a:r>
            <a:r>
              <a:rPr lang="en-US" sz="2400" b="1"/>
              <a:t>must</a:t>
            </a:r>
            <a:r>
              <a:rPr lang="en-US" sz="2400"/>
              <a:t> implement </a:t>
            </a:r>
            <a:r>
              <a:rPr lang="en-US" sz="2400">
                <a:latin typeface="Courier New" panose="02070309020205020404" pitchFamily="49" charset="0"/>
              </a:rPr>
              <a:t>getArea</a:t>
            </a:r>
            <a:r>
              <a:rPr lang="en-US" sz="2400"/>
              <a:t> and </a:t>
            </a:r>
            <a:r>
              <a:rPr lang="en-US" sz="2400">
                <a:latin typeface="Courier New" panose="02070309020205020404" pitchFamily="49" charset="0"/>
              </a:rPr>
              <a:t>getPerimeter</a:t>
            </a:r>
            <a:r>
              <a:rPr lang="en-US" sz="2400"/>
              <a:t> or else must also be declared </a:t>
            </a:r>
            <a:r>
              <a:rPr lang="en-US" sz="2400">
                <a:latin typeface="Courier New" panose="02070309020205020404" pitchFamily="49" charset="0"/>
              </a:rPr>
              <a:t>abstract</a:t>
            </a:r>
          </a:p>
        </p:txBody>
      </p:sp>
    </p:spTree>
    <p:extLst>
      <p:ext uri="{BB962C8B-B14F-4D97-AF65-F5344CB8AC3E}">
        <p14:creationId xmlns:p14="http://schemas.microsoft.com/office/powerpoint/2010/main" val="44308530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294967295"/>
          </p:nvPr>
        </p:nvSpPr>
        <p:spPr>
          <a:xfrm>
            <a:off x="838200" y="6356350"/>
            <a:ext cx="2743200" cy="365125"/>
          </a:xfrm>
        </p:spPr>
        <p:txBody>
          <a:bodyPr/>
          <a:lstStyle/>
          <a:p>
            <a:fld id="{AAF7C218-F113-4774-B16B-3662AA92301E}" type="slidenum">
              <a:rPr lang="en-US"/>
              <a:pPr/>
              <a:t>44</a:t>
            </a:fld>
            <a:endParaRPr lang="en-US"/>
          </a:p>
        </p:txBody>
      </p:sp>
      <p:sp>
        <p:nvSpPr>
          <p:cNvPr id="304130" name="Rectangle 2"/>
          <p:cNvSpPr>
            <a:spLocks noGrp="1" noChangeArrowheads="1"/>
          </p:cNvSpPr>
          <p:nvPr>
            <p:ph type="title"/>
          </p:nvPr>
        </p:nvSpPr>
        <p:spPr/>
        <p:txBody>
          <a:bodyPr/>
          <a:lstStyle/>
          <a:p>
            <a:r>
              <a:rPr lang="en-US"/>
              <a:t>Extending an abstract class</a:t>
            </a:r>
          </a:p>
        </p:txBody>
      </p:sp>
      <p:sp>
        <p:nvSpPr>
          <p:cNvPr id="304131" name="Rectangle 3"/>
          <p:cNvSpPr>
            <a:spLocks noGrp="1" noChangeArrowheads="1"/>
          </p:cNvSpPr>
          <p:nvPr>
            <p:ph type="body" idx="1"/>
          </p:nvPr>
        </p:nvSpPr>
        <p:spPr/>
        <p:txBody>
          <a:bodyPr>
            <a:normAutofit fontScale="77500" lnSpcReduction="20000"/>
          </a:bodyPr>
          <a:lstStyle/>
          <a:p>
            <a:pPr>
              <a:lnSpc>
                <a:spcPct val="60000"/>
              </a:lnSpc>
              <a:buFont typeface="Wingdings" panose="05000000000000000000" pitchFamily="2" charset="2"/>
              <a:buNone/>
            </a:pPr>
            <a:r>
              <a:rPr lang="en-US" sz="2400">
                <a:latin typeface="Courier New" panose="02070309020205020404" pitchFamily="49" charset="0"/>
              </a:rPr>
              <a:t>public class Rectangle </a:t>
            </a:r>
            <a:r>
              <a:rPr lang="en-US" sz="2400" b="1">
                <a:latin typeface="Courier New" panose="02070309020205020404" pitchFamily="49" charset="0"/>
              </a:rPr>
              <a:t>extends Shape </a:t>
            </a:r>
            <a:r>
              <a:rPr lang="en-US" sz="2400">
                <a:latin typeface="Courier New" panose="02070309020205020404" pitchFamily="49" charset="0"/>
              </a:rPr>
              <a:t>{</a:t>
            </a:r>
          </a:p>
          <a:p>
            <a:pPr>
              <a:lnSpc>
                <a:spcPct val="60000"/>
              </a:lnSpc>
              <a:buFont typeface="Wingdings" panose="05000000000000000000" pitchFamily="2" charset="2"/>
              <a:buNone/>
            </a:pPr>
            <a:r>
              <a:rPr lang="en-US" sz="2400">
                <a:latin typeface="Courier New" panose="02070309020205020404" pitchFamily="49" charset="0"/>
              </a:rPr>
              <a:t>  private int myWidth, myHeight;</a:t>
            </a:r>
          </a:p>
          <a:p>
            <a:pPr>
              <a:lnSpc>
                <a:spcPct val="60000"/>
              </a:lnSpc>
              <a:buFont typeface="Wingdings" panose="05000000000000000000" pitchFamily="2" charset="2"/>
              <a:buNone/>
            </a:pPr>
            <a:endParaRPr lang="en-US" sz="2400">
              <a:latin typeface="Courier New" panose="02070309020205020404" pitchFamily="49" charset="0"/>
            </a:endParaRPr>
          </a:p>
          <a:p>
            <a:pPr>
              <a:lnSpc>
                <a:spcPct val="60000"/>
              </a:lnSpc>
              <a:buFont typeface="Wingdings" panose="05000000000000000000" pitchFamily="2" charset="2"/>
              <a:buNone/>
            </a:pPr>
            <a:r>
              <a:rPr lang="en-US" sz="2400">
                <a:latin typeface="Courier New" panose="02070309020205020404" pitchFamily="49" charset="0"/>
              </a:rPr>
              <a:t>  public Rectangle(int x, int y, int w, int h) {</a:t>
            </a:r>
          </a:p>
          <a:p>
            <a:pPr>
              <a:lnSpc>
                <a:spcPct val="60000"/>
              </a:lnSpc>
              <a:buFont typeface="Wingdings" panose="05000000000000000000" pitchFamily="2" charset="2"/>
              <a:buNone/>
            </a:pPr>
            <a:r>
              <a:rPr lang="en-US" sz="2400" b="1">
                <a:latin typeface="Courier New" panose="02070309020205020404" pitchFamily="49" charset="0"/>
              </a:rPr>
              <a:t>    super(x, y);</a:t>
            </a:r>
          </a:p>
          <a:p>
            <a:pPr>
              <a:lnSpc>
                <a:spcPct val="60000"/>
              </a:lnSpc>
              <a:buFont typeface="Wingdings" panose="05000000000000000000" pitchFamily="2" charset="2"/>
              <a:buNone/>
            </a:pPr>
            <a:r>
              <a:rPr lang="en-US" sz="2400">
                <a:latin typeface="Courier New" panose="02070309020205020404" pitchFamily="49" charset="0"/>
              </a:rPr>
              <a:t>    myWidth = w;   myHeight = h;</a:t>
            </a:r>
          </a:p>
          <a:p>
            <a:pPr>
              <a:lnSpc>
                <a:spcPct val="60000"/>
              </a:lnSpc>
              <a:buFont typeface="Wingdings" panose="05000000000000000000" pitchFamily="2" charset="2"/>
              <a:buNone/>
            </a:pPr>
            <a:r>
              <a:rPr lang="en-US" sz="2400">
                <a:latin typeface="Courier New" panose="02070309020205020404" pitchFamily="49" charset="0"/>
              </a:rPr>
              <a:t>  }</a:t>
            </a:r>
          </a:p>
          <a:p>
            <a:pPr>
              <a:lnSpc>
                <a:spcPct val="60000"/>
              </a:lnSpc>
              <a:buFont typeface="Wingdings" panose="05000000000000000000" pitchFamily="2" charset="2"/>
              <a:buNone/>
            </a:pPr>
            <a:endParaRPr lang="en-US" sz="2400">
              <a:latin typeface="Courier New" panose="02070309020205020404" pitchFamily="49" charset="0"/>
            </a:endParaRPr>
          </a:p>
          <a:p>
            <a:pPr>
              <a:lnSpc>
                <a:spcPct val="60000"/>
              </a:lnSpc>
              <a:buFont typeface="Wingdings" panose="05000000000000000000" pitchFamily="2" charset="2"/>
              <a:buNone/>
            </a:pPr>
            <a:r>
              <a:rPr lang="en-US" sz="2400">
                <a:latin typeface="Courier New" panose="02070309020205020404" pitchFamily="49" charset="0"/>
              </a:rPr>
              <a:t>  </a:t>
            </a:r>
            <a:r>
              <a:rPr lang="en-US" sz="2400" b="1">
                <a:latin typeface="Courier New" panose="02070309020205020404" pitchFamily="49" charset="0"/>
              </a:rPr>
              <a:t>public double getArea()</a:t>
            </a:r>
            <a:r>
              <a:rPr lang="en-US" sz="2400">
                <a:latin typeface="Courier New" panose="02070309020205020404" pitchFamily="49" charset="0"/>
              </a:rPr>
              <a:t> { </a:t>
            </a:r>
          </a:p>
          <a:p>
            <a:pPr>
              <a:lnSpc>
                <a:spcPct val="60000"/>
              </a:lnSpc>
              <a:buFont typeface="Wingdings" panose="05000000000000000000" pitchFamily="2" charset="2"/>
              <a:buNone/>
            </a:pPr>
            <a:r>
              <a:rPr lang="en-US" sz="2400">
                <a:latin typeface="Courier New" panose="02070309020205020404" pitchFamily="49" charset="0"/>
              </a:rPr>
              <a:t>    return myWidth * myHeight;</a:t>
            </a:r>
          </a:p>
          <a:p>
            <a:pPr>
              <a:lnSpc>
                <a:spcPct val="60000"/>
              </a:lnSpc>
              <a:buFont typeface="Wingdings" panose="05000000000000000000" pitchFamily="2" charset="2"/>
              <a:buNone/>
            </a:pPr>
            <a:r>
              <a:rPr lang="en-US" sz="2400">
                <a:latin typeface="Courier New" panose="02070309020205020404" pitchFamily="49" charset="0"/>
              </a:rPr>
              <a:t>  }</a:t>
            </a:r>
          </a:p>
          <a:p>
            <a:pPr>
              <a:lnSpc>
                <a:spcPct val="60000"/>
              </a:lnSpc>
              <a:buFont typeface="Wingdings" panose="05000000000000000000" pitchFamily="2" charset="2"/>
              <a:buNone/>
            </a:pPr>
            <a:r>
              <a:rPr lang="en-US" sz="2400">
                <a:latin typeface="Courier New" panose="02070309020205020404" pitchFamily="49" charset="0"/>
              </a:rPr>
              <a:t>  </a:t>
            </a:r>
            <a:r>
              <a:rPr lang="en-US" sz="2400" b="1">
                <a:latin typeface="Courier New" panose="02070309020205020404" pitchFamily="49" charset="0"/>
              </a:rPr>
              <a:t>public double getPerimeter()</a:t>
            </a:r>
            <a:r>
              <a:rPr lang="en-US" sz="2400">
                <a:latin typeface="Courier New" panose="02070309020205020404" pitchFamily="49" charset="0"/>
              </a:rPr>
              <a:t> {</a:t>
            </a:r>
          </a:p>
          <a:p>
            <a:pPr>
              <a:lnSpc>
                <a:spcPct val="60000"/>
              </a:lnSpc>
              <a:buFont typeface="Wingdings" panose="05000000000000000000" pitchFamily="2" charset="2"/>
              <a:buNone/>
            </a:pPr>
            <a:r>
              <a:rPr lang="en-US" sz="2400">
                <a:latin typeface="Courier New" panose="02070309020205020404" pitchFamily="49" charset="0"/>
              </a:rPr>
              <a:t>    return 2*myWidth + 2*myHeight;</a:t>
            </a:r>
          </a:p>
          <a:p>
            <a:pPr>
              <a:lnSpc>
                <a:spcPct val="60000"/>
              </a:lnSpc>
              <a:buFont typeface="Wingdings" panose="05000000000000000000" pitchFamily="2" charset="2"/>
              <a:buNone/>
            </a:pPr>
            <a:r>
              <a:rPr lang="en-US" sz="2400">
                <a:latin typeface="Courier New" panose="02070309020205020404" pitchFamily="49" charset="0"/>
              </a:rPr>
              <a:t>  }</a:t>
            </a:r>
          </a:p>
          <a:p>
            <a:pPr>
              <a:lnSpc>
                <a:spcPct val="60000"/>
              </a:lnSpc>
              <a:buFont typeface="Wingdings" panose="05000000000000000000" pitchFamily="2" charset="2"/>
              <a:buNone/>
            </a:pPr>
            <a:r>
              <a:rPr lang="en-US" sz="2400">
                <a:latin typeface="Courier New" panose="02070309020205020404" pitchFamily="49" charset="0"/>
              </a:rPr>
              <a:t>}</a:t>
            </a:r>
          </a:p>
          <a:p>
            <a:pPr>
              <a:lnSpc>
                <a:spcPct val="60000"/>
              </a:lnSpc>
              <a:buFont typeface="Wingdings" panose="05000000000000000000" pitchFamily="2" charset="2"/>
              <a:buNone/>
            </a:pPr>
            <a:endParaRPr lang="en-US" sz="2400">
              <a:latin typeface="Courier New" panose="02070309020205020404" pitchFamily="49" charset="0"/>
            </a:endParaRPr>
          </a:p>
          <a:p>
            <a:pPr>
              <a:lnSpc>
                <a:spcPct val="60000"/>
              </a:lnSpc>
              <a:buFont typeface="Wingdings" panose="05000000000000000000" pitchFamily="2" charset="2"/>
              <a:buNone/>
            </a:pPr>
            <a:r>
              <a:rPr lang="en-US" sz="2400">
                <a:latin typeface="Courier New" panose="02070309020205020404" pitchFamily="49" charset="0"/>
              </a:rPr>
              <a:t>// ... example usage ...</a:t>
            </a:r>
          </a:p>
          <a:p>
            <a:pPr>
              <a:lnSpc>
                <a:spcPct val="60000"/>
              </a:lnSpc>
              <a:buFont typeface="Wingdings" panose="05000000000000000000" pitchFamily="2" charset="2"/>
              <a:buNone/>
            </a:pPr>
            <a:r>
              <a:rPr lang="en-US" sz="2400">
                <a:latin typeface="Courier New" panose="02070309020205020404" pitchFamily="49" charset="0"/>
              </a:rPr>
              <a:t>Shape rect = new Rectangle(1, 2, 10, 5);</a:t>
            </a:r>
          </a:p>
        </p:txBody>
      </p:sp>
    </p:spTree>
    <p:extLst>
      <p:ext uri="{BB962C8B-B14F-4D97-AF65-F5344CB8AC3E}">
        <p14:creationId xmlns:p14="http://schemas.microsoft.com/office/powerpoint/2010/main" val="147293667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294967295"/>
          </p:nvPr>
        </p:nvSpPr>
        <p:spPr>
          <a:xfrm>
            <a:off x="838200" y="6356350"/>
            <a:ext cx="2743200" cy="365125"/>
          </a:xfrm>
        </p:spPr>
        <p:txBody>
          <a:bodyPr/>
          <a:lstStyle/>
          <a:p>
            <a:fld id="{FCB537C4-5E3F-4784-9A75-D0626200E6E6}" type="slidenum">
              <a:rPr lang="en-US"/>
              <a:pPr/>
              <a:t>45</a:t>
            </a:fld>
            <a:endParaRPr lang="en-US"/>
          </a:p>
        </p:txBody>
      </p:sp>
      <p:sp>
        <p:nvSpPr>
          <p:cNvPr id="311298" name="Rectangle 2"/>
          <p:cNvSpPr>
            <a:spLocks noGrp="1" noChangeArrowheads="1"/>
          </p:cNvSpPr>
          <p:nvPr>
            <p:ph type="title"/>
          </p:nvPr>
        </p:nvSpPr>
        <p:spPr/>
        <p:txBody>
          <a:bodyPr/>
          <a:lstStyle/>
          <a:p>
            <a:r>
              <a:rPr lang="en-US"/>
              <a:t>Interface / abstract class chart</a:t>
            </a:r>
          </a:p>
        </p:txBody>
      </p:sp>
      <p:pic>
        <p:nvPicPr>
          <p:cNvPr id="311300" name="Picture 4"/>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1524000" y="1371600"/>
            <a:ext cx="9144000" cy="5029200"/>
          </a:xfrm>
          <a:noFill/>
          <a:ln/>
        </p:spPr>
      </p:pic>
    </p:spTree>
    <p:extLst>
      <p:ext uri="{BB962C8B-B14F-4D97-AF65-F5344CB8AC3E}">
        <p14:creationId xmlns:p14="http://schemas.microsoft.com/office/powerpoint/2010/main" val="419908993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294967295"/>
          </p:nvPr>
        </p:nvSpPr>
        <p:spPr>
          <a:xfrm>
            <a:off x="838200" y="6356350"/>
            <a:ext cx="2743200" cy="365125"/>
          </a:xfrm>
        </p:spPr>
        <p:txBody>
          <a:bodyPr/>
          <a:lstStyle/>
          <a:p>
            <a:fld id="{94EFBD2B-019F-4015-AF23-5609922BD2B8}" type="slidenum">
              <a:rPr lang="en-US"/>
              <a:pPr/>
              <a:t>46</a:t>
            </a:fld>
            <a:endParaRPr lang="en-US"/>
          </a:p>
        </p:txBody>
      </p:sp>
      <p:sp>
        <p:nvSpPr>
          <p:cNvPr id="247810" name="Rectangle 2"/>
          <p:cNvSpPr>
            <a:spLocks noGrp="1" noChangeArrowheads="1"/>
          </p:cNvSpPr>
          <p:nvPr>
            <p:ph type="title"/>
          </p:nvPr>
        </p:nvSpPr>
        <p:spPr>
          <a:xfrm>
            <a:off x="2667001" y="544514"/>
            <a:ext cx="7800975" cy="446087"/>
          </a:xfrm>
        </p:spPr>
        <p:txBody>
          <a:bodyPr>
            <a:normAutofit fontScale="90000"/>
          </a:bodyPr>
          <a:lstStyle/>
          <a:p>
            <a:r>
              <a:rPr lang="en-US"/>
              <a:t>Questions, Practice problem	</a:t>
            </a:r>
          </a:p>
        </p:txBody>
      </p:sp>
      <p:sp>
        <p:nvSpPr>
          <p:cNvPr id="247811" name="Rectangle 3"/>
          <p:cNvSpPr>
            <a:spLocks noGrp="1" noChangeArrowheads="1"/>
          </p:cNvSpPr>
          <p:nvPr>
            <p:ph type="body" idx="1"/>
          </p:nvPr>
        </p:nvSpPr>
        <p:spPr/>
        <p:txBody>
          <a:bodyPr/>
          <a:lstStyle/>
          <a:p>
            <a:r>
              <a:rPr lang="en-US"/>
              <a:t>What are the differences between interfaces and abstract classes?  Why is it useful that both exist in the Java language?  When should one use an abstract class and when an interface?</a:t>
            </a:r>
          </a:p>
          <a:p>
            <a:endParaRPr lang="en-US"/>
          </a:p>
          <a:p>
            <a:r>
              <a:rPr lang="en-US"/>
              <a:t>Modify our old </a:t>
            </a:r>
            <a:r>
              <a:rPr lang="en-US">
                <a:latin typeface="Courier New" panose="02070309020205020404" pitchFamily="49" charset="0"/>
              </a:rPr>
              <a:t>IntArrayList</a:t>
            </a:r>
            <a:r>
              <a:rPr lang="en-US"/>
              <a:t> and </a:t>
            </a:r>
            <a:r>
              <a:rPr lang="en-US">
                <a:latin typeface="Courier New" panose="02070309020205020404" pitchFamily="49" charset="0"/>
              </a:rPr>
              <a:t>IntLinkedList</a:t>
            </a:r>
            <a:r>
              <a:rPr lang="en-US"/>
              <a:t> so that they have a common abstract base class </a:t>
            </a:r>
            <a:r>
              <a:rPr lang="en-US">
                <a:latin typeface="Courier New" panose="02070309020205020404" pitchFamily="49" charset="0"/>
              </a:rPr>
              <a:t>AbstractIntList</a:t>
            </a:r>
            <a:r>
              <a:rPr lang="en-US"/>
              <a:t> that contains the common functionality between them.</a:t>
            </a:r>
          </a:p>
        </p:txBody>
      </p:sp>
    </p:spTree>
    <p:extLst>
      <p:ext uri="{BB962C8B-B14F-4D97-AF65-F5344CB8AC3E}">
        <p14:creationId xmlns:p14="http://schemas.microsoft.com/office/powerpoint/2010/main" val="123157218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294967295"/>
          </p:nvPr>
        </p:nvSpPr>
        <p:spPr>
          <a:xfrm>
            <a:off x="838200" y="6356350"/>
            <a:ext cx="2743200" cy="365125"/>
          </a:xfrm>
        </p:spPr>
        <p:txBody>
          <a:bodyPr/>
          <a:lstStyle/>
          <a:p>
            <a:fld id="{4E878A19-4956-489D-AAF4-0412C0C51B92}" type="slidenum">
              <a:rPr lang="en-US"/>
              <a:pPr/>
              <a:t>47</a:t>
            </a:fld>
            <a:endParaRPr lang="en-US"/>
          </a:p>
        </p:txBody>
      </p:sp>
      <p:sp>
        <p:nvSpPr>
          <p:cNvPr id="305154" name="Rectangle 2"/>
          <p:cNvSpPr>
            <a:spLocks noGrp="1" noChangeArrowheads="1"/>
          </p:cNvSpPr>
          <p:nvPr>
            <p:ph type="title"/>
          </p:nvPr>
        </p:nvSpPr>
        <p:spPr/>
        <p:txBody>
          <a:bodyPr/>
          <a:lstStyle/>
          <a:p>
            <a:r>
              <a:rPr lang="en-US"/>
              <a:t>Inner classes</a:t>
            </a:r>
          </a:p>
        </p:txBody>
      </p:sp>
      <p:sp>
        <p:nvSpPr>
          <p:cNvPr id="305155" name="Rectangle 3"/>
          <p:cNvSpPr>
            <a:spLocks noGrp="1" noChangeArrowheads="1"/>
          </p:cNvSpPr>
          <p:nvPr>
            <p:ph type="body" idx="1"/>
          </p:nvPr>
        </p:nvSpPr>
        <p:spPr/>
        <p:txBody>
          <a:bodyPr/>
          <a:lstStyle/>
          <a:p>
            <a:r>
              <a:rPr lang="en-US" b="1"/>
              <a:t>inner class</a:t>
            </a:r>
            <a:r>
              <a:rPr lang="en-US"/>
              <a:t>: a class defined inside of another class</a:t>
            </a:r>
          </a:p>
          <a:p>
            <a:r>
              <a:rPr lang="en-US"/>
              <a:t>can be created as </a:t>
            </a:r>
            <a:r>
              <a:rPr lang="en-US">
                <a:latin typeface="Courier New" panose="02070309020205020404" pitchFamily="49" charset="0"/>
              </a:rPr>
              <a:t>static</a:t>
            </a:r>
            <a:r>
              <a:rPr lang="en-US"/>
              <a:t> or non-static</a:t>
            </a:r>
          </a:p>
          <a:p>
            <a:pPr lvl="1"/>
            <a:r>
              <a:rPr lang="en-US"/>
              <a:t>we will focus on standard non-static inner classes</a:t>
            </a:r>
          </a:p>
          <a:p>
            <a:r>
              <a:rPr lang="en-US"/>
              <a:t>usefulness:</a:t>
            </a:r>
          </a:p>
          <a:p>
            <a:pPr lvl="1"/>
            <a:r>
              <a:rPr lang="en-US"/>
              <a:t>inner classes can be "hidden" from other classes (encapsulation at class level)</a:t>
            </a:r>
          </a:p>
          <a:p>
            <a:pPr lvl="1"/>
            <a:r>
              <a:rPr lang="en-US"/>
              <a:t>useful when implementing data structures (e.g. linked lists) or for GUI programming</a:t>
            </a:r>
          </a:p>
        </p:txBody>
      </p:sp>
    </p:spTree>
    <p:extLst>
      <p:ext uri="{BB962C8B-B14F-4D97-AF65-F5344CB8AC3E}">
        <p14:creationId xmlns:p14="http://schemas.microsoft.com/office/powerpoint/2010/main" val="409084519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4294967295"/>
          </p:nvPr>
        </p:nvSpPr>
        <p:spPr>
          <a:xfrm>
            <a:off x="838200" y="6356350"/>
            <a:ext cx="2743200" cy="365125"/>
          </a:xfrm>
        </p:spPr>
        <p:txBody>
          <a:bodyPr/>
          <a:lstStyle/>
          <a:p>
            <a:fld id="{72976D21-9077-4A8C-A892-CC67B921A82D}" type="slidenum">
              <a:rPr lang="en-US"/>
              <a:pPr/>
              <a:t>48</a:t>
            </a:fld>
            <a:endParaRPr lang="en-US"/>
          </a:p>
        </p:txBody>
      </p:sp>
      <p:sp>
        <p:nvSpPr>
          <p:cNvPr id="306178" name="Rectangle 2"/>
          <p:cNvSpPr>
            <a:spLocks noGrp="1" noChangeArrowheads="1"/>
          </p:cNvSpPr>
          <p:nvPr>
            <p:ph type="title"/>
          </p:nvPr>
        </p:nvSpPr>
        <p:spPr/>
        <p:txBody>
          <a:bodyPr/>
          <a:lstStyle/>
          <a:p>
            <a:r>
              <a:rPr lang="en-US"/>
              <a:t>Inner class behavior</a:t>
            </a:r>
          </a:p>
        </p:txBody>
      </p:sp>
      <p:sp>
        <p:nvSpPr>
          <p:cNvPr id="306179" name="Rectangle 3"/>
          <p:cNvSpPr>
            <a:spLocks noGrp="1" noChangeArrowheads="1"/>
          </p:cNvSpPr>
          <p:nvPr>
            <p:ph type="body" idx="1"/>
          </p:nvPr>
        </p:nvSpPr>
        <p:spPr/>
        <p:txBody>
          <a:bodyPr>
            <a:normAutofit fontScale="92500" lnSpcReduction="20000"/>
          </a:bodyPr>
          <a:lstStyle/>
          <a:p>
            <a:pPr>
              <a:lnSpc>
                <a:spcPct val="80000"/>
              </a:lnSpc>
            </a:pPr>
            <a:r>
              <a:rPr lang="en-US"/>
              <a:t>provide syntactic nesting of classes,</a:t>
            </a:r>
            <a:br>
              <a:rPr lang="en-US"/>
            </a:br>
            <a:r>
              <a:rPr lang="en-US"/>
              <a:t>plus an association to the particular </a:t>
            </a:r>
            <a:br>
              <a:rPr lang="en-US"/>
            </a:br>
            <a:r>
              <a:rPr lang="en-US"/>
              <a:t>object of the outer "enclosing" class that</a:t>
            </a:r>
            <a:br>
              <a:rPr lang="en-US"/>
            </a:br>
            <a:r>
              <a:rPr lang="en-US"/>
              <a:t>created them</a:t>
            </a:r>
          </a:p>
          <a:p>
            <a:pPr>
              <a:lnSpc>
                <a:spcPct val="80000"/>
              </a:lnSpc>
            </a:pPr>
            <a:endParaRPr lang="en-US"/>
          </a:p>
          <a:p>
            <a:pPr>
              <a:lnSpc>
                <a:spcPct val="80000"/>
              </a:lnSpc>
            </a:pPr>
            <a:endParaRPr lang="en-US"/>
          </a:p>
          <a:p>
            <a:pPr>
              <a:lnSpc>
                <a:spcPct val="80000"/>
              </a:lnSpc>
            </a:pPr>
            <a:endParaRPr lang="en-US"/>
          </a:p>
          <a:p>
            <a:pPr>
              <a:lnSpc>
                <a:spcPct val="80000"/>
              </a:lnSpc>
            </a:pPr>
            <a:r>
              <a:rPr lang="en-US"/>
              <a:t>each object I of the inner class is implicitly bound to the object O (of the outer class) that created it</a:t>
            </a:r>
          </a:p>
          <a:p>
            <a:pPr lvl="1">
              <a:lnSpc>
                <a:spcPct val="80000"/>
              </a:lnSpc>
            </a:pPr>
            <a:r>
              <a:rPr lang="en-US"/>
              <a:t>can refer to it as </a:t>
            </a:r>
            <a:r>
              <a:rPr lang="en-US" i="1">
                <a:latin typeface="Courier New" panose="02070309020205020404" pitchFamily="49" charset="0"/>
              </a:rPr>
              <a:t>OuterClassName.</a:t>
            </a:r>
            <a:r>
              <a:rPr lang="en-US">
                <a:latin typeface="Courier New" panose="02070309020205020404" pitchFamily="49" charset="0"/>
              </a:rPr>
              <a:t>this</a:t>
            </a:r>
            <a:r>
              <a:rPr lang="en-US"/>
              <a:t> if necessary</a:t>
            </a:r>
          </a:p>
          <a:p>
            <a:pPr>
              <a:lnSpc>
                <a:spcPct val="80000"/>
              </a:lnSpc>
            </a:pPr>
            <a:endParaRPr lang="en-US"/>
          </a:p>
          <a:p>
            <a:pPr>
              <a:lnSpc>
                <a:spcPct val="80000"/>
              </a:lnSpc>
            </a:pPr>
            <a:r>
              <a:rPr lang="en-US"/>
              <a:t>an object of an inner class can access the fields and methods of the outer object that created it (including private fields and methods)</a:t>
            </a:r>
          </a:p>
        </p:txBody>
      </p:sp>
      <p:pic>
        <p:nvPicPr>
          <p:cNvPr id="306180" name="Picture 4" descr="H:\cs335\lecture_notes\innerclass.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67200" y="2676526"/>
            <a:ext cx="6172200" cy="12811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307283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294967295"/>
          </p:nvPr>
        </p:nvSpPr>
        <p:spPr>
          <a:xfrm>
            <a:off x="838200" y="6356350"/>
            <a:ext cx="2743200" cy="365125"/>
          </a:xfrm>
        </p:spPr>
        <p:txBody>
          <a:bodyPr/>
          <a:lstStyle/>
          <a:p>
            <a:fld id="{43D7B046-1BAF-4AE1-ABC6-52D3416BBF49}" type="slidenum">
              <a:rPr lang="en-US"/>
              <a:pPr/>
              <a:t>49</a:t>
            </a:fld>
            <a:endParaRPr lang="en-US"/>
          </a:p>
        </p:txBody>
      </p:sp>
      <p:sp>
        <p:nvSpPr>
          <p:cNvPr id="307202" name="Rectangle 2"/>
          <p:cNvSpPr>
            <a:spLocks noGrp="1" noChangeArrowheads="1"/>
          </p:cNvSpPr>
          <p:nvPr>
            <p:ph type="title"/>
          </p:nvPr>
        </p:nvSpPr>
        <p:spPr/>
        <p:txBody>
          <a:bodyPr/>
          <a:lstStyle/>
          <a:p>
            <a:r>
              <a:rPr lang="en-US"/>
              <a:t>Inner class example</a:t>
            </a:r>
          </a:p>
        </p:txBody>
      </p:sp>
      <p:sp>
        <p:nvSpPr>
          <p:cNvPr id="307203" name="Rectangle 3"/>
          <p:cNvSpPr>
            <a:spLocks noGrp="1" noChangeArrowheads="1"/>
          </p:cNvSpPr>
          <p:nvPr>
            <p:ph type="body" idx="1"/>
          </p:nvPr>
        </p:nvSpPr>
        <p:spPr/>
        <p:txBody>
          <a:bodyPr>
            <a:normAutofit fontScale="62500" lnSpcReduction="20000"/>
          </a:bodyPr>
          <a:lstStyle/>
          <a:p>
            <a:pPr>
              <a:lnSpc>
                <a:spcPct val="70000"/>
              </a:lnSpc>
              <a:buFont typeface="Wingdings" panose="05000000000000000000" pitchFamily="2" charset="2"/>
              <a:buNone/>
            </a:pPr>
            <a:r>
              <a:rPr lang="en-US" sz="2000">
                <a:latin typeface="Courier New" panose="02070309020205020404" pitchFamily="49" charset="0"/>
              </a:rPr>
              <a:t>public class MyArrayList {</a:t>
            </a:r>
          </a:p>
          <a:p>
            <a:pPr>
              <a:lnSpc>
                <a:spcPct val="70000"/>
              </a:lnSpc>
              <a:buFont typeface="Wingdings" panose="05000000000000000000" pitchFamily="2" charset="2"/>
              <a:buNone/>
            </a:pPr>
            <a:r>
              <a:rPr lang="en-US" sz="2000">
                <a:latin typeface="Courier New" panose="02070309020205020404" pitchFamily="49" charset="0"/>
              </a:rPr>
              <a:t>  private Object[] items;</a:t>
            </a:r>
          </a:p>
          <a:p>
            <a:pPr>
              <a:lnSpc>
                <a:spcPct val="70000"/>
              </a:lnSpc>
              <a:buFont typeface="Wingdings" panose="05000000000000000000" pitchFamily="2" charset="2"/>
              <a:buNone/>
            </a:pPr>
            <a:endParaRPr lang="en-US" sz="2000">
              <a:latin typeface="Courier New" panose="02070309020205020404" pitchFamily="49" charset="0"/>
            </a:endParaRPr>
          </a:p>
          <a:p>
            <a:pPr>
              <a:lnSpc>
                <a:spcPct val="70000"/>
              </a:lnSpc>
              <a:buFont typeface="Wingdings" panose="05000000000000000000" pitchFamily="2" charset="2"/>
              <a:buNone/>
            </a:pPr>
            <a:r>
              <a:rPr lang="en-US" sz="2000">
                <a:latin typeface="Courier New" panose="02070309020205020404" pitchFamily="49" charset="0"/>
              </a:rPr>
              <a:t>  public Iterator iterator() {</a:t>
            </a:r>
          </a:p>
          <a:p>
            <a:pPr>
              <a:lnSpc>
                <a:spcPct val="70000"/>
              </a:lnSpc>
              <a:buFont typeface="Wingdings" panose="05000000000000000000" pitchFamily="2" charset="2"/>
              <a:buNone/>
            </a:pPr>
            <a:r>
              <a:rPr lang="en-US" sz="2000">
                <a:latin typeface="Courier New" panose="02070309020205020404" pitchFamily="49" charset="0"/>
              </a:rPr>
              <a:t>    return </a:t>
            </a:r>
            <a:r>
              <a:rPr lang="en-US" sz="2000" b="1">
                <a:latin typeface="Courier New" panose="02070309020205020404" pitchFamily="49" charset="0"/>
              </a:rPr>
              <a:t>new MyIterator()</a:t>
            </a:r>
            <a:r>
              <a:rPr lang="en-US" sz="2000">
                <a:latin typeface="Courier New" panose="02070309020205020404" pitchFamily="49" charset="0"/>
              </a:rPr>
              <a:t>;</a:t>
            </a:r>
          </a:p>
          <a:p>
            <a:pPr>
              <a:lnSpc>
                <a:spcPct val="70000"/>
              </a:lnSpc>
              <a:buFont typeface="Wingdings" panose="05000000000000000000" pitchFamily="2" charset="2"/>
              <a:buNone/>
            </a:pPr>
            <a:r>
              <a:rPr lang="en-US" sz="2000">
                <a:latin typeface="Courier New" panose="02070309020205020404" pitchFamily="49" charset="0"/>
              </a:rPr>
              <a:t>  }</a:t>
            </a:r>
          </a:p>
          <a:p>
            <a:pPr>
              <a:lnSpc>
                <a:spcPct val="70000"/>
              </a:lnSpc>
              <a:buFont typeface="Wingdings" panose="05000000000000000000" pitchFamily="2" charset="2"/>
              <a:buNone/>
            </a:pPr>
            <a:endParaRPr lang="en-US" sz="2000">
              <a:latin typeface="Courier New" panose="02070309020205020404" pitchFamily="49" charset="0"/>
            </a:endParaRPr>
          </a:p>
          <a:p>
            <a:pPr>
              <a:lnSpc>
                <a:spcPct val="70000"/>
              </a:lnSpc>
              <a:buFont typeface="Wingdings" panose="05000000000000000000" pitchFamily="2" charset="2"/>
              <a:buNone/>
            </a:pPr>
            <a:r>
              <a:rPr lang="en-US" sz="2000">
                <a:latin typeface="Courier New" panose="02070309020205020404" pitchFamily="49" charset="0"/>
              </a:rPr>
              <a:t>  </a:t>
            </a:r>
            <a:r>
              <a:rPr lang="en-US" sz="2000" b="1">
                <a:latin typeface="Courier New" panose="02070309020205020404" pitchFamily="49" charset="0"/>
              </a:rPr>
              <a:t>private class MyIterator implements Iterator</a:t>
            </a:r>
            <a:r>
              <a:rPr lang="en-US" sz="2000">
                <a:latin typeface="Courier New" panose="02070309020205020404" pitchFamily="49" charset="0"/>
              </a:rPr>
              <a:t> {</a:t>
            </a:r>
          </a:p>
          <a:p>
            <a:pPr>
              <a:lnSpc>
                <a:spcPct val="70000"/>
              </a:lnSpc>
              <a:buFont typeface="Wingdings" panose="05000000000000000000" pitchFamily="2" charset="2"/>
              <a:buNone/>
            </a:pPr>
            <a:r>
              <a:rPr lang="en-US" sz="2000">
                <a:latin typeface="Courier New" panose="02070309020205020404" pitchFamily="49" charset="0"/>
              </a:rPr>
              <a:t>    int index = 0;</a:t>
            </a:r>
          </a:p>
          <a:p>
            <a:pPr>
              <a:lnSpc>
                <a:spcPct val="70000"/>
              </a:lnSpc>
              <a:buFont typeface="Wingdings" panose="05000000000000000000" pitchFamily="2" charset="2"/>
              <a:buNone/>
            </a:pPr>
            <a:r>
              <a:rPr lang="en-US" sz="2000">
                <a:latin typeface="Courier New" panose="02070309020205020404" pitchFamily="49" charset="0"/>
              </a:rPr>
              <a:t>    public boolean hasNext() {</a:t>
            </a:r>
          </a:p>
          <a:p>
            <a:pPr>
              <a:lnSpc>
                <a:spcPct val="70000"/>
              </a:lnSpc>
              <a:buFont typeface="Wingdings" panose="05000000000000000000" pitchFamily="2" charset="2"/>
              <a:buNone/>
            </a:pPr>
            <a:r>
              <a:rPr lang="en-US" sz="2000">
                <a:latin typeface="Courier New" panose="02070309020205020404" pitchFamily="49" charset="0"/>
              </a:rPr>
              <a:t>      return currentItem &lt; size();</a:t>
            </a:r>
          </a:p>
          <a:p>
            <a:pPr>
              <a:lnSpc>
                <a:spcPct val="70000"/>
              </a:lnSpc>
              <a:buFont typeface="Wingdings" panose="05000000000000000000" pitchFamily="2" charset="2"/>
              <a:buNone/>
            </a:pPr>
            <a:r>
              <a:rPr lang="en-US" sz="2000">
                <a:latin typeface="Courier New" panose="02070309020205020404" pitchFamily="49" charset="0"/>
              </a:rPr>
              <a:t>    }</a:t>
            </a:r>
          </a:p>
          <a:p>
            <a:pPr>
              <a:lnSpc>
                <a:spcPct val="70000"/>
              </a:lnSpc>
              <a:buFont typeface="Wingdings" panose="05000000000000000000" pitchFamily="2" charset="2"/>
              <a:buNone/>
            </a:pPr>
            <a:r>
              <a:rPr lang="en-US" sz="2000">
                <a:latin typeface="Courier New" panose="02070309020205020404" pitchFamily="49" charset="0"/>
              </a:rPr>
              <a:t>    public Object next() {</a:t>
            </a:r>
          </a:p>
          <a:p>
            <a:pPr>
              <a:lnSpc>
                <a:spcPct val="70000"/>
              </a:lnSpc>
              <a:buFont typeface="Wingdings" panose="05000000000000000000" pitchFamily="2" charset="2"/>
              <a:buNone/>
            </a:pPr>
            <a:r>
              <a:rPr lang="en-US" sz="2000">
                <a:latin typeface="Courier New" panose="02070309020205020404" pitchFamily="49" charset="0"/>
              </a:rPr>
              <a:t>      if (!hasNext())</a:t>
            </a:r>
          </a:p>
          <a:p>
            <a:pPr>
              <a:lnSpc>
                <a:spcPct val="70000"/>
              </a:lnSpc>
              <a:buFont typeface="Wingdings" panose="05000000000000000000" pitchFamily="2" charset="2"/>
              <a:buNone/>
            </a:pPr>
            <a:r>
              <a:rPr lang="en-US" sz="2000">
                <a:latin typeface="Courier New" panose="02070309020205020404" pitchFamily="49" charset="0"/>
              </a:rPr>
              <a:t>        throw new NoSuchElementException();</a:t>
            </a:r>
          </a:p>
          <a:p>
            <a:pPr>
              <a:lnSpc>
                <a:spcPct val="70000"/>
              </a:lnSpc>
              <a:buFont typeface="Wingdings" panose="05000000000000000000" pitchFamily="2" charset="2"/>
              <a:buNone/>
            </a:pPr>
            <a:r>
              <a:rPr lang="en-US" sz="2000">
                <a:latin typeface="Courier New" panose="02070309020205020404" pitchFamily="49" charset="0"/>
              </a:rPr>
              <a:t>      else return items[index++];</a:t>
            </a:r>
          </a:p>
          <a:p>
            <a:pPr>
              <a:lnSpc>
                <a:spcPct val="70000"/>
              </a:lnSpc>
              <a:buFont typeface="Wingdings" panose="05000000000000000000" pitchFamily="2" charset="2"/>
              <a:buNone/>
            </a:pPr>
            <a:r>
              <a:rPr lang="en-US" sz="2000">
                <a:latin typeface="Courier New" panose="02070309020205020404" pitchFamily="49" charset="0"/>
              </a:rPr>
              <a:t>    }</a:t>
            </a:r>
          </a:p>
          <a:p>
            <a:pPr>
              <a:lnSpc>
                <a:spcPct val="70000"/>
              </a:lnSpc>
              <a:buFont typeface="Wingdings" panose="05000000000000000000" pitchFamily="2" charset="2"/>
              <a:buNone/>
            </a:pPr>
            <a:r>
              <a:rPr lang="en-US" sz="2000">
                <a:latin typeface="Courier New" panose="02070309020205020404" pitchFamily="49" charset="0"/>
              </a:rPr>
              <a:t>  }</a:t>
            </a:r>
          </a:p>
          <a:p>
            <a:pPr>
              <a:lnSpc>
                <a:spcPct val="70000"/>
              </a:lnSpc>
              <a:buFont typeface="Wingdings" panose="05000000000000000000" pitchFamily="2" charset="2"/>
              <a:buNone/>
            </a:pPr>
            <a:r>
              <a:rPr lang="en-US" sz="2000">
                <a:latin typeface="Courier New" panose="02070309020205020404" pitchFamily="49" charset="0"/>
              </a:rPr>
              <a:t>}</a:t>
            </a:r>
            <a:endParaRPr lang="en-US" sz="3600"/>
          </a:p>
        </p:txBody>
      </p:sp>
    </p:spTree>
    <p:extLst>
      <p:ext uri="{BB962C8B-B14F-4D97-AF65-F5344CB8AC3E}">
        <p14:creationId xmlns:p14="http://schemas.microsoft.com/office/powerpoint/2010/main" val="40083351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294967295"/>
          </p:nvPr>
        </p:nvSpPr>
        <p:spPr>
          <a:xfrm>
            <a:off x="838200" y="6356350"/>
            <a:ext cx="2743200" cy="365125"/>
          </a:xfrm>
        </p:spPr>
        <p:txBody>
          <a:bodyPr/>
          <a:lstStyle/>
          <a:p>
            <a:fld id="{19BEB626-4CD3-45B6-B371-38797DC2AB73}" type="slidenum">
              <a:rPr lang="en-US"/>
              <a:pPr/>
              <a:t>5</a:t>
            </a:fld>
            <a:endParaRPr lang="en-US"/>
          </a:p>
        </p:txBody>
      </p:sp>
      <p:sp>
        <p:nvSpPr>
          <p:cNvPr id="270338" name="Rectangle 2"/>
          <p:cNvSpPr>
            <a:spLocks noGrp="1" noChangeArrowheads="1"/>
          </p:cNvSpPr>
          <p:nvPr>
            <p:ph type="title"/>
          </p:nvPr>
        </p:nvSpPr>
        <p:spPr/>
        <p:txBody>
          <a:bodyPr/>
          <a:lstStyle/>
          <a:p>
            <a:r>
              <a:rPr lang="en-US"/>
              <a:t>Inheritance terms</a:t>
            </a:r>
          </a:p>
        </p:txBody>
      </p:sp>
      <p:sp>
        <p:nvSpPr>
          <p:cNvPr id="270339" name="Rectangle 3"/>
          <p:cNvSpPr>
            <a:spLocks noGrp="1" noChangeArrowheads="1"/>
          </p:cNvSpPr>
          <p:nvPr>
            <p:ph type="body" idx="1"/>
          </p:nvPr>
        </p:nvSpPr>
        <p:spPr/>
        <p:txBody>
          <a:bodyPr/>
          <a:lstStyle/>
          <a:p>
            <a:r>
              <a:rPr lang="en-US" b="1"/>
              <a:t>superclass</a:t>
            </a:r>
            <a:r>
              <a:rPr lang="en-US"/>
              <a:t>, </a:t>
            </a:r>
            <a:r>
              <a:rPr lang="en-US" b="1"/>
              <a:t>base class</a:t>
            </a:r>
            <a:r>
              <a:rPr lang="en-US"/>
              <a:t>, </a:t>
            </a:r>
            <a:r>
              <a:rPr lang="en-US" b="1"/>
              <a:t>parent class</a:t>
            </a:r>
            <a:r>
              <a:rPr lang="en-US"/>
              <a:t>: terms to describe the parent in the relationship, which shares its functionality</a:t>
            </a:r>
          </a:p>
          <a:p>
            <a:endParaRPr lang="en-US"/>
          </a:p>
          <a:p>
            <a:r>
              <a:rPr lang="en-US" b="1"/>
              <a:t>subclass</a:t>
            </a:r>
            <a:r>
              <a:rPr lang="en-US"/>
              <a:t>, </a:t>
            </a:r>
            <a:r>
              <a:rPr lang="en-US" b="1"/>
              <a:t>derived class</a:t>
            </a:r>
            <a:r>
              <a:rPr lang="en-US"/>
              <a:t>, </a:t>
            </a:r>
            <a:r>
              <a:rPr lang="en-US" b="1"/>
              <a:t>child class</a:t>
            </a:r>
            <a:r>
              <a:rPr lang="en-US"/>
              <a:t>: terms to describe the child in the relationship, which accepts functionality from its parent</a:t>
            </a:r>
          </a:p>
          <a:p>
            <a:endParaRPr lang="en-US"/>
          </a:p>
          <a:p>
            <a:r>
              <a:rPr lang="en-US" b="1"/>
              <a:t>extend</a:t>
            </a:r>
            <a:r>
              <a:rPr lang="en-US"/>
              <a:t>, </a:t>
            </a:r>
            <a:r>
              <a:rPr lang="en-US" b="1"/>
              <a:t>inherit</a:t>
            </a:r>
            <a:r>
              <a:rPr lang="en-US"/>
              <a:t>, </a:t>
            </a:r>
            <a:r>
              <a:rPr lang="en-US" b="1"/>
              <a:t>derive</a:t>
            </a:r>
            <a:r>
              <a:rPr lang="en-US"/>
              <a:t>: become a subclass of another class</a:t>
            </a:r>
          </a:p>
        </p:txBody>
      </p:sp>
    </p:spTree>
    <p:extLst>
      <p:ext uri="{BB962C8B-B14F-4D97-AF65-F5344CB8AC3E}">
        <p14:creationId xmlns:p14="http://schemas.microsoft.com/office/powerpoint/2010/main" val="33456505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sz="4400" dirty="0" smtClean="0">
                <a:solidFill>
                  <a:srgbClr val="C00000"/>
                </a:solidFill>
              </a:rPr>
              <a:t>5) Polymorphism</a:t>
            </a:r>
          </a:p>
        </p:txBody>
      </p:sp>
      <p:sp>
        <p:nvSpPr>
          <p:cNvPr id="5" name="Subtitle 4"/>
          <p:cNvSpPr>
            <a:spLocks noGrp="1"/>
          </p:cNvSpPr>
          <p:nvPr>
            <p:ph type="subTitle" idx="1"/>
          </p:nvPr>
        </p:nvSpPr>
        <p:spPr/>
        <p:txBody>
          <a:bodyPr/>
          <a:lstStyle/>
          <a:p>
            <a:endParaRPr lang="en-US"/>
          </a:p>
        </p:txBody>
      </p:sp>
      <p:sp>
        <p:nvSpPr>
          <p:cNvPr id="2" name="Slide Number Placeholder 1"/>
          <p:cNvSpPr>
            <a:spLocks noGrp="1"/>
          </p:cNvSpPr>
          <p:nvPr>
            <p:ph type="sldNum" sz="quarter" idx="12"/>
          </p:nvPr>
        </p:nvSpPr>
        <p:spPr/>
        <p:txBody>
          <a:bodyPr/>
          <a:lstStyle/>
          <a:p>
            <a:fld id="{FA8C678A-18FB-4A6C-9A8F-CEEC6E6D270C}" type="slidenum">
              <a:rPr lang="en-US" smtClean="0"/>
              <a:t>50</a:t>
            </a:fld>
            <a:endParaRPr lang="en-US"/>
          </a:p>
        </p:txBody>
      </p:sp>
    </p:spTree>
    <p:extLst>
      <p:ext uri="{BB962C8B-B14F-4D97-AF65-F5344CB8AC3E}">
        <p14:creationId xmlns:p14="http://schemas.microsoft.com/office/powerpoint/2010/main" val="182070873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2595563" y="0"/>
            <a:ext cx="7772400" cy="1143000"/>
          </a:xfrm>
        </p:spPr>
        <p:txBody>
          <a:bodyPr>
            <a:normAutofit fontScale="90000"/>
          </a:bodyPr>
          <a:lstStyle/>
          <a:p>
            <a:r>
              <a:rPr lang="en-GB" altLang="en-US" smtClean="0"/>
              <a:t/>
            </a:r>
            <a:br>
              <a:rPr lang="en-GB" altLang="en-US" smtClean="0"/>
            </a:br>
            <a:r>
              <a:rPr lang="en-GB" altLang="en-US" smtClean="0"/>
              <a:t>Base classes and derived classes</a:t>
            </a:r>
            <a:br>
              <a:rPr lang="en-GB" altLang="en-US" smtClean="0"/>
            </a:br>
            <a:endParaRPr lang="en-US" altLang="en-US" smtClean="0"/>
          </a:p>
        </p:txBody>
      </p:sp>
      <p:sp>
        <p:nvSpPr>
          <p:cNvPr id="3" name="Content Placeholder 2"/>
          <p:cNvSpPr>
            <a:spLocks noGrp="1"/>
          </p:cNvSpPr>
          <p:nvPr>
            <p:ph idx="1"/>
          </p:nvPr>
        </p:nvSpPr>
        <p:spPr>
          <a:xfrm>
            <a:off x="2595563" y="1357313"/>
            <a:ext cx="7772400" cy="4114800"/>
          </a:xfrm>
        </p:spPr>
        <p:txBody>
          <a:bodyPr>
            <a:normAutofit fontScale="92500" lnSpcReduction="20000"/>
          </a:bodyPr>
          <a:lstStyle/>
          <a:p>
            <a:pPr>
              <a:lnSpc>
                <a:spcPct val="90000"/>
              </a:lnSpc>
              <a:spcBef>
                <a:spcPct val="35000"/>
              </a:spcBef>
              <a:spcAft>
                <a:spcPct val="20000"/>
              </a:spcAft>
            </a:pPr>
            <a:r>
              <a:rPr lang="en-GB"/>
              <a:t>Inheritance is a fundamental requirement of oriented programming</a:t>
            </a:r>
          </a:p>
          <a:p>
            <a:pPr>
              <a:lnSpc>
                <a:spcPct val="90000"/>
              </a:lnSpc>
              <a:spcBef>
                <a:spcPct val="35000"/>
              </a:spcBef>
              <a:spcAft>
                <a:spcPct val="20000"/>
              </a:spcAft>
            </a:pPr>
            <a:r>
              <a:rPr lang="en-GB"/>
              <a:t>It allows us to create new classes by refining existing classes</a:t>
            </a:r>
          </a:p>
          <a:p>
            <a:pPr>
              <a:lnSpc>
                <a:spcPct val="90000"/>
              </a:lnSpc>
              <a:spcBef>
                <a:spcPct val="35000"/>
              </a:spcBef>
              <a:spcAft>
                <a:spcPct val="20000"/>
              </a:spcAft>
            </a:pPr>
            <a:r>
              <a:rPr lang="en-GB"/>
              <a:t>Essentially a </a:t>
            </a:r>
            <a:r>
              <a:rPr lang="en-GB" i="1"/>
              <a:t>derived</a:t>
            </a:r>
            <a:r>
              <a:rPr lang="en-GB"/>
              <a:t> class can inherit data members of a </a:t>
            </a:r>
            <a:r>
              <a:rPr lang="en-GB" i="1"/>
              <a:t>base </a:t>
            </a:r>
            <a:r>
              <a:rPr lang="en-GB"/>
              <a:t>class</a:t>
            </a:r>
          </a:p>
          <a:p>
            <a:pPr lvl="1">
              <a:lnSpc>
                <a:spcPct val="90000"/>
              </a:lnSpc>
              <a:spcBef>
                <a:spcPct val="35000"/>
              </a:spcBef>
              <a:spcAft>
                <a:spcPct val="20000"/>
              </a:spcAft>
            </a:pPr>
            <a:r>
              <a:rPr lang="en-GB" sz="2800"/>
              <a:t>The behaviour of the derived class can be refined by redefining base class member functions or adding new member function</a:t>
            </a:r>
          </a:p>
          <a:p>
            <a:pPr lvl="1">
              <a:lnSpc>
                <a:spcPct val="90000"/>
              </a:lnSpc>
              <a:spcBef>
                <a:spcPct val="35000"/>
              </a:spcBef>
              <a:spcAft>
                <a:spcPct val="20000"/>
              </a:spcAft>
            </a:pPr>
            <a:r>
              <a:rPr lang="en-GB" sz="2800"/>
              <a:t>A key aspect of this is </a:t>
            </a:r>
            <a:r>
              <a:rPr lang="en-GB" sz="2800" i="1"/>
              <a:t>polymorphism </a:t>
            </a:r>
            <a:r>
              <a:rPr lang="en-GB" sz="2800"/>
              <a:t>where a classes behaviour can be adapted at run-time</a:t>
            </a:r>
          </a:p>
          <a:p>
            <a:endParaRPr lang="en-US" smtClean="0"/>
          </a:p>
        </p:txBody>
      </p:sp>
      <p:sp>
        <p:nvSpPr>
          <p:cNvPr id="2" name="Slide Number Placeholder 1"/>
          <p:cNvSpPr>
            <a:spLocks noGrp="1"/>
          </p:cNvSpPr>
          <p:nvPr>
            <p:ph type="sldNum" sz="quarter" idx="12"/>
          </p:nvPr>
        </p:nvSpPr>
        <p:spPr/>
        <p:txBody>
          <a:bodyPr/>
          <a:lstStyle/>
          <a:p>
            <a:fld id="{FA8C678A-18FB-4A6C-9A8F-CEEC6E6D270C}" type="slidenum">
              <a:rPr lang="en-US" smtClean="0"/>
              <a:t>51</a:t>
            </a:fld>
            <a:endParaRPr lang="en-US"/>
          </a:p>
        </p:txBody>
      </p:sp>
    </p:spTree>
    <p:extLst>
      <p:ext uri="{BB962C8B-B14F-4D97-AF65-F5344CB8AC3E}">
        <p14:creationId xmlns:p14="http://schemas.microsoft.com/office/powerpoint/2010/main" val="249412930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2595563" y="0"/>
            <a:ext cx="7772400" cy="1143000"/>
          </a:xfrm>
        </p:spPr>
        <p:txBody>
          <a:bodyPr>
            <a:normAutofit fontScale="90000"/>
          </a:bodyPr>
          <a:lstStyle/>
          <a:p>
            <a:r>
              <a:rPr lang="en-GB" altLang="en-US" smtClean="0"/>
              <a:t>Base classes and derived classes</a:t>
            </a:r>
            <a:endParaRPr lang="en-US" altLang="en-US" smtClean="0"/>
          </a:p>
        </p:txBody>
      </p:sp>
      <p:sp>
        <p:nvSpPr>
          <p:cNvPr id="3" name="Content Placeholder 2"/>
          <p:cNvSpPr>
            <a:spLocks noGrp="1"/>
          </p:cNvSpPr>
          <p:nvPr>
            <p:ph idx="1"/>
          </p:nvPr>
        </p:nvSpPr>
        <p:spPr>
          <a:xfrm>
            <a:off x="2595563" y="1357313"/>
            <a:ext cx="7772400" cy="4114800"/>
          </a:xfrm>
        </p:spPr>
        <p:txBody>
          <a:bodyPr>
            <a:normAutofit lnSpcReduction="10000"/>
          </a:bodyPr>
          <a:lstStyle/>
          <a:p>
            <a:pPr>
              <a:lnSpc>
                <a:spcPct val="90000"/>
              </a:lnSpc>
            </a:pPr>
            <a:r>
              <a:rPr lang="en-GB"/>
              <a:t>We can think of many examples in real life of how a (base) class can be refined to a set of (derived) classes</a:t>
            </a:r>
          </a:p>
          <a:p>
            <a:pPr>
              <a:lnSpc>
                <a:spcPct val="90000"/>
              </a:lnSpc>
            </a:pPr>
            <a:r>
              <a:rPr lang="en-GB"/>
              <a:t>For example a </a:t>
            </a:r>
            <a:r>
              <a:rPr lang="en-GB" i="1"/>
              <a:t>Polygon</a:t>
            </a:r>
            <a:r>
              <a:rPr lang="en-GB"/>
              <a:t> class can be refined to be a </a:t>
            </a:r>
            <a:r>
              <a:rPr lang="en-GB" i="1"/>
              <a:t>Quadrilateral </a:t>
            </a:r>
            <a:r>
              <a:rPr lang="en-GB"/>
              <a:t>which can be further refined to be a </a:t>
            </a:r>
            <a:r>
              <a:rPr lang="en-GB" i="1"/>
              <a:t>Rectangle</a:t>
            </a:r>
          </a:p>
          <a:p>
            <a:pPr>
              <a:lnSpc>
                <a:spcPct val="90000"/>
              </a:lnSpc>
            </a:pPr>
            <a:r>
              <a:rPr lang="en-GB"/>
              <a:t>We can think of these classes as following an IS-A relationship</a:t>
            </a:r>
          </a:p>
          <a:p>
            <a:pPr lvl="1">
              <a:lnSpc>
                <a:spcPct val="90000"/>
              </a:lnSpc>
            </a:pPr>
            <a:r>
              <a:rPr lang="en-GB" sz="2800"/>
              <a:t>A Quadrilateral IS-A Polygon</a:t>
            </a:r>
          </a:p>
          <a:p>
            <a:pPr lvl="1">
              <a:lnSpc>
                <a:spcPct val="90000"/>
              </a:lnSpc>
            </a:pPr>
            <a:r>
              <a:rPr lang="en-GB" sz="2800"/>
              <a:t>A Rectangle IS-A Quadrilateral</a:t>
            </a:r>
          </a:p>
          <a:p>
            <a:endParaRPr lang="en-US" smtClean="0"/>
          </a:p>
        </p:txBody>
      </p:sp>
      <p:sp>
        <p:nvSpPr>
          <p:cNvPr id="2" name="Slide Number Placeholder 1"/>
          <p:cNvSpPr>
            <a:spLocks noGrp="1"/>
          </p:cNvSpPr>
          <p:nvPr>
            <p:ph type="sldNum" sz="quarter" idx="12"/>
          </p:nvPr>
        </p:nvSpPr>
        <p:spPr/>
        <p:txBody>
          <a:bodyPr/>
          <a:lstStyle/>
          <a:p>
            <a:fld id="{FA8C678A-18FB-4A6C-9A8F-CEEC6E6D270C}" type="slidenum">
              <a:rPr lang="en-US" smtClean="0"/>
              <a:t>52</a:t>
            </a:fld>
            <a:endParaRPr lang="en-US"/>
          </a:p>
        </p:txBody>
      </p:sp>
    </p:spTree>
    <p:extLst>
      <p:ext uri="{BB962C8B-B14F-4D97-AF65-F5344CB8AC3E}">
        <p14:creationId xmlns:p14="http://schemas.microsoft.com/office/powerpoint/2010/main" val="41777245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2595563" y="0"/>
            <a:ext cx="7772400" cy="1143000"/>
          </a:xfrm>
        </p:spPr>
        <p:txBody>
          <a:bodyPr>
            <a:normAutofit fontScale="90000"/>
          </a:bodyPr>
          <a:lstStyle/>
          <a:p>
            <a:r>
              <a:rPr lang="en-GB" altLang="en-US" smtClean="0"/>
              <a:t>Base classes and derived classes</a:t>
            </a:r>
            <a:endParaRPr lang="en-US" altLang="en-US" smtClean="0"/>
          </a:p>
        </p:txBody>
      </p:sp>
      <p:graphicFrame>
        <p:nvGraphicFramePr>
          <p:cNvPr id="4" name="Group 82"/>
          <p:cNvGraphicFramePr>
            <a:graphicFrameLocks noGrp="1"/>
          </p:cNvGraphicFramePr>
          <p:nvPr>
            <p:extLst>
              <p:ext uri="{D42A27DB-BD31-4B8C-83A1-F6EECF244321}">
                <p14:modId xmlns:p14="http://schemas.microsoft.com/office/powerpoint/2010/main" val="1557072910"/>
              </p:ext>
            </p:extLst>
          </p:nvPr>
        </p:nvGraphicFramePr>
        <p:xfrm>
          <a:off x="3095625" y="1428750"/>
          <a:ext cx="6810376" cy="4706938"/>
        </p:xfrm>
        <a:graphic>
          <a:graphicData uri="http://schemas.openxmlformats.org/drawingml/2006/table">
            <a:tbl>
              <a:tblPr/>
              <a:tblGrid>
                <a:gridCol w="3405188"/>
                <a:gridCol w="3405188"/>
              </a:tblGrid>
              <a:tr h="180975">
                <a:tc>
                  <a:txBody>
                    <a:bodyPr/>
                    <a:lstStyle/>
                    <a:p>
                      <a:pPr marL="0" marR="0" lvl="0" indent="0" algn="l"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en-GB" sz="2800" b="1" i="0" u="none" strike="noStrike" cap="none" normalizeH="0" baseline="0" dirty="0" smtClean="0">
                          <a:ln>
                            <a:noFill/>
                          </a:ln>
                          <a:solidFill>
                            <a:schemeClr val="bg1"/>
                          </a:solidFill>
                          <a:effectLst>
                            <a:outerShdw blurRad="38100" dist="38100" dir="2700000" algn="tl">
                              <a:srgbClr val="000000"/>
                            </a:outerShdw>
                          </a:effectLst>
                          <a:latin typeface="Times New Roman" pitchFamily="18" charset="0"/>
                        </a:rPr>
                        <a:t>Base class</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BC2010"/>
                    </a:solid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en-GB" sz="2800" b="1" i="0" u="none" strike="noStrike" cap="none" normalizeH="0" baseline="0" smtClean="0">
                          <a:ln>
                            <a:noFill/>
                          </a:ln>
                          <a:solidFill>
                            <a:schemeClr val="bg1"/>
                          </a:solidFill>
                          <a:effectLst>
                            <a:outerShdw blurRad="38100" dist="38100" dir="2700000" algn="tl">
                              <a:srgbClr val="000000"/>
                            </a:outerShdw>
                          </a:effectLst>
                          <a:latin typeface="Times New Roman" pitchFamily="18" charset="0"/>
                        </a:rPr>
                        <a:t>Derived class</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BC2010"/>
                    </a:solidFill>
                  </a:tcPr>
                </a:tc>
              </a:tr>
              <a:tr h="676275">
                <a:tc>
                  <a:txBody>
                    <a:bodyPr/>
                    <a:lstStyle/>
                    <a:p>
                      <a:pPr marL="0" marR="0" lvl="0" indent="0" algn="l"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en-GB" sz="2800" b="0" i="0" u="none" strike="noStrike" cap="none" normalizeH="0" baseline="0" dirty="0" smtClean="0">
                          <a:ln>
                            <a:noFill/>
                          </a:ln>
                          <a:solidFill>
                            <a:schemeClr val="bg1"/>
                          </a:solidFill>
                          <a:effectLst>
                            <a:outerShdw blurRad="38100" dist="38100" dir="2700000" algn="tl">
                              <a:srgbClr val="000000"/>
                            </a:outerShdw>
                          </a:effectLst>
                          <a:latin typeface="Times New Roman" pitchFamily="18" charset="0"/>
                        </a:rPr>
                        <a:t>Shape</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BC2010"/>
                    </a:solid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en-GB" sz="2800" b="0" i="0" u="none" strike="noStrike" cap="none" normalizeH="0" baseline="0" dirty="0" smtClean="0">
                          <a:ln>
                            <a:noFill/>
                          </a:ln>
                          <a:solidFill>
                            <a:schemeClr val="bg1"/>
                          </a:solidFill>
                          <a:effectLst>
                            <a:outerShdw blurRad="38100" dist="38100" dir="2700000" algn="tl">
                              <a:srgbClr val="000000"/>
                            </a:outerShdw>
                          </a:effectLst>
                          <a:latin typeface="Times New Roman" pitchFamily="18" charset="0"/>
                        </a:rPr>
                        <a:t>Triangle, Circle, Rectangle</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BC2010"/>
                    </a:solidFill>
                  </a:tcPr>
                </a:tc>
              </a:tr>
              <a:tr h="677863">
                <a:tc>
                  <a:txBody>
                    <a:bodyPr/>
                    <a:lstStyle/>
                    <a:p>
                      <a:pPr marL="0" marR="0" lvl="0" indent="0" algn="l"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en-GB" sz="2800" b="0" i="0" u="none" strike="noStrike" cap="none" normalizeH="0" baseline="0" dirty="0" smtClean="0">
                          <a:ln>
                            <a:noFill/>
                          </a:ln>
                          <a:solidFill>
                            <a:schemeClr val="bg1"/>
                          </a:solidFill>
                          <a:effectLst>
                            <a:outerShdw blurRad="38100" dist="38100" dir="2700000" algn="tl">
                              <a:srgbClr val="000000"/>
                            </a:outerShdw>
                          </a:effectLst>
                          <a:latin typeface="Times New Roman" pitchFamily="18" charset="0"/>
                        </a:rPr>
                        <a:t>Bank Account</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BC2010"/>
                    </a:solid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en-GB" sz="2800" b="0" i="0" u="none" strike="noStrike" cap="none" normalizeH="0" baseline="0" smtClean="0">
                          <a:ln>
                            <a:noFill/>
                          </a:ln>
                          <a:solidFill>
                            <a:schemeClr val="bg1"/>
                          </a:solidFill>
                          <a:effectLst>
                            <a:outerShdw blurRad="38100" dist="38100" dir="2700000" algn="tl">
                              <a:srgbClr val="000000"/>
                            </a:outerShdw>
                          </a:effectLst>
                          <a:latin typeface="Times New Roman" pitchFamily="18" charset="0"/>
                        </a:rPr>
                        <a:t>Current, Deposit </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BC2010"/>
                    </a:solidFill>
                  </a:tcPr>
                </a:tc>
              </a:tr>
              <a:tr h="677863">
                <a:tc>
                  <a:txBody>
                    <a:bodyPr/>
                    <a:lstStyle/>
                    <a:p>
                      <a:pPr marL="0" marR="0" lvl="0" indent="0" algn="l"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en-GB" sz="2800" b="0" i="0" u="none" strike="noStrike" cap="none" normalizeH="0" baseline="0" smtClean="0">
                          <a:ln>
                            <a:noFill/>
                          </a:ln>
                          <a:solidFill>
                            <a:schemeClr val="bg1"/>
                          </a:solidFill>
                          <a:effectLst>
                            <a:outerShdw blurRad="38100" dist="38100" dir="2700000" algn="tl">
                              <a:srgbClr val="000000"/>
                            </a:outerShdw>
                          </a:effectLst>
                          <a:latin typeface="Times New Roman" pitchFamily="18" charset="0"/>
                        </a:rPr>
                        <a:t>Student</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BC2010"/>
                    </a:solid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en-GB" sz="2800" b="0" i="0" u="none" strike="noStrike" cap="none" normalizeH="0" baseline="0" dirty="0" smtClean="0">
                          <a:ln>
                            <a:noFill/>
                          </a:ln>
                          <a:solidFill>
                            <a:schemeClr val="bg1"/>
                          </a:solidFill>
                          <a:effectLst>
                            <a:outerShdw blurRad="38100" dist="38100" dir="2700000" algn="tl">
                              <a:srgbClr val="000000"/>
                            </a:outerShdw>
                          </a:effectLst>
                          <a:latin typeface="Times New Roman" pitchFamily="18" charset="0"/>
                        </a:rPr>
                        <a:t>Undergraduate, </a:t>
                      </a:r>
                      <a:r>
                        <a:rPr kumimoji="0" lang="en-GB" sz="2800" b="0" i="0" u="none" strike="noStrike" cap="none" normalizeH="0" baseline="0" dirty="0" err="1" smtClean="0">
                          <a:ln>
                            <a:noFill/>
                          </a:ln>
                          <a:solidFill>
                            <a:schemeClr val="bg1"/>
                          </a:solidFill>
                          <a:effectLst>
                            <a:outerShdw blurRad="38100" dist="38100" dir="2700000" algn="tl">
                              <a:srgbClr val="000000"/>
                            </a:outerShdw>
                          </a:effectLst>
                          <a:latin typeface="Times New Roman" pitchFamily="18" charset="0"/>
                        </a:rPr>
                        <a:t>Postgaduate</a:t>
                      </a:r>
                      <a:endParaRPr kumimoji="0" lang="en-GB" sz="2800" b="0" i="0" u="none" strike="noStrike" cap="none" normalizeH="0" baseline="0" dirty="0" smtClean="0">
                        <a:ln>
                          <a:noFill/>
                        </a:ln>
                        <a:solidFill>
                          <a:schemeClr val="bg1"/>
                        </a:solidFill>
                        <a:effectLst>
                          <a:outerShdw blurRad="38100" dist="38100" dir="2700000" algn="tl">
                            <a:srgbClr val="000000"/>
                          </a:outerShdw>
                        </a:effectLst>
                        <a:latin typeface="Times New Roman" pitchFamily="18"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BC2010"/>
                    </a:solidFill>
                  </a:tcPr>
                </a:tc>
              </a:tr>
              <a:tr h="676275">
                <a:tc>
                  <a:txBody>
                    <a:bodyPr/>
                    <a:lstStyle/>
                    <a:p>
                      <a:pPr marL="0" marR="0" lvl="0" indent="0" algn="l"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en-GB" sz="2800" b="0" i="0" u="none" strike="noStrike" cap="none" normalizeH="0" baseline="0" smtClean="0">
                          <a:ln>
                            <a:noFill/>
                          </a:ln>
                          <a:solidFill>
                            <a:schemeClr val="bg1"/>
                          </a:solidFill>
                          <a:effectLst>
                            <a:outerShdw blurRad="38100" dist="38100" dir="2700000" algn="tl">
                              <a:srgbClr val="000000"/>
                            </a:outerShdw>
                          </a:effectLst>
                          <a:latin typeface="Times New Roman" pitchFamily="18" charset="0"/>
                        </a:rPr>
                        <a:t>Vehicle</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BC2010"/>
                    </a:solid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en-GB" sz="2800" b="0" i="0" u="none" strike="noStrike" cap="none" normalizeH="0" baseline="0" dirty="0" smtClean="0">
                          <a:ln>
                            <a:noFill/>
                          </a:ln>
                          <a:solidFill>
                            <a:schemeClr val="bg1"/>
                          </a:solidFill>
                          <a:effectLst>
                            <a:outerShdw blurRad="38100" dist="38100" dir="2700000" algn="tl">
                              <a:srgbClr val="000000"/>
                            </a:outerShdw>
                          </a:effectLst>
                          <a:latin typeface="Times New Roman" pitchFamily="18" charset="0"/>
                        </a:rPr>
                        <a:t>Car, Truck, Bus</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BC2010"/>
                    </a:solidFill>
                  </a:tcPr>
                </a:tc>
              </a:tr>
              <a:tr h="677863">
                <a:tc>
                  <a:txBody>
                    <a:bodyPr/>
                    <a:lstStyle/>
                    <a:p>
                      <a:pPr marL="0" marR="0" lvl="0" indent="0" algn="l"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en-GB" sz="2800" b="0" i="0" u="none" strike="noStrike" cap="none" normalizeH="0" baseline="0" dirty="0" smtClean="0">
                          <a:ln>
                            <a:noFill/>
                          </a:ln>
                          <a:solidFill>
                            <a:schemeClr val="bg1"/>
                          </a:solidFill>
                          <a:effectLst>
                            <a:outerShdw blurRad="38100" dist="38100" dir="2700000" algn="tl">
                              <a:srgbClr val="000000"/>
                            </a:outerShdw>
                          </a:effectLst>
                          <a:latin typeface="Times New Roman" pitchFamily="18" charset="0"/>
                        </a:rPr>
                        <a:t>Filter</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BC2010"/>
                    </a:solid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en-GB" sz="2800" b="0" i="0" u="none" strike="noStrike" cap="none" normalizeH="0" baseline="0" dirty="0" smtClean="0">
                          <a:ln>
                            <a:noFill/>
                          </a:ln>
                          <a:solidFill>
                            <a:schemeClr val="bg1"/>
                          </a:solidFill>
                          <a:effectLst>
                            <a:outerShdw blurRad="38100" dist="38100" dir="2700000" algn="tl">
                              <a:srgbClr val="000000"/>
                            </a:outerShdw>
                          </a:effectLst>
                          <a:latin typeface="Times New Roman" pitchFamily="18" charset="0"/>
                        </a:rPr>
                        <a:t>Low-pass, Band-pass, High-pass</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BC2010"/>
                    </a:solidFill>
                  </a:tcPr>
                </a:tc>
              </a:tr>
            </a:tbl>
          </a:graphicData>
        </a:graphic>
      </p:graphicFrame>
      <p:sp>
        <p:nvSpPr>
          <p:cNvPr id="2" name="Slide Number Placeholder 1"/>
          <p:cNvSpPr>
            <a:spLocks noGrp="1"/>
          </p:cNvSpPr>
          <p:nvPr>
            <p:ph type="sldNum" sz="quarter" idx="12"/>
          </p:nvPr>
        </p:nvSpPr>
        <p:spPr/>
        <p:txBody>
          <a:bodyPr/>
          <a:lstStyle/>
          <a:p>
            <a:fld id="{FA8C678A-18FB-4A6C-9A8F-CEEC6E6D270C}" type="slidenum">
              <a:rPr lang="en-US" smtClean="0"/>
              <a:t>53</a:t>
            </a:fld>
            <a:endParaRPr lang="en-US"/>
          </a:p>
        </p:txBody>
      </p:sp>
    </p:spTree>
    <p:extLst>
      <p:ext uri="{BB962C8B-B14F-4D97-AF65-F5344CB8AC3E}">
        <p14:creationId xmlns:p14="http://schemas.microsoft.com/office/powerpoint/2010/main" val="96023441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2595563" y="0"/>
            <a:ext cx="7772400" cy="1143000"/>
          </a:xfrm>
        </p:spPr>
        <p:txBody>
          <a:bodyPr>
            <a:normAutofit fontScale="90000"/>
          </a:bodyPr>
          <a:lstStyle/>
          <a:p>
            <a:r>
              <a:rPr lang="en-GB" altLang="en-US" smtClean="0"/>
              <a:t/>
            </a:r>
            <a:br>
              <a:rPr lang="en-GB" altLang="en-US" smtClean="0"/>
            </a:br>
            <a:r>
              <a:rPr lang="en-GB" altLang="en-US" smtClean="0"/>
              <a:t>Example – a </a:t>
            </a:r>
            <a:r>
              <a:rPr lang="en-GB" altLang="en-US" i="1" smtClean="0"/>
              <a:t>BankAccount</a:t>
            </a:r>
            <a:r>
              <a:rPr lang="en-GB" altLang="en-US" smtClean="0"/>
              <a:t> class</a:t>
            </a:r>
            <a:br>
              <a:rPr lang="en-GB" altLang="en-US" smtClean="0"/>
            </a:br>
            <a:endParaRPr lang="en-US" altLang="en-US" smtClean="0"/>
          </a:p>
        </p:txBody>
      </p:sp>
      <p:sp>
        <p:nvSpPr>
          <p:cNvPr id="3" name="Content Placeholder 2"/>
          <p:cNvSpPr>
            <a:spLocks noGrp="1"/>
          </p:cNvSpPr>
          <p:nvPr>
            <p:ph idx="1"/>
          </p:nvPr>
        </p:nvSpPr>
        <p:spPr>
          <a:xfrm>
            <a:off x="2595563" y="1214438"/>
            <a:ext cx="7772400" cy="4114800"/>
          </a:xfrm>
        </p:spPr>
        <p:txBody>
          <a:bodyPr/>
          <a:lstStyle/>
          <a:p>
            <a:pPr>
              <a:spcBef>
                <a:spcPct val="35000"/>
              </a:spcBef>
            </a:pPr>
            <a:r>
              <a:rPr lang="en-GB" smtClean="0"/>
              <a:t>An </a:t>
            </a:r>
            <a:r>
              <a:rPr lang="en-GB" i="1" smtClean="0"/>
              <a:t>BankAccount</a:t>
            </a:r>
            <a:r>
              <a:rPr lang="en-GB" smtClean="0"/>
              <a:t> base class models basic information about a bank account</a:t>
            </a:r>
          </a:p>
          <a:p>
            <a:pPr lvl="1">
              <a:spcBef>
                <a:spcPct val="35000"/>
              </a:spcBef>
            </a:pPr>
            <a:r>
              <a:rPr lang="en-GB" smtClean="0"/>
              <a:t>Account holder</a:t>
            </a:r>
          </a:p>
          <a:p>
            <a:pPr lvl="1">
              <a:spcBef>
                <a:spcPct val="35000"/>
              </a:spcBef>
            </a:pPr>
            <a:r>
              <a:rPr lang="en-GB" smtClean="0"/>
              <a:t>Account number</a:t>
            </a:r>
          </a:p>
          <a:p>
            <a:pPr lvl="1">
              <a:spcBef>
                <a:spcPct val="35000"/>
              </a:spcBef>
            </a:pPr>
            <a:r>
              <a:rPr lang="en-GB" smtClean="0"/>
              <a:t>Current balance</a:t>
            </a:r>
          </a:p>
          <a:p>
            <a:pPr>
              <a:spcBef>
                <a:spcPct val="35000"/>
              </a:spcBef>
            </a:pPr>
            <a:r>
              <a:rPr lang="en-GB" smtClean="0"/>
              <a:t>Basic functionality</a:t>
            </a:r>
          </a:p>
          <a:p>
            <a:pPr lvl="1">
              <a:spcBef>
                <a:spcPct val="35000"/>
              </a:spcBef>
            </a:pPr>
            <a:r>
              <a:rPr lang="en-GB" smtClean="0"/>
              <a:t>Withdraw money</a:t>
            </a:r>
          </a:p>
          <a:p>
            <a:pPr lvl="1">
              <a:spcBef>
                <a:spcPct val="35000"/>
              </a:spcBef>
            </a:pPr>
            <a:r>
              <a:rPr lang="en-GB" smtClean="0"/>
              <a:t>Deposit money</a:t>
            </a:r>
          </a:p>
          <a:p>
            <a:endParaRPr lang="en-US" smtClean="0"/>
          </a:p>
        </p:txBody>
      </p:sp>
      <p:sp>
        <p:nvSpPr>
          <p:cNvPr id="2" name="Slide Number Placeholder 1"/>
          <p:cNvSpPr>
            <a:spLocks noGrp="1"/>
          </p:cNvSpPr>
          <p:nvPr>
            <p:ph type="sldNum" sz="quarter" idx="12"/>
          </p:nvPr>
        </p:nvSpPr>
        <p:spPr/>
        <p:txBody>
          <a:bodyPr/>
          <a:lstStyle/>
          <a:p>
            <a:fld id="{FA8C678A-18FB-4A6C-9A8F-CEEC6E6D270C}" type="slidenum">
              <a:rPr lang="en-US" smtClean="0"/>
              <a:t>54</a:t>
            </a:fld>
            <a:endParaRPr lang="en-US"/>
          </a:p>
        </p:txBody>
      </p:sp>
    </p:spTree>
    <p:extLst>
      <p:ext uri="{BB962C8B-B14F-4D97-AF65-F5344CB8AC3E}">
        <p14:creationId xmlns:p14="http://schemas.microsoft.com/office/powerpoint/2010/main" val="289170478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7"/>
          <p:cNvSpPr txBox="1">
            <a:spLocks noChangeArrowheads="1"/>
          </p:cNvSpPr>
          <p:nvPr/>
        </p:nvSpPr>
        <p:spPr bwMode="auto">
          <a:xfrm>
            <a:off x="2952750" y="428626"/>
            <a:ext cx="7715250" cy="6094413"/>
          </a:xfrm>
          <a:prstGeom prst="rect">
            <a:avLst/>
          </a:prstGeom>
          <a:solidFill>
            <a:schemeClr val="folHlink">
              <a:gamma/>
              <a:shade val="46275"/>
              <a:invGamma/>
            </a:schemeClr>
          </a:solidFill>
          <a:ln w="12700">
            <a:solidFill>
              <a:schemeClr val="folHlink"/>
            </a:solidFill>
            <a:miter lim="800000"/>
            <a:headEnd type="none" w="sm" len="sm"/>
            <a:tailEnd type="none" w="sm" len="sm"/>
          </a:ln>
          <a:effectLst/>
        </p:spPr>
        <p:txBody>
          <a:bodyPr lIns="182880" tIns="137160" rIns="182880" bIns="137160">
            <a:spAutoFit/>
          </a:bodyPr>
          <a:lstStyle>
            <a:lvl1pPr defTabSz="539750" eaLnBrk="0" hangingPunct="0">
              <a:defRPr sz="2400">
                <a:solidFill>
                  <a:schemeClr val="tx1"/>
                </a:solidFill>
                <a:latin typeface="Times New Roman" panose="02020603050405020304" pitchFamily="18" charset="0"/>
              </a:defRPr>
            </a:lvl1pPr>
            <a:lvl2pPr marL="742950" indent="-285750" defTabSz="539750" eaLnBrk="0" hangingPunct="0">
              <a:defRPr sz="2400">
                <a:solidFill>
                  <a:schemeClr val="tx1"/>
                </a:solidFill>
                <a:latin typeface="Times New Roman" panose="02020603050405020304" pitchFamily="18" charset="0"/>
              </a:defRPr>
            </a:lvl2pPr>
            <a:lvl3pPr marL="1143000" indent="-228600" defTabSz="539750" eaLnBrk="0" hangingPunct="0">
              <a:defRPr sz="2400">
                <a:solidFill>
                  <a:schemeClr val="tx1"/>
                </a:solidFill>
                <a:latin typeface="Times New Roman" panose="02020603050405020304" pitchFamily="18" charset="0"/>
              </a:defRPr>
            </a:lvl3pPr>
            <a:lvl4pPr marL="1600200" indent="-228600" defTabSz="539750" eaLnBrk="0" hangingPunct="0">
              <a:defRPr sz="2400">
                <a:solidFill>
                  <a:schemeClr val="tx1"/>
                </a:solidFill>
                <a:latin typeface="Times New Roman" panose="02020603050405020304" pitchFamily="18" charset="0"/>
              </a:defRPr>
            </a:lvl4pPr>
            <a:lvl5pPr marL="2057400" indent="-228600" defTabSz="539750" eaLnBrk="0" hangingPunct="0">
              <a:defRPr sz="2400">
                <a:solidFill>
                  <a:schemeClr val="tx1"/>
                </a:solidFill>
                <a:latin typeface="Times New Roman" panose="02020603050405020304" pitchFamily="18" charset="0"/>
              </a:defRPr>
            </a:lvl5pPr>
            <a:lvl6pPr marL="2514600" indent="-228600" defTabSz="53975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53975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53975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53975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sz="1400" dirty="0">
                <a:solidFill>
                  <a:schemeClr val="bg1"/>
                </a:solidFill>
                <a:latin typeface="Lucida Console" panose="020B0609040504020204" pitchFamily="49" charset="0"/>
              </a:rPr>
              <a:t>public class </a:t>
            </a:r>
            <a:r>
              <a:rPr lang="en-US" sz="1400" dirty="0" err="1">
                <a:solidFill>
                  <a:schemeClr val="bg1"/>
                </a:solidFill>
                <a:latin typeface="Lucida Console" panose="020B0609040504020204" pitchFamily="49" charset="0"/>
              </a:rPr>
              <a:t>BankAccount</a:t>
            </a:r>
            <a:endParaRPr lang="en-US" sz="1400" dirty="0">
              <a:solidFill>
                <a:schemeClr val="bg1"/>
              </a:solidFill>
              <a:latin typeface="Lucida Console" panose="020B0609040504020204" pitchFamily="49" charset="0"/>
            </a:endParaRPr>
          </a:p>
          <a:p>
            <a:pPr eaLnBrk="1" hangingPunct="1"/>
            <a:r>
              <a:rPr lang="en-US" sz="1400" dirty="0">
                <a:solidFill>
                  <a:schemeClr val="bg1"/>
                </a:solidFill>
                <a:latin typeface="Lucida Console" panose="020B0609040504020204" pitchFamily="49" charset="0"/>
              </a:rPr>
              <a:t>{</a:t>
            </a:r>
          </a:p>
          <a:p>
            <a:pPr eaLnBrk="1" hangingPunct="1"/>
            <a:r>
              <a:rPr lang="en-US" sz="1400" dirty="0">
                <a:solidFill>
                  <a:schemeClr val="bg1"/>
                </a:solidFill>
                <a:latin typeface="Lucida Console" panose="020B0609040504020204" pitchFamily="49" charset="0"/>
              </a:rPr>
              <a:t>   	private </a:t>
            </a:r>
            <a:r>
              <a:rPr lang="en-US" sz="1400" dirty="0" err="1">
                <a:solidFill>
                  <a:schemeClr val="bg1"/>
                </a:solidFill>
                <a:latin typeface="Lucida Console" panose="020B0609040504020204" pitchFamily="49" charset="0"/>
              </a:rPr>
              <a:t>int</a:t>
            </a:r>
            <a:r>
              <a:rPr lang="en-US" sz="1400" dirty="0">
                <a:solidFill>
                  <a:schemeClr val="bg1"/>
                </a:solidFill>
                <a:latin typeface="Lucida Console" panose="020B0609040504020204" pitchFamily="49" charset="0"/>
              </a:rPr>
              <a:t> </a:t>
            </a:r>
            <a:r>
              <a:rPr lang="en-US" sz="1400" dirty="0" err="1">
                <a:solidFill>
                  <a:schemeClr val="bg1"/>
                </a:solidFill>
                <a:latin typeface="Lucida Console" panose="020B0609040504020204" pitchFamily="49" charset="0"/>
              </a:rPr>
              <a:t>accountNumber</a:t>
            </a:r>
            <a:r>
              <a:rPr lang="en-US" sz="1400" dirty="0">
                <a:solidFill>
                  <a:schemeClr val="bg1"/>
                </a:solidFill>
                <a:latin typeface="Lucida Console" panose="020B0609040504020204" pitchFamily="49" charset="0"/>
              </a:rPr>
              <a:t>;</a:t>
            </a:r>
          </a:p>
          <a:p>
            <a:pPr eaLnBrk="1" hangingPunct="1"/>
            <a:r>
              <a:rPr lang="en-US" sz="1400" dirty="0">
                <a:solidFill>
                  <a:schemeClr val="bg1"/>
                </a:solidFill>
                <a:latin typeface="Lucida Console" panose="020B0609040504020204" pitchFamily="49" charset="0"/>
              </a:rPr>
              <a:t>	private string </a:t>
            </a:r>
            <a:r>
              <a:rPr lang="en-US" sz="1400" dirty="0" err="1">
                <a:solidFill>
                  <a:schemeClr val="bg1"/>
                </a:solidFill>
                <a:latin typeface="Lucida Console" panose="020B0609040504020204" pitchFamily="49" charset="0"/>
              </a:rPr>
              <a:t>accountHolder</a:t>
            </a:r>
            <a:r>
              <a:rPr lang="en-US" sz="1400" dirty="0">
                <a:solidFill>
                  <a:schemeClr val="bg1"/>
                </a:solidFill>
                <a:latin typeface="Lucida Console" panose="020B0609040504020204" pitchFamily="49" charset="0"/>
              </a:rPr>
              <a:t>;</a:t>
            </a:r>
          </a:p>
          <a:p>
            <a:pPr eaLnBrk="1" hangingPunct="1"/>
            <a:r>
              <a:rPr lang="en-US" sz="1400" dirty="0">
                <a:solidFill>
                  <a:schemeClr val="bg1"/>
                </a:solidFill>
                <a:latin typeface="Lucida Console" panose="020B0609040504020204" pitchFamily="49" charset="0"/>
              </a:rPr>
              <a:t>	private </a:t>
            </a:r>
            <a:r>
              <a:rPr lang="en-US" sz="1400" dirty="0" err="1">
                <a:solidFill>
                  <a:schemeClr val="bg1"/>
                </a:solidFill>
                <a:latin typeface="Lucida Console" panose="020B0609040504020204" pitchFamily="49" charset="0"/>
              </a:rPr>
              <a:t>int</a:t>
            </a:r>
            <a:r>
              <a:rPr lang="en-US" sz="1400" dirty="0">
                <a:solidFill>
                  <a:schemeClr val="bg1"/>
                </a:solidFill>
                <a:latin typeface="Lucida Console" panose="020B0609040504020204" pitchFamily="49" charset="0"/>
              </a:rPr>
              <a:t> balance;</a:t>
            </a:r>
          </a:p>
          <a:p>
            <a:pPr eaLnBrk="1" hangingPunct="1"/>
            <a:endParaRPr lang="en-US" sz="1400" dirty="0">
              <a:solidFill>
                <a:schemeClr val="bg1"/>
              </a:solidFill>
              <a:latin typeface="Lucida Console" panose="020B0609040504020204" pitchFamily="49" charset="0"/>
            </a:endParaRPr>
          </a:p>
          <a:p>
            <a:pPr eaLnBrk="1" hangingPunct="1"/>
            <a:r>
              <a:rPr lang="en-US" sz="1400" dirty="0">
                <a:solidFill>
                  <a:schemeClr val="bg1"/>
                </a:solidFill>
                <a:latin typeface="Lucida Console" panose="020B0609040504020204" pitchFamily="49" charset="0"/>
              </a:rPr>
              <a:t>	public </a:t>
            </a:r>
            <a:r>
              <a:rPr lang="en-US" sz="1400" dirty="0" err="1">
                <a:solidFill>
                  <a:schemeClr val="bg1"/>
                </a:solidFill>
                <a:latin typeface="Lucida Console" panose="020B0609040504020204" pitchFamily="49" charset="0"/>
              </a:rPr>
              <a:t>BankAccount</a:t>
            </a:r>
            <a:r>
              <a:rPr lang="en-US" sz="1400" dirty="0">
                <a:solidFill>
                  <a:schemeClr val="bg1"/>
                </a:solidFill>
                <a:latin typeface="Lucida Console" panose="020B0609040504020204" pitchFamily="49" charset="0"/>
              </a:rPr>
              <a:t>(</a:t>
            </a:r>
            <a:r>
              <a:rPr lang="en-US" sz="1400" dirty="0" err="1">
                <a:solidFill>
                  <a:schemeClr val="bg1"/>
                </a:solidFill>
                <a:latin typeface="Lucida Console" panose="020B0609040504020204" pitchFamily="49" charset="0"/>
              </a:rPr>
              <a:t>int</a:t>
            </a:r>
            <a:r>
              <a:rPr lang="en-US" sz="1400" dirty="0">
                <a:solidFill>
                  <a:schemeClr val="bg1"/>
                </a:solidFill>
                <a:latin typeface="Lucida Console" panose="020B0609040504020204" pitchFamily="49" charset="0"/>
              </a:rPr>
              <a:t> </a:t>
            </a:r>
            <a:r>
              <a:rPr lang="en-US" sz="1400" dirty="0" err="1">
                <a:solidFill>
                  <a:schemeClr val="bg1"/>
                </a:solidFill>
                <a:latin typeface="Lucida Console" panose="020B0609040504020204" pitchFamily="49" charset="0"/>
              </a:rPr>
              <a:t>n,string</a:t>
            </a:r>
            <a:r>
              <a:rPr lang="en-US" sz="1400" dirty="0">
                <a:solidFill>
                  <a:schemeClr val="bg1"/>
                </a:solidFill>
                <a:latin typeface="Lucida Console" panose="020B0609040504020204" pitchFamily="49" charset="0"/>
              </a:rPr>
              <a:t> name ,</a:t>
            </a:r>
            <a:r>
              <a:rPr lang="en-US" sz="1400" dirty="0" err="1">
                <a:solidFill>
                  <a:schemeClr val="bg1"/>
                </a:solidFill>
                <a:latin typeface="Lucida Console" panose="020B0609040504020204" pitchFamily="49" charset="0"/>
              </a:rPr>
              <a:t>int</a:t>
            </a:r>
            <a:r>
              <a:rPr lang="en-US" sz="1400" dirty="0">
                <a:solidFill>
                  <a:schemeClr val="bg1"/>
                </a:solidFill>
                <a:latin typeface="Lucida Console" panose="020B0609040504020204" pitchFamily="49" charset="0"/>
              </a:rPr>
              <a:t> b)</a:t>
            </a:r>
          </a:p>
          <a:p>
            <a:pPr eaLnBrk="1" hangingPunct="1"/>
            <a:r>
              <a:rPr lang="en-US" sz="1400" dirty="0">
                <a:solidFill>
                  <a:schemeClr val="bg1"/>
                </a:solidFill>
                <a:latin typeface="Lucida Console" panose="020B0609040504020204" pitchFamily="49" charset="0"/>
              </a:rPr>
              <a:t>    	{</a:t>
            </a:r>
          </a:p>
          <a:p>
            <a:pPr eaLnBrk="1" hangingPunct="1"/>
            <a:r>
              <a:rPr lang="en-US" sz="1400" dirty="0">
                <a:solidFill>
                  <a:schemeClr val="bg1"/>
                </a:solidFill>
                <a:latin typeface="Lucida Console" panose="020B0609040504020204" pitchFamily="49" charset="0"/>
              </a:rPr>
              <a:t>           </a:t>
            </a:r>
            <a:r>
              <a:rPr lang="en-US" sz="1400" dirty="0" err="1">
                <a:solidFill>
                  <a:schemeClr val="bg1"/>
                </a:solidFill>
                <a:latin typeface="Lucida Console" panose="020B0609040504020204" pitchFamily="49" charset="0"/>
              </a:rPr>
              <a:t>accountNumber</a:t>
            </a:r>
            <a:r>
              <a:rPr lang="en-US" sz="1400" dirty="0">
                <a:solidFill>
                  <a:schemeClr val="bg1"/>
                </a:solidFill>
                <a:latin typeface="Lucida Console" panose="020B0609040504020204" pitchFamily="49" charset="0"/>
              </a:rPr>
              <a:t> = n;</a:t>
            </a:r>
          </a:p>
          <a:p>
            <a:pPr eaLnBrk="1" hangingPunct="1"/>
            <a:r>
              <a:rPr lang="en-US" sz="1400" dirty="0">
                <a:solidFill>
                  <a:schemeClr val="bg1"/>
                </a:solidFill>
                <a:latin typeface="Lucida Console" panose="020B0609040504020204" pitchFamily="49" charset="0"/>
              </a:rPr>
              <a:t>           </a:t>
            </a:r>
            <a:r>
              <a:rPr lang="en-US" sz="1400" dirty="0" err="1">
                <a:solidFill>
                  <a:schemeClr val="bg1"/>
                </a:solidFill>
                <a:latin typeface="Lucida Console" panose="020B0609040504020204" pitchFamily="49" charset="0"/>
              </a:rPr>
              <a:t>accountHolder</a:t>
            </a:r>
            <a:r>
              <a:rPr lang="en-US" sz="1400" dirty="0">
                <a:solidFill>
                  <a:schemeClr val="bg1"/>
                </a:solidFill>
                <a:latin typeface="Lucida Console" panose="020B0609040504020204" pitchFamily="49" charset="0"/>
              </a:rPr>
              <a:t> = name;</a:t>
            </a:r>
          </a:p>
          <a:p>
            <a:pPr eaLnBrk="1" hangingPunct="1"/>
            <a:r>
              <a:rPr lang="en-US" sz="1400" dirty="0">
                <a:solidFill>
                  <a:schemeClr val="bg1"/>
                </a:solidFill>
                <a:latin typeface="Lucida Console" panose="020B0609040504020204" pitchFamily="49" charset="0"/>
              </a:rPr>
              <a:t>           balance = b;</a:t>
            </a:r>
          </a:p>
          <a:p>
            <a:pPr eaLnBrk="1" hangingPunct="1"/>
            <a:r>
              <a:rPr lang="en-US" sz="1400" dirty="0">
                <a:solidFill>
                  <a:schemeClr val="bg1"/>
                </a:solidFill>
                <a:latin typeface="Lucida Console" panose="020B0609040504020204" pitchFamily="49" charset="0"/>
              </a:rPr>
              <a:t>    	}</a:t>
            </a:r>
          </a:p>
          <a:p>
            <a:pPr eaLnBrk="1" hangingPunct="1"/>
            <a:endParaRPr lang="en-US" sz="1400" dirty="0">
              <a:solidFill>
                <a:schemeClr val="bg1"/>
              </a:solidFill>
              <a:latin typeface="Lucida Console" panose="020B0609040504020204" pitchFamily="49" charset="0"/>
            </a:endParaRPr>
          </a:p>
          <a:p>
            <a:pPr eaLnBrk="1" hangingPunct="1"/>
            <a:r>
              <a:rPr lang="en-US" sz="1400" dirty="0">
                <a:solidFill>
                  <a:schemeClr val="bg1"/>
                </a:solidFill>
                <a:latin typeface="Lucida Console" panose="020B0609040504020204" pitchFamily="49" charset="0"/>
              </a:rPr>
              <a:t>    	public </a:t>
            </a:r>
            <a:r>
              <a:rPr lang="en-US" sz="1400" dirty="0" err="1">
                <a:solidFill>
                  <a:schemeClr val="bg1"/>
                </a:solidFill>
                <a:latin typeface="Lucida Console" panose="020B0609040504020204" pitchFamily="49" charset="0"/>
              </a:rPr>
              <a:t>int</a:t>
            </a:r>
            <a:r>
              <a:rPr lang="en-US" sz="1400" dirty="0">
                <a:solidFill>
                  <a:schemeClr val="bg1"/>
                </a:solidFill>
                <a:latin typeface="Lucida Console" panose="020B0609040504020204" pitchFamily="49" charset="0"/>
              </a:rPr>
              <a:t> </a:t>
            </a:r>
            <a:r>
              <a:rPr lang="en-US" sz="1400" dirty="0" err="1">
                <a:solidFill>
                  <a:schemeClr val="bg1"/>
                </a:solidFill>
                <a:latin typeface="Lucida Console" panose="020B0609040504020204" pitchFamily="49" charset="0"/>
              </a:rPr>
              <a:t>AccountNumber</a:t>
            </a:r>
            <a:r>
              <a:rPr lang="en-US" sz="1400" dirty="0">
                <a:solidFill>
                  <a:schemeClr val="bg1"/>
                </a:solidFill>
                <a:latin typeface="Lucida Console" panose="020B0609040504020204" pitchFamily="49" charset="0"/>
              </a:rPr>
              <a:t> { // </a:t>
            </a:r>
            <a:r>
              <a:rPr lang="en-US" sz="1400" dirty="0" err="1">
                <a:solidFill>
                  <a:schemeClr val="bg1"/>
                </a:solidFill>
                <a:latin typeface="Lucida Console" panose="020B0609040504020204" pitchFamily="49" charset="0"/>
              </a:rPr>
              <a:t>accountNumber</a:t>
            </a:r>
            <a:r>
              <a:rPr lang="en-US" sz="1400" dirty="0">
                <a:solidFill>
                  <a:schemeClr val="bg1"/>
                </a:solidFill>
                <a:latin typeface="Lucida Console" panose="020B0609040504020204" pitchFamily="49" charset="0"/>
              </a:rPr>
              <a:t> property}</a:t>
            </a:r>
          </a:p>
          <a:p>
            <a:pPr eaLnBrk="1" hangingPunct="1"/>
            <a:r>
              <a:rPr lang="en-US" sz="1400" dirty="0">
                <a:solidFill>
                  <a:schemeClr val="bg1"/>
                </a:solidFill>
                <a:latin typeface="Lucida Console" panose="020B0609040504020204" pitchFamily="49" charset="0"/>
              </a:rPr>
              <a:t>    </a:t>
            </a:r>
          </a:p>
          <a:p>
            <a:pPr eaLnBrk="1" hangingPunct="1"/>
            <a:r>
              <a:rPr lang="en-US" sz="1400" dirty="0">
                <a:solidFill>
                  <a:schemeClr val="bg1"/>
                </a:solidFill>
                <a:latin typeface="Lucida Console" panose="020B0609040504020204" pitchFamily="49" charset="0"/>
              </a:rPr>
              <a:t>    	public string </a:t>
            </a:r>
            <a:r>
              <a:rPr lang="en-US" sz="1400" dirty="0" err="1">
                <a:solidFill>
                  <a:schemeClr val="bg1"/>
                </a:solidFill>
                <a:latin typeface="Lucida Console" panose="020B0609040504020204" pitchFamily="49" charset="0"/>
              </a:rPr>
              <a:t>AccountHolder</a:t>
            </a:r>
            <a:r>
              <a:rPr lang="en-US" sz="1400" dirty="0">
                <a:solidFill>
                  <a:schemeClr val="bg1"/>
                </a:solidFill>
                <a:latin typeface="Lucida Console" panose="020B0609040504020204" pitchFamily="49" charset="0"/>
              </a:rPr>
              <a:t> { // </a:t>
            </a:r>
            <a:r>
              <a:rPr lang="en-US" sz="1400" dirty="0" err="1">
                <a:solidFill>
                  <a:schemeClr val="bg1"/>
                </a:solidFill>
                <a:latin typeface="Lucida Console" panose="020B0609040504020204" pitchFamily="49" charset="0"/>
              </a:rPr>
              <a:t>accounHolder</a:t>
            </a:r>
            <a:r>
              <a:rPr lang="en-US" sz="1400" dirty="0">
                <a:solidFill>
                  <a:schemeClr val="bg1"/>
                </a:solidFill>
                <a:latin typeface="Lucida Console" panose="020B0609040504020204" pitchFamily="49" charset="0"/>
              </a:rPr>
              <a:t> property}</a:t>
            </a:r>
          </a:p>
          <a:p>
            <a:pPr eaLnBrk="1" hangingPunct="1"/>
            <a:r>
              <a:rPr lang="en-US" sz="1400" dirty="0">
                <a:solidFill>
                  <a:schemeClr val="bg1"/>
                </a:solidFill>
                <a:latin typeface="Lucida Console" panose="020B0609040504020204" pitchFamily="49" charset="0"/>
              </a:rPr>
              <a:t>    </a:t>
            </a:r>
          </a:p>
          <a:p>
            <a:pPr eaLnBrk="1" hangingPunct="1"/>
            <a:r>
              <a:rPr lang="en-US" sz="1400" dirty="0">
                <a:solidFill>
                  <a:schemeClr val="bg1"/>
                </a:solidFill>
                <a:latin typeface="Lucida Console" panose="020B0609040504020204" pitchFamily="49" charset="0"/>
              </a:rPr>
              <a:t>    	public </a:t>
            </a:r>
            <a:r>
              <a:rPr lang="en-US" sz="1400" dirty="0" err="1">
                <a:solidFill>
                  <a:schemeClr val="bg1"/>
                </a:solidFill>
                <a:latin typeface="Lucida Console" panose="020B0609040504020204" pitchFamily="49" charset="0"/>
              </a:rPr>
              <a:t>int</a:t>
            </a:r>
            <a:r>
              <a:rPr lang="en-US" sz="1400" dirty="0">
                <a:solidFill>
                  <a:schemeClr val="bg1"/>
                </a:solidFill>
                <a:latin typeface="Lucida Console" panose="020B0609040504020204" pitchFamily="49" charset="0"/>
              </a:rPr>
              <a:t> Balance { // balance property}</a:t>
            </a:r>
          </a:p>
          <a:p>
            <a:pPr eaLnBrk="1" hangingPunct="1"/>
            <a:r>
              <a:rPr lang="en-US" sz="1400" dirty="0">
                <a:solidFill>
                  <a:schemeClr val="bg1"/>
                </a:solidFill>
                <a:latin typeface="Lucida Console" panose="020B0609040504020204" pitchFamily="49" charset="0"/>
              </a:rPr>
              <a:t>				</a:t>
            </a:r>
          </a:p>
          <a:p>
            <a:pPr eaLnBrk="1" hangingPunct="1"/>
            <a:r>
              <a:rPr lang="en-US" sz="1400" dirty="0">
                <a:solidFill>
                  <a:schemeClr val="bg1"/>
                </a:solidFill>
                <a:latin typeface="Lucida Console" panose="020B0609040504020204" pitchFamily="49" charset="0"/>
              </a:rPr>
              <a:t>    	public void withdraw(</a:t>
            </a:r>
            <a:r>
              <a:rPr lang="en-US" sz="1400" dirty="0" err="1">
                <a:solidFill>
                  <a:schemeClr val="bg1"/>
                </a:solidFill>
                <a:latin typeface="Lucida Console" panose="020B0609040504020204" pitchFamily="49" charset="0"/>
              </a:rPr>
              <a:t>int</a:t>
            </a:r>
            <a:r>
              <a:rPr lang="en-US" sz="1400" dirty="0">
                <a:solidFill>
                  <a:schemeClr val="bg1"/>
                </a:solidFill>
                <a:latin typeface="Lucida Console" panose="020B0609040504020204" pitchFamily="49" charset="0"/>
              </a:rPr>
              <a:t> amount) </a:t>
            </a:r>
          </a:p>
          <a:p>
            <a:pPr eaLnBrk="1" hangingPunct="1"/>
            <a:r>
              <a:rPr lang="en-US" sz="1400" dirty="0">
                <a:solidFill>
                  <a:schemeClr val="bg1"/>
                </a:solidFill>
                <a:latin typeface="Lucida Console" panose="020B0609040504020204" pitchFamily="49" charset="0"/>
              </a:rPr>
              <a:t>	{ </a:t>
            </a:r>
          </a:p>
          <a:p>
            <a:pPr eaLnBrk="1" hangingPunct="1"/>
            <a:r>
              <a:rPr lang="en-US" sz="1400" dirty="0">
                <a:solidFill>
                  <a:schemeClr val="bg1"/>
                </a:solidFill>
                <a:latin typeface="Lucida Console" panose="020B0609040504020204" pitchFamily="49" charset="0"/>
              </a:rPr>
              <a:t>		if (balance&gt;amount)</a:t>
            </a:r>
          </a:p>
          <a:p>
            <a:pPr eaLnBrk="1" hangingPunct="1"/>
            <a:r>
              <a:rPr lang="en-US" sz="1400" dirty="0">
                <a:solidFill>
                  <a:schemeClr val="bg1"/>
                </a:solidFill>
                <a:latin typeface="Lucida Console" panose="020B0609040504020204" pitchFamily="49" charset="0"/>
              </a:rPr>
              <a:t>            	balance-=amount;</a:t>
            </a:r>
          </a:p>
          <a:p>
            <a:pPr eaLnBrk="1" hangingPunct="1"/>
            <a:r>
              <a:rPr lang="en-US" sz="1400" dirty="0">
                <a:solidFill>
                  <a:schemeClr val="bg1"/>
                </a:solidFill>
                <a:latin typeface="Lucida Console" panose="020B0609040504020204" pitchFamily="49" charset="0"/>
              </a:rPr>
              <a:t>	}</a:t>
            </a:r>
          </a:p>
          <a:p>
            <a:pPr eaLnBrk="1" hangingPunct="1"/>
            <a:endParaRPr lang="en-US" sz="1400" dirty="0">
              <a:solidFill>
                <a:schemeClr val="bg1"/>
              </a:solidFill>
              <a:latin typeface="Lucida Console" panose="020B0609040504020204" pitchFamily="49" charset="0"/>
            </a:endParaRPr>
          </a:p>
          <a:p>
            <a:pPr eaLnBrk="1" hangingPunct="1"/>
            <a:r>
              <a:rPr lang="en-US" sz="1400" dirty="0">
                <a:solidFill>
                  <a:schemeClr val="bg1"/>
                </a:solidFill>
                <a:latin typeface="Lucida Console" panose="020B0609040504020204" pitchFamily="49" charset="0"/>
              </a:rPr>
              <a:t>	public void deposit(</a:t>
            </a:r>
            <a:r>
              <a:rPr lang="en-US" sz="1400" dirty="0" err="1">
                <a:solidFill>
                  <a:schemeClr val="bg1"/>
                </a:solidFill>
                <a:latin typeface="Lucida Console" panose="020B0609040504020204" pitchFamily="49" charset="0"/>
              </a:rPr>
              <a:t>int</a:t>
            </a:r>
            <a:r>
              <a:rPr lang="en-US" sz="1400" dirty="0">
                <a:solidFill>
                  <a:schemeClr val="bg1"/>
                </a:solidFill>
                <a:latin typeface="Lucida Console" panose="020B0609040504020204" pitchFamily="49" charset="0"/>
              </a:rPr>
              <a:t> amount) { balance+=amount;}</a:t>
            </a:r>
          </a:p>
          <a:p>
            <a:pPr eaLnBrk="1" hangingPunct="1"/>
            <a:r>
              <a:rPr lang="en-US" sz="1400" dirty="0">
                <a:solidFill>
                  <a:schemeClr val="bg1"/>
                </a:solidFill>
                <a:latin typeface="Lucida Console" panose="020B0609040504020204" pitchFamily="49" charset="0"/>
              </a:rPr>
              <a:t>}</a:t>
            </a:r>
          </a:p>
        </p:txBody>
      </p:sp>
      <p:sp>
        <p:nvSpPr>
          <p:cNvPr id="3" name="Slide Number Placeholder 2"/>
          <p:cNvSpPr>
            <a:spLocks noGrp="1"/>
          </p:cNvSpPr>
          <p:nvPr>
            <p:ph type="sldNum" sz="quarter" idx="12"/>
          </p:nvPr>
        </p:nvSpPr>
        <p:spPr/>
        <p:txBody>
          <a:bodyPr/>
          <a:lstStyle/>
          <a:p>
            <a:fld id="{FA8C678A-18FB-4A6C-9A8F-CEEC6E6D270C}" type="slidenum">
              <a:rPr lang="en-US" smtClean="0"/>
              <a:t>55</a:t>
            </a:fld>
            <a:endParaRPr lang="en-US"/>
          </a:p>
        </p:txBody>
      </p:sp>
    </p:spTree>
    <p:extLst>
      <p:ext uri="{BB962C8B-B14F-4D97-AF65-F5344CB8AC3E}">
        <p14:creationId xmlns:p14="http://schemas.microsoft.com/office/powerpoint/2010/main" val="2583997909"/>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2595563" y="0"/>
            <a:ext cx="7772400" cy="1143000"/>
          </a:xfrm>
        </p:spPr>
        <p:txBody>
          <a:bodyPr>
            <a:normAutofit fontScale="90000"/>
          </a:bodyPr>
          <a:lstStyle/>
          <a:p>
            <a:r>
              <a:rPr lang="en-GB" altLang="en-US" smtClean="0"/>
              <a:t>Example – a </a:t>
            </a:r>
            <a:r>
              <a:rPr lang="en-GB" altLang="en-US" i="1" smtClean="0"/>
              <a:t>BankAccount</a:t>
            </a:r>
            <a:r>
              <a:rPr lang="en-GB" altLang="en-US" smtClean="0"/>
              <a:t> class</a:t>
            </a:r>
            <a:endParaRPr lang="en-US" altLang="en-US" smtClean="0"/>
          </a:p>
        </p:txBody>
      </p:sp>
      <p:sp>
        <p:nvSpPr>
          <p:cNvPr id="3" name="Content Placeholder 2"/>
          <p:cNvSpPr>
            <a:spLocks noGrp="1"/>
          </p:cNvSpPr>
          <p:nvPr>
            <p:ph idx="1"/>
          </p:nvPr>
        </p:nvSpPr>
        <p:spPr>
          <a:xfrm>
            <a:off x="2595563" y="1285875"/>
            <a:ext cx="7772400" cy="4114800"/>
          </a:xfrm>
        </p:spPr>
        <p:txBody>
          <a:bodyPr/>
          <a:lstStyle/>
          <a:p>
            <a:pPr>
              <a:lnSpc>
                <a:spcPct val="90000"/>
              </a:lnSpc>
              <a:spcBef>
                <a:spcPct val="30000"/>
              </a:spcBef>
              <a:spcAft>
                <a:spcPct val="20000"/>
              </a:spcAft>
            </a:pPr>
            <a:r>
              <a:rPr lang="en-GB" smtClean="0"/>
              <a:t>We can consider refinements to our </a:t>
            </a:r>
            <a:r>
              <a:rPr lang="en-GB" i="1" smtClean="0"/>
              <a:t>Account </a:t>
            </a:r>
            <a:r>
              <a:rPr lang="en-GB" smtClean="0"/>
              <a:t>class</a:t>
            </a:r>
          </a:p>
          <a:p>
            <a:pPr lvl="1">
              <a:lnSpc>
                <a:spcPct val="90000"/>
              </a:lnSpc>
              <a:spcBef>
                <a:spcPct val="30000"/>
              </a:spcBef>
              <a:spcAft>
                <a:spcPct val="20000"/>
              </a:spcAft>
            </a:pPr>
            <a:r>
              <a:rPr lang="en-GB" i="1" smtClean="0"/>
              <a:t>CurrentAccount</a:t>
            </a:r>
          </a:p>
          <a:p>
            <a:pPr lvl="2">
              <a:lnSpc>
                <a:spcPct val="90000"/>
              </a:lnSpc>
              <a:spcBef>
                <a:spcPct val="30000"/>
              </a:spcBef>
              <a:spcAft>
                <a:spcPct val="20000"/>
              </a:spcAft>
            </a:pPr>
            <a:r>
              <a:rPr lang="en-GB" smtClean="0"/>
              <a:t>Can have an overdraft facility</a:t>
            </a:r>
          </a:p>
          <a:p>
            <a:pPr lvl="2">
              <a:lnSpc>
                <a:spcPct val="90000"/>
              </a:lnSpc>
              <a:spcBef>
                <a:spcPct val="30000"/>
              </a:spcBef>
              <a:spcAft>
                <a:spcPct val="20000"/>
              </a:spcAft>
            </a:pPr>
            <a:r>
              <a:rPr lang="en-GB" smtClean="0"/>
              <a:t>No interest paid</a:t>
            </a:r>
          </a:p>
          <a:p>
            <a:pPr lvl="1">
              <a:lnSpc>
                <a:spcPct val="90000"/>
              </a:lnSpc>
              <a:spcBef>
                <a:spcPct val="30000"/>
              </a:spcBef>
              <a:spcAft>
                <a:spcPct val="20000"/>
              </a:spcAft>
            </a:pPr>
            <a:r>
              <a:rPr lang="en-GB" i="1" smtClean="0"/>
              <a:t>DepositAccount</a:t>
            </a:r>
          </a:p>
          <a:p>
            <a:pPr lvl="2">
              <a:lnSpc>
                <a:spcPct val="90000"/>
              </a:lnSpc>
              <a:spcBef>
                <a:spcPct val="30000"/>
              </a:spcBef>
              <a:spcAft>
                <a:spcPct val="20000"/>
              </a:spcAft>
            </a:pPr>
            <a:r>
              <a:rPr lang="en-GB" smtClean="0"/>
              <a:t>Pays interest on any balance</a:t>
            </a:r>
          </a:p>
          <a:p>
            <a:pPr lvl="2">
              <a:lnSpc>
                <a:spcPct val="90000"/>
              </a:lnSpc>
              <a:spcBef>
                <a:spcPct val="30000"/>
              </a:spcBef>
              <a:spcAft>
                <a:spcPct val="20000"/>
              </a:spcAft>
            </a:pPr>
            <a:r>
              <a:rPr lang="en-GB" smtClean="0"/>
              <a:t>No overdraft facility</a:t>
            </a:r>
          </a:p>
          <a:p>
            <a:endParaRPr lang="en-US" smtClean="0"/>
          </a:p>
        </p:txBody>
      </p:sp>
      <p:sp>
        <p:nvSpPr>
          <p:cNvPr id="2" name="Slide Number Placeholder 1"/>
          <p:cNvSpPr>
            <a:spLocks noGrp="1"/>
          </p:cNvSpPr>
          <p:nvPr>
            <p:ph type="sldNum" sz="quarter" idx="12"/>
          </p:nvPr>
        </p:nvSpPr>
        <p:spPr/>
        <p:txBody>
          <a:bodyPr/>
          <a:lstStyle/>
          <a:p>
            <a:fld id="{FA8C678A-18FB-4A6C-9A8F-CEEC6E6D270C}" type="slidenum">
              <a:rPr lang="en-US" smtClean="0"/>
              <a:t>56</a:t>
            </a:fld>
            <a:endParaRPr lang="en-US"/>
          </a:p>
        </p:txBody>
      </p:sp>
    </p:spTree>
    <p:extLst>
      <p:ext uri="{BB962C8B-B14F-4D97-AF65-F5344CB8AC3E}">
        <p14:creationId xmlns:p14="http://schemas.microsoft.com/office/powerpoint/2010/main" val="37331075"/>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2595563" y="0"/>
            <a:ext cx="7772400" cy="1143000"/>
          </a:xfrm>
        </p:spPr>
        <p:txBody>
          <a:bodyPr>
            <a:normAutofit fontScale="90000"/>
          </a:bodyPr>
          <a:lstStyle/>
          <a:p>
            <a:r>
              <a:rPr lang="en-GB" altLang="en-US" smtClean="0"/>
              <a:t>Example – a </a:t>
            </a:r>
            <a:r>
              <a:rPr lang="en-GB" altLang="en-US" i="1" smtClean="0"/>
              <a:t>BankAccount</a:t>
            </a:r>
            <a:r>
              <a:rPr lang="en-GB" altLang="en-US" smtClean="0"/>
              <a:t> class</a:t>
            </a:r>
            <a:endParaRPr lang="en-US" altLang="en-US" smtClean="0"/>
          </a:p>
        </p:txBody>
      </p:sp>
      <p:sp>
        <p:nvSpPr>
          <p:cNvPr id="3" name="Content Placeholder 2"/>
          <p:cNvSpPr>
            <a:spLocks noGrp="1"/>
          </p:cNvSpPr>
          <p:nvPr>
            <p:ph idx="1"/>
          </p:nvPr>
        </p:nvSpPr>
        <p:spPr>
          <a:xfrm>
            <a:off x="2595563" y="1643063"/>
            <a:ext cx="7772400" cy="4114800"/>
          </a:xfrm>
        </p:spPr>
        <p:txBody>
          <a:bodyPr>
            <a:normAutofit fontScale="92500" lnSpcReduction="10000"/>
          </a:bodyPr>
          <a:lstStyle/>
          <a:p>
            <a:pPr>
              <a:lnSpc>
                <a:spcPct val="90000"/>
              </a:lnSpc>
              <a:spcBef>
                <a:spcPct val="25000"/>
              </a:spcBef>
              <a:spcAft>
                <a:spcPct val="25000"/>
              </a:spcAft>
            </a:pPr>
            <a:r>
              <a:rPr lang="en-GB" sz="2400"/>
              <a:t>We will create our refined classes using inheritance from the </a:t>
            </a:r>
            <a:r>
              <a:rPr lang="en-GB" sz="2400" i="1"/>
              <a:t>BankAccount </a:t>
            </a:r>
            <a:r>
              <a:rPr lang="en-GB" sz="2400"/>
              <a:t>base</a:t>
            </a:r>
            <a:r>
              <a:rPr lang="en-GB" sz="2400" i="1"/>
              <a:t> </a:t>
            </a:r>
            <a:r>
              <a:rPr lang="en-GB" sz="2400"/>
              <a:t>class</a:t>
            </a:r>
          </a:p>
          <a:p>
            <a:pPr>
              <a:lnSpc>
                <a:spcPct val="90000"/>
              </a:lnSpc>
              <a:spcBef>
                <a:spcPct val="25000"/>
              </a:spcBef>
              <a:spcAft>
                <a:spcPct val="25000"/>
              </a:spcAft>
            </a:pPr>
            <a:r>
              <a:rPr lang="en-GB" sz="2400"/>
              <a:t>Classes </a:t>
            </a:r>
            <a:r>
              <a:rPr lang="en-GB" sz="2400" i="1"/>
              <a:t>CurrentAccount</a:t>
            </a:r>
            <a:r>
              <a:rPr lang="en-GB" sz="2400"/>
              <a:t> and </a:t>
            </a:r>
            <a:r>
              <a:rPr lang="en-GB" sz="2400" i="1"/>
              <a:t>DepositAccount</a:t>
            </a:r>
            <a:r>
              <a:rPr lang="en-GB" sz="2400"/>
              <a:t> inherit the basic attributes (private members) of account</a:t>
            </a:r>
          </a:p>
          <a:p>
            <a:pPr lvl="1">
              <a:lnSpc>
                <a:spcPct val="90000"/>
              </a:lnSpc>
              <a:spcBef>
                <a:spcPct val="25000"/>
              </a:spcBef>
              <a:spcAft>
                <a:spcPct val="25000"/>
              </a:spcAft>
            </a:pPr>
            <a:r>
              <a:rPr lang="en-GB" i="1"/>
              <a:t>accountNumber</a:t>
            </a:r>
          </a:p>
          <a:p>
            <a:pPr lvl="1">
              <a:lnSpc>
                <a:spcPct val="90000"/>
              </a:lnSpc>
              <a:spcBef>
                <a:spcPct val="25000"/>
              </a:spcBef>
              <a:spcAft>
                <a:spcPct val="25000"/>
              </a:spcAft>
            </a:pPr>
            <a:r>
              <a:rPr lang="en-GB" i="1"/>
              <a:t>accountHolder</a:t>
            </a:r>
          </a:p>
          <a:p>
            <a:pPr lvl="1">
              <a:lnSpc>
                <a:spcPct val="90000"/>
              </a:lnSpc>
              <a:spcBef>
                <a:spcPct val="25000"/>
              </a:spcBef>
              <a:spcAft>
                <a:spcPct val="25000"/>
              </a:spcAft>
            </a:pPr>
            <a:r>
              <a:rPr lang="en-GB" i="1"/>
              <a:t>balance</a:t>
            </a:r>
          </a:p>
          <a:p>
            <a:pPr>
              <a:lnSpc>
                <a:spcPct val="90000"/>
              </a:lnSpc>
              <a:spcBef>
                <a:spcPct val="25000"/>
              </a:spcBef>
              <a:spcAft>
                <a:spcPct val="25000"/>
              </a:spcAft>
            </a:pPr>
            <a:r>
              <a:rPr lang="en-GB" sz="2400"/>
              <a:t>Also, new attributes are added </a:t>
            </a:r>
          </a:p>
          <a:p>
            <a:pPr lvl="1">
              <a:lnSpc>
                <a:spcPct val="90000"/>
              </a:lnSpc>
              <a:spcBef>
                <a:spcPct val="25000"/>
              </a:spcBef>
              <a:spcAft>
                <a:spcPct val="25000"/>
              </a:spcAft>
            </a:pPr>
            <a:r>
              <a:rPr lang="en-GB" i="1"/>
              <a:t>overdraftFacility</a:t>
            </a:r>
            <a:r>
              <a:rPr lang="en-GB"/>
              <a:t> </a:t>
            </a:r>
          </a:p>
          <a:p>
            <a:pPr lvl="1">
              <a:lnSpc>
                <a:spcPct val="90000"/>
              </a:lnSpc>
              <a:spcBef>
                <a:spcPct val="25000"/>
              </a:spcBef>
              <a:spcAft>
                <a:spcPct val="25000"/>
              </a:spcAft>
            </a:pPr>
            <a:r>
              <a:rPr lang="en-GB" i="1"/>
              <a:t>interestRate</a:t>
            </a:r>
            <a:endParaRPr lang="en-GB"/>
          </a:p>
          <a:p>
            <a:endParaRPr lang="en-US" smtClean="0"/>
          </a:p>
        </p:txBody>
      </p:sp>
      <p:sp>
        <p:nvSpPr>
          <p:cNvPr id="2" name="Slide Number Placeholder 1"/>
          <p:cNvSpPr>
            <a:spLocks noGrp="1"/>
          </p:cNvSpPr>
          <p:nvPr>
            <p:ph type="sldNum" sz="quarter" idx="12"/>
          </p:nvPr>
        </p:nvSpPr>
        <p:spPr/>
        <p:txBody>
          <a:bodyPr/>
          <a:lstStyle/>
          <a:p>
            <a:fld id="{FA8C678A-18FB-4A6C-9A8F-CEEC6E6D270C}" type="slidenum">
              <a:rPr lang="en-US" smtClean="0"/>
              <a:t>57</a:t>
            </a:fld>
            <a:endParaRPr lang="en-US"/>
          </a:p>
        </p:txBody>
      </p:sp>
    </p:spTree>
    <p:extLst>
      <p:ext uri="{BB962C8B-B14F-4D97-AF65-F5344CB8AC3E}">
        <p14:creationId xmlns:p14="http://schemas.microsoft.com/office/powerpoint/2010/main" val="88950237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a:xfrm>
            <a:off x="2595563" y="0"/>
            <a:ext cx="7772400" cy="1143000"/>
          </a:xfrm>
        </p:spPr>
        <p:txBody>
          <a:bodyPr>
            <a:normAutofit fontScale="90000"/>
          </a:bodyPr>
          <a:lstStyle/>
          <a:p>
            <a:r>
              <a:rPr lang="en-GB" altLang="en-US" smtClean="0"/>
              <a:t>Example – a </a:t>
            </a:r>
            <a:r>
              <a:rPr lang="en-GB" altLang="en-US" i="1" smtClean="0"/>
              <a:t>BankAccount</a:t>
            </a:r>
            <a:r>
              <a:rPr lang="en-GB" altLang="en-US" smtClean="0"/>
              <a:t> class</a:t>
            </a:r>
            <a:endParaRPr lang="en-US" altLang="en-US" smtClean="0"/>
          </a:p>
        </p:txBody>
      </p:sp>
      <p:sp>
        <p:nvSpPr>
          <p:cNvPr id="3" name="Content Placeholder 2"/>
          <p:cNvSpPr>
            <a:spLocks noGrp="1"/>
          </p:cNvSpPr>
          <p:nvPr>
            <p:ph idx="1"/>
          </p:nvPr>
        </p:nvSpPr>
        <p:spPr>
          <a:xfrm>
            <a:off x="2595563" y="1500188"/>
            <a:ext cx="7772400" cy="4114800"/>
          </a:xfrm>
        </p:spPr>
        <p:txBody>
          <a:bodyPr>
            <a:normAutofit lnSpcReduction="10000"/>
          </a:bodyPr>
          <a:lstStyle/>
          <a:p>
            <a:pPr>
              <a:spcBef>
                <a:spcPct val="40000"/>
              </a:spcBef>
              <a:spcAft>
                <a:spcPct val="20000"/>
              </a:spcAft>
            </a:pPr>
            <a:r>
              <a:rPr lang="en-GB" sz="2400"/>
              <a:t>In order to implement the derived classes, we need to consider private/public access between base and derived classes</a:t>
            </a:r>
          </a:p>
          <a:p>
            <a:pPr lvl="1">
              <a:spcBef>
                <a:spcPct val="40000"/>
              </a:spcBef>
              <a:spcAft>
                <a:spcPct val="20000"/>
              </a:spcAft>
            </a:pPr>
            <a:r>
              <a:rPr lang="en-GB"/>
              <a:t>public member functions of the base class become public member functions of the derived class</a:t>
            </a:r>
          </a:p>
          <a:p>
            <a:pPr lvl="1">
              <a:lnSpc>
                <a:spcPct val="90000"/>
              </a:lnSpc>
              <a:spcBef>
                <a:spcPct val="35000"/>
              </a:spcBef>
            </a:pPr>
            <a:r>
              <a:rPr lang="en-GB"/>
              <a:t>private members of the base class cannot be accessed from the derived class</a:t>
            </a:r>
          </a:p>
          <a:p>
            <a:pPr lvl="2">
              <a:lnSpc>
                <a:spcPct val="90000"/>
              </a:lnSpc>
              <a:spcBef>
                <a:spcPct val="35000"/>
              </a:spcBef>
            </a:pPr>
            <a:r>
              <a:rPr lang="en-GB" sz="2400"/>
              <a:t>Obvious otherwise encapsulation could be easily broken by inheriting from the base class</a:t>
            </a:r>
          </a:p>
          <a:p>
            <a:pPr lvl="2">
              <a:lnSpc>
                <a:spcPct val="90000"/>
              </a:lnSpc>
              <a:spcBef>
                <a:spcPct val="35000"/>
              </a:spcBef>
            </a:pPr>
            <a:r>
              <a:rPr lang="en-GB" sz="2400"/>
              <a:t>Begs the question, how do we initialise derived class objects?</a:t>
            </a:r>
          </a:p>
          <a:p>
            <a:pPr lvl="1">
              <a:spcBef>
                <a:spcPct val="40000"/>
              </a:spcBef>
              <a:spcAft>
                <a:spcPct val="20000"/>
              </a:spcAft>
            </a:pPr>
            <a:endParaRPr lang="en-GB" smtClean="0"/>
          </a:p>
          <a:p>
            <a:endParaRPr lang="en-US" smtClean="0"/>
          </a:p>
        </p:txBody>
      </p:sp>
      <p:sp>
        <p:nvSpPr>
          <p:cNvPr id="2" name="Slide Number Placeholder 1"/>
          <p:cNvSpPr>
            <a:spLocks noGrp="1"/>
          </p:cNvSpPr>
          <p:nvPr>
            <p:ph type="sldNum" sz="quarter" idx="12"/>
          </p:nvPr>
        </p:nvSpPr>
        <p:spPr/>
        <p:txBody>
          <a:bodyPr/>
          <a:lstStyle/>
          <a:p>
            <a:fld id="{FA8C678A-18FB-4A6C-9A8F-CEEC6E6D270C}" type="slidenum">
              <a:rPr lang="en-US" smtClean="0"/>
              <a:t>58</a:t>
            </a:fld>
            <a:endParaRPr lang="en-US"/>
          </a:p>
        </p:txBody>
      </p:sp>
    </p:spTree>
    <p:extLst>
      <p:ext uri="{BB962C8B-B14F-4D97-AF65-F5344CB8AC3E}">
        <p14:creationId xmlns:p14="http://schemas.microsoft.com/office/powerpoint/2010/main" val="371323939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2595563" y="0"/>
            <a:ext cx="7772400" cy="1143000"/>
          </a:xfrm>
        </p:spPr>
        <p:txBody>
          <a:bodyPr>
            <a:normAutofit fontScale="90000"/>
          </a:bodyPr>
          <a:lstStyle/>
          <a:p>
            <a:r>
              <a:rPr lang="en-GB" altLang="en-US" smtClean="0"/>
              <a:t>Example – a </a:t>
            </a:r>
            <a:r>
              <a:rPr lang="en-GB" altLang="en-US" i="1" smtClean="0"/>
              <a:t>BankAccount</a:t>
            </a:r>
            <a:r>
              <a:rPr lang="en-GB" altLang="en-US" smtClean="0"/>
              <a:t> class</a:t>
            </a:r>
            <a:endParaRPr lang="en-US" altLang="en-US" smtClean="0"/>
          </a:p>
        </p:txBody>
      </p:sp>
      <p:sp>
        <p:nvSpPr>
          <p:cNvPr id="3" name="Content Placeholder 2"/>
          <p:cNvSpPr>
            <a:spLocks noGrp="1"/>
          </p:cNvSpPr>
          <p:nvPr>
            <p:ph idx="1"/>
          </p:nvPr>
        </p:nvSpPr>
        <p:spPr>
          <a:xfrm>
            <a:off x="2595563" y="1500188"/>
            <a:ext cx="7772400" cy="4114800"/>
          </a:xfrm>
        </p:spPr>
        <p:txBody>
          <a:bodyPr/>
          <a:lstStyle/>
          <a:p>
            <a:r>
              <a:rPr lang="en-GB" smtClean="0"/>
              <a:t>Base class methods and properties are accessed through the </a:t>
            </a:r>
            <a:r>
              <a:rPr lang="en-GB" i="1" smtClean="0"/>
              <a:t>base</a:t>
            </a:r>
            <a:r>
              <a:rPr lang="en-GB" smtClean="0"/>
              <a:t> keyword</a:t>
            </a:r>
          </a:p>
          <a:p>
            <a:pPr lvl="1"/>
            <a:r>
              <a:rPr lang="en-GB" i="1" smtClean="0"/>
              <a:t>base(.....) </a:t>
            </a:r>
            <a:r>
              <a:rPr lang="en-GB" smtClean="0"/>
              <a:t>refers to the base class constructor</a:t>
            </a:r>
          </a:p>
          <a:p>
            <a:pPr lvl="1"/>
            <a:r>
              <a:rPr lang="en-GB" i="1" smtClean="0"/>
              <a:t>base.aMethod(.....)</a:t>
            </a:r>
            <a:r>
              <a:rPr lang="en-GB" smtClean="0"/>
              <a:t> refers to a method of the base class</a:t>
            </a:r>
          </a:p>
          <a:p>
            <a:pPr lvl="1"/>
            <a:r>
              <a:rPr lang="en-GB" i="1" smtClean="0"/>
              <a:t>base.aProperty </a:t>
            </a:r>
            <a:r>
              <a:rPr lang="en-GB" smtClean="0"/>
              <a:t>refers to a property of the base class</a:t>
            </a:r>
            <a:endParaRPr lang="en-US" i="1" smtClean="0"/>
          </a:p>
        </p:txBody>
      </p:sp>
      <p:sp>
        <p:nvSpPr>
          <p:cNvPr id="2" name="Slide Number Placeholder 1"/>
          <p:cNvSpPr>
            <a:spLocks noGrp="1"/>
          </p:cNvSpPr>
          <p:nvPr>
            <p:ph type="sldNum" sz="quarter" idx="12"/>
          </p:nvPr>
        </p:nvSpPr>
        <p:spPr/>
        <p:txBody>
          <a:bodyPr/>
          <a:lstStyle/>
          <a:p>
            <a:fld id="{FA8C678A-18FB-4A6C-9A8F-CEEC6E6D270C}" type="slidenum">
              <a:rPr lang="en-US" smtClean="0"/>
              <a:t>59</a:t>
            </a:fld>
            <a:endParaRPr lang="en-US"/>
          </a:p>
        </p:txBody>
      </p:sp>
    </p:spTree>
    <p:extLst>
      <p:ext uri="{BB962C8B-B14F-4D97-AF65-F5344CB8AC3E}">
        <p14:creationId xmlns:p14="http://schemas.microsoft.com/office/powerpoint/2010/main" val="340785580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294967295"/>
          </p:nvPr>
        </p:nvSpPr>
        <p:spPr>
          <a:xfrm>
            <a:off x="838200" y="6356350"/>
            <a:ext cx="2743200" cy="365125"/>
          </a:xfrm>
        </p:spPr>
        <p:txBody>
          <a:bodyPr/>
          <a:lstStyle/>
          <a:p>
            <a:fld id="{17EBA213-E6EA-4079-A501-228B28BD3B13}" type="slidenum">
              <a:rPr lang="en-US"/>
              <a:pPr/>
              <a:t>6</a:t>
            </a:fld>
            <a:endParaRPr lang="en-US"/>
          </a:p>
        </p:txBody>
      </p:sp>
      <p:sp>
        <p:nvSpPr>
          <p:cNvPr id="1026" name="Rectangle 2"/>
          <p:cNvSpPr>
            <a:spLocks noGrp="1" noChangeArrowheads="1"/>
          </p:cNvSpPr>
          <p:nvPr>
            <p:ph type="title"/>
          </p:nvPr>
        </p:nvSpPr>
        <p:spPr/>
        <p:txBody>
          <a:bodyPr/>
          <a:lstStyle/>
          <a:p>
            <a:r>
              <a:rPr lang="en-US"/>
              <a:t>Inheritance in Java</a:t>
            </a:r>
          </a:p>
        </p:txBody>
      </p:sp>
      <p:sp>
        <p:nvSpPr>
          <p:cNvPr id="1027" name="Rectangle 3"/>
          <p:cNvSpPr>
            <a:spLocks noGrp="1" noChangeArrowheads="1"/>
          </p:cNvSpPr>
          <p:nvPr>
            <p:ph type="body" idx="1"/>
          </p:nvPr>
        </p:nvSpPr>
        <p:spPr/>
        <p:txBody>
          <a:bodyPr>
            <a:normAutofit fontScale="92500" lnSpcReduction="10000"/>
          </a:bodyPr>
          <a:lstStyle/>
          <a:p>
            <a:pPr>
              <a:lnSpc>
                <a:spcPct val="90000"/>
              </a:lnSpc>
            </a:pPr>
            <a:r>
              <a:rPr lang="en-US"/>
              <a:t>in Java, you specify another class as your parent by using the keyword </a:t>
            </a:r>
            <a:r>
              <a:rPr lang="en-US">
                <a:latin typeface="Courier New" panose="02070309020205020404" pitchFamily="49" charset="0"/>
              </a:rPr>
              <a:t>extends</a:t>
            </a:r>
          </a:p>
          <a:p>
            <a:pPr lvl="1">
              <a:lnSpc>
                <a:spcPct val="90000"/>
              </a:lnSpc>
            </a:pPr>
            <a:r>
              <a:rPr lang="en-US">
                <a:latin typeface="Courier New" panose="02070309020205020404" pitchFamily="49" charset="0"/>
              </a:rPr>
              <a:t>public class CheckingAccount</a:t>
            </a:r>
            <a:br>
              <a:rPr lang="en-US">
                <a:latin typeface="Courier New" panose="02070309020205020404" pitchFamily="49" charset="0"/>
              </a:rPr>
            </a:br>
            <a:r>
              <a:rPr lang="en-US">
                <a:latin typeface="Courier New" panose="02070309020205020404" pitchFamily="49" charset="0"/>
              </a:rPr>
              <a:t>  </a:t>
            </a:r>
            <a:r>
              <a:rPr lang="en-US" b="1">
                <a:latin typeface="Courier New" panose="02070309020205020404" pitchFamily="49" charset="0"/>
              </a:rPr>
              <a:t>extends</a:t>
            </a:r>
            <a:r>
              <a:rPr lang="en-US">
                <a:latin typeface="Courier New" panose="02070309020205020404" pitchFamily="49" charset="0"/>
              </a:rPr>
              <a:t> BankAccount {</a:t>
            </a:r>
          </a:p>
          <a:p>
            <a:pPr lvl="1">
              <a:lnSpc>
                <a:spcPct val="90000"/>
              </a:lnSpc>
            </a:pPr>
            <a:endParaRPr lang="en-US"/>
          </a:p>
          <a:p>
            <a:pPr lvl="1">
              <a:lnSpc>
                <a:spcPct val="90000"/>
              </a:lnSpc>
            </a:pPr>
            <a:r>
              <a:rPr lang="en-US"/>
              <a:t>the objects of your class will now receive all of the state (fields) and behavior (methods) of the parent class</a:t>
            </a:r>
          </a:p>
          <a:p>
            <a:pPr lvl="1">
              <a:lnSpc>
                <a:spcPct val="90000"/>
              </a:lnSpc>
            </a:pPr>
            <a:r>
              <a:rPr lang="en-US"/>
              <a:t>constructors and static methods/fields are not inherited</a:t>
            </a:r>
          </a:p>
          <a:p>
            <a:pPr lvl="1">
              <a:lnSpc>
                <a:spcPct val="90000"/>
              </a:lnSpc>
            </a:pPr>
            <a:r>
              <a:rPr lang="en-US"/>
              <a:t>by default, a class's parent is </a:t>
            </a:r>
            <a:r>
              <a:rPr lang="en-US">
                <a:latin typeface="Courier New" panose="02070309020205020404" pitchFamily="49" charset="0"/>
              </a:rPr>
              <a:t>Object</a:t>
            </a:r>
          </a:p>
          <a:p>
            <a:pPr>
              <a:lnSpc>
                <a:spcPct val="90000"/>
              </a:lnSpc>
            </a:pPr>
            <a:endParaRPr lang="en-US" sz="2400"/>
          </a:p>
          <a:p>
            <a:pPr>
              <a:lnSpc>
                <a:spcPct val="90000"/>
              </a:lnSpc>
            </a:pPr>
            <a:r>
              <a:rPr lang="en-US"/>
              <a:t>Java forces a class to have exactly one parent ("single inheritance")</a:t>
            </a:r>
          </a:p>
          <a:p>
            <a:pPr lvl="1">
              <a:lnSpc>
                <a:spcPct val="90000"/>
              </a:lnSpc>
            </a:pPr>
            <a:r>
              <a:rPr lang="en-US"/>
              <a:t>other languages (C++) allow multiple inheritance</a:t>
            </a:r>
          </a:p>
        </p:txBody>
      </p:sp>
    </p:spTree>
    <p:extLst>
      <p:ext uri="{BB962C8B-B14F-4D97-AF65-F5344CB8AC3E}">
        <p14:creationId xmlns:p14="http://schemas.microsoft.com/office/powerpoint/2010/main" val="414177881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7"/>
          <p:cNvSpPr txBox="1">
            <a:spLocks noChangeArrowheads="1"/>
          </p:cNvSpPr>
          <p:nvPr/>
        </p:nvSpPr>
        <p:spPr bwMode="auto">
          <a:xfrm>
            <a:off x="2452688" y="500063"/>
            <a:ext cx="8215312" cy="5929312"/>
          </a:xfrm>
          <a:prstGeom prst="rect">
            <a:avLst/>
          </a:prstGeom>
          <a:solidFill>
            <a:schemeClr val="folHlink">
              <a:gamma/>
              <a:shade val="46275"/>
              <a:invGamma/>
            </a:schemeClr>
          </a:solidFill>
          <a:ln w="12700">
            <a:solidFill>
              <a:schemeClr val="folHlink"/>
            </a:solidFill>
            <a:miter lim="800000"/>
            <a:headEnd type="none" w="sm" len="sm"/>
            <a:tailEnd type="none" w="sm" len="sm"/>
          </a:ln>
          <a:effectLst/>
        </p:spPr>
        <p:txBody>
          <a:bodyPr lIns="182880" tIns="137160" rIns="182880" bIns="137160">
            <a:spAutoFit/>
          </a:bodyPr>
          <a:lstStyle>
            <a:lvl1pPr defTabSz="539750" eaLnBrk="0" hangingPunct="0">
              <a:defRPr sz="2400">
                <a:solidFill>
                  <a:schemeClr val="tx1"/>
                </a:solidFill>
                <a:latin typeface="Times New Roman" panose="02020603050405020304" pitchFamily="18" charset="0"/>
              </a:defRPr>
            </a:lvl1pPr>
            <a:lvl2pPr marL="742950" indent="-285750" defTabSz="539750" eaLnBrk="0" hangingPunct="0">
              <a:defRPr sz="2400">
                <a:solidFill>
                  <a:schemeClr val="tx1"/>
                </a:solidFill>
                <a:latin typeface="Times New Roman" panose="02020603050405020304" pitchFamily="18" charset="0"/>
              </a:defRPr>
            </a:lvl2pPr>
            <a:lvl3pPr marL="1143000" indent="-228600" defTabSz="539750" eaLnBrk="0" hangingPunct="0">
              <a:defRPr sz="2400">
                <a:solidFill>
                  <a:schemeClr val="tx1"/>
                </a:solidFill>
                <a:latin typeface="Times New Roman" panose="02020603050405020304" pitchFamily="18" charset="0"/>
              </a:defRPr>
            </a:lvl3pPr>
            <a:lvl4pPr marL="1600200" indent="-228600" defTabSz="539750" eaLnBrk="0" hangingPunct="0">
              <a:defRPr sz="2400">
                <a:solidFill>
                  <a:schemeClr val="tx1"/>
                </a:solidFill>
                <a:latin typeface="Times New Roman" panose="02020603050405020304" pitchFamily="18" charset="0"/>
              </a:defRPr>
            </a:lvl4pPr>
            <a:lvl5pPr marL="2057400" indent="-228600" defTabSz="539750" eaLnBrk="0" hangingPunct="0">
              <a:defRPr sz="2400">
                <a:solidFill>
                  <a:schemeClr val="tx1"/>
                </a:solidFill>
                <a:latin typeface="Times New Roman" panose="02020603050405020304" pitchFamily="18" charset="0"/>
              </a:defRPr>
            </a:lvl5pPr>
            <a:lvl6pPr marL="2514600" indent="-228600" defTabSz="53975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53975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53975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53975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sz="1200" dirty="0">
                <a:solidFill>
                  <a:schemeClr val="bg1"/>
                </a:solidFill>
                <a:latin typeface="Lucida Console" panose="020B0609040504020204" pitchFamily="49" charset="0"/>
              </a:rPr>
              <a:t>class </a:t>
            </a:r>
            <a:r>
              <a:rPr lang="en-US" sz="1200" dirty="0" err="1">
                <a:solidFill>
                  <a:schemeClr val="bg1"/>
                </a:solidFill>
                <a:latin typeface="Lucida Console" panose="020B0609040504020204" pitchFamily="49" charset="0"/>
              </a:rPr>
              <a:t>CurrentAccount</a:t>
            </a:r>
            <a:r>
              <a:rPr lang="en-US" sz="1200" dirty="0">
                <a:solidFill>
                  <a:schemeClr val="bg1"/>
                </a:solidFill>
                <a:latin typeface="Lucida Console" panose="020B0609040504020204" pitchFamily="49" charset="0"/>
              </a:rPr>
              <a:t> : </a:t>
            </a:r>
            <a:r>
              <a:rPr lang="en-US" sz="1200" dirty="0" err="1">
                <a:solidFill>
                  <a:schemeClr val="bg1"/>
                </a:solidFill>
                <a:latin typeface="Lucida Console" panose="020B0609040504020204" pitchFamily="49" charset="0"/>
              </a:rPr>
              <a:t>BankAccount</a:t>
            </a:r>
            <a:endParaRPr lang="en-US" sz="1200" dirty="0">
              <a:solidFill>
                <a:schemeClr val="bg1"/>
              </a:solidFill>
              <a:latin typeface="Lucida Console" panose="020B0609040504020204" pitchFamily="49" charset="0"/>
            </a:endParaRPr>
          </a:p>
          <a:p>
            <a:pPr eaLnBrk="1" hangingPunct="1"/>
            <a:r>
              <a:rPr lang="en-US" sz="1200" dirty="0">
                <a:solidFill>
                  <a:schemeClr val="bg1"/>
                </a:solidFill>
                <a:latin typeface="Lucida Console" panose="020B0609040504020204" pitchFamily="49" charset="0"/>
              </a:rPr>
              <a:t>{</a:t>
            </a:r>
          </a:p>
          <a:p>
            <a:pPr eaLnBrk="1" hangingPunct="1"/>
            <a:r>
              <a:rPr lang="en-US" sz="1200" dirty="0">
                <a:solidFill>
                  <a:schemeClr val="bg1"/>
                </a:solidFill>
                <a:latin typeface="Lucida Console" panose="020B0609040504020204" pitchFamily="49" charset="0"/>
              </a:rPr>
              <a:t>	private </a:t>
            </a:r>
            <a:r>
              <a:rPr lang="en-US" sz="1200" dirty="0" err="1">
                <a:solidFill>
                  <a:schemeClr val="bg1"/>
                </a:solidFill>
                <a:latin typeface="Lucida Console" panose="020B0609040504020204" pitchFamily="49" charset="0"/>
              </a:rPr>
              <a:t>int</a:t>
            </a:r>
            <a:r>
              <a:rPr lang="en-US" sz="1200" dirty="0">
                <a:solidFill>
                  <a:schemeClr val="bg1"/>
                </a:solidFill>
                <a:latin typeface="Lucida Console" panose="020B0609040504020204" pitchFamily="49" charset="0"/>
              </a:rPr>
              <a:t> </a:t>
            </a:r>
            <a:r>
              <a:rPr lang="en-US" sz="1200" dirty="0" err="1">
                <a:solidFill>
                  <a:schemeClr val="bg1"/>
                </a:solidFill>
                <a:latin typeface="Lucida Console" panose="020B0609040504020204" pitchFamily="49" charset="0"/>
              </a:rPr>
              <a:t>overdraftFacility</a:t>
            </a:r>
            <a:r>
              <a:rPr lang="en-US" sz="1200" dirty="0">
                <a:solidFill>
                  <a:schemeClr val="bg1"/>
                </a:solidFill>
                <a:latin typeface="Lucida Console" panose="020B0609040504020204" pitchFamily="49" charset="0"/>
              </a:rPr>
              <a:t>;</a:t>
            </a:r>
          </a:p>
          <a:p>
            <a:pPr eaLnBrk="1" hangingPunct="1"/>
            <a:endParaRPr lang="en-US" sz="1200" dirty="0">
              <a:solidFill>
                <a:schemeClr val="bg1"/>
              </a:solidFill>
              <a:latin typeface="Lucida Console" panose="020B0609040504020204" pitchFamily="49" charset="0"/>
            </a:endParaRPr>
          </a:p>
          <a:p>
            <a:pPr eaLnBrk="1" hangingPunct="1"/>
            <a:r>
              <a:rPr lang="en-US" sz="1200" dirty="0">
                <a:solidFill>
                  <a:schemeClr val="bg1"/>
                </a:solidFill>
                <a:latin typeface="Lucida Console" panose="020B0609040504020204" pitchFamily="49" charset="0"/>
              </a:rPr>
              <a:t>    	public </a:t>
            </a:r>
            <a:r>
              <a:rPr lang="en-US" sz="1200" dirty="0" err="1">
                <a:solidFill>
                  <a:schemeClr val="bg1"/>
                </a:solidFill>
                <a:latin typeface="Lucida Console" panose="020B0609040504020204" pitchFamily="49" charset="0"/>
              </a:rPr>
              <a:t>CurrentAccount</a:t>
            </a:r>
            <a:r>
              <a:rPr lang="en-US" sz="1200" dirty="0">
                <a:solidFill>
                  <a:schemeClr val="bg1"/>
                </a:solidFill>
                <a:latin typeface="Lucida Console" panose="020B0609040504020204" pitchFamily="49" charset="0"/>
              </a:rPr>
              <a:t>(</a:t>
            </a:r>
            <a:r>
              <a:rPr lang="en-US" sz="1200" dirty="0" err="1">
                <a:solidFill>
                  <a:schemeClr val="bg1"/>
                </a:solidFill>
                <a:latin typeface="Lucida Console" panose="020B0609040504020204" pitchFamily="49" charset="0"/>
              </a:rPr>
              <a:t>int</a:t>
            </a:r>
            <a:r>
              <a:rPr lang="en-US" sz="1200" dirty="0">
                <a:solidFill>
                  <a:schemeClr val="bg1"/>
                </a:solidFill>
                <a:latin typeface="Lucida Console" panose="020B0609040504020204" pitchFamily="49" charset="0"/>
              </a:rPr>
              <a:t> n, string name, </a:t>
            </a:r>
            <a:r>
              <a:rPr lang="en-US" sz="1200" dirty="0" err="1">
                <a:solidFill>
                  <a:schemeClr val="bg1"/>
                </a:solidFill>
                <a:latin typeface="Lucida Console" panose="020B0609040504020204" pitchFamily="49" charset="0"/>
              </a:rPr>
              <a:t>int</a:t>
            </a:r>
            <a:r>
              <a:rPr lang="en-US" sz="1200" dirty="0">
                <a:solidFill>
                  <a:schemeClr val="bg1"/>
                </a:solidFill>
                <a:latin typeface="Lucida Console" panose="020B0609040504020204" pitchFamily="49" charset="0"/>
              </a:rPr>
              <a:t> b, </a:t>
            </a:r>
            <a:r>
              <a:rPr lang="en-US" sz="1200" dirty="0" err="1">
                <a:solidFill>
                  <a:schemeClr val="bg1"/>
                </a:solidFill>
                <a:latin typeface="Lucida Console" panose="020B0609040504020204" pitchFamily="49" charset="0"/>
              </a:rPr>
              <a:t>int</a:t>
            </a:r>
            <a:r>
              <a:rPr lang="en-US" sz="1200" dirty="0">
                <a:solidFill>
                  <a:schemeClr val="bg1"/>
                </a:solidFill>
                <a:latin typeface="Lucida Console" panose="020B0609040504020204" pitchFamily="49" charset="0"/>
              </a:rPr>
              <a:t> </a:t>
            </a:r>
            <a:r>
              <a:rPr lang="en-US" sz="1200" dirty="0" err="1">
                <a:solidFill>
                  <a:schemeClr val="bg1"/>
                </a:solidFill>
                <a:latin typeface="Lucida Console" panose="020B0609040504020204" pitchFamily="49" charset="0"/>
              </a:rPr>
              <a:t>ov</a:t>
            </a:r>
            <a:r>
              <a:rPr lang="en-US" sz="1200" dirty="0">
                <a:solidFill>
                  <a:schemeClr val="bg1"/>
                </a:solidFill>
                <a:latin typeface="Lucida Console" panose="020B0609040504020204" pitchFamily="49" charset="0"/>
              </a:rPr>
              <a:t>) : base(n, name, b) </a:t>
            </a:r>
          </a:p>
          <a:p>
            <a:pPr eaLnBrk="1" hangingPunct="1"/>
            <a:r>
              <a:rPr lang="en-US" sz="1200" dirty="0">
                <a:solidFill>
                  <a:schemeClr val="bg1"/>
                </a:solidFill>
                <a:latin typeface="Lucida Console" panose="020B0609040504020204" pitchFamily="49" charset="0"/>
              </a:rPr>
              <a:t>	{ </a:t>
            </a:r>
          </a:p>
          <a:p>
            <a:pPr eaLnBrk="1" hangingPunct="1"/>
            <a:r>
              <a:rPr lang="en-US" sz="1200" dirty="0">
                <a:solidFill>
                  <a:schemeClr val="bg1"/>
                </a:solidFill>
                <a:latin typeface="Lucida Console" panose="020B0609040504020204" pitchFamily="49" charset="0"/>
              </a:rPr>
              <a:t>		</a:t>
            </a:r>
            <a:r>
              <a:rPr lang="en-US" sz="1200" dirty="0" err="1">
                <a:solidFill>
                  <a:schemeClr val="bg1"/>
                </a:solidFill>
                <a:latin typeface="Lucida Console" panose="020B0609040504020204" pitchFamily="49" charset="0"/>
              </a:rPr>
              <a:t>overdraftFacility</a:t>
            </a:r>
            <a:r>
              <a:rPr lang="en-US" sz="1200" dirty="0">
                <a:solidFill>
                  <a:schemeClr val="bg1"/>
                </a:solidFill>
                <a:latin typeface="Lucida Console" panose="020B0609040504020204" pitchFamily="49" charset="0"/>
              </a:rPr>
              <a:t> = </a:t>
            </a:r>
            <a:r>
              <a:rPr lang="en-US" sz="1200" dirty="0" err="1">
                <a:solidFill>
                  <a:schemeClr val="bg1"/>
                </a:solidFill>
                <a:latin typeface="Lucida Console" panose="020B0609040504020204" pitchFamily="49" charset="0"/>
              </a:rPr>
              <a:t>ov</a:t>
            </a:r>
            <a:r>
              <a:rPr lang="en-US" sz="1200" dirty="0">
                <a:solidFill>
                  <a:schemeClr val="bg1"/>
                </a:solidFill>
                <a:latin typeface="Lucida Console" panose="020B0609040504020204" pitchFamily="49" charset="0"/>
              </a:rPr>
              <a:t>; </a:t>
            </a:r>
          </a:p>
          <a:p>
            <a:pPr eaLnBrk="1" hangingPunct="1"/>
            <a:r>
              <a:rPr lang="en-US" sz="1200" dirty="0">
                <a:solidFill>
                  <a:schemeClr val="bg1"/>
                </a:solidFill>
                <a:latin typeface="Lucida Console" panose="020B0609040504020204" pitchFamily="49" charset="0"/>
              </a:rPr>
              <a:t>	}</a:t>
            </a:r>
          </a:p>
          <a:p>
            <a:pPr eaLnBrk="1" hangingPunct="1"/>
            <a:endParaRPr lang="en-US" sz="1200" dirty="0">
              <a:solidFill>
                <a:schemeClr val="bg1"/>
              </a:solidFill>
              <a:latin typeface="Lucida Console" panose="020B0609040504020204" pitchFamily="49" charset="0"/>
            </a:endParaRPr>
          </a:p>
          <a:p>
            <a:pPr eaLnBrk="1" hangingPunct="1"/>
            <a:r>
              <a:rPr lang="en-US" sz="1200" dirty="0">
                <a:solidFill>
                  <a:schemeClr val="bg1"/>
                </a:solidFill>
                <a:latin typeface="Lucida Console" panose="020B0609040504020204" pitchFamily="49" charset="0"/>
              </a:rPr>
              <a:t>    	public override void withdraw(</a:t>
            </a:r>
            <a:r>
              <a:rPr lang="en-US" sz="1200" dirty="0" err="1">
                <a:solidFill>
                  <a:schemeClr val="bg1"/>
                </a:solidFill>
                <a:latin typeface="Lucida Console" panose="020B0609040504020204" pitchFamily="49" charset="0"/>
              </a:rPr>
              <a:t>int</a:t>
            </a:r>
            <a:r>
              <a:rPr lang="en-US" sz="1200" dirty="0">
                <a:solidFill>
                  <a:schemeClr val="bg1"/>
                </a:solidFill>
                <a:latin typeface="Lucida Console" panose="020B0609040504020204" pitchFamily="49" charset="0"/>
              </a:rPr>
              <a:t> amount) </a:t>
            </a:r>
          </a:p>
          <a:p>
            <a:pPr eaLnBrk="1" hangingPunct="1"/>
            <a:r>
              <a:rPr lang="en-US" sz="1200" dirty="0">
                <a:solidFill>
                  <a:schemeClr val="bg1"/>
                </a:solidFill>
                <a:latin typeface="Lucida Console" panose="020B0609040504020204" pitchFamily="49" charset="0"/>
              </a:rPr>
              <a:t>	{</a:t>
            </a:r>
          </a:p>
          <a:p>
            <a:pPr eaLnBrk="1" hangingPunct="1"/>
            <a:r>
              <a:rPr lang="en-US" sz="1200" dirty="0">
                <a:solidFill>
                  <a:schemeClr val="bg1"/>
                </a:solidFill>
              </a:rPr>
              <a:t> 		</a:t>
            </a:r>
            <a:r>
              <a:rPr lang="en-US" sz="1200" dirty="0">
                <a:solidFill>
                  <a:schemeClr val="bg1"/>
                </a:solidFill>
                <a:latin typeface="Lucida Console" panose="020B0609040504020204" pitchFamily="49" charset="0"/>
              </a:rPr>
              <a:t>if (</a:t>
            </a:r>
            <a:r>
              <a:rPr lang="en-US" sz="1200" dirty="0" err="1">
                <a:solidFill>
                  <a:schemeClr val="bg1"/>
                </a:solidFill>
                <a:latin typeface="Lucida Console" panose="020B0609040504020204" pitchFamily="49" charset="0"/>
              </a:rPr>
              <a:t>base.Balance</a:t>
            </a:r>
            <a:r>
              <a:rPr lang="en-US" sz="1200" dirty="0">
                <a:solidFill>
                  <a:schemeClr val="bg1"/>
                </a:solidFill>
                <a:latin typeface="Lucida Console" panose="020B0609040504020204" pitchFamily="49" charset="0"/>
              </a:rPr>
              <a:t> - amount &gt; -</a:t>
            </a:r>
            <a:r>
              <a:rPr lang="en-US" sz="1200" dirty="0" err="1">
                <a:solidFill>
                  <a:schemeClr val="bg1"/>
                </a:solidFill>
                <a:latin typeface="Lucida Console" panose="020B0609040504020204" pitchFamily="49" charset="0"/>
              </a:rPr>
              <a:t>overdraftFacility</a:t>
            </a:r>
            <a:r>
              <a:rPr lang="en-US" sz="1200" dirty="0">
                <a:solidFill>
                  <a:schemeClr val="bg1"/>
                </a:solidFill>
                <a:latin typeface="Lucida Console" panose="020B0609040504020204" pitchFamily="49" charset="0"/>
              </a:rPr>
              <a:t>)</a:t>
            </a:r>
          </a:p>
          <a:p>
            <a:pPr eaLnBrk="1" hangingPunct="1"/>
            <a:r>
              <a:rPr lang="en-US" sz="1200" dirty="0">
                <a:solidFill>
                  <a:schemeClr val="bg1"/>
                </a:solidFill>
                <a:latin typeface="Lucida Console" panose="020B0609040504020204" pitchFamily="49" charset="0"/>
              </a:rPr>
              <a:t>            	</a:t>
            </a:r>
            <a:r>
              <a:rPr lang="en-US" sz="1200" dirty="0" err="1">
                <a:solidFill>
                  <a:schemeClr val="bg1"/>
                </a:solidFill>
                <a:latin typeface="Lucida Console" panose="020B0609040504020204" pitchFamily="49" charset="0"/>
              </a:rPr>
              <a:t>base.Balance</a:t>
            </a:r>
            <a:r>
              <a:rPr lang="en-US" sz="1200" dirty="0">
                <a:solidFill>
                  <a:schemeClr val="bg1"/>
                </a:solidFill>
                <a:latin typeface="Lucida Console" panose="020B0609040504020204" pitchFamily="49" charset="0"/>
              </a:rPr>
              <a:t> -= amount;</a:t>
            </a:r>
          </a:p>
          <a:p>
            <a:pPr eaLnBrk="1" hangingPunct="1"/>
            <a:r>
              <a:rPr lang="en-US" sz="1200" dirty="0">
                <a:solidFill>
                  <a:schemeClr val="bg1"/>
                </a:solidFill>
                <a:latin typeface="Lucida Console" panose="020B0609040504020204" pitchFamily="49" charset="0"/>
              </a:rPr>
              <a:t>	}</a:t>
            </a:r>
          </a:p>
          <a:p>
            <a:pPr eaLnBrk="1" hangingPunct="1"/>
            <a:r>
              <a:rPr lang="en-US" sz="1200" dirty="0">
                <a:solidFill>
                  <a:schemeClr val="bg1"/>
                </a:solidFill>
                <a:latin typeface="Lucida Console" panose="020B0609040504020204" pitchFamily="49" charset="0"/>
              </a:rPr>
              <a:t>}</a:t>
            </a:r>
          </a:p>
          <a:p>
            <a:pPr eaLnBrk="1" hangingPunct="1"/>
            <a:endParaRPr lang="en-US" sz="1200" dirty="0">
              <a:solidFill>
                <a:schemeClr val="bg1"/>
              </a:solidFill>
              <a:latin typeface="Lucida Console" panose="020B0609040504020204" pitchFamily="49" charset="0"/>
            </a:endParaRPr>
          </a:p>
          <a:p>
            <a:pPr eaLnBrk="1" hangingPunct="1"/>
            <a:r>
              <a:rPr lang="en-US" sz="1200" dirty="0">
                <a:solidFill>
                  <a:schemeClr val="bg1"/>
                </a:solidFill>
                <a:latin typeface="Lucida Console" panose="020B0609040504020204" pitchFamily="49" charset="0"/>
              </a:rPr>
              <a:t>class </a:t>
            </a:r>
            <a:r>
              <a:rPr lang="en-US" sz="1200" dirty="0" err="1">
                <a:solidFill>
                  <a:schemeClr val="bg1"/>
                </a:solidFill>
                <a:latin typeface="Lucida Console" panose="020B0609040504020204" pitchFamily="49" charset="0"/>
              </a:rPr>
              <a:t>DepositAccount</a:t>
            </a:r>
            <a:r>
              <a:rPr lang="en-US" sz="1200" dirty="0">
                <a:solidFill>
                  <a:schemeClr val="bg1"/>
                </a:solidFill>
                <a:latin typeface="Lucida Console" panose="020B0609040504020204" pitchFamily="49" charset="0"/>
              </a:rPr>
              <a:t> : </a:t>
            </a:r>
            <a:r>
              <a:rPr lang="en-US" sz="1200" dirty="0" err="1">
                <a:solidFill>
                  <a:schemeClr val="bg1"/>
                </a:solidFill>
                <a:latin typeface="Lucida Console" panose="020B0609040504020204" pitchFamily="49" charset="0"/>
              </a:rPr>
              <a:t>BankAccount</a:t>
            </a:r>
            <a:endParaRPr lang="en-US" sz="1200" dirty="0">
              <a:solidFill>
                <a:schemeClr val="bg1"/>
              </a:solidFill>
              <a:latin typeface="Lucida Console" panose="020B0609040504020204" pitchFamily="49" charset="0"/>
            </a:endParaRPr>
          </a:p>
          <a:p>
            <a:pPr eaLnBrk="1" hangingPunct="1"/>
            <a:r>
              <a:rPr lang="en-US" sz="1200" dirty="0">
                <a:solidFill>
                  <a:schemeClr val="bg1"/>
                </a:solidFill>
                <a:latin typeface="Lucida Console" panose="020B0609040504020204" pitchFamily="49" charset="0"/>
              </a:rPr>
              <a:t>{</a:t>
            </a:r>
          </a:p>
          <a:p>
            <a:pPr eaLnBrk="1" hangingPunct="1"/>
            <a:r>
              <a:rPr lang="en-US" sz="1200" dirty="0">
                <a:solidFill>
                  <a:schemeClr val="bg1"/>
                </a:solidFill>
                <a:latin typeface="Lucida Console" panose="020B0609040504020204" pitchFamily="49" charset="0"/>
              </a:rPr>
              <a:t>   	private float </a:t>
            </a:r>
            <a:r>
              <a:rPr lang="en-US" sz="1200" dirty="0" err="1">
                <a:solidFill>
                  <a:schemeClr val="bg1"/>
                </a:solidFill>
                <a:latin typeface="Lucida Console" panose="020B0609040504020204" pitchFamily="49" charset="0"/>
              </a:rPr>
              <a:t>interestRate</a:t>
            </a:r>
            <a:r>
              <a:rPr lang="en-US" sz="1200" dirty="0">
                <a:solidFill>
                  <a:schemeClr val="bg1"/>
                </a:solidFill>
                <a:latin typeface="Lucida Console" panose="020B0609040504020204" pitchFamily="49" charset="0"/>
              </a:rPr>
              <a:t>;</a:t>
            </a:r>
          </a:p>
          <a:p>
            <a:pPr eaLnBrk="1" hangingPunct="1"/>
            <a:endParaRPr lang="en-US" sz="1200" dirty="0">
              <a:solidFill>
                <a:schemeClr val="bg1"/>
              </a:solidFill>
              <a:latin typeface="Lucida Console" panose="020B0609040504020204" pitchFamily="49" charset="0"/>
            </a:endParaRPr>
          </a:p>
          <a:p>
            <a:pPr eaLnBrk="1" hangingPunct="1"/>
            <a:r>
              <a:rPr lang="en-US" sz="1200" dirty="0">
                <a:solidFill>
                  <a:schemeClr val="bg1"/>
                </a:solidFill>
                <a:latin typeface="Lucida Console" panose="020B0609040504020204" pitchFamily="49" charset="0"/>
              </a:rPr>
              <a:t>    	public </a:t>
            </a:r>
            <a:r>
              <a:rPr lang="en-US" sz="1200" dirty="0" err="1">
                <a:solidFill>
                  <a:schemeClr val="bg1"/>
                </a:solidFill>
                <a:latin typeface="Lucida Console" panose="020B0609040504020204" pitchFamily="49" charset="0"/>
              </a:rPr>
              <a:t>DepositAccount</a:t>
            </a:r>
            <a:r>
              <a:rPr lang="en-US" sz="1200" dirty="0">
                <a:solidFill>
                  <a:schemeClr val="bg1"/>
                </a:solidFill>
                <a:latin typeface="Lucida Console" panose="020B0609040504020204" pitchFamily="49" charset="0"/>
              </a:rPr>
              <a:t>(</a:t>
            </a:r>
            <a:r>
              <a:rPr lang="en-US" sz="1200" dirty="0" err="1">
                <a:solidFill>
                  <a:schemeClr val="bg1"/>
                </a:solidFill>
                <a:latin typeface="Lucida Console" panose="020B0609040504020204" pitchFamily="49" charset="0"/>
              </a:rPr>
              <a:t>int</a:t>
            </a:r>
            <a:r>
              <a:rPr lang="en-US" sz="1200" dirty="0">
                <a:solidFill>
                  <a:schemeClr val="bg1"/>
                </a:solidFill>
                <a:latin typeface="Lucida Console" panose="020B0609040504020204" pitchFamily="49" charset="0"/>
              </a:rPr>
              <a:t> n, string name, </a:t>
            </a:r>
            <a:r>
              <a:rPr lang="en-US" sz="1200" dirty="0" err="1">
                <a:solidFill>
                  <a:schemeClr val="bg1"/>
                </a:solidFill>
                <a:latin typeface="Lucida Console" panose="020B0609040504020204" pitchFamily="49" charset="0"/>
              </a:rPr>
              <a:t>int</a:t>
            </a:r>
            <a:r>
              <a:rPr lang="en-US" sz="1200" dirty="0">
                <a:solidFill>
                  <a:schemeClr val="bg1"/>
                </a:solidFill>
                <a:latin typeface="Lucida Console" panose="020B0609040504020204" pitchFamily="49" charset="0"/>
              </a:rPr>
              <a:t> b, float rate) : base( n, </a:t>
            </a:r>
            <a:r>
              <a:rPr lang="en-US" sz="1200" dirty="0" err="1">
                <a:solidFill>
                  <a:schemeClr val="bg1"/>
                </a:solidFill>
                <a:latin typeface="Lucida Console" panose="020B0609040504020204" pitchFamily="49" charset="0"/>
              </a:rPr>
              <a:t>name,b</a:t>
            </a:r>
            <a:r>
              <a:rPr lang="en-US" sz="1200" dirty="0">
                <a:solidFill>
                  <a:schemeClr val="bg1"/>
                </a:solidFill>
                <a:latin typeface="Lucida Console" panose="020B0609040504020204" pitchFamily="49" charset="0"/>
              </a:rPr>
              <a:t>) </a:t>
            </a:r>
          </a:p>
          <a:p>
            <a:pPr eaLnBrk="1" hangingPunct="1"/>
            <a:r>
              <a:rPr lang="en-US" sz="1200" dirty="0">
                <a:solidFill>
                  <a:schemeClr val="bg1"/>
                </a:solidFill>
                <a:latin typeface="Lucida Console" panose="020B0609040504020204" pitchFamily="49" charset="0"/>
              </a:rPr>
              <a:t>	{ </a:t>
            </a:r>
            <a:r>
              <a:rPr lang="en-US" sz="1200" dirty="0" err="1">
                <a:solidFill>
                  <a:schemeClr val="bg1"/>
                </a:solidFill>
                <a:latin typeface="Lucida Console" panose="020B0609040504020204" pitchFamily="49" charset="0"/>
              </a:rPr>
              <a:t>interestRate</a:t>
            </a:r>
            <a:r>
              <a:rPr lang="en-US" sz="1200" dirty="0">
                <a:solidFill>
                  <a:schemeClr val="bg1"/>
                </a:solidFill>
                <a:latin typeface="Lucida Console" panose="020B0609040504020204" pitchFamily="49" charset="0"/>
              </a:rPr>
              <a:t> = rate; }</a:t>
            </a:r>
          </a:p>
          <a:p>
            <a:pPr eaLnBrk="1" hangingPunct="1"/>
            <a:endParaRPr lang="en-US" sz="1200" dirty="0">
              <a:solidFill>
                <a:schemeClr val="bg1"/>
              </a:solidFill>
              <a:latin typeface="Lucida Console" panose="020B0609040504020204" pitchFamily="49" charset="0"/>
            </a:endParaRPr>
          </a:p>
          <a:p>
            <a:pPr eaLnBrk="1" hangingPunct="1"/>
            <a:r>
              <a:rPr lang="en-US" sz="1200" dirty="0">
                <a:solidFill>
                  <a:schemeClr val="bg1"/>
                </a:solidFill>
                <a:latin typeface="Lucida Console" panose="020B0609040504020204" pitchFamily="49" charset="0"/>
              </a:rPr>
              <a:t>    	float </a:t>
            </a:r>
            <a:r>
              <a:rPr lang="en-US" sz="1200" dirty="0" err="1">
                <a:solidFill>
                  <a:schemeClr val="bg1"/>
                </a:solidFill>
                <a:latin typeface="Lucida Console" panose="020B0609040504020204" pitchFamily="49" charset="0"/>
              </a:rPr>
              <a:t>calcInterest</a:t>
            </a:r>
            <a:r>
              <a:rPr lang="en-US" sz="1200" dirty="0">
                <a:solidFill>
                  <a:schemeClr val="bg1"/>
                </a:solidFill>
                <a:latin typeface="Lucida Console" panose="020B0609040504020204" pitchFamily="49" charset="0"/>
              </a:rPr>
              <a:t>() </a:t>
            </a:r>
          </a:p>
          <a:p>
            <a:pPr eaLnBrk="1" hangingPunct="1"/>
            <a:r>
              <a:rPr lang="en-US" sz="1200" dirty="0">
                <a:solidFill>
                  <a:schemeClr val="bg1"/>
                </a:solidFill>
                <a:latin typeface="Lucida Console" panose="020B0609040504020204" pitchFamily="49" charset="0"/>
              </a:rPr>
              <a:t>	{ </a:t>
            </a:r>
          </a:p>
          <a:p>
            <a:pPr eaLnBrk="1" hangingPunct="1"/>
            <a:r>
              <a:rPr lang="en-US" sz="1200" dirty="0">
                <a:solidFill>
                  <a:schemeClr val="bg1"/>
                </a:solidFill>
                <a:latin typeface="Lucida Console" panose="020B0609040504020204" pitchFamily="49" charset="0"/>
              </a:rPr>
              <a:t>		float interest = </a:t>
            </a:r>
            <a:r>
              <a:rPr lang="en-US" sz="1200" dirty="0" err="1">
                <a:solidFill>
                  <a:schemeClr val="bg1"/>
                </a:solidFill>
                <a:latin typeface="Lucida Console" panose="020B0609040504020204" pitchFamily="49" charset="0"/>
              </a:rPr>
              <a:t>base.Balance</a:t>
            </a:r>
            <a:r>
              <a:rPr lang="en-US" sz="1200" dirty="0">
                <a:solidFill>
                  <a:schemeClr val="bg1"/>
                </a:solidFill>
                <a:latin typeface="Lucida Console" panose="020B0609040504020204" pitchFamily="49" charset="0"/>
              </a:rPr>
              <a:t> * </a:t>
            </a:r>
            <a:r>
              <a:rPr lang="en-US" sz="1200" dirty="0" err="1">
                <a:solidFill>
                  <a:schemeClr val="bg1"/>
                </a:solidFill>
                <a:latin typeface="Lucida Console" panose="020B0609040504020204" pitchFamily="49" charset="0"/>
              </a:rPr>
              <a:t>interestRate</a:t>
            </a:r>
            <a:r>
              <a:rPr lang="en-US" sz="1200" dirty="0">
                <a:solidFill>
                  <a:schemeClr val="bg1"/>
                </a:solidFill>
                <a:latin typeface="Lucida Console" panose="020B0609040504020204" pitchFamily="49" charset="0"/>
              </a:rPr>
              <a:t>;</a:t>
            </a:r>
          </a:p>
          <a:p>
            <a:pPr eaLnBrk="1" hangingPunct="1"/>
            <a:r>
              <a:rPr lang="en-US" sz="1200" dirty="0">
                <a:solidFill>
                  <a:schemeClr val="bg1"/>
                </a:solidFill>
                <a:latin typeface="Lucida Console" panose="020B0609040504020204" pitchFamily="49" charset="0"/>
              </a:rPr>
              <a:t>        	</a:t>
            </a:r>
            <a:r>
              <a:rPr lang="en-US" sz="1200" dirty="0" err="1">
                <a:solidFill>
                  <a:schemeClr val="bg1"/>
                </a:solidFill>
                <a:latin typeface="Lucida Console" panose="020B0609040504020204" pitchFamily="49" charset="0"/>
              </a:rPr>
              <a:t>base.Balance</a:t>
            </a:r>
            <a:r>
              <a:rPr lang="en-US" sz="1200" dirty="0">
                <a:solidFill>
                  <a:schemeClr val="bg1"/>
                </a:solidFill>
                <a:latin typeface="Lucida Console" panose="020B0609040504020204" pitchFamily="49" charset="0"/>
              </a:rPr>
              <a:t> += (</a:t>
            </a:r>
            <a:r>
              <a:rPr lang="en-US" sz="1200" dirty="0" err="1">
                <a:solidFill>
                  <a:schemeClr val="bg1"/>
                </a:solidFill>
                <a:latin typeface="Lucida Console" panose="020B0609040504020204" pitchFamily="49" charset="0"/>
              </a:rPr>
              <a:t>int</a:t>
            </a:r>
            <a:r>
              <a:rPr lang="en-US" sz="1200" dirty="0">
                <a:solidFill>
                  <a:schemeClr val="bg1"/>
                </a:solidFill>
                <a:latin typeface="Lucida Console" panose="020B0609040504020204" pitchFamily="49" charset="0"/>
              </a:rPr>
              <a:t>)(interest);</a:t>
            </a:r>
          </a:p>
          <a:p>
            <a:pPr eaLnBrk="1" hangingPunct="1"/>
            <a:r>
              <a:rPr lang="en-US" sz="1200" dirty="0">
                <a:solidFill>
                  <a:schemeClr val="bg1"/>
                </a:solidFill>
                <a:latin typeface="Lucida Console" panose="020B0609040504020204" pitchFamily="49" charset="0"/>
              </a:rPr>
              <a:t>        	return interest;</a:t>
            </a:r>
          </a:p>
          <a:p>
            <a:pPr eaLnBrk="1" hangingPunct="1"/>
            <a:r>
              <a:rPr lang="en-US" sz="1200" dirty="0">
                <a:solidFill>
                  <a:schemeClr val="bg1"/>
                </a:solidFill>
                <a:latin typeface="Lucida Console" panose="020B0609040504020204" pitchFamily="49" charset="0"/>
              </a:rPr>
              <a:t>	} 	</a:t>
            </a:r>
          </a:p>
          <a:p>
            <a:pPr eaLnBrk="1" hangingPunct="1"/>
            <a:r>
              <a:rPr lang="en-US" sz="1200" dirty="0">
                <a:solidFill>
                  <a:schemeClr val="bg1"/>
                </a:solidFill>
                <a:latin typeface="Lucida Console" panose="020B0609040504020204" pitchFamily="49" charset="0"/>
              </a:rPr>
              <a:t>}</a:t>
            </a:r>
          </a:p>
        </p:txBody>
      </p:sp>
      <p:sp>
        <p:nvSpPr>
          <p:cNvPr id="2" name="Slide Number Placeholder 1"/>
          <p:cNvSpPr>
            <a:spLocks noGrp="1"/>
          </p:cNvSpPr>
          <p:nvPr>
            <p:ph type="sldNum" sz="quarter" idx="12"/>
          </p:nvPr>
        </p:nvSpPr>
        <p:spPr/>
        <p:txBody>
          <a:bodyPr/>
          <a:lstStyle/>
          <a:p>
            <a:fld id="{FA8C678A-18FB-4A6C-9A8F-CEEC6E6D270C}" type="slidenum">
              <a:rPr lang="en-US" smtClean="0"/>
              <a:t>60</a:t>
            </a:fld>
            <a:endParaRPr lang="en-US"/>
          </a:p>
        </p:txBody>
      </p:sp>
    </p:spTree>
    <p:extLst>
      <p:ext uri="{BB962C8B-B14F-4D97-AF65-F5344CB8AC3E}">
        <p14:creationId xmlns:p14="http://schemas.microsoft.com/office/powerpoint/2010/main" val="1956684690"/>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2595563" y="0"/>
            <a:ext cx="7772400" cy="1143000"/>
          </a:xfrm>
        </p:spPr>
        <p:txBody>
          <a:bodyPr/>
          <a:lstStyle/>
          <a:p>
            <a:r>
              <a:rPr lang="en-GB" altLang="en-US" smtClean="0"/>
              <a:t>Example – a </a:t>
            </a:r>
            <a:r>
              <a:rPr lang="en-GB" altLang="en-US" i="1" smtClean="0"/>
              <a:t>BankAccount</a:t>
            </a:r>
            <a:r>
              <a:rPr lang="en-GB" altLang="en-US" smtClean="0"/>
              <a:t> class</a:t>
            </a:r>
            <a:endParaRPr lang="en-US" altLang="en-US" smtClean="0"/>
          </a:p>
        </p:txBody>
      </p:sp>
      <p:sp>
        <p:nvSpPr>
          <p:cNvPr id="15363" name="Rectangle 35"/>
          <p:cNvSpPr>
            <a:spLocks noChangeArrowheads="1"/>
          </p:cNvSpPr>
          <p:nvPr/>
        </p:nvSpPr>
        <p:spPr bwMode="auto">
          <a:xfrm>
            <a:off x="2881313" y="1857375"/>
            <a:ext cx="3505200" cy="4724400"/>
          </a:xfrm>
          <a:prstGeom prst="rect">
            <a:avLst/>
          </a:prstGeom>
          <a:solidFill>
            <a:srgbClr val="C2430A"/>
          </a:solidFill>
          <a:ln w="9525">
            <a:solidFill>
              <a:schemeClr val="tx1"/>
            </a:solidFill>
            <a:miter lim="800000"/>
            <a:headEnd/>
            <a:tailEnd/>
          </a:ln>
        </p:spPr>
        <p:txBody>
          <a:bodyPr wrap="none" anchor="ctr"/>
          <a:lstStyle>
            <a:lvl1pPr eaLnBrk="0" hangingPunct="0">
              <a:spcBef>
                <a:spcPct val="20000"/>
              </a:spcBef>
              <a:buClr>
                <a:schemeClr val="tx2"/>
              </a:buClr>
              <a:buSzPct val="75000"/>
              <a:buFont typeface="Wingdings" panose="05000000000000000000" pitchFamily="2" charset="2"/>
              <a:buChar char="n"/>
              <a:defRPr sz="3200">
                <a:solidFill>
                  <a:schemeClr val="tx1"/>
                </a:solidFill>
                <a:latin typeface="Times New Roman" panose="02020603050405020304" pitchFamily="18" charset="0"/>
              </a:defRPr>
            </a:lvl1pPr>
            <a:lvl2pPr marL="742950" indent="-285750" eaLnBrk="0" hangingPunct="0">
              <a:spcBef>
                <a:spcPct val="20000"/>
              </a:spcBef>
              <a:buClr>
                <a:schemeClr val="folHlink"/>
              </a:buClr>
              <a:buSzPct val="60000"/>
              <a:buFont typeface="Wingdings" panose="05000000000000000000" pitchFamily="2" charset="2"/>
              <a:buChar char="u"/>
              <a:defRPr sz="3200">
                <a:solidFill>
                  <a:schemeClr val="tx1"/>
                </a:solidFill>
                <a:latin typeface="Times New Roman" panose="02020603050405020304" pitchFamily="18" charset="0"/>
              </a:defRPr>
            </a:lvl2pPr>
            <a:lvl3pPr marL="1143000" indent="-228600" eaLnBrk="0" hangingPunct="0">
              <a:spcBef>
                <a:spcPct val="20000"/>
              </a:spcBef>
              <a:buClr>
                <a:schemeClr val="tx2"/>
              </a:buClr>
              <a:buSzPct val="60000"/>
              <a:buFont typeface="Wingdings" panose="05000000000000000000" pitchFamily="2" charset="2"/>
              <a:buChar char="t"/>
              <a:defRPr sz="3200">
                <a:solidFill>
                  <a:schemeClr val="tx1"/>
                </a:solidFill>
                <a:latin typeface="Times New Roman" panose="02020603050405020304" pitchFamily="18" charset="0"/>
              </a:defRPr>
            </a:lvl3pPr>
            <a:lvl4pPr marL="1600200" indent="-228600" eaLnBrk="0" hangingPunct="0">
              <a:spcBef>
                <a:spcPct val="20000"/>
              </a:spcBef>
              <a:buClr>
                <a:schemeClr val="tx1"/>
              </a:buClr>
              <a:buSzPct val="100000"/>
              <a:buChar char="•"/>
              <a:defRPr sz="3200">
                <a:solidFill>
                  <a:schemeClr val="tx1"/>
                </a:solidFill>
                <a:latin typeface="Times New Roman" panose="02020603050405020304" pitchFamily="18" charset="0"/>
              </a:defRPr>
            </a:lvl4pPr>
            <a:lvl5pPr marL="2057400" indent="-228600" eaLnBrk="0" hangingPunct="0">
              <a:spcBef>
                <a:spcPct val="20000"/>
              </a:spcBef>
              <a:buClr>
                <a:schemeClr val="tx1"/>
              </a:buClr>
              <a:buSzPct val="100000"/>
              <a:buChar char="–"/>
              <a:defRPr sz="32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SzPct val="100000"/>
              <a:buChar char="–"/>
              <a:defRPr sz="32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SzPct val="100000"/>
              <a:buChar char="–"/>
              <a:defRPr sz="32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SzPct val="100000"/>
              <a:buChar char="–"/>
              <a:defRPr sz="32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SzPct val="100000"/>
              <a:buChar char="–"/>
              <a:defRPr sz="3200">
                <a:solidFill>
                  <a:schemeClr val="tx1"/>
                </a:solidFill>
                <a:latin typeface="Times New Roman" panose="02020603050405020304" pitchFamily="18" charset="0"/>
              </a:defRPr>
            </a:lvl9pPr>
          </a:lstStyle>
          <a:p>
            <a:pPr eaLnBrk="1" hangingPunct="1">
              <a:spcBef>
                <a:spcPct val="0"/>
              </a:spcBef>
              <a:buClrTx/>
              <a:buSzTx/>
              <a:buFontTx/>
              <a:buNone/>
            </a:pPr>
            <a:endParaRPr lang="en-GB" altLang="en-US" sz="2400"/>
          </a:p>
        </p:txBody>
      </p:sp>
      <p:sp>
        <p:nvSpPr>
          <p:cNvPr id="15364" name="Rectangle 5"/>
          <p:cNvSpPr>
            <a:spLocks noChangeArrowheads="1"/>
          </p:cNvSpPr>
          <p:nvPr/>
        </p:nvSpPr>
        <p:spPr bwMode="auto">
          <a:xfrm>
            <a:off x="3262313" y="2238376"/>
            <a:ext cx="2514600" cy="2301875"/>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tx2"/>
              </a:buClr>
              <a:buSzPct val="75000"/>
              <a:buFont typeface="Wingdings" panose="05000000000000000000" pitchFamily="2" charset="2"/>
              <a:buChar char="n"/>
              <a:defRPr sz="3200">
                <a:solidFill>
                  <a:schemeClr val="tx1"/>
                </a:solidFill>
                <a:latin typeface="Times New Roman" panose="02020603050405020304" pitchFamily="18" charset="0"/>
              </a:defRPr>
            </a:lvl1pPr>
            <a:lvl2pPr marL="742950" indent="-285750" eaLnBrk="0" hangingPunct="0">
              <a:spcBef>
                <a:spcPct val="20000"/>
              </a:spcBef>
              <a:buClr>
                <a:schemeClr val="folHlink"/>
              </a:buClr>
              <a:buSzPct val="60000"/>
              <a:buFont typeface="Wingdings" panose="05000000000000000000" pitchFamily="2" charset="2"/>
              <a:buChar char="u"/>
              <a:defRPr sz="3200">
                <a:solidFill>
                  <a:schemeClr val="tx1"/>
                </a:solidFill>
                <a:latin typeface="Times New Roman" panose="02020603050405020304" pitchFamily="18" charset="0"/>
              </a:defRPr>
            </a:lvl2pPr>
            <a:lvl3pPr marL="1143000" indent="-228600" eaLnBrk="0" hangingPunct="0">
              <a:spcBef>
                <a:spcPct val="20000"/>
              </a:spcBef>
              <a:buClr>
                <a:schemeClr val="tx2"/>
              </a:buClr>
              <a:buSzPct val="60000"/>
              <a:buFont typeface="Wingdings" panose="05000000000000000000" pitchFamily="2" charset="2"/>
              <a:buChar char="t"/>
              <a:defRPr sz="3200">
                <a:solidFill>
                  <a:schemeClr val="tx1"/>
                </a:solidFill>
                <a:latin typeface="Times New Roman" panose="02020603050405020304" pitchFamily="18" charset="0"/>
              </a:defRPr>
            </a:lvl3pPr>
            <a:lvl4pPr marL="1600200" indent="-228600" eaLnBrk="0" hangingPunct="0">
              <a:spcBef>
                <a:spcPct val="20000"/>
              </a:spcBef>
              <a:buClr>
                <a:schemeClr val="tx1"/>
              </a:buClr>
              <a:buSzPct val="100000"/>
              <a:buChar char="•"/>
              <a:defRPr sz="3200">
                <a:solidFill>
                  <a:schemeClr val="tx1"/>
                </a:solidFill>
                <a:latin typeface="Times New Roman" panose="02020603050405020304" pitchFamily="18" charset="0"/>
              </a:defRPr>
            </a:lvl4pPr>
            <a:lvl5pPr marL="2057400" indent="-228600" eaLnBrk="0" hangingPunct="0">
              <a:spcBef>
                <a:spcPct val="20000"/>
              </a:spcBef>
              <a:buClr>
                <a:schemeClr val="tx1"/>
              </a:buClr>
              <a:buSzPct val="100000"/>
              <a:buChar char="–"/>
              <a:defRPr sz="32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SzPct val="100000"/>
              <a:buChar char="–"/>
              <a:defRPr sz="32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SzPct val="100000"/>
              <a:buChar char="–"/>
              <a:defRPr sz="32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SzPct val="100000"/>
              <a:buChar char="–"/>
              <a:defRPr sz="32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SzPct val="100000"/>
              <a:buChar char="–"/>
              <a:defRPr sz="3200">
                <a:solidFill>
                  <a:schemeClr val="tx1"/>
                </a:solidFill>
                <a:latin typeface="Times New Roman" panose="02020603050405020304" pitchFamily="18" charset="0"/>
              </a:defRPr>
            </a:lvl9pPr>
          </a:lstStyle>
          <a:p>
            <a:pPr eaLnBrk="1" hangingPunct="1">
              <a:spcBef>
                <a:spcPct val="0"/>
              </a:spcBef>
              <a:buClrTx/>
              <a:buSzTx/>
              <a:buFontTx/>
              <a:buNone/>
            </a:pPr>
            <a:endParaRPr lang="en-GB" altLang="en-US" sz="2400"/>
          </a:p>
        </p:txBody>
      </p:sp>
      <p:sp>
        <p:nvSpPr>
          <p:cNvPr id="15365" name="Text Box 7"/>
          <p:cNvSpPr txBox="1">
            <a:spLocks noChangeArrowheads="1"/>
          </p:cNvSpPr>
          <p:nvPr/>
        </p:nvSpPr>
        <p:spPr bwMode="auto">
          <a:xfrm>
            <a:off x="3505200" y="2343150"/>
            <a:ext cx="2039938"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2"/>
              </a:buClr>
              <a:buSzPct val="75000"/>
              <a:buFont typeface="Wingdings" panose="05000000000000000000" pitchFamily="2" charset="2"/>
              <a:buChar char="n"/>
              <a:defRPr sz="3200">
                <a:solidFill>
                  <a:schemeClr val="tx1"/>
                </a:solidFill>
                <a:latin typeface="Times New Roman" panose="02020603050405020304" pitchFamily="18" charset="0"/>
              </a:defRPr>
            </a:lvl1pPr>
            <a:lvl2pPr marL="742950" indent="-285750" eaLnBrk="0" hangingPunct="0">
              <a:spcBef>
                <a:spcPct val="20000"/>
              </a:spcBef>
              <a:buClr>
                <a:schemeClr val="folHlink"/>
              </a:buClr>
              <a:buSzPct val="60000"/>
              <a:buFont typeface="Wingdings" panose="05000000000000000000" pitchFamily="2" charset="2"/>
              <a:buChar char="u"/>
              <a:defRPr sz="3200">
                <a:solidFill>
                  <a:schemeClr val="tx1"/>
                </a:solidFill>
                <a:latin typeface="Times New Roman" panose="02020603050405020304" pitchFamily="18" charset="0"/>
              </a:defRPr>
            </a:lvl2pPr>
            <a:lvl3pPr marL="1143000" indent="-228600" eaLnBrk="0" hangingPunct="0">
              <a:spcBef>
                <a:spcPct val="20000"/>
              </a:spcBef>
              <a:buClr>
                <a:schemeClr val="tx2"/>
              </a:buClr>
              <a:buSzPct val="60000"/>
              <a:buFont typeface="Wingdings" panose="05000000000000000000" pitchFamily="2" charset="2"/>
              <a:buChar char="t"/>
              <a:defRPr sz="3200">
                <a:solidFill>
                  <a:schemeClr val="tx1"/>
                </a:solidFill>
                <a:latin typeface="Times New Roman" panose="02020603050405020304" pitchFamily="18" charset="0"/>
              </a:defRPr>
            </a:lvl3pPr>
            <a:lvl4pPr marL="1600200" indent="-228600" eaLnBrk="0" hangingPunct="0">
              <a:spcBef>
                <a:spcPct val="20000"/>
              </a:spcBef>
              <a:buClr>
                <a:schemeClr val="tx1"/>
              </a:buClr>
              <a:buSzPct val="100000"/>
              <a:buChar char="•"/>
              <a:defRPr sz="3200">
                <a:solidFill>
                  <a:schemeClr val="tx1"/>
                </a:solidFill>
                <a:latin typeface="Times New Roman" panose="02020603050405020304" pitchFamily="18" charset="0"/>
              </a:defRPr>
            </a:lvl4pPr>
            <a:lvl5pPr marL="2057400" indent="-228600" eaLnBrk="0" hangingPunct="0">
              <a:spcBef>
                <a:spcPct val="20000"/>
              </a:spcBef>
              <a:buClr>
                <a:schemeClr val="tx1"/>
              </a:buClr>
              <a:buSzPct val="100000"/>
              <a:buChar char="–"/>
              <a:defRPr sz="32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SzPct val="100000"/>
              <a:buChar char="–"/>
              <a:defRPr sz="32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SzPct val="100000"/>
              <a:buChar char="–"/>
              <a:defRPr sz="32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SzPct val="100000"/>
              <a:buChar char="–"/>
              <a:defRPr sz="32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SzPct val="100000"/>
              <a:buChar char="–"/>
              <a:defRPr sz="3200">
                <a:solidFill>
                  <a:schemeClr val="tx1"/>
                </a:solidFill>
                <a:latin typeface="Times New Roman" panose="02020603050405020304" pitchFamily="18" charset="0"/>
              </a:defRPr>
            </a:lvl9pPr>
          </a:lstStyle>
          <a:p>
            <a:pPr eaLnBrk="1" hangingPunct="1">
              <a:lnSpc>
                <a:spcPct val="90000"/>
              </a:lnSpc>
              <a:spcBef>
                <a:spcPct val="0"/>
              </a:spcBef>
              <a:buClrTx/>
              <a:buSzTx/>
              <a:buFontTx/>
              <a:buNone/>
            </a:pPr>
            <a:r>
              <a:rPr lang="en-GB" altLang="en-US" sz="2000"/>
              <a:t>accountNumber</a:t>
            </a:r>
          </a:p>
          <a:p>
            <a:pPr eaLnBrk="1" hangingPunct="1">
              <a:lnSpc>
                <a:spcPct val="90000"/>
              </a:lnSpc>
              <a:spcBef>
                <a:spcPct val="0"/>
              </a:spcBef>
              <a:buClrTx/>
              <a:buSzTx/>
              <a:buFontTx/>
              <a:buNone/>
            </a:pPr>
            <a:r>
              <a:rPr lang="en-GB" altLang="en-US" sz="2000"/>
              <a:t>accountHolder</a:t>
            </a:r>
          </a:p>
          <a:p>
            <a:pPr eaLnBrk="1" hangingPunct="1">
              <a:lnSpc>
                <a:spcPct val="90000"/>
              </a:lnSpc>
              <a:spcBef>
                <a:spcPct val="0"/>
              </a:spcBef>
              <a:buClrTx/>
              <a:buSzTx/>
              <a:buFontTx/>
              <a:buNone/>
            </a:pPr>
            <a:r>
              <a:rPr lang="en-GB" altLang="en-US" sz="2000"/>
              <a:t>balance</a:t>
            </a:r>
          </a:p>
        </p:txBody>
      </p:sp>
      <p:sp>
        <p:nvSpPr>
          <p:cNvPr id="15366" name="Line 9"/>
          <p:cNvSpPr>
            <a:spLocks noChangeShapeType="1"/>
          </p:cNvSpPr>
          <p:nvPr/>
        </p:nvSpPr>
        <p:spPr bwMode="auto">
          <a:xfrm>
            <a:off x="3262313" y="3457575"/>
            <a:ext cx="2514600"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15367" name="Text Box 10"/>
          <p:cNvSpPr txBox="1">
            <a:spLocks noChangeArrowheads="1"/>
          </p:cNvSpPr>
          <p:nvPr/>
        </p:nvSpPr>
        <p:spPr bwMode="auto">
          <a:xfrm>
            <a:off x="3490914" y="3457575"/>
            <a:ext cx="1785937"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2"/>
              </a:buClr>
              <a:buSzPct val="75000"/>
              <a:buFont typeface="Wingdings" panose="05000000000000000000" pitchFamily="2" charset="2"/>
              <a:buChar char="n"/>
              <a:defRPr sz="3200">
                <a:solidFill>
                  <a:schemeClr val="tx1"/>
                </a:solidFill>
                <a:latin typeface="Times New Roman" panose="02020603050405020304" pitchFamily="18" charset="0"/>
              </a:defRPr>
            </a:lvl1pPr>
            <a:lvl2pPr marL="742950" indent="-285750" eaLnBrk="0" hangingPunct="0">
              <a:spcBef>
                <a:spcPct val="20000"/>
              </a:spcBef>
              <a:buClr>
                <a:schemeClr val="folHlink"/>
              </a:buClr>
              <a:buSzPct val="60000"/>
              <a:buFont typeface="Wingdings" panose="05000000000000000000" pitchFamily="2" charset="2"/>
              <a:buChar char="u"/>
              <a:defRPr sz="3200">
                <a:solidFill>
                  <a:schemeClr val="tx1"/>
                </a:solidFill>
                <a:latin typeface="Times New Roman" panose="02020603050405020304" pitchFamily="18" charset="0"/>
              </a:defRPr>
            </a:lvl2pPr>
            <a:lvl3pPr marL="1143000" indent="-228600" eaLnBrk="0" hangingPunct="0">
              <a:spcBef>
                <a:spcPct val="20000"/>
              </a:spcBef>
              <a:buClr>
                <a:schemeClr val="tx2"/>
              </a:buClr>
              <a:buSzPct val="60000"/>
              <a:buFont typeface="Wingdings" panose="05000000000000000000" pitchFamily="2" charset="2"/>
              <a:buChar char="t"/>
              <a:defRPr sz="3200">
                <a:solidFill>
                  <a:schemeClr val="tx1"/>
                </a:solidFill>
                <a:latin typeface="Times New Roman" panose="02020603050405020304" pitchFamily="18" charset="0"/>
              </a:defRPr>
            </a:lvl3pPr>
            <a:lvl4pPr marL="1600200" indent="-228600" eaLnBrk="0" hangingPunct="0">
              <a:spcBef>
                <a:spcPct val="20000"/>
              </a:spcBef>
              <a:buClr>
                <a:schemeClr val="tx1"/>
              </a:buClr>
              <a:buSzPct val="100000"/>
              <a:buChar char="•"/>
              <a:defRPr sz="3200">
                <a:solidFill>
                  <a:schemeClr val="tx1"/>
                </a:solidFill>
                <a:latin typeface="Times New Roman" panose="02020603050405020304" pitchFamily="18" charset="0"/>
              </a:defRPr>
            </a:lvl4pPr>
            <a:lvl5pPr marL="2057400" indent="-228600" eaLnBrk="0" hangingPunct="0">
              <a:spcBef>
                <a:spcPct val="20000"/>
              </a:spcBef>
              <a:buClr>
                <a:schemeClr val="tx1"/>
              </a:buClr>
              <a:buSzPct val="100000"/>
              <a:buChar char="–"/>
              <a:defRPr sz="32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SzPct val="100000"/>
              <a:buChar char="–"/>
              <a:defRPr sz="32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SzPct val="100000"/>
              <a:buChar char="–"/>
              <a:defRPr sz="32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SzPct val="100000"/>
              <a:buChar char="–"/>
              <a:defRPr sz="32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SzPct val="100000"/>
              <a:buChar char="–"/>
              <a:defRPr sz="3200">
                <a:solidFill>
                  <a:schemeClr val="tx1"/>
                </a:solidFill>
                <a:latin typeface="Times New Roman" panose="02020603050405020304" pitchFamily="18" charset="0"/>
              </a:defRPr>
            </a:lvl9pPr>
          </a:lstStyle>
          <a:p>
            <a:pPr eaLnBrk="1" hangingPunct="1">
              <a:lnSpc>
                <a:spcPct val="90000"/>
              </a:lnSpc>
              <a:spcBef>
                <a:spcPct val="0"/>
              </a:spcBef>
              <a:buClrTx/>
              <a:buSzTx/>
              <a:buFontTx/>
              <a:buNone/>
            </a:pPr>
            <a:r>
              <a:rPr lang="en-GB" altLang="en-US" sz="2000"/>
              <a:t>deposit()</a:t>
            </a:r>
          </a:p>
          <a:p>
            <a:pPr eaLnBrk="1" hangingPunct="1">
              <a:lnSpc>
                <a:spcPct val="90000"/>
              </a:lnSpc>
              <a:spcBef>
                <a:spcPct val="0"/>
              </a:spcBef>
              <a:buClrTx/>
              <a:buSzTx/>
              <a:buFontTx/>
              <a:buNone/>
            </a:pPr>
            <a:r>
              <a:rPr lang="en-GB" altLang="en-US" sz="2000"/>
              <a:t>withdraw()</a:t>
            </a:r>
          </a:p>
        </p:txBody>
      </p:sp>
      <p:sp>
        <p:nvSpPr>
          <p:cNvPr id="15368" name="Line 36"/>
          <p:cNvSpPr>
            <a:spLocks noChangeShapeType="1"/>
          </p:cNvSpPr>
          <p:nvPr/>
        </p:nvSpPr>
        <p:spPr bwMode="auto">
          <a:xfrm>
            <a:off x="2881313" y="4829175"/>
            <a:ext cx="3505200"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15369" name="Line 37"/>
          <p:cNvSpPr>
            <a:spLocks noChangeShapeType="1"/>
          </p:cNvSpPr>
          <p:nvPr/>
        </p:nvSpPr>
        <p:spPr bwMode="auto">
          <a:xfrm>
            <a:off x="2881313" y="5514975"/>
            <a:ext cx="3505200"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15370" name="Text Box 38"/>
          <p:cNvSpPr txBox="1">
            <a:spLocks noChangeArrowheads="1"/>
          </p:cNvSpPr>
          <p:nvPr/>
        </p:nvSpPr>
        <p:spPr bwMode="auto">
          <a:xfrm>
            <a:off x="3338513" y="4981575"/>
            <a:ext cx="2819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2"/>
              </a:buClr>
              <a:buSzPct val="75000"/>
              <a:buFont typeface="Wingdings" panose="05000000000000000000" pitchFamily="2" charset="2"/>
              <a:buChar char="n"/>
              <a:defRPr sz="3200">
                <a:solidFill>
                  <a:schemeClr val="tx1"/>
                </a:solidFill>
                <a:latin typeface="Times New Roman" panose="02020603050405020304" pitchFamily="18" charset="0"/>
              </a:defRPr>
            </a:lvl1pPr>
            <a:lvl2pPr marL="742950" indent="-285750" eaLnBrk="0" hangingPunct="0">
              <a:spcBef>
                <a:spcPct val="20000"/>
              </a:spcBef>
              <a:buClr>
                <a:schemeClr val="folHlink"/>
              </a:buClr>
              <a:buSzPct val="60000"/>
              <a:buFont typeface="Wingdings" panose="05000000000000000000" pitchFamily="2" charset="2"/>
              <a:buChar char="u"/>
              <a:defRPr sz="3200">
                <a:solidFill>
                  <a:schemeClr val="tx1"/>
                </a:solidFill>
                <a:latin typeface="Times New Roman" panose="02020603050405020304" pitchFamily="18" charset="0"/>
              </a:defRPr>
            </a:lvl2pPr>
            <a:lvl3pPr marL="1143000" indent="-228600" eaLnBrk="0" hangingPunct="0">
              <a:spcBef>
                <a:spcPct val="20000"/>
              </a:spcBef>
              <a:buClr>
                <a:schemeClr val="tx2"/>
              </a:buClr>
              <a:buSzPct val="60000"/>
              <a:buFont typeface="Wingdings" panose="05000000000000000000" pitchFamily="2" charset="2"/>
              <a:buChar char="t"/>
              <a:defRPr sz="3200">
                <a:solidFill>
                  <a:schemeClr val="tx1"/>
                </a:solidFill>
                <a:latin typeface="Times New Roman" panose="02020603050405020304" pitchFamily="18" charset="0"/>
              </a:defRPr>
            </a:lvl3pPr>
            <a:lvl4pPr marL="1600200" indent="-228600" eaLnBrk="0" hangingPunct="0">
              <a:spcBef>
                <a:spcPct val="20000"/>
              </a:spcBef>
              <a:buClr>
                <a:schemeClr val="tx1"/>
              </a:buClr>
              <a:buSzPct val="100000"/>
              <a:buChar char="•"/>
              <a:defRPr sz="3200">
                <a:solidFill>
                  <a:schemeClr val="tx1"/>
                </a:solidFill>
                <a:latin typeface="Times New Roman" panose="02020603050405020304" pitchFamily="18" charset="0"/>
              </a:defRPr>
            </a:lvl4pPr>
            <a:lvl5pPr marL="2057400" indent="-228600" eaLnBrk="0" hangingPunct="0">
              <a:spcBef>
                <a:spcPct val="20000"/>
              </a:spcBef>
              <a:buClr>
                <a:schemeClr val="tx1"/>
              </a:buClr>
              <a:buSzPct val="100000"/>
              <a:buChar char="–"/>
              <a:defRPr sz="32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SzPct val="100000"/>
              <a:buChar char="–"/>
              <a:defRPr sz="32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SzPct val="100000"/>
              <a:buChar char="–"/>
              <a:defRPr sz="32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SzPct val="100000"/>
              <a:buChar char="–"/>
              <a:defRPr sz="32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SzPct val="100000"/>
              <a:buChar char="–"/>
              <a:defRPr sz="3200">
                <a:solidFill>
                  <a:schemeClr val="tx1"/>
                </a:solidFill>
                <a:latin typeface="Times New Roman" panose="02020603050405020304" pitchFamily="18" charset="0"/>
              </a:defRPr>
            </a:lvl9pPr>
          </a:lstStyle>
          <a:p>
            <a:pPr eaLnBrk="1" hangingPunct="1">
              <a:spcBef>
                <a:spcPct val="50000"/>
              </a:spcBef>
              <a:buClrTx/>
              <a:buSzTx/>
              <a:buFontTx/>
              <a:buNone/>
            </a:pPr>
            <a:r>
              <a:rPr lang="en-GB" altLang="en-US" sz="2400"/>
              <a:t>overdraftFacility</a:t>
            </a:r>
          </a:p>
        </p:txBody>
      </p:sp>
      <p:sp>
        <p:nvSpPr>
          <p:cNvPr id="15371" name="Text Box 39"/>
          <p:cNvSpPr txBox="1">
            <a:spLocks noChangeArrowheads="1"/>
          </p:cNvSpPr>
          <p:nvPr/>
        </p:nvSpPr>
        <p:spPr bwMode="auto">
          <a:xfrm>
            <a:off x="3338513" y="5819775"/>
            <a:ext cx="3200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2"/>
              </a:buClr>
              <a:buSzPct val="75000"/>
              <a:buFont typeface="Wingdings" panose="05000000000000000000" pitchFamily="2" charset="2"/>
              <a:buChar char="n"/>
              <a:defRPr sz="3200">
                <a:solidFill>
                  <a:schemeClr val="tx1"/>
                </a:solidFill>
                <a:latin typeface="Times New Roman" panose="02020603050405020304" pitchFamily="18" charset="0"/>
              </a:defRPr>
            </a:lvl1pPr>
            <a:lvl2pPr marL="742950" indent="-285750" eaLnBrk="0" hangingPunct="0">
              <a:spcBef>
                <a:spcPct val="20000"/>
              </a:spcBef>
              <a:buClr>
                <a:schemeClr val="folHlink"/>
              </a:buClr>
              <a:buSzPct val="60000"/>
              <a:buFont typeface="Wingdings" panose="05000000000000000000" pitchFamily="2" charset="2"/>
              <a:buChar char="u"/>
              <a:defRPr sz="3200">
                <a:solidFill>
                  <a:schemeClr val="tx1"/>
                </a:solidFill>
                <a:latin typeface="Times New Roman" panose="02020603050405020304" pitchFamily="18" charset="0"/>
              </a:defRPr>
            </a:lvl2pPr>
            <a:lvl3pPr marL="1143000" indent="-228600" eaLnBrk="0" hangingPunct="0">
              <a:spcBef>
                <a:spcPct val="20000"/>
              </a:spcBef>
              <a:buClr>
                <a:schemeClr val="tx2"/>
              </a:buClr>
              <a:buSzPct val="60000"/>
              <a:buFont typeface="Wingdings" panose="05000000000000000000" pitchFamily="2" charset="2"/>
              <a:buChar char="t"/>
              <a:defRPr sz="3200">
                <a:solidFill>
                  <a:schemeClr val="tx1"/>
                </a:solidFill>
                <a:latin typeface="Times New Roman" panose="02020603050405020304" pitchFamily="18" charset="0"/>
              </a:defRPr>
            </a:lvl3pPr>
            <a:lvl4pPr marL="1600200" indent="-228600" eaLnBrk="0" hangingPunct="0">
              <a:spcBef>
                <a:spcPct val="20000"/>
              </a:spcBef>
              <a:buClr>
                <a:schemeClr val="tx1"/>
              </a:buClr>
              <a:buSzPct val="100000"/>
              <a:buChar char="•"/>
              <a:defRPr sz="3200">
                <a:solidFill>
                  <a:schemeClr val="tx1"/>
                </a:solidFill>
                <a:latin typeface="Times New Roman" panose="02020603050405020304" pitchFamily="18" charset="0"/>
              </a:defRPr>
            </a:lvl4pPr>
            <a:lvl5pPr marL="2057400" indent="-228600" eaLnBrk="0" hangingPunct="0">
              <a:spcBef>
                <a:spcPct val="20000"/>
              </a:spcBef>
              <a:buClr>
                <a:schemeClr val="tx1"/>
              </a:buClr>
              <a:buSzPct val="100000"/>
              <a:buChar char="–"/>
              <a:defRPr sz="32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SzPct val="100000"/>
              <a:buChar char="–"/>
              <a:defRPr sz="32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SzPct val="100000"/>
              <a:buChar char="–"/>
              <a:defRPr sz="32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SzPct val="100000"/>
              <a:buChar char="–"/>
              <a:defRPr sz="32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SzPct val="100000"/>
              <a:buChar char="–"/>
              <a:defRPr sz="3200">
                <a:solidFill>
                  <a:schemeClr val="tx1"/>
                </a:solidFill>
                <a:latin typeface="Times New Roman" panose="02020603050405020304" pitchFamily="18" charset="0"/>
              </a:defRPr>
            </a:lvl9pPr>
          </a:lstStyle>
          <a:p>
            <a:pPr eaLnBrk="1" hangingPunct="1">
              <a:spcBef>
                <a:spcPct val="50000"/>
              </a:spcBef>
              <a:buClrTx/>
              <a:buSzTx/>
              <a:buFontTx/>
              <a:buNone/>
            </a:pPr>
            <a:r>
              <a:rPr lang="en-GB" altLang="en-US" sz="2400"/>
              <a:t>withdraw()</a:t>
            </a:r>
          </a:p>
        </p:txBody>
      </p:sp>
      <p:sp>
        <p:nvSpPr>
          <p:cNvPr id="15372" name="Rectangle 40"/>
          <p:cNvSpPr>
            <a:spLocks noChangeArrowheads="1"/>
          </p:cNvSpPr>
          <p:nvPr/>
        </p:nvSpPr>
        <p:spPr bwMode="auto">
          <a:xfrm>
            <a:off x="6767513" y="1857375"/>
            <a:ext cx="3505200" cy="4724400"/>
          </a:xfrm>
          <a:prstGeom prst="rect">
            <a:avLst/>
          </a:prstGeom>
          <a:solidFill>
            <a:srgbClr val="C2430A"/>
          </a:solidFill>
          <a:ln w="9525">
            <a:solidFill>
              <a:schemeClr val="tx1"/>
            </a:solidFill>
            <a:miter lim="800000"/>
            <a:headEnd/>
            <a:tailEnd/>
          </a:ln>
        </p:spPr>
        <p:txBody>
          <a:bodyPr wrap="none" anchor="ctr"/>
          <a:lstStyle>
            <a:lvl1pPr eaLnBrk="0" hangingPunct="0">
              <a:spcBef>
                <a:spcPct val="20000"/>
              </a:spcBef>
              <a:buClr>
                <a:schemeClr val="tx2"/>
              </a:buClr>
              <a:buSzPct val="75000"/>
              <a:buFont typeface="Wingdings" panose="05000000000000000000" pitchFamily="2" charset="2"/>
              <a:buChar char="n"/>
              <a:defRPr sz="3200">
                <a:solidFill>
                  <a:schemeClr val="tx1"/>
                </a:solidFill>
                <a:latin typeface="Times New Roman" panose="02020603050405020304" pitchFamily="18" charset="0"/>
              </a:defRPr>
            </a:lvl1pPr>
            <a:lvl2pPr marL="742950" indent="-285750" eaLnBrk="0" hangingPunct="0">
              <a:spcBef>
                <a:spcPct val="20000"/>
              </a:spcBef>
              <a:buClr>
                <a:schemeClr val="folHlink"/>
              </a:buClr>
              <a:buSzPct val="60000"/>
              <a:buFont typeface="Wingdings" panose="05000000000000000000" pitchFamily="2" charset="2"/>
              <a:buChar char="u"/>
              <a:defRPr sz="3200">
                <a:solidFill>
                  <a:schemeClr val="tx1"/>
                </a:solidFill>
                <a:latin typeface="Times New Roman" panose="02020603050405020304" pitchFamily="18" charset="0"/>
              </a:defRPr>
            </a:lvl2pPr>
            <a:lvl3pPr marL="1143000" indent="-228600" eaLnBrk="0" hangingPunct="0">
              <a:spcBef>
                <a:spcPct val="20000"/>
              </a:spcBef>
              <a:buClr>
                <a:schemeClr val="tx2"/>
              </a:buClr>
              <a:buSzPct val="60000"/>
              <a:buFont typeface="Wingdings" panose="05000000000000000000" pitchFamily="2" charset="2"/>
              <a:buChar char="t"/>
              <a:defRPr sz="3200">
                <a:solidFill>
                  <a:schemeClr val="tx1"/>
                </a:solidFill>
                <a:latin typeface="Times New Roman" panose="02020603050405020304" pitchFamily="18" charset="0"/>
              </a:defRPr>
            </a:lvl3pPr>
            <a:lvl4pPr marL="1600200" indent="-228600" eaLnBrk="0" hangingPunct="0">
              <a:spcBef>
                <a:spcPct val="20000"/>
              </a:spcBef>
              <a:buClr>
                <a:schemeClr val="tx1"/>
              </a:buClr>
              <a:buSzPct val="100000"/>
              <a:buChar char="•"/>
              <a:defRPr sz="3200">
                <a:solidFill>
                  <a:schemeClr val="tx1"/>
                </a:solidFill>
                <a:latin typeface="Times New Roman" panose="02020603050405020304" pitchFamily="18" charset="0"/>
              </a:defRPr>
            </a:lvl4pPr>
            <a:lvl5pPr marL="2057400" indent="-228600" eaLnBrk="0" hangingPunct="0">
              <a:spcBef>
                <a:spcPct val="20000"/>
              </a:spcBef>
              <a:buClr>
                <a:schemeClr val="tx1"/>
              </a:buClr>
              <a:buSzPct val="100000"/>
              <a:buChar char="–"/>
              <a:defRPr sz="32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SzPct val="100000"/>
              <a:buChar char="–"/>
              <a:defRPr sz="32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SzPct val="100000"/>
              <a:buChar char="–"/>
              <a:defRPr sz="32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SzPct val="100000"/>
              <a:buChar char="–"/>
              <a:defRPr sz="32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SzPct val="100000"/>
              <a:buChar char="–"/>
              <a:defRPr sz="3200">
                <a:solidFill>
                  <a:schemeClr val="tx1"/>
                </a:solidFill>
                <a:latin typeface="Times New Roman" panose="02020603050405020304" pitchFamily="18" charset="0"/>
              </a:defRPr>
            </a:lvl9pPr>
          </a:lstStyle>
          <a:p>
            <a:pPr eaLnBrk="1" hangingPunct="1">
              <a:spcBef>
                <a:spcPct val="0"/>
              </a:spcBef>
              <a:buClrTx/>
              <a:buSzTx/>
              <a:buFontTx/>
              <a:buNone/>
            </a:pPr>
            <a:endParaRPr lang="en-GB" altLang="en-US" sz="2400"/>
          </a:p>
        </p:txBody>
      </p:sp>
      <p:sp>
        <p:nvSpPr>
          <p:cNvPr id="15373" name="Line 46"/>
          <p:cNvSpPr>
            <a:spLocks noChangeShapeType="1"/>
          </p:cNvSpPr>
          <p:nvPr/>
        </p:nvSpPr>
        <p:spPr bwMode="auto">
          <a:xfrm>
            <a:off x="6767513" y="4829175"/>
            <a:ext cx="3505200"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15374" name="Line 47"/>
          <p:cNvSpPr>
            <a:spLocks noChangeShapeType="1"/>
          </p:cNvSpPr>
          <p:nvPr/>
        </p:nvSpPr>
        <p:spPr bwMode="auto">
          <a:xfrm>
            <a:off x="6767513" y="5514975"/>
            <a:ext cx="3505200"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15375" name="Text Box 48"/>
          <p:cNvSpPr txBox="1">
            <a:spLocks noChangeArrowheads="1"/>
          </p:cNvSpPr>
          <p:nvPr/>
        </p:nvSpPr>
        <p:spPr bwMode="auto">
          <a:xfrm>
            <a:off x="7224713" y="4981575"/>
            <a:ext cx="2819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2"/>
              </a:buClr>
              <a:buSzPct val="75000"/>
              <a:buFont typeface="Wingdings" panose="05000000000000000000" pitchFamily="2" charset="2"/>
              <a:buChar char="n"/>
              <a:defRPr sz="3200">
                <a:solidFill>
                  <a:schemeClr val="tx1"/>
                </a:solidFill>
                <a:latin typeface="Times New Roman" panose="02020603050405020304" pitchFamily="18" charset="0"/>
              </a:defRPr>
            </a:lvl1pPr>
            <a:lvl2pPr marL="742950" indent="-285750" eaLnBrk="0" hangingPunct="0">
              <a:spcBef>
                <a:spcPct val="20000"/>
              </a:spcBef>
              <a:buClr>
                <a:schemeClr val="folHlink"/>
              </a:buClr>
              <a:buSzPct val="60000"/>
              <a:buFont typeface="Wingdings" panose="05000000000000000000" pitchFamily="2" charset="2"/>
              <a:buChar char="u"/>
              <a:defRPr sz="3200">
                <a:solidFill>
                  <a:schemeClr val="tx1"/>
                </a:solidFill>
                <a:latin typeface="Times New Roman" panose="02020603050405020304" pitchFamily="18" charset="0"/>
              </a:defRPr>
            </a:lvl2pPr>
            <a:lvl3pPr marL="1143000" indent="-228600" eaLnBrk="0" hangingPunct="0">
              <a:spcBef>
                <a:spcPct val="20000"/>
              </a:spcBef>
              <a:buClr>
                <a:schemeClr val="tx2"/>
              </a:buClr>
              <a:buSzPct val="60000"/>
              <a:buFont typeface="Wingdings" panose="05000000000000000000" pitchFamily="2" charset="2"/>
              <a:buChar char="t"/>
              <a:defRPr sz="3200">
                <a:solidFill>
                  <a:schemeClr val="tx1"/>
                </a:solidFill>
                <a:latin typeface="Times New Roman" panose="02020603050405020304" pitchFamily="18" charset="0"/>
              </a:defRPr>
            </a:lvl3pPr>
            <a:lvl4pPr marL="1600200" indent="-228600" eaLnBrk="0" hangingPunct="0">
              <a:spcBef>
                <a:spcPct val="20000"/>
              </a:spcBef>
              <a:buClr>
                <a:schemeClr val="tx1"/>
              </a:buClr>
              <a:buSzPct val="100000"/>
              <a:buChar char="•"/>
              <a:defRPr sz="3200">
                <a:solidFill>
                  <a:schemeClr val="tx1"/>
                </a:solidFill>
                <a:latin typeface="Times New Roman" panose="02020603050405020304" pitchFamily="18" charset="0"/>
              </a:defRPr>
            </a:lvl4pPr>
            <a:lvl5pPr marL="2057400" indent="-228600" eaLnBrk="0" hangingPunct="0">
              <a:spcBef>
                <a:spcPct val="20000"/>
              </a:spcBef>
              <a:buClr>
                <a:schemeClr val="tx1"/>
              </a:buClr>
              <a:buSzPct val="100000"/>
              <a:buChar char="–"/>
              <a:defRPr sz="32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SzPct val="100000"/>
              <a:buChar char="–"/>
              <a:defRPr sz="32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SzPct val="100000"/>
              <a:buChar char="–"/>
              <a:defRPr sz="32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SzPct val="100000"/>
              <a:buChar char="–"/>
              <a:defRPr sz="32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SzPct val="100000"/>
              <a:buChar char="–"/>
              <a:defRPr sz="3200">
                <a:solidFill>
                  <a:schemeClr val="tx1"/>
                </a:solidFill>
                <a:latin typeface="Times New Roman" panose="02020603050405020304" pitchFamily="18" charset="0"/>
              </a:defRPr>
            </a:lvl9pPr>
          </a:lstStyle>
          <a:p>
            <a:pPr eaLnBrk="1" hangingPunct="1">
              <a:spcBef>
                <a:spcPct val="50000"/>
              </a:spcBef>
              <a:buClrTx/>
              <a:buSzTx/>
              <a:buFontTx/>
              <a:buNone/>
            </a:pPr>
            <a:r>
              <a:rPr lang="en-GB" altLang="en-US" sz="2400"/>
              <a:t>interestRate</a:t>
            </a:r>
          </a:p>
        </p:txBody>
      </p:sp>
      <p:sp>
        <p:nvSpPr>
          <p:cNvPr id="15376" name="Text Box 49"/>
          <p:cNvSpPr txBox="1">
            <a:spLocks noChangeArrowheads="1"/>
          </p:cNvSpPr>
          <p:nvPr/>
        </p:nvSpPr>
        <p:spPr bwMode="auto">
          <a:xfrm>
            <a:off x="7224713" y="5819775"/>
            <a:ext cx="3200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2"/>
              </a:buClr>
              <a:buSzPct val="75000"/>
              <a:buFont typeface="Wingdings" panose="05000000000000000000" pitchFamily="2" charset="2"/>
              <a:buChar char="n"/>
              <a:defRPr sz="3200">
                <a:solidFill>
                  <a:schemeClr val="tx1"/>
                </a:solidFill>
                <a:latin typeface="Times New Roman" panose="02020603050405020304" pitchFamily="18" charset="0"/>
              </a:defRPr>
            </a:lvl1pPr>
            <a:lvl2pPr marL="742950" indent="-285750" eaLnBrk="0" hangingPunct="0">
              <a:spcBef>
                <a:spcPct val="20000"/>
              </a:spcBef>
              <a:buClr>
                <a:schemeClr val="folHlink"/>
              </a:buClr>
              <a:buSzPct val="60000"/>
              <a:buFont typeface="Wingdings" panose="05000000000000000000" pitchFamily="2" charset="2"/>
              <a:buChar char="u"/>
              <a:defRPr sz="3200">
                <a:solidFill>
                  <a:schemeClr val="tx1"/>
                </a:solidFill>
                <a:latin typeface="Times New Roman" panose="02020603050405020304" pitchFamily="18" charset="0"/>
              </a:defRPr>
            </a:lvl2pPr>
            <a:lvl3pPr marL="1143000" indent="-228600" eaLnBrk="0" hangingPunct="0">
              <a:spcBef>
                <a:spcPct val="20000"/>
              </a:spcBef>
              <a:buClr>
                <a:schemeClr val="tx2"/>
              </a:buClr>
              <a:buSzPct val="60000"/>
              <a:buFont typeface="Wingdings" panose="05000000000000000000" pitchFamily="2" charset="2"/>
              <a:buChar char="t"/>
              <a:defRPr sz="3200">
                <a:solidFill>
                  <a:schemeClr val="tx1"/>
                </a:solidFill>
                <a:latin typeface="Times New Roman" panose="02020603050405020304" pitchFamily="18" charset="0"/>
              </a:defRPr>
            </a:lvl3pPr>
            <a:lvl4pPr marL="1600200" indent="-228600" eaLnBrk="0" hangingPunct="0">
              <a:spcBef>
                <a:spcPct val="20000"/>
              </a:spcBef>
              <a:buClr>
                <a:schemeClr val="tx1"/>
              </a:buClr>
              <a:buSzPct val="100000"/>
              <a:buChar char="•"/>
              <a:defRPr sz="3200">
                <a:solidFill>
                  <a:schemeClr val="tx1"/>
                </a:solidFill>
                <a:latin typeface="Times New Roman" panose="02020603050405020304" pitchFamily="18" charset="0"/>
              </a:defRPr>
            </a:lvl4pPr>
            <a:lvl5pPr marL="2057400" indent="-228600" eaLnBrk="0" hangingPunct="0">
              <a:spcBef>
                <a:spcPct val="20000"/>
              </a:spcBef>
              <a:buClr>
                <a:schemeClr val="tx1"/>
              </a:buClr>
              <a:buSzPct val="100000"/>
              <a:buChar char="–"/>
              <a:defRPr sz="32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SzPct val="100000"/>
              <a:buChar char="–"/>
              <a:defRPr sz="32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SzPct val="100000"/>
              <a:buChar char="–"/>
              <a:defRPr sz="32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SzPct val="100000"/>
              <a:buChar char="–"/>
              <a:defRPr sz="32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SzPct val="100000"/>
              <a:buChar char="–"/>
              <a:defRPr sz="3200">
                <a:solidFill>
                  <a:schemeClr val="tx1"/>
                </a:solidFill>
                <a:latin typeface="Times New Roman" panose="02020603050405020304" pitchFamily="18" charset="0"/>
              </a:defRPr>
            </a:lvl9pPr>
          </a:lstStyle>
          <a:p>
            <a:pPr eaLnBrk="1" hangingPunct="1">
              <a:spcBef>
                <a:spcPct val="50000"/>
              </a:spcBef>
              <a:buClrTx/>
              <a:buSzTx/>
              <a:buFontTx/>
              <a:buNone/>
            </a:pPr>
            <a:r>
              <a:rPr lang="en-GB" altLang="en-US" sz="2400"/>
              <a:t>calcInterest()</a:t>
            </a:r>
          </a:p>
        </p:txBody>
      </p:sp>
      <p:sp>
        <p:nvSpPr>
          <p:cNvPr id="15377" name="Rectangle 50"/>
          <p:cNvSpPr>
            <a:spLocks noChangeArrowheads="1"/>
          </p:cNvSpPr>
          <p:nvPr/>
        </p:nvSpPr>
        <p:spPr bwMode="auto">
          <a:xfrm>
            <a:off x="7286625" y="2286001"/>
            <a:ext cx="2514600" cy="2301875"/>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tx2"/>
              </a:buClr>
              <a:buSzPct val="75000"/>
              <a:buFont typeface="Wingdings" panose="05000000000000000000" pitchFamily="2" charset="2"/>
              <a:buChar char="n"/>
              <a:defRPr sz="3200">
                <a:solidFill>
                  <a:schemeClr val="tx1"/>
                </a:solidFill>
                <a:latin typeface="Times New Roman" panose="02020603050405020304" pitchFamily="18" charset="0"/>
              </a:defRPr>
            </a:lvl1pPr>
            <a:lvl2pPr marL="742950" indent="-285750" eaLnBrk="0" hangingPunct="0">
              <a:spcBef>
                <a:spcPct val="20000"/>
              </a:spcBef>
              <a:buClr>
                <a:schemeClr val="folHlink"/>
              </a:buClr>
              <a:buSzPct val="60000"/>
              <a:buFont typeface="Wingdings" panose="05000000000000000000" pitchFamily="2" charset="2"/>
              <a:buChar char="u"/>
              <a:defRPr sz="3200">
                <a:solidFill>
                  <a:schemeClr val="tx1"/>
                </a:solidFill>
                <a:latin typeface="Times New Roman" panose="02020603050405020304" pitchFamily="18" charset="0"/>
              </a:defRPr>
            </a:lvl2pPr>
            <a:lvl3pPr marL="1143000" indent="-228600" eaLnBrk="0" hangingPunct="0">
              <a:spcBef>
                <a:spcPct val="20000"/>
              </a:spcBef>
              <a:buClr>
                <a:schemeClr val="tx2"/>
              </a:buClr>
              <a:buSzPct val="60000"/>
              <a:buFont typeface="Wingdings" panose="05000000000000000000" pitchFamily="2" charset="2"/>
              <a:buChar char="t"/>
              <a:defRPr sz="3200">
                <a:solidFill>
                  <a:schemeClr val="tx1"/>
                </a:solidFill>
                <a:latin typeface="Times New Roman" panose="02020603050405020304" pitchFamily="18" charset="0"/>
              </a:defRPr>
            </a:lvl3pPr>
            <a:lvl4pPr marL="1600200" indent="-228600" eaLnBrk="0" hangingPunct="0">
              <a:spcBef>
                <a:spcPct val="20000"/>
              </a:spcBef>
              <a:buClr>
                <a:schemeClr val="tx1"/>
              </a:buClr>
              <a:buSzPct val="100000"/>
              <a:buChar char="•"/>
              <a:defRPr sz="3200">
                <a:solidFill>
                  <a:schemeClr val="tx1"/>
                </a:solidFill>
                <a:latin typeface="Times New Roman" panose="02020603050405020304" pitchFamily="18" charset="0"/>
              </a:defRPr>
            </a:lvl4pPr>
            <a:lvl5pPr marL="2057400" indent="-228600" eaLnBrk="0" hangingPunct="0">
              <a:spcBef>
                <a:spcPct val="20000"/>
              </a:spcBef>
              <a:buClr>
                <a:schemeClr val="tx1"/>
              </a:buClr>
              <a:buSzPct val="100000"/>
              <a:buChar char="–"/>
              <a:defRPr sz="32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SzPct val="100000"/>
              <a:buChar char="–"/>
              <a:defRPr sz="32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SzPct val="100000"/>
              <a:buChar char="–"/>
              <a:defRPr sz="32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SzPct val="100000"/>
              <a:buChar char="–"/>
              <a:defRPr sz="32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SzPct val="100000"/>
              <a:buChar char="–"/>
              <a:defRPr sz="3200">
                <a:solidFill>
                  <a:schemeClr val="tx1"/>
                </a:solidFill>
                <a:latin typeface="Times New Roman" panose="02020603050405020304" pitchFamily="18" charset="0"/>
              </a:defRPr>
            </a:lvl9pPr>
          </a:lstStyle>
          <a:p>
            <a:pPr eaLnBrk="1" hangingPunct="1">
              <a:spcBef>
                <a:spcPct val="0"/>
              </a:spcBef>
              <a:buClrTx/>
              <a:buSzTx/>
              <a:buFontTx/>
              <a:buNone/>
            </a:pPr>
            <a:endParaRPr lang="en-GB" altLang="en-US" sz="2400"/>
          </a:p>
        </p:txBody>
      </p:sp>
      <p:sp>
        <p:nvSpPr>
          <p:cNvPr id="15378" name="Text Box 51"/>
          <p:cNvSpPr txBox="1">
            <a:spLocks noChangeArrowheads="1"/>
          </p:cNvSpPr>
          <p:nvPr/>
        </p:nvSpPr>
        <p:spPr bwMode="auto">
          <a:xfrm>
            <a:off x="7529514" y="2390775"/>
            <a:ext cx="2039937"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2"/>
              </a:buClr>
              <a:buSzPct val="75000"/>
              <a:buFont typeface="Wingdings" panose="05000000000000000000" pitchFamily="2" charset="2"/>
              <a:buChar char="n"/>
              <a:defRPr sz="3200">
                <a:solidFill>
                  <a:schemeClr val="tx1"/>
                </a:solidFill>
                <a:latin typeface="Times New Roman" panose="02020603050405020304" pitchFamily="18" charset="0"/>
              </a:defRPr>
            </a:lvl1pPr>
            <a:lvl2pPr marL="742950" indent="-285750" eaLnBrk="0" hangingPunct="0">
              <a:spcBef>
                <a:spcPct val="20000"/>
              </a:spcBef>
              <a:buClr>
                <a:schemeClr val="folHlink"/>
              </a:buClr>
              <a:buSzPct val="60000"/>
              <a:buFont typeface="Wingdings" panose="05000000000000000000" pitchFamily="2" charset="2"/>
              <a:buChar char="u"/>
              <a:defRPr sz="3200">
                <a:solidFill>
                  <a:schemeClr val="tx1"/>
                </a:solidFill>
                <a:latin typeface="Times New Roman" panose="02020603050405020304" pitchFamily="18" charset="0"/>
              </a:defRPr>
            </a:lvl2pPr>
            <a:lvl3pPr marL="1143000" indent="-228600" eaLnBrk="0" hangingPunct="0">
              <a:spcBef>
                <a:spcPct val="20000"/>
              </a:spcBef>
              <a:buClr>
                <a:schemeClr val="tx2"/>
              </a:buClr>
              <a:buSzPct val="60000"/>
              <a:buFont typeface="Wingdings" panose="05000000000000000000" pitchFamily="2" charset="2"/>
              <a:buChar char="t"/>
              <a:defRPr sz="3200">
                <a:solidFill>
                  <a:schemeClr val="tx1"/>
                </a:solidFill>
                <a:latin typeface="Times New Roman" panose="02020603050405020304" pitchFamily="18" charset="0"/>
              </a:defRPr>
            </a:lvl3pPr>
            <a:lvl4pPr marL="1600200" indent="-228600" eaLnBrk="0" hangingPunct="0">
              <a:spcBef>
                <a:spcPct val="20000"/>
              </a:spcBef>
              <a:buClr>
                <a:schemeClr val="tx1"/>
              </a:buClr>
              <a:buSzPct val="100000"/>
              <a:buChar char="•"/>
              <a:defRPr sz="3200">
                <a:solidFill>
                  <a:schemeClr val="tx1"/>
                </a:solidFill>
                <a:latin typeface="Times New Roman" panose="02020603050405020304" pitchFamily="18" charset="0"/>
              </a:defRPr>
            </a:lvl4pPr>
            <a:lvl5pPr marL="2057400" indent="-228600" eaLnBrk="0" hangingPunct="0">
              <a:spcBef>
                <a:spcPct val="20000"/>
              </a:spcBef>
              <a:buClr>
                <a:schemeClr val="tx1"/>
              </a:buClr>
              <a:buSzPct val="100000"/>
              <a:buChar char="–"/>
              <a:defRPr sz="32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SzPct val="100000"/>
              <a:buChar char="–"/>
              <a:defRPr sz="32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SzPct val="100000"/>
              <a:buChar char="–"/>
              <a:defRPr sz="32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SzPct val="100000"/>
              <a:buChar char="–"/>
              <a:defRPr sz="32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SzPct val="100000"/>
              <a:buChar char="–"/>
              <a:defRPr sz="3200">
                <a:solidFill>
                  <a:schemeClr val="tx1"/>
                </a:solidFill>
                <a:latin typeface="Times New Roman" panose="02020603050405020304" pitchFamily="18" charset="0"/>
              </a:defRPr>
            </a:lvl9pPr>
          </a:lstStyle>
          <a:p>
            <a:pPr eaLnBrk="1" hangingPunct="1">
              <a:lnSpc>
                <a:spcPct val="90000"/>
              </a:lnSpc>
              <a:spcBef>
                <a:spcPct val="0"/>
              </a:spcBef>
              <a:buClrTx/>
              <a:buSzTx/>
              <a:buFontTx/>
              <a:buNone/>
            </a:pPr>
            <a:r>
              <a:rPr lang="en-GB" altLang="en-US" sz="2000"/>
              <a:t>accountNumber</a:t>
            </a:r>
          </a:p>
          <a:p>
            <a:pPr eaLnBrk="1" hangingPunct="1">
              <a:lnSpc>
                <a:spcPct val="90000"/>
              </a:lnSpc>
              <a:spcBef>
                <a:spcPct val="0"/>
              </a:spcBef>
              <a:buClrTx/>
              <a:buSzTx/>
              <a:buFontTx/>
              <a:buNone/>
            </a:pPr>
            <a:r>
              <a:rPr lang="en-GB" altLang="en-US" sz="2000"/>
              <a:t>accountHolder</a:t>
            </a:r>
          </a:p>
          <a:p>
            <a:pPr eaLnBrk="1" hangingPunct="1">
              <a:lnSpc>
                <a:spcPct val="90000"/>
              </a:lnSpc>
              <a:spcBef>
                <a:spcPct val="0"/>
              </a:spcBef>
              <a:buClrTx/>
              <a:buSzTx/>
              <a:buFontTx/>
              <a:buNone/>
            </a:pPr>
            <a:r>
              <a:rPr lang="en-GB" altLang="en-US" sz="2000"/>
              <a:t>balance</a:t>
            </a:r>
          </a:p>
        </p:txBody>
      </p:sp>
      <p:sp>
        <p:nvSpPr>
          <p:cNvPr id="15379" name="Line 52"/>
          <p:cNvSpPr>
            <a:spLocks noChangeShapeType="1"/>
          </p:cNvSpPr>
          <p:nvPr/>
        </p:nvSpPr>
        <p:spPr bwMode="auto">
          <a:xfrm>
            <a:off x="7286625" y="3505200"/>
            <a:ext cx="2514600"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15380" name="Text Box 53"/>
          <p:cNvSpPr txBox="1">
            <a:spLocks noChangeArrowheads="1"/>
          </p:cNvSpPr>
          <p:nvPr/>
        </p:nvSpPr>
        <p:spPr bwMode="auto">
          <a:xfrm>
            <a:off x="7529514" y="3533775"/>
            <a:ext cx="1785937"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2"/>
              </a:buClr>
              <a:buSzPct val="75000"/>
              <a:buFont typeface="Wingdings" panose="05000000000000000000" pitchFamily="2" charset="2"/>
              <a:buChar char="n"/>
              <a:defRPr sz="3200">
                <a:solidFill>
                  <a:schemeClr val="tx1"/>
                </a:solidFill>
                <a:latin typeface="Times New Roman" panose="02020603050405020304" pitchFamily="18" charset="0"/>
              </a:defRPr>
            </a:lvl1pPr>
            <a:lvl2pPr marL="742950" indent="-285750" eaLnBrk="0" hangingPunct="0">
              <a:spcBef>
                <a:spcPct val="20000"/>
              </a:spcBef>
              <a:buClr>
                <a:schemeClr val="folHlink"/>
              </a:buClr>
              <a:buSzPct val="60000"/>
              <a:buFont typeface="Wingdings" panose="05000000000000000000" pitchFamily="2" charset="2"/>
              <a:buChar char="u"/>
              <a:defRPr sz="3200">
                <a:solidFill>
                  <a:schemeClr val="tx1"/>
                </a:solidFill>
                <a:latin typeface="Times New Roman" panose="02020603050405020304" pitchFamily="18" charset="0"/>
              </a:defRPr>
            </a:lvl2pPr>
            <a:lvl3pPr marL="1143000" indent="-228600" eaLnBrk="0" hangingPunct="0">
              <a:spcBef>
                <a:spcPct val="20000"/>
              </a:spcBef>
              <a:buClr>
                <a:schemeClr val="tx2"/>
              </a:buClr>
              <a:buSzPct val="60000"/>
              <a:buFont typeface="Wingdings" panose="05000000000000000000" pitchFamily="2" charset="2"/>
              <a:buChar char="t"/>
              <a:defRPr sz="3200">
                <a:solidFill>
                  <a:schemeClr val="tx1"/>
                </a:solidFill>
                <a:latin typeface="Times New Roman" panose="02020603050405020304" pitchFamily="18" charset="0"/>
              </a:defRPr>
            </a:lvl3pPr>
            <a:lvl4pPr marL="1600200" indent="-228600" eaLnBrk="0" hangingPunct="0">
              <a:spcBef>
                <a:spcPct val="20000"/>
              </a:spcBef>
              <a:buClr>
                <a:schemeClr val="tx1"/>
              </a:buClr>
              <a:buSzPct val="100000"/>
              <a:buChar char="•"/>
              <a:defRPr sz="3200">
                <a:solidFill>
                  <a:schemeClr val="tx1"/>
                </a:solidFill>
                <a:latin typeface="Times New Roman" panose="02020603050405020304" pitchFamily="18" charset="0"/>
              </a:defRPr>
            </a:lvl4pPr>
            <a:lvl5pPr marL="2057400" indent="-228600" eaLnBrk="0" hangingPunct="0">
              <a:spcBef>
                <a:spcPct val="20000"/>
              </a:spcBef>
              <a:buClr>
                <a:schemeClr val="tx1"/>
              </a:buClr>
              <a:buSzPct val="100000"/>
              <a:buChar char="–"/>
              <a:defRPr sz="32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SzPct val="100000"/>
              <a:buChar char="–"/>
              <a:defRPr sz="32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SzPct val="100000"/>
              <a:buChar char="–"/>
              <a:defRPr sz="32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SzPct val="100000"/>
              <a:buChar char="–"/>
              <a:defRPr sz="32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SzPct val="100000"/>
              <a:buChar char="–"/>
              <a:defRPr sz="3200">
                <a:solidFill>
                  <a:schemeClr val="tx1"/>
                </a:solidFill>
                <a:latin typeface="Times New Roman" panose="02020603050405020304" pitchFamily="18" charset="0"/>
              </a:defRPr>
            </a:lvl9pPr>
          </a:lstStyle>
          <a:p>
            <a:pPr eaLnBrk="1" hangingPunct="1">
              <a:lnSpc>
                <a:spcPct val="90000"/>
              </a:lnSpc>
              <a:spcBef>
                <a:spcPct val="0"/>
              </a:spcBef>
              <a:buClrTx/>
              <a:buSzTx/>
              <a:buFontTx/>
              <a:buNone/>
            </a:pPr>
            <a:r>
              <a:rPr lang="en-GB" altLang="en-US" sz="2000"/>
              <a:t>deposit()</a:t>
            </a:r>
          </a:p>
          <a:p>
            <a:pPr eaLnBrk="1" hangingPunct="1">
              <a:lnSpc>
                <a:spcPct val="90000"/>
              </a:lnSpc>
              <a:spcBef>
                <a:spcPct val="0"/>
              </a:spcBef>
              <a:buClrTx/>
              <a:buSzTx/>
              <a:buFontTx/>
              <a:buNone/>
            </a:pPr>
            <a:r>
              <a:rPr lang="en-GB" altLang="en-US" sz="2000"/>
              <a:t>withdraw()</a:t>
            </a:r>
          </a:p>
        </p:txBody>
      </p:sp>
      <p:sp>
        <p:nvSpPr>
          <p:cNvPr id="15381" name="Text Box 6"/>
          <p:cNvSpPr txBox="1">
            <a:spLocks noChangeArrowheads="1"/>
          </p:cNvSpPr>
          <p:nvPr/>
        </p:nvSpPr>
        <p:spPr bwMode="auto">
          <a:xfrm>
            <a:off x="3452813" y="1285876"/>
            <a:ext cx="2209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2"/>
              </a:buClr>
              <a:buSzPct val="75000"/>
              <a:buFont typeface="Wingdings" panose="05000000000000000000" pitchFamily="2" charset="2"/>
              <a:buChar char="n"/>
              <a:defRPr sz="3200">
                <a:solidFill>
                  <a:schemeClr val="tx1"/>
                </a:solidFill>
                <a:latin typeface="Times New Roman" panose="02020603050405020304" pitchFamily="18" charset="0"/>
              </a:defRPr>
            </a:lvl1pPr>
            <a:lvl2pPr marL="742950" indent="-285750" eaLnBrk="0" hangingPunct="0">
              <a:spcBef>
                <a:spcPct val="20000"/>
              </a:spcBef>
              <a:buClr>
                <a:schemeClr val="folHlink"/>
              </a:buClr>
              <a:buSzPct val="60000"/>
              <a:buFont typeface="Wingdings" panose="05000000000000000000" pitchFamily="2" charset="2"/>
              <a:buChar char="u"/>
              <a:defRPr sz="3200">
                <a:solidFill>
                  <a:schemeClr val="tx1"/>
                </a:solidFill>
                <a:latin typeface="Times New Roman" panose="02020603050405020304" pitchFamily="18" charset="0"/>
              </a:defRPr>
            </a:lvl2pPr>
            <a:lvl3pPr marL="1143000" indent="-228600" eaLnBrk="0" hangingPunct="0">
              <a:spcBef>
                <a:spcPct val="20000"/>
              </a:spcBef>
              <a:buClr>
                <a:schemeClr val="tx2"/>
              </a:buClr>
              <a:buSzPct val="60000"/>
              <a:buFont typeface="Wingdings" panose="05000000000000000000" pitchFamily="2" charset="2"/>
              <a:buChar char="t"/>
              <a:defRPr sz="3200">
                <a:solidFill>
                  <a:schemeClr val="tx1"/>
                </a:solidFill>
                <a:latin typeface="Times New Roman" panose="02020603050405020304" pitchFamily="18" charset="0"/>
              </a:defRPr>
            </a:lvl3pPr>
            <a:lvl4pPr marL="1600200" indent="-228600" eaLnBrk="0" hangingPunct="0">
              <a:spcBef>
                <a:spcPct val="20000"/>
              </a:spcBef>
              <a:buClr>
                <a:schemeClr val="tx1"/>
              </a:buClr>
              <a:buSzPct val="100000"/>
              <a:buChar char="•"/>
              <a:defRPr sz="3200">
                <a:solidFill>
                  <a:schemeClr val="tx1"/>
                </a:solidFill>
                <a:latin typeface="Times New Roman" panose="02020603050405020304" pitchFamily="18" charset="0"/>
              </a:defRPr>
            </a:lvl4pPr>
            <a:lvl5pPr marL="2057400" indent="-228600" eaLnBrk="0" hangingPunct="0">
              <a:spcBef>
                <a:spcPct val="20000"/>
              </a:spcBef>
              <a:buClr>
                <a:schemeClr val="tx1"/>
              </a:buClr>
              <a:buSzPct val="100000"/>
              <a:buChar char="–"/>
              <a:defRPr sz="32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SzPct val="100000"/>
              <a:buChar char="–"/>
              <a:defRPr sz="32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SzPct val="100000"/>
              <a:buChar char="–"/>
              <a:defRPr sz="32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SzPct val="100000"/>
              <a:buChar char="–"/>
              <a:defRPr sz="32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SzPct val="100000"/>
              <a:buChar char="–"/>
              <a:defRPr sz="3200">
                <a:solidFill>
                  <a:schemeClr val="tx1"/>
                </a:solidFill>
                <a:latin typeface="Times New Roman" panose="02020603050405020304" pitchFamily="18" charset="0"/>
              </a:defRPr>
            </a:lvl9pPr>
          </a:lstStyle>
          <a:p>
            <a:pPr eaLnBrk="1" hangingPunct="1">
              <a:spcBef>
                <a:spcPct val="50000"/>
              </a:spcBef>
              <a:buClrTx/>
              <a:buSzTx/>
              <a:buFontTx/>
              <a:buNone/>
            </a:pPr>
            <a:r>
              <a:rPr lang="en-GB" altLang="en-US" sz="2400"/>
              <a:t>CurrentAccount</a:t>
            </a:r>
          </a:p>
        </p:txBody>
      </p:sp>
      <p:sp>
        <p:nvSpPr>
          <p:cNvPr id="15382" name="Text Box 18"/>
          <p:cNvSpPr txBox="1">
            <a:spLocks noChangeArrowheads="1"/>
          </p:cNvSpPr>
          <p:nvPr/>
        </p:nvSpPr>
        <p:spPr bwMode="auto">
          <a:xfrm>
            <a:off x="7310438" y="1285875"/>
            <a:ext cx="2209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2"/>
              </a:buClr>
              <a:buSzPct val="75000"/>
              <a:buFont typeface="Wingdings" panose="05000000000000000000" pitchFamily="2" charset="2"/>
              <a:buChar char="n"/>
              <a:defRPr sz="3200">
                <a:solidFill>
                  <a:schemeClr val="tx1"/>
                </a:solidFill>
                <a:latin typeface="Times New Roman" panose="02020603050405020304" pitchFamily="18" charset="0"/>
              </a:defRPr>
            </a:lvl1pPr>
            <a:lvl2pPr marL="742950" indent="-285750" eaLnBrk="0" hangingPunct="0">
              <a:spcBef>
                <a:spcPct val="20000"/>
              </a:spcBef>
              <a:buClr>
                <a:schemeClr val="folHlink"/>
              </a:buClr>
              <a:buSzPct val="60000"/>
              <a:buFont typeface="Wingdings" panose="05000000000000000000" pitchFamily="2" charset="2"/>
              <a:buChar char="u"/>
              <a:defRPr sz="3200">
                <a:solidFill>
                  <a:schemeClr val="tx1"/>
                </a:solidFill>
                <a:latin typeface="Times New Roman" panose="02020603050405020304" pitchFamily="18" charset="0"/>
              </a:defRPr>
            </a:lvl2pPr>
            <a:lvl3pPr marL="1143000" indent="-228600" eaLnBrk="0" hangingPunct="0">
              <a:spcBef>
                <a:spcPct val="20000"/>
              </a:spcBef>
              <a:buClr>
                <a:schemeClr val="tx2"/>
              </a:buClr>
              <a:buSzPct val="60000"/>
              <a:buFont typeface="Wingdings" panose="05000000000000000000" pitchFamily="2" charset="2"/>
              <a:buChar char="t"/>
              <a:defRPr sz="3200">
                <a:solidFill>
                  <a:schemeClr val="tx1"/>
                </a:solidFill>
                <a:latin typeface="Times New Roman" panose="02020603050405020304" pitchFamily="18" charset="0"/>
              </a:defRPr>
            </a:lvl3pPr>
            <a:lvl4pPr marL="1600200" indent="-228600" eaLnBrk="0" hangingPunct="0">
              <a:spcBef>
                <a:spcPct val="20000"/>
              </a:spcBef>
              <a:buClr>
                <a:schemeClr val="tx1"/>
              </a:buClr>
              <a:buSzPct val="100000"/>
              <a:buChar char="•"/>
              <a:defRPr sz="3200">
                <a:solidFill>
                  <a:schemeClr val="tx1"/>
                </a:solidFill>
                <a:latin typeface="Times New Roman" panose="02020603050405020304" pitchFamily="18" charset="0"/>
              </a:defRPr>
            </a:lvl4pPr>
            <a:lvl5pPr marL="2057400" indent="-228600" eaLnBrk="0" hangingPunct="0">
              <a:spcBef>
                <a:spcPct val="20000"/>
              </a:spcBef>
              <a:buClr>
                <a:schemeClr val="tx1"/>
              </a:buClr>
              <a:buSzPct val="100000"/>
              <a:buChar char="–"/>
              <a:defRPr sz="32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SzPct val="100000"/>
              <a:buChar char="–"/>
              <a:defRPr sz="32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SzPct val="100000"/>
              <a:buChar char="–"/>
              <a:defRPr sz="32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SzPct val="100000"/>
              <a:buChar char="–"/>
              <a:defRPr sz="32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SzPct val="100000"/>
              <a:buChar char="–"/>
              <a:defRPr sz="3200">
                <a:solidFill>
                  <a:schemeClr val="tx1"/>
                </a:solidFill>
                <a:latin typeface="Times New Roman" panose="02020603050405020304" pitchFamily="18" charset="0"/>
              </a:defRPr>
            </a:lvl9pPr>
          </a:lstStyle>
          <a:p>
            <a:pPr eaLnBrk="1" hangingPunct="1">
              <a:spcBef>
                <a:spcPct val="50000"/>
              </a:spcBef>
              <a:buClrTx/>
              <a:buSzTx/>
              <a:buFontTx/>
              <a:buNone/>
            </a:pPr>
            <a:r>
              <a:rPr lang="en-GB" altLang="en-US" sz="2400"/>
              <a:t>DepositAccount</a:t>
            </a:r>
          </a:p>
        </p:txBody>
      </p:sp>
      <p:sp>
        <p:nvSpPr>
          <p:cNvPr id="2" name="Slide Number Placeholder 1"/>
          <p:cNvSpPr>
            <a:spLocks noGrp="1"/>
          </p:cNvSpPr>
          <p:nvPr>
            <p:ph type="sldNum" sz="quarter" idx="12"/>
          </p:nvPr>
        </p:nvSpPr>
        <p:spPr/>
        <p:txBody>
          <a:bodyPr/>
          <a:lstStyle/>
          <a:p>
            <a:fld id="{FA8C678A-18FB-4A6C-9A8F-CEEC6E6D270C}" type="slidenum">
              <a:rPr lang="en-US" smtClean="0"/>
              <a:t>61</a:t>
            </a:fld>
            <a:endParaRPr lang="en-US"/>
          </a:p>
        </p:txBody>
      </p:sp>
    </p:spTree>
    <p:extLst>
      <p:ext uri="{BB962C8B-B14F-4D97-AF65-F5344CB8AC3E}">
        <p14:creationId xmlns:p14="http://schemas.microsoft.com/office/powerpoint/2010/main" val="4027610238"/>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2595563" y="0"/>
            <a:ext cx="7772400" cy="1143000"/>
          </a:xfrm>
        </p:spPr>
        <p:txBody>
          <a:bodyPr>
            <a:normAutofit fontScale="90000"/>
          </a:bodyPr>
          <a:lstStyle/>
          <a:p>
            <a:r>
              <a:rPr lang="en-GB" altLang="en-US" smtClean="0"/>
              <a:t>Example – a </a:t>
            </a:r>
            <a:r>
              <a:rPr lang="en-GB" altLang="en-US" i="1" smtClean="0"/>
              <a:t>BankAccount</a:t>
            </a:r>
            <a:r>
              <a:rPr lang="en-GB" altLang="en-US" smtClean="0"/>
              <a:t> class</a:t>
            </a:r>
            <a:endParaRPr lang="en-US" altLang="en-US" smtClean="0"/>
          </a:p>
        </p:txBody>
      </p:sp>
      <p:sp>
        <p:nvSpPr>
          <p:cNvPr id="3" name="Content Placeholder 2"/>
          <p:cNvSpPr>
            <a:spLocks noGrp="1"/>
          </p:cNvSpPr>
          <p:nvPr>
            <p:ph idx="1"/>
          </p:nvPr>
        </p:nvSpPr>
        <p:spPr>
          <a:xfrm>
            <a:off x="2595563" y="1428750"/>
            <a:ext cx="7772400" cy="4114800"/>
          </a:xfrm>
        </p:spPr>
        <p:txBody>
          <a:bodyPr>
            <a:normAutofit lnSpcReduction="10000"/>
          </a:bodyPr>
          <a:lstStyle/>
          <a:p>
            <a:pPr>
              <a:spcBef>
                <a:spcPct val="30000"/>
              </a:spcBef>
            </a:pPr>
            <a:r>
              <a:rPr lang="en-GB" sz="2400"/>
              <a:t>We can see that in both derived classes we need to access the </a:t>
            </a:r>
            <a:r>
              <a:rPr lang="en-GB" sz="2400" i="1"/>
              <a:t>balance</a:t>
            </a:r>
            <a:r>
              <a:rPr lang="en-GB" sz="2400"/>
              <a:t> instance field</a:t>
            </a:r>
          </a:p>
          <a:p>
            <a:pPr>
              <a:spcBef>
                <a:spcPct val="30000"/>
              </a:spcBef>
            </a:pPr>
            <a:r>
              <a:rPr lang="en-GB" sz="2400"/>
              <a:t>We can do this directly (without using a public method or property) by making </a:t>
            </a:r>
            <a:r>
              <a:rPr lang="en-GB" sz="2400" i="1"/>
              <a:t>balance </a:t>
            </a:r>
            <a:r>
              <a:rPr lang="en-GB" sz="2400"/>
              <a:t>a </a:t>
            </a:r>
            <a:r>
              <a:rPr lang="en-GB" sz="2400" i="1"/>
              <a:t>protected</a:t>
            </a:r>
            <a:r>
              <a:rPr lang="en-GB" sz="2400"/>
              <a:t> member of the base class</a:t>
            </a:r>
          </a:p>
          <a:p>
            <a:pPr>
              <a:spcBef>
                <a:spcPct val="30000"/>
              </a:spcBef>
            </a:pPr>
            <a:r>
              <a:rPr lang="en-GB" sz="2400"/>
              <a:t>A </a:t>
            </a:r>
            <a:r>
              <a:rPr lang="en-GB" sz="2400" i="1"/>
              <a:t>protected</a:t>
            </a:r>
            <a:r>
              <a:rPr lang="en-GB" sz="2400"/>
              <a:t> class member is one that can be accessed by public member functions of the class as well as public member functions of any derived class</a:t>
            </a:r>
          </a:p>
          <a:p>
            <a:pPr lvl="1">
              <a:spcBef>
                <a:spcPct val="30000"/>
              </a:spcBef>
            </a:pPr>
            <a:r>
              <a:rPr lang="en-GB"/>
              <a:t>Its half way between private and public</a:t>
            </a:r>
          </a:p>
          <a:p>
            <a:pPr lvl="1">
              <a:spcBef>
                <a:spcPct val="30000"/>
              </a:spcBef>
            </a:pPr>
            <a:r>
              <a:rPr lang="en-GB"/>
              <a:t>Encapsulation is then broken for classes in the inheritance hierarchy and thus must be used where performance issues are critical</a:t>
            </a:r>
          </a:p>
          <a:p>
            <a:endParaRPr lang="en-US" smtClean="0"/>
          </a:p>
        </p:txBody>
      </p:sp>
      <p:sp>
        <p:nvSpPr>
          <p:cNvPr id="2" name="Slide Number Placeholder 1"/>
          <p:cNvSpPr>
            <a:spLocks noGrp="1"/>
          </p:cNvSpPr>
          <p:nvPr>
            <p:ph type="sldNum" sz="quarter" idx="12"/>
          </p:nvPr>
        </p:nvSpPr>
        <p:spPr/>
        <p:txBody>
          <a:bodyPr/>
          <a:lstStyle/>
          <a:p>
            <a:fld id="{FA8C678A-18FB-4A6C-9A8F-CEEC6E6D270C}" type="slidenum">
              <a:rPr lang="en-US" smtClean="0"/>
              <a:t>62</a:t>
            </a:fld>
            <a:endParaRPr lang="en-US"/>
          </a:p>
        </p:txBody>
      </p:sp>
    </p:spTree>
    <p:extLst>
      <p:ext uri="{BB962C8B-B14F-4D97-AF65-F5344CB8AC3E}">
        <p14:creationId xmlns:p14="http://schemas.microsoft.com/office/powerpoint/2010/main" val="969773294"/>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2595563" y="0"/>
            <a:ext cx="7772400" cy="1143000"/>
          </a:xfrm>
        </p:spPr>
        <p:txBody>
          <a:bodyPr/>
          <a:lstStyle/>
          <a:p>
            <a:r>
              <a:rPr lang="en-GB" altLang="en-US" smtClean="0"/>
              <a:t>Example – a </a:t>
            </a:r>
            <a:r>
              <a:rPr lang="en-GB" altLang="en-US" i="1" smtClean="0"/>
              <a:t>BankAccount</a:t>
            </a:r>
            <a:r>
              <a:rPr lang="en-GB" altLang="en-US" smtClean="0"/>
              <a:t> class</a:t>
            </a:r>
            <a:endParaRPr lang="en-US" altLang="en-US" smtClean="0"/>
          </a:p>
        </p:txBody>
      </p:sp>
      <p:graphicFrame>
        <p:nvGraphicFramePr>
          <p:cNvPr id="3" name="Group 81"/>
          <p:cNvGraphicFramePr>
            <a:graphicFrameLocks noGrp="1"/>
          </p:cNvGraphicFramePr>
          <p:nvPr/>
        </p:nvGraphicFramePr>
        <p:xfrm>
          <a:off x="3024188" y="1643063"/>
          <a:ext cx="7010400" cy="4419600"/>
        </p:xfrm>
        <a:graphic>
          <a:graphicData uri="http://schemas.openxmlformats.org/drawingml/2006/table">
            <a:tbl>
              <a:tblPr/>
              <a:tblGrid>
                <a:gridCol w="3505200"/>
                <a:gridCol w="3505200"/>
              </a:tblGrid>
              <a:tr h="1016000">
                <a:tc>
                  <a:txBody>
                    <a:bodyPr/>
                    <a:lstStyle/>
                    <a:p>
                      <a:pPr marL="0" marR="0" lvl="0" indent="0" algn="l"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en-GB" sz="2800" b="0" i="0" u="sng" strike="noStrike" cap="none" normalizeH="0" baseline="0" dirty="0" smtClean="0">
                          <a:ln>
                            <a:noFill/>
                          </a:ln>
                          <a:solidFill>
                            <a:schemeClr val="tx1"/>
                          </a:solidFill>
                          <a:effectLst>
                            <a:outerShdw blurRad="38100" dist="38100" dir="2700000" algn="tl">
                              <a:srgbClr val="000000"/>
                            </a:outerShdw>
                          </a:effectLst>
                          <a:latin typeface="Times New Roman" pitchFamily="18" charset="0"/>
                        </a:rPr>
                        <a:t>Class member</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BC2010"/>
                    </a:solid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en-GB" sz="2800" b="0" i="0" u="sng" strike="noStrike" cap="none" normalizeH="0" baseline="0" dirty="0" smtClean="0">
                          <a:ln>
                            <a:noFill/>
                          </a:ln>
                          <a:solidFill>
                            <a:schemeClr val="tx1"/>
                          </a:solidFill>
                          <a:effectLst>
                            <a:outerShdw blurRad="38100" dist="38100" dir="2700000" algn="tl">
                              <a:srgbClr val="000000"/>
                            </a:outerShdw>
                          </a:effectLst>
                          <a:latin typeface="Times New Roman" pitchFamily="18" charset="0"/>
                        </a:rPr>
                        <a:t>Can be accessed from</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BC2010"/>
                    </a:solidFill>
                  </a:tcPr>
                </a:tc>
              </a:tr>
              <a:tr h="1016000">
                <a:tc>
                  <a:txBody>
                    <a:bodyPr/>
                    <a:lstStyle/>
                    <a:p>
                      <a:pPr marL="0" marR="0" lvl="0" indent="0" algn="l"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en-GB" sz="2800" b="0" i="1"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rPr>
                        <a:t>private</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BC2010"/>
                    </a:solid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en-GB" sz="2800" b="0"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rPr>
                        <a:t>public member functions of same class</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BC2010"/>
                    </a:solidFill>
                  </a:tcPr>
                </a:tc>
              </a:tr>
              <a:tr h="1016000">
                <a:tc>
                  <a:txBody>
                    <a:bodyPr/>
                    <a:lstStyle/>
                    <a:p>
                      <a:pPr marL="0" marR="0" lvl="0" indent="0" algn="l"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en-GB" sz="2800" b="0" i="1" u="none" strike="noStrike" cap="none" normalizeH="0" baseline="0" smtClean="0">
                          <a:ln>
                            <a:noFill/>
                          </a:ln>
                          <a:solidFill>
                            <a:schemeClr val="tx1"/>
                          </a:solidFill>
                          <a:effectLst>
                            <a:outerShdw blurRad="38100" dist="38100" dir="2700000" algn="tl">
                              <a:srgbClr val="000000"/>
                            </a:outerShdw>
                          </a:effectLst>
                          <a:latin typeface="Times New Roman" pitchFamily="18" charset="0"/>
                        </a:rPr>
                        <a:t>protected</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BC2010"/>
                    </a:solid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en-GB" sz="2800" b="0"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rPr>
                        <a:t>public member functions of same class and derived classes</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BC2010"/>
                    </a:solidFill>
                  </a:tcPr>
                </a:tc>
              </a:tr>
              <a:tr h="1016000">
                <a:tc>
                  <a:txBody>
                    <a:bodyPr/>
                    <a:lstStyle/>
                    <a:p>
                      <a:pPr marL="0" marR="0" lvl="0" indent="0" algn="l"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en-GB" sz="2800" b="0" i="1" u="none" strike="noStrike" cap="none" normalizeH="0" baseline="0" smtClean="0">
                          <a:ln>
                            <a:noFill/>
                          </a:ln>
                          <a:solidFill>
                            <a:schemeClr val="tx1"/>
                          </a:solidFill>
                          <a:effectLst>
                            <a:outerShdw blurRad="38100" dist="38100" dir="2700000" algn="tl">
                              <a:srgbClr val="000000"/>
                            </a:outerShdw>
                          </a:effectLst>
                          <a:latin typeface="Times New Roman" pitchFamily="18" charset="0"/>
                        </a:rPr>
                        <a:t>public</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BC2010"/>
                    </a:solid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en-GB" sz="2800" b="0"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rPr>
                        <a:t>Anywhere</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BC2010"/>
                    </a:solidFill>
                  </a:tcPr>
                </a:tc>
              </a:tr>
            </a:tbl>
          </a:graphicData>
        </a:graphic>
      </p:graphicFrame>
      <p:sp>
        <p:nvSpPr>
          <p:cNvPr id="2" name="Slide Number Placeholder 1"/>
          <p:cNvSpPr>
            <a:spLocks noGrp="1"/>
          </p:cNvSpPr>
          <p:nvPr>
            <p:ph type="sldNum" sz="quarter" idx="12"/>
          </p:nvPr>
        </p:nvSpPr>
        <p:spPr/>
        <p:txBody>
          <a:bodyPr/>
          <a:lstStyle/>
          <a:p>
            <a:fld id="{FA8C678A-18FB-4A6C-9A8F-CEEC6E6D270C}" type="slidenum">
              <a:rPr lang="en-US" smtClean="0"/>
              <a:t>63</a:t>
            </a:fld>
            <a:endParaRPr lang="en-US"/>
          </a:p>
        </p:txBody>
      </p:sp>
    </p:spTree>
    <p:extLst>
      <p:ext uri="{BB962C8B-B14F-4D97-AF65-F5344CB8AC3E}">
        <p14:creationId xmlns:p14="http://schemas.microsoft.com/office/powerpoint/2010/main" val="4167552875"/>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7"/>
          <p:cNvSpPr txBox="1">
            <a:spLocks noChangeArrowheads="1"/>
          </p:cNvSpPr>
          <p:nvPr/>
        </p:nvSpPr>
        <p:spPr bwMode="auto">
          <a:xfrm>
            <a:off x="2952750" y="428626"/>
            <a:ext cx="7715250" cy="6308725"/>
          </a:xfrm>
          <a:prstGeom prst="rect">
            <a:avLst/>
          </a:prstGeom>
          <a:solidFill>
            <a:schemeClr val="folHlink">
              <a:gamma/>
              <a:shade val="46275"/>
              <a:invGamma/>
            </a:schemeClr>
          </a:solidFill>
          <a:ln w="12700">
            <a:solidFill>
              <a:schemeClr val="folHlink"/>
            </a:solidFill>
            <a:miter lim="800000"/>
            <a:headEnd type="none" w="sm" len="sm"/>
            <a:tailEnd type="none" w="sm" len="sm"/>
          </a:ln>
          <a:effectLst/>
        </p:spPr>
        <p:txBody>
          <a:bodyPr lIns="182880" tIns="137160" rIns="182880" bIns="137160">
            <a:spAutoFit/>
          </a:bodyPr>
          <a:lstStyle>
            <a:lvl1pPr defTabSz="539750" eaLnBrk="0" hangingPunct="0">
              <a:defRPr sz="2400">
                <a:solidFill>
                  <a:schemeClr val="tx1"/>
                </a:solidFill>
                <a:latin typeface="Times New Roman" panose="02020603050405020304" pitchFamily="18" charset="0"/>
              </a:defRPr>
            </a:lvl1pPr>
            <a:lvl2pPr marL="742950" indent="-285750" defTabSz="539750" eaLnBrk="0" hangingPunct="0">
              <a:defRPr sz="2400">
                <a:solidFill>
                  <a:schemeClr val="tx1"/>
                </a:solidFill>
                <a:latin typeface="Times New Roman" panose="02020603050405020304" pitchFamily="18" charset="0"/>
              </a:defRPr>
            </a:lvl2pPr>
            <a:lvl3pPr marL="1143000" indent="-228600" defTabSz="539750" eaLnBrk="0" hangingPunct="0">
              <a:defRPr sz="2400">
                <a:solidFill>
                  <a:schemeClr val="tx1"/>
                </a:solidFill>
                <a:latin typeface="Times New Roman" panose="02020603050405020304" pitchFamily="18" charset="0"/>
              </a:defRPr>
            </a:lvl3pPr>
            <a:lvl4pPr marL="1600200" indent="-228600" defTabSz="539750" eaLnBrk="0" hangingPunct="0">
              <a:defRPr sz="2400">
                <a:solidFill>
                  <a:schemeClr val="tx1"/>
                </a:solidFill>
                <a:latin typeface="Times New Roman" panose="02020603050405020304" pitchFamily="18" charset="0"/>
              </a:defRPr>
            </a:lvl4pPr>
            <a:lvl5pPr marL="2057400" indent="-228600" defTabSz="539750" eaLnBrk="0" hangingPunct="0">
              <a:defRPr sz="2400">
                <a:solidFill>
                  <a:schemeClr val="tx1"/>
                </a:solidFill>
                <a:latin typeface="Times New Roman" panose="02020603050405020304" pitchFamily="18" charset="0"/>
              </a:defRPr>
            </a:lvl5pPr>
            <a:lvl6pPr marL="2514600" indent="-228600" defTabSz="53975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53975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53975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53975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sz="1400" dirty="0">
                <a:solidFill>
                  <a:schemeClr val="bg1"/>
                </a:solidFill>
                <a:latin typeface="Lucida Console" panose="020B0609040504020204" pitchFamily="49" charset="0"/>
              </a:rPr>
              <a:t>public class </a:t>
            </a:r>
            <a:r>
              <a:rPr lang="en-US" sz="1400" dirty="0" err="1">
                <a:solidFill>
                  <a:schemeClr val="bg1"/>
                </a:solidFill>
                <a:latin typeface="Lucida Console" panose="020B0609040504020204" pitchFamily="49" charset="0"/>
              </a:rPr>
              <a:t>BankAccount</a:t>
            </a:r>
            <a:endParaRPr lang="en-US" sz="1400" dirty="0">
              <a:solidFill>
                <a:schemeClr val="bg1"/>
              </a:solidFill>
              <a:latin typeface="Lucida Console" panose="020B0609040504020204" pitchFamily="49" charset="0"/>
            </a:endParaRPr>
          </a:p>
          <a:p>
            <a:pPr eaLnBrk="1" hangingPunct="1"/>
            <a:r>
              <a:rPr lang="en-US" sz="1400" dirty="0">
                <a:solidFill>
                  <a:schemeClr val="bg1"/>
                </a:solidFill>
                <a:latin typeface="Lucida Console" panose="020B0609040504020204" pitchFamily="49" charset="0"/>
              </a:rPr>
              <a:t>{</a:t>
            </a:r>
          </a:p>
          <a:p>
            <a:pPr eaLnBrk="1" hangingPunct="1"/>
            <a:r>
              <a:rPr lang="en-US" sz="1400" dirty="0">
                <a:solidFill>
                  <a:schemeClr val="bg1"/>
                </a:solidFill>
                <a:latin typeface="Lucida Console" panose="020B0609040504020204" pitchFamily="49" charset="0"/>
              </a:rPr>
              <a:t>   	private </a:t>
            </a:r>
            <a:r>
              <a:rPr lang="en-US" sz="1400" dirty="0" err="1">
                <a:solidFill>
                  <a:schemeClr val="bg1"/>
                </a:solidFill>
                <a:latin typeface="Lucida Console" panose="020B0609040504020204" pitchFamily="49" charset="0"/>
              </a:rPr>
              <a:t>int</a:t>
            </a:r>
            <a:r>
              <a:rPr lang="en-US" sz="1400" dirty="0">
                <a:solidFill>
                  <a:schemeClr val="bg1"/>
                </a:solidFill>
                <a:latin typeface="Lucida Console" panose="020B0609040504020204" pitchFamily="49" charset="0"/>
              </a:rPr>
              <a:t> </a:t>
            </a:r>
            <a:r>
              <a:rPr lang="en-US" sz="1400" dirty="0" err="1">
                <a:solidFill>
                  <a:schemeClr val="bg1"/>
                </a:solidFill>
                <a:latin typeface="Lucida Console" panose="020B0609040504020204" pitchFamily="49" charset="0"/>
              </a:rPr>
              <a:t>accountNumber</a:t>
            </a:r>
            <a:r>
              <a:rPr lang="en-US" sz="1400" dirty="0">
                <a:solidFill>
                  <a:schemeClr val="bg1"/>
                </a:solidFill>
                <a:latin typeface="Lucida Console" panose="020B0609040504020204" pitchFamily="49" charset="0"/>
              </a:rPr>
              <a:t>;</a:t>
            </a:r>
          </a:p>
          <a:p>
            <a:pPr eaLnBrk="1" hangingPunct="1"/>
            <a:r>
              <a:rPr lang="en-US" sz="1400" dirty="0">
                <a:solidFill>
                  <a:schemeClr val="bg1"/>
                </a:solidFill>
                <a:latin typeface="Lucida Console" panose="020B0609040504020204" pitchFamily="49" charset="0"/>
              </a:rPr>
              <a:t>	private string </a:t>
            </a:r>
            <a:r>
              <a:rPr lang="en-US" sz="1400" dirty="0" err="1">
                <a:solidFill>
                  <a:schemeClr val="bg1"/>
                </a:solidFill>
                <a:latin typeface="Lucida Console" panose="020B0609040504020204" pitchFamily="49" charset="0"/>
              </a:rPr>
              <a:t>accountHolder</a:t>
            </a:r>
            <a:r>
              <a:rPr lang="en-US" sz="1400" dirty="0">
                <a:solidFill>
                  <a:schemeClr val="bg1"/>
                </a:solidFill>
                <a:latin typeface="Lucida Console" panose="020B0609040504020204" pitchFamily="49" charset="0"/>
              </a:rPr>
              <a:t>;</a:t>
            </a:r>
          </a:p>
          <a:p>
            <a:pPr eaLnBrk="1" hangingPunct="1"/>
            <a:r>
              <a:rPr lang="en-US" sz="1400" dirty="0">
                <a:solidFill>
                  <a:schemeClr val="bg1"/>
                </a:solidFill>
                <a:latin typeface="Lucida Console" panose="020B0609040504020204" pitchFamily="49" charset="0"/>
              </a:rPr>
              <a:t>	</a:t>
            </a:r>
          </a:p>
          <a:p>
            <a:pPr eaLnBrk="1" hangingPunct="1"/>
            <a:r>
              <a:rPr lang="en-US" sz="1400" dirty="0">
                <a:solidFill>
                  <a:schemeClr val="bg1"/>
                </a:solidFill>
                <a:latin typeface="Lucida Console" panose="020B0609040504020204" pitchFamily="49" charset="0"/>
              </a:rPr>
              <a:t>	protected </a:t>
            </a:r>
            <a:r>
              <a:rPr lang="en-US" sz="1400" dirty="0" err="1">
                <a:solidFill>
                  <a:schemeClr val="bg1"/>
                </a:solidFill>
                <a:latin typeface="Lucida Console" panose="020B0609040504020204" pitchFamily="49" charset="0"/>
              </a:rPr>
              <a:t>int</a:t>
            </a:r>
            <a:r>
              <a:rPr lang="en-US" sz="1400" dirty="0">
                <a:solidFill>
                  <a:schemeClr val="bg1"/>
                </a:solidFill>
                <a:latin typeface="Lucida Console" panose="020B0609040504020204" pitchFamily="49" charset="0"/>
              </a:rPr>
              <a:t> balance;</a:t>
            </a:r>
          </a:p>
          <a:p>
            <a:pPr eaLnBrk="1" hangingPunct="1"/>
            <a:endParaRPr lang="en-US" sz="1400" dirty="0">
              <a:solidFill>
                <a:schemeClr val="bg1"/>
              </a:solidFill>
              <a:latin typeface="Lucida Console" panose="020B0609040504020204" pitchFamily="49" charset="0"/>
            </a:endParaRPr>
          </a:p>
          <a:p>
            <a:pPr eaLnBrk="1" hangingPunct="1"/>
            <a:r>
              <a:rPr lang="en-US" sz="1400" dirty="0">
                <a:solidFill>
                  <a:schemeClr val="bg1"/>
                </a:solidFill>
                <a:latin typeface="Lucida Console" panose="020B0609040504020204" pitchFamily="49" charset="0"/>
              </a:rPr>
              <a:t>	public </a:t>
            </a:r>
            <a:r>
              <a:rPr lang="en-US" sz="1400" dirty="0" err="1">
                <a:solidFill>
                  <a:schemeClr val="bg1"/>
                </a:solidFill>
                <a:latin typeface="Lucida Console" panose="020B0609040504020204" pitchFamily="49" charset="0"/>
              </a:rPr>
              <a:t>BankAccount</a:t>
            </a:r>
            <a:r>
              <a:rPr lang="en-US" sz="1400" dirty="0">
                <a:solidFill>
                  <a:schemeClr val="bg1"/>
                </a:solidFill>
                <a:latin typeface="Lucida Console" panose="020B0609040504020204" pitchFamily="49" charset="0"/>
              </a:rPr>
              <a:t>(</a:t>
            </a:r>
            <a:r>
              <a:rPr lang="en-US" sz="1400" dirty="0" err="1">
                <a:solidFill>
                  <a:schemeClr val="bg1"/>
                </a:solidFill>
                <a:latin typeface="Lucida Console" panose="020B0609040504020204" pitchFamily="49" charset="0"/>
              </a:rPr>
              <a:t>int</a:t>
            </a:r>
            <a:r>
              <a:rPr lang="en-US" sz="1400" dirty="0">
                <a:solidFill>
                  <a:schemeClr val="bg1"/>
                </a:solidFill>
                <a:latin typeface="Lucida Console" panose="020B0609040504020204" pitchFamily="49" charset="0"/>
              </a:rPr>
              <a:t> </a:t>
            </a:r>
            <a:r>
              <a:rPr lang="en-US" sz="1400" dirty="0" err="1">
                <a:solidFill>
                  <a:schemeClr val="bg1"/>
                </a:solidFill>
                <a:latin typeface="Lucida Console" panose="020B0609040504020204" pitchFamily="49" charset="0"/>
              </a:rPr>
              <a:t>n,string</a:t>
            </a:r>
            <a:r>
              <a:rPr lang="en-US" sz="1400" dirty="0">
                <a:solidFill>
                  <a:schemeClr val="bg1"/>
                </a:solidFill>
                <a:latin typeface="Lucida Console" panose="020B0609040504020204" pitchFamily="49" charset="0"/>
              </a:rPr>
              <a:t> name ,</a:t>
            </a:r>
            <a:r>
              <a:rPr lang="en-US" sz="1400" dirty="0" err="1">
                <a:solidFill>
                  <a:schemeClr val="bg1"/>
                </a:solidFill>
                <a:latin typeface="Lucida Console" panose="020B0609040504020204" pitchFamily="49" charset="0"/>
              </a:rPr>
              <a:t>int</a:t>
            </a:r>
            <a:r>
              <a:rPr lang="en-US" sz="1400" dirty="0">
                <a:solidFill>
                  <a:schemeClr val="bg1"/>
                </a:solidFill>
                <a:latin typeface="Lucida Console" panose="020B0609040504020204" pitchFamily="49" charset="0"/>
              </a:rPr>
              <a:t> b)</a:t>
            </a:r>
          </a:p>
          <a:p>
            <a:pPr eaLnBrk="1" hangingPunct="1"/>
            <a:r>
              <a:rPr lang="en-US" sz="1400" dirty="0">
                <a:solidFill>
                  <a:schemeClr val="bg1"/>
                </a:solidFill>
                <a:latin typeface="Lucida Console" panose="020B0609040504020204" pitchFamily="49" charset="0"/>
              </a:rPr>
              <a:t>    	{</a:t>
            </a:r>
          </a:p>
          <a:p>
            <a:pPr eaLnBrk="1" hangingPunct="1"/>
            <a:r>
              <a:rPr lang="en-US" sz="1400" dirty="0">
                <a:solidFill>
                  <a:schemeClr val="bg1"/>
                </a:solidFill>
                <a:latin typeface="Lucida Console" panose="020B0609040504020204" pitchFamily="49" charset="0"/>
              </a:rPr>
              <a:t>           </a:t>
            </a:r>
            <a:r>
              <a:rPr lang="en-US" sz="1400" dirty="0" err="1">
                <a:solidFill>
                  <a:schemeClr val="bg1"/>
                </a:solidFill>
                <a:latin typeface="Lucida Console" panose="020B0609040504020204" pitchFamily="49" charset="0"/>
              </a:rPr>
              <a:t>accountNumber</a:t>
            </a:r>
            <a:r>
              <a:rPr lang="en-US" sz="1400" dirty="0">
                <a:solidFill>
                  <a:schemeClr val="bg1"/>
                </a:solidFill>
                <a:latin typeface="Lucida Console" panose="020B0609040504020204" pitchFamily="49" charset="0"/>
              </a:rPr>
              <a:t> = n;</a:t>
            </a:r>
          </a:p>
          <a:p>
            <a:pPr eaLnBrk="1" hangingPunct="1"/>
            <a:r>
              <a:rPr lang="en-US" sz="1400" dirty="0">
                <a:solidFill>
                  <a:schemeClr val="bg1"/>
                </a:solidFill>
                <a:latin typeface="Lucida Console" panose="020B0609040504020204" pitchFamily="49" charset="0"/>
              </a:rPr>
              <a:t>           </a:t>
            </a:r>
            <a:r>
              <a:rPr lang="en-US" sz="1400" dirty="0" err="1">
                <a:solidFill>
                  <a:schemeClr val="bg1"/>
                </a:solidFill>
                <a:latin typeface="Lucida Console" panose="020B0609040504020204" pitchFamily="49" charset="0"/>
              </a:rPr>
              <a:t>accountHolder</a:t>
            </a:r>
            <a:r>
              <a:rPr lang="en-US" sz="1400" dirty="0">
                <a:solidFill>
                  <a:schemeClr val="bg1"/>
                </a:solidFill>
                <a:latin typeface="Lucida Console" panose="020B0609040504020204" pitchFamily="49" charset="0"/>
              </a:rPr>
              <a:t> = name;</a:t>
            </a:r>
          </a:p>
          <a:p>
            <a:pPr eaLnBrk="1" hangingPunct="1"/>
            <a:r>
              <a:rPr lang="en-US" sz="1400" dirty="0">
                <a:solidFill>
                  <a:schemeClr val="bg1"/>
                </a:solidFill>
                <a:latin typeface="Lucida Console" panose="020B0609040504020204" pitchFamily="49" charset="0"/>
              </a:rPr>
              <a:t>           balance = b;</a:t>
            </a:r>
          </a:p>
          <a:p>
            <a:pPr eaLnBrk="1" hangingPunct="1"/>
            <a:r>
              <a:rPr lang="en-US" sz="1400" dirty="0">
                <a:solidFill>
                  <a:schemeClr val="bg1"/>
                </a:solidFill>
                <a:latin typeface="Lucida Console" panose="020B0609040504020204" pitchFamily="49" charset="0"/>
              </a:rPr>
              <a:t>    	}</a:t>
            </a:r>
          </a:p>
          <a:p>
            <a:pPr eaLnBrk="1" hangingPunct="1"/>
            <a:endParaRPr lang="en-US" sz="1400" dirty="0">
              <a:solidFill>
                <a:schemeClr val="bg1"/>
              </a:solidFill>
              <a:latin typeface="Lucida Console" panose="020B0609040504020204" pitchFamily="49" charset="0"/>
            </a:endParaRPr>
          </a:p>
          <a:p>
            <a:pPr eaLnBrk="1" hangingPunct="1"/>
            <a:r>
              <a:rPr lang="en-US" sz="1400" dirty="0">
                <a:solidFill>
                  <a:schemeClr val="bg1"/>
                </a:solidFill>
                <a:latin typeface="Lucida Console" panose="020B0609040504020204" pitchFamily="49" charset="0"/>
              </a:rPr>
              <a:t>    	public </a:t>
            </a:r>
            <a:r>
              <a:rPr lang="en-US" sz="1400" dirty="0" err="1">
                <a:solidFill>
                  <a:schemeClr val="bg1"/>
                </a:solidFill>
                <a:latin typeface="Lucida Console" panose="020B0609040504020204" pitchFamily="49" charset="0"/>
              </a:rPr>
              <a:t>int</a:t>
            </a:r>
            <a:r>
              <a:rPr lang="en-US" sz="1400" dirty="0">
                <a:solidFill>
                  <a:schemeClr val="bg1"/>
                </a:solidFill>
                <a:latin typeface="Lucida Console" panose="020B0609040504020204" pitchFamily="49" charset="0"/>
              </a:rPr>
              <a:t> </a:t>
            </a:r>
            <a:r>
              <a:rPr lang="en-US" sz="1400" dirty="0" err="1">
                <a:solidFill>
                  <a:schemeClr val="bg1"/>
                </a:solidFill>
                <a:latin typeface="Lucida Console" panose="020B0609040504020204" pitchFamily="49" charset="0"/>
              </a:rPr>
              <a:t>AccountNumber</a:t>
            </a:r>
            <a:r>
              <a:rPr lang="en-US" sz="1400" dirty="0">
                <a:solidFill>
                  <a:schemeClr val="bg1"/>
                </a:solidFill>
                <a:latin typeface="Lucida Console" panose="020B0609040504020204" pitchFamily="49" charset="0"/>
              </a:rPr>
              <a:t> { // </a:t>
            </a:r>
            <a:r>
              <a:rPr lang="en-US" sz="1400" dirty="0" err="1">
                <a:solidFill>
                  <a:schemeClr val="bg1"/>
                </a:solidFill>
                <a:latin typeface="Lucida Console" panose="020B0609040504020204" pitchFamily="49" charset="0"/>
              </a:rPr>
              <a:t>accountNumber</a:t>
            </a:r>
            <a:r>
              <a:rPr lang="en-US" sz="1400" dirty="0">
                <a:solidFill>
                  <a:schemeClr val="bg1"/>
                </a:solidFill>
                <a:latin typeface="Lucida Console" panose="020B0609040504020204" pitchFamily="49" charset="0"/>
              </a:rPr>
              <a:t> property}</a:t>
            </a:r>
          </a:p>
          <a:p>
            <a:pPr eaLnBrk="1" hangingPunct="1"/>
            <a:r>
              <a:rPr lang="en-US" sz="1400" dirty="0">
                <a:solidFill>
                  <a:schemeClr val="bg1"/>
                </a:solidFill>
                <a:latin typeface="Lucida Console" panose="020B0609040504020204" pitchFamily="49" charset="0"/>
              </a:rPr>
              <a:t>    </a:t>
            </a:r>
          </a:p>
          <a:p>
            <a:pPr eaLnBrk="1" hangingPunct="1"/>
            <a:r>
              <a:rPr lang="en-US" sz="1400" dirty="0">
                <a:solidFill>
                  <a:schemeClr val="bg1"/>
                </a:solidFill>
                <a:latin typeface="Lucida Console" panose="020B0609040504020204" pitchFamily="49" charset="0"/>
              </a:rPr>
              <a:t>    	public string </a:t>
            </a:r>
            <a:r>
              <a:rPr lang="en-US" sz="1400" dirty="0" err="1">
                <a:solidFill>
                  <a:schemeClr val="bg1"/>
                </a:solidFill>
                <a:latin typeface="Lucida Console" panose="020B0609040504020204" pitchFamily="49" charset="0"/>
              </a:rPr>
              <a:t>AccountHolder</a:t>
            </a:r>
            <a:r>
              <a:rPr lang="en-US" sz="1400" dirty="0">
                <a:solidFill>
                  <a:schemeClr val="bg1"/>
                </a:solidFill>
                <a:latin typeface="Lucida Console" panose="020B0609040504020204" pitchFamily="49" charset="0"/>
              </a:rPr>
              <a:t> { // </a:t>
            </a:r>
            <a:r>
              <a:rPr lang="en-US" sz="1400" dirty="0" err="1">
                <a:solidFill>
                  <a:schemeClr val="bg1"/>
                </a:solidFill>
                <a:latin typeface="Lucida Console" panose="020B0609040504020204" pitchFamily="49" charset="0"/>
              </a:rPr>
              <a:t>accounHolder</a:t>
            </a:r>
            <a:r>
              <a:rPr lang="en-US" sz="1400" dirty="0">
                <a:solidFill>
                  <a:schemeClr val="bg1"/>
                </a:solidFill>
                <a:latin typeface="Lucida Console" panose="020B0609040504020204" pitchFamily="49" charset="0"/>
              </a:rPr>
              <a:t> property}</a:t>
            </a:r>
          </a:p>
          <a:p>
            <a:pPr eaLnBrk="1" hangingPunct="1"/>
            <a:r>
              <a:rPr lang="en-US" sz="1400" dirty="0">
                <a:solidFill>
                  <a:schemeClr val="bg1"/>
                </a:solidFill>
                <a:latin typeface="Lucida Console" panose="020B0609040504020204" pitchFamily="49" charset="0"/>
              </a:rPr>
              <a:t>    </a:t>
            </a:r>
          </a:p>
          <a:p>
            <a:pPr eaLnBrk="1" hangingPunct="1"/>
            <a:r>
              <a:rPr lang="en-US" sz="1400" dirty="0">
                <a:solidFill>
                  <a:schemeClr val="bg1"/>
                </a:solidFill>
                <a:latin typeface="Lucida Console" panose="020B0609040504020204" pitchFamily="49" charset="0"/>
              </a:rPr>
              <a:t>    	public </a:t>
            </a:r>
            <a:r>
              <a:rPr lang="en-US" sz="1400" dirty="0" err="1">
                <a:solidFill>
                  <a:schemeClr val="bg1"/>
                </a:solidFill>
                <a:latin typeface="Lucida Console" panose="020B0609040504020204" pitchFamily="49" charset="0"/>
              </a:rPr>
              <a:t>int</a:t>
            </a:r>
            <a:r>
              <a:rPr lang="en-US" sz="1400" dirty="0">
                <a:solidFill>
                  <a:schemeClr val="bg1"/>
                </a:solidFill>
                <a:latin typeface="Lucida Console" panose="020B0609040504020204" pitchFamily="49" charset="0"/>
              </a:rPr>
              <a:t> Balance { // balance property}</a:t>
            </a:r>
          </a:p>
          <a:p>
            <a:pPr eaLnBrk="1" hangingPunct="1"/>
            <a:r>
              <a:rPr lang="en-US" sz="1400" dirty="0">
                <a:solidFill>
                  <a:schemeClr val="bg1"/>
                </a:solidFill>
                <a:latin typeface="Lucida Console" panose="020B0609040504020204" pitchFamily="49" charset="0"/>
              </a:rPr>
              <a:t>				</a:t>
            </a:r>
          </a:p>
          <a:p>
            <a:pPr eaLnBrk="1" hangingPunct="1"/>
            <a:r>
              <a:rPr lang="en-US" sz="1400" dirty="0">
                <a:solidFill>
                  <a:schemeClr val="bg1"/>
                </a:solidFill>
                <a:latin typeface="Lucida Console" panose="020B0609040504020204" pitchFamily="49" charset="0"/>
              </a:rPr>
              <a:t>    	public void withdraw(</a:t>
            </a:r>
            <a:r>
              <a:rPr lang="en-US" sz="1400" dirty="0" err="1">
                <a:solidFill>
                  <a:schemeClr val="bg1"/>
                </a:solidFill>
                <a:latin typeface="Lucida Console" panose="020B0609040504020204" pitchFamily="49" charset="0"/>
              </a:rPr>
              <a:t>int</a:t>
            </a:r>
            <a:r>
              <a:rPr lang="en-US" sz="1400" dirty="0">
                <a:solidFill>
                  <a:schemeClr val="bg1"/>
                </a:solidFill>
                <a:latin typeface="Lucida Console" panose="020B0609040504020204" pitchFamily="49" charset="0"/>
              </a:rPr>
              <a:t> amount) </a:t>
            </a:r>
          </a:p>
          <a:p>
            <a:pPr eaLnBrk="1" hangingPunct="1"/>
            <a:r>
              <a:rPr lang="en-US" sz="1400" dirty="0">
                <a:solidFill>
                  <a:schemeClr val="bg1"/>
                </a:solidFill>
                <a:latin typeface="Lucida Console" panose="020B0609040504020204" pitchFamily="49" charset="0"/>
              </a:rPr>
              <a:t>	{ </a:t>
            </a:r>
          </a:p>
          <a:p>
            <a:pPr eaLnBrk="1" hangingPunct="1"/>
            <a:r>
              <a:rPr lang="en-US" sz="1400" dirty="0">
                <a:solidFill>
                  <a:schemeClr val="bg1"/>
                </a:solidFill>
                <a:latin typeface="Lucida Console" panose="020B0609040504020204" pitchFamily="49" charset="0"/>
              </a:rPr>
              <a:t>		if (balance&gt;amount)</a:t>
            </a:r>
          </a:p>
          <a:p>
            <a:pPr eaLnBrk="1" hangingPunct="1"/>
            <a:r>
              <a:rPr lang="en-US" sz="1400" dirty="0">
                <a:solidFill>
                  <a:schemeClr val="bg1"/>
                </a:solidFill>
                <a:latin typeface="Lucida Console" panose="020B0609040504020204" pitchFamily="49" charset="0"/>
              </a:rPr>
              <a:t>            	balance-=amount;</a:t>
            </a:r>
          </a:p>
          <a:p>
            <a:pPr eaLnBrk="1" hangingPunct="1"/>
            <a:r>
              <a:rPr lang="en-US" sz="1400" dirty="0">
                <a:solidFill>
                  <a:schemeClr val="bg1"/>
                </a:solidFill>
                <a:latin typeface="Lucida Console" panose="020B0609040504020204" pitchFamily="49" charset="0"/>
              </a:rPr>
              <a:t>	}</a:t>
            </a:r>
          </a:p>
          <a:p>
            <a:pPr eaLnBrk="1" hangingPunct="1"/>
            <a:endParaRPr lang="en-US" sz="1400" dirty="0">
              <a:solidFill>
                <a:schemeClr val="bg1"/>
              </a:solidFill>
              <a:latin typeface="Lucida Console" panose="020B0609040504020204" pitchFamily="49" charset="0"/>
            </a:endParaRPr>
          </a:p>
          <a:p>
            <a:pPr eaLnBrk="1" hangingPunct="1"/>
            <a:r>
              <a:rPr lang="en-US" sz="1400" dirty="0">
                <a:solidFill>
                  <a:schemeClr val="bg1"/>
                </a:solidFill>
                <a:latin typeface="Lucida Console" panose="020B0609040504020204" pitchFamily="49" charset="0"/>
              </a:rPr>
              <a:t>	public void deposit(</a:t>
            </a:r>
            <a:r>
              <a:rPr lang="en-US" sz="1400" dirty="0" err="1">
                <a:solidFill>
                  <a:schemeClr val="bg1"/>
                </a:solidFill>
                <a:latin typeface="Lucida Console" panose="020B0609040504020204" pitchFamily="49" charset="0"/>
              </a:rPr>
              <a:t>int</a:t>
            </a:r>
            <a:r>
              <a:rPr lang="en-US" sz="1400" dirty="0">
                <a:solidFill>
                  <a:schemeClr val="bg1"/>
                </a:solidFill>
                <a:latin typeface="Lucida Console" panose="020B0609040504020204" pitchFamily="49" charset="0"/>
              </a:rPr>
              <a:t> amount) { balance+=amount;}</a:t>
            </a:r>
          </a:p>
          <a:p>
            <a:pPr eaLnBrk="1" hangingPunct="1"/>
            <a:r>
              <a:rPr lang="en-US" sz="1400" dirty="0">
                <a:solidFill>
                  <a:schemeClr val="bg1"/>
                </a:solidFill>
                <a:latin typeface="Lucida Console" panose="020B0609040504020204" pitchFamily="49" charset="0"/>
              </a:rPr>
              <a:t>}</a:t>
            </a:r>
          </a:p>
        </p:txBody>
      </p:sp>
      <p:sp>
        <p:nvSpPr>
          <p:cNvPr id="2" name="Slide Number Placeholder 1"/>
          <p:cNvSpPr>
            <a:spLocks noGrp="1"/>
          </p:cNvSpPr>
          <p:nvPr>
            <p:ph type="sldNum" sz="quarter" idx="12"/>
          </p:nvPr>
        </p:nvSpPr>
        <p:spPr/>
        <p:txBody>
          <a:bodyPr/>
          <a:lstStyle/>
          <a:p>
            <a:fld id="{FA8C678A-18FB-4A6C-9A8F-CEEC6E6D270C}" type="slidenum">
              <a:rPr lang="en-US" smtClean="0"/>
              <a:t>64</a:t>
            </a:fld>
            <a:endParaRPr lang="en-US"/>
          </a:p>
        </p:txBody>
      </p:sp>
    </p:spTree>
    <p:extLst>
      <p:ext uri="{BB962C8B-B14F-4D97-AF65-F5344CB8AC3E}">
        <p14:creationId xmlns:p14="http://schemas.microsoft.com/office/powerpoint/2010/main" val="3802847570"/>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7"/>
          <p:cNvSpPr txBox="1">
            <a:spLocks noChangeArrowheads="1"/>
          </p:cNvSpPr>
          <p:nvPr/>
        </p:nvSpPr>
        <p:spPr bwMode="auto">
          <a:xfrm>
            <a:off x="2452688" y="500063"/>
            <a:ext cx="8215312" cy="5929312"/>
          </a:xfrm>
          <a:prstGeom prst="rect">
            <a:avLst/>
          </a:prstGeom>
          <a:solidFill>
            <a:schemeClr val="folHlink">
              <a:gamma/>
              <a:shade val="46275"/>
              <a:invGamma/>
            </a:schemeClr>
          </a:solidFill>
          <a:ln w="12700">
            <a:solidFill>
              <a:schemeClr val="folHlink"/>
            </a:solidFill>
            <a:miter lim="800000"/>
            <a:headEnd type="none" w="sm" len="sm"/>
            <a:tailEnd type="none" w="sm" len="sm"/>
          </a:ln>
          <a:effectLst/>
        </p:spPr>
        <p:txBody>
          <a:bodyPr lIns="182880" tIns="137160" rIns="182880" bIns="137160">
            <a:spAutoFit/>
          </a:bodyPr>
          <a:lstStyle>
            <a:lvl1pPr defTabSz="539750" eaLnBrk="0" hangingPunct="0">
              <a:defRPr sz="2400">
                <a:solidFill>
                  <a:schemeClr val="tx1"/>
                </a:solidFill>
                <a:latin typeface="Times New Roman" panose="02020603050405020304" pitchFamily="18" charset="0"/>
              </a:defRPr>
            </a:lvl1pPr>
            <a:lvl2pPr marL="742950" indent="-285750" defTabSz="539750" eaLnBrk="0" hangingPunct="0">
              <a:defRPr sz="2400">
                <a:solidFill>
                  <a:schemeClr val="tx1"/>
                </a:solidFill>
                <a:latin typeface="Times New Roman" panose="02020603050405020304" pitchFamily="18" charset="0"/>
              </a:defRPr>
            </a:lvl2pPr>
            <a:lvl3pPr marL="1143000" indent="-228600" defTabSz="539750" eaLnBrk="0" hangingPunct="0">
              <a:defRPr sz="2400">
                <a:solidFill>
                  <a:schemeClr val="tx1"/>
                </a:solidFill>
                <a:latin typeface="Times New Roman" panose="02020603050405020304" pitchFamily="18" charset="0"/>
              </a:defRPr>
            </a:lvl3pPr>
            <a:lvl4pPr marL="1600200" indent="-228600" defTabSz="539750" eaLnBrk="0" hangingPunct="0">
              <a:defRPr sz="2400">
                <a:solidFill>
                  <a:schemeClr val="tx1"/>
                </a:solidFill>
                <a:latin typeface="Times New Roman" panose="02020603050405020304" pitchFamily="18" charset="0"/>
              </a:defRPr>
            </a:lvl4pPr>
            <a:lvl5pPr marL="2057400" indent="-228600" defTabSz="539750" eaLnBrk="0" hangingPunct="0">
              <a:defRPr sz="2400">
                <a:solidFill>
                  <a:schemeClr val="tx1"/>
                </a:solidFill>
                <a:latin typeface="Times New Roman" panose="02020603050405020304" pitchFamily="18" charset="0"/>
              </a:defRPr>
            </a:lvl5pPr>
            <a:lvl6pPr marL="2514600" indent="-228600" defTabSz="53975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53975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53975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53975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sz="1200" dirty="0">
                <a:solidFill>
                  <a:schemeClr val="bg1"/>
                </a:solidFill>
                <a:latin typeface="Lucida Console" panose="020B0609040504020204" pitchFamily="49" charset="0"/>
              </a:rPr>
              <a:t>class </a:t>
            </a:r>
            <a:r>
              <a:rPr lang="en-US" sz="1200" dirty="0" err="1">
                <a:solidFill>
                  <a:schemeClr val="bg1"/>
                </a:solidFill>
                <a:latin typeface="Lucida Console" panose="020B0609040504020204" pitchFamily="49" charset="0"/>
              </a:rPr>
              <a:t>CurrentAccount</a:t>
            </a:r>
            <a:r>
              <a:rPr lang="en-US" sz="1200" dirty="0">
                <a:solidFill>
                  <a:schemeClr val="bg1"/>
                </a:solidFill>
                <a:latin typeface="Lucida Console" panose="020B0609040504020204" pitchFamily="49" charset="0"/>
              </a:rPr>
              <a:t> : </a:t>
            </a:r>
            <a:r>
              <a:rPr lang="en-US" sz="1200" dirty="0" err="1">
                <a:solidFill>
                  <a:schemeClr val="bg1"/>
                </a:solidFill>
                <a:latin typeface="Lucida Console" panose="020B0609040504020204" pitchFamily="49" charset="0"/>
              </a:rPr>
              <a:t>BankAccount</a:t>
            </a:r>
            <a:endParaRPr lang="en-US" sz="1200" dirty="0">
              <a:solidFill>
                <a:schemeClr val="bg1"/>
              </a:solidFill>
              <a:latin typeface="Lucida Console" panose="020B0609040504020204" pitchFamily="49" charset="0"/>
            </a:endParaRPr>
          </a:p>
          <a:p>
            <a:pPr eaLnBrk="1" hangingPunct="1"/>
            <a:r>
              <a:rPr lang="en-US" sz="1200" dirty="0">
                <a:solidFill>
                  <a:schemeClr val="bg1"/>
                </a:solidFill>
                <a:latin typeface="Lucida Console" panose="020B0609040504020204" pitchFamily="49" charset="0"/>
              </a:rPr>
              <a:t>{</a:t>
            </a:r>
          </a:p>
          <a:p>
            <a:pPr eaLnBrk="1" hangingPunct="1"/>
            <a:r>
              <a:rPr lang="en-US" sz="1200" dirty="0">
                <a:solidFill>
                  <a:schemeClr val="bg1"/>
                </a:solidFill>
                <a:latin typeface="Lucida Console" panose="020B0609040504020204" pitchFamily="49" charset="0"/>
              </a:rPr>
              <a:t>	private </a:t>
            </a:r>
            <a:r>
              <a:rPr lang="en-US" sz="1200" dirty="0" err="1">
                <a:solidFill>
                  <a:schemeClr val="bg1"/>
                </a:solidFill>
                <a:latin typeface="Lucida Console" panose="020B0609040504020204" pitchFamily="49" charset="0"/>
              </a:rPr>
              <a:t>int</a:t>
            </a:r>
            <a:r>
              <a:rPr lang="en-US" sz="1200" dirty="0">
                <a:solidFill>
                  <a:schemeClr val="bg1"/>
                </a:solidFill>
                <a:latin typeface="Lucida Console" panose="020B0609040504020204" pitchFamily="49" charset="0"/>
              </a:rPr>
              <a:t> </a:t>
            </a:r>
            <a:r>
              <a:rPr lang="en-US" sz="1200" dirty="0" err="1">
                <a:solidFill>
                  <a:schemeClr val="bg1"/>
                </a:solidFill>
                <a:latin typeface="Lucida Console" panose="020B0609040504020204" pitchFamily="49" charset="0"/>
              </a:rPr>
              <a:t>overdraftFacility</a:t>
            </a:r>
            <a:r>
              <a:rPr lang="en-US" sz="1200" dirty="0">
                <a:solidFill>
                  <a:schemeClr val="bg1"/>
                </a:solidFill>
                <a:latin typeface="Lucida Console" panose="020B0609040504020204" pitchFamily="49" charset="0"/>
              </a:rPr>
              <a:t>;</a:t>
            </a:r>
          </a:p>
          <a:p>
            <a:pPr eaLnBrk="1" hangingPunct="1"/>
            <a:endParaRPr lang="en-US" sz="1200" dirty="0">
              <a:solidFill>
                <a:schemeClr val="bg1"/>
              </a:solidFill>
              <a:latin typeface="Lucida Console" panose="020B0609040504020204" pitchFamily="49" charset="0"/>
            </a:endParaRPr>
          </a:p>
          <a:p>
            <a:pPr eaLnBrk="1" hangingPunct="1"/>
            <a:r>
              <a:rPr lang="en-US" sz="1200" dirty="0">
                <a:solidFill>
                  <a:schemeClr val="bg1"/>
                </a:solidFill>
                <a:latin typeface="Lucida Console" panose="020B0609040504020204" pitchFamily="49" charset="0"/>
              </a:rPr>
              <a:t>    	public </a:t>
            </a:r>
            <a:r>
              <a:rPr lang="en-US" sz="1200" dirty="0" err="1">
                <a:solidFill>
                  <a:schemeClr val="bg1"/>
                </a:solidFill>
                <a:latin typeface="Lucida Console" panose="020B0609040504020204" pitchFamily="49" charset="0"/>
              </a:rPr>
              <a:t>CurrentAccount</a:t>
            </a:r>
            <a:r>
              <a:rPr lang="en-US" sz="1200" dirty="0">
                <a:solidFill>
                  <a:schemeClr val="bg1"/>
                </a:solidFill>
                <a:latin typeface="Lucida Console" panose="020B0609040504020204" pitchFamily="49" charset="0"/>
              </a:rPr>
              <a:t>(</a:t>
            </a:r>
            <a:r>
              <a:rPr lang="en-US" sz="1200" dirty="0" err="1">
                <a:solidFill>
                  <a:schemeClr val="bg1"/>
                </a:solidFill>
                <a:latin typeface="Lucida Console" panose="020B0609040504020204" pitchFamily="49" charset="0"/>
              </a:rPr>
              <a:t>int</a:t>
            </a:r>
            <a:r>
              <a:rPr lang="en-US" sz="1200" dirty="0">
                <a:solidFill>
                  <a:schemeClr val="bg1"/>
                </a:solidFill>
                <a:latin typeface="Lucida Console" panose="020B0609040504020204" pitchFamily="49" charset="0"/>
              </a:rPr>
              <a:t> n, string name, </a:t>
            </a:r>
            <a:r>
              <a:rPr lang="en-US" sz="1200" dirty="0" err="1">
                <a:solidFill>
                  <a:schemeClr val="bg1"/>
                </a:solidFill>
                <a:latin typeface="Lucida Console" panose="020B0609040504020204" pitchFamily="49" charset="0"/>
              </a:rPr>
              <a:t>int</a:t>
            </a:r>
            <a:r>
              <a:rPr lang="en-US" sz="1200" dirty="0">
                <a:solidFill>
                  <a:schemeClr val="bg1"/>
                </a:solidFill>
                <a:latin typeface="Lucida Console" panose="020B0609040504020204" pitchFamily="49" charset="0"/>
              </a:rPr>
              <a:t> b, </a:t>
            </a:r>
            <a:r>
              <a:rPr lang="en-US" sz="1200" dirty="0" err="1">
                <a:solidFill>
                  <a:schemeClr val="bg1"/>
                </a:solidFill>
                <a:latin typeface="Lucida Console" panose="020B0609040504020204" pitchFamily="49" charset="0"/>
              </a:rPr>
              <a:t>int</a:t>
            </a:r>
            <a:r>
              <a:rPr lang="en-US" sz="1200" dirty="0">
                <a:solidFill>
                  <a:schemeClr val="bg1"/>
                </a:solidFill>
                <a:latin typeface="Lucida Console" panose="020B0609040504020204" pitchFamily="49" charset="0"/>
              </a:rPr>
              <a:t> </a:t>
            </a:r>
            <a:r>
              <a:rPr lang="en-US" sz="1200" dirty="0" err="1">
                <a:solidFill>
                  <a:schemeClr val="bg1"/>
                </a:solidFill>
                <a:latin typeface="Lucida Console" panose="020B0609040504020204" pitchFamily="49" charset="0"/>
              </a:rPr>
              <a:t>ov</a:t>
            </a:r>
            <a:r>
              <a:rPr lang="en-US" sz="1200" dirty="0">
                <a:solidFill>
                  <a:schemeClr val="bg1"/>
                </a:solidFill>
                <a:latin typeface="Lucida Console" panose="020B0609040504020204" pitchFamily="49" charset="0"/>
              </a:rPr>
              <a:t>) : base(n, name, b) </a:t>
            </a:r>
          </a:p>
          <a:p>
            <a:pPr eaLnBrk="1" hangingPunct="1"/>
            <a:r>
              <a:rPr lang="en-US" sz="1200" dirty="0">
                <a:solidFill>
                  <a:schemeClr val="bg1"/>
                </a:solidFill>
                <a:latin typeface="Lucida Console" panose="020B0609040504020204" pitchFamily="49" charset="0"/>
              </a:rPr>
              <a:t>	{ </a:t>
            </a:r>
          </a:p>
          <a:p>
            <a:pPr eaLnBrk="1" hangingPunct="1"/>
            <a:r>
              <a:rPr lang="en-US" sz="1200" dirty="0">
                <a:solidFill>
                  <a:schemeClr val="bg1"/>
                </a:solidFill>
                <a:latin typeface="Lucida Console" panose="020B0609040504020204" pitchFamily="49" charset="0"/>
              </a:rPr>
              <a:t>		</a:t>
            </a:r>
            <a:r>
              <a:rPr lang="en-US" sz="1200" dirty="0" err="1">
                <a:solidFill>
                  <a:schemeClr val="bg1"/>
                </a:solidFill>
                <a:latin typeface="Lucida Console" panose="020B0609040504020204" pitchFamily="49" charset="0"/>
              </a:rPr>
              <a:t>overdraftFacility</a:t>
            </a:r>
            <a:r>
              <a:rPr lang="en-US" sz="1200" dirty="0">
                <a:solidFill>
                  <a:schemeClr val="bg1"/>
                </a:solidFill>
                <a:latin typeface="Lucida Console" panose="020B0609040504020204" pitchFamily="49" charset="0"/>
              </a:rPr>
              <a:t> = </a:t>
            </a:r>
            <a:r>
              <a:rPr lang="en-US" sz="1200" dirty="0" err="1">
                <a:solidFill>
                  <a:schemeClr val="bg1"/>
                </a:solidFill>
                <a:latin typeface="Lucida Console" panose="020B0609040504020204" pitchFamily="49" charset="0"/>
              </a:rPr>
              <a:t>ov</a:t>
            </a:r>
            <a:r>
              <a:rPr lang="en-US" sz="1200" dirty="0">
                <a:solidFill>
                  <a:schemeClr val="bg1"/>
                </a:solidFill>
                <a:latin typeface="Lucida Console" panose="020B0609040504020204" pitchFamily="49" charset="0"/>
              </a:rPr>
              <a:t>; </a:t>
            </a:r>
          </a:p>
          <a:p>
            <a:pPr eaLnBrk="1" hangingPunct="1"/>
            <a:r>
              <a:rPr lang="en-US" sz="1200" dirty="0">
                <a:solidFill>
                  <a:schemeClr val="bg1"/>
                </a:solidFill>
                <a:latin typeface="Lucida Console" panose="020B0609040504020204" pitchFamily="49" charset="0"/>
              </a:rPr>
              <a:t>	}</a:t>
            </a:r>
          </a:p>
          <a:p>
            <a:pPr eaLnBrk="1" hangingPunct="1"/>
            <a:endParaRPr lang="en-US" sz="1200" dirty="0">
              <a:solidFill>
                <a:schemeClr val="bg1"/>
              </a:solidFill>
              <a:latin typeface="Lucida Console" panose="020B0609040504020204" pitchFamily="49" charset="0"/>
            </a:endParaRPr>
          </a:p>
          <a:p>
            <a:pPr eaLnBrk="1" hangingPunct="1"/>
            <a:r>
              <a:rPr lang="en-US" sz="1200" dirty="0">
                <a:solidFill>
                  <a:schemeClr val="bg1"/>
                </a:solidFill>
                <a:latin typeface="Lucida Console" panose="020B0609040504020204" pitchFamily="49" charset="0"/>
              </a:rPr>
              <a:t>    	public override void withdraw(</a:t>
            </a:r>
            <a:r>
              <a:rPr lang="en-US" sz="1200" dirty="0" err="1">
                <a:solidFill>
                  <a:schemeClr val="bg1"/>
                </a:solidFill>
                <a:latin typeface="Lucida Console" panose="020B0609040504020204" pitchFamily="49" charset="0"/>
              </a:rPr>
              <a:t>int</a:t>
            </a:r>
            <a:r>
              <a:rPr lang="en-US" sz="1200" dirty="0">
                <a:solidFill>
                  <a:schemeClr val="bg1"/>
                </a:solidFill>
                <a:latin typeface="Lucida Console" panose="020B0609040504020204" pitchFamily="49" charset="0"/>
              </a:rPr>
              <a:t> amount) </a:t>
            </a:r>
          </a:p>
          <a:p>
            <a:pPr eaLnBrk="1" hangingPunct="1"/>
            <a:r>
              <a:rPr lang="en-US" sz="1200" dirty="0">
                <a:solidFill>
                  <a:schemeClr val="bg1"/>
                </a:solidFill>
                <a:latin typeface="Lucida Console" panose="020B0609040504020204" pitchFamily="49" charset="0"/>
              </a:rPr>
              <a:t>	{</a:t>
            </a:r>
          </a:p>
          <a:p>
            <a:pPr eaLnBrk="1" hangingPunct="1"/>
            <a:r>
              <a:rPr lang="en-US" sz="1200" dirty="0">
                <a:solidFill>
                  <a:schemeClr val="bg1"/>
                </a:solidFill>
              </a:rPr>
              <a:t> 		</a:t>
            </a:r>
            <a:r>
              <a:rPr lang="en-US" sz="1200" dirty="0">
                <a:solidFill>
                  <a:schemeClr val="bg1"/>
                </a:solidFill>
                <a:latin typeface="Lucida Console" panose="020B0609040504020204" pitchFamily="49" charset="0"/>
              </a:rPr>
              <a:t>if (balance - amount &gt; -</a:t>
            </a:r>
            <a:r>
              <a:rPr lang="en-US" sz="1200" dirty="0" err="1">
                <a:solidFill>
                  <a:schemeClr val="bg1"/>
                </a:solidFill>
                <a:latin typeface="Lucida Console" panose="020B0609040504020204" pitchFamily="49" charset="0"/>
              </a:rPr>
              <a:t>overdraftFacility</a:t>
            </a:r>
            <a:r>
              <a:rPr lang="en-US" sz="1200" dirty="0">
                <a:solidFill>
                  <a:schemeClr val="bg1"/>
                </a:solidFill>
                <a:latin typeface="Lucida Console" panose="020B0609040504020204" pitchFamily="49" charset="0"/>
              </a:rPr>
              <a:t>)	// balance is protected</a:t>
            </a:r>
          </a:p>
          <a:p>
            <a:pPr eaLnBrk="1" hangingPunct="1"/>
            <a:r>
              <a:rPr lang="en-US" sz="1200" dirty="0">
                <a:solidFill>
                  <a:schemeClr val="bg1"/>
                </a:solidFill>
                <a:latin typeface="Lucida Console" panose="020B0609040504020204" pitchFamily="49" charset="0"/>
              </a:rPr>
              <a:t>            	balance -= amount;</a:t>
            </a:r>
          </a:p>
          <a:p>
            <a:pPr eaLnBrk="1" hangingPunct="1"/>
            <a:r>
              <a:rPr lang="en-US" sz="1200" dirty="0">
                <a:solidFill>
                  <a:schemeClr val="bg1"/>
                </a:solidFill>
                <a:latin typeface="Lucida Console" panose="020B0609040504020204" pitchFamily="49" charset="0"/>
              </a:rPr>
              <a:t>	}</a:t>
            </a:r>
          </a:p>
          <a:p>
            <a:pPr eaLnBrk="1" hangingPunct="1"/>
            <a:r>
              <a:rPr lang="en-US" sz="1200" dirty="0">
                <a:solidFill>
                  <a:schemeClr val="bg1"/>
                </a:solidFill>
                <a:latin typeface="Lucida Console" panose="020B0609040504020204" pitchFamily="49" charset="0"/>
              </a:rPr>
              <a:t>}</a:t>
            </a:r>
          </a:p>
          <a:p>
            <a:pPr eaLnBrk="1" hangingPunct="1"/>
            <a:endParaRPr lang="en-US" sz="1200" dirty="0">
              <a:solidFill>
                <a:schemeClr val="bg1"/>
              </a:solidFill>
              <a:latin typeface="Lucida Console" panose="020B0609040504020204" pitchFamily="49" charset="0"/>
            </a:endParaRPr>
          </a:p>
          <a:p>
            <a:pPr eaLnBrk="1" hangingPunct="1"/>
            <a:r>
              <a:rPr lang="en-US" sz="1200" dirty="0">
                <a:solidFill>
                  <a:schemeClr val="bg1"/>
                </a:solidFill>
                <a:latin typeface="Lucida Console" panose="020B0609040504020204" pitchFamily="49" charset="0"/>
              </a:rPr>
              <a:t>class </a:t>
            </a:r>
            <a:r>
              <a:rPr lang="en-US" sz="1200" dirty="0" err="1">
                <a:solidFill>
                  <a:schemeClr val="bg1"/>
                </a:solidFill>
                <a:latin typeface="Lucida Console" panose="020B0609040504020204" pitchFamily="49" charset="0"/>
              </a:rPr>
              <a:t>DepositAccount</a:t>
            </a:r>
            <a:r>
              <a:rPr lang="en-US" sz="1200" dirty="0">
                <a:solidFill>
                  <a:schemeClr val="bg1"/>
                </a:solidFill>
                <a:latin typeface="Lucida Console" panose="020B0609040504020204" pitchFamily="49" charset="0"/>
              </a:rPr>
              <a:t> : </a:t>
            </a:r>
            <a:r>
              <a:rPr lang="en-US" sz="1200" dirty="0" err="1">
                <a:solidFill>
                  <a:schemeClr val="bg1"/>
                </a:solidFill>
                <a:latin typeface="Lucida Console" panose="020B0609040504020204" pitchFamily="49" charset="0"/>
              </a:rPr>
              <a:t>BankAccount</a:t>
            </a:r>
            <a:endParaRPr lang="en-US" sz="1200" dirty="0">
              <a:solidFill>
                <a:schemeClr val="bg1"/>
              </a:solidFill>
              <a:latin typeface="Lucida Console" panose="020B0609040504020204" pitchFamily="49" charset="0"/>
            </a:endParaRPr>
          </a:p>
          <a:p>
            <a:pPr eaLnBrk="1" hangingPunct="1"/>
            <a:r>
              <a:rPr lang="en-US" sz="1200" dirty="0">
                <a:solidFill>
                  <a:schemeClr val="bg1"/>
                </a:solidFill>
                <a:latin typeface="Lucida Console" panose="020B0609040504020204" pitchFamily="49" charset="0"/>
              </a:rPr>
              <a:t>{</a:t>
            </a:r>
          </a:p>
          <a:p>
            <a:pPr eaLnBrk="1" hangingPunct="1"/>
            <a:r>
              <a:rPr lang="en-US" sz="1200" dirty="0">
                <a:solidFill>
                  <a:schemeClr val="bg1"/>
                </a:solidFill>
                <a:latin typeface="Lucida Console" panose="020B0609040504020204" pitchFamily="49" charset="0"/>
              </a:rPr>
              <a:t>   	private float </a:t>
            </a:r>
            <a:r>
              <a:rPr lang="en-US" sz="1200" dirty="0" err="1">
                <a:solidFill>
                  <a:schemeClr val="bg1"/>
                </a:solidFill>
                <a:latin typeface="Lucida Console" panose="020B0609040504020204" pitchFamily="49" charset="0"/>
              </a:rPr>
              <a:t>interestRate</a:t>
            </a:r>
            <a:r>
              <a:rPr lang="en-US" sz="1200" dirty="0">
                <a:solidFill>
                  <a:schemeClr val="bg1"/>
                </a:solidFill>
                <a:latin typeface="Lucida Console" panose="020B0609040504020204" pitchFamily="49" charset="0"/>
              </a:rPr>
              <a:t>;</a:t>
            </a:r>
          </a:p>
          <a:p>
            <a:pPr eaLnBrk="1" hangingPunct="1"/>
            <a:endParaRPr lang="en-US" sz="1200" dirty="0">
              <a:solidFill>
                <a:schemeClr val="bg1"/>
              </a:solidFill>
              <a:latin typeface="Lucida Console" panose="020B0609040504020204" pitchFamily="49" charset="0"/>
            </a:endParaRPr>
          </a:p>
          <a:p>
            <a:pPr eaLnBrk="1" hangingPunct="1"/>
            <a:r>
              <a:rPr lang="en-US" sz="1200" dirty="0">
                <a:solidFill>
                  <a:schemeClr val="bg1"/>
                </a:solidFill>
                <a:latin typeface="Lucida Console" panose="020B0609040504020204" pitchFamily="49" charset="0"/>
              </a:rPr>
              <a:t>    	public </a:t>
            </a:r>
            <a:r>
              <a:rPr lang="en-US" sz="1200" dirty="0" err="1">
                <a:solidFill>
                  <a:schemeClr val="bg1"/>
                </a:solidFill>
                <a:latin typeface="Lucida Console" panose="020B0609040504020204" pitchFamily="49" charset="0"/>
              </a:rPr>
              <a:t>DepositAccount</a:t>
            </a:r>
            <a:r>
              <a:rPr lang="en-US" sz="1200" dirty="0">
                <a:solidFill>
                  <a:schemeClr val="bg1"/>
                </a:solidFill>
                <a:latin typeface="Lucida Console" panose="020B0609040504020204" pitchFamily="49" charset="0"/>
              </a:rPr>
              <a:t>(</a:t>
            </a:r>
            <a:r>
              <a:rPr lang="en-US" sz="1200" dirty="0" err="1">
                <a:solidFill>
                  <a:schemeClr val="bg1"/>
                </a:solidFill>
                <a:latin typeface="Lucida Console" panose="020B0609040504020204" pitchFamily="49" charset="0"/>
              </a:rPr>
              <a:t>int</a:t>
            </a:r>
            <a:r>
              <a:rPr lang="en-US" sz="1200" dirty="0">
                <a:solidFill>
                  <a:schemeClr val="bg1"/>
                </a:solidFill>
                <a:latin typeface="Lucida Console" panose="020B0609040504020204" pitchFamily="49" charset="0"/>
              </a:rPr>
              <a:t> n, string name, </a:t>
            </a:r>
            <a:r>
              <a:rPr lang="en-US" sz="1200" dirty="0" err="1">
                <a:solidFill>
                  <a:schemeClr val="bg1"/>
                </a:solidFill>
                <a:latin typeface="Lucida Console" panose="020B0609040504020204" pitchFamily="49" charset="0"/>
              </a:rPr>
              <a:t>int</a:t>
            </a:r>
            <a:r>
              <a:rPr lang="en-US" sz="1200" dirty="0">
                <a:solidFill>
                  <a:schemeClr val="bg1"/>
                </a:solidFill>
                <a:latin typeface="Lucida Console" panose="020B0609040504020204" pitchFamily="49" charset="0"/>
              </a:rPr>
              <a:t> b, float rate) : base( n, </a:t>
            </a:r>
            <a:r>
              <a:rPr lang="en-US" sz="1200" dirty="0" err="1">
                <a:solidFill>
                  <a:schemeClr val="bg1"/>
                </a:solidFill>
                <a:latin typeface="Lucida Console" panose="020B0609040504020204" pitchFamily="49" charset="0"/>
              </a:rPr>
              <a:t>name,b</a:t>
            </a:r>
            <a:r>
              <a:rPr lang="en-US" sz="1200" dirty="0">
                <a:solidFill>
                  <a:schemeClr val="bg1"/>
                </a:solidFill>
                <a:latin typeface="Lucida Console" panose="020B0609040504020204" pitchFamily="49" charset="0"/>
              </a:rPr>
              <a:t>) </a:t>
            </a:r>
          </a:p>
          <a:p>
            <a:pPr eaLnBrk="1" hangingPunct="1"/>
            <a:r>
              <a:rPr lang="en-US" sz="1200" dirty="0">
                <a:solidFill>
                  <a:schemeClr val="bg1"/>
                </a:solidFill>
                <a:latin typeface="Lucida Console" panose="020B0609040504020204" pitchFamily="49" charset="0"/>
              </a:rPr>
              <a:t>	{ </a:t>
            </a:r>
            <a:r>
              <a:rPr lang="en-US" sz="1200" dirty="0" err="1">
                <a:solidFill>
                  <a:schemeClr val="bg1"/>
                </a:solidFill>
                <a:latin typeface="Lucida Console" panose="020B0609040504020204" pitchFamily="49" charset="0"/>
              </a:rPr>
              <a:t>interestRate</a:t>
            </a:r>
            <a:r>
              <a:rPr lang="en-US" sz="1200" dirty="0">
                <a:solidFill>
                  <a:schemeClr val="bg1"/>
                </a:solidFill>
                <a:latin typeface="Lucida Console" panose="020B0609040504020204" pitchFamily="49" charset="0"/>
              </a:rPr>
              <a:t> = rate; }</a:t>
            </a:r>
          </a:p>
          <a:p>
            <a:pPr eaLnBrk="1" hangingPunct="1"/>
            <a:endParaRPr lang="en-US" sz="1200" dirty="0">
              <a:solidFill>
                <a:schemeClr val="bg1"/>
              </a:solidFill>
              <a:latin typeface="Lucida Console" panose="020B0609040504020204" pitchFamily="49" charset="0"/>
            </a:endParaRPr>
          </a:p>
          <a:p>
            <a:pPr eaLnBrk="1" hangingPunct="1"/>
            <a:r>
              <a:rPr lang="en-US" sz="1200" dirty="0">
                <a:solidFill>
                  <a:schemeClr val="bg1"/>
                </a:solidFill>
                <a:latin typeface="Lucida Console" panose="020B0609040504020204" pitchFamily="49" charset="0"/>
              </a:rPr>
              <a:t>    	float </a:t>
            </a:r>
            <a:r>
              <a:rPr lang="en-US" sz="1200" dirty="0" err="1">
                <a:solidFill>
                  <a:schemeClr val="bg1"/>
                </a:solidFill>
                <a:latin typeface="Lucida Console" panose="020B0609040504020204" pitchFamily="49" charset="0"/>
              </a:rPr>
              <a:t>calcInterest</a:t>
            </a:r>
            <a:r>
              <a:rPr lang="en-US" sz="1200" dirty="0">
                <a:solidFill>
                  <a:schemeClr val="bg1"/>
                </a:solidFill>
                <a:latin typeface="Lucida Console" panose="020B0609040504020204" pitchFamily="49" charset="0"/>
              </a:rPr>
              <a:t>() </a:t>
            </a:r>
          </a:p>
          <a:p>
            <a:pPr eaLnBrk="1" hangingPunct="1"/>
            <a:r>
              <a:rPr lang="en-US" sz="1200" dirty="0">
                <a:solidFill>
                  <a:schemeClr val="bg1"/>
                </a:solidFill>
                <a:latin typeface="Lucida Console" panose="020B0609040504020204" pitchFamily="49" charset="0"/>
              </a:rPr>
              <a:t>	{ </a:t>
            </a:r>
          </a:p>
          <a:p>
            <a:pPr eaLnBrk="1" hangingPunct="1"/>
            <a:r>
              <a:rPr lang="en-US" sz="1200" dirty="0">
                <a:solidFill>
                  <a:schemeClr val="bg1"/>
                </a:solidFill>
                <a:latin typeface="Lucida Console" panose="020B0609040504020204" pitchFamily="49" charset="0"/>
              </a:rPr>
              <a:t>		float interest = balance * </a:t>
            </a:r>
            <a:r>
              <a:rPr lang="en-US" sz="1200" dirty="0" err="1">
                <a:solidFill>
                  <a:schemeClr val="bg1"/>
                </a:solidFill>
                <a:latin typeface="Lucida Console" panose="020B0609040504020204" pitchFamily="49" charset="0"/>
              </a:rPr>
              <a:t>interestRate</a:t>
            </a:r>
            <a:r>
              <a:rPr lang="en-US" sz="1200" dirty="0">
                <a:solidFill>
                  <a:schemeClr val="bg1"/>
                </a:solidFill>
                <a:latin typeface="Lucida Console" panose="020B0609040504020204" pitchFamily="49" charset="0"/>
              </a:rPr>
              <a:t>;</a:t>
            </a:r>
          </a:p>
          <a:p>
            <a:pPr eaLnBrk="1" hangingPunct="1"/>
            <a:r>
              <a:rPr lang="en-US" sz="1200" dirty="0">
                <a:solidFill>
                  <a:schemeClr val="bg1"/>
                </a:solidFill>
                <a:latin typeface="Lucida Console" panose="020B0609040504020204" pitchFamily="49" charset="0"/>
              </a:rPr>
              <a:t>        	balance += (</a:t>
            </a:r>
            <a:r>
              <a:rPr lang="en-US" sz="1200" dirty="0" err="1">
                <a:solidFill>
                  <a:schemeClr val="bg1"/>
                </a:solidFill>
                <a:latin typeface="Lucida Console" panose="020B0609040504020204" pitchFamily="49" charset="0"/>
              </a:rPr>
              <a:t>int</a:t>
            </a:r>
            <a:r>
              <a:rPr lang="en-US" sz="1200" dirty="0">
                <a:solidFill>
                  <a:schemeClr val="bg1"/>
                </a:solidFill>
                <a:latin typeface="Lucida Console" panose="020B0609040504020204" pitchFamily="49" charset="0"/>
              </a:rPr>
              <a:t>)(interest);</a:t>
            </a:r>
          </a:p>
          <a:p>
            <a:pPr eaLnBrk="1" hangingPunct="1"/>
            <a:r>
              <a:rPr lang="en-US" sz="1200" dirty="0">
                <a:solidFill>
                  <a:schemeClr val="bg1"/>
                </a:solidFill>
                <a:latin typeface="Lucida Console" panose="020B0609040504020204" pitchFamily="49" charset="0"/>
              </a:rPr>
              <a:t>        	return interest;</a:t>
            </a:r>
          </a:p>
          <a:p>
            <a:pPr eaLnBrk="1" hangingPunct="1"/>
            <a:r>
              <a:rPr lang="en-US" sz="1200" dirty="0">
                <a:solidFill>
                  <a:schemeClr val="bg1"/>
                </a:solidFill>
                <a:latin typeface="Lucida Console" panose="020B0609040504020204" pitchFamily="49" charset="0"/>
              </a:rPr>
              <a:t>	} 	</a:t>
            </a:r>
          </a:p>
          <a:p>
            <a:pPr eaLnBrk="1" hangingPunct="1"/>
            <a:r>
              <a:rPr lang="en-US" sz="1200" dirty="0">
                <a:solidFill>
                  <a:schemeClr val="bg1"/>
                </a:solidFill>
                <a:latin typeface="Lucida Console" panose="020B0609040504020204" pitchFamily="49" charset="0"/>
              </a:rPr>
              <a:t>}</a:t>
            </a:r>
          </a:p>
        </p:txBody>
      </p:sp>
      <p:sp>
        <p:nvSpPr>
          <p:cNvPr id="2" name="Slide Number Placeholder 1"/>
          <p:cNvSpPr>
            <a:spLocks noGrp="1"/>
          </p:cNvSpPr>
          <p:nvPr>
            <p:ph type="sldNum" sz="quarter" idx="12"/>
          </p:nvPr>
        </p:nvSpPr>
        <p:spPr/>
        <p:txBody>
          <a:bodyPr/>
          <a:lstStyle/>
          <a:p>
            <a:fld id="{FA8C678A-18FB-4A6C-9A8F-CEEC6E6D270C}" type="slidenum">
              <a:rPr lang="en-US" smtClean="0"/>
              <a:t>65</a:t>
            </a:fld>
            <a:endParaRPr lang="en-US"/>
          </a:p>
        </p:txBody>
      </p:sp>
    </p:spTree>
    <p:extLst>
      <p:ext uri="{BB962C8B-B14F-4D97-AF65-F5344CB8AC3E}">
        <p14:creationId xmlns:p14="http://schemas.microsoft.com/office/powerpoint/2010/main" val="1936385999"/>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2595563" y="0"/>
            <a:ext cx="7772400" cy="1143000"/>
          </a:xfrm>
        </p:spPr>
        <p:txBody>
          <a:bodyPr>
            <a:normAutofit fontScale="90000"/>
          </a:bodyPr>
          <a:lstStyle/>
          <a:p>
            <a:r>
              <a:rPr lang="en-GB" altLang="en-US" smtClean="0"/>
              <a:t/>
            </a:r>
            <a:br>
              <a:rPr lang="en-GB" altLang="en-US" smtClean="0"/>
            </a:br>
            <a:r>
              <a:rPr lang="en-GB" altLang="en-US" smtClean="0"/>
              <a:t>Polymorphism and Object Oriented Programming</a:t>
            </a:r>
            <a:endParaRPr lang="en-US" altLang="en-US" smtClean="0"/>
          </a:p>
        </p:txBody>
      </p:sp>
      <p:sp>
        <p:nvSpPr>
          <p:cNvPr id="3" name="Content Placeholder 2"/>
          <p:cNvSpPr>
            <a:spLocks noGrp="1"/>
          </p:cNvSpPr>
          <p:nvPr>
            <p:ph idx="1"/>
          </p:nvPr>
        </p:nvSpPr>
        <p:spPr>
          <a:xfrm>
            <a:off x="2595563" y="1928813"/>
            <a:ext cx="7772400" cy="4114800"/>
          </a:xfrm>
        </p:spPr>
        <p:txBody>
          <a:bodyPr/>
          <a:lstStyle/>
          <a:p>
            <a:pPr>
              <a:spcBef>
                <a:spcPct val="35000"/>
              </a:spcBef>
            </a:pPr>
            <a:r>
              <a:rPr lang="en-GB" smtClean="0"/>
              <a:t>Polymorphism is the key concept in object oriented programming</a:t>
            </a:r>
          </a:p>
          <a:p>
            <a:r>
              <a:rPr lang="en-GB" smtClean="0"/>
              <a:t>Polymorphism literally means </a:t>
            </a:r>
            <a:r>
              <a:rPr lang="en-GB" i="1" smtClean="0"/>
              <a:t>many forms</a:t>
            </a:r>
          </a:p>
          <a:p>
            <a:r>
              <a:rPr lang="en-GB" smtClean="0"/>
              <a:t>Essentially we are able to get many different types of object behaviour from a single reference type</a:t>
            </a:r>
          </a:p>
          <a:p>
            <a:pPr lvl="1"/>
            <a:r>
              <a:rPr lang="en-GB" smtClean="0"/>
              <a:t>This enables us to write easily extensible applications</a:t>
            </a:r>
            <a:endParaRPr lang="en-US" smtClean="0"/>
          </a:p>
        </p:txBody>
      </p:sp>
      <p:sp>
        <p:nvSpPr>
          <p:cNvPr id="2" name="Slide Number Placeholder 1"/>
          <p:cNvSpPr>
            <a:spLocks noGrp="1"/>
          </p:cNvSpPr>
          <p:nvPr>
            <p:ph type="sldNum" sz="quarter" idx="12"/>
          </p:nvPr>
        </p:nvSpPr>
        <p:spPr/>
        <p:txBody>
          <a:bodyPr/>
          <a:lstStyle/>
          <a:p>
            <a:fld id="{FA8C678A-18FB-4A6C-9A8F-CEEC6E6D270C}" type="slidenum">
              <a:rPr lang="en-US" smtClean="0"/>
              <a:t>66</a:t>
            </a:fld>
            <a:endParaRPr lang="en-US"/>
          </a:p>
        </p:txBody>
      </p:sp>
    </p:spTree>
    <p:extLst>
      <p:ext uri="{BB962C8B-B14F-4D97-AF65-F5344CB8AC3E}">
        <p14:creationId xmlns:p14="http://schemas.microsoft.com/office/powerpoint/2010/main" val="3170144905"/>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2595563" y="0"/>
            <a:ext cx="7772400" cy="1143000"/>
          </a:xfrm>
        </p:spPr>
        <p:txBody>
          <a:bodyPr>
            <a:normAutofit fontScale="90000"/>
          </a:bodyPr>
          <a:lstStyle/>
          <a:p>
            <a:r>
              <a:rPr lang="en-GB" altLang="en-US" smtClean="0"/>
              <a:t/>
            </a:r>
            <a:br>
              <a:rPr lang="en-GB" altLang="en-US" smtClean="0"/>
            </a:br>
            <a:r>
              <a:rPr lang="en-GB" altLang="en-US" smtClean="0"/>
              <a:t>Polymorphism and Object Oriented Programming</a:t>
            </a:r>
            <a:endParaRPr lang="en-US" altLang="en-US" smtClean="0"/>
          </a:p>
        </p:txBody>
      </p:sp>
      <p:sp>
        <p:nvSpPr>
          <p:cNvPr id="3" name="Content Placeholder 2"/>
          <p:cNvSpPr>
            <a:spLocks noGrp="1"/>
          </p:cNvSpPr>
          <p:nvPr>
            <p:ph idx="1"/>
          </p:nvPr>
        </p:nvSpPr>
        <p:spPr>
          <a:xfrm>
            <a:off x="2595563" y="2071688"/>
            <a:ext cx="7772400" cy="4114800"/>
          </a:xfrm>
        </p:spPr>
        <p:txBody>
          <a:bodyPr>
            <a:normAutofit lnSpcReduction="10000"/>
          </a:bodyPr>
          <a:lstStyle/>
          <a:p>
            <a:r>
              <a:rPr lang="en-GB"/>
              <a:t>For example in a computer game that simulates the movement of animals we can send ‘move’ commands to different types of animal</a:t>
            </a:r>
          </a:p>
          <a:p>
            <a:r>
              <a:rPr lang="en-GB"/>
              <a:t>We send the commands via an </a:t>
            </a:r>
            <a:r>
              <a:rPr lang="en-GB" i="1"/>
              <a:t>animal</a:t>
            </a:r>
            <a:r>
              <a:rPr lang="en-GB"/>
              <a:t> reference which is the base class for the different animal types</a:t>
            </a:r>
          </a:p>
          <a:p>
            <a:pPr lvl="1"/>
            <a:r>
              <a:rPr lang="en-GB" sz="2800"/>
              <a:t>But each type behaves differently once it receives the command</a:t>
            </a:r>
          </a:p>
          <a:p>
            <a:pPr lvl="1"/>
            <a:r>
              <a:rPr lang="en-GB" sz="2800"/>
              <a:t>Such an approach leads to a readily extendable application</a:t>
            </a:r>
          </a:p>
          <a:p>
            <a:pPr lvl="1"/>
            <a:endParaRPr lang="en-GB" smtClean="0"/>
          </a:p>
          <a:p>
            <a:pPr lvl="1"/>
            <a:endParaRPr lang="en-GB" smtClean="0"/>
          </a:p>
          <a:p>
            <a:endParaRPr lang="en-US" smtClean="0"/>
          </a:p>
        </p:txBody>
      </p:sp>
      <p:sp>
        <p:nvSpPr>
          <p:cNvPr id="2" name="Slide Number Placeholder 1"/>
          <p:cNvSpPr>
            <a:spLocks noGrp="1"/>
          </p:cNvSpPr>
          <p:nvPr>
            <p:ph type="sldNum" sz="quarter" idx="12"/>
          </p:nvPr>
        </p:nvSpPr>
        <p:spPr/>
        <p:txBody>
          <a:bodyPr/>
          <a:lstStyle/>
          <a:p>
            <a:fld id="{FA8C678A-18FB-4A6C-9A8F-CEEC6E6D270C}" type="slidenum">
              <a:rPr lang="en-US" smtClean="0"/>
              <a:t>67</a:t>
            </a:fld>
            <a:endParaRPr lang="en-US"/>
          </a:p>
        </p:txBody>
      </p:sp>
    </p:spTree>
    <p:extLst>
      <p:ext uri="{BB962C8B-B14F-4D97-AF65-F5344CB8AC3E}">
        <p14:creationId xmlns:p14="http://schemas.microsoft.com/office/powerpoint/2010/main" val="36675609"/>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14"/>
          <p:cNvSpPr>
            <a:spLocks noChangeArrowheads="1"/>
          </p:cNvSpPr>
          <p:nvPr/>
        </p:nvSpPr>
        <p:spPr bwMode="auto">
          <a:xfrm>
            <a:off x="1952625" y="2286000"/>
            <a:ext cx="2928938" cy="3786188"/>
          </a:xfrm>
          <a:prstGeom prst="rect">
            <a:avLst/>
          </a:prstGeom>
          <a:solidFill>
            <a:schemeClr val="accent1"/>
          </a:solidFill>
          <a:ln w="9525" algn="ctr">
            <a:solidFill>
              <a:schemeClr val="tx1"/>
            </a:solidFill>
            <a:round/>
            <a:headEnd/>
            <a:tailEnd/>
          </a:ln>
        </p:spPr>
        <p:txBody>
          <a:bodyPr wrap="none"/>
          <a:lstStyle>
            <a:lvl1pPr eaLnBrk="0" hangingPunct="0">
              <a:spcBef>
                <a:spcPct val="20000"/>
              </a:spcBef>
              <a:buClr>
                <a:schemeClr val="tx2"/>
              </a:buClr>
              <a:buSzPct val="75000"/>
              <a:buFont typeface="Wingdings" panose="05000000000000000000" pitchFamily="2" charset="2"/>
              <a:buChar char="n"/>
              <a:defRPr sz="3200">
                <a:solidFill>
                  <a:schemeClr val="tx1"/>
                </a:solidFill>
                <a:latin typeface="Times New Roman" panose="02020603050405020304" pitchFamily="18" charset="0"/>
              </a:defRPr>
            </a:lvl1pPr>
            <a:lvl2pPr marL="742950" indent="-285750" eaLnBrk="0" hangingPunct="0">
              <a:spcBef>
                <a:spcPct val="20000"/>
              </a:spcBef>
              <a:buClr>
                <a:schemeClr val="folHlink"/>
              </a:buClr>
              <a:buSzPct val="60000"/>
              <a:buFont typeface="Wingdings" panose="05000000000000000000" pitchFamily="2" charset="2"/>
              <a:buChar char="u"/>
              <a:defRPr sz="3200">
                <a:solidFill>
                  <a:schemeClr val="tx1"/>
                </a:solidFill>
                <a:latin typeface="Times New Roman" panose="02020603050405020304" pitchFamily="18" charset="0"/>
              </a:defRPr>
            </a:lvl2pPr>
            <a:lvl3pPr marL="1143000" indent="-228600" eaLnBrk="0" hangingPunct="0">
              <a:spcBef>
                <a:spcPct val="20000"/>
              </a:spcBef>
              <a:buClr>
                <a:schemeClr val="tx2"/>
              </a:buClr>
              <a:buSzPct val="60000"/>
              <a:buFont typeface="Wingdings" panose="05000000000000000000" pitchFamily="2" charset="2"/>
              <a:buChar char="t"/>
              <a:defRPr sz="3200">
                <a:solidFill>
                  <a:schemeClr val="tx1"/>
                </a:solidFill>
                <a:latin typeface="Times New Roman" panose="02020603050405020304" pitchFamily="18" charset="0"/>
              </a:defRPr>
            </a:lvl3pPr>
            <a:lvl4pPr marL="1600200" indent="-228600" eaLnBrk="0" hangingPunct="0">
              <a:spcBef>
                <a:spcPct val="20000"/>
              </a:spcBef>
              <a:buClr>
                <a:schemeClr val="tx1"/>
              </a:buClr>
              <a:buSzPct val="100000"/>
              <a:buChar char="•"/>
              <a:defRPr sz="3200">
                <a:solidFill>
                  <a:schemeClr val="tx1"/>
                </a:solidFill>
                <a:latin typeface="Times New Roman" panose="02020603050405020304" pitchFamily="18" charset="0"/>
              </a:defRPr>
            </a:lvl4pPr>
            <a:lvl5pPr marL="2057400" indent="-228600" eaLnBrk="0" hangingPunct="0">
              <a:spcBef>
                <a:spcPct val="20000"/>
              </a:spcBef>
              <a:buClr>
                <a:schemeClr val="tx1"/>
              </a:buClr>
              <a:buSzPct val="100000"/>
              <a:buChar char="–"/>
              <a:defRPr sz="32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SzPct val="100000"/>
              <a:buChar char="–"/>
              <a:defRPr sz="32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SzPct val="100000"/>
              <a:buChar char="–"/>
              <a:defRPr sz="32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SzPct val="100000"/>
              <a:buChar char="–"/>
              <a:defRPr sz="32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SzPct val="100000"/>
              <a:buChar char="–"/>
              <a:defRPr sz="3200">
                <a:solidFill>
                  <a:schemeClr val="tx1"/>
                </a:solidFill>
                <a:latin typeface="Times New Roman" panose="02020603050405020304" pitchFamily="18" charset="0"/>
              </a:defRPr>
            </a:lvl9pPr>
          </a:lstStyle>
          <a:p>
            <a:pPr eaLnBrk="1" hangingPunct="1">
              <a:spcBef>
                <a:spcPct val="0"/>
              </a:spcBef>
              <a:buClrTx/>
              <a:buSzTx/>
              <a:buFontTx/>
              <a:buNone/>
            </a:pPr>
            <a:endParaRPr lang="en-GB" altLang="en-US" sz="2400"/>
          </a:p>
        </p:txBody>
      </p:sp>
      <p:sp>
        <p:nvSpPr>
          <p:cNvPr id="22531" name="Title 1"/>
          <p:cNvSpPr>
            <a:spLocks noGrp="1"/>
          </p:cNvSpPr>
          <p:nvPr>
            <p:ph type="title"/>
          </p:nvPr>
        </p:nvSpPr>
        <p:spPr>
          <a:xfrm>
            <a:off x="2595563" y="0"/>
            <a:ext cx="7772400" cy="1143000"/>
          </a:xfrm>
        </p:spPr>
        <p:txBody>
          <a:bodyPr>
            <a:normAutofit fontScale="90000"/>
          </a:bodyPr>
          <a:lstStyle/>
          <a:p>
            <a:r>
              <a:rPr lang="en-GB" altLang="en-US" smtClean="0"/>
              <a:t/>
            </a:r>
            <a:br>
              <a:rPr lang="en-GB" altLang="en-US" smtClean="0"/>
            </a:br>
            <a:r>
              <a:rPr lang="en-GB" altLang="en-US" smtClean="0"/>
              <a:t>Polymorphism and Object Oriented Programming</a:t>
            </a:r>
            <a:endParaRPr lang="en-US" altLang="en-US" smtClean="0"/>
          </a:p>
        </p:txBody>
      </p:sp>
      <p:pic>
        <p:nvPicPr>
          <p:cNvPr id="22532" name="Picture 3" descr="C:\Documents and Settings\spannm\Local Settings\Temporary Internet Files\Content.IE5\RAR7SAL1\MPj04317670000[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24751" y="1857376"/>
            <a:ext cx="1833563" cy="157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3" name="Picture 4" descr="C:\Documents and Settings\spannm\Local Settings\Temporary Internet Files\Content.IE5\JAK1AZ7M\MPj04064980000[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96188" y="5214938"/>
            <a:ext cx="2157412" cy="142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4" name="Picture 5" descr="C:\Documents and Settings\spannm\Local Settings\Temporary Internet Files\Content.IE5\JQLWHPG4\MPj04070910000[1].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96188" y="3643313"/>
            <a:ext cx="2038350" cy="137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5" name="Rectangle 9"/>
          <p:cNvSpPr>
            <a:spLocks noChangeArrowheads="1"/>
          </p:cNvSpPr>
          <p:nvPr/>
        </p:nvSpPr>
        <p:spPr bwMode="auto">
          <a:xfrm>
            <a:off x="2595563" y="3643313"/>
            <a:ext cx="1714500" cy="785812"/>
          </a:xfrm>
          <a:prstGeom prst="rect">
            <a:avLst/>
          </a:prstGeom>
          <a:solidFill>
            <a:srgbClr val="BC2010"/>
          </a:solidFill>
          <a:ln w="9525" algn="ctr">
            <a:solidFill>
              <a:schemeClr val="tx1"/>
            </a:solidFill>
            <a:round/>
            <a:headEnd/>
            <a:tailEnd/>
          </a:ln>
        </p:spPr>
        <p:txBody>
          <a:bodyPr wrap="none"/>
          <a:lstStyle>
            <a:lvl1pPr eaLnBrk="0" hangingPunct="0">
              <a:spcBef>
                <a:spcPct val="20000"/>
              </a:spcBef>
              <a:buClr>
                <a:schemeClr val="tx2"/>
              </a:buClr>
              <a:buSzPct val="75000"/>
              <a:buFont typeface="Wingdings" panose="05000000000000000000" pitchFamily="2" charset="2"/>
              <a:buChar char="n"/>
              <a:defRPr sz="3200">
                <a:solidFill>
                  <a:schemeClr val="tx1"/>
                </a:solidFill>
                <a:latin typeface="Times New Roman" panose="02020603050405020304" pitchFamily="18" charset="0"/>
              </a:defRPr>
            </a:lvl1pPr>
            <a:lvl2pPr marL="742950" indent="-285750" eaLnBrk="0" hangingPunct="0">
              <a:spcBef>
                <a:spcPct val="20000"/>
              </a:spcBef>
              <a:buClr>
                <a:schemeClr val="folHlink"/>
              </a:buClr>
              <a:buSzPct val="60000"/>
              <a:buFont typeface="Wingdings" panose="05000000000000000000" pitchFamily="2" charset="2"/>
              <a:buChar char="u"/>
              <a:defRPr sz="3200">
                <a:solidFill>
                  <a:schemeClr val="tx1"/>
                </a:solidFill>
                <a:latin typeface="Times New Roman" panose="02020603050405020304" pitchFamily="18" charset="0"/>
              </a:defRPr>
            </a:lvl2pPr>
            <a:lvl3pPr marL="1143000" indent="-228600" eaLnBrk="0" hangingPunct="0">
              <a:spcBef>
                <a:spcPct val="20000"/>
              </a:spcBef>
              <a:buClr>
                <a:schemeClr val="tx2"/>
              </a:buClr>
              <a:buSzPct val="60000"/>
              <a:buFont typeface="Wingdings" panose="05000000000000000000" pitchFamily="2" charset="2"/>
              <a:buChar char="t"/>
              <a:defRPr sz="3200">
                <a:solidFill>
                  <a:schemeClr val="tx1"/>
                </a:solidFill>
                <a:latin typeface="Times New Roman" panose="02020603050405020304" pitchFamily="18" charset="0"/>
              </a:defRPr>
            </a:lvl3pPr>
            <a:lvl4pPr marL="1600200" indent="-228600" eaLnBrk="0" hangingPunct="0">
              <a:spcBef>
                <a:spcPct val="20000"/>
              </a:spcBef>
              <a:buClr>
                <a:schemeClr val="tx1"/>
              </a:buClr>
              <a:buSzPct val="100000"/>
              <a:buChar char="•"/>
              <a:defRPr sz="3200">
                <a:solidFill>
                  <a:schemeClr val="tx1"/>
                </a:solidFill>
                <a:latin typeface="Times New Roman" panose="02020603050405020304" pitchFamily="18" charset="0"/>
              </a:defRPr>
            </a:lvl4pPr>
            <a:lvl5pPr marL="2057400" indent="-228600" eaLnBrk="0" hangingPunct="0">
              <a:spcBef>
                <a:spcPct val="20000"/>
              </a:spcBef>
              <a:buClr>
                <a:schemeClr val="tx1"/>
              </a:buClr>
              <a:buSzPct val="100000"/>
              <a:buChar char="–"/>
              <a:defRPr sz="32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SzPct val="100000"/>
              <a:buChar char="–"/>
              <a:defRPr sz="32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SzPct val="100000"/>
              <a:buChar char="–"/>
              <a:defRPr sz="32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SzPct val="100000"/>
              <a:buChar char="–"/>
              <a:defRPr sz="32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SzPct val="100000"/>
              <a:buChar char="–"/>
              <a:defRPr sz="3200">
                <a:solidFill>
                  <a:schemeClr val="tx1"/>
                </a:solidFill>
                <a:latin typeface="Times New Roman" panose="02020603050405020304" pitchFamily="18" charset="0"/>
              </a:defRPr>
            </a:lvl9pPr>
          </a:lstStyle>
          <a:p>
            <a:pPr eaLnBrk="1" hangingPunct="1">
              <a:spcBef>
                <a:spcPct val="0"/>
              </a:spcBef>
              <a:buClrTx/>
              <a:buSzTx/>
              <a:buFontTx/>
              <a:buNone/>
            </a:pPr>
            <a:endParaRPr lang="en-GB" altLang="en-US" sz="2400"/>
          </a:p>
        </p:txBody>
      </p:sp>
      <p:sp>
        <p:nvSpPr>
          <p:cNvPr id="22536" name="TextBox 10"/>
          <p:cNvSpPr txBox="1">
            <a:spLocks noChangeArrowheads="1"/>
          </p:cNvSpPr>
          <p:nvPr/>
        </p:nvSpPr>
        <p:spPr bwMode="auto">
          <a:xfrm>
            <a:off x="2871789" y="3779838"/>
            <a:ext cx="178593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2"/>
              </a:buClr>
              <a:buSzPct val="75000"/>
              <a:buFont typeface="Wingdings" panose="05000000000000000000" pitchFamily="2" charset="2"/>
              <a:buChar char="n"/>
              <a:defRPr sz="3200">
                <a:solidFill>
                  <a:schemeClr val="tx1"/>
                </a:solidFill>
                <a:latin typeface="Times New Roman" panose="02020603050405020304" pitchFamily="18" charset="0"/>
              </a:defRPr>
            </a:lvl1pPr>
            <a:lvl2pPr marL="742950" indent="-285750" eaLnBrk="0" hangingPunct="0">
              <a:spcBef>
                <a:spcPct val="20000"/>
              </a:spcBef>
              <a:buClr>
                <a:schemeClr val="folHlink"/>
              </a:buClr>
              <a:buSzPct val="60000"/>
              <a:buFont typeface="Wingdings" panose="05000000000000000000" pitchFamily="2" charset="2"/>
              <a:buChar char="u"/>
              <a:defRPr sz="3200">
                <a:solidFill>
                  <a:schemeClr val="tx1"/>
                </a:solidFill>
                <a:latin typeface="Times New Roman" panose="02020603050405020304" pitchFamily="18" charset="0"/>
              </a:defRPr>
            </a:lvl2pPr>
            <a:lvl3pPr marL="1143000" indent="-228600" eaLnBrk="0" hangingPunct="0">
              <a:spcBef>
                <a:spcPct val="20000"/>
              </a:spcBef>
              <a:buClr>
                <a:schemeClr val="tx2"/>
              </a:buClr>
              <a:buSzPct val="60000"/>
              <a:buFont typeface="Wingdings" panose="05000000000000000000" pitchFamily="2" charset="2"/>
              <a:buChar char="t"/>
              <a:defRPr sz="3200">
                <a:solidFill>
                  <a:schemeClr val="tx1"/>
                </a:solidFill>
                <a:latin typeface="Times New Roman" panose="02020603050405020304" pitchFamily="18" charset="0"/>
              </a:defRPr>
            </a:lvl3pPr>
            <a:lvl4pPr marL="1600200" indent="-228600" eaLnBrk="0" hangingPunct="0">
              <a:spcBef>
                <a:spcPct val="20000"/>
              </a:spcBef>
              <a:buClr>
                <a:schemeClr val="tx1"/>
              </a:buClr>
              <a:buSzPct val="100000"/>
              <a:buChar char="•"/>
              <a:defRPr sz="3200">
                <a:solidFill>
                  <a:schemeClr val="tx1"/>
                </a:solidFill>
                <a:latin typeface="Times New Roman" panose="02020603050405020304" pitchFamily="18" charset="0"/>
              </a:defRPr>
            </a:lvl4pPr>
            <a:lvl5pPr marL="2057400" indent="-228600" eaLnBrk="0" hangingPunct="0">
              <a:spcBef>
                <a:spcPct val="20000"/>
              </a:spcBef>
              <a:buClr>
                <a:schemeClr val="tx1"/>
              </a:buClr>
              <a:buSzPct val="100000"/>
              <a:buChar char="–"/>
              <a:defRPr sz="32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SzPct val="100000"/>
              <a:buChar char="–"/>
              <a:defRPr sz="32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SzPct val="100000"/>
              <a:buChar char="–"/>
              <a:defRPr sz="32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SzPct val="100000"/>
              <a:buChar char="–"/>
              <a:defRPr sz="32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SzPct val="100000"/>
              <a:buChar char="–"/>
              <a:defRPr sz="3200">
                <a:solidFill>
                  <a:schemeClr val="tx1"/>
                </a:solidFill>
                <a:latin typeface="Times New Roman" panose="02020603050405020304" pitchFamily="18" charset="0"/>
              </a:defRPr>
            </a:lvl9pPr>
          </a:lstStyle>
          <a:p>
            <a:pPr eaLnBrk="1" hangingPunct="1">
              <a:spcBef>
                <a:spcPct val="0"/>
              </a:spcBef>
              <a:buClrTx/>
              <a:buSzTx/>
              <a:buFontTx/>
              <a:buNone/>
            </a:pPr>
            <a:r>
              <a:rPr lang="en-GB" altLang="en-US" sz="2400"/>
              <a:t>animal</a:t>
            </a:r>
            <a:endParaRPr lang="en-US" altLang="en-US" sz="2400"/>
          </a:p>
        </p:txBody>
      </p:sp>
      <p:sp>
        <p:nvSpPr>
          <p:cNvPr id="22537" name="Right Arrow Callout 13"/>
          <p:cNvSpPr>
            <a:spLocks noChangeArrowheads="1"/>
          </p:cNvSpPr>
          <p:nvPr/>
        </p:nvSpPr>
        <p:spPr bwMode="auto">
          <a:xfrm>
            <a:off x="5810251" y="1928813"/>
            <a:ext cx="1571625" cy="4214812"/>
          </a:xfrm>
          <a:prstGeom prst="rightArrowCallout">
            <a:avLst>
              <a:gd name="adj1" fmla="val 29252"/>
              <a:gd name="adj2" fmla="val 30766"/>
              <a:gd name="adj3" fmla="val 25000"/>
              <a:gd name="adj4" fmla="val 64977"/>
            </a:avLst>
          </a:prstGeom>
          <a:solidFill>
            <a:srgbClr val="ACBD0F"/>
          </a:solidFill>
          <a:ln w="9525" algn="ctr">
            <a:solidFill>
              <a:schemeClr val="tx1"/>
            </a:solidFill>
            <a:round/>
            <a:headEnd/>
            <a:tailEnd/>
          </a:ln>
        </p:spPr>
        <p:txBody>
          <a:bodyPr wrap="none"/>
          <a:lstStyle>
            <a:lvl1pPr eaLnBrk="0" hangingPunct="0">
              <a:spcBef>
                <a:spcPct val="20000"/>
              </a:spcBef>
              <a:buClr>
                <a:schemeClr val="tx2"/>
              </a:buClr>
              <a:buSzPct val="75000"/>
              <a:buFont typeface="Wingdings" panose="05000000000000000000" pitchFamily="2" charset="2"/>
              <a:buChar char="n"/>
              <a:defRPr sz="3200">
                <a:solidFill>
                  <a:schemeClr val="tx1"/>
                </a:solidFill>
                <a:latin typeface="Times New Roman" panose="02020603050405020304" pitchFamily="18" charset="0"/>
              </a:defRPr>
            </a:lvl1pPr>
            <a:lvl2pPr marL="742950" indent="-285750" eaLnBrk="0" hangingPunct="0">
              <a:spcBef>
                <a:spcPct val="20000"/>
              </a:spcBef>
              <a:buClr>
                <a:schemeClr val="folHlink"/>
              </a:buClr>
              <a:buSzPct val="60000"/>
              <a:buFont typeface="Wingdings" panose="05000000000000000000" pitchFamily="2" charset="2"/>
              <a:buChar char="u"/>
              <a:defRPr sz="3200">
                <a:solidFill>
                  <a:schemeClr val="tx1"/>
                </a:solidFill>
                <a:latin typeface="Times New Roman" panose="02020603050405020304" pitchFamily="18" charset="0"/>
              </a:defRPr>
            </a:lvl2pPr>
            <a:lvl3pPr marL="1143000" indent="-228600" eaLnBrk="0" hangingPunct="0">
              <a:spcBef>
                <a:spcPct val="20000"/>
              </a:spcBef>
              <a:buClr>
                <a:schemeClr val="tx2"/>
              </a:buClr>
              <a:buSzPct val="60000"/>
              <a:buFont typeface="Wingdings" panose="05000000000000000000" pitchFamily="2" charset="2"/>
              <a:buChar char="t"/>
              <a:defRPr sz="3200">
                <a:solidFill>
                  <a:schemeClr val="tx1"/>
                </a:solidFill>
                <a:latin typeface="Times New Roman" panose="02020603050405020304" pitchFamily="18" charset="0"/>
              </a:defRPr>
            </a:lvl3pPr>
            <a:lvl4pPr marL="1600200" indent="-228600" eaLnBrk="0" hangingPunct="0">
              <a:spcBef>
                <a:spcPct val="20000"/>
              </a:spcBef>
              <a:buClr>
                <a:schemeClr val="tx1"/>
              </a:buClr>
              <a:buSzPct val="100000"/>
              <a:buChar char="•"/>
              <a:defRPr sz="3200">
                <a:solidFill>
                  <a:schemeClr val="tx1"/>
                </a:solidFill>
                <a:latin typeface="Times New Roman" panose="02020603050405020304" pitchFamily="18" charset="0"/>
              </a:defRPr>
            </a:lvl4pPr>
            <a:lvl5pPr marL="2057400" indent="-228600" eaLnBrk="0" hangingPunct="0">
              <a:spcBef>
                <a:spcPct val="20000"/>
              </a:spcBef>
              <a:buClr>
                <a:schemeClr val="tx1"/>
              </a:buClr>
              <a:buSzPct val="100000"/>
              <a:buChar char="–"/>
              <a:defRPr sz="32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SzPct val="100000"/>
              <a:buChar char="–"/>
              <a:defRPr sz="32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SzPct val="100000"/>
              <a:buChar char="–"/>
              <a:defRPr sz="32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SzPct val="100000"/>
              <a:buChar char="–"/>
              <a:defRPr sz="32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SzPct val="100000"/>
              <a:buChar char="–"/>
              <a:defRPr sz="3200">
                <a:solidFill>
                  <a:schemeClr val="tx1"/>
                </a:solidFill>
                <a:latin typeface="Times New Roman" panose="02020603050405020304" pitchFamily="18" charset="0"/>
              </a:defRPr>
            </a:lvl9pPr>
          </a:lstStyle>
          <a:p>
            <a:pPr eaLnBrk="1" hangingPunct="1">
              <a:spcBef>
                <a:spcPct val="0"/>
              </a:spcBef>
              <a:buClrTx/>
              <a:buSzTx/>
              <a:buFontTx/>
              <a:buNone/>
            </a:pPr>
            <a:endParaRPr lang="en-GB" altLang="en-US" sz="2400"/>
          </a:p>
        </p:txBody>
      </p:sp>
      <p:sp>
        <p:nvSpPr>
          <p:cNvPr id="22538" name="TextBox 14"/>
          <p:cNvSpPr txBox="1">
            <a:spLocks noChangeArrowheads="1"/>
          </p:cNvSpPr>
          <p:nvPr/>
        </p:nvSpPr>
        <p:spPr bwMode="auto">
          <a:xfrm>
            <a:off x="5810250" y="3786189"/>
            <a:ext cx="15001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2"/>
              </a:buClr>
              <a:buSzPct val="75000"/>
              <a:buFont typeface="Wingdings" panose="05000000000000000000" pitchFamily="2" charset="2"/>
              <a:buChar char="n"/>
              <a:defRPr sz="3200">
                <a:solidFill>
                  <a:schemeClr val="tx1"/>
                </a:solidFill>
                <a:latin typeface="Times New Roman" panose="02020603050405020304" pitchFamily="18" charset="0"/>
              </a:defRPr>
            </a:lvl1pPr>
            <a:lvl2pPr marL="742950" indent="-285750" eaLnBrk="0" hangingPunct="0">
              <a:spcBef>
                <a:spcPct val="20000"/>
              </a:spcBef>
              <a:buClr>
                <a:schemeClr val="folHlink"/>
              </a:buClr>
              <a:buSzPct val="60000"/>
              <a:buFont typeface="Wingdings" panose="05000000000000000000" pitchFamily="2" charset="2"/>
              <a:buChar char="u"/>
              <a:defRPr sz="3200">
                <a:solidFill>
                  <a:schemeClr val="tx1"/>
                </a:solidFill>
                <a:latin typeface="Times New Roman" panose="02020603050405020304" pitchFamily="18" charset="0"/>
              </a:defRPr>
            </a:lvl2pPr>
            <a:lvl3pPr marL="1143000" indent="-228600" eaLnBrk="0" hangingPunct="0">
              <a:spcBef>
                <a:spcPct val="20000"/>
              </a:spcBef>
              <a:buClr>
                <a:schemeClr val="tx2"/>
              </a:buClr>
              <a:buSzPct val="60000"/>
              <a:buFont typeface="Wingdings" panose="05000000000000000000" pitchFamily="2" charset="2"/>
              <a:buChar char="t"/>
              <a:defRPr sz="3200">
                <a:solidFill>
                  <a:schemeClr val="tx1"/>
                </a:solidFill>
                <a:latin typeface="Times New Roman" panose="02020603050405020304" pitchFamily="18" charset="0"/>
              </a:defRPr>
            </a:lvl3pPr>
            <a:lvl4pPr marL="1600200" indent="-228600" eaLnBrk="0" hangingPunct="0">
              <a:spcBef>
                <a:spcPct val="20000"/>
              </a:spcBef>
              <a:buClr>
                <a:schemeClr val="tx1"/>
              </a:buClr>
              <a:buSzPct val="100000"/>
              <a:buChar char="•"/>
              <a:defRPr sz="3200">
                <a:solidFill>
                  <a:schemeClr val="tx1"/>
                </a:solidFill>
                <a:latin typeface="Times New Roman" panose="02020603050405020304" pitchFamily="18" charset="0"/>
              </a:defRPr>
            </a:lvl4pPr>
            <a:lvl5pPr marL="2057400" indent="-228600" eaLnBrk="0" hangingPunct="0">
              <a:spcBef>
                <a:spcPct val="20000"/>
              </a:spcBef>
              <a:buClr>
                <a:schemeClr val="tx1"/>
              </a:buClr>
              <a:buSzPct val="100000"/>
              <a:buChar char="–"/>
              <a:defRPr sz="32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SzPct val="100000"/>
              <a:buChar char="–"/>
              <a:defRPr sz="32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SzPct val="100000"/>
              <a:buChar char="–"/>
              <a:defRPr sz="32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SzPct val="100000"/>
              <a:buChar char="–"/>
              <a:defRPr sz="32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SzPct val="100000"/>
              <a:buChar char="–"/>
              <a:defRPr sz="3200">
                <a:solidFill>
                  <a:schemeClr val="tx1"/>
                </a:solidFill>
                <a:latin typeface="Times New Roman" panose="02020603050405020304" pitchFamily="18" charset="0"/>
              </a:defRPr>
            </a:lvl9pPr>
          </a:lstStyle>
          <a:p>
            <a:pPr eaLnBrk="1" hangingPunct="1">
              <a:spcBef>
                <a:spcPct val="0"/>
              </a:spcBef>
              <a:buClrTx/>
              <a:buSzTx/>
              <a:buFontTx/>
              <a:buNone/>
            </a:pPr>
            <a:r>
              <a:rPr lang="en-GB" altLang="en-US" sz="2800"/>
              <a:t>Move</a:t>
            </a:r>
            <a:endParaRPr lang="en-US" altLang="en-US" sz="2800"/>
          </a:p>
        </p:txBody>
      </p:sp>
      <p:cxnSp>
        <p:nvCxnSpPr>
          <p:cNvPr id="22539" name="Straight Arrow Connector 16"/>
          <p:cNvCxnSpPr>
            <a:cxnSpLocks noChangeShapeType="1"/>
          </p:cNvCxnSpPr>
          <p:nvPr/>
        </p:nvCxnSpPr>
        <p:spPr bwMode="auto">
          <a:xfrm>
            <a:off x="4381501" y="4071939"/>
            <a:ext cx="1357313" cy="1587"/>
          </a:xfrm>
          <a:prstGeom prst="straightConnector1">
            <a:avLst/>
          </a:prstGeom>
          <a:noFill/>
          <a:ln w="19050"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22540" name="TextBox 17"/>
          <p:cNvSpPr txBox="1">
            <a:spLocks noChangeArrowheads="1"/>
          </p:cNvSpPr>
          <p:nvPr/>
        </p:nvSpPr>
        <p:spPr bwMode="auto">
          <a:xfrm>
            <a:off x="2595564" y="2500313"/>
            <a:ext cx="207168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2"/>
              </a:buClr>
              <a:buSzPct val="75000"/>
              <a:buFont typeface="Wingdings" panose="05000000000000000000" pitchFamily="2" charset="2"/>
              <a:buChar char="n"/>
              <a:defRPr sz="3200">
                <a:solidFill>
                  <a:schemeClr val="tx1"/>
                </a:solidFill>
                <a:latin typeface="Times New Roman" panose="02020603050405020304" pitchFamily="18" charset="0"/>
              </a:defRPr>
            </a:lvl1pPr>
            <a:lvl2pPr marL="742950" indent="-285750" eaLnBrk="0" hangingPunct="0">
              <a:spcBef>
                <a:spcPct val="20000"/>
              </a:spcBef>
              <a:buClr>
                <a:schemeClr val="folHlink"/>
              </a:buClr>
              <a:buSzPct val="60000"/>
              <a:buFont typeface="Wingdings" panose="05000000000000000000" pitchFamily="2" charset="2"/>
              <a:buChar char="u"/>
              <a:defRPr sz="3200">
                <a:solidFill>
                  <a:schemeClr val="tx1"/>
                </a:solidFill>
                <a:latin typeface="Times New Roman" panose="02020603050405020304" pitchFamily="18" charset="0"/>
              </a:defRPr>
            </a:lvl2pPr>
            <a:lvl3pPr marL="1143000" indent="-228600" eaLnBrk="0" hangingPunct="0">
              <a:spcBef>
                <a:spcPct val="20000"/>
              </a:spcBef>
              <a:buClr>
                <a:schemeClr val="tx2"/>
              </a:buClr>
              <a:buSzPct val="60000"/>
              <a:buFont typeface="Wingdings" panose="05000000000000000000" pitchFamily="2" charset="2"/>
              <a:buChar char="t"/>
              <a:defRPr sz="3200">
                <a:solidFill>
                  <a:schemeClr val="tx1"/>
                </a:solidFill>
                <a:latin typeface="Times New Roman" panose="02020603050405020304" pitchFamily="18" charset="0"/>
              </a:defRPr>
            </a:lvl3pPr>
            <a:lvl4pPr marL="1600200" indent="-228600" eaLnBrk="0" hangingPunct="0">
              <a:spcBef>
                <a:spcPct val="20000"/>
              </a:spcBef>
              <a:buClr>
                <a:schemeClr val="tx1"/>
              </a:buClr>
              <a:buSzPct val="100000"/>
              <a:buChar char="•"/>
              <a:defRPr sz="3200">
                <a:solidFill>
                  <a:schemeClr val="tx1"/>
                </a:solidFill>
                <a:latin typeface="Times New Roman" panose="02020603050405020304" pitchFamily="18" charset="0"/>
              </a:defRPr>
            </a:lvl4pPr>
            <a:lvl5pPr marL="2057400" indent="-228600" eaLnBrk="0" hangingPunct="0">
              <a:spcBef>
                <a:spcPct val="20000"/>
              </a:spcBef>
              <a:buClr>
                <a:schemeClr val="tx1"/>
              </a:buClr>
              <a:buSzPct val="100000"/>
              <a:buChar char="–"/>
              <a:defRPr sz="32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SzPct val="100000"/>
              <a:buChar char="–"/>
              <a:defRPr sz="32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SzPct val="100000"/>
              <a:buChar char="–"/>
              <a:defRPr sz="32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SzPct val="100000"/>
              <a:buChar char="–"/>
              <a:defRPr sz="32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SzPct val="100000"/>
              <a:buChar char="–"/>
              <a:defRPr sz="3200">
                <a:solidFill>
                  <a:schemeClr val="tx1"/>
                </a:solidFill>
                <a:latin typeface="Times New Roman" panose="02020603050405020304" pitchFamily="18" charset="0"/>
              </a:defRPr>
            </a:lvl9pPr>
          </a:lstStyle>
          <a:p>
            <a:pPr eaLnBrk="1" hangingPunct="1">
              <a:spcBef>
                <a:spcPct val="0"/>
              </a:spcBef>
              <a:buClrTx/>
              <a:buSzTx/>
              <a:buFontTx/>
              <a:buNone/>
            </a:pPr>
            <a:r>
              <a:rPr lang="en-GB" altLang="en-US" sz="2400"/>
              <a:t>Application</a:t>
            </a:r>
            <a:endParaRPr lang="en-US" altLang="en-US" sz="2400"/>
          </a:p>
        </p:txBody>
      </p:sp>
      <p:sp>
        <p:nvSpPr>
          <p:cNvPr id="2" name="Slide Number Placeholder 1"/>
          <p:cNvSpPr>
            <a:spLocks noGrp="1"/>
          </p:cNvSpPr>
          <p:nvPr>
            <p:ph type="sldNum" sz="quarter" idx="12"/>
          </p:nvPr>
        </p:nvSpPr>
        <p:spPr/>
        <p:txBody>
          <a:bodyPr/>
          <a:lstStyle/>
          <a:p>
            <a:fld id="{FA8C678A-18FB-4A6C-9A8F-CEEC6E6D270C}" type="slidenum">
              <a:rPr lang="en-US" smtClean="0"/>
              <a:t>68</a:t>
            </a:fld>
            <a:endParaRPr lang="en-US"/>
          </a:p>
        </p:txBody>
      </p:sp>
    </p:spTree>
    <p:extLst>
      <p:ext uri="{BB962C8B-B14F-4D97-AF65-F5344CB8AC3E}">
        <p14:creationId xmlns:p14="http://schemas.microsoft.com/office/powerpoint/2010/main" val="3049427812"/>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a:xfrm>
            <a:off x="2595563" y="0"/>
            <a:ext cx="7772400" cy="1143000"/>
          </a:xfrm>
        </p:spPr>
        <p:txBody>
          <a:bodyPr>
            <a:normAutofit fontScale="90000"/>
          </a:bodyPr>
          <a:lstStyle/>
          <a:p>
            <a:r>
              <a:rPr lang="en-GB" altLang="en-US" smtClean="0"/>
              <a:t/>
            </a:r>
            <a:br>
              <a:rPr lang="en-GB" altLang="en-US" smtClean="0"/>
            </a:br>
            <a:r>
              <a:rPr lang="en-GB" altLang="en-US" smtClean="0"/>
              <a:t>Polymorphism and Object Oriented Programming</a:t>
            </a:r>
            <a:endParaRPr lang="en-US" altLang="en-US" smtClean="0"/>
          </a:p>
        </p:txBody>
      </p:sp>
      <p:sp>
        <p:nvSpPr>
          <p:cNvPr id="3" name="Content Placeholder 2"/>
          <p:cNvSpPr>
            <a:spLocks noGrp="1"/>
          </p:cNvSpPr>
          <p:nvPr>
            <p:ph idx="1"/>
          </p:nvPr>
        </p:nvSpPr>
        <p:spPr>
          <a:xfrm>
            <a:off x="2595563" y="2000250"/>
            <a:ext cx="7772400" cy="4114800"/>
          </a:xfrm>
        </p:spPr>
        <p:txBody>
          <a:bodyPr/>
          <a:lstStyle/>
          <a:p>
            <a:r>
              <a:rPr lang="en-GB" smtClean="0"/>
              <a:t>Polymorphism is implemented through references to objects</a:t>
            </a:r>
          </a:p>
          <a:p>
            <a:r>
              <a:rPr lang="en-GB" smtClean="0"/>
              <a:t>We can assign base class object references to any derived class object</a:t>
            </a:r>
          </a:p>
          <a:p>
            <a:endParaRPr lang="en-US" smtClean="0"/>
          </a:p>
        </p:txBody>
      </p:sp>
      <p:sp>
        <p:nvSpPr>
          <p:cNvPr id="4" name="Text Box 7"/>
          <p:cNvSpPr txBox="1">
            <a:spLocks noChangeArrowheads="1"/>
          </p:cNvSpPr>
          <p:nvPr/>
        </p:nvSpPr>
        <p:spPr bwMode="auto">
          <a:xfrm>
            <a:off x="2595564" y="4643439"/>
            <a:ext cx="7858125" cy="923925"/>
          </a:xfrm>
          <a:prstGeom prst="rect">
            <a:avLst/>
          </a:prstGeom>
          <a:solidFill>
            <a:schemeClr val="folHlink">
              <a:gamma/>
              <a:shade val="46275"/>
              <a:invGamma/>
            </a:schemeClr>
          </a:solidFill>
          <a:ln w="12700">
            <a:solidFill>
              <a:schemeClr val="folHlink"/>
            </a:solidFill>
            <a:miter lim="800000"/>
            <a:headEnd type="none" w="sm" len="sm"/>
            <a:tailEnd type="none" w="sm" len="sm"/>
          </a:ln>
          <a:effectLst/>
        </p:spPr>
        <p:txBody>
          <a:bodyPr lIns="182880" tIns="137160" rIns="182880" bIns="137160">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sz="1400">
                <a:latin typeface="Lucida Console" panose="020B0609040504020204" pitchFamily="49" charset="0"/>
              </a:rPr>
              <a:t>BankAccount acc1 = new CurrentAccount(12345, "John Smith", 1000, 500);</a:t>
            </a:r>
          </a:p>
          <a:p>
            <a:pPr eaLnBrk="1" hangingPunct="1"/>
            <a:endParaRPr lang="en-US" sz="1400">
              <a:latin typeface="Lucida Console" panose="020B0609040504020204" pitchFamily="49" charset="0"/>
            </a:endParaRPr>
          </a:p>
          <a:p>
            <a:pPr eaLnBrk="1" hangingPunct="1"/>
            <a:r>
              <a:rPr lang="en-US" sz="1400">
                <a:latin typeface="Lucida Console" panose="020B0609040504020204" pitchFamily="49" charset="0"/>
              </a:rPr>
              <a:t>BankAccount acc2 = new DepositAccount(54321, "Bill Jones", 2000, 5.0);</a:t>
            </a:r>
          </a:p>
        </p:txBody>
      </p:sp>
      <p:sp>
        <p:nvSpPr>
          <p:cNvPr id="2" name="Slide Number Placeholder 1"/>
          <p:cNvSpPr>
            <a:spLocks noGrp="1"/>
          </p:cNvSpPr>
          <p:nvPr>
            <p:ph type="sldNum" sz="quarter" idx="12"/>
          </p:nvPr>
        </p:nvSpPr>
        <p:spPr/>
        <p:txBody>
          <a:bodyPr/>
          <a:lstStyle/>
          <a:p>
            <a:fld id="{FA8C678A-18FB-4A6C-9A8F-CEEC6E6D270C}" type="slidenum">
              <a:rPr lang="en-US" smtClean="0"/>
              <a:t>69</a:t>
            </a:fld>
            <a:endParaRPr lang="en-US"/>
          </a:p>
        </p:txBody>
      </p:sp>
    </p:spTree>
    <p:extLst>
      <p:ext uri="{BB962C8B-B14F-4D97-AF65-F5344CB8AC3E}">
        <p14:creationId xmlns:p14="http://schemas.microsoft.com/office/powerpoint/2010/main" val="138530243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294967295"/>
          </p:nvPr>
        </p:nvSpPr>
        <p:spPr>
          <a:xfrm>
            <a:off x="838200" y="6356350"/>
            <a:ext cx="2743200" cy="365125"/>
          </a:xfrm>
        </p:spPr>
        <p:txBody>
          <a:bodyPr/>
          <a:lstStyle/>
          <a:p>
            <a:fld id="{19ABF348-39CF-4A02-B461-42939BD0E4B7}" type="slidenum">
              <a:rPr lang="en-US"/>
              <a:pPr/>
              <a:t>7</a:t>
            </a:fld>
            <a:endParaRPr lang="en-US"/>
          </a:p>
        </p:txBody>
      </p:sp>
      <p:sp>
        <p:nvSpPr>
          <p:cNvPr id="218114" name="Rectangle 2"/>
          <p:cNvSpPr>
            <a:spLocks noGrp="1" noChangeArrowheads="1"/>
          </p:cNvSpPr>
          <p:nvPr>
            <p:ph type="title"/>
          </p:nvPr>
        </p:nvSpPr>
        <p:spPr/>
        <p:txBody>
          <a:bodyPr/>
          <a:lstStyle/>
          <a:p>
            <a:r>
              <a:rPr lang="en-US"/>
              <a:t>Inheritance Example</a:t>
            </a:r>
          </a:p>
        </p:txBody>
      </p:sp>
      <p:sp>
        <p:nvSpPr>
          <p:cNvPr id="218115" name="Rectangle 3"/>
          <p:cNvSpPr>
            <a:spLocks noGrp="1" noChangeArrowheads="1"/>
          </p:cNvSpPr>
          <p:nvPr>
            <p:ph type="body" idx="1"/>
          </p:nvPr>
        </p:nvSpPr>
        <p:spPr/>
        <p:txBody>
          <a:bodyPr>
            <a:normAutofit fontScale="77500" lnSpcReduction="20000"/>
          </a:bodyPr>
          <a:lstStyle/>
          <a:p>
            <a:pPr>
              <a:lnSpc>
                <a:spcPct val="90000"/>
              </a:lnSpc>
              <a:buFont typeface="Wingdings" panose="05000000000000000000" pitchFamily="2" charset="2"/>
              <a:buNone/>
            </a:pPr>
            <a:r>
              <a:rPr lang="en-US" sz="2000">
                <a:latin typeface="Courier New" panose="02070309020205020404" pitchFamily="49" charset="0"/>
              </a:rPr>
              <a:t>class BankAccount {</a:t>
            </a:r>
          </a:p>
          <a:p>
            <a:pPr>
              <a:lnSpc>
                <a:spcPct val="90000"/>
              </a:lnSpc>
              <a:buFont typeface="Wingdings" panose="05000000000000000000" pitchFamily="2" charset="2"/>
              <a:buNone/>
            </a:pPr>
            <a:r>
              <a:rPr lang="en-US" sz="2000">
                <a:latin typeface="Courier New" panose="02070309020205020404" pitchFamily="49" charset="0"/>
              </a:rPr>
              <a:t>  private double myBal;</a:t>
            </a:r>
          </a:p>
          <a:p>
            <a:pPr>
              <a:lnSpc>
                <a:spcPct val="90000"/>
              </a:lnSpc>
              <a:buFont typeface="Wingdings" panose="05000000000000000000" pitchFamily="2" charset="2"/>
              <a:buNone/>
            </a:pPr>
            <a:r>
              <a:rPr lang="en-US" sz="2000">
                <a:latin typeface="Courier New" panose="02070309020205020404" pitchFamily="49" charset="0"/>
              </a:rPr>
              <a:t>  public BankAccount() { myBal = 0; }</a:t>
            </a:r>
          </a:p>
          <a:p>
            <a:pPr>
              <a:lnSpc>
                <a:spcPct val="90000"/>
              </a:lnSpc>
              <a:buFont typeface="Wingdings" panose="05000000000000000000" pitchFamily="2" charset="2"/>
              <a:buNone/>
            </a:pPr>
            <a:r>
              <a:rPr lang="en-US" sz="2000">
                <a:latin typeface="Courier New" panose="02070309020205020404" pitchFamily="49" charset="0"/>
              </a:rPr>
              <a:t>  public double getBalance() { return myBal; }</a:t>
            </a:r>
          </a:p>
          <a:p>
            <a:pPr>
              <a:lnSpc>
                <a:spcPct val="90000"/>
              </a:lnSpc>
              <a:buFont typeface="Wingdings" panose="05000000000000000000" pitchFamily="2" charset="2"/>
              <a:buNone/>
            </a:pPr>
            <a:r>
              <a:rPr lang="en-US" sz="2000">
                <a:latin typeface="Courier New" panose="02070309020205020404" pitchFamily="49" charset="0"/>
              </a:rPr>
              <a:t>}</a:t>
            </a:r>
          </a:p>
          <a:p>
            <a:pPr>
              <a:lnSpc>
                <a:spcPct val="90000"/>
              </a:lnSpc>
              <a:buFont typeface="Wingdings" panose="05000000000000000000" pitchFamily="2" charset="2"/>
              <a:buNone/>
            </a:pPr>
            <a:endParaRPr lang="en-US" sz="2000">
              <a:latin typeface="Courier New" panose="02070309020205020404" pitchFamily="49" charset="0"/>
            </a:endParaRPr>
          </a:p>
          <a:p>
            <a:pPr>
              <a:lnSpc>
                <a:spcPct val="90000"/>
              </a:lnSpc>
              <a:buFont typeface="Wingdings" panose="05000000000000000000" pitchFamily="2" charset="2"/>
              <a:buNone/>
            </a:pPr>
            <a:r>
              <a:rPr lang="en-US" sz="2000">
                <a:latin typeface="Courier New" panose="02070309020205020404" pitchFamily="49" charset="0"/>
              </a:rPr>
              <a:t>class CheckingAccount </a:t>
            </a:r>
            <a:r>
              <a:rPr lang="en-US" sz="2000" b="1">
                <a:latin typeface="Courier New" panose="02070309020205020404" pitchFamily="49" charset="0"/>
              </a:rPr>
              <a:t>extends</a:t>
            </a:r>
            <a:r>
              <a:rPr lang="en-US" sz="2000">
                <a:latin typeface="Courier New" panose="02070309020205020404" pitchFamily="49" charset="0"/>
              </a:rPr>
              <a:t> BankAccount {</a:t>
            </a:r>
          </a:p>
          <a:p>
            <a:pPr>
              <a:lnSpc>
                <a:spcPct val="90000"/>
              </a:lnSpc>
              <a:buFont typeface="Wingdings" panose="05000000000000000000" pitchFamily="2" charset="2"/>
              <a:buNone/>
            </a:pPr>
            <a:r>
              <a:rPr lang="en-US" sz="2000">
                <a:latin typeface="Courier New" panose="02070309020205020404" pitchFamily="49" charset="0"/>
              </a:rPr>
              <a:t>  private double myInterest;</a:t>
            </a:r>
          </a:p>
          <a:p>
            <a:pPr>
              <a:lnSpc>
                <a:spcPct val="90000"/>
              </a:lnSpc>
              <a:buFont typeface="Wingdings" panose="05000000000000000000" pitchFamily="2" charset="2"/>
              <a:buNone/>
            </a:pPr>
            <a:r>
              <a:rPr lang="en-US" sz="2000">
                <a:latin typeface="Courier New" panose="02070309020205020404" pitchFamily="49" charset="0"/>
              </a:rPr>
              <a:t>  public CheckingAccount(double interest) {  }</a:t>
            </a:r>
          </a:p>
          <a:p>
            <a:pPr>
              <a:lnSpc>
                <a:spcPct val="90000"/>
              </a:lnSpc>
              <a:buFont typeface="Wingdings" panose="05000000000000000000" pitchFamily="2" charset="2"/>
              <a:buNone/>
            </a:pPr>
            <a:r>
              <a:rPr lang="en-US" sz="2000">
                <a:latin typeface="Courier New" panose="02070309020205020404" pitchFamily="49" charset="0"/>
              </a:rPr>
              <a:t>  public double getInterest() { return myInterest; }</a:t>
            </a:r>
          </a:p>
          <a:p>
            <a:pPr>
              <a:lnSpc>
                <a:spcPct val="90000"/>
              </a:lnSpc>
              <a:buFont typeface="Wingdings" panose="05000000000000000000" pitchFamily="2" charset="2"/>
              <a:buNone/>
            </a:pPr>
            <a:r>
              <a:rPr lang="en-US" sz="2000">
                <a:latin typeface="Courier New" panose="02070309020205020404" pitchFamily="49" charset="0"/>
              </a:rPr>
              <a:t>  public void applyInterest() {  }</a:t>
            </a:r>
          </a:p>
          <a:p>
            <a:pPr>
              <a:lnSpc>
                <a:spcPct val="90000"/>
              </a:lnSpc>
              <a:buFont typeface="Wingdings" panose="05000000000000000000" pitchFamily="2" charset="2"/>
              <a:buNone/>
            </a:pPr>
            <a:r>
              <a:rPr lang="en-US" sz="2000">
                <a:latin typeface="Courier New" panose="02070309020205020404" pitchFamily="49" charset="0"/>
              </a:rPr>
              <a:t>}</a:t>
            </a:r>
          </a:p>
          <a:p>
            <a:pPr>
              <a:buFont typeface="Wingdings" panose="05000000000000000000" pitchFamily="2" charset="2"/>
              <a:buNone/>
            </a:pPr>
            <a:r>
              <a:rPr lang="en-US" sz="1600">
                <a:latin typeface="Courier New" panose="02070309020205020404" pitchFamily="49" charset="0"/>
              </a:rPr>
              <a:t>	</a:t>
            </a:r>
          </a:p>
          <a:p>
            <a:r>
              <a:rPr lang="en-US" sz="2400">
                <a:latin typeface="Courier New" panose="02070309020205020404" pitchFamily="49" charset="0"/>
              </a:rPr>
              <a:t>CheckingAccount</a:t>
            </a:r>
            <a:r>
              <a:rPr lang="en-US" sz="2400"/>
              <a:t> objects have myBal and myInterest fields, and getBalance(), getInterest(), and applyInterest() methods </a:t>
            </a:r>
          </a:p>
        </p:txBody>
      </p:sp>
    </p:spTree>
    <p:extLst>
      <p:ext uri="{BB962C8B-B14F-4D97-AF65-F5344CB8AC3E}">
        <p14:creationId xmlns:p14="http://schemas.microsoft.com/office/powerpoint/2010/main" val="246199070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2595563" y="0"/>
            <a:ext cx="7772400" cy="1143000"/>
          </a:xfrm>
        </p:spPr>
        <p:txBody>
          <a:bodyPr>
            <a:normAutofit fontScale="90000"/>
          </a:bodyPr>
          <a:lstStyle/>
          <a:p>
            <a:r>
              <a:rPr lang="en-GB" altLang="en-US" smtClean="0"/>
              <a:t/>
            </a:r>
            <a:br>
              <a:rPr lang="en-GB" altLang="en-US" smtClean="0"/>
            </a:br>
            <a:r>
              <a:rPr lang="en-GB" altLang="en-US" smtClean="0"/>
              <a:t>Polymorphism and Object Oriented Programming</a:t>
            </a:r>
            <a:endParaRPr lang="en-US" altLang="en-US" smtClean="0"/>
          </a:p>
        </p:txBody>
      </p:sp>
      <p:sp>
        <p:nvSpPr>
          <p:cNvPr id="24579" name="Text Box 2"/>
          <p:cNvSpPr txBox="1">
            <a:spLocks noChangeArrowheads="1"/>
          </p:cNvSpPr>
          <p:nvPr/>
        </p:nvSpPr>
        <p:spPr bwMode="auto">
          <a:xfrm>
            <a:off x="2738438" y="2786063"/>
            <a:ext cx="1600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2"/>
              </a:buClr>
              <a:buSzPct val="75000"/>
              <a:buFont typeface="Wingdings" panose="05000000000000000000" pitchFamily="2" charset="2"/>
              <a:buChar char="n"/>
              <a:defRPr sz="3200">
                <a:solidFill>
                  <a:schemeClr val="tx1"/>
                </a:solidFill>
                <a:latin typeface="Times New Roman" panose="02020603050405020304" pitchFamily="18" charset="0"/>
              </a:defRPr>
            </a:lvl1pPr>
            <a:lvl2pPr marL="742950" indent="-285750" eaLnBrk="0" hangingPunct="0">
              <a:spcBef>
                <a:spcPct val="20000"/>
              </a:spcBef>
              <a:buClr>
                <a:schemeClr val="folHlink"/>
              </a:buClr>
              <a:buSzPct val="60000"/>
              <a:buFont typeface="Wingdings" panose="05000000000000000000" pitchFamily="2" charset="2"/>
              <a:buChar char="u"/>
              <a:defRPr sz="3200">
                <a:solidFill>
                  <a:schemeClr val="tx1"/>
                </a:solidFill>
                <a:latin typeface="Times New Roman" panose="02020603050405020304" pitchFamily="18" charset="0"/>
              </a:defRPr>
            </a:lvl2pPr>
            <a:lvl3pPr marL="1143000" indent="-228600" eaLnBrk="0" hangingPunct="0">
              <a:spcBef>
                <a:spcPct val="20000"/>
              </a:spcBef>
              <a:buClr>
                <a:schemeClr val="tx2"/>
              </a:buClr>
              <a:buSzPct val="60000"/>
              <a:buFont typeface="Wingdings" panose="05000000000000000000" pitchFamily="2" charset="2"/>
              <a:buChar char="t"/>
              <a:defRPr sz="3200">
                <a:solidFill>
                  <a:schemeClr val="tx1"/>
                </a:solidFill>
                <a:latin typeface="Times New Roman" panose="02020603050405020304" pitchFamily="18" charset="0"/>
              </a:defRPr>
            </a:lvl3pPr>
            <a:lvl4pPr marL="1600200" indent="-228600" eaLnBrk="0" hangingPunct="0">
              <a:spcBef>
                <a:spcPct val="20000"/>
              </a:spcBef>
              <a:buClr>
                <a:schemeClr val="tx1"/>
              </a:buClr>
              <a:buSzPct val="100000"/>
              <a:buChar char="•"/>
              <a:defRPr sz="3200">
                <a:solidFill>
                  <a:schemeClr val="tx1"/>
                </a:solidFill>
                <a:latin typeface="Times New Roman" panose="02020603050405020304" pitchFamily="18" charset="0"/>
              </a:defRPr>
            </a:lvl4pPr>
            <a:lvl5pPr marL="2057400" indent="-228600" eaLnBrk="0" hangingPunct="0">
              <a:spcBef>
                <a:spcPct val="20000"/>
              </a:spcBef>
              <a:buClr>
                <a:schemeClr val="tx1"/>
              </a:buClr>
              <a:buSzPct val="100000"/>
              <a:buChar char="–"/>
              <a:defRPr sz="32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SzPct val="100000"/>
              <a:buChar char="–"/>
              <a:defRPr sz="32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SzPct val="100000"/>
              <a:buChar char="–"/>
              <a:defRPr sz="32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SzPct val="100000"/>
              <a:buChar char="–"/>
              <a:defRPr sz="32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SzPct val="100000"/>
              <a:buChar char="–"/>
              <a:defRPr sz="3200">
                <a:solidFill>
                  <a:schemeClr val="tx1"/>
                </a:solidFill>
                <a:latin typeface="Times New Roman" panose="02020603050405020304" pitchFamily="18" charset="0"/>
              </a:defRPr>
            </a:lvl9pPr>
          </a:lstStyle>
          <a:p>
            <a:pPr eaLnBrk="1" hangingPunct="1">
              <a:spcBef>
                <a:spcPct val="50000"/>
              </a:spcBef>
              <a:buClrTx/>
              <a:buSzTx/>
              <a:buFontTx/>
              <a:buNone/>
            </a:pPr>
            <a:r>
              <a:rPr lang="en-GB" altLang="en-US" sz="2400"/>
              <a:t>acc1</a:t>
            </a:r>
          </a:p>
        </p:txBody>
      </p:sp>
      <p:sp>
        <p:nvSpPr>
          <p:cNvPr id="24580" name="Text Box 4"/>
          <p:cNvSpPr txBox="1">
            <a:spLocks noChangeArrowheads="1"/>
          </p:cNvSpPr>
          <p:nvPr/>
        </p:nvSpPr>
        <p:spPr bwMode="auto">
          <a:xfrm>
            <a:off x="5524500" y="1785938"/>
            <a:ext cx="2667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2"/>
              </a:buClr>
              <a:buSzPct val="75000"/>
              <a:buFont typeface="Wingdings" panose="05000000000000000000" pitchFamily="2" charset="2"/>
              <a:buChar char="n"/>
              <a:defRPr sz="3200">
                <a:solidFill>
                  <a:schemeClr val="tx1"/>
                </a:solidFill>
                <a:latin typeface="Times New Roman" panose="02020603050405020304" pitchFamily="18" charset="0"/>
              </a:defRPr>
            </a:lvl1pPr>
            <a:lvl2pPr marL="742950" indent="-285750" eaLnBrk="0" hangingPunct="0">
              <a:spcBef>
                <a:spcPct val="20000"/>
              </a:spcBef>
              <a:buClr>
                <a:schemeClr val="folHlink"/>
              </a:buClr>
              <a:buSzPct val="60000"/>
              <a:buFont typeface="Wingdings" panose="05000000000000000000" pitchFamily="2" charset="2"/>
              <a:buChar char="u"/>
              <a:defRPr sz="3200">
                <a:solidFill>
                  <a:schemeClr val="tx1"/>
                </a:solidFill>
                <a:latin typeface="Times New Roman" panose="02020603050405020304" pitchFamily="18" charset="0"/>
              </a:defRPr>
            </a:lvl2pPr>
            <a:lvl3pPr marL="1143000" indent="-228600" eaLnBrk="0" hangingPunct="0">
              <a:spcBef>
                <a:spcPct val="20000"/>
              </a:spcBef>
              <a:buClr>
                <a:schemeClr val="tx2"/>
              </a:buClr>
              <a:buSzPct val="60000"/>
              <a:buFont typeface="Wingdings" panose="05000000000000000000" pitchFamily="2" charset="2"/>
              <a:buChar char="t"/>
              <a:defRPr sz="3200">
                <a:solidFill>
                  <a:schemeClr val="tx1"/>
                </a:solidFill>
                <a:latin typeface="Times New Roman" panose="02020603050405020304" pitchFamily="18" charset="0"/>
              </a:defRPr>
            </a:lvl3pPr>
            <a:lvl4pPr marL="1600200" indent="-228600" eaLnBrk="0" hangingPunct="0">
              <a:spcBef>
                <a:spcPct val="20000"/>
              </a:spcBef>
              <a:buClr>
                <a:schemeClr val="tx1"/>
              </a:buClr>
              <a:buSzPct val="100000"/>
              <a:buChar char="•"/>
              <a:defRPr sz="3200">
                <a:solidFill>
                  <a:schemeClr val="tx1"/>
                </a:solidFill>
                <a:latin typeface="Times New Roman" panose="02020603050405020304" pitchFamily="18" charset="0"/>
              </a:defRPr>
            </a:lvl4pPr>
            <a:lvl5pPr marL="2057400" indent="-228600" eaLnBrk="0" hangingPunct="0">
              <a:spcBef>
                <a:spcPct val="20000"/>
              </a:spcBef>
              <a:buClr>
                <a:schemeClr val="tx1"/>
              </a:buClr>
              <a:buSzPct val="100000"/>
              <a:buChar char="–"/>
              <a:defRPr sz="32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SzPct val="100000"/>
              <a:buChar char="–"/>
              <a:defRPr sz="32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SzPct val="100000"/>
              <a:buChar char="–"/>
              <a:defRPr sz="32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SzPct val="100000"/>
              <a:buChar char="–"/>
              <a:defRPr sz="32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SzPct val="100000"/>
              <a:buChar char="–"/>
              <a:defRPr sz="3200">
                <a:solidFill>
                  <a:schemeClr val="tx1"/>
                </a:solidFill>
                <a:latin typeface="Times New Roman" panose="02020603050405020304" pitchFamily="18" charset="0"/>
              </a:defRPr>
            </a:lvl9pPr>
          </a:lstStyle>
          <a:p>
            <a:pPr eaLnBrk="1" hangingPunct="1">
              <a:spcBef>
                <a:spcPct val="50000"/>
              </a:spcBef>
              <a:buClrTx/>
              <a:buSzTx/>
              <a:buFontTx/>
              <a:buNone/>
            </a:pPr>
            <a:r>
              <a:rPr lang="en-GB" altLang="en-US" sz="2400"/>
              <a:t>CurrentAccount</a:t>
            </a:r>
          </a:p>
        </p:txBody>
      </p:sp>
      <p:sp>
        <p:nvSpPr>
          <p:cNvPr id="24581" name="Rectangle 9"/>
          <p:cNvSpPr>
            <a:spLocks noChangeArrowheads="1"/>
          </p:cNvSpPr>
          <p:nvPr/>
        </p:nvSpPr>
        <p:spPr bwMode="auto">
          <a:xfrm>
            <a:off x="5238750" y="2214563"/>
            <a:ext cx="3290888" cy="4500562"/>
          </a:xfrm>
          <a:prstGeom prst="rect">
            <a:avLst/>
          </a:prstGeom>
          <a:solidFill>
            <a:srgbClr val="C2430A"/>
          </a:solidFill>
          <a:ln w="9525">
            <a:solidFill>
              <a:schemeClr val="tx1"/>
            </a:solidFill>
            <a:miter lim="800000"/>
            <a:headEnd/>
            <a:tailEnd/>
          </a:ln>
        </p:spPr>
        <p:txBody>
          <a:bodyPr wrap="none" anchor="ctr"/>
          <a:lstStyle>
            <a:lvl1pPr eaLnBrk="0" hangingPunct="0">
              <a:spcBef>
                <a:spcPct val="20000"/>
              </a:spcBef>
              <a:buClr>
                <a:schemeClr val="tx2"/>
              </a:buClr>
              <a:buSzPct val="75000"/>
              <a:buFont typeface="Wingdings" panose="05000000000000000000" pitchFamily="2" charset="2"/>
              <a:buChar char="n"/>
              <a:defRPr sz="3200">
                <a:solidFill>
                  <a:schemeClr val="tx1"/>
                </a:solidFill>
                <a:latin typeface="Times New Roman" panose="02020603050405020304" pitchFamily="18" charset="0"/>
              </a:defRPr>
            </a:lvl1pPr>
            <a:lvl2pPr marL="742950" indent="-285750" eaLnBrk="0" hangingPunct="0">
              <a:spcBef>
                <a:spcPct val="20000"/>
              </a:spcBef>
              <a:buClr>
                <a:schemeClr val="folHlink"/>
              </a:buClr>
              <a:buSzPct val="60000"/>
              <a:buFont typeface="Wingdings" panose="05000000000000000000" pitchFamily="2" charset="2"/>
              <a:buChar char="u"/>
              <a:defRPr sz="3200">
                <a:solidFill>
                  <a:schemeClr val="tx1"/>
                </a:solidFill>
                <a:latin typeface="Times New Roman" panose="02020603050405020304" pitchFamily="18" charset="0"/>
              </a:defRPr>
            </a:lvl2pPr>
            <a:lvl3pPr marL="1143000" indent="-228600" eaLnBrk="0" hangingPunct="0">
              <a:spcBef>
                <a:spcPct val="20000"/>
              </a:spcBef>
              <a:buClr>
                <a:schemeClr val="tx2"/>
              </a:buClr>
              <a:buSzPct val="60000"/>
              <a:buFont typeface="Wingdings" panose="05000000000000000000" pitchFamily="2" charset="2"/>
              <a:buChar char="t"/>
              <a:defRPr sz="3200">
                <a:solidFill>
                  <a:schemeClr val="tx1"/>
                </a:solidFill>
                <a:latin typeface="Times New Roman" panose="02020603050405020304" pitchFamily="18" charset="0"/>
              </a:defRPr>
            </a:lvl3pPr>
            <a:lvl4pPr marL="1600200" indent="-228600" eaLnBrk="0" hangingPunct="0">
              <a:spcBef>
                <a:spcPct val="20000"/>
              </a:spcBef>
              <a:buClr>
                <a:schemeClr val="tx1"/>
              </a:buClr>
              <a:buSzPct val="100000"/>
              <a:buChar char="•"/>
              <a:defRPr sz="3200">
                <a:solidFill>
                  <a:schemeClr val="tx1"/>
                </a:solidFill>
                <a:latin typeface="Times New Roman" panose="02020603050405020304" pitchFamily="18" charset="0"/>
              </a:defRPr>
            </a:lvl4pPr>
            <a:lvl5pPr marL="2057400" indent="-228600" eaLnBrk="0" hangingPunct="0">
              <a:spcBef>
                <a:spcPct val="20000"/>
              </a:spcBef>
              <a:buClr>
                <a:schemeClr val="tx1"/>
              </a:buClr>
              <a:buSzPct val="100000"/>
              <a:buChar char="–"/>
              <a:defRPr sz="32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SzPct val="100000"/>
              <a:buChar char="–"/>
              <a:defRPr sz="32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SzPct val="100000"/>
              <a:buChar char="–"/>
              <a:defRPr sz="32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SzPct val="100000"/>
              <a:buChar char="–"/>
              <a:defRPr sz="32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SzPct val="100000"/>
              <a:buChar char="–"/>
              <a:defRPr sz="3200">
                <a:solidFill>
                  <a:schemeClr val="tx1"/>
                </a:solidFill>
                <a:latin typeface="Times New Roman" panose="02020603050405020304" pitchFamily="18" charset="0"/>
              </a:defRPr>
            </a:lvl9pPr>
          </a:lstStyle>
          <a:p>
            <a:pPr eaLnBrk="1" hangingPunct="1">
              <a:spcBef>
                <a:spcPct val="0"/>
              </a:spcBef>
              <a:buClrTx/>
              <a:buSzTx/>
              <a:buFontTx/>
              <a:buNone/>
            </a:pPr>
            <a:endParaRPr lang="en-GB" altLang="en-US" sz="2400"/>
          </a:p>
        </p:txBody>
      </p:sp>
      <p:sp>
        <p:nvSpPr>
          <p:cNvPr id="24582" name="Text Box 12"/>
          <p:cNvSpPr txBox="1">
            <a:spLocks noChangeArrowheads="1"/>
          </p:cNvSpPr>
          <p:nvPr/>
        </p:nvSpPr>
        <p:spPr bwMode="auto">
          <a:xfrm>
            <a:off x="6310314" y="5214938"/>
            <a:ext cx="92868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2"/>
              </a:buClr>
              <a:buSzPct val="75000"/>
              <a:buFont typeface="Wingdings" panose="05000000000000000000" pitchFamily="2" charset="2"/>
              <a:buChar char="n"/>
              <a:defRPr sz="3200">
                <a:solidFill>
                  <a:schemeClr val="tx1"/>
                </a:solidFill>
                <a:latin typeface="Times New Roman" panose="02020603050405020304" pitchFamily="18" charset="0"/>
              </a:defRPr>
            </a:lvl1pPr>
            <a:lvl2pPr marL="742950" indent="-285750" eaLnBrk="0" hangingPunct="0">
              <a:spcBef>
                <a:spcPct val="20000"/>
              </a:spcBef>
              <a:buClr>
                <a:schemeClr val="folHlink"/>
              </a:buClr>
              <a:buSzPct val="60000"/>
              <a:buFont typeface="Wingdings" panose="05000000000000000000" pitchFamily="2" charset="2"/>
              <a:buChar char="u"/>
              <a:defRPr sz="3200">
                <a:solidFill>
                  <a:schemeClr val="tx1"/>
                </a:solidFill>
                <a:latin typeface="Times New Roman" panose="02020603050405020304" pitchFamily="18" charset="0"/>
              </a:defRPr>
            </a:lvl2pPr>
            <a:lvl3pPr marL="1143000" indent="-228600" eaLnBrk="0" hangingPunct="0">
              <a:spcBef>
                <a:spcPct val="20000"/>
              </a:spcBef>
              <a:buClr>
                <a:schemeClr val="tx2"/>
              </a:buClr>
              <a:buSzPct val="60000"/>
              <a:buFont typeface="Wingdings" panose="05000000000000000000" pitchFamily="2" charset="2"/>
              <a:buChar char="t"/>
              <a:defRPr sz="3200">
                <a:solidFill>
                  <a:schemeClr val="tx1"/>
                </a:solidFill>
                <a:latin typeface="Times New Roman" panose="02020603050405020304" pitchFamily="18" charset="0"/>
              </a:defRPr>
            </a:lvl3pPr>
            <a:lvl4pPr marL="1600200" indent="-228600" eaLnBrk="0" hangingPunct="0">
              <a:spcBef>
                <a:spcPct val="20000"/>
              </a:spcBef>
              <a:buClr>
                <a:schemeClr val="tx1"/>
              </a:buClr>
              <a:buSzPct val="100000"/>
              <a:buChar char="•"/>
              <a:defRPr sz="3200">
                <a:solidFill>
                  <a:schemeClr val="tx1"/>
                </a:solidFill>
                <a:latin typeface="Times New Roman" panose="02020603050405020304" pitchFamily="18" charset="0"/>
              </a:defRPr>
            </a:lvl4pPr>
            <a:lvl5pPr marL="2057400" indent="-228600" eaLnBrk="0" hangingPunct="0">
              <a:spcBef>
                <a:spcPct val="20000"/>
              </a:spcBef>
              <a:buClr>
                <a:schemeClr val="tx1"/>
              </a:buClr>
              <a:buSzPct val="100000"/>
              <a:buChar char="–"/>
              <a:defRPr sz="32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SzPct val="100000"/>
              <a:buChar char="–"/>
              <a:defRPr sz="32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SzPct val="100000"/>
              <a:buChar char="–"/>
              <a:defRPr sz="32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SzPct val="100000"/>
              <a:buChar char="–"/>
              <a:defRPr sz="32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SzPct val="100000"/>
              <a:buChar char="–"/>
              <a:defRPr sz="3200">
                <a:solidFill>
                  <a:schemeClr val="tx1"/>
                </a:solidFill>
                <a:latin typeface="Times New Roman" panose="02020603050405020304" pitchFamily="18" charset="0"/>
              </a:defRPr>
            </a:lvl9pPr>
          </a:lstStyle>
          <a:p>
            <a:pPr eaLnBrk="1" hangingPunct="1">
              <a:spcBef>
                <a:spcPct val="50000"/>
              </a:spcBef>
              <a:buClrTx/>
              <a:buSzTx/>
              <a:buFontTx/>
              <a:buNone/>
            </a:pPr>
            <a:r>
              <a:rPr lang="en-GB" altLang="en-US" sz="2400"/>
              <a:t>500</a:t>
            </a:r>
          </a:p>
        </p:txBody>
      </p:sp>
      <p:sp>
        <p:nvSpPr>
          <p:cNvPr id="24583" name="Text Box 13"/>
          <p:cNvSpPr txBox="1">
            <a:spLocks noChangeArrowheads="1"/>
          </p:cNvSpPr>
          <p:nvPr/>
        </p:nvSpPr>
        <p:spPr bwMode="auto">
          <a:xfrm>
            <a:off x="5881688" y="6072188"/>
            <a:ext cx="3200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2"/>
              </a:buClr>
              <a:buSzPct val="75000"/>
              <a:buFont typeface="Wingdings" panose="05000000000000000000" pitchFamily="2" charset="2"/>
              <a:buChar char="n"/>
              <a:defRPr sz="3200">
                <a:solidFill>
                  <a:schemeClr val="tx1"/>
                </a:solidFill>
                <a:latin typeface="Times New Roman" panose="02020603050405020304" pitchFamily="18" charset="0"/>
              </a:defRPr>
            </a:lvl1pPr>
            <a:lvl2pPr marL="742950" indent="-285750" eaLnBrk="0" hangingPunct="0">
              <a:spcBef>
                <a:spcPct val="20000"/>
              </a:spcBef>
              <a:buClr>
                <a:schemeClr val="folHlink"/>
              </a:buClr>
              <a:buSzPct val="60000"/>
              <a:buFont typeface="Wingdings" panose="05000000000000000000" pitchFamily="2" charset="2"/>
              <a:buChar char="u"/>
              <a:defRPr sz="3200">
                <a:solidFill>
                  <a:schemeClr val="tx1"/>
                </a:solidFill>
                <a:latin typeface="Times New Roman" panose="02020603050405020304" pitchFamily="18" charset="0"/>
              </a:defRPr>
            </a:lvl2pPr>
            <a:lvl3pPr marL="1143000" indent="-228600" eaLnBrk="0" hangingPunct="0">
              <a:spcBef>
                <a:spcPct val="20000"/>
              </a:spcBef>
              <a:buClr>
                <a:schemeClr val="tx2"/>
              </a:buClr>
              <a:buSzPct val="60000"/>
              <a:buFont typeface="Wingdings" panose="05000000000000000000" pitchFamily="2" charset="2"/>
              <a:buChar char="t"/>
              <a:defRPr sz="3200">
                <a:solidFill>
                  <a:schemeClr val="tx1"/>
                </a:solidFill>
                <a:latin typeface="Times New Roman" panose="02020603050405020304" pitchFamily="18" charset="0"/>
              </a:defRPr>
            </a:lvl3pPr>
            <a:lvl4pPr marL="1600200" indent="-228600" eaLnBrk="0" hangingPunct="0">
              <a:spcBef>
                <a:spcPct val="20000"/>
              </a:spcBef>
              <a:buClr>
                <a:schemeClr val="tx1"/>
              </a:buClr>
              <a:buSzPct val="100000"/>
              <a:buChar char="•"/>
              <a:defRPr sz="3200">
                <a:solidFill>
                  <a:schemeClr val="tx1"/>
                </a:solidFill>
                <a:latin typeface="Times New Roman" panose="02020603050405020304" pitchFamily="18" charset="0"/>
              </a:defRPr>
            </a:lvl4pPr>
            <a:lvl5pPr marL="2057400" indent="-228600" eaLnBrk="0" hangingPunct="0">
              <a:spcBef>
                <a:spcPct val="20000"/>
              </a:spcBef>
              <a:buClr>
                <a:schemeClr val="tx1"/>
              </a:buClr>
              <a:buSzPct val="100000"/>
              <a:buChar char="–"/>
              <a:defRPr sz="32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SzPct val="100000"/>
              <a:buChar char="–"/>
              <a:defRPr sz="32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SzPct val="100000"/>
              <a:buChar char="–"/>
              <a:defRPr sz="32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SzPct val="100000"/>
              <a:buChar char="–"/>
              <a:defRPr sz="32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SzPct val="100000"/>
              <a:buChar char="–"/>
              <a:defRPr sz="3200">
                <a:solidFill>
                  <a:schemeClr val="tx1"/>
                </a:solidFill>
                <a:latin typeface="Times New Roman" panose="02020603050405020304" pitchFamily="18" charset="0"/>
              </a:defRPr>
            </a:lvl9pPr>
          </a:lstStyle>
          <a:p>
            <a:pPr eaLnBrk="1" hangingPunct="1">
              <a:spcBef>
                <a:spcPct val="50000"/>
              </a:spcBef>
              <a:buClrTx/>
              <a:buSzTx/>
              <a:buFontTx/>
              <a:buNone/>
            </a:pPr>
            <a:r>
              <a:rPr lang="en-GB" altLang="en-US" sz="2400"/>
              <a:t>withdraw()</a:t>
            </a:r>
          </a:p>
        </p:txBody>
      </p:sp>
      <p:sp>
        <p:nvSpPr>
          <p:cNvPr id="24584" name="Rectangle 14"/>
          <p:cNvSpPr>
            <a:spLocks noChangeArrowheads="1"/>
          </p:cNvSpPr>
          <p:nvPr/>
        </p:nvSpPr>
        <p:spPr bwMode="auto">
          <a:xfrm>
            <a:off x="5595938" y="2571751"/>
            <a:ext cx="2514600" cy="2301875"/>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tx2"/>
              </a:buClr>
              <a:buSzPct val="75000"/>
              <a:buFont typeface="Wingdings" panose="05000000000000000000" pitchFamily="2" charset="2"/>
              <a:buChar char="n"/>
              <a:defRPr sz="3200">
                <a:solidFill>
                  <a:schemeClr val="tx1"/>
                </a:solidFill>
                <a:latin typeface="Times New Roman" panose="02020603050405020304" pitchFamily="18" charset="0"/>
              </a:defRPr>
            </a:lvl1pPr>
            <a:lvl2pPr marL="742950" indent="-285750" eaLnBrk="0" hangingPunct="0">
              <a:spcBef>
                <a:spcPct val="20000"/>
              </a:spcBef>
              <a:buClr>
                <a:schemeClr val="folHlink"/>
              </a:buClr>
              <a:buSzPct val="60000"/>
              <a:buFont typeface="Wingdings" panose="05000000000000000000" pitchFamily="2" charset="2"/>
              <a:buChar char="u"/>
              <a:defRPr sz="3200">
                <a:solidFill>
                  <a:schemeClr val="tx1"/>
                </a:solidFill>
                <a:latin typeface="Times New Roman" panose="02020603050405020304" pitchFamily="18" charset="0"/>
              </a:defRPr>
            </a:lvl2pPr>
            <a:lvl3pPr marL="1143000" indent="-228600" eaLnBrk="0" hangingPunct="0">
              <a:spcBef>
                <a:spcPct val="20000"/>
              </a:spcBef>
              <a:buClr>
                <a:schemeClr val="tx2"/>
              </a:buClr>
              <a:buSzPct val="60000"/>
              <a:buFont typeface="Wingdings" panose="05000000000000000000" pitchFamily="2" charset="2"/>
              <a:buChar char="t"/>
              <a:defRPr sz="3200">
                <a:solidFill>
                  <a:schemeClr val="tx1"/>
                </a:solidFill>
                <a:latin typeface="Times New Roman" panose="02020603050405020304" pitchFamily="18" charset="0"/>
              </a:defRPr>
            </a:lvl3pPr>
            <a:lvl4pPr marL="1600200" indent="-228600" eaLnBrk="0" hangingPunct="0">
              <a:spcBef>
                <a:spcPct val="20000"/>
              </a:spcBef>
              <a:buClr>
                <a:schemeClr val="tx1"/>
              </a:buClr>
              <a:buSzPct val="100000"/>
              <a:buChar char="•"/>
              <a:defRPr sz="3200">
                <a:solidFill>
                  <a:schemeClr val="tx1"/>
                </a:solidFill>
                <a:latin typeface="Times New Roman" panose="02020603050405020304" pitchFamily="18" charset="0"/>
              </a:defRPr>
            </a:lvl4pPr>
            <a:lvl5pPr marL="2057400" indent="-228600" eaLnBrk="0" hangingPunct="0">
              <a:spcBef>
                <a:spcPct val="20000"/>
              </a:spcBef>
              <a:buClr>
                <a:schemeClr val="tx1"/>
              </a:buClr>
              <a:buSzPct val="100000"/>
              <a:buChar char="–"/>
              <a:defRPr sz="32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SzPct val="100000"/>
              <a:buChar char="–"/>
              <a:defRPr sz="32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SzPct val="100000"/>
              <a:buChar char="–"/>
              <a:defRPr sz="32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SzPct val="100000"/>
              <a:buChar char="–"/>
              <a:defRPr sz="32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SzPct val="100000"/>
              <a:buChar char="–"/>
              <a:defRPr sz="3200">
                <a:solidFill>
                  <a:schemeClr val="tx1"/>
                </a:solidFill>
                <a:latin typeface="Times New Roman" panose="02020603050405020304" pitchFamily="18" charset="0"/>
              </a:defRPr>
            </a:lvl9pPr>
          </a:lstStyle>
          <a:p>
            <a:pPr eaLnBrk="1" hangingPunct="1">
              <a:spcBef>
                <a:spcPct val="0"/>
              </a:spcBef>
              <a:buClrTx/>
              <a:buSzTx/>
              <a:buFontTx/>
              <a:buNone/>
            </a:pPr>
            <a:endParaRPr lang="en-GB" altLang="en-US" sz="2400"/>
          </a:p>
        </p:txBody>
      </p:sp>
      <p:sp>
        <p:nvSpPr>
          <p:cNvPr id="24585" name="Text Box 15"/>
          <p:cNvSpPr txBox="1">
            <a:spLocks noChangeArrowheads="1"/>
          </p:cNvSpPr>
          <p:nvPr/>
        </p:nvSpPr>
        <p:spPr bwMode="auto">
          <a:xfrm>
            <a:off x="6096001" y="2643189"/>
            <a:ext cx="1643063"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2"/>
              </a:buClr>
              <a:buSzPct val="75000"/>
              <a:buFont typeface="Wingdings" panose="05000000000000000000" pitchFamily="2" charset="2"/>
              <a:buChar char="n"/>
              <a:defRPr sz="3200">
                <a:solidFill>
                  <a:schemeClr val="tx1"/>
                </a:solidFill>
                <a:latin typeface="Times New Roman" panose="02020603050405020304" pitchFamily="18" charset="0"/>
              </a:defRPr>
            </a:lvl1pPr>
            <a:lvl2pPr marL="742950" indent="-285750" eaLnBrk="0" hangingPunct="0">
              <a:spcBef>
                <a:spcPct val="20000"/>
              </a:spcBef>
              <a:buClr>
                <a:schemeClr val="folHlink"/>
              </a:buClr>
              <a:buSzPct val="60000"/>
              <a:buFont typeface="Wingdings" panose="05000000000000000000" pitchFamily="2" charset="2"/>
              <a:buChar char="u"/>
              <a:defRPr sz="3200">
                <a:solidFill>
                  <a:schemeClr val="tx1"/>
                </a:solidFill>
                <a:latin typeface="Times New Roman" panose="02020603050405020304" pitchFamily="18" charset="0"/>
              </a:defRPr>
            </a:lvl2pPr>
            <a:lvl3pPr marL="1143000" indent="-228600" eaLnBrk="0" hangingPunct="0">
              <a:spcBef>
                <a:spcPct val="20000"/>
              </a:spcBef>
              <a:buClr>
                <a:schemeClr val="tx2"/>
              </a:buClr>
              <a:buSzPct val="60000"/>
              <a:buFont typeface="Wingdings" panose="05000000000000000000" pitchFamily="2" charset="2"/>
              <a:buChar char="t"/>
              <a:defRPr sz="3200">
                <a:solidFill>
                  <a:schemeClr val="tx1"/>
                </a:solidFill>
                <a:latin typeface="Times New Roman" panose="02020603050405020304" pitchFamily="18" charset="0"/>
              </a:defRPr>
            </a:lvl3pPr>
            <a:lvl4pPr marL="1600200" indent="-228600" eaLnBrk="0" hangingPunct="0">
              <a:spcBef>
                <a:spcPct val="20000"/>
              </a:spcBef>
              <a:buClr>
                <a:schemeClr val="tx1"/>
              </a:buClr>
              <a:buSzPct val="100000"/>
              <a:buChar char="•"/>
              <a:defRPr sz="3200">
                <a:solidFill>
                  <a:schemeClr val="tx1"/>
                </a:solidFill>
                <a:latin typeface="Times New Roman" panose="02020603050405020304" pitchFamily="18" charset="0"/>
              </a:defRPr>
            </a:lvl4pPr>
            <a:lvl5pPr marL="2057400" indent="-228600" eaLnBrk="0" hangingPunct="0">
              <a:spcBef>
                <a:spcPct val="20000"/>
              </a:spcBef>
              <a:buClr>
                <a:schemeClr val="tx1"/>
              </a:buClr>
              <a:buSzPct val="100000"/>
              <a:buChar char="–"/>
              <a:defRPr sz="32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SzPct val="100000"/>
              <a:buChar char="–"/>
              <a:defRPr sz="32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SzPct val="100000"/>
              <a:buChar char="–"/>
              <a:defRPr sz="32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SzPct val="100000"/>
              <a:buChar char="–"/>
              <a:defRPr sz="32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SzPct val="100000"/>
              <a:buChar char="–"/>
              <a:defRPr sz="3200">
                <a:solidFill>
                  <a:schemeClr val="tx1"/>
                </a:solidFill>
                <a:latin typeface="Times New Roman" panose="02020603050405020304" pitchFamily="18" charset="0"/>
              </a:defRPr>
            </a:lvl9pPr>
          </a:lstStyle>
          <a:p>
            <a:pPr eaLnBrk="1" hangingPunct="1">
              <a:lnSpc>
                <a:spcPct val="90000"/>
              </a:lnSpc>
              <a:spcBef>
                <a:spcPct val="0"/>
              </a:spcBef>
              <a:buClrTx/>
              <a:buSzTx/>
              <a:buFontTx/>
              <a:buNone/>
            </a:pPr>
            <a:r>
              <a:rPr lang="en-GB" altLang="en-US" sz="2000"/>
              <a:t>12345</a:t>
            </a:r>
          </a:p>
          <a:p>
            <a:pPr eaLnBrk="1" hangingPunct="1">
              <a:lnSpc>
                <a:spcPct val="90000"/>
              </a:lnSpc>
              <a:spcBef>
                <a:spcPct val="0"/>
              </a:spcBef>
              <a:buClrTx/>
              <a:buSzTx/>
              <a:buFontTx/>
              <a:buNone/>
            </a:pPr>
            <a:r>
              <a:rPr lang="en-GB" altLang="en-US" sz="2000"/>
              <a:t>John Smith</a:t>
            </a:r>
          </a:p>
          <a:p>
            <a:pPr eaLnBrk="1" hangingPunct="1">
              <a:lnSpc>
                <a:spcPct val="90000"/>
              </a:lnSpc>
              <a:spcBef>
                <a:spcPct val="0"/>
              </a:spcBef>
              <a:buClrTx/>
              <a:buSzTx/>
              <a:buFontTx/>
              <a:buNone/>
            </a:pPr>
            <a:r>
              <a:rPr lang="en-GB" altLang="en-US" sz="2000"/>
              <a:t>1000</a:t>
            </a:r>
          </a:p>
        </p:txBody>
      </p:sp>
      <p:sp>
        <p:nvSpPr>
          <p:cNvPr id="24586" name="Text Box 17"/>
          <p:cNvSpPr txBox="1">
            <a:spLocks noChangeArrowheads="1"/>
          </p:cNvSpPr>
          <p:nvPr/>
        </p:nvSpPr>
        <p:spPr bwMode="auto">
          <a:xfrm>
            <a:off x="6096000" y="3929063"/>
            <a:ext cx="1785938"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2"/>
              </a:buClr>
              <a:buSzPct val="75000"/>
              <a:buFont typeface="Wingdings" panose="05000000000000000000" pitchFamily="2" charset="2"/>
              <a:buChar char="n"/>
              <a:defRPr sz="3200">
                <a:solidFill>
                  <a:schemeClr val="tx1"/>
                </a:solidFill>
                <a:latin typeface="Times New Roman" panose="02020603050405020304" pitchFamily="18" charset="0"/>
              </a:defRPr>
            </a:lvl1pPr>
            <a:lvl2pPr marL="742950" indent="-285750" eaLnBrk="0" hangingPunct="0">
              <a:spcBef>
                <a:spcPct val="20000"/>
              </a:spcBef>
              <a:buClr>
                <a:schemeClr val="folHlink"/>
              </a:buClr>
              <a:buSzPct val="60000"/>
              <a:buFont typeface="Wingdings" panose="05000000000000000000" pitchFamily="2" charset="2"/>
              <a:buChar char="u"/>
              <a:defRPr sz="3200">
                <a:solidFill>
                  <a:schemeClr val="tx1"/>
                </a:solidFill>
                <a:latin typeface="Times New Roman" panose="02020603050405020304" pitchFamily="18" charset="0"/>
              </a:defRPr>
            </a:lvl2pPr>
            <a:lvl3pPr marL="1143000" indent="-228600" eaLnBrk="0" hangingPunct="0">
              <a:spcBef>
                <a:spcPct val="20000"/>
              </a:spcBef>
              <a:buClr>
                <a:schemeClr val="tx2"/>
              </a:buClr>
              <a:buSzPct val="60000"/>
              <a:buFont typeface="Wingdings" panose="05000000000000000000" pitchFamily="2" charset="2"/>
              <a:buChar char="t"/>
              <a:defRPr sz="3200">
                <a:solidFill>
                  <a:schemeClr val="tx1"/>
                </a:solidFill>
                <a:latin typeface="Times New Roman" panose="02020603050405020304" pitchFamily="18" charset="0"/>
              </a:defRPr>
            </a:lvl3pPr>
            <a:lvl4pPr marL="1600200" indent="-228600" eaLnBrk="0" hangingPunct="0">
              <a:spcBef>
                <a:spcPct val="20000"/>
              </a:spcBef>
              <a:buClr>
                <a:schemeClr val="tx1"/>
              </a:buClr>
              <a:buSzPct val="100000"/>
              <a:buChar char="•"/>
              <a:defRPr sz="3200">
                <a:solidFill>
                  <a:schemeClr val="tx1"/>
                </a:solidFill>
                <a:latin typeface="Times New Roman" panose="02020603050405020304" pitchFamily="18" charset="0"/>
              </a:defRPr>
            </a:lvl4pPr>
            <a:lvl5pPr marL="2057400" indent="-228600" eaLnBrk="0" hangingPunct="0">
              <a:spcBef>
                <a:spcPct val="20000"/>
              </a:spcBef>
              <a:buClr>
                <a:schemeClr val="tx1"/>
              </a:buClr>
              <a:buSzPct val="100000"/>
              <a:buChar char="–"/>
              <a:defRPr sz="32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SzPct val="100000"/>
              <a:buChar char="–"/>
              <a:defRPr sz="32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SzPct val="100000"/>
              <a:buChar char="–"/>
              <a:defRPr sz="32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SzPct val="100000"/>
              <a:buChar char="–"/>
              <a:defRPr sz="32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SzPct val="100000"/>
              <a:buChar char="–"/>
              <a:defRPr sz="3200">
                <a:solidFill>
                  <a:schemeClr val="tx1"/>
                </a:solidFill>
                <a:latin typeface="Times New Roman" panose="02020603050405020304" pitchFamily="18" charset="0"/>
              </a:defRPr>
            </a:lvl9pPr>
          </a:lstStyle>
          <a:p>
            <a:pPr eaLnBrk="1" hangingPunct="1">
              <a:lnSpc>
                <a:spcPct val="90000"/>
              </a:lnSpc>
              <a:spcBef>
                <a:spcPct val="0"/>
              </a:spcBef>
              <a:buClrTx/>
              <a:buSzTx/>
              <a:buFontTx/>
              <a:buNone/>
            </a:pPr>
            <a:r>
              <a:rPr lang="en-GB" altLang="en-US" sz="2000"/>
              <a:t>deposit()</a:t>
            </a:r>
          </a:p>
          <a:p>
            <a:pPr eaLnBrk="1" hangingPunct="1">
              <a:lnSpc>
                <a:spcPct val="90000"/>
              </a:lnSpc>
              <a:spcBef>
                <a:spcPct val="0"/>
              </a:spcBef>
              <a:buClrTx/>
              <a:buSzTx/>
              <a:buFontTx/>
              <a:buNone/>
            </a:pPr>
            <a:r>
              <a:rPr lang="en-GB" altLang="en-US" sz="2000"/>
              <a:t>withdraw()</a:t>
            </a:r>
          </a:p>
        </p:txBody>
      </p:sp>
      <p:cxnSp>
        <p:nvCxnSpPr>
          <p:cNvPr id="24587" name="Straight Arrow Connector 15"/>
          <p:cNvCxnSpPr>
            <a:cxnSpLocks noChangeShapeType="1"/>
          </p:cNvCxnSpPr>
          <p:nvPr/>
        </p:nvCxnSpPr>
        <p:spPr bwMode="auto">
          <a:xfrm>
            <a:off x="3524251" y="3071814"/>
            <a:ext cx="1643063" cy="1587"/>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24588" name="Straight Connector 17"/>
          <p:cNvCxnSpPr>
            <a:cxnSpLocks noChangeShapeType="1"/>
            <a:stCxn id="24584" idx="1"/>
            <a:endCxn id="24584" idx="3"/>
          </p:cNvCxnSpPr>
          <p:nvPr/>
        </p:nvCxnSpPr>
        <p:spPr bwMode="auto">
          <a:xfrm rot="10800000" flipH="1">
            <a:off x="5595938" y="3722689"/>
            <a:ext cx="2514600" cy="1587"/>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24589" name="Straight Connector 19"/>
          <p:cNvCxnSpPr>
            <a:cxnSpLocks noChangeShapeType="1"/>
          </p:cNvCxnSpPr>
          <p:nvPr/>
        </p:nvCxnSpPr>
        <p:spPr bwMode="auto">
          <a:xfrm>
            <a:off x="5238751" y="6000750"/>
            <a:ext cx="3286125" cy="1588"/>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
        <p:nvSpPr>
          <p:cNvPr id="2" name="Slide Number Placeholder 1"/>
          <p:cNvSpPr>
            <a:spLocks noGrp="1"/>
          </p:cNvSpPr>
          <p:nvPr>
            <p:ph type="sldNum" sz="quarter" idx="12"/>
          </p:nvPr>
        </p:nvSpPr>
        <p:spPr/>
        <p:txBody>
          <a:bodyPr/>
          <a:lstStyle/>
          <a:p>
            <a:fld id="{FA8C678A-18FB-4A6C-9A8F-CEEC6E6D270C}" type="slidenum">
              <a:rPr lang="en-US" smtClean="0"/>
              <a:t>70</a:t>
            </a:fld>
            <a:endParaRPr lang="en-US"/>
          </a:p>
        </p:txBody>
      </p:sp>
    </p:spTree>
    <p:extLst>
      <p:ext uri="{BB962C8B-B14F-4D97-AF65-F5344CB8AC3E}">
        <p14:creationId xmlns:p14="http://schemas.microsoft.com/office/powerpoint/2010/main" val="369517048"/>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a:xfrm>
            <a:off x="2595563" y="0"/>
            <a:ext cx="7772400" cy="1143000"/>
          </a:xfrm>
        </p:spPr>
        <p:txBody>
          <a:bodyPr>
            <a:normAutofit fontScale="90000"/>
          </a:bodyPr>
          <a:lstStyle/>
          <a:p>
            <a:r>
              <a:rPr lang="en-GB" altLang="en-US" smtClean="0"/>
              <a:t/>
            </a:r>
            <a:br>
              <a:rPr lang="en-GB" altLang="en-US" smtClean="0"/>
            </a:br>
            <a:r>
              <a:rPr lang="en-GB" altLang="en-US" smtClean="0"/>
              <a:t>Polymorphism and Object Oriented Programming</a:t>
            </a:r>
            <a:endParaRPr lang="en-US" altLang="en-US" smtClean="0"/>
          </a:p>
        </p:txBody>
      </p:sp>
      <p:sp>
        <p:nvSpPr>
          <p:cNvPr id="25603" name="Text Box 2"/>
          <p:cNvSpPr txBox="1">
            <a:spLocks noChangeArrowheads="1"/>
          </p:cNvSpPr>
          <p:nvPr/>
        </p:nvSpPr>
        <p:spPr bwMode="auto">
          <a:xfrm>
            <a:off x="2809875" y="2786063"/>
            <a:ext cx="1600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2"/>
              </a:buClr>
              <a:buSzPct val="75000"/>
              <a:buFont typeface="Wingdings" panose="05000000000000000000" pitchFamily="2" charset="2"/>
              <a:buChar char="n"/>
              <a:defRPr sz="3200">
                <a:solidFill>
                  <a:schemeClr val="tx1"/>
                </a:solidFill>
                <a:latin typeface="Times New Roman" panose="02020603050405020304" pitchFamily="18" charset="0"/>
              </a:defRPr>
            </a:lvl1pPr>
            <a:lvl2pPr marL="742950" indent="-285750" eaLnBrk="0" hangingPunct="0">
              <a:spcBef>
                <a:spcPct val="20000"/>
              </a:spcBef>
              <a:buClr>
                <a:schemeClr val="folHlink"/>
              </a:buClr>
              <a:buSzPct val="60000"/>
              <a:buFont typeface="Wingdings" panose="05000000000000000000" pitchFamily="2" charset="2"/>
              <a:buChar char="u"/>
              <a:defRPr sz="3200">
                <a:solidFill>
                  <a:schemeClr val="tx1"/>
                </a:solidFill>
                <a:latin typeface="Times New Roman" panose="02020603050405020304" pitchFamily="18" charset="0"/>
              </a:defRPr>
            </a:lvl2pPr>
            <a:lvl3pPr marL="1143000" indent="-228600" eaLnBrk="0" hangingPunct="0">
              <a:spcBef>
                <a:spcPct val="20000"/>
              </a:spcBef>
              <a:buClr>
                <a:schemeClr val="tx2"/>
              </a:buClr>
              <a:buSzPct val="60000"/>
              <a:buFont typeface="Wingdings" panose="05000000000000000000" pitchFamily="2" charset="2"/>
              <a:buChar char="t"/>
              <a:defRPr sz="3200">
                <a:solidFill>
                  <a:schemeClr val="tx1"/>
                </a:solidFill>
                <a:latin typeface="Times New Roman" panose="02020603050405020304" pitchFamily="18" charset="0"/>
              </a:defRPr>
            </a:lvl3pPr>
            <a:lvl4pPr marL="1600200" indent="-228600" eaLnBrk="0" hangingPunct="0">
              <a:spcBef>
                <a:spcPct val="20000"/>
              </a:spcBef>
              <a:buClr>
                <a:schemeClr val="tx1"/>
              </a:buClr>
              <a:buSzPct val="100000"/>
              <a:buChar char="•"/>
              <a:defRPr sz="3200">
                <a:solidFill>
                  <a:schemeClr val="tx1"/>
                </a:solidFill>
                <a:latin typeface="Times New Roman" panose="02020603050405020304" pitchFamily="18" charset="0"/>
              </a:defRPr>
            </a:lvl4pPr>
            <a:lvl5pPr marL="2057400" indent="-228600" eaLnBrk="0" hangingPunct="0">
              <a:spcBef>
                <a:spcPct val="20000"/>
              </a:spcBef>
              <a:buClr>
                <a:schemeClr val="tx1"/>
              </a:buClr>
              <a:buSzPct val="100000"/>
              <a:buChar char="–"/>
              <a:defRPr sz="32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SzPct val="100000"/>
              <a:buChar char="–"/>
              <a:defRPr sz="32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SzPct val="100000"/>
              <a:buChar char="–"/>
              <a:defRPr sz="32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SzPct val="100000"/>
              <a:buChar char="–"/>
              <a:defRPr sz="32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SzPct val="100000"/>
              <a:buChar char="–"/>
              <a:defRPr sz="3200">
                <a:solidFill>
                  <a:schemeClr val="tx1"/>
                </a:solidFill>
                <a:latin typeface="Times New Roman" panose="02020603050405020304" pitchFamily="18" charset="0"/>
              </a:defRPr>
            </a:lvl9pPr>
          </a:lstStyle>
          <a:p>
            <a:pPr eaLnBrk="1" hangingPunct="1">
              <a:spcBef>
                <a:spcPct val="50000"/>
              </a:spcBef>
              <a:buClrTx/>
              <a:buSzTx/>
              <a:buFontTx/>
              <a:buNone/>
            </a:pPr>
            <a:r>
              <a:rPr lang="en-GB" altLang="en-US" sz="2400"/>
              <a:t>acc2</a:t>
            </a:r>
          </a:p>
        </p:txBody>
      </p:sp>
      <p:sp>
        <p:nvSpPr>
          <p:cNvPr id="25604" name="Text Box 4"/>
          <p:cNvSpPr txBox="1">
            <a:spLocks noChangeArrowheads="1"/>
          </p:cNvSpPr>
          <p:nvPr/>
        </p:nvSpPr>
        <p:spPr bwMode="auto">
          <a:xfrm>
            <a:off x="5524500" y="1785938"/>
            <a:ext cx="2667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2"/>
              </a:buClr>
              <a:buSzPct val="75000"/>
              <a:buFont typeface="Wingdings" panose="05000000000000000000" pitchFamily="2" charset="2"/>
              <a:buChar char="n"/>
              <a:defRPr sz="3200">
                <a:solidFill>
                  <a:schemeClr val="tx1"/>
                </a:solidFill>
                <a:latin typeface="Times New Roman" panose="02020603050405020304" pitchFamily="18" charset="0"/>
              </a:defRPr>
            </a:lvl1pPr>
            <a:lvl2pPr marL="742950" indent="-285750" eaLnBrk="0" hangingPunct="0">
              <a:spcBef>
                <a:spcPct val="20000"/>
              </a:spcBef>
              <a:buClr>
                <a:schemeClr val="folHlink"/>
              </a:buClr>
              <a:buSzPct val="60000"/>
              <a:buFont typeface="Wingdings" panose="05000000000000000000" pitchFamily="2" charset="2"/>
              <a:buChar char="u"/>
              <a:defRPr sz="3200">
                <a:solidFill>
                  <a:schemeClr val="tx1"/>
                </a:solidFill>
                <a:latin typeface="Times New Roman" panose="02020603050405020304" pitchFamily="18" charset="0"/>
              </a:defRPr>
            </a:lvl2pPr>
            <a:lvl3pPr marL="1143000" indent="-228600" eaLnBrk="0" hangingPunct="0">
              <a:spcBef>
                <a:spcPct val="20000"/>
              </a:spcBef>
              <a:buClr>
                <a:schemeClr val="tx2"/>
              </a:buClr>
              <a:buSzPct val="60000"/>
              <a:buFont typeface="Wingdings" panose="05000000000000000000" pitchFamily="2" charset="2"/>
              <a:buChar char="t"/>
              <a:defRPr sz="3200">
                <a:solidFill>
                  <a:schemeClr val="tx1"/>
                </a:solidFill>
                <a:latin typeface="Times New Roman" panose="02020603050405020304" pitchFamily="18" charset="0"/>
              </a:defRPr>
            </a:lvl3pPr>
            <a:lvl4pPr marL="1600200" indent="-228600" eaLnBrk="0" hangingPunct="0">
              <a:spcBef>
                <a:spcPct val="20000"/>
              </a:spcBef>
              <a:buClr>
                <a:schemeClr val="tx1"/>
              </a:buClr>
              <a:buSzPct val="100000"/>
              <a:buChar char="•"/>
              <a:defRPr sz="3200">
                <a:solidFill>
                  <a:schemeClr val="tx1"/>
                </a:solidFill>
                <a:latin typeface="Times New Roman" panose="02020603050405020304" pitchFamily="18" charset="0"/>
              </a:defRPr>
            </a:lvl4pPr>
            <a:lvl5pPr marL="2057400" indent="-228600" eaLnBrk="0" hangingPunct="0">
              <a:spcBef>
                <a:spcPct val="20000"/>
              </a:spcBef>
              <a:buClr>
                <a:schemeClr val="tx1"/>
              </a:buClr>
              <a:buSzPct val="100000"/>
              <a:buChar char="–"/>
              <a:defRPr sz="32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SzPct val="100000"/>
              <a:buChar char="–"/>
              <a:defRPr sz="32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SzPct val="100000"/>
              <a:buChar char="–"/>
              <a:defRPr sz="32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SzPct val="100000"/>
              <a:buChar char="–"/>
              <a:defRPr sz="32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SzPct val="100000"/>
              <a:buChar char="–"/>
              <a:defRPr sz="3200">
                <a:solidFill>
                  <a:schemeClr val="tx1"/>
                </a:solidFill>
                <a:latin typeface="Times New Roman" panose="02020603050405020304" pitchFamily="18" charset="0"/>
              </a:defRPr>
            </a:lvl9pPr>
          </a:lstStyle>
          <a:p>
            <a:pPr eaLnBrk="1" hangingPunct="1">
              <a:spcBef>
                <a:spcPct val="50000"/>
              </a:spcBef>
              <a:buClrTx/>
              <a:buSzTx/>
              <a:buFontTx/>
              <a:buNone/>
            </a:pPr>
            <a:r>
              <a:rPr lang="en-GB" altLang="en-US" sz="2400"/>
              <a:t>DepositAccount</a:t>
            </a:r>
          </a:p>
        </p:txBody>
      </p:sp>
      <p:sp>
        <p:nvSpPr>
          <p:cNvPr id="25605" name="Rectangle 9"/>
          <p:cNvSpPr>
            <a:spLocks noChangeArrowheads="1"/>
          </p:cNvSpPr>
          <p:nvPr/>
        </p:nvSpPr>
        <p:spPr bwMode="auto">
          <a:xfrm>
            <a:off x="5238750" y="2214563"/>
            <a:ext cx="3290888" cy="4500562"/>
          </a:xfrm>
          <a:prstGeom prst="rect">
            <a:avLst/>
          </a:prstGeom>
          <a:solidFill>
            <a:srgbClr val="C2430A"/>
          </a:solidFill>
          <a:ln w="9525">
            <a:solidFill>
              <a:schemeClr val="tx1"/>
            </a:solidFill>
            <a:miter lim="800000"/>
            <a:headEnd/>
            <a:tailEnd/>
          </a:ln>
        </p:spPr>
        <p:txBody>
          <a:bodyPr wrap="none" anchor="ctr"/>
          <a:lstStyle>
            <a:lvl1pPr eaLnBrk="0" hangingPunct="0">
              <a:spcBef>
                <a:spcPct val="20000"/>
              </a:spcBef>
              <a:buClr>
                <a:schemeClr val="tx2"/>
              </a:buClr>
              <a:buSzPct val="75000"/>
              <a:buFont typeface="Wingdings" panose="05000000000000000000" pitchFamily="2" charset="2"/>
              <a:buChar char="n"/>
              <a:defRPr sz="3200">
                <a:solidFill>
                  <a:schemeClr val="tx1"/>
                </a:solidFill>
                <a:latin typeface="Times New Roman" panose="02020603050405020304" pitchFamily="18" charset="0"/>
              </a:defRPr>
            </a:lvl1pPr>
            <a:lvl2pPr marL="742950" indent="-285750" eaLnBrk="0" hangingPunct="0">
              <a:spcBef>
                <a:spcPct val="20000"/>
              </a:spcBef>
              <a:buClr>
                <a:schemeClr val="folHlink"/>
              </a:buClr>
              <a:buSzPct val="60000"/>
              <a:buFont typeface="Wingdings" panose="05000000000000000000" pitchFamily="2" charset="2"/>
              <a:buChar char="u"/>
              <a:defRPr sz="3200">
                <a:solidFill>
                  <a:schemeClr val="tx1"/>
                </a:solidFill>
                <a:latin typeface="Times New Roman" panose="02020603050405020304" pitchFamily="18" charset="0"/>
              </a:defRPr>
            </a:lvl2pPr>
            <a:lvl3pPr marL="1143000" indent="-228600" eaLnBrk="0" hangingPunct="0">
              <a:spcBef>
                <a:spcPct val="20000"/>
              </a:spcBef>
              <a:buClr>
                <a:schemeClr val="tx2"/>
              </a:buClr>
              <a:buSzPct val="60000"/>
              <a:buFont typeface="Wingdings" panose="05000000000000000000" pitchFamily="2" charset="2"/>
              <a:buChar char="t"/>
              <a:defRPr sz="3200">
                <a:solidFill>
                  <a:schemeClr val="tx1"/>
                </a:solidFill>
                <a:latin typeface="Times New Roman" panose="02020603050405020304" pitchFamily="18" charset="0"/>
              </a:defRPr>
            </a:lvl3pPr>
            <a:lvl4pPr marL="1600200" indent="-228600" eaLnBrk="0" hangingPunct="0">
              <a:spcBef>
                <a:spcPct val="20000"/>
              </a:spcBef>
              <a:buClr>
                <a:schemeClr val="tx1"/>
              </a:buClr>
              <a:buSzPct val="100000"/>
              <a:buChar char="•"/>
              <a:defRPr sz="3200">
                <a:solidFill>
                  <a:schemeClr val="tx1"/>
                </a:solidFill>
                <a:latin typeface="Times New Roman" panose="02020603050405020304" pitchFamily="18" charset="0"/>
              </a:defRPr>
            </a:lvl4pPr>
            <a:lvl5pPr marL="2057400" indent="-228600" eaLnBrk="0" hangingPunct="0">
              <a:spcBef>
                <a:spcPct val="20000"/>
              </a:spcBef>
              <a:buClr>
                <a:schemeClr val="tx1"/>
              </a:buClr>
              <a:buSzPct val="100000"/>
              <a:buChar char="–"/>
              <a:defRPr sz="32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SzPct val="100000"/>
              <a:buChar char="–"/>
              <a:defRPr sz="32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SzPct val="100000"/>
              <a:buChar char="–"/>
              <a:defRPr sz="32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SzPct val="100000"/>
              <a:buChar char="–"/>
              <a:defRPr sz="32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SzPct val="100000"/>
              <a:buChar char="–"/>
              <a:defRPr sz="3200">
                <a:solidFill>
                  <a:schemeClr val="tx1"/>
                </a:solidFill>
                <a:latin typeface="Times New Roman" panose="02020603050405020304" pitchFamily="18" charset="0"/>
              </a:defRPr>
            </a:lvl9pPr>
          </a:lstStyle>
          <a:p>
            <a:pPr eaLnBrk="1" hangingPunct="1">
              <a:spcBef>
                <a:spcPct val="0"/>
              </a:spcBef>
              <a:buClrTx/>
              <a:buSzTx/>
              <a:buFontTx/>
              <a:buNone/>
            </a:pPr>
            <a:endParaRPr lang="en-GB" altLang="en-US" sz="2400"/>
          </a:p>
        </p:txBody>
      </p:sp>
      <p:sp>
        <p:nvSpPr>
          <p:cNvPr id="25606" name="Text Box 12"/>
          <p:cNvSpPr txBox="1">
            <a:spLocks noChangeArrowheads="1"/>
          </p:cNvSpPr>
          <p:nvPr/>
        </p:nvSpPr>
        <p:spPr bwMode="auto">
          <a:xfrm>
            <a:off x="6310314" y="5214938"/>
            <a:ext cx="92868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2"/>
              </a:buClr>
              <a:buSzPct val="75000"/>
              <a:buFont typeface="Wingdings" panose="05000000000000000000" pitchFamily="2" charset="2"/>
              <a:buChar char="n"/>
              <a:defRPr sz="3200">
                <a:solidFill>
                  <a:schemeClr val="tx1"/>
                </a:solidFill>
                <a:latin typeface="Times New Roman" panose="02020603050405020304" pitchFamily="18" charset="0"/>
              </a:defRPr>
            </a:lvl1pPr>
            <a:lvl2pPr marL="742950" indent="-285750" eaLnBrk="0" hangingPunct="0">
              <a:spcBef>
                <a:spcPct val="20000"/>
              </a:spcBef>
              <a:buClr>
                <a:schemeClr val="folHlink"/>
              </a:buClr>
              <a:buSzPct val="60000"/>
              <a:buFont typeface="Wingdings" panose="05000000000000000000" pitchFamily="2" charset="2"/>
              <a:buChar char="u"/>
              <a:defRPr sz="3200">
                <a:solidFill>
                  <a:schemeClr val="tx1"/>
                </a:solidFill>
                <a:latin typeface="Times New Roman" panose="02020603050405020304" pitchFamily="18" charset="0"/>
              </a:defRPr>
            </a:lvl2pPr>
            <a:lvl3pPr marL="1143000" indent="-228600" eaLnBrk="0" hangingPunct="0">
              <a:spcBef>
                <a:spcPct val="20000"/>
              </a:spcBef>
              <a:buClr>
                <a:schemeClr val="tx2"/>
              </a:buClr>
              <a:buSzPct val="60000"/>
              <a:buFont typeface="Wingdings" panose="05000000000000000000" pitchFamily="2" charset="2"/>
              <a:buChar char="t"/>
              <a:defRPr sz="3200">
                <a:solidFill>
                  <a:schemeClr val="tx1"/>
                </a:solidFill>
                <a:latin typeface="Times New Roman" panose="02020603050405020304" pitchFamily="18" charset="0"/>
              </a:defRPr>
            </a:lvl3pPr>
            <a:lvl4pPr marL="1600200" indent="-228600" eaLnBrk="0" hangingPunct="0">
              <a:spcBef>
                <a:spcPct val="20000"/>
              </a:spcBef>
              <a:buClr>
                <a:schemeClr val="tx1"/>
              </a:buClr>
              <a:buSzPct val="100000"/>
              <a:buChar char="•"/>
              <a:defRPr sz="3200">
                <a:solidFill>
                  <a:schemeClr val="tx1"/>
                </a:solidFill>
                <a:latin typeface="Times New Roman" panose="02020603050405020304" pitchFamily="18" charset="0"/>
              </a:defRPr>
            </a:lvl4pPr>
            <a:lvl5pPr marL="2057400" indent="-228600" eaLnBrk="0" hangingPunct="0">
              <a:spcBef>
                <a:spcPct val="20000"/>
              </a:spcBef>
              <a:buClr>
                <a:schemeClr val="tx1"/>
              </a:buClr>
              <a:buSzPct val="100000"/>
              <a:buChar char="–"/>
              <a:defRPr sz="32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SzPct val="100000"/>
              <a:buChar char="–"/>
              <a:defRPr sz="32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SzPct val="100000"/>
              <a:buChar char="–"/>
              <a:defRPr sz="32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SzPct val="100000"/>
              <a:buChar char="–"/>
              <a:defRPr sz="32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SzPct val="100000"/>
              <a:buChar char="–"/>
              <a:defRPr sz="3200">
                <a:solidFill>
                  <a:schemeClr val="tx1"/>
                </a:solidFill>
                <a:latin typeface="Times New Roman" panose="02020603050405020304" pitchFamily="18" charset="0"/>
              </a:defRPr>
            </a:lvl9pPr>
          </a:lstStyle>
          <a:p>
            <a:pPr eaLnBrk="1" hangingPunct="1">
              <a:spcBef>
                <a:spcPct val="50000"/>
              </a:spcBef>
              <a:buClrTx/>
              <a:buSzTx/>
              <a:buFontTx/>
              <a:buNone/>
            </a:pPr>
            <a:r>
              <a:rPr lang="en-GB" altLang="en-US" sz="2400"/>
              <a:t>5.0</a:t>
            </a:r>
          </a:p>
        </p:txBody>
      </p:sp>
      <p:sp>
        <p:nvSpPr>
          <p:cNvPr id="25607" name="Text Box 13"/>
          <p:cNvSpPr txBox="1">
            <a:spLocks noChangeArrowheads="1"/>
          </p:cNvSpPr>
          <p:nvPr/>
        </p:nvSpPr>
        <p:spPr bwMode="auto">
          <a:xfrm>
            <a:off x="5881688" y="6072188"/>
            <a:ext cx="3200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2"/>
              </a:buClr>
              <a:buSzPct val="75000"/>
              <a:buFont typeface="Wingdings" panose="05000000000000000000" pitchFamily="2" charset="2"/>
              <a:buChar char="n"/>
              <a:defRPr sz="3200">
                <a:solidFill>
                  <a:schemeClr val="tx1"/>
                </a:solidFill>
                <a:latin typeface="Times New Roman" panose="02020603050405020304" pitchFamily="18" charset="0"/>
              </a:defRPr>
            </a:lvl1pPr>
            <a:lvl2pPr marL="742950" indent="-285750" eaLnBrk="0" hangingPunct="0">
              <a:spcBef>
                <a:spcPct val="20000"/>
              </a:spcBef>
              <a:buClr>
                <a:schemeClr val="folHlink"/>
              </a:buClr>
              <a:buSzPct val="60000"/>
              <a:buFont typeface="Wingdings" panose="05000000000000000000" pitchFamily="2" charset="2"/>
              <a:buChar char="u"/>
              <a:defRPr sz="3200">
                <a:solidFill>
                  <a:schemeClr val="tx1"/>
                </a:solidFill>
                <a:latin typeface="Times New Roman" panose="02020603050405020304" pitchFamily="18" charset="0"/>
              </a:defRPr>
            </a:lvl2pPr>
            <a:lvl3pPr marL="1143000" indent="-228600" eaLnBrk="0" hangingPunct="0">
              <a:spcBef>
                <a:spcPct val="20000"/>
              </a:spcBef>
              <a:buClr>
                <a:schemeClr val="tx2"/>
              </a:buClr>
              <a:buSzPct val="60000"/>
              <a:buFont typeface="Wingdings" panose="05000000000000000000" pitchFamily="2" charset="2"/>
              <a:buChar char="t"/>
              <a:defRPr sz="3200">
                <a:solidFill>
                  <a:schemeClr val="tx1"/>
                </a:solidFill>
                <a:latin typeface="Times New Roman" panose="02020603050405020304" pitchFamily="18" charset="0"/>
              </a:defRPr>
            </a:lvl3pPr>
            <a:lvl4pPr marL="1600200" indent="-228600" eaLnBrk="0" hangingPunct="0">
              <a:spcBef>
                <a:spcPct val="20000"/>
              </a:spcBef>
              <a:buClr>
                <a:schemeClr val="tx1"/>
              </a:buClr>
              <a:buSzPct val="100000"/>
              <a:buChar char="•"/>
              <a:defRPr sz="3200">
                <a:solidFill>
                  <a:schemeClr val="tx1"/>
                </a:solidFill>
                <a:latin typeface="Times New Roman" panose="02020603050405020304" pitchFamily="18" charset="0"/>
              </a:defRPr>
            </a:lvl4pPr>
            <a:lvl5pPr marL="2057400" indent="-228600" eaLnBrk="0" hangingPunct="0">
              <a:spcBef>
                <a:spcPct val="20000"/>
              </a:spcBef>
              <a:buClr>
                <a:schemeClr val="tx1"/>
              </a:buClr>
              <a:buSzPct val="100000"/>
              <a:buChar char="–"/>
              <a:defRPr sz="32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SzPct val="100000"/>
              <a:buChar char="–"/>
              <a:defRPr sz="32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SzPct val="100000"/>
              <a:buChar char="–"/>
              <a:defRPr sz="32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SzPct val="100000"/>
              <a:buChar char="–"/>
              <a:defRPr sz="32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SzPct val="100000"/>
              <a:buChar char="–"/>
              <a:defRPr sz="3200">
                <a:solidFill>
                  <a:schemeClr val="tx1"/>
                </a:solidFill>
                <a:latin typeface="Times New Roman" panose="02020603050405020304" pitchFamily="18" charset="0"/>
              </a:defRPr>
            </a:lvl9pPr>
          </a:lstStyle>
          <a:p>
            <a:pPr eaLnBrk="1" hangingPunct="1">
              <a:spcBef>
                <a:spcPct val="50000"/>
              </a:spcBef>
              <a:buClrTx/>
              <a:buSzTx/>
              <a:buFontTx/>
              <a:buNone/>
            </a:pPr>
            <a:r>
              <a:rPr lang="en-GB" altLang="en-US" sz="2400"/>
              <a:t>calcInterest()</a:t>
            </a:r>
          </a:p>
        </p:txBody>
      </p:sp>
      <p:sp>
        <p:nvSpPr>
          <p:cNvPr id="25608" name="Rectangle 14"/>
          <p:cNvSpPr>
            <a:spLocks noChangeArrowheads="1"/>
          </p:cNvSpPr>
          <p:nvPr/>
        </p:nvSpPr>
        <p:spPr bwMode="auto">
          <a:xfrm>
            <a:off x="5595938" y="2571751"/>
            <a:ext cx="2514600" cy="2301875"/>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tx2"/>
              </a:buClr>
              <a:buSzPct val="75000"/>
              <a:buFont typeface="Wingdings" panose="05000000000000000000" pitchFamily="2" charset="2"/>
              <a:buChar char="n"/>
              <a:defRPr sz="3200">
                <a:solidFill>
                  <a:schemeClr val="tx1"/>
                </a:solidFill>
                <a:latin typeface="Times New Roman" panose="02020603050405020304" pitchFamily="18" charset="0"/>
              </a:defRPr>
            </a:lvl1pPr>
            <a:lvl2pPr marL="742950" indent="-285750" eaLnBrk="0" hangingPunct="0">
              <a:spcBef>
                <a:spcPct val="20000"/>
              </a:spcBef>
              <a:buClr>
                <a:schemeClr val="folHlink"/>
              </a:buClr>
              <a:buSzPct val="60000"/>
              <a:buFont typeface="Wingdings" panose="05000000000000000000" pitchFamily="2" charset="2"/>
              <a:buChar char="u"/>
              <a:defRPr sz="3200">
                <a:solidFill>
                  <a:schemeClr val="tx1"/>
                </a:solidFill>
                <a:latin typeface="Times New Roman" panose="02020603050405020304" pitchFamily="18" charset="0"/>
              </a:defRPr>
            </a:lvl2pPr>
            <a:lvl3pPr marL="1143000" indent="-228600" eaLnBrk="0" hangingPunct="0">
              <a:spcBef>
                <a:spcPct val="20000"/>
              </a:spcBef>
              <a:buClr>
                <a:schemeClr val="tx2"/>
              </a:buClr>
              <a:buSzPct val="60000"/>
              <a:buFont typeface="Wingdings" panose="05000000000000000000" pitchFamily="2" charset="2"/>
              <a:buChar char="t"/>
              <a:defRPr sz="3200">
                <a:solidFill>
                  <a:schemeClr val="tx1"/>
                </a:solidFill>
                <a:latin typeface="Times New Roman" panose="02020603050405020304" pitchFamily="18" charset="0"/>
              </a:defRPr>
            </a:lvl3pPr>
            <a:lvl4pPr marL="1600200" indent="-228600" eaLnBrk="0" hangingPunct="0">
              <a:spcBef>
                <a:spcPct val="20000"/>
              </a:spcBef>
              <a:buClr>
                <a:schemeClr val="tx1"/>
              </a:buClr>
              <a:buSzPct val="100000"/>
              <a:buChar char="•"/>
              <a:defRPr sz="3200">
                <a:solidFill>
                  <a:schemeClr val="tx1"/>
                </a:solidFill>
                <a:latin typeface="Times New Roman" panose="02020603050405020304" pitchFamily="18" charset="0"/>
              </a:defRPr>
            </a:lvl4pPr>
            <a:lvl5pPr marL="2057400" indent="-228600" eaLnBrk="0" hangingPunct="0">
              <a:spcBef>
                <a:spcPct val="20000"/>
              </a:spcBef>
              <a:buClr>
                <a:schemeClr val="tx1"/>
              </a:buClr>
              <a:buSzPct val="100000"/>
              <a:buChar char="–"/>
              <a:defRPr sz="32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SzPct val="100000"/>
              <a:buChar char="–"/>
              <a:defRPr sz="32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SzPct val="100000"/>
              <a:buChar char="–"/>
              <a:defRPr sz="32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SzPct val="100000"/>
              <a:buChar char="–"/>
              <a:defRPr sz="32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SzPct val="100000"/>
              <a:buChar char="–"/>
              <a:defRPr sz="3200">
                <a:solidFill>
                  <a:schemeClr val="tx1"/>
                </a:solidFill>
                <a:latin typeface="Times New Roman" panose="02020603050405020304" pitchFamily="18" charset="0"/>
              </a:defRPr>
            </a:lvl9pPr>
          </a:lstStyle>
          <a:p>
            <a:pPr eaLnBrk="1" hangingPunct="1">
              <a:spcBef>
                <a:spcPct val="0"/>
              </a:spcBef>
              <a:buClrTx/>
              <a:buSzTx/>
              <a:buFontTx/>
              <a:buNone/>
            </a:pPr>
            <a:endParaRPr lang="en-GB" altLang="en-US" sz="2400"/>
          </a:p>
        </p:txBody>
      </p:sp>
      <p:sp>
        <p:nvSpPr>
          <p:cNvPr id="25609" name="Text Box 15"/>
          <p:cNvSpPr txBox="1">
            <a:spLocks noChangeArrowheads="1"/>
          </p:cNvSpPr>
          <p:nvPr/>
        </p:nvSpPr>
        <p:spPr bwMode="auto">
          <a:xfrm>
            <a:off x="6096001" y="2643189"/>
            <a:ext cx="1643063"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2"/>
              </a:buClr>
              <a:buSzPct val="75000"/>
              <a:buFont typeface="Wingdings" panose="05000000000000000000" pitchFamily="2" charset="2"/>
              <a:buChar char="n"/>
              <a:defRPr sz="3200">
                <a:solidFill>
                  <a:schemeClr val="tx1"/>
                </a:solidFill>
                <a:latin typeface="Times New Roman" panose="02020603050405020304" pitchFamily="18" charset="0"/>
              </a:defRPr>
            </a:lvl1pPr>
            <a:lvl2pPr marL="742950" indent="-285750" eaLnBrk="0" hangingPunct="0">
              <a:spcBef>
                <a:spcPct val="20000"/>
              </a:spcBef>
              <a:buClr>
                <a:schemeClr val="folHlink"/>
              </a:buClr>
              <a:buSzPct val="60000"/>
              <a:buFont typeface="Wingdings" panose="05000000000000000000" pitchFamily="2" charset="2"/>
              <a:buChar char="u"/>
              <a:defRPr sz="3200">
                <a:solidFill>
                  <a:schemeClr val="tx1"/>
                </a:solidFill>
                <a:latin typeface="Times New Roman" panose="02020603050405020304" pitchFamily="18" charset="0"/>
              </a:defRPr>
            </a:lvl2pPr>
            <a:lvl3pPr marL="1143000" indent="-228600" eaLnBrk="0" hangingPunct="0">
              <a:spcBef>
                <a:spcPct val="20000"/>
              </a:spcBef>
              <a:buClr>
                <a:schemeClr val="tx2"/>
              </a:buClr>
              <a:buSzPct val="60000"/>
              <a:buFont typeface="Wingdings" panose="05000000000000000000" pitchFamily="2" charset="2"/>
              <a:buChar char="t"/>
              <a:defRPr sz="3200">
                <a:solidFill>
                  <a:schemeClr val="tx1"/>
                </a:solidFill>
                <a:latin typeface="Times New Roman" panose="02020603050405020304" pitchFamily="18" charset="0"/>
              </a:defRPr>
            </a:lvl3pPr>
            <a:lvl4pPr marL="1600200" indent="-228600" eaLnBrk="0" hangingPunct="0">
              <a:spcBef>
                <a:spcPct val="20000"/>
              </a:spcBef>
              <a:buClr>
                <a:schemeClr val="tx1"/>
              </a:buClr>
              <a:buSzPct val="100000"/>
              <a:buChar char="•"/>
              <a:defRPr sz="3200">
                <a:solidFill>
                  <a:schemeClr val="tx1"/>
                </a:solidFill>
                <a:latin typeface="Times New Roman" panose="02020603050405020304" pitchFamily="18" charset="0"/>
              </a:defRPr>
            </a:lvl4pPr>
            <a:lvl5pPr marL="2057400" indent="-228600" eaLnBrk="0" hangingPunct="0">
              <a:spcBef>
                <a:spcPct val="20000"/>
              </a:spcBef>
              <a:buClr>
                <a:schemeClr val="tx1"/>
              </a:buClr>
              <a:buSzPct val="100000"/>
              <a:buChar char="–"/>
              <a:defRPr sz="32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SzPct val="100000"/>
              <a:buChar char="–"/>
              <a:defRPr sz="32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SzPct val="100000"/>
              <a:buChar char="–"/>
              <a:defRPr sz="32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SzPct val="100000"/>
              <a:buChar char="–"/>
              <a:defRPr sz="32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SzPct val="100000"/>
              <a:buChar char="–"/>
              <a:defRPr sz="3200">
                <a:solidFill>
                  <a:schemeClr val="tx1"/>
                </a:solidFill>
                <a:latin typeface="Times New Roman" panose="02020603050405020304" pitchFamily="18" charset="0"/>
              </a:defRPr>
            </a:lvl9pPr>
          </a:lstStyle>
          <a:p>
            <a:pPr eaLnBrk="1" hangingPunct="1">
              <a:lnSpc>
                <a:spcPct val="90000"/>
              </a:lnSpc>
              <a:spcBef>
                <a:spcPct val="0"/>
              </a:spcBef>
              <a:buClrTx/>
              <a:buSzTx/>
              <a:buFontTx/>
              <a:buNone/>
            </a:pPr>
            <a:r>
              <a:rPr lang="en-GB" altLang="en-US" sz="2000"/>
              <a:t>54321</a:t>
            </a:r>
          </a:p>
          <a:p>
            <a:pPr eaLnBrk="1" hangingPunct="1">
              <a:lnSpc>
                <a:spcPct val="90000"/>
              </a:lnSpc>
              <a:spcBef>
                <a:spcPct val="0"/>
              </a:spcBef>
              <a:buClrTx/>
              <a:buSzTx/>
              <a:buFontTx/>
              <a:buNone/>
            </a:pPr>
            <a:r>
              <a:rPr lang="en-GB" altLang="en-US" sz="2000"/>
              <a:t>Bill Jones</a:t>
            </a:r>
          </a:p>
          <a:p>
            <a:pPr eaLnBrk="1" hangingPunct="1">
              <a:lnSpc>
                <a:spcPct val="90000"/>
              </a:lnSpc>
              <a:spcBef>
                <a:spcPct val="0"/>
              </a:spcBef>
              <a:buClrTx/>
              <a:buSzTx/>
              <a:buFontTx/>
              <a:buNone/>
            </a:pPr>
            <a:r>
              <a:rPr lang="en-GB" altLang="en-US" sz="2000"/>
              <a:t>2000</a:t>
            </a:r>
          </a:p>
        </p:txBody>
      </p:sp>
      <p:sp>
        <p:nvSpPr>
          <p:cNvPr id="25610" name="Text Box 17"/>
          <p:cNvSpPr txBox="1">
            <a:spLocks noChangeArrowheads="1"/>
          </p:cNvSpPr>
          <p:nvPr/>
        </p:nvSpPr>
        <p:spPr bwMode="auto">
          <a:xfrm>
            <a:off x="6096000" y="3929063"/>
            <a:ext cx="1785938"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2"/>
              </a:buClr>
              <a:buSzPct val="75000"/>
              <a:buFont typeface="Wingdings" panose="05000000000000000000" pitchFamily="2" charset="2"/>
              <a:buChar char="n"/>
              <a:defRPr sz="3200">
                <a:solidFill>
                  <a:schemeClr val="tx1"/>
                </a:solidFill>
                <a:latin typeface="Times New Roman" panose="02020603050405020304" pitchFamily="18" charset="0"/>
              </a:defRPr>
            </a:lvl1pPr>
            <a:lvl2pPr marL="742950" indent="-285750" eaLnBrk="0" hangingPunct="0">
              <a:spcBef>
                <a:spcPct val="20000"/>
              </a:spcBef>
              <a:buClr>
                <a:schemeClr val="folHlink"/>
              </a:buClr>
              <a:buSzPct val="60000"/>
              <a:buFont typeface="Wingdings" panose="05000000000000000000" pitchFamily="2" charset="2"/>
              <a:buChar char="u"/>
              <a:defRPr sz="3200">
                <a:solidFill>
                  <a:schemeClr val="tx1"/>
                </a:solidFill>
                <a:latin typeface="Times New Roman" panose="02020603050405020304" pitchFamily="18" charset="0"/>
              </a:defRPr>
            </a:lvl2pPr>
            <a:lvl3pPr marL="1143000" indent="-228600" eaLnBrk="0" hangingPunct="0">
              <a:spcBef>
                <a:spcPct val="20000"/>
              </a:spcBef>
              <a:buClr>
                <a:schemeClr val="tx2"/>
              </a:buClr>
              <a:buSzPct val="60000"/>
              <a:buFont typeface="Wingdings" panose="05000000000000000000" pitchFamily="2" charset="2"/>
              <a:buChar char="t"/>
              <a:defRPr sz="3200">
                <a:solidFill>
                  <a:schemeClr val="tx1"/>
                </a:solidFill>
                <a:latin typeface="Times New Roman" panose="02020603050405020304" pitchFamily="18" charset="0"/>
              </a:defRPr>
            </a:lvl3pPr>
            <a:lvl4pPr marL="1600200" indent="-228600" eaLnBrk="0" hangingPunct="0">
              <a:spcBef>
                <a:spcPct val="20000"/>
              </a:spcBef>
              <a:buClr>
                <a:schemeClr val="tx1"/>
              </a:buClr>
              <a:buSzPct val="100000"/>
              <a:buChar char="•"/>
              <a:defRPr sz="3200">
                <a:solidFill>
                  <a:schemeClr val="tx1"/>
                </a:solidFill>
                <a:latin typeface="Times New Roman" panose="02020603050405020304" pitchFamily="18" charset="0"/>
              </a:defRPr>
            </a:lvl4pPr>
            <a:lvl5pPr marL="2057400" indent="-228600" eaLnBrk="0" hangingPunct="0">
              <a:spcBef>
                <a:spcPct val="20000"/>
              </a:spcBef>
              <a:buClr>
                <a:schemeClr val="tx1"/>
              </a:buClr>
              <a:buSzPct val="100000"/>
              <a:buChar char="–"/>
              <a:defRPr sz="32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SzPct val="100000"/>
              <a:buChar char="–"/>
              <a:defRPr sz="32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SzPct val="100000"/>
              <a:buChar char="–"/>
              <a:defRPr sz="32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SzPct val="100000"/>
              <a:buChar char="–"/>
              <a:defRPr sz="32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SzPct val="100000"/>
              <a:buChar char="–"/>
              <a:defRPr sz="3200">
                <a:solidFill>
                  <a:schemeClr val="tx1"/>
                </a:solidFill>
                <a:latin typeface="Times New Roman" panose="02020603050405020304" pitchFamily="18" charset="0"/>
              </a:defRPr>
            </a:lvl9pPr>
          </a:lstStyle>
          <a:p>
            <a:pPr eaLnBrk="1" hangingPunct="1">
              <a:lnSpc>
                <a:spcPct val="90000"/>
              </a:lnSpc>
              <a:spcBef>
                <a:spcPct val="0"/>
              </a:spcBef>
              <a:buClrTx/>
              <a:buSzTx/>
              <a:buFontTx/>
              <a:buNone/>
            </a:pPr>
            <a:r>
              <a:rPr lang="en-GB" altLang="en-US" sz="2000"/>
              <a:t>deposit()</a:t>
            </a:r>
          </a:p>
          <a:p>
            <a:pPr eaLnBrk="1" hangingPunct="1">
              <a:lnSpc>
                <a:spcPct val="90000"/>
              </a:lnSpc>
              <a:spcBef>
                <a:spcPct val="0"/>
              </a:spcBef>
              <a:buClrTx/>
              <a:buSzTx/>
              <a:buFontTx/>
              <a:buNone/>
            </a:pPr>
            <a:r>
              <a:rPr lang="en-GB" altLang="en-US" sz="2000"/>
              <a:t>withdraw()</a:t>
            </a:r>
          </a:p>
        </p:txBody>
      </p:sp>
      <p:cxnSp>
        <p:nvCxnSpPr>
          <p:cNvPr id="25611" name="Straight Arrow Connector 10"/>
          <p:cNvCxnSpPr>
            <a:cxnSpLocks noChangeShapeType="1"/>
          </p:cNvCxnSpPr>
          <p:nvPr/>
        </p:nvCxnSpPr>
        <p:spPr bwMode="auto">
          <a:xfrm>
            <a:off x="3524251" y="3071814"/>
            <a:ext cx="1643063" cy="1587"/>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25612" name="Straight Connector 11"/>
          <p:cNvCxnSpPr>
            <a:cxnSpLocks noChangeShapeType="1"/>
            <a:stCxn id="25608" idx="1"/>
            <a:endCxn id="25608" idx="3"/>
          </p:cNvCxnSpPr>
          <p:nvPr/>
        </p:nvCxnSpPr>
        <p:spPr bwMode="auto">
          <a:xfrm rot="10800000" flipH="1">
            <a:off x="5595938" y="3722689"/>
            <a:ext cx="2514600" cy="1587"/>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25613" name="Straight Connector 12"/>
          <p:cNvCxnSpPr>
            <a:cxnSpLocks noChangeShapeType="1"/>
          </p:cNvCxnSpPr>
          <p:nvPr/>
        </p:nvCxnSpPr>
        <p:spPr bwMode="auto">
          <a:xfrm>
            <a:off x="5238751" y="6000750"/>
            <a:ext cx="3286125" cy="1588"/>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
        <p:nvSpPr>
          <p:cNvPr id="2" name="Slide Number Placeholder 1"/>
          <p:cNvSpPr>
            <a:spLocks noGrp="1"/>
          </p:cNvSpPr>
          <p:nvPr>
            <p:ph type="sldNum" sz="quarter" idx="12"/>
          </p:nvPr>
        </p:nvSpPr>
        <p:spPr/>
        <p:txBody>
          <a:bodyPr/>
          <a:lstStyle/>
          <a:p>
            <a:fld id="{FA8C678A-18FB-4A6C-9A8F-CEEC6E6D270C}" type="slidenum">
              <a:rPr lang="en-US" smtClean="0"/>
              <a:t>71</a:t>
            </a:fld>
            <a:endParaRPr lang="en-US"/>
          </a:p>
        </p:txBody>
      </p:sp>
    </p:spTree>
    <p:extLst>
      <p:ext uri="{BB962C8B-B14F-4D97-AF65-F5344CB8AC3E}">
        <p14:creationId xmlns:p14="http://schemas.microsoft.com/office/powerpoint/2010/main" val="2789601751"/>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a:xfrm>
            <a:off x="2595563" y="0"/>
            <a:ext cx="7772400" cy="1143000"/>
          </a:xfrm>
        </p:spPr>
        <p:txBody>
          <a:bodyPr>
            <a:normAutofit fontScale="90000"/>
          </a:bodyPr>
          <a:lstStyle/>
          <a:p>
            <a:r>
              <a:rPr lang="en-GB" altLang="en-US" smtClean="0"/>
              <a:t/>
            </a:r>
            <a:br>
              <a:rPr lang="en-GB" altLang="en-US" smtClean="0"/>
            </a:br>
            <a:r>
              <a:rPr lang="en-GB" altLang="en-US" smtClean="0"/>
              <a:t>Polymorphism and Object Oriented Programming</a:t>
            </a:r>
            <a:endParaRPr lang="en-US" altLang="en-US" smtClean="0"/>
          </a:p>
        </p:txBody>
      </p:sp>
      <p:sp>
        <p:nvSpPr>
          <p:cNvPr id="3" name="Content Placeholder 2"/>
          <p:cNvSpPr>
            <a:spLocks noGrp="1"/>
          </p:cNvSpPr>
          <p:nvPr>
            <p:ph idx="1"/>
          </p:nvPr>
        </p:nvSpPr>
        <p:spPr>
          <a:xfrm>
            <a:off x="2595563" y="2000250"/>
            <a:ext cx="7772400" cy="4114800"/>
          </a:xfrm>
        </p:spPr>
        <p:txBody>
          <a:bodyPr/>
          <a:lstStyle/>
          <a:p>
            <a:r>
              <a:rPr lang="en-GB" smtClean="0"/>
              <a:t>We can see that in the case of the reference to a </a:t>
            </a:r>
            <a:r>
              <a:rPr lang="en-GB" i="1" smtClean="0"/>
              <a:t>CurrentAccountObject </a:t>
            </a:r>
            <a:r>
              <a:rPr lang="en-GB" smtClean="0"/>
              <a:t>object</a:t>
            </a:r>
            <a:r>
              <a:rPr lang="en-GB" i="1" smtClean="0"/>
              <a:t>, </a:t>
            </a:r>
            <a:r>
              <a:rPr lang="en-GB" smtClean="0"/>
              <a:t>method </a:t>
            </a:r>
            <a:r>
              <a:rPr lang="en-GB" i="1" smtClean="0"/>
              <a:t>withdraw()</a:t>
            </a:r>
            <a:r>
              <a:rPr lang="en-GB" smtClean="0"/>
              <a:t> is overidden in the derived class</a:t>
            </a:r>
          </a:p>
          <a:p>
            <a:r>
              <a:rPr lang="en-GB" smtClean="0"/>
              <a:t>The question is, which one is called at runtime?</a:t>
            </a:r>
            <a:endParaRPr lang="en-US" smtClean="0"/>
          </a:p>
        </p:txBody>
      </p:sp>
      <p:sp>
        <p:nvSpPr>
          <p:cNvPr id="4" name="Text Box 7"/>
          <p:cNvSpPr txBox="1">
            <a:spLocks noChangeArrowheads="1"/>
          </p:cNvSpPr>
          <p:nvPr/>
        </p:nvSpPr>
        <p:spPr bwMode="auto">
          <a:xfrm>
            <a:off x="2809876" y="4733926"/>
            <a:ext cx="7858125" cy="1939925"/>
          </a:xfrm>
          <a:prstGeom prst="rect">
            <a:avLst/>
          </a:prstGeom>
          <a:solidFill>
            <a:schemeClr val="folHlink">
              <a:gamma/>
              <a:shade val="46275"/>
              <a:invGamma/>
            </a:schemeClr>
          </a:solidFill>
          <a:ln w="12700">
            <a:solidFill>
              <a:schemeClr val="folHlink"/>
            </a:solidFill>
            <a:miter lim="800000"/>
            <a:headEnd type="none" w="sm" len="sm"/>
            <a:tailEnd type="none" w="sm" len="sm"/>
          </a:ln>
          <a:effectLst/>
        </p:spPr>
        <p:txBody>
          <a:bodyPr lIns="182880" tIns="137160" rIns="182880" bIns="137160">
            <a:spAutoFit/>
          </a:bodyPr>
          <a:lstStyle>
            <a:lvl1pPr defTabSz="539750" eaLnBrk="0" hangingPunct="0">
              <a:defRPr sz="2400">
                <a:solidFill>
                  <a:schemeClr val="tx1"/>
                </a:solidFill>
                <a:latin typeface="Times New Roman" panose="02020603050405020304" pitchFamily="18" charset="0"/>
              </a:defRPr>
            </a:lvl1pPr>
            <a:lvl2pPr marL="742950" indent="-285750" defTabSz="539750" eaLnBrk="0" hangingPunct="0">
              <a:defRPr sz="2400">
                <a:solidFill>
                  <a:schemeClr val="tx1"/>
                </a:solidFill>
                <a:latin typeface="Times New Roman" panose="02020603050405020304" pitchFamily="18" charset="0"/>
              </a:defRPr>
            </a:lvl2pPr>
            <a:lvl3pPr marL="1143000" indent="-228600" defTabSz="539750" eaLnBrk="0" hangingPunct="0">
              <a:defRPr sz="2400">
                <a:solidFill>
                  <a:schemeClr val="tx1"/>
                </a:solidFill>
                <a:latin typeface="Times New Roman" panose="02020603050405020304" pitchFamily="18" charset="0"/>
              </a:defRPr>
            </a:lvl3pPr>
            <a:lvl4pPr marL="1600200" indent="-228600" defTabSz="539750" eaLnBrk="0" hangingPunct="0">
              <a:defRPr sz="2400">
                <a:solidFill>
                  <a:schemeClr val="tx1"/>
                </a:solidFill>
                <a:latin typeface="Times New Roman" panose="02020603050405020304" pitchFamily="18" charset="0"/>
              </a:defRPr>
            </a:lvl4pPr>
            <a:lvl5pPr marL="2057400" indent="-228600" defTabSz="539750" eaLnBrk="0" hangingPunct="0">
              <a:defRPr sz="2400">
                <a:solidFill>
                  <a:schemeClr val="tx1"/>
                </a:solidFill>
                <a:latin typeface="Times New Roman" panose="02020603050405020304" pitchFamily="18" charset="0"/>
              </a:defRPr>
            </a:lvl5pPr>
            <a:lvl6pPr marL="2514600" indent="-228600" defTabSz="53975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53975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53975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53975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sz="1200">
                <a:latin typeface="Lucida Console" panose="020B0609040504020204" pitchFamily="49" charset="0"/>
              </a:rPr>
              <a:t>public class BankAccountTest</a:t>
            </a:r>
          </a:p>
          <a:p>
            <a:pPr eaLnBrk="1" hangingPunct="1"/>
            <a:r>
              <a:rPr lang="en-US" sz="1200">
                <a:latin typeface="Lucida Console" panose="020B0609040504020204" pitchFamily="49" charset="0"/>
              </a:rPr>
              <a:t>{</a:t>
            </a:r>
          </a:p>
          <a:p>
            <a:pPr eaLnBrk="1" hangingPunct="1"/>
            <a:r>
              <a:rPr lang="en-US" sz="1200">
                <a:latin typeface="Lucida Console" panose="020B0609040504020204" pitchFamily="49" charset="0"/>
              </a:rPr>
              <a:t>  	static void Main(string[] args)</a:t>
            </a:r>
          </a:p>
          <a:p>
            <a:pPr eaLnBrk="1" hangingPunct="1"/>
            <a:r>
              <a:rPr lang="en-US" sz="1200">
                <a:latin typeface="Lucida Console" panose="020B0609040504020204" pitchFamily="49" charset="0"/>
              </a:rPr>
              <a:t>    	{</a:t>
            </a:r>
          </a:p>
          <a:p>
            <a:pPr eaLnBrk="1" hangingPunct="1"/>
            <a:r>
              <a:rPr lang="en-US" sz="1200">
                <a:latin typeface="Lucida Console" panose="020B0609040504020204" pitchFamily="49" charset="0"/>
              </a:rPr>
              <a:t>        	BankAccount acc1 = new CurrentAccount(12345, "John Smith“,1000, 500);</a:t>
            </a:r>
          </a:p>
          <a:p>
            <a:pPr eaLnBrk="1" hangingPunct="1"/>
            <a:endParaRPr lang="en-US" sz="1200">
              <a:latin typeface="Lucida Console" panose="020B0609040504020204" pitchFamily="49" charset="0"/>
            </a:endParaRPr>
          </a:p>
          <a:p>
            <a:pPr eaLnBrk="1" hangingPunct="1"/>
            <a:r>
              <a:rPr lang="en-US" sz="1200">
                <a:latin typeface="Lucida Console" panose="020B0609040504020204" pitchFamily="49" charset="0"/>
              </a:rPr>
              <a:t>        	acc1.withdraw(250);	// Which withdraw()?</a:t>
            </a:r>
          </a:p>
          <a:p>
            <a:pPr eaLnBrk="1" hangingPunct="1"/>
            <a:r>
              <a:rPr lang="en-US" sz="1200">
                <a:latin typeface="Lucida Console" panose="020B0609040504020204" pitchFamily="49" charset="0"/>
              </a:rPr>
              <a:t>    	}</a:t>
            </a:r>
          </a:p>
          <a:p>
            <a:pPr eaLnBrk="1" hangingPunct="1"/>
            <a:r>
              <a:rPr lang="en-US" sz="1200">
                <a:latin typeface="Lucida Console" panose="020B0609040504020204" pitchFamily="49" charset="0"/>
              </a:rPr>
              <a:t>}</a:t>
            </a:r>
          </a:p>
        </p:txBody>
      </p:sp>
      <p:sp>
        <p:nvSpPr>
          <p:cNvPr id="2" name="Slide Number Placeholder 1"/>
          <p:cNvSpPr>
            <a:spLocks noGrp="1"/>
          </p:cNvSpPr>
          <p:nvPr>
            <p:ph type="sldNum" sz="quarter" idx="12"/>
          </p:nvPr>
        </p:nvSpPr>
        <p:spPr/>
        <p:txBody>
          <a:bodyPr/>
          <a:lstStyle/>
          <a:p>
            <a:fld id="{FA8C678A-18FB-4A6C-9A8F-CEEC6E6D270C}" type="slidenum">
              <a:rPr lang="en-US" smtClean="0"/>
              <a:t>72</a:t>
            </a:fld>
            <a:endParaRPr lang="en-US"/>
          </a:p>
        </p:txBody>
      </p:sp>
    </p:spTree>
    <p:extLst>
      <p:ext uri="{BB962C8B-B14F-4D97-AF65-F5344CB8AC3E}">
        <p14:creationId xmlns:p14="http://schemas.microsoft.com/office/powerpoint/2010/main" val="1671067445"/>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a:xfrm>
            <a:off x="2595563" y="0"/>
            <a:ext cx="7772400" cy="1143000"/>
          </a:xfrm>
        </p:spPr>
        <p:txBody>
          <a:bodyPr>
            <a:normAutofit fontScale="90000"/>
          </a:bodyPr>
          <a:lstStyle/>
          <a:p>
            <a:r>
              <a:rPr lang="en-GB" altLang="en-US" smtClean="0"/>
              <a:t/>
            </a:r>
            <a:br>
              <a:rPr lang="en-GB" altLang="en-US" smtClean="0"/>
            </a:br>
            <a:r>
              <a:rPr lang="en-GB" altLang="en-US" smtClean="0"/>
              <a:t>Polymorphism and Object Oriented Programming</a:t>
            </a:r>
            <a:endParaRPr lang="en-US" altLang="en-US" smtClean="0"/>
          </a:p>
        </p:txBody>
      </p:sp>
      <p:sp>
        <p:nvSpPr>
          <p:cNvPr id="27651" name="Rectangle 2"/>
          <p:cNvSpPr>
            <a:spLocks noChangeArrowheads="1"/>
          </p:cNvSpPr>
          <p:nvPr/>
        </p:nvSpPr>
        <p:spPr bwMode="auto">
          <a:xfrm>
            <a:off x="4438651" y="2538413"/>
            <a:ext cx="3013075" cy="3962400"/>
          </a:xfrm>
          <a:prstGeom prst="rect">
            <a:avLst/>
          </a:prstGeom>
          <a:solidFill>
            <a:srgbClr val="C2430A"/>
          </a:solidFill>
          <a:ln w="9525">
            <a:solidFill>
              <a:schemeClr val="tx1"/>
            </a:solidFill>
            <a:miter lim="800000"/>
            <a:headEnd/>
            <a:tailEnd/>
          </a:ln>
        </p:spPr>
        <p:txBody>
          <a:bodyPr wrap="none" anchor="ctr"/>
          <a:lstStyle>
            <a:lvl1pPr eaLnBrk="0" hangingPunct="0">
              <a:spcBef>
                <a:spcPct val="20000"/>
              </a:spcBef>
              <a:buClr>
                <a:schemeClr val="tx2"/>
              </a:buClr>
              <a:buSzPct val="75000"/>
              <a:buFont typeface="Wingdings" panose="05000000000000000000" pitchFamily="2" charset="2"/>
              <a:buChar char="n"/>
              <a:defRPr sz="3200">
                <a:solidFill>
                  <a:schemeClr val="tx1"/>
                </a:solidFill>
                <a:latin typeface="Times New Roman" panose="02020603050405020304" pitchFamily="18" charset="0"/>
              </a:defRPr>
            </a:lvl1pPr>
            <a:lvl2pPr marL="742950" indent="-285750" eaLnBrk="0" hangingPunct="0">
              <a:spcBef>
                <a:spcPct val="20000"/>
              </a:spcBef>
              <a:buClr>
                <a:schemeClr val="folHlink"/>
              </a:buClr>
              <a:buSzPct val="60000"/>
              <a:buFont typeface="Wingdings" panose="05000000000000000000" pitchFamily="2" charset="2"/>
              <a:buChar char="u"/>
              <a:defRPr sz="3200">
                <a:solidFill>
                  <a:schemeClr val="tx1"/>
                </a:solidFill>
                <a:latin typeface="Times New Roman" panose="02020603050405020304" pitchFamily="18" charset="0"/>
              </a:defRPr>
            </a:lvl2pPr>
            <a:lvl3pPr marL="1143000" indent="-228600" eaLnBrk="0" hangingPunct="0">
              <a:spcBef>
                <a:spcPct val="20000"/>
              </a:spcBef>
              <a:buClr>
                <a:schemeClr val="tx2"/>
              </a:buClr>
              <a:buSzPct val="60000"/>
              <a:buFont typeface="Wingdings" panose="05000000000000000000" pitchFamily="2" charset="2"/>
              <a:buChar char="t"/>
              <a:defRPr sz="3200">
                <a:solidFill>
                  <a:schemeClr val="tx1"/>
                </a:solidFill>
                <a:latin typeface="Times New Roman" panose="02020603050405020304" pitchFamily="18" charset="0"/>
              </a:defRPr>
            </a:lvl3pPr>
            <a:lvl4pPr marL="1600200" indent="-228600" eaLnBrk="0" hangingPunct="0">
              <a:spcBef>
                <a:spcPct val="20000"/>
              </a:spcBef>
              <a:buClr>
                <a:schemeClr val="tx1"/>
              </a:buClr>
              <a:buSzPct val="100000"/>
              <a:buChar char="•"/>
              <a:defRPr sz="3200">
                <a:solidFill>
                  <a:schemeClr val="tx1"/>
                </a:solidFill>
                <a:latin typeface="Times New Roman" panose="02020603050405020304" pitchFamily="18" charset="0"/>
              </a:defRPr>
            </a:lvl4pPr>
            <a:lvl5pPr marL="2057400" indent="-228600" eaLnBrk="0" hangingPunct="0">
              <a:spcBef>
                <a:spcPct val="20000"/>
              </a:spcBef>
              <a:buClr>
                <a:schemeClr val="tx1"/>
              </a:buClr>
              <a:buSzPct val="100000"/>
              <a:buChar char="–"/>
              <a:defRPr sz="32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SzPct val="100000"/>
              <a:buChar char="–"/>
              <a:defRPr sz="32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SzPct val="100000"/>
              <a:buChar char="–"/>
              <a:defRPr sz="32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SzPct val="100000"/>
              <a:buChar char="–"/>
              <a:defRPr sz="32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SzPct val="100000"/>
              <a:buChar char="–"/>
              <a:defRPr sz="3200">
                <a:solidFill>
                  <a:schemeClr val="tx1"/>
                </a:solidFill>
                <a:latin typeface="Times New Roman" panose="02020603050405020304" pitchFamily="18" charset="0"/>
              </a:defRPr>
            </a:lvl9pPr>
          </a:lstStyle>
          <a:p>
            <a:pPr eaLnBrk="1" hangingPunct="1">
              <a:spcBef>
                <a:spcPct val="0"/>
              </a:spcBef>
              <a:buClrTx/>
              <a:buSzTx/>
              <a:buFontTx/>
              <a:buNone/>
            </a:pPr>
            <a:endParaRPr lang="en-GB" altLang="en-US" sz="2400"/>
          </a:p>
        </p:txBody>
      </p:sp>
      <p:sp>
        <p:nvSpPr>
          <p:cNvPr id="27652" name="Rectangle 3"/>
          <p:cNvSpPr>
            <a:spLocks noChangeArrowheads="1"/>
          </p:cNvSpPr>
          <p:nvPr/>
        </p:nvSpPr>
        <p:spPr bwMode="auto">
          <a:xfrm>
            <a:off x="4819651" y="2995613"/>
            <a:ext cx="2162175" cy="20828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tx2"/>
              </a:buClr>
              <a:buSzPct val="75000"/>
              <a:buFont typeface="Wingdings" panose="05000000000000000000" pitchFamily="2" charset="2"/>
              <a:buChar char="n"/>
              <a:defRPr sz="3200">
                <a:solidFill>
                  <a:schemeClr val="tx1"/>
                </a:solidFill>
                <a:latin typeface="Times New Roman" panose="02020603050405020304" pitchFamily="18" charset="0"/>
              </a:defRPr>
            </a:lvl1pPr>
            <a:lvl2pPr marL="742950" indent="-285750" eaLnBrk="0" hangingPunct="0">
              <a:spcBef>
                <a:spcPct val="20000"/>
              </a:spcBef>
              <a:buClr>
                <a:schemeClr val="folHlink"/>
              </a:buClr>
              <a:buSzPct val="60000"/>
              <a:buFont typeface="Wingdings" panose="05000000000000000000" pitchFamily="2" charset="2"/>
              <a:buChar char="u"/>
              <a:defRPr sz="3200">
                <a:solidFill>
                  <a:schemeClr val="tx1"/>
                </a:solidFill>
                <a:latin typeface="Times New Roman" panose="02020603050405020304" pitchFamily="18" charset="0"/>
              </a:defRPr>
            </a:lvl2pPr>
            <a:lvl3pPr marL="1143000" indent="-228600" eaLnBrk="0" hangingPunct="0">
              <a:spcBef>
                <a:spcPct val="20000"/>
              </a:spcBef>
              <a:buClr>
                <a:schemeClr val="tx2"/>
              </a:buClr>
              <a:buSzPct val="60000"/>
              <a:buFont typeface="Wingdings" panose="05000000000000000000" pitchFamily="2" charset="2"/>
              <a:buChar char="t"/>
              <a:defRPr sz="3200">
                <a:solidFill>
                  <a:schemeClr val="tx1"/>
                </a:solidFill>
                <a:latin typeface="Times New Roman" panose="02020603050405020304" pitchFamily="18" charset="0"/>
              </a:defRPr>
            </a:lvl3pPr>
            <a:lvl4pPr marL="1600200" indent="-228600" eaLnBrk="0" hangingPunct="0">
              <a:spcBef>
                <a:spcPct val="20000"/>
              </a:spcBef>
              <a:buClr>
                <a:schemeClr val="tx1"/>
              </a:buClr>
              <a:buSzPct val="100000"/>
              <a:buChar char="•"/>
              <a:defRPr sz="3200">
                <a:solidFill>
                  <a:schemeClr val="tx1"/>
                </a:solidFill>
                <a:latin typeface="Times New Roman" panose="02020603050405020304" pitchFamily="18" charset="0"/>
              </a:defRPr>
            </a:lvl4pPr>
            <a:lvl5pPr marL="2057400" indent="-228600" eaLnBrk="0" hangingPunct="0">
              <a:spcBef>
                <a:spcPct val="20000"/>
              </a:spcBef>
              <a:buClr>
                <a:schemeClr val="tx1"/>
              </a:buClr>
              <a:buSzPct val="100000"/>
              <a:buChar char="–"/>
              <a:defRPr sz="32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SzPct val="100000"/>
              <a:buChar char="–"/>
              <a:defRPr sz="32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SzPct val="100000"/>
              <a:buChar char="–"/>
              <a:defRPr sz="32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SzPct val="100000"/>
              <a:buChar char="–"/>
              <a:defRPr sz="32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SzPct val="100000"/>
              <a:buChar char="–"/>
              <a:defRPr sz="3200">
                <a:solidFill>
                  <a:schemeClr val="tx1"/>
                </a:solidFill>
                <a:latin typeface="Times New Roman" panose="02020603050405020304" pitchFamily="18" charset="0"/>
              </a:defRPr>
            </a:lvl9pPr>
          </a:lstStyle>
          <a:p>
            <a:pPr eaLnBrk="1" hangingPunct="1">
              <a:spcBef>
                <a:spcPct val="0"/>
              </a:spcBef>
              <a:buClrTx/>
              <a:buSzTx/>
              <a:buFontTx/>
              <a:buNone/>
            </a:pPr>
            <a:endParaRPr lang="en-GB" altLang="en-US" sz="2400"/>
          </a:p>
        </p:txBody>
      </p:sp>
      <p:sp>
        <p:nvSpPr>
          <p:cNvPr id="27653" name="Text Box 4"/>
          <p:cNvSpPr txBox="1">
            <a:spLocks noChangeArrowheads="1"/>
          </p:cNvSpPr>
          <p:nvPr/>
        </p:nvSpPr>
        <p:spPr bwMode="auto">
          <a:xfrm>
            <a:off x="4895850" y="3071814"/>
            <a:ext cx="1905000"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2"/>
              </a:buClr>
              <a:buSzPct val="75000"/>
              <a:buFont typeface="Wingdings" panose="05000000000000000000" pitchFamily="2" charset="2"/>
              <a:buChar char="n"/>
              <a:defRPr sz="3200">
                <a:solidFill>
                  <a:schemeClr val="tx1"/>
                </a:solidFill>
                <a:latin typeface="Times New Roman" panose="02020603050405020304" pitchFamily="18" charset="0"/>
              </a:defRPr>
            </a:lvl1pPr>
            <a:lvl2pPr marL="742950" indent="-285750" eaLnBrk="0" hangingPunct="0">
              <a:spcBef>
                <a:spcPct val="20000"/>
              </a:spcBef>
              <a:buClr>
                <a:schemeClr val="folHlink"/>
              </a:buClr>
              <a:buSzPct val="60000"/>
              <a:buFont typeface="Wingdings" panose="05000000000000000000" pitchFamily="2" charset="2"/>
              <a:buChar char="u"/>
              <a:defRPr sz="3200">
                <a:solidFill>
                  <a:schemeClr val="tx1"/>
                </a:solidFill>
                <a:latin typeface="Times New Roman" panose="02020603050405020304" pitchFamily="18" charset="0"/>
              </a:defRPr>
            </a:lvl2pPr>
            <a:lvl3pPr marL="1143000" indent="-228600" eaLnBrk="0" hangingPunct="0">
              <a:spcBef>
                <a:spcPct val="20000"/>
              </a:spcBef>
              <a:buClr>
                <a:schemeClr val="tx2"/>
              </a:buClr>
              <a:buSzPct val="60000"/>
              <a:buFont typeface="Wingdings" panose="05000000000000000000" pitchFamily="2" charset="2"/>
              <a:buChar char="t"/>
              <a:defRPr sz="3200">
                <a:solidFill>
                  <a:schemeClr val="tx1"/>
                </a:solidFill>
                <a:latin typeface="Times New Roman" panose="02020603050405020304" pitchFamily="18" charset="0"/>
              </a:defRPr>
            </a:lvl3pPr>
            <a:lvl4pPr marL="1600200" indent="-228600" eaLnBrk="0" hangingPunct="0">
              <a:spcBef>
                <a:spcPct val="20000"/>
              </a:spcBef>
              <a:buClr>
                <a:schemeClr val="tx1"/>
              </a:buClr>
              <a:buSzPct val="100000"/>
              <a:buChar char="•"/>
              <a:defRPr sz="3200">
                <a:solidFill>
                  <a:schemeClr val="tx1"/>
                </a:solidFill>
                <a:latin typeface="Times New Roman" panose="02020603050405020304" pitchFamily="18" charset="0"/>
              </a:defRPr>
            </a:lvl4pPr>
            <a:lvl5pPr marL="2057400" indent="-228600" eaLnBrk="0" hangingPunct="0">
              <a:spcBef>
                <a:spcPct val="20000"/>
              </a:spcBef>
              <a:buClr>
                <a:schemeClr val="tx1"/>
              </a:buClr>
              <a:buSzPct val="100000"/>
              <a:buChar char="–"/>
              <a:defRPr sz="32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SzPct val="100000"/>
              <a:buChar char="–"/>
              <a:defRPr sz="32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SzPct val="100000"/>
              <a:buChar char="–"/>
              <a:defRPr sz="32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SzPct val="100000"/>
              <a:buChar char="–"/>
              <a:defRPr sz="32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SzPct val="100000"/>
              <a:buChar char="–"/>
              <a:defRPr sz="3200">
                <a:solidFill>
                  <a:schemeClr val="tx1"/>
                </a:solidFill>
                <a:latin typeface="Times New Roman" panose="02020603050405020304" pitchFamily="18" charset="0"/>
              </a:defRPr>
            </a:lvl9pPr>
          </a:lstStyle>
          <a:p>
            <a:pPr eaLnBrk="1" hangingPunct="1">
              <a:lnSpc>
                <a:spcPct val="90000"/>
              </a:lnSpc>
              <a:spcBef>
                <a:spcPct val="0"/>
              </a:spcBef>
              <a:buClrTx/>
              <a:buSzTx/>
              <a:buFontTx/>
              <a:buNone/>
            </a:pPr>
            <a:r>
              <a:rPr lang="en-GB" altLang="en-US" sz="2000"/>
              <a:t>accountNumber</a:t>
            </a:r>
          </a:p>
          <a:p>
            <a:pPr eaLnBrk="1" hangingPunct="1">
              <a:lnSpc>
                <a:spcPct val="90000"/>
              </a:lnSpc>
              <a:spcBef>
                <a:spcPct val="0"/>
              </a:spcBef>
              <a:buClrTx/>
              <a:buSzTx/>
              <a:buFontTx/>
              <a:buNone/>
            </a:pPr>
            <a:r>
              <a:rPr lang="en-GB" altLang="en-US" sz="2000"/>
              <a:t>accountHolder</a:t>
            </a:r>
          </a:p>
          <a:p>
            <a:pPr eaLnBrk="1" hangingPunct="1">
              <a:lnSpc>
                <a:spcPct val="90000"/>
              </a:lnSpc>
              <a:spcBef>
                <a:spcPct val="0"/>
              </a:spcBef>
              <a:buClrTx/>
              <a:buSzTx/>
              <a:buFontTx/>
              <a:buNone/>
            </a:pPr>
            <a:r>
              <a:rPr lang="en-GB" altLang="en-US" sz="2000"/>
              <a:t>balance</a:t>
            </a:r>
          </a:p>
        </p:txBody>
      </p:sp>
      <p:sp>
        <p:nvSpPr>
          <p:cNvPr id="27654" name="Line 5"/>
          <p:cNvSpPr>
            <a:spLocks noChangeShapeType="1"/>
          </p:cNvSpPr>
          <p:nvPr/>
        </p:nvSpPr>
        <p:spPr bwMode="auto">
          <a:xfrm>
            <a:off x="4819651" y="3986214"/>
            <a:ext cx="2162175" cy="1587"/>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27655" name="Text Box 6"/>
          <p:cNvSpPr txBox="1">
            <a:spLocks noChangeArrowheads="1"/>
          </p:cNvSpPr>
          <p:nvPr/>
        </p:nvSpPr>
        <p:spPr bwMode="auto">
          <a:xfrm>
            <a:off x="4895851" y="3986213"/>
            <a:ext cx="1535113"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2"/>
              </a:buClr>
              <a:buSzPct val="75000"/>
              <a:buFont typeface="Wingdings" panose="05000000000000000000" pitchFamily="2" charset="2"/>
              <a:buChar char="n"/>
              <a:defRPr sz="3200">
                <a:solidFill>
                  <a:schemeClr val="tx1"/>
                </a:solidFill>
                <a:latin typeface="Times New Roman" panose="02020603050405020304" pitchFamily="18" charset="0"/>
              </a:defRPr>
            </a:lvl1pPr>
            <a:lvl2pPr marL="742950" indent="-285750" eaLnBrk="0" hangingPunct="0">
              <a:spcBef>
                <a:spcPct val="20000"/>
              </a:spcBef>
              <a:buClr>
                <a:schemeClr val="folHlink"/>
              </a:buClr>
              <a:buSzPct val="60000"/>
              <a:buFont typeface="Wingdings" panose="05000000000000000000" pitchFamily="2" charset="2"/>
              <a:buChar char="u"/>
              <a:defRPr sz="3200">
                <a:solidFill>
                  <a:schemeClr val="tx1"/>
                </a:solidFill>
                <a:latin typeface="Times New Roman" panose="02020603050405020304" pitchFamily="18" charset="0"/>
              </a:defRPr>
            </a:lvl2pPr>
            <a:lvl3pPr marL="1143000" indent="-228600" eaLnBrk="0" hangingPunct="0">
              <a:spcBef>
                <a:spcPct val="20000"/>
              </a:spcBef>
              <a:buClr>
                <a:schemeClr val="tx2"/>
              </a:buClr>
              <a:buSzPct val="60000"/>
              <a:buFont typeface="Wingdings" panose="05000000000000000000" pitchFamily="2" charset="2"/>
              <a:buChar char="t"/>
              <a:defRPr sz="3200">
                <a:solidFill>
                  <a:schemeClr val="tx1"/>
                </a:solidFill>
                <a:latin typeface="Times New Roman" panose="02020603050405020304" pitchFamily="18" charset="0"/>
              </a:defRPr>
            </a:lvl3pPr>
            <a:lvl4pPr marL="1600200" indent="-228600" eaLnBrk="0" hangingPunct="0">
              <a:spcBef>
                <a:spcPct val="20000"/>
              </a:spcBef>
              <a:buClr>
                <a:schemeClr val="tx1"/>
              </a:buClr>
              <a:buSzPct val="100000"/>
              <a:buChar char="•"/>
              <a:defRPr sz="3200">
                <a:solidFill>
                  <a:schemeClr val="tx1"/>
                </a:solidFill>
                <a:latin typeface="Times New Roman" panose="02020603050405020304" pitchFamily="18" charset="0"/>
              </a:defRPr>
            </a:lvl4pPr>
            <a:lvl5pPr marL="2057400" indent="-228600" eaLnBrk="0" hangingPunct="0">
              <a:spcBef>
                <a:spcPct val="20000"/>
              </a:spcBef>
              <a:buClr>
                <a:schemeClr val="tx1"/>
              </a:buClr>
              <a:buSzPct val="100000"/>
              <a:buChar char="–"/>
              <a:defRPr sz="32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SzPct val="100000"/>
              <a:buChar char="–"/>
              <a:defRPr sz="32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SzPct val="100000"/>
              <a:buChar char="–"/>
              <a:defRPr sz="32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SzPct val="100000"/>
              <a:buChar char="–"/>
              <a:defRPr sz="32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SzPct val="100000"/>
              <a:buChar char="–"/>
              <a:defRPr sz="3200">
                <a:solidFill>
                  <a:schemeClr val="tx1"/>
                </a:solidFill>
                <a:latin typeface="Times New Roman" panose="02020603050405020304" pitchFamily="18" charset="0"/>
              </a:defRPr>
            </a:lvl9pPr>
          </a:lstStyle>
          <a:p>
            <a:pPr eaLnBrk="1" hangingPunct="1">
              <a:lnSpc>
                <a:spcPct val="90000"/>
              </a:lnSpc>
              <a:spcBef>
                <a:spcPct val="0"/>
              </a:spcBef>
              <a:buClrTx/>
              <a:buSzTx/>
              <a:buFontTx/>
              <a:buNone/>
            </a:pPr>
            <a:r>
              <a:rPr lang="en-GB" altLang="en-US" sz="2000"/>
              <a:t>deposit()</a:t>
            </a:r>
          </a:p>
          <a:p>
            <a:pPr eaLnBrk="1" hangingPunct="1">
              <a:lnSpc>
                <a:spcPct val="90000"/>
              </a:lnSpc>
              <a:spcBef>
                <a:spcPct val="0"/>
              </a:spcBef>
              <a:buClrTx/>
              <a:buSzTx/>
              <a:buFontTx/>
              <a:buNone/>
            </a:pPr>
            <a:r>
              <a:rPr lang="en-GB" altLang="en-US" sz="2000"/>
              <a:t>withdraw()</a:t>
            </a:r>
          </a:p>
        </p:txBody>
      </p:sp>
      <p:sp>
        <p:nvSpPr>
          <p:cNvPr id="27656" name="Line 8"/>
          <p:cNvSpPr>
            <a:spLocks noChangeShapeType="1"/>
          </p:cNvSpPr>
          <p:nvPr/>
        </p:nvSpPr>
        <p:spPr bwMode="auto">
          <a:xfrm>
            <a:off x="4438651" y="5834064"/>
            <a:ext cx="3013075" cy="1587"/>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27657" name="Text Box 9"/>
          <p:cNvSpPr txBox="1">
            <a:spLocks noChangeArrowheads="1"/>
          </p:cNvSpPr>
          <p:nvPr/>
        </p:nvSpPr>
        <p:spPr bwMode="auto">
          <a:xfrm>
            <a:off x="4829176" y="5387975"/>
            <a:ext cx="24241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2"/>
              </a:buClr>
              <a:buSzPct val="75000"/>
              <a:buFont typeface="Wingdings" panose="05000000000000000000" pitchFamily="2" charset="2"/>
              <a:buChar char="n"/>
              <a:defRPr sz="3200">
                <a:solidFill>
                  <a:schemeClr val="tx1"/>
                </a:solidFill>
                <a:latin typeface="Times New Roman" panose="02020603050405020304" pitchFamily="18" charset="0"/>
              </a:defRPr>
            </a:lvl1pPr>
            <a:lvl2pPr marL="742950" indent="-285750" eaLnBrk="0" hangingPunct="0">
              <a:spcBef>
                <a:spcPct val="20000"/>
              </a:spcBef>
              <a:buClr>
                <a:schemeClr val="folHlink"/>
              </a:buClr>
              <a:buSzPct val="60000"/>
              <a:buFont typeface="Wingdings" panose="05000000000000000000" pitchFamily="2" charset="2"/>
              <a:buChar char="u"/>
              <a:defRPr sz="3200">
                <a:solidFill>
                  <a:schemeClr val="tx1"/>
                </a:solidFill>
                <a:latin typeface="Times New Roman" panose="02020603050405020304" pitchFamily="18" charset="0"/>
              </a:defRPr>
            </a:lvl2pPr>
            <a:lvl3pPr marL="1143000" indent="-228600" eaLnBrk="0" hangingPunct="0">
              <a:spcBef>
                <a:spcPct val="20000"/>
              </a:spcBef>
              <a:buClr>
                <a:schemeClr val="tx2"/>
              </a:buClr>
              <a:buSzPct val="60000"/>
              <a:buFont typeface="Wingdings" panose="05000000000000000000" pitchFamily="2" charset="2"/>
              <a:buChar char="t"/>
              <a:defRPr sz="3200">
                <a:solidFill>
                  <a:schemeClr val="tx1"/>
                </a:solidFill>
                <a:latin typeface="Times New Roman" panose="02020603050405020304" pitchFamily="18" charset="0"/>
              </a:defRPr>
            </a:lvl3pPr>
            <a:lvl4pPr marL="1600200" indent="-228600" eaLnBrk="0" hangingPunct="0">
              <a:spcBef>
                <a:spcPct val="20000"/>
              </a:spcBef>
              <a:buClr>
                <a:schemeClr val="tx1"/>
              </a:buClr>
              <a:buSzPct val="100000"/>
              <a:buChar char="•"/>
              <a:defRPr sz="3200">
                <a:solidFill>
                  <a:schemeClr val="tx1"/>
                </a:solidFill>
                <a:latin typeface="Times New Roman" panose="02020603050405020304" pitchFamily="18" charset="0"/>
              </a:defRPr>
            </a:lvl4pPr>
            <a:lvl5pPr marL="2057400" indent="-228600" eaLnBrk="0" hangingPunct="0">
              <a:spcBef>
                <a:spcPct val="20000"/>
              </a:spcBef>
              <a:buClr>
                <a:schemeClr val="tx1"/>
              </a:buClr>
              <a:buSzPct val="100000"/>
              <a:buChar char="–"/>
              <a:defRPr sz="32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SzPct val="100000"/>
              <a:buChar char="–"/>
              <a:defRPr sz="32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SzPct val="100000"/>
              <a:buChar char="–"/>
              <a:defRPr sz="32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SzPct val="100000"/>
              <a:buChar char="–"/>
              <a:defRPr sz="32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SzPct val="100000"/>
              <a:buChar char="–"/>
              <a:defRPr sz="3200">
                <a:solidFill>
                  <a:schemeClr val="tx1"/>
                </a:solidFill>
                <a:latin typeface="Times New Roman" panose="02020603050405020304" pitchFamily="18" charset="0"/>
              </a:defRPr>
            </a:lvl9pPr>
          </a:lstStyle>
          <a:p>
            <a:pPr eaLnBrk="1" hangingPunct="1">
              <a:spcBef>
                <a:spcPct val="50000"/>
              </a:spcBef>
              <a:buClrTx/>
              <a:buSzTx/>
              <a:buFontTx/>
              <a:buNone/>
            </a:pPr>
            <a:r>
              <a:rPr lang="en-GB" altLang="en-US" sz="2400"/>
              <a:t>overdraftFacility</a:t>
            </a:r>
          </a:p>
        </p:txBody>
      </p:sp>
      <p:sp>
        <p:nvSpPr>
          <p:cNvPr id="27658" name="Text Box 10"/>
          <p:cNvSpPr txBox="1">
            <a:spLocks noChangeArrowheads="1"/>
          </p:cNvSpPr>
          <p:nvPr/>
        </p:nvSpPr>
        <p:spPr bwMode="auto">
          <a:xfrm>
            <a:off x="4829175" y="6089650"/>
            <a:ext cx="27511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2"/>
              </a:buClr>
              <a:buSzPct val="75000"/>
              <a:buFont typeface="Wingdings" panose="05000000000000000000" pitchFamily="2" charset="2"/>
              <a:buChar char="n"/>
              <a:defRPr sz="3200">
                <a:solidFill>
                  <a:schemeClr val="tx1"/>
                </a:solidFill>
                <a:latin typeface="Times New Roman" panose="02020603050405020304" pitchFamily="18" charset="0"/>
              </a:defRPr>
            </a:lvl1pPr>
            <a:lvl2pPr marL="742950" indent="-285750" eaLnBrk="0" hangingPunct="0">
              <a:spcBef>
                <a:spcPct val="20000"/>
              </a:spcBef>
              <a:buClr>
                <a:schemeClr val="folHlink"/>
              </a:buClr>
              <a:buSzPct val="60000"/>
              <a:buFont typeface="Wingdings" panose="05000000000000000000" pitchFamily="2" charset="2"/>
              <a:buChar char="u"/>
              <a:defRPr sz="3200">
                <a:solidFill>
                  <a:schemeClr val="tx1"/>
                </a:solidFill>
                <a:latin typeface="Times New Roman" panose="02020603050405020304" pitchFamily="18" charset="0"/>
              </a:defRPr>
            </a:lvl2pPr>
            <a:lvl3pPr marL="1143000" indent="-228600" eaLnBrk="0" hangingPunct="0">
              <a:spcBef>
                <a:spcPct val="20000"/>
              </a:spcBef>
              <a:buClr>
                <a:schemeClr val="tx2"/>
              </a:buClr>
              <a:buSzPct val="60000"/>
              <a:buFont typeface="Wingdings" panose="05000000000000000000" pitchFamily="2" charset="2"/>
              <a:buChar char="t"/>
              <a:defRPr sz="3200">
                <a:solidFill>
                  <a:schemeClr val="tx1"/>
                </a:solidFill>
                <a:latin typeface="Times New Roman" panose="02020603050405020304" pitchFamily="18" charset="0"/>
              </a:defRPr>
            </a:lvl3pPr>
            <a:lvl4pPr marL="1600200" indent="-228600" eaLnBrk="0" hangingPunct="0">
              <a:spcBef>
                <a:spcPct val="20000"/>
              </a:spcBef>
              <a:buClr>
                <a:schemeClr val="tx1"/>
              </a:buClr>
              <a:buSzPct val="100000"/>
              <a:buChar char="•"/>
              <a:defRPr sz="3200">
                <a:solidFill>
                  <a:schemeClr val="tx1"/>
                </a:solidFill>
                <a:latin typeface="Times New Roman" panose="02020603050405020304" pitchFamily="18" charset="0"/>
              </a:defRPr>
            </a:lvl4pPr>
            <a:lvl5pPr marL="2057400" indent="-228600" eaLnBrk="0" hangingPunct="0">
              <a:spcBef>
                <a:spcPct val="20000"/>
              </a:spcBef>
              <a:buClr>
                <a:schemeClr val="tx1"/>
              </a:buClr>
              <a:buSzPct val="100000"/>
              <a:buChar char="–"/>
              <a:defRPr sz="32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SzPct val="100000"/>
              <a:buChar char="–"/>
              <a:defRPr sz="32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SzPct val="100000"/>
              <a:buChar char="–"/>
              <a:defRPr sz="32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SzPct val="100000"/>
              <a:buChar char="–"/>
              <a:defRPr sz="32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SzPct val="100000"/>
              <a:buChar char="–"/>
              <a:defRPr sz="3200">
                <a:solidFill>
                  <a:schemeClr val="tx1"/>
                </a:solidFill>
                <a:latin typeface="Times New Roman" panose="02020603050405020304" pitchFamily="18" charset="0"/>
              </a:defRPr>
            </a:lvl9pPr>
          </a:lstStyle>
          <a:p>
            <a:pPr eaLnBrk="1" hangingPunct="1">
              <a:spcBef>
                <a:spcPct val="50000"/>
              </a:spcBef>
              <a:buClrTx/>
              <a:buSzTx/>
              <a:buFontTx/>
              <a:buNone/>
            </a:pPr>
            <a:r>
              <a:rPr lang="en-GB" altLang="en-US" sz="2400"/>
              <a:t>withdraw()</a:t>
            </a:r>
          </a:p>
        </p:txBody>
      </p:sp>
      <p:sp>
        <p:nvSpPr>
          <p:cNvPr id="27659" name="Text Box 13"/>
          <p:cNvSpPr txBox="1">
            <a:spLocks noChangeArrowheads="1"/>
          </p:cNvSpPr>
          <p:nvPr/>
        </p:nvSpPr>
        <p:spPr bwMode="auto">
          <a:xfrm>
            <a:off x="2762250" y="2995613"/>
            <a:ext cx="1219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2"/>
              </a:buClr>
              <a:buSzPct val="75000"/>
              <a:buFont typeface="Wingdings" panose="05000000000000000000" pitchFamily="2" charset="2"/>
              <a:buChar char="n"/>
              <a:defRPr sz="3200">
                <a:solidFill>
                  <a:schemeClr val="tx1"/>
                </a:solidFill>
                <a:latin typeface="Times New Roman" panose="02020603050405020304" pitchFamily="18" charset="0"/>
              </a:defRPr>
            </a:lvl1pPr>
            <a:lvl2pPr marL="742950" indent="-285750" eaLnBrk="0" hangingPunct="0">
              <a:spcBef>
                <a:spcPct val="20000"/>
              </a:spcBef>
              <a:buClr>
                <a:schemeClr val="folHlink"/>
              </a:buClr>
              <a:buSzPct val="60000"/>
              <a:buFont typeface="Wingdings" panose="05000000000000000000" pitchFamily="2" charset="2"/>
              <a:buChar char="u"/>
              <a:defRPr sz="3200">
                <a:solidFill>
                  <a:schemeClr val="tx1"/>
                </a:solidFill>
                <a:latin typeface="Times New Roman" panose="02020603050405020304" pitchFamily="18" charset="0"/>
              </a:defRPr>
            </a:lvl2pPr>
            <a:lvl3pPr marL="1143000" indent="-228600" eaLnBrk="0" hangingPunct="0">
              <a:spcBef>
                <a:spcPct val="20000"/>
              </a:spcBef>
              <a:buClr>
                <a:schemeClr val="tx2"/>
              </a:buClr>
              <a:buSzPct val="60000"/>
              <a:buFont typeface="Wingdings" panose="05000000000000000000" pitchFamily="2" charset="2"/>
              <a:buChar char="t"/>
              <a:defRPr sz="3200">
                <a:solidFill>
                  <a:schemeClr val="tx1"/>
                </a:solidFill>
                <a:latin typeface="Times New Roman" panose="02020603050405020304" pitchFamily="18" charset="0"/>
              </a:defRPr>
            </a:lvl3pPr>
            <a:lvl4pPr marL="1600200" indent="-228600" eaLnBrk="0" hangingPunct="0">
              <a:spcBef>
                <a:spcPct val="20000"/>
              </a:spcBef>
              <a:buClr>
                <a:schemeClr val="tx1"/>
              </a:buClr>
              <a:buSzPct val="100000"/>
              <a:buChar char="•"/>
              <a:defRPr sz="3200">
                <a:solidFill>
                  <a:schemeClr val="tx1"/>
                </a:solidFill>
                <a:latin typeface="Times New Roman" panose="02020603050405020304" pitchFamily="18" charset="0"/>
              </a:defRPr>
            </a:lvl4pPr>
            <a:lvl5pPr marL="2057400" indent="-228600" eaLnBrk="0" hangingPunct="0">
              <a:spcBef>
                <a:spcPct val="20000"/>
              </a:spcBef>
              <a:buClr>
                <a:schemeClr val="tx1"/>
              </a:buClr>
              <a:buSzPct val="100000"/>
              <a:buChar char="–"/>
              <a:defRPr sz="32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SzPct val="100000"/>
              <a:buChar char="–"/>
              <a:defRPr sz="32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SzPct val="100000"/>
              <a:buChar char="–"/>
              <a:defRPr sz="32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SzPct val="100000"/>
              <a:buChar char="–"/>
              <a:defRPr sz="32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SzPct val="100000"/>
              <a:buChar char="–"/>
              <a:defRPr sz="3200">
                <a:solidFill>
                  <a:schemeClr val="tx1"/>
                </a:solidFill>
                <a:latin typeface="Times New Roman" panose="02020603050405020304" pitchFamily="18" charset="0"/>
              </a:defRPr>
            </a:lvl9pPr>
          </a:lstStyle>
          <a:p>
            <a:pPr eaLnBrk="1" hangingPunct="1">
              <a:spcBef>
                <a:spcPct val="50000"/>
              </a:spcBef>
              <a:buClrTx/>
              <a:buSzTx/>
              <a:buFontTx/>
              <a:buNone/>
            </a:pPr>
            <a:r>
              <a:rPr lang="en-GB" altLang="en-US" sz="2400"/>
              <a:t>acc1</a:t>
            </a:r>
          </a:p>
        </p:txBody>
      </p:sp>
      <p:sp>
        <p:nvSpPr>
          <p:cNvPr id="27660" name="Line 14"/>
          <p:cNvSpPr>
            <a:spLocks noChangeShapeType="1"/>
          </p:cNvSpPr>
          <p:nvPr/>
        </p:nvSpPr>
        <p:spPr bwMode="auto">
          <a:xfrm>
            <a:off x="3752850" y="3224213"/>
            <a:ext cx="609600"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27661" name="Text Box 15"/>
          <p:cNvSpPr txBox="1">
            <a:spLocks noChangeArrowheads="1"/>
          </p:cNvSpPr>
          <p:nvPr/>
        </p:nvSpPr>
        <p:spPr bwMode="auto">
          <a:xfrm>
            <a:off x="4667250" y="1928813"/>
            <a:ext cx="2209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2"/>
              </a:buClr>
              <a:buSzPct val="75000"/>
              <a:buFont typeface="Wingdings" panose="05000000000000000000" pitchFamily="2" charset="2"/>
              <a:buChar char="n"/>
              <a:defRPr sz="3200">
                <a:solidFill>
                  <a:schemeClr val="tx1"/>
                </a:solidFill>
                <a:latin typeface="Times New Roman" panose="02020603050405020304" pitchFamily="18" charset="0"/>
              </a:defRPr>
            </a:lvl1pPr>
            <a:lvl2pPr marL="742950" indent="-285750" eaLnBrk="0" hangingPunct="0">
              <a:spcBef>
                <a:spcPct val="20000"/>
              </a:spcBef>
              <a:buClr>
                <a:schemeClr val="folHlink"/>
              </a:buClr>
              <a:buSzPct val="60000"/>
              <a:buFont typeface="Wingdings" panose="05000000000000000000" pitchFamily="2" charset="2"/>
              <a:buChar char="u"/>
              <a:defRPr sz="3200">
                <a:solidFill>
                  <a:schemeClr val="tx1"/>
                </a:solidFill>
                <a:latin typeface="Times New Roman" panose="02020603050405020304" pitchFamily="18" charset="0"/>
              </a:defRPr>
            </a:lvl2pPr>
            <a:lvl3pPr marL="1143000" indent="-228600" eaLnBrk="0" hangingPunct="0">
              <a:spcBef>
                <a:spcPct val="20000"/>
              </a:spcBef>
              <a:buClr>
                <a:schemeClr val="tx2"/>
              </a:buClr>
              <a:buSzPct val="60000"/>
              <a:buFont typeface="Wingdings" panose="05000000000000000000" pitchFamily="2" charset="2"/>
              <a:buChar char="t"/>
              <a:defRPr sz="3200">
                <a:solidFill>
                  <a:schemeClr val="tx1"/>
                </a:solidFill>
                <a:latin typeface="Times New Roman" panose="02020603050405020304" pitchFamily="18" charset="0"/>
              </a:defRPr>
            </a:lvl3pPr>
            <a:lvl4pPr marL="1600200" indent="-228600" eaLnBrk="0" hangingPunct="0">
              <a:spcBef>
                <a:spcPct val="20000"/>
              </a:spcBef>
              <a:buClr>
                <a:schemeClr val="tx1"/>
              </a:buClr>
              <a:buSzPct val="100000"/>
              <a:buChar char="•"/>
              <a:defRPr sz="3200">
                <a:solidFill>
                  <a:schemeClr val="tx1"/>
                </a:solidFill>
                <a:latin typeface="Times New Roman" panose="02020603050405020304" pitchFamily="18" charset="0"/>
              </a:defRPr>
            </a:lvl4pPr>
            <a:lvl5pPr marL="2057400" indent="-228600" eaLnBrk="0" hangingPunct="0">
              <a:spcBef>
                <a:spcPct val="20000"/>
              </a:spcBef>
              <a:buClr>
                <a:schemeClr val="tx1"/>
              </a:buClr>
              <a:buSzPct val="100000"/>
              <a:buChar char="–"/>
              <a:defRPr sz="32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SzPct val="100000"/>
              <a:buChar char="–"/>
              <a:defRPr sz="32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SzPct val="100000"/>
              <a:buChar char="–"/>
              <a:defRPr sz="32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SzPct val="100000"/>
              <a:buChar char="–"/>
              <a:defRPr sz="32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SzPct val="100000"/>
              <a:buChar char="–"/>
              <a:defRPr sz="3200">
                <a:solidFill>
                  <a:schemeClr val="tx1"/>
                </a:solidFill>
                <a:latin typeface="Times New Roman" panose="02020603050405020304" pitchFamily="18" charset="0"/>
              </a:defRPr>
            </a:lvl9pPr>
          </a:lstStyle>
          <a:p>
            <a:pPr eaLnBrk="1" hangingPunct="1">
              <a:spcBef>
                <a:spcPct val="50000"/>
              </a:spcBef>
              <a:buClrTx/>
              <a:buSzTx/>
              <a:buFontTx/>
              <a:buNone/>
            </a:pPr>
            <a:r>
              <a:rPr lang="en-GB" altLang="en-US" sz="2400"/>
              <a:t>CurrentAccount</a:t>
            </a:r>
          </a:p>
        </p:txBody>
      </p:sp>
      <p:sp>
        <p:nvSpPr>
          <p:cNvPr id="27662" name="Line 16"/>
          <p:cNvSpPr>
            <a:spLocks noChangeShapeType="1"/>
          </p:cNvSpPr>
          <p:nvPr/>
        </p:nvSpPr>
        <p:spPr bwMode="auto">
          <a:xfrm>
            <a:off x="4438651" y="5357814"/>
            <a:ext cx="3013075" cy="1587"/>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27663" name="Line 18"/>
          <p:cNvSpPr>
            <a:spLocks noChangeShapeType="1"/>
          </p:cNvSpPr>
          <p:nvPr/>
        </p:nvSpPr>
        <p:spPr bwMode="auto">
          <a:xfrm>
            <a:off x="6267450" y="4443413"/>
            <a:ext cx="1828800" cy="609600"/>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27664" name="Line 19"/>
          <p:cNvSpPr>
            <a:spLocks noChangeShapeType="1"/>
          </p:cNvSpPr>
          <p:nvPr/>
        </p:nvSpPr>
        <p:spPr bwMode="auto">
          <a:xfrm flipV="1">
            <a:off x="6343650" y="5357813"/>
            <a:ext cx="1752600" cy="990600"/>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27665" name="AutoShape 20"/>
          <p:cNvSpPr>
            <a:spLocks/>
          </p:cNvSpPr>
          <p:nvPr/>
        </p:nvSpPr>
        <p:spPr bwMode="auto">
          <a:xfrm>
            <a:off x="8020050" y="4595813"/>
            <a:ext cx="304800" cy="1295400"/>
          </a:xfrm>
          <a:prstGeom prst="rightBrace">
            <a:avLst>
              <a:gd name="adj1" fmla="val 35417"/>
              <a:gd name="adj2" fmla="val 50000"/>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tx2"/>
              </a:buClr>
              <a:buSzPct val="75000"/>
              <a:buFont typeface="Wingdings" panose="05000000000000000000" pitchFamily="2" charset="2"/>
              <a:buChar char="n"/>
              <a:defRPr sz="3200">
                <a:solidFill>
                  <a:schemeClr val="tx1"/>
                </a:solidFill>
                <a:latin typeface="Times New Roman" panose="02020603050405020304" pitchFamily="18" charset="0"/>
              </a:defRPr>
            </a:lvl1pPr>
            <a:lvl2pPr marL="742950" indent="-285750" eaLnBrk="0" hangingPunct="0">
              <a:spcBef>
                <a:spcPct val="20000"/>
              </a:spcBef>
              <a:buClr>
                <a:schemeClr val="folHlink"/>
              </a:buClr>
              <a:buSzPct val="60000"/>
              <a:buFont typeface="Wingdings" panose="05000000000000000000" pitchFamily="2" charset="2"/>
              <a:buChar char="u"/>
              <a:defRPr sz="3200">
                <a:solidFill>
                  <a:schemeClr val="tx1"/>
                </a:solidFill>
                <a:latin typeface="Times New Roman" panose="02020603050405020304" pitchFamily="18" charset="0"/>
              </a:defRPr>
            </a:lvl2pPr>
            <a:lvl3pPr marL="1143000" indent="-228600" eaLnBrk="0" hangingPunct="0">
              <a:spcBef>
                <a:spcPct val="20000"/>
              </a:spcBef>
              <a:buClr>
                <a:schemeClr val="tx2"/>
              </a:buClr>
              <a:buSzPct val="60000"/>
              <a:buFont typeface="Wingdings" panose="05000000000000000000" pitchFamily="2" charset="2"/>
              <a:buChar char="t"/>
              <a:defRPr sz="3200">
                <a:solidFill>
                  <a:schemeClr val="tx1"/>
                </a:solidFill>
                <a:latin typeface="Times New Roman" panose="02020603050405020304" pitchFamily="18" charset="0"/>
              </a:defRPr>
            </a:lvl3pPr>
            <a:lvl4pPr marL="1600200" indent="-228600" eaLnBrk="0" hangingPunct="0">
              <a:spcBef>
                <a:spcPct val="20000"/>
              </a:spcBef>
              <a:buClr>
                <a:schemeClr val="tx1"/>
              </a:buClr>
              <a:buSzPct val="100000"/>
              <a:buChar char="•"/>
              <a:defRPr sz="3200">
                <a:solidFill>
                  <a:schemeClr val="tx1"/>
                </a:solidFill>
                <a:latin typeface="Times New Roman" panose="02020603050405020304" pitchFamily="18" charset="0"/>
              </a:defRPr>
            </a:lvl4pPr>
            <a:lvl5pPr marL="2057400" indent="-228600" eaLnBrk="0" hangingPunct="0">
              <a:spcBef>
                <a:spcPct val="20000"/>
              </a:spcBef>
              <a:buClr>
                <a:schemeClr val="tx1"/>
              </a:buClr>
              <a:buSzPct val="100000"/>
              <a:buChar char="–"/>
              <a:defRPr sz="32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SzPct val="100000"/>
              <a:buChar char="–"/>
              <a:defRPr sz="32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SzPct val="100000"/>
              <a:buChar char="–"/>
              <a:defRPr sz="32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SzPct val="100000"/>
              <a:buChar char="–"/>
              <a:defRPr sz="32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SzPct val="100000"/>
              <a:buChar char="–"/>
              <a:defRPr sz="3200">
                <a:solidFill>
                  <a:schemeClr val="tx1"/>
                </a:solidFill>
                <a:latin typeface="Times New Roman" panose="02020603050405020304" pitchFamily="18" charset="0"/>
              </a:defRPr>
            </a:lvl9pPr>
          </a:lstStyle>
          <a:p>
            <a:pPr eaLnBrk="1" hangingPunct="1">
              <a:spcBef>
                <a:spcPct val="0"/>
              </a:spcBef>
              <a:buClrTx/>
              <a:buSzTx/>
              <a:buFontTx/>
              <a:buNone/>
            </a:pPr>
            <a:endParaRPr lang="en-GB" altLang="en-US" sz="2400"/>
          </a:p>
        </p:txBody>
      </p:sp>
      <p:sp>
        <p:nvSpPr>
          <p:cNvPr id="27666" name="Text Box 21"/>
          <p:cNvSpPr txBox="1">
            <a:spLocks noChangeArrowheads="1"/>
          </p:cNvSpPr>
          <p:nvPr/>
        </p:nvSpPr>
        <p:spPr bwMode="auto">
          <a:xfrm>
            <a:off x="8401050" y="4748214"/>
            <a:ext cx="16764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2"/>
              </a:buClr>
              <a:buSzPct val="75000"/>
              <a:buFont typeface="Wingdings" panose="05000000000000000000" pitchFamily="2" charset="2"/>
              <a:buChar char="n"/>
              <a:defRPr sz="3200">
                <a:solidFill>
                  <a:schemeClr val="tx1"/>
                </a:solidFill>
                <a:latin typeface="Times New Roman" panose="02020603050405020304" pitchFamily="18" charset="0"/>
              </a:defRPr>
            </a:lvl1pPr>
            <a:lvl2pPr marL="742950" indent="-285750" eaLnBrk="0" hangingPunct="0">
              <a:spcBef>
                <a:spcPct val="20000"/>
              </a:spcBef>
              <a:buClr>
                <a:schemeClr val="folHlink"/>
              </a:buClr>
              <a:buSzPct val="60000"/>
              <a:buFont typeface="Wingdings" panose="05000000000000000000" pitchFamily="2" charset="2"/>
              <a:buChar char="u"/>
              <a:defRPr sz="3200">
                <a:solidFill>
                  <a:schemeClr val="tx1"/>
                </a:solidFill>
                <a:latin typeface="Times New Roman" panose="02020603050405020304" pitchFamily="18" charset="0"/>
              </a:defRPr>
            </a:lvl2pPr>
            <a:lvl3pPr marL="1143000" indent="-228600" eaLnBrk="0" hangingPunct="0">
              <a:spcBef>
                <a:spcPct val="20000"/>
              </a:spcBef>
              <a:buClr>
                <a:schemeClr val="tx2"/>
              </a:buClr>
              <a:buSzPct val="60000"/>
              <a:buFont typeface="Wingdings" panose="05000000000000000000" pitchFamily="2" charset="2"/>
              <a:buChar char="t"/>
              <a:defRPr sz="3200">
                <a:solidFill>
                  <a:schemeClr val="tx1"/>
                </a:solidFill>
                <a:latin typeface="Times New Roman" panose="02020603050405020304" pitchFamily="18" charset="0"/>
              </a:defRPr>
            </a:lvl3pPr>
            <a:lvl4pPr marL="1600200" indent="-228600" eaLnBrk="0" hangingPunct="0">
              <a:spcBef>
                <a:spcPct val="20000"/>
              </a:spcBef>
              <a:buClr>
                <a:schemeClr val="tx1"/>
              </a:buClr>
              <a:buSzPct val="100000"/>
              <a:buChar char="•"/>
              <a:defRPr sz="3200">
                <a:solidFill>
                  <a:schemeClr val="tx1"/>
                </a:solidFill>
                <a:latin typeface="Times New Roman" panose="02020603050405020304" pitchFamily="18" charset="0"/>
              </a:defRPr>
            </a:lvl4pPr>
            <a:lvl5pPr marL="2057400" indent="-228600" eaLnBrk="0" hangingPunct="0">
              <a:spcBef>
                <a:spcPct val="20000"/>
              </a:spcBef>
              <a:buClr>
                <a:schemeClr val="tx1"/>
              </a:buClr>
              <a:buSzPct val="100000"/>
              <a:buChar char="–"/>
              <a:defRPr sz="32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SzPct val="100000"/>
              <a:buChar char="–"/>
              <a:defRPr sz="32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SzPct val="100000"/>
              <a:buChar char="–"/>
              <a:defRPr sz="32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SzPct val="100000"/>
              <a:buChar char="–"/>
              <a:defRPr sz="32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SzPct val="100000"/>
              <a:buChar char="–"/>
              <a:defRPr sz="3200">
                <a:solidFill>
                  <a:schemeClr val="tx1"/>
                </a:solidFill>
                <a:latin typeface="Times New Roman" panose="02020603050405020304" pitchFamily="18" charset="0"/>
              </a:defRPr>
            </a:lvl9pPr>
          </a:lstStyle>
          <a:p>
            <a:pPr eaLnBrk="1" hangingPunct="1">
              <a:spcBef>
                <a:spcPct val="50000"/>
              </a:spcBef>
              <a:buClrTx/>
              <a:buSzTx/>
              <a:buFontTx/>
              <a:buNone/>
            </a:pPr>
            <a:r>
              <a:rPr lang="en-GB" altLang="en-US" sz="2400"/>
              <a:t>Which one is called?</a:t>
            </a:r>
          </a:p>
        </p:txBody>
      </p:sp>
      <p:sp>
        <p:nvSpPr>
          <p:cNvPr id="2" name="Slide Number Placeholder 1"/>
          <p:cNvSpPr>
            <a:spLocks noGrp="1"/>
          </p:cNvSpPr>
          <p:nvPr>
            <p:ph type="sldNum" sz="quarter" idx="12"/>
          </p:nvPr>
        </p:nvSpPr>
        <p:spPr/>
        <p:txBody>
          <a:bodyPr/>
          <a:lstStyle/>
          <a:p>
            <a:fld id="{FA8C678A-18FB-4A6C-9A8F-CEEC6E6D270C}" type="slidenum">
              <a:rPr lang="en-US" smtClean="0"/>
              <a:t>73</a:t>
            </a:fld>
            <a:endParaRPr lang="en-US"/>
          </a:p>
        </p:txBody>
      </p:sp>
    </p:spTree>
    <p:extLst>
      <p:ext uri="{BB962C8B-B14F-4D97-AF65-F5344CB8AC3E}">
        <p14:creationId xmlns:p14="http://schemas.microsoft.com/office/powerpoint/2010/main" val="2915204366"/>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a:xfrm>
            <a:off x="2595563" y="0"/>
            <a:ext cx="7772400" cy="1143000"/>
          </a:xfrm>
        </p:spPr>
        <p:txBody>
          <a:bodyPr>
            <a:normAutofit fontScale="90000"/>
          </a:bodyPr>
          <a:lstStyle/>
          <a:p>
            <a:r>
              <a:rPr lang="en-GB" altLang="en-US" smtClean="0"/>
              <a:t/>
            </a:r>
            <a:br>
              <a:rPr lang="en-GB" altLang="en-US" smtClean="0"/>
            </a:br>
            <a:r>
              <a:rPr lang="en-GB" altLang="en-US" smtClean="0"/>
              <a:t>Polymorphism and Object Oriented Programming</a:t>
            </a:r>
            <a:endParaRPr lang="en-US" altLang="en-US" smtClean="0"/>
          </a:p>
        </p:txBody>
      </p:sp>
      <p:sp>
        <p:nvSpPr>
          <p:cNvPr id="3" name="Content Placeholder 2"/>
          <p:cNvSpPr>
            <a:spLocks noGrp="1"/>
          </p:cNvSpPr>
          <p:nvPr>
            <p:ph idx="1"/>
          </p:nvPr>
        </p:nvSpPr>
        <p:spPr>
          <a:xfrm>
            <a:off x="2595563" y="1928813"/>
            <a:ext cx="7772400" cy="4114800"/>
          </a:xfrm>
        </p:spPr>
        <p:txBody>
          <a:bodyPr>
            <a:normAutofit lnSpcReduction="10000"/>
          </a:bodyPr>
          <a:lstStyle/>
          <a:p>
            <a:r>
              <a:rPr lang="en-GB"/>
              <a:t>Clearly the behaviour of the object to the ‘</a:t>
            </a:r>
            <a:r>
              <a:rPr lang="en-GB" i="1"/>
              <a:t>withdraw’ </a:t>
            </a:r>
            <a:r>
              <a:rPr lang="en-GB"/>
              <a:t>message is important</a:t>
            </a:r>
          </a:p>
          <a:p>
            <a:pPr lvl="1"/>
            <a:r>
              <a:rPr lang="en-GB" sz="2800"/>
              <a:t>The derived class behaviour takes into account the overdraft facility</a:t>
            </a:r>
          </a:p>
          <a:p>
            <a:r>
              <a:rPr lang="en-GB"/>
              <a:t>We must look at the definitions of the </a:t>
            </a:r>
            <a:r>
              <a:rPr lang="en-GB" i="1"/>
              <a:t>withdraw()</a:t>
            </a:r>
            <a:r>
              <a:rPr lang="en-GB"/>
              <a:t> method in the base and derived classes</a:t>
            </a:r>
          </a:p>
          <a:p>
            <a:pPr lvl="1"/>
            <a:r>
              <a:rPr lang="en-GB" sz="2800"/>
              <a:t>The base class </a:t>
            </a:r>
            <a:r>
              <a:rPr lang="en-GB" sz="2800" i="1"/>
              <a:t>withdraw()</a:t>
            </a:r>
            <a:r>
              <a:rPr lang="en-GB" sz="2800"/>
              <a:t> method is overridden by the derived class method if the base class method is declared as </a:t>
            </a:r>
            <a:r>
              <a:rPr lang="en-GB" sz="2800" i="1"/>
              <a:t>virtual</a:t>
            </a:r>
            <a:r>
              <a:rPr lang="en-GB" sz="2800"/>
              <a:t> and the derived class method is declared as </a:t>
            </a:r>
            <a:r>
              <a:rPr lang="en-GB" sz="2800" i="1"/>
              <a:t>override</a:t>
            </a:r>
            <a:endParaRPr lang="en-GB" sz="2800"/>
          </a:p>
          <a:p>
            <a:pPr lvl="2"/>
            <a:endParaRPr lang="en-GB" smtClean="0"/>
          </a:p>
          <a:p>
            <a:pPr>
              <a:buFont typeface="Wingdings" panose="05000000000000000000" pitchFamily="2" charset="2"/>
              <a:buNone/>
            </a:pPr>
            <a:endParaRPr lang="en-US" smtClean="0"/>
          </a:p>
        </p:txBody>
      </p:sp>
      <p:sp>
        <p:nvSpPr>
          <p:cNvPr id="2" name="Slide Number Placeholder 1"/>
          <p:cNvSpPr>
            <a:spLocks noGrp="1"/>
          </p:cNvSpPr>
          <p:nvPr>
            <p:ph type="sldNum" sz="quarter" idx="12"/>
          </p:nvPr>
        </p:nvSpPr>
        <p:spPr/>
        <p:txBody>
          <a:bodyPr/>
          <a:lstStyle/>
          <a:p>
            <a:fld id="{FA8C678A-18FB-4A6C-9A8F-CEEC6E6D270C}" type="slidenum">
              <a:rPr lang="en-US" smtClean="0"/>
              <a:t>74</a:t>
            </a:fld>
            <a:endParaRPr lang="en-US"/>
          </a:p>
        </p:txBody>
      </p:sp>
    </p:spTree>
    <p:extLst>
      <p:ext uri="{BB962C8B-B14F-4D97-AF65-F5344CB8AC3E}">
        <p14:creationId xmlns:p14="http://schemas.microsoft.com/office/powerpoint/2010/main" val="753241486"/>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2595563" y="0"/>
            <a:ext cx="7772400" cy="1143000"/>
          </a:xfrm>
        </p:spPr>
        <p:txBody>
          <a:bodyPr>
            <a:normAutofit fontScale="90000"/>
          </a:bodyPr>
          <a:lstStyle/>
          <a:p>
            <a:r>
              <a:rPr lang="en-GB" altLang="en-US" smtClean="0"/>
              <a:t/>
            </a:r>
            <a:br>
              <a:rPr lang="en-GB" altLang="en-US" smtClean="0"/>
            </a:br>
            <a:r>
              <a:rPr lang="en-GB" altLang="en-US" smtClean="0"/>
              <a:t>Polymorphism and Object Oriented Programming</a:t>
            </a:r>
            <a:endParaRPr lang="en-US" altLang="en-US" smtClean="0"/>
          </a:p>
        </p:txBody>
      </p:sp>
      <p:sp>
        <p:nvSpPr>
          <p:cNvPr id="3" name="Text Box 7"/>
          <p:cNvSpPr txBox="1">
            <a:spLocks noChangeArrowheads="1"/>
          </p:cNvSpPr>
          <p:nvPr/>
        </p:nvSpPr>
        <p:spPr bwMode="auto">
          <a:xfrm>
            <a:off x="3667125" y="4071938"/>
            <a:ext cx="5786438" cy="2678112"/>
          </a:xfrm>
          <a:prstGeom prst="rect">
            <a:avLst/>
          </a:prstGeom>
          <a:solidFill>
            <a:schemeClr val="folHlink">
              <a:gamma/>
              <a:shade val="46275"/>
              <a:invGamma/>
            </a:schemeClr>
          </a:solidFill>
          <a:ln w="12700">
            <a:solidFill>
              <a:schemeClr val="folHlink"/>
            </a:solidFill>
            <a:miter lim="800000"/>
            <a:headEnd type="none" w="sm" len="sm"/>
            <a:tailEnd type="none" w="sm" len="sm"/>
          </a:ln>
          <a:effectLst/>
        </p:spPr>
        <p:txBody>
          <a:bodyPr lIns="182880" tIns="137160" rIns="182880" bIns="137160">
            <a:spAutoFit/>
          </a:bodyPr>
          <a:lstStyle>
            <a:lvl1pPr defTabSz="539750" eaLnBrk="0" hangingPunct="0">
              <a:defRPr sz="2400">
                <a:solidFill>
                  <a:schemeClr val="tx1"/>
                </a:solidFill>
                <a:latin typeface="Times New Roman" panose="02020603050405020304" pitchFamily="18" charset="0"/>
              </a:defRPr>
            </a:lvl1pPr>
            <a:lvl2pPr marL="742950" indent="-285750" defTabSz="539750" eaLnBrk="0" hangingPunct="0">
              <a:defRPr sz="2400">
                <a:solidFill>
                  <a:schemeClr val="tx1"/>
                </a:solidFill>
                <a:latin typeface="Times New Roman" panose="02020603050405020304" pitchFamily="18" charset="0"/>
              </a:defRPr>
            </a:lvl2pPr>
            <a:lvl3pPr marL="1143000" indent="-228600" defTabSz="539750" eaLnBrk="0" hangingPunct="0">
              <a:defRPr sz="2400">
                <a:solidFill>
                  <a:schemeClr val="tx1"/>
                </a:solidFill>
                <a:latin typeface="Times New Roman" panose="02020603050405020304" pitchFamily="18" charset="0"/>
              </a:defRPr>
            </a:lvl3pPr>
            <a:lvl4pPr marL="1600200" indent="-228600" defTabSz="539750" eaLnBrk="0" hangingPunct="0">
              <a:defRPr sz="2400">
                <a:solidFill>
                  <a:schemeClr val="tx1"/>
                </a:solidFill>
                <a:latin typeface="Times New Roman" panose="02020603050405020304" pitchFamily="18" charset="0"/>
              </a:defRPr>
            </a:lvl4pPr>
            <a:lvl5pPr marL="2057400" indent="-228600" defTabSz="539750" eaLnBrk="0" hangingPunct="0">
              <a:defRPr sz="2400">
                <a:solidFill>
                  <a:schemeClr val="tx1"/>
                </a:solidFill>
                <a:latin typeface="Times New Roman" panose="02020603050405020304" pitchFamily="18" charset="0"/>
              </a:defRPr>
            </a:lvl5pPr>
            <a:lvl6pPr marL="2514600" indent="-228600" defTabSz="53975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53975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53975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53975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sz="1200">
                <a:latin typeface="Lucida Console" panose="020B0609040504020204" pitchFamily="49" charset="0"/>
              </a:rPr>
              <a:t>public class CurrentAccount : BankAccount</a:t>
            </a:r>
          </a:p>
          <a:p>
            <a:pPr eaLnBrk="1" hangingPunct="1"/>
            <a:r>
              <a:rPr lang="en-US" sz="1200">
                <a:latin typeface="Lucida Console" panose="020B0609040504020204" pitchFamily="49" charset="0"/>
              </a:rPr>
              <a:t>{</a:t>
            </a:r>
          </a:p>
          <a:p>
            <a:pPr eaLnBrk="1" hangingPunct="1"/>
            <a:r>
              <a:rPr lang="en-US" sz="1200">
                <a:latin typeface="Lucida Console" panose="020B0609040504020204" pitchFamily="49" charset="0"/>
              </a:rPr>
              <a:t>	private int overdraftFacility;</a:t>
            </a:r>
          </a:p>
          <a:p>
            <a:pPr eaLnBrk="1" hangingPunct="1"/>
            <a:endParaRPr lang="en-US" sz="1200">
              <a:latin typeface="Lucida Console" panose="020B0609040504020204" pitchFamily="49" charset="0"/>
            </a:endParaRPr>
          </a:p>
          <a:p>
            <a:pPr eaLnBrk="1" hangingPunct="1"/>
            <a:r>
              <a:rPr lang="en-US" sz="1200">
                <a:latin typeface="Lucida Console" panose="020B0609040504020204" pitchFamily="49" charset="0"/>
              </a:rPr>
              <a:t>    	public CurrentAccount(n, name, b) {…}</a:t>
            </a:r>
          </a:p>
          <a:p>
            <a:pPr eaLnBrk="1" hangingPunct="1"/>
            <a:endParaRPr lang="en-US" sz="1200">
              <a:latin typeface="Lucida Console" panose="020B0609040504020204" pitchFamily="49" charset="0"/>
            </a:endParaRPr>
          </a:p>
          <a:p>
            <a:pPr eaLnBrk="1" hangingPunct="1"/>
            <a:r>
              <a:rPr lang="en-US" sz="1200">
                <a:latin typeface="Lucida Console" panose="020B0609040504020204" pitchFamily="49" charset="0"/>
              </a:rPr>
              <a:t>    	public </a:t>
            </a:r>
            <a:r>
              <a:rPr lang="en-US" sz="1200" b="1">
                <a:latin typeface="Lucida Console" panose="020B0609040504020204" pitchFamily="49" charset="0"/>
              </a:rPr>
              <a:t>override</a:t>
            </a:r>
            <a:r>
              <a:rPr lang="en-US" sz="1200">
                <a:latin typeface="Lucida Console" panose="020B0609040504020204" pitchFamily="49" charset="0"/>
              </a:rPr>
              <a:t> void withdraw(int amount) </a:t>
            </a:r>
          </a:p>
          <a:p>
            <a:pPr eaLnBrk="1" hangingPunct="1"/>
            <a:r>
              <a:rPr lang="en-US" sz="1200">
                <a:latin typeface="Lucida Console" panose="020B0609040504020204" pitchFamily="49" charset="0"/>
              </a:rPr>
              <a:t>    	{</a:t>
            </a:r>
          </a:p>
          <a:p>
            <a:pPr eaLnBrk="1" hangingPunct="1"/>
            <a:r>
              <a:rPr lang="en-US" sz="1200">
                <a:latin typeface="Lucida Console" panose="020B0609040504020204" pitchFamily="49" charset="0"/>
              </a:rPr>
              <a:t>        	if (balance - amount &gt; -overdraftFacility)</a:t>
            </a:r>
          </a:p>
          <a:p>
            <a:pPr eaLnBrk="1" hangingPunct="1"/>
            <a:r>
              <a:rPr lang="en-US" sz="1200">
                <a:latin typeface="Lucida Console" panose="020B0609040504020204" pitchFamily="49" charset="0"/>
              </a:rPr>
              <a:t>            	balance -= amount;</a:t>
            </a:r>
          </a:p>
          <a:p>
            <a:pPr eaLnBrk="1" hangingPunct="1"/>
            <a:endParaRPr lang="en-US" sz="1200">
              <a:latin typeface="Lucida Console" panose="020B0609040504020204" pitchFamily="49" charset="0"/>
            </a:endParaRPr>
          </a:p>
          <a:p>
            <a:pPr eaLnBrk="1" hangingPunct="1"/>
            <a:r>
              <a:rPr lang="en-US" sz="1200">
                <a:latin typeface="Lucida Console" panose="020B0609040504020204" pitchFamily="49" charset="0"/>
              </a:rPr>
              <a:t>    	}    </a:t>
            </a:r>
          </a:p>
          <a:p>
            <a:pPr eaLnBrk="1" hangingPunct="1"/>
            <a:r>
              <a:rPr lang="en-US" sz="1200">
                <a:latin typeface="Lucida Console" panose="020B0609040504020204" pitchFamily="49" charset="0"/>
              </a:rPr>
              <a:t>}</a:t>
            </a:r>
          </a:p>
        </p:txBody>
      </p:sp>
      <p:sp>
        <p:nvSpPr>
          <p:cNvPr id="4" name="Text Box 7"/>
          <p:cNvSpPr txBox="1">
            <a:spLocks noChangeArrowheads="1"/>
          </p:cNvSpPr>
          <p:nvPr/>
        </p:nvSpPr>
        <p:spPr bwMode="auto">
          <a:xfrm>
            <a:off x="3667125" y="1785939"/>
            <a:ext cx="5786438" cy="2124075"/>
          </a:xfrm>
          <a:prstGeom prst="rect">
            <a:avLst/>
          </a:prstGeom>
          <a:solidFill>
            <a:schemeClr val="folHlink">
              <a:gamma/>
              <a:shade val="46275"/>
              <a:invGamma/>
            </a:schemeClr>
          </a:solidFill>
          <a:ln w="12700">
            <a:solidFill>
              <a:schemeClr val="folHlink"/>
            </a:solidFill>
            <a:miter lim="800000"/>
            <a:headEnd type="none" w="sm" len="sm"/>
            <a:tailEnd type="none" w="sm" len="sm"/>
          </a:ln>
          <a:effectLst/>
        </p:spPr>
        <p:txBody>
          <a:bodyPr lIns="182880" tIns="137160" rIns="182880" bIns="137160">
            <a:spAutoFit/>
          </a:bodyPr>
          <a:lstStyle>
            <a:lvl1pPr defTabSz="539750" eaLnBrk="0" hangingPunct="0">
              <a:defRPr sz="2400">
                <a:solidFill>
                  <a:schemeClr val="tx1"/>
                </a:solidFill>
                <a:latin typeface="Times New Roman" panose="02020603050405020304" pitchFamily="18" charset="0"/>
              </a:defRPr>
            </a:lvl1pPr>
            <a:lvl2pPr marL="742950" indent="-285750" defTabSz="539750" eaLnBrk="0" hangingPunct="0">
              <a:defRPr sz="2400">
                <a:solidFill>
                  <a:schemeClr val="tx1"/>
                </a:solidFill>
                <a:latin typeface="Times New Roman" panose="02020603050405020304" pitchFamily="18" charset="0"/>
              </a:defRPr>
            </a:lvl2pPr>
            <a:lvl3pPr marL="1143000" indent="-228600" defTabSz="539750" eaLnBrk="0" hangingPunct="0">
              <a:defRPr sz="2400">
                <a:solidFill>
                  <a:schemeClr val="tx1"/>
                </a:solidFill>
                <a:latin typeface="Times New Roman" panose="02020603050405020304" pitchFamily="18" charset="0"/>
              </a:defRPr>
            </a:lvl3pPr>
            <a:lvl4pPr marL="1600200" indent="-228600" defTabSz="539750" eaLnBrk="0" hangingPunct="0">
              <a:defRPr sz="2400">
                <a:solidFill>
                  <a:schemeClr val="tx1"/>
                </a:solidFill>
                <a:latin typeface="Times New Roman" panose="02020603050405020304" pitchFamily="18" charset="0"/>
              </a:defRPr>
            </a:lvl4pPr>
            <a:lvl5pPr marL="2057400" indent="-228600" defTabSz="539750" eaLnBrk="0" hangingPunct="0">
              <a:defRPr sz="2400">
                <a:solidFill>
                  <a:schemeClr val="tx1"/>
                </a:solidFill>
                <a:latin typeface="Times New Roman" panose="02020603050405020304" pitchFamily="18" charset="0"/>
              </a:defRPr>
            </a:lvl5pPr>
            <a:lvl6pPr marL="2514600" indent="-228600" defTabSz="53975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53975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53975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53975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sz="1200" dirty="0">
                <a:solidFill>
                  <a:schemeClr val="bg1"/>
                </a:solidFill>
                <a:latin typeface="Lucida Console" panose="020B0609040504020204" pitchFamily="49" charset="0"/>
              </a:rPr>
              <a:t>public class </a:t>
            </a:r>
            <a:r>
              <a:rPr lang="en-US" sz="1200" dirty="0" err="1">
                <a:solidFill>
                  <a:schemeClr val="bg1"/>
                </a:solidFill>
                <a:latin typeface="Lucida Console" panose="020B0609040504020204" pitchFamily="49" charset="0"/>
              </a:rPr>
              <a:t>BankAccount</a:t>
            </a:r>
            <a:endParaRPr lang="en-US" sz="1200" dirty="0">
              <a:solidFill>
                <a:schemeClr val="bg1"/>
              </a:solidFill>
              <a:latin typeface="Lucida Console" panose="020B0609040504020204" pitchFamily="49" charset="0"/>
            </a:endParaRPr>
          </a:p>
          <a:p>
            <a:pPr eaLnBrk="1" hangingPunct="1"/>
            <a:r>
              <a:rPr lang="en-US" sz="1200" dirty="0">
                <a:solidFill>
                  <a:schemeClr val="bg1"/>
                </a:solidFill>
                <a:latin typeface="Lucida Console" panose="020B0609040504020204" pitchFamily="49" charset="0"/>
              </a:rPr>
              <a:t>{</a:t>
            </a:r>
          </a:p>
          <a:p>
            <a:pPr eaLnBrk="1" hangingPunct="1"/>
            <a:r>
              <a:rPr lang="en-US" sz="1200" dirty="0">
                <a:solidFill>
                  <a:schemeClr val="bg1"/>
                </a:solidFill>
                <a:latin typeface="Lucida Console" panose="020B0609040504020204" pitchFamily="49" charset="0"/>
              </a:rPr>
              <a:t>	//……</a:t>
            </a:r>
          </a:p>
          <a:p>
            <a:pPr eaLnBrk="1" hangingPunct="1"/>
            <a:endParaRPr lang="en-US" sz="1200" dirty="0">
              <a:solidFill>
                <a:schemeClr val="bg1"/>
              </a:solidFill>
              <a:latin typeface="Lucida Console" panose="020B0609040504020204" pitchFamily="49" charset="0"/>
            </a:endParaRPr>
          </a:p>
          <a:p>
            <a:pPr eaLnBrk="1" hangingPunct="1"/>
            <a:r>
              <a:rPr lang="en-US" sz="1200" dirty="0">
                <a:solidFill>
                  <a:schemeClr val="bg1"/>
                </a:solidFill>
                <a:latin typeface="Lucida Console" panose="020B0609040504020204" pitchFamily="49" charset="0"/>
              </a:rPr>
              <a:t>    	public </a:t>
            </a:r>
            <a:r>
              <a:rPr lang="en-US" sz="1200" b="1" dirty="0">
                <a:solidFill>
                  <a:schemeClr val="bg1"/>
                </a:solidFill>
                <a:latin typeface="Lucida Console" panose="020B0609040504020204" pitchFamily="49" charset="0"/>
              </a:rPr>
              <a:t>virtual</a:t>
            </a:r>
            <a:r>
              <a:rPr lang="en-US" sz="1200" dirty="0">
                <a:solidFill>
                  <a:schemeClr val="bg1"/>
                </a:solidFill>
                <a:latin typeface="Lucida Console" panose="020B0609040504020204" pitchFamily="49" charset="0"/>
              </a:rPr>
              <a:t> void withdraw(</a:t>
            </a:r>
            <a:r>
              <a:rPr lang="en-US" sz="1200" dirty="0" err="1">
                <a:solidFill>
                  <a:schemeClr val="bg1"/>
                </a:solidFill>
                <a:latin typeface="Lucida Console" panose="020B0609040504020204" pitchFamily="49" charset="0"/>
              </a:rPr>
              <a:t>int</a:t>
            </a:r>
            <a:r>
              <a:rPr lang="en-US" sz="1200" dirty="0">
                <a:solidFill>
                  <a:schemeClr val="bg1"/>
                </a:solidFill>
                <a:latin typeface="Lucida Console" panose="020B0609040504020204" pitchFamily="49" charset="0"/>
              </a:rPr>
              <a:t> amount) </a:t>
            </a:r>
          </a:p>
          <a:p>
            <a:pPr eaLnBrk="1" hangingPunct="1"/>
            <a:r>
              <a:rPr lang="en-US" sz="1200" dirty="0">
                <a:solidFill>
                  <a:schemeClr val="bg1"/>
                </a:solidFill>
                <a:latin typeface="Lucida Console" panose="020B0609040504020204" pitchFamily="49" charset="0"/>
              </a:rPr>
              <a:t>    	{</a:t>
            </a:r>
          </a:p>
          <a:p>
            <a:pPr eaLnBrk="1" hangingPunct="1"/>
            <a:r>
              <a:rPr lang="en-US" sz="1200" dirty="0">
                <a:solidFill>
                  <a:schemeClr val="bg1"/>
                </a:solidFill>
                <a:latin typeface="Lucida Console" panose="020B0609040504020204" pitchFamily="49" charset="0"/>
              </a:rPr>
              <a:t>        	if (balance - amount &gt; -</a:t>
            </a:r>
            <a:r>
              <a:rPr lang="en-US" sz="1200" dirty="0" err="1">
                <a:solidFill>
                  <a:schemeClr val="bg1"/>
                </a:solidFill>
                <a:latin typeface="Lucida Console" panose="020B0609040504020204" pitchFamily="49" charset="0"/>
              </a:rPr>
              <a:t>overdraftFacility</a:t>
            </a:r>
            <a:r>
              <a:rPr lang="en-US" sz="1200" dirty="0">
                <a:solidFill>
                  <a:schemeClr val="bg1"/>
                </a:solidFill>
                <a:latin typeface="Lucida Console" panose="020B0609040504020204" pitchFamily="49" charset="0"/>
              </a:rPr>
              <a:t>)</a:t>
            </a:r>
          </a:p>
          <a:p>
            <a:pPr eaLnBrk="1" hangingPunct="1"/>
            <a:r>
              <a:rPr lang="en-US" sz="1200" dirty="0">
                <a:solidFill>
                  <a:schemeClr val="bg1"/>
                </a:solidFill>
                <a:latin typeface="Lucida Console" panose="020B0609040504020204" pitchFamily="49" charset="0"/>
              </a:rPr>
              <a:t>            	balance -= amount;</a:t>
            </a:r>
          </a:p>
          <a:p>
            <a:pPr eaLnBrk="1" hangingPunct="1"/>
            <a:r>
              <a:rPr lang="en-US" sz="1200" dirty="0">
                <a:solidFill>
                  <a:schemeClr val="bg1"/>
                </a:solidFill>
                <a:latin typeface="Lucida Console" panose="020B0609040504020204" pitchFamily="49" charset="0"/>
              </a:rPr>
              <a:t>    	}    </a:t>
            </a:r>
          </a:p>
          <a:p>
            <a:pPr eaLnBrk="1" hangingPunct="1"/>
            <a:r>
              <a:rPr lang="en-US" sz="1200" dirty="0">
                <a:solidFill>
                  <a:schemeClr val="bg1"/>
                </a:solidFill>
                <a:latin typeface="Lucida Console" panose="020B0609040504020204" pitchFamily="49" charset="0"/>
              </a:rPr>
              <a:t>}</a:t>
            </a:r>
          </a:p>
        </p:txBody>
      </p:sp>
      <p:sp>
        <p:nvSpPr>
          <p:cNvPr id="2" name="Slide Number Placeholder 1"/>
          <p:cNvSpPr>
            <a:spLocks noGrp="1"/>
          </p:cNvSpPr>
          <p:nvPr>
            <p:ph type="sldNum" sz="quarter" idx="12"/>
          </p:nvPr>
        </p:nvSpPr>
        <p:spPr/>
        <p:txBody>
          <a:bodyPr/>
          <a:lstStyle/>
          <a:p>
            <a:fld id="{FA8C678A-18FB-4A6C-9A8F-CEEC6E6D270C}" type="slidenum">
              <a:rPr lang="en-US" smtClean="0"/>
              <a:t>75</a:t>
            </a:fld>
            <a:endParaRPr lang="en-US"/>
          </a:p>
        </p:txBody>
      </p:sp>
    </p:spTree>
    <p:extLst>
      <p:ext uri="{BB962C8B-B14F-4D97-AF65-F5344CB8AC3E}">
        <p14:creationId xmlns:p14="http://schemas.microsoft.com/office/powerpoint/2010/main" val="2692927168"/>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a:xfrm>
            <a:off x="2595563" y="0"/>
            <a:ext cx="7772400" cy="1143000"/>
          </a:xfrm>
        </p:spPr>
        <p:txBody>
          <a:bodyPr>
            <a:normAutofit fontScale="90000"/>
          </a:bodyPr>
          <a:lstStyle/>
          <a:p>
            <a:r>
              <a:rPr lang="en-GB" altLang="en-US" smtClean="0"/>
              <a:t/>
            </a:r>
            <a:br>
              <a:rPr lang="en-GB" altLang="en-US" smtClean="0"/>
            </a:br>
            <a:r>
              <a:rPr lang="en-GB" altLang="en-US" smtClean="0"/>
              <a:t>Polymorphism and Object Oriented Programming</a:t>
            </a:r>
            <a:endParaRPr lang="en-US" altLang="en-US" smtClean="0"/>
          </a:p>
        </p:txBody>
      </p:sp>
      <p:sp>
        <p:nvSpPr>
          <p:cNvPr id="3" name="Content Placeholder 2"/>
          <p:cNvSpPr>
            <a:spLocks noGrp="1"/>
          </p:cNvSpPr>
          <p:nvPr>
            <p:ph idx="1"/>
          </p:nvPr>
        </p:nvSpPr>
        <p:spPr>
          <a:xfrm>
            <a:off x="2595563" y="2071688"/>
            <a:ext cx="7772400" cy="4114800"/>
          </a:xfrm>
        </p:spPr>
        <p:txBody>
          <a:bodyPr/>
          <a:lstStyle/>
          <a:p>
            <a:r>
              <a:rPr lang="en-GB"/>
              <a:t>Because </a:t>
            </a:r>
            <a:r>
              <a:rPr lang="en-GB" i="1"/>
              <a:t>withdraw()</a:t>
            </a:r>
            <a:r>
              <a:rPr lang="en-GB"/>
              <a:t> in the derived class is declared as an override function of the virtual function in the base class, the correct behaviour is obtained</a:t>
            </a:r>
            <a:endParaRPr lang="en-US"/>
          </a:p>
        </p:txBody>
      </p:sp>
      <p:sp>
        <p:nvSpPr>
          <p:cNvPr id="4" name="Text Box 7"/>
          <p:cNvSpPr txBox="1">
            <a:spLocks noChangeArrowheads="1"/>
          </p:cNvSpPr>
          <p:nvPr/>
        </p:nvSpPr>
        <p:spPr bwMode="auto">
          <a:xfrm>
            <a:off x="2809876" y="4357689"/>
            <a:ext cx="7858125" cy="1938337"/>
          </a:xfrm>
          <a:prstGeom prst="rect">
            <a:avLst/>
          </a:prstGeom>
          <a:solidFill>
            <a:schemeClr val="folHlink">
              <a:gamma/>
              <a:shade val="46275"/>
              <a:invGamma/>
            </a:schemeClr>
          </a:solidFill>
          <a:ln w="12700">
            <a:solidFill>
              <a:schemeClr val="folHlink"/>
            </a:solidFill>
            <a:miter lim="800000"/>
            <a:headEnd type="none" w="sm" len="sm"/>
            <a:tailEnd type="none" w="sm" len="sm"/>
          </a:ln>
          <a:effectLst/>
        </p:spPr>
        <p:txBody>
          <a:bodyPr lIns="182880" tIns="137160" rIns="182880" bIns="137160">
            <a:spAutoFit/>
          </a:bodyPr>
          <a:lstStyle>
            <a:lvl1pPr defTabSz="539750" eaLnBrk="0" hangingPunct="0">
              <a:defRPr sz="2400">
                <a:solidFill>
                  <a:schemeClr val="tx1"/>
                </a:solidFill>
                <a:latin typeface="Times New Roman" panose="02020603050405020304" pitchFamily="18" charset="0"/>
              </a:defRPr>
            </a:lvl1pPr>
            <a:lvl2pPr marL="742950" indent="-285750" defTabSz="539750" eaLnBrk="0" hangingPunct="0">
              <a:defRPr sz="2400">
                <a:solidFill>
                  <a:schemeClr val="tx1"/>
                </a:solidFill>
                <a:latin typeface="Times New Roman" panose="02020603050405020304" pitchFamily="18" charset="0"/>
              </a:defRPr>
            </a:lvl2pPr>
            <a:lvl3pPr marL="1143000" indent="-228600" defTabSz="539750" eaLnBrk="0" hangingPunct="0">
              <a:defRPr sz="2400">
                <a:solidFill>
                  <a:schemeClr val="tx1"/>
                </a:solidFill>
                <a:latin typeface="Times New Roman" panose="02020603050405020304" pitchFamily="18" charset="0"/>
              </a:defRPr>
            </a:lvl3pPr>
            <a:lvl4pPr marL="1600200" indent="-228600" defTabSz="539750" eaLnBrk="0" hangingPunct="0">
              <a:defRPr sz="2400">
                <a:solidFill>
                  <a:schemeClr val="tx1"/>
                </a:solidFill>
                <a:latin typeface="Times New Roman" panose="02020603050405020304" pitchFamily="18" charset="0"/>
              </a:defRPr>
            </a:lvl4pPr>
            <a:lvl5pPr marL="2057400" indent="-228600" defTabSz="539750" eaLnBrk="0" hangingPunct="0">
              <a:defRPr sz="2400">
                <a:solidFill>
                  <a:schemeClr val="tx1"/>
                </a:solidFill>
                <a:latin typeface="Times New Roman" panose="02020603050405020304" pitchFamily="18" charset="0"/>
              </a:defRPr>
            </a:lvl5pPr>
            <a:lvl6pPr marL="2514600" indent="-228600" defTabSz="53975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53975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53975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53975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sz="1200" dirty="0">
                <a:solidFill>
                  <a:schemeClr val="bg1"/>
                </a:solidFill>
                <a:latin typeface="Lucida Console" panose="020B0609040504020204" pitchFamily="49" charset="0"/>
              </a:rPr>
              <a:t>public class </a:t>
            </a:r>
            <a:r>
              <a:rPr lang="en-US" sz="1200" dirty="0" err="1">
                <a:solidFill>
                  <a:schemeClr val="bg1"/>
                </a:solidFill>
                <a:latin typeface="Lucida Console" panose="020B0609040504020204" pitchFamily="49" charset="0"/>
              </a:rPr>
              <a:t>BankAccountTest</a:t>
            </a:r>
            <a:endParaRPr lang="en-US" sz="1200" dirty="0">
              <a:solidFill>
                <a:schemeClr val="bg1"/>
              </a:solidFill>
              <a:latin typeface="Lucida Console" panose="020B0609040504020204" pitchFamily="49" charset="0"/>
            </a:endParaRPr>
          </a:p>
          <a:p>
            <a:pPr eaLnBrk="1" hangingPunct="1"/>
            <a:r>
              <a:rPr lang="en-US" sz="1200" dirty="0">
                <a:solidFill>
                  <a:schemeClr val="bg1"/>
                </a:solidFill>
                <a:latin typeface="Lucida Console" panose="020B0609040504020204" pitchFamily="49" charset="0"/>
              </a:rPr>
              <a:t>{</a:t>
            </a:r>
          </a:p>
          <a:p>
            <a:pPr eaLnBrk="1" hangingPunct="1"/>
            <a:r>
              <a:rPr lang="en-US" sz="1200" dirty="0">
                <a:solidFill>
                  <a:schemeClr val="bg1"/>
                </a:solidFill>
                <a:latin typeface="Lucida Console" panose="020B0609040504020204" pitchFamily="49" charset="0"/>
              </a:rPr>
              <a:t>  	static void Main(string[] </a:t>
            </a:r>
            <a:r>
              <a:rPr lang="en-US" sz="1200" dirty="0" err="1">
                <a:solidFill>
                  <a:schemeClr val="bg1"/>
                </a:solidFill>
                <a:latin typeface="Lucida Console" panose="020B0609040504020204" pitchFamily="49" charset="0"/>
              </a:rPr>
              <a:t>args</a:t>
            </a:r>
            <a:r>
              <a:rPr lang="en-US" sz="1200" dirty="0">
                <a:solidFill>
                  <a:schemeClr val="bg1"/>
                </a:solidFill>
                <a:latin typeface="Lucida Console" panose="020B0609040504020204" pitchFamily="49" charset="0"/>
              </a:rPr>
              <a:t>)</a:t>
            </a:r>
          </a:p>
          <a:p>
            <a:pPr eaLnBrk="1" hangingPunct="1"/>
            <a:r>
              <a:rPr lang="en-US" sz="1200" dirty="0">
                <a:solidFill>
                  <a:schemeClr val="bg1"/>
                </a:solidFill>
                <a:latin typeface="Lucida Console" panose="020B0609040504020204" pitchFamily="49" charset="0"/>
              </a:rPr>
              <a:t>    	{</a:t>
            </a:r>
          </a:p>
          <a:p>
            <a:pPr eaLnBrk="1" hangingPunct="1"/>
            <a:r>
              <a:rPr lang="en-US" sz="1200" dirty="0">
                <a:solidFill>
                  <a:schemeClr val="bg1"/>
                </a:solidFill>
                <a:latin typeface="Lucida Console" panose="020B0609040504020204" pitchFamily="49" charset="0"/>
              </a:rPr>
              <a:t>        	</a:t>
            </a:r>
            <a:r>
              <a:rPr lang="en-US" sz="1200" dirty="0" err="1">
                <a:solidFill>
                  <a:schemeClr val="bg1"/>
                </a:solidFill>
                <a:latin typeface="Lucida Console" panose="020B0609040504020204" pitchFamily="49" charset="0"/>
              </a:rPr>
              <a:t>BankAccount</a:t>
            </a:r>
            <a:r>
              <a:rPr lang="en-US" sz="1200" dirty="0">
                <a:solidFill>
                  <a:schemeClr val="bg1"/>
                </a:solidFill>
                <a:latin typeface="Lucida Console" panose="020B0609040504020204" pitchFamily="49" charset="0"/>
              </a:rPr>
              <a:t> acc1 = new </a:t>
            </a:r>
            <a:r>
              <a:rPr lang="en-US" sz="1200" dirty="0" err="1">
                <a:solidFill>
                  <a:schemeClr val="bg1"/>
                </a:solidFill>
                <a:latin typeface="Lucida Console" panose="020B0609040504020204" pitchFamily="49" charset="0"/>
              </a:rPr>
              <a:t>CurrentAccount</a:t>
            </a:r>
            <a:r>
              <a:rPr lang="en-US" sz="1200" dirty="0">
                <a:solidFill>
                  <a:schemeClr val="bg1"/>
                </a:solidFill>
                <a:latin typeface="Lucida Console" panose="020B0609040504020204" pitchFamily="49" charset="0"/>
              </a:rPr>
              <a:t>(12345, "John Smith“,1000, 500);</a:t>
            </a:r>
          </a:p>
          <a:p>
            <a:pPr eaLnBrk="1" hangingPunct="1"/>
            <a:endParaRPr lang="en-US" sz="1200" dirty="0">
              <a:solidFill>
                <a:schemeClr val="bg1"/>
              </a:solidFill>
              <a:latin typeface="Lucida Console" panose="020B0609040504020204" pitchFamily="49" charset="0"/>
            </a:endParaRPr>
          </a:p>
          <a:p>
            <a:pPr eaLnBrk="1" hangingPunct="1"/>
            <a:r>
              <a:rPr lang="en-US" sz="1200" dirty="0">
                <a:solidFill>
                  <a:schemeClr val="bg1"/>
                </a:solidFill>
                <a:latin typeface="Lucida Console" panose="020B0609040504020204" pitchFamily="49" charset="0"/>
              </a:rPr>
              <a:t>        	acc1.withdraw(250);	// Calls the </a:t>
            </a:r>
            <a:r>
              <a:rPr lang="en-US" sz="1200" dirty="0" err="1">
                <a:solidFill>
                  <a:schemeClr val="bg1"/>
                </a:solidFill>
                <a:latin typeface="Lucida Console" panose="020B0609040504020204" pitchFamily="49" charset="0"/>
              </a:rPr>
              <a:t>CurrentAccount</a:t>
            </a:r>
            <a:r>
              <a:rPr lang="en-US" sz="1200" dirty="0">
                <a:solidFill>
                  <a:schemeClr val="bg1"/>
                </a:solidFill>
                <a:latin typeface="Lucida Console" panose="020B0609040504020204" pitchFamily="49" charset="0"/>
              </a:rPr>
              <a:t> withdraw() method</a:t>
            </a:r>
          </a:p>
          <a:p>
            <a:pPr eaLnBrk="1" hangingPunct="1"/>
            <a:r>
              <a:rPr lang="en-US" sz="1200" dirty="0">
                <a:solidFill>
                  <a:schemeClr val="bg1"/>
                </a:solidFill>
                <a:latin typeface="Lucida Console" panose="020B0609040504020204" pitchFamily="49" charset="0"/>
              </a:rPr>
              <a:t>    	}</a:t>
            </a:r>
          </a:p>
          <a:p>
            <a:pPr eaLnBrk="1" hangingPunct="1"/>
            <a:r>
              <a:rPr lang="en-US" sz="1200" dirty="0">
                <a:solidFill>
                  <a:schemeClr val="bg1"/>
                </a:solidFill>
                <a:latin typeface="Lucida Console" panose="020B0609040504020204" pitchFamily="49" charset="0"/>
              </a:rPr>
              <a:t>}</a:t>
            </a:r>
          </a:p>
        </p:txBody>
      </p:sp>
      <p:sp>
        <p:nvSpPr>
          <p:cNvPr id="2" name="Slide Number Placeholder 1"/>
          <p:cNvSpPr>
            <a:spLocks noGrp="1"/>
          </p:cNvSpPr>
          <p:nvPr>
            <p:ph type="sldNum" sz="quarter" idx="12"/>
          </p:nvPr>
        </p:nvSpPr>
        <p:spPr/>
        <p:txBody>
          <a:bodyPr/>
          <a:lstStyle/>
          <a:p>
            <a:fld id="{FA8C678A-18FB-4A6C-9A8F-CEEC6E6D270C}" type="slidenum">
              <a:rPr lang="en-US" smtClean="0"/>
              <a:t>76</a:t>
            </a:fld>
            <a:endParaRPr lang="en-US"/>
          </a:p>
        </p:txBody>
      </p:sp>
    </p:spTree>
    <p:extLst>
      <p:ext uri="{BB962C8B-B14F-4D97-AF65-F5344CB8AC3E}">
        <p14:creationId xmlns:p14="http://schemas.microsoft.com/office/powerpoint/2010/main" val="1516092341"/>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a:xfrm>
            <a:off x="2595563" y="0"/>
            <a:ext cx="7772400" cy="1143000"/>
          </a:xfrm>
        </p:spPr>
        <p:txBody>
          <a:bodyPr>
            <a:normAutofit fontScale="90000"/>
          </a:bodyPr>
          <a:lstStyle/>
          <a:p>
            <a:r>
              <a:rPr lang="en-GB" altLang="en-US" smtClean="0"/>
              <a:t/>
            </a:r>
            <a:br>
              <a:rPr lang="en-GB" altLang="en-US" smtClean="0"/>
            </a:br>
            <a:r>
              <a:rPr lang="en-GB" altLang="en-US" smtClean="0"/>
              <a:t>Polymorphism and Object Oriented Programming</a:t>
            </a:r>
            <a:endParaRPr lang="en-US" altLang="en-US" smtClean="0"/>
          </a:p>
        </p:txBody>
      </p:sp>
      <p:sp>
        <p:nvSpPr>
          <p:cNvPr id="3" name="Content Placeholder 2"/>
          <p:cNvSpPr>
            <a:spLocks noGrp="1"/>
          </p:cNvSpPr>
          <p:nvPr>
            <p:ph idx="1"/>
          </p:nvPr>
        </p:nvSpPr>
        <p:spPr>
          <a:xfrm>
            <a:off x="2524125" y="2000250"/>
            <a:ext cx="7772400" cy="4114800"/>
          </a:xfrm>
        </p:spPr>
        <p:txBody>
          <a:bodyPr/>
          <a:lstStyle/>
          <a:p>
            <a:r>
              <a:rPr lang="en-GB"/>
              <a:t>In Java, polymorphism (overriding the base class implementation) is the default behaviour</a:t>
            </a:r>
          </a:p>
          <a:p>
            <a:r>
              <a:rPr lang="en-GB"/>
              <a:t>In C++, the </a:t>
            </a:r>
            <a:r>
              <a:rPr lang="en-GB" i="1"/>
              <a:t>virtual</a:t>
            </a:r>
            <a:r>
              <a:rPr lang="en-GB"/>
              <a:t> keyword is used but no </a:t>
            </a:r>
            <a:r>
              <a:rPr lang="en-GB" i="1"/>
              <a:t>override </a:t>
            </a:r>
            <a:r>
              <a:rPr lang="en-GB"/>
              <a:t>keyword</a:t>
            </a:r>
          </a:p>
          <a:p>
            <a:r>
              <a:rPr lang="en-GB"/>
              <a:t>C# also has a keyword </a:t>
            </a:r>
            <a:r>
              <a:rPr lang="en-GB" i="1"/>
              <a:t>sealed </a:t>
            </a:r>
            <a:r>
              <a:rPr lang="en-GB"/>
              <a:t>for a base class method which can’t be overriden</a:t>
            </a:r>
          </a:p>
          <a:p>
            <a:pPr lvl="1"/>
            <a:r>
              <a:rPr lang="en-GB" sz="2800"/>
              <a:t>Methods can also be declared </a:t>
            </a:r>
            <a:r>
              <a:rPr lang="en-GB" sz="2800" i="1"/>
              <a:t>override</a:t>
            </a:r>
            <a:r>
              <a:rPr lang="en-GB" sz="2800"/>
              <a:t> and </a:t>
            </a:r>
            <a:r>
              <a:rPr lang="en-GB" sz="2800" i="1"/>
              <a:t>sealed</a:t>
            </a:r>
            <a:r>
              <a:rPr lang="en-GB" sz="2800"/>
              <a:t> indicating that they override a base class method but can’t themselves be overriden</a:t>
            </a:r>
          </a:p>
          <a:p>
            <a:endParaRPr lang="en-GB" i="1" smtClean="0"/>
          </a:p>
          <a:p>
            <a:endParaRPr lang="en-US" smtClean="0"/>
          </a:p>
        </p:txBody>
      </p:sp>
      <p:sp>
        <p:nvSpPr>
          <p:cNvPr id="2" name="Slide Number Placeholder 1"/>
          <p:cNvSpPr>
            <a:spLocks noGrp="1"/>
          </p:cNvSpPr>
          <p:nvPr>
            <p:ph type="sldNum" sz="quarter" idx="12"/>
          </p:nvPr>
        </p:nvSpPr>
        <p:spPr/>
        <p:txBody>
          <a:bodyPr/>
          <a:lstStyle/>
          <a:p>
            <a:fld id="{FA8C678A-18FB-4A6C-9A8F-CEEC6E6D270C}" type="slidenum">
              <a:rPr lang="en-US" smtClean="0"/>
              <a:t>77</a:t>
            </a:fld>
            <a:endParaRPr lang="en-US"/>
          </a:p>
        </p:txBody>
      </p:sp>
    </p:spTree>
    <p:extLst>
      <p:ext uri="{BB962C8B-B14F-4D97-AF65-F5344CB8AC3E}">
        <p14:creationId xmlns:p14="http://schemas.microsoft.com/office/powerpoint/2010/main" val="3000863492"/>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a:xfrm>
            <a:off x="2595563" y="0"/>
            <a:ext cx="7772400" cy="1143000"/>
          </a:xfrm>
        </p:spPr>
        <p:txBody>
          <a:bodyPr/>
          <a:lstStyle/>
          <a:p>
            <a:r>
              <a:rPr lang="en-GB" altLang="en-US" smtClean="0"/>
              <a:t>Abstract classes</a:t>
            </a:r>
            <a:endParaRPr lang="en-US" altLang="en-US" smtClean="0"/>
          </a:p>
        </p:txBody>
      </p:sp>
      <p:sp>
        <p:nvSpPr>
          <p:cNvPr id="3" name="Content Placeholder 2"/>
          <p:cNvSpPr>
            <a:spLocks noGrp="1"/>
          </p:cNvSpPr>
          <p:nvPr>
            <p:ph idx="1"/>
          </p:nvPr>
        </p:nvSpPr>
        <p:spPr>
          <a:xfrm>
            <a:off x="2595563" y="1357313"/>
            <a:ext cx="7772400" cy="4114800"/>
          </a:xfrm>
        </p:spPr>
        <p:txBody>
          <a:bodyPr/>
          <a:lstStyle/>
          <a:p>
            <a:pPr>
              <a:lnSpc>
                <a:spcPct val="90000"/>
              </a:lnSpc>
            </a:pPr>
            <a:r>
              <a:rPr lang="en-GB" smtClean="0"/>
              <a:t>In our example classes, the </a:t>
            </a:r>
            <a:r>
              <a:rPr lang="en-GB" i="1" smtClean="0"/>
              <a:t>withdraw()</a:t>
            </a:r>
            <a:r>
              <a:rPr lang="en-GB" smtClean="0"/>
              <a:t> method of our </a:t>
            </a:r>
            <a:r>
              <a:rPr lang="en-GB" i="1" smtClean="0"/>
              <a:t>BankAccount </a:t>
            </a:r>
            <a:r>
              <a:rPr lang="en-GB" smtClean="0"/>
              <a:t>was declared as a virtual function</a:t>
            </a:r>
          </a:p>
          <a:p>
            <a:pPr lvl="1">
              <a:lnSpc>
                <a:spcPct val="90000"/>
              </a:lnSpc>
            </a:pPr>
            <a:r>
              <a:rPr lang="en-GB" smtClean="0"/>
              <a:t>We were able to provide a sensible implementation of this function</a:t>
            </a:r>
          </a:p>
          <a:p>
            <a:pPr lvl="1">
              <a:lnSpc>
                <a:spcPct val="90000"/>
              </a:lnSpc>
            </a:pPr>
            <a:r>
              <a:rPr lang="en-GB" smtClean="0"/>
              <a:t>This implementation could be regarded as </a:t>
            </a:r>
            <a:r>
              <a:rPr lang="en-GB" i="1" smtClean="0"/>
              <a:t>default</a:t>
            </a:r>
            <a:r>
              <a:rPr lang="en-GB" smtClean="0"/>
              <a:t> behaviour if the function was not overridden in derived classes</a:t>
            </a:r>
          </a:p>
          <a:p>
            <a:endParaRPr lang="en-US" smtClean="0"/>
          </a:p>
        </p:txBody>
      </p:sp>
      <p:sp>
        <p:nvSpPr>
          <p:cNvPr id="2" name="Slide Number Placeholder 1"/>
          <p:cNvSpPr>
            <a:spLocks noGrp="1"/>
          </p:cNvSpPr>
          <p:nvPr>
            <p:ph type="sldNum" sz="quarter" idx="12"/>
          </p:nvPr>
        </p:nvSpPr>
        <p:spPr/>
        <p:txBody>
          <a:bodyPr/>
          <a:lstStyle/>
          <a:p>
            <a:fld id="{FA8C678A-18FB-4A6C-9A8F-CEEC6E6D270C}" type="slidenum">
              <a:rPr lang="en-US" smtClean="0"/>
              <a:t>78</a:t>
            </a:fld>
            <a:endParaRPr lang="en-US"/>
          </a:p>
        </p:txBody>
      </p:sp>
    </p:spTree>
    <p:extLst>
      <p:ext uri="{BB962C8B-B14F-4D97-AF65-F5344CB8AC3E}">
        <p14:creationId xmlns:p14="http://schemas.microsoft.com/office/powerpoint/2010/main" val="2895713059"/>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a:xfrm>
            <a:off x="2595563" y="0"/>
            <a:ext cx="7772400" cy="1143000"/>
          </a:xfrm>
        </p:spPr>
        <p:txBody>
          <a:bodyPr/>
          <a:lstStyle/>
          <a:p>
            <a:r>
              <a:rPr lang="en-GB" altLang="en-US" smtClean="0"/>
              <a:t>Abstract classes</a:t>
            </a:r>
            <a:endParaRPr lang="en-US" altLang="en-US" smtClean="0"/>
          </a:p>
        </p:txBody>
      </p:sp>
      <p:sp>
        <p:nvSpPr>
          <p:cNvPr id="3" name="Text Box 7"/>
          <p:cNvSpPr txBox="1">
            <a:spLocks noChangeArrowheads="1"/>
          </p:cNvSpPr>
          <p:nvPr/>
        </p:nvSpPr>
        <p:spPr bwMode="auto">
          <a:xfrm>
            <a:off x="2667001" y="3143251"/>
            <a:ext cx="7858125" cy="2862263"/>
          </a:xfrm>
          <a:prstGeom prst="rect">
            <a:avLst/>
          </a:prstGeom>
          <a:solidFill>
            <a:schemeClr val="folHlink">
              <a:gamma/>
              <a:shade val="46275"/>
              <a:invGamma/>
            </a:schemeClr>
          </a:solidFill>
          <a:ln w="12700">
            <a:solidFill>
              <a:schemeClr val="folHlink"/>
            </a:solidFill>
            <a:miter lim="800000"/>
            <a:headEnd type="none" w="sm" len="sm"/>
            <a:tailEnd type="none" w="sm" len="sm"/>
          </a:ln>
          <a:effectLst/>
        </p:spPr>
        <p:txBody>
          <a:bodyPr lIns="182880" tIns="137160" rIns="182880" bIns="137160">
            <a:spAutoFit/>
          </a:bodyPr>
          <a:lstStyle>
            <a:lvl1pPr defTabSz="539750" eaLnBrk="0" hangingPunct="0">
              <a:defRPr sz="2400">
                <a:solidFill>
                  <a:schemeClr val="tx1"/>
                </a:solidFill>
                <a:latin typeface="Times New Roman" panose="02020603050405020304" pitchFamily="18" charset="0"/>
              </a:defRPr>
            </a:lvl1pPr>
            <a:lvl2pPr marL="742950" indent="-285750" defTabSz="539750" eaLnBrk="0" hangingPunct="0">
              <a:defRPr sz="2400">
                <a:solidFill>
                  <a:schemeClr val="tx1"/>
                </a:solidFill>
                <a:latin typeface="Times New Roman" panose="02020603050405020304" pitchFamily="18" charset="0"/>
              </a:defRPr>
            </a:lvl2pPr>
            <a:lvl3pPr marL="1143000" indent="-228600" defTabSz="539750" eaLnBrk="0" hangingPunct="0">
              <a:defRPr sz="2400">
                <a:solidFill>
                  <a:schemeClr val="tx1"/>
                </a:solidFill>
                <a:latin typeface="Times New Roman" panose="02020603050405020304" pitchFamily="18" charset="0"/>
              </a:defRPr>
            </a:lvl3pPr>
            <a:lvl4pPr marL="1600200" indent="-228600" defTabSz="539750" eaLnBrk="0" hangingPunct="0">
              <a:defRPr sz="2400">
                <a:solidFill>
                  <a:schemeClr val="tx1"/>
                </a:solidFill>
                <a:latin typeface="Times New Roman" panose="02020603050405020304" pitchFamily="18" charset="0"/>
              </a:defRPr>
            </a:lvl4pPr>
            <a:lvl5pPr marL="2057400" indent="-228600" defTabSz="539750" eaLnBrk="0" hangingPunct="0">
              <a:defRPr sz="2400">
                <a:solidFill>
                  <a:schemeClr val="tx1"/>
                </a:solidFill>
                <a:latin typeface="Times New Roman" panose="02020603050405020304" pitchFamily="18" charset="0"/>
              </a:defRPr>
            </a:lvl5pPr>
            <a:lvl6pPr marL="2514600" indent="-228600" defTabSz="53975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53975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53975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53975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sz="1200">
                <a:latin typeface="Lucida Console" panose="020B0609040504020204" pitchFamily="49" charset="0"/>
              </a:rPr>
              <a:t>public class BankAccountTest</a:t>
            </a:r>
          </a:p>
          <a:p>
            <a:pPr eaLnBrk="1" hangingPunct="1"/>
            <a:r>
              <a:rPr lang="en-US" sz="1200">
                <a:latin typeface="Lucida Console" panose="020B0609040504020204" pitchFamily="49" charset="0"/>
              </a:rPr>
              <a:t>{</a:t>
            </a:r>
          </a:p>
          <a:p>
            <a:pPr eaLnBrk="1" hangingPunct="1"/>
            <a:r>
              <a:rPr lang="en-US" sz="1200">
                <a:latin typeface="Lucida Console" panose="020B0609040504020204" pitchFamily="49" charset="0"/>
              </a:rPr>
              <a:t>  	static void Main(string[] args)</a:t>
            </a:r>
          </a:p>
          <a:p>
            <a:pPr eaLnBrk="1" hangingPunct="1"/>
            <a:r>
              <a:rPr lang="en-US" sz="1200">
                <a:latin typeface="Lucida Console" panose="020B0609040504020204" pitchFamily="49" charset="0"/>
              </a:rPr>
              <a:t>    	{</a:t>
            </a:r>
          </a:p>
          <a:p>
            <a:pPr eaLnBrk="1" hangingPunct="1"/>
            <a:r>
              <a:rPr lang="en-US" sz="1200">
                <a:latin typeface="Lucida Console" panose="020B0609040504020204" pitchFamily="49" charset="0"/>
              </a:rPr>
              <a:t>        	BankAccount acc1 = new CurrentAccount(12345, "John Smith“,1000, 500);</a:t>
            </a:r>
          </a:p>
          <a:p>
            <a:pPr eaLnBrk="1" hangingPunct="1"/>
            <a:endParaRPr lang="en-US" sz="1200">
              <a:latin typeface="Lucida Console" panose="020B0609040504020204" pitchFamily="49" charset="0"/>
            </a:endParaRPr>
          </a:p>
          <a:p>
            <a:pPr eaLnBrk="1" hangingPunct="1"/>
            <a:r>
              <a:rPr lang="en-US" sz="1200">
                <a:latin typeface="Lucida Console" panose="020B0609040504020204" pitchFamily="49" charset="0"/>
              </a:rPr>
              <a:t>        	acc1.withdraw(250);	// Calls the CurrentAccount withdraw() method</a:t>
            </a:r>
          </a:p>
          <a:p>
            <a:pPr eaLnBrk="1" hangingPunct="1"/>
            <a:endParaRPr lang="en-GB" sz="1200">
              <a:latin typeface="Lucida Console" panose="020B0609040504020204" pitchFamily="49" charset="0"/>
            </a:endParaRPr>
          </a:p>
          <a:p>
            <a:pPr eaLnBrk="1" hangingPunct="1"/>
            <a:r>
              <a:rPr lang="en-GB" sz="1200">
                <a:latin typeface="Lucida Console" panose="020B0609040504020204" pitchFamily="49" charset="0"/>
              </a:rPr>
              <a:t>		</a:t>
            </a:r>
            <a:r>
              <a:rPr lang="en-US" sz="1200">
                <a:latin typeface="Lucida Console" panose="020B0609040504020204" pitchFamily="49" charset="0"/>
              </a:rPr>
              <a:t>BankAccount acc2 = new DepositAccount(54321, “Bill Jones“,2000, 5.0);</a:t>
            </a:r>
          </a:p>
          <a:p>
            <a:pPr eaLnBrk="1" hangingPunct="1"/>
            <a:endParaRPr lang="en-GB" sz="1200">
              <a:latin typeface="Lucida Console" panose="020B0609040504020204" pitchFamily="49" charset="0"/>
            </a:endParaRPr>
          </a:p>
          <a:p>
            <a:pPr eaLnBrk="1" hangingPunct="1"/>
            <a:r>
              <a:rPr lang="en-US" sz="1200">
                <a:latin typeface="Lucida Console" panose="020B0609040504020204" pitchFamily="49" charset="0"/>
              </a:rPr>
              <a:t>		acc2.withdraw(100);	// Calls the BankAccount withdraw() method</a:t>
            </a:r>
          </a:p>
          <a:p>
            <a:pPr eaLnBrk="1" hangingPunct="1"/>
            <a:endParaRPr lang="en-US" sz="1200">
              <a:latin typeface="Lucida Console" panose="020B0609040504020204" pitchFamily="49" charset="0"/>
            </a:endParaRPr>
          </a:p>
          <a:p>
            <a:pPr eaLnBrk="1" hangingPunct="1"/>
            <a:r>
              <a:rPr lang="en-US" sz="1200">
                <a:latin typeface="Lucida Console" panose="020B0609040504020204" pitchFamily="49" charset="0"/>
              </a:rPr>
              <a:t>    	}</a:t>
            </a:r>
          </a:p>
          <a:p>
            <a:pPr eaLnBrk="1" hangingPunct="1"/>
            <a:r>
              <a:rPr lang="en-US" sz="1200">
                <a:latin typeface="Lucida Console" panose="020B0609040504020204" pitchFamily="49" charset="0"/>
              </a:rPr>
              <a:t>}</a:t>
            </a:r>
          </a:p>
        </p:txBody>
      </p:sp>
      <p:sp>
        <p:nvSpPr>
          <p:cNvPr id="4" name="Content Placeholder 2"/>
          <p:cNvSpPr txBox="1">
            <a:spLocks/>
          </p:cNvSpPr>
          <p:nvPr/>
        </p:nvSpPr>
        <p:spPr>
          <a:xfrm>
            <a:off x="2595563" y="1357313"/>
            <a:ext cx="7772400" cy="4114800"/>
          </a:xfrm>
          <a:prstGeom prst="rect">
            <a:avLst/>
          </a:prstGeom>
        </p:spPr>
        <p:txBody>
          <a:bodyPr/>
          <a:lstStyle>
            <a:lvl1pPr marL="342900" indent="-342900"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spcBef>
                <a:spcPct val="20000"/>
              </a:spcBef>
              <a:buClr>
                <a:schemeClr val="tx2"/>
              </a:buClr>
              <a:buSzPct val="75000"/>
              <a:buFont typeface="Wingdings" panose="05000000000000000000" pitchFamily="2" charset="2"/>
              <a:buChar char="n"/>
            </a:pPr>
            <a:r>
              <a:rPr lang="en-GB" sz="3200">
                <a:effectLst>
                  <a:outerShdw blurRad="38100" dist="38100" dir="2700000" algn="tl">
                    <a:srgbClr val="000000"/>
                  </a:outerShdw>
                </a:effectLst>
              </a:rPr>
              <a:t>If the method called can’t be resolved in the derived class, it is delegated back to the default base class method</a:t>
            </a:r>
          </a:p>
          <a:p>
            <a:pPr>
              <a:spcBef>
                <a:spcPct val="20000"/>
              </a:spcBef>
              <a:buClr>
                <a:schemeClr val="tx2"/>
              </a:buClr>
              <a:buSzPct val="75000"/>
              <a:buFont typeface="Wingdings" panose="05000000000000000000" pitchFamily="2" charset="2"/>
              <a:buChar char="n"/>
            </a:pPr>
            <a:endParaRPr lang="en-US" sz="3200">
              <a:effectLst>
                <a:outerShdw blurRad="38100" dist="38100" dir="2700000" algn="tl">
                  <a:srgbClr val="000000"/>
                </a:outerShdw>
              </a:effectLst>
            </a:endParaRPr>
          </a:p>
        </p:txBody>
      </p:sp>
      <p:sp>
        <p:nvSpPr>
          <p:cNvPr id="2" name="Slide Number Placeholder 1"/>
          <p:cNvSpPr>
            <a:spLocks noGrp="1"/>
          </p:cNvSpPr>
          <p:nvPr>
            <p:ph type="sldNum" sz="quarter" idx="12"/>
          </p:nvPr>
        </p:nvSpPr>
        <p:spPr/>
        <p:txBody>
          <a:bodyPr/>
          <a:lstStyle/>
          <a:p>
            <a:fld id="{FA8C678A-18FB-4A6C-9A8F-CEEC6E6D270C}" type="slidenum">
              <a:rPr lang="en-US" smtClean="0"/>
              <a:t>79</a:t>
            </a:fld>
            <a:endParaRPr lang="en-US"/>
          </a:p>
        </p:txBody>
      </p:sp>
    </p:spTree>
    <p:extLst>
      <p:ext uri="{BB962C8B-B14F-4D97-AF65-F5344CB8AC3E}">
        <p14:creationId xmlns:p14="http://schemas.microsoft.com/office/powerpoint/2010/main" val="285663411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794" name="Rectangle 2"/>
          <p:cNvSpPr>
            <a:spLocks noGrp="1" noChangeArrowheads="1"/>
          </p:cNvSpPr>
          <p:nvPr>
            <p:ph type="title"/>
          </p:nvPr>
        </p:nvSpPr>
        <p:spPr/>
        <p:txBody>
          <a:bodyPr/>
          <a:lstStyle/>
          <a:p>
            <a:r>
              <a:rPr lang="en-US"/>
              <a:t>Multiple layers of inheritance</a:t>
            </a:r>
          </a:p>
        </p:txBody>
      </p:sp>
      <p:sp>
        <p:nvSpPr>
          <p:cNvPr id="289795" name="Rectangle 3"/>
          <p:cNvSpPr>
            <a:spLocks noGrp="1" noChangeArrowheads="1"/>
          </p:cNvSpPr>
          <p:nvPr>
            <p:ph type="body" idx="1"/>
          </p:nvPr>
        </p:nvSpPr>
        <p:spPr/>
        <p:txBody>
          <a:bodyPr>
            <a:normAutofit fontScale="92500" lnSpcReduction="20000"/>
          </a:bodyPr>
          <a:lstStyle/>
          <a:p>
            <a:pPr>
              <a:lnSpc>
                <a:spcPct val="90000"/>
              </a:lnSpc>
            </a:pPr>
            <a:r>
              <a:rPr lang="en-US"/>
              <a:t>it is possible to extend a class that itself is a child class; inheritance chains like this can be arbitrarily deep</a:t>
            </a:r>
          </a:p>
          <a:p>
            <a:pPr>
              <a:lnSpc>
                <a:spcPct val="90000"/>
              </a:lnSpc>
              <a:buFont typeface="Wingdings" panose="05000000000000000000" pitchFamily="2" charset="2"/>
              <a:buNone/>
            </a:pPr>
            <a:endParaRPr lang="en-US"/>
          </a:p>
          <a:p>
            <a:pPr>
              <a:lnSpc>
                <a:spcPct val="90000"/>
              </a:lnSpc>
              <a:buFont typeface="Wingdings" panose="05000000000000000000" pitchFamily="2" charset="2"/>
              <a:buNone/>
            </a:pPr>
            <a:r>
              <a:rPr lang="en-US">
                <a:latin typeface="Courier New" panose="02070309020205020404" pitchFamily="49" charset="0"/>
              </a:rPr>
              <a:t>public class TransactionFeeCheckingAccount</a:t>
            </a:r>
          </a:p>
          <a:p>
            <a:pPr>
              <a:lnSpc>
                <a:spcPct val="90000"/>
              </a:lnSpc>
              <a:buFont typeface="Wingdings" panose="05000000000000000000" pitchFamily="2" charset="2"/>
              <a:buNone/>
            </a:pPr>
            <a:r>
              <a:rPr lang="en-US">
                <a:latin typeface="Courier New" panose="02070309020205020404" pitchFamily="49" charset="0"/>
              </a:rPr>
              <a:t>    </a:t>
            </a:r>
            <a:r>
              <a:rPr lang="en-US" b="1">
                <a:latin typeface="Courier New" panose="02070309020205020404" pitchFamily="49" charset="0"/>
              </a:rPr>
              <a:t>extends CheckingAccount</a:t>
            </a:r>
            <a:r>
              <a:rPr lang="en-US">
                <a:latin typeface="Courier New" panose="02070309020205020404" pitchFamily="49" charset="0"/>
              </a:rPr>
              <a:t> {</a:t>
            </a:r>
          </a:p>
          <a:p>
            <a:pPr>
              <a:lnSpc>
                <a:spcPct val="90000"/>
              </a:lnSpc>
              <a:buFont typeface="Wingdings" panose="05000000000000000000" pitchFamily="2" charset="2"/>
              <a:buNone/>
            </a:pPr>
            <a:r>
              <a:rPr lang="en-US">
                <a:latin typeface="Courier New" panose="02070309020205020404" pitchFamily="49" charset="0"/>
              </a:rPr>
              <a:t>  private static final double FEE = 2.00;</a:t>
            </a:r>
          </a:p>
          <a:p>
            <a:pPr>
              <a:lnSpc>
                <a:spcPct val="90000"/>
              </a:lnSpc>
              <a:buFont typeface="Wingdings" panose="05000000000000000000" pitchFamily="2" charset="2"/>
              <a:buNone/>
            </a:pPr>
            <a:endParaRPr lang="en-US">
              <a:latin typeface="Courier New" panose="02070309020205020404" pitchFamily="49" charset="0"/>
            </a:endParaRPr>
          </a:p>
          <a:p>
            <a:pPr>
              <a:lnSpc>
                <a:spcPct val="90000"/>
              </a:lnSpc>
              <a:buFont typeface="Wingdings" panose="05000000000000000000" pitchFamily="2" charset="2"/>
              <a:buNone/>
            </a:pPr>
            <a:r>
              <a:rPr lang="en-US">
                <a:latin typeface="Courier New" panose="02070309020205020404" pitchFamily="49" charset="0"/>
              </a:rPr>
              <a:t>  public void chargeFee() {</a:t>
            </a:r>
          </a:p>
          <a:p>
            <a:pPr>
              <a:lnSpc>
                <a:spcPct val="90000"/>
              </a:lnSpc>
              <a:buFont typeface="Wingdings" panose="05000000000000000000" pitchFamily="2" charset="2"/>
              <a:buNone/>
            </a:pPr>
            <a:r>
              <a:rPr lang="en-US">
                <a:latin typeface="Courier New" panose="02070309020205020404" pitchFamily="49" charset="0"/>
              </a:rPr>
              <a:t>    withdraw(FEE);</a:t>
            </a:r>
          </a:p>
          <a:p>
            <a:pPr>
              <a:lnSpc>
                <a:spcPct val="90000"/>
              </a:lnSpc>
              <a:buFont typeface="Wingdings" panose="05000000000000000000" pitchFamily="2" charset="2"/>
              <a:buNone/>
            </a:pPr>
            <a:r>
              <a:rPr lang="en-US">
                <a:latin typeface="Courier New" panose="02070309020205020404" pitchFamily="49" charset="0"/>
              </a:rPr>
              <a:t>  }</a:t>
            </a:r>
          </a:p>
          <a:p>
            <a:pPr>
              <a:lnSpc>
                <a:spcPct val="90000"/>
              </a:lnSpc>
              <a:buFont typeface="Wingdings" panose="05000000000000000000" pitchFamily="2" charset="2"/>
              <a:buNone/>
            </a:pPr>
            <a:r>
              <a:rPr lang="en-US">
                <a:latin typeface="Courier New" panose="02070309020205020404" pitchFamily="49" charset="0"/>
              </a:rPr>
              <a:t>}</a:t>
            </a:r>
          </a:p>
        </p:txBody>
      </p:sp>
      <p:sp>
        <p:nvSpPr>
          <p:cNvPr id="2" name="Slide Number Placeholder 1"/>
          <p:cNvSpPr>
            <a:spLocks noGrp="1"/>
          </p:cNvSpPr>
          <p:nvPr>
            <p:ph type="sldNum" sz="quarter" idx="12"/>
          </p:nvPr>
        </p:nvSpPr>
        <p:spPr/>
        <p:txBody>
          <a:bodyPr/>
          <a:lstStyle/>
          <a:p>
            <a:fld id="{FA8C678A-18FB-4A6C-9A8F-CEEC6E6D270C}" type="slidenum">
              <a:rPr lang="en-US" smtClean="0"/>
              <a:t>8</a:t>
            </a:fld>
            <a:endParaRPr lang="en-US"/>
          </a:p>
        </p:txBody>
      </p:sp>
    </p:spTree>
    <p:extLst>
      <p:ext uri="{BB962C8B-B14F-4D97-AF65-F5344CB8AC3E}">
        <p14:creationId xmlns:p14="http://schemas.microsoft.com/office/powerpoint/2010/main" val="1330494345"/>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a:xfrm>
            <a:off x="2595563" y="0"/>
            <a:ext cx="7772400" cy="1143000"/>
          </a:xfrm>
        </p:spPr>
        <p:txBody>
          <a:bodyPr/>
          <a:lstStyle/>
          <a:p>
            <a:r>
              <a:rPr lang="en-GB" altLang="en-US" smtClean="0"/>
              <a:t>Abstract classes</a:t>
            </a:r>
            <a:endParaRPr lang="en-US" altLang="en-US" smtClean="0"/>
          </a:p>
        </p:txBody>
      </p:sp>
      <p:sp>
        <p:nvSpPr>
          <p:cNvPr id="3" name="Content Placeholder 2"/>
          <p:cNvSpPr>
            <a:spLocks noGrp="1"/>
          </p:cNvSpPr>
          <p:nvPr>
            <p:ph idx="1"/>
          </p:nvPr>
        </p:nvSpPr>
        <p:spPr>
          <a:xfrm>
            <a:off x="2595563" y="1285875"/>
            <a:ext cx="7772400" cy="4114800"/>
          </a:xfrm>
        </p:spPr>
        <p:txBody>
          <a:bodyPr/>
          <a:lstStyle/>
          <a:p>
            <a:pPr>
              <a:spcBef>
                <a:spcPct val="35000"/>
              </a:spcBef>
            </a:pPr>
            <a:r>
              <a:rPr lang="en-GB"/>
              <a:t>Abstract classes arise when there is no sensible implementation of the virtual functions in the base class</a:t>
            </a:r>
          </a:p>
          <a:p>
            <a:pPr lvl="1">
              <a:spcBef>
                <a:spcPct val="35000"/>
              </a:spcBef>
            </a:pPr>
            <a:r>
              <a:rPr lang="en-GB" sz="2800"/>
              <a:t>Base class virtual functions are </a:t>
            </a:r>
            <a:r>
              <a:rPr lang="en-GB" sz="2800" i="1"/>
              <a:t>always</a:t>
            </a:r>
            <a:r>
              <a:rPr lang="en-GB" sz="2800"/>
              <a:t> overridden by derived class implementations</a:t>
            </a:r>
          </a:p>
          <a:p>
            <a:pPr>
              <a:spcBef>
                <a:spcPct val="35000"/>
              </a:spcBef>
            </a:pPr>
            <a:r>
              <a:rPr lang="en-GB"/>
              <a:t>In this case, we simply declare the virtual function as </a:t>
            </a:r>
            <a:r>
              <a:rPr lang="en-GB" i="1"/>
              <a:t>abstract </a:t>
            </a:r>
            <a:r>
              <a:rPr lang="en-GB"/>
              <a:t>but provide no implementation</a:t>
            </a:r>
          </a:p>
          <a:p>
            <a:pPr lvl="1">
              <a:spcBef>
                <a:spcPct val="35000"/>
              </a:spcBef>
            </a:pPr>
            <a:r>
              <a:rPr lang="en-GB" sz="2800"/>
              <a:t>A class containing at least one abstract function must be declared an </a:t>
            </a:r>
            <a:r>
              <a:rPr lang="en-GB" sz="2800" i="1"/>
              <a:t>abstract</a:t>
            </a:r>
            <a:r>
              <a:rPr lang="en-GB" sz="2800"/>
              <a:t> class</a:t>
            </a:r>
          </a:p>
          <a:p>
            <a:endParaRPr lang="en-US" smtClean="0"/>
          </a:p>
        </p:txBody>
      </p:sp>
      <p:sp>
        <p:nvSpPr>
          <p:cNvPr id="2" name="Slide Number Placeholder 1"/>
          <p:cNvSpPr>
            <a:spLocks noGrp="1"/>
          </p:cNvSpPr>
          <p:nvPr>
            <p:ph type="sldNum" sz="quarter" idx="12"/>
          </p:nvPr>
        </p:nvSpPr>
        <p:spPr/>
        <p:txBody>
          <a:bodyPr/>
          <a:lstStyle/>
          <a:p>
            <a:fld id="{FA8C678A-18FB-4A6C-9A8F-CEEC6E6D270C}" type="slidenum">
              <a:rPr lang="en-US" smtClean="0"/>
              <a:t>80</a:t>
            </a:fld>
            <a:endParaRPr lang="en-US"/>
          </a:p>
        </p:txBody>
      </p:sp>
    </p:spTree>
    <p:extLst>
      <p:ext uri="{BB962C8B-B14F-4D97-AF65-F5344CB8AC3E}">
        <p14:creationId xmlns:p14="http://schemas.microsoft.com/office/powerpoint/2010/main" val="2437497706"/>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a:xfrm>
            <a:off x="2595563" y="0"/>
            <a:ext cx="7772400" cy="1143000"/>
          </a:xfrm>
        </p:spPr>
        <p:txBody>
          <a:bodyPr/>
          <a:lstStyle/>
          <a:p>
            <a:r>
              <a:rPr lang="en-GB" altLang="en-US" smtClean="0"/>
              <a:t>Abstract classes</a:t>
            </a:r>
            <a:endParaRPr lang="en-US" altLang="en-US" smtClean="0"/>
          </a:p>
        </p:txBody>
      </p:sp>
      <p:sp>
        <p:nvSpPr>
          <p:cNvPr id="3" name="Content Placeholder 2"/>
          <p:cNvSpPr>
            <a:spLocks noGrp="1"/>
          </p:cNvSpPr>
          <p:nvPr>
            <p:ph idx="1"/>
          </p:nvPr>
        </p:nvSpPr>
        <p:spPr>
          <a:xfrm>
            <a:off x="2595563" y="1357313"/>
            <a:ext cx="7772400" cy="4114800"/>
          </a:xfrm>
        </p:spPr>
        <p:txBody>
          <a:bodyPr>
            <a:normAutofit fontScale="92500"/>
          </a:bodyPr>
          <a:lstStyle/>
          <a:p>
            <a:r>
              <a:rPr lang="en-GB"/>
              <a:t>As an example, suppose we wanted to design a hierarchy of shape classes for a computer graphics application</a:t>
            </a:r>
          </a:p>
          <a:p>
            <a:r>
              <a:rPr lang="en-GB" i="1"/>
              <a:t>Shape</a:t>
            </a:r>
            <a:r>
              <a:rPr lang="en-GB"/>
              <a:t> is an abstract concept</a:t>
            </a:r>
          </a:p>
          <a:p>
            <a:pPr lvl="1"/>
            <a:r>
              <a:rPr lang="en-GB" sz="2800"/>
              <a:t>There is no sensible way we can implement functions to draw a shape or compute the area of a shape</a:t>
            </a:r>
          </a:p>
          <a:p>
            <a:pPr lvl="1"/>
            <a:r>
              <a:rPr lang="en-GB" sz="2800"/>
              <a:t>It is natural to make such functions abstract</a:t>
            </a:r>
          </a:p>
          <a:p>
            <a:pPr lvl="1"/>
            <a:r>
              <a:rPr lang="en-GB" sz="2800"/>
              <a:t>We can derive concrete classes from shape and provide implementations in the override functions</a:t>
            </a:r>
            <a:endParaRPr lang="en-US" sz="2800"/>
          </a:p>
        </p:txBody>
      </p:sp>
      <p:sp>
        <p:nvSpPr>
          <p:cNvPr id="2" name="Slide Number Placeholder 1"/>
          <p:cNvSpPr>
            <a:spLocks noGrp="1"/>
          </p:cNvSpPr>
          <p:nvPr>
            <p:ph type="sldNum" sz="quarter" idx="12"/>
          </p:nvPr>
        </p:nvSpPr>
        <p:spPr/>
        <p:txBody>
          <a:bodyPr/>
          <a:lstStyle/>
          <a:p>
            <a:fld id="{FA8C678A-18FB-4A6C-9A8F-CEEC6E6D270C}" type="slidenum">
              <a:rPr lang="en-US" smtClean="0"/>
              <a:t>81</a:t>
            </a:fld>
            <a:endParaRPr lang="en-US"/>
          </a:p>
        </p:txBody>
      </p:sp>
    </p:spTree>
    <p:extLst>
      <p:ext uri="{BB962C8B-B14F-4D97-AF65-F5344CB8AC3E}">
        <p14:creationId xmlns:p14="http://schemas.microsoft.com/office/powerpoint/2010/main" val="3675604169"/>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a:xfrm>
            <a:off x="2595563" y="0"/>
            <a:ext cx="7772400" cy="1143000"/>
          </a:xfrm>
        </p:spPr>
        <p:txBody>
          <a:bodyPr/>
          <a:lstStyle/>
          <a:p>
            <a:r>
              <a:rPr lang="en-GB" altLang="en-US" smtClean="0"/>
              <a:t>Abstract classes</a:t>
            </a:r>
            <a:endParaRPr lang="en-US" altLang="en-US" smtClean="0"/>
          </a:p>
        </p:txBody>
      </p:sp>
      <p:sp>
        <p:nvSpPr>
          <p:cNvPr id="3" name="Text Box 7"/>
          <p:cNvSpPr txBox="1">
            <a:spLocks noChangeArrowheads="1"/>
          </p:cNvSpPr>
          <p:nvPr/>
        </p:nvSpPr>
        <p:spPr bwMode="auto">
          <a:xfrm>
            <a:off x="2881314" y="1643064"/>
            <a:ext cx="6429375" cy="3292475"/>
          </a:xfrm>
          <a:prstGeom prst="rect">
            <a:avLst/>
          </a:prstGeom>
          <a:solidFill>
            <a:schemeClr val="folHlink">
              <a:gamma/>
              <a:shade val="46275"/>
              <a:invGamma/>
            </a:schemeClr>
          </a:solidFill>
          <a:ln w="12700">
            <a:solidFill>
              <a:schemeClr val="folHlink"/>
            </a:solidFill>
            <a:miter lim="800000"/>
            <a:headEnd type="none" w="sm" len="sm"/>
            <a:tailEnd type="none" w="sm" len="sm"/>
          </a:ln>
          <a:effectLst/>
        </p:spPr>
        <p:txBody>
          <a:bodyPr lIns="182880" tIns="137160" rIns="182880" bIns="137160">
            <a:spAutoFit/>
          </a:bodyPr>
          <a:lstStyle>
            <a:lvl1pPr defTabSz="539750" eaLnBrk="0" hangingPunct="0">
              <a:defRPr sz="2400">
                <a:solidFill>
                  <a:schemeClr val="tx1"/>
                </a:solidFill>
                <a:latin typeface="Times New Roman" panose="02020603050405020304" pitchFamily="18" charset="0"/>
              </a:defRPr>
            </a:lvl1pPr>
            <a:lvl2pPr marL="742950" indent="-285750" defTabSz="539750" eaLnBrk="0" hangingPunct="0">
              <a:defRPr sz="2400">
                <a:solidFill>
                  <a:schemeClr val="tx1"/>
                </a:solidFill>
                <a:latin typeface="Times New Roman" panose="02020603050405020304" pitchFamily="18" charset="0"/>
              </a:defRPr>
            </a:lvl2pPr>
            <a:lvl3pPr marL="1143000" indent="-228600" defTabSz="539750" eaLnBrk="0" hangingPunct="0">
              <a:defRPr sz="2400">
                <a:solidFill>
                  <a:schemeClr val="tx1"/>
                </a:solidFill>
                <a:latin typeface="Times New Roman" panose="02020603050405020304" pitchFamily="18" charset="0"/>
              </a:defRPr>
            </a:lvl3pPr>
            <a:lvl4pPr marL="1600200" indent="-228600" defTabSz="539750" eaLnBrk="0" hangingPunct="0">
              <a:defRPr sz="2400">
                <a:solidFill>
                  <a:schemeClr val="tx1"/>
                </a:solidFill>
                <a:latin typeface="Times New Roman" panose="02020603050405020304" pitchFamily="18" charset="0"/>
              </a:defRPr>
            </a:lvl4pPr>
            <a:lvl5pPr marL="2057400" indent="-228600" defTabSz="539750" eaLnBrk="0" hangingPunct="0">
              <a:defRPr sz="2400">
                <a:solidFill>
                  <a:schemeClr val="tx1"/>
                </a:solidFill>
                <a:latin typeface="Times New Roman" panose="02020603050405020304" pitchFamily="18" charset="0"/>
              </a:defRPr>
            </a:lvl5pPr>
            <a:lvl6pPr marL="2514600" indent="-228600" defTabSz="53975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53975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53975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53975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sz="1400">
                <a:latin typeface="Lucida Console" panose="020B0609040504020204" pitchFamily="49" charset="0"/>
              </a:rPr>
              <a:t>public abstract class Shape</a:t>
            </a:r>
          </a:p>
          <a:p>
            <a:pPr eaLnBrk="1" hangingPunct="1"/>
            <a:r>
              <a:rPr lang="en-US" sz="1400">
                <a:latin typeface="Lucida Console" panose="020B0609040504020204" pitchFamily="49" charset="0"/>
              </a:rPr>
              <a:t>{</a:t>
            </a:r>
          </a:p>
          <a:p>
            <a:pPr eaLnBrk="1" hangingPunct="1"/>
            <a:r>
              <a:rPr lang="en-US" sz="1400">
                <a:latin typeface="Lucida Console" panose="020B0609040504020204" pitchFamily="49" charset="0"/>
              </a:rPr>
              <a:t>  	private int xpos; </a:t>
            </a:r>
          </a:p>
          <a:p>
            <a:pPr eaLnBrk="1" hangingPunct="1"/>
            <a:r>
              <a:rPr lang="en-US" sz="1400">
                <a:latin typeface="Lucida Console" panose="020B0609040504020204" pitchFamily="49" charset="0"/>
              </a:rPr>
              <a:t>    	private int ypos;</a:t>
            </a:r>
          </a:p>
          <a:p>
            <a:pPr eaLnBrk="1" hangingPunct="1"/>
            <a:endParaRPr lang="en-US" sz="1400">
              <a:latin typeface="Lucida Console" panose="020B0609040504020204" pitchFamily="49" charset="0"/>
            </a:endParaRPr>
          </a:p>
          <a:p>
            <a:pPr eaLnBrk="1" hangingPunct="1"/>
            <a:r>
              <a:rPr lang="en-US" sz="1400">
                <a:latin typeface="Lucida Console" panose="020B0609040504020204" pitchFamily="49" charset="0"/>
              </a:rPr>
              <a:t>    	public abstract void draw();</a:t>
            </a:r>
          </a:p>
          <a:p>
            <a:pPr eaLnBrk="1" hangingPunct="1"/>
            <a:r>
              <a:rPr lang="en-US" sz="1400">
                <a:latin typeface="Lucida Console" panose="020B0609040504020204" pitchFamily="49" charset="0"/>
              </a:rPr>
              <a:t>	public abstract double area();</a:t>
            </a:r>
          </a:p>
          <a:p>
            <a:pPr eaLnBrk="1" hangingPunct="1"/>
            <a:r>
              <a:rPr lang="en-US" sz="1400">
                <a:latin typeface="Lucida Console" panose="020B0609040504020204" pitchFamily="49" charset="0"/>
              </a:rPr>
              <a:t>    </a:t>
            </a:r>
          </a:p>
          <a:p>
            <a:pPr eaLnBrk="1" hangingPunct="1"/>
            <a:r>
              <a:rPr lang="en-US" sz="1400">
                <a:latin typeface="Lucida Console" panose="020B0609040504020204" pitchFamily="49" charset="0"/>
              </a:rPr>
              <a:t>    	public virtual void move(int x, int y)</a:t>
            </a:r>
          </a:p>
          <a:p>
            <a:pPr eaLnBrk="1" hangingPunct="1"/>
            <a:r>
              <a:rPr lang="en-US" sz="1400">
                <a:latin typeface="Lucida Console" panose="020B0609040504020204" pitchFamily="49" charset="0"/>
              </a:rPr>
              <a:t>    	{</a:t>
            </a:r>
          </a:p>
          <a:p>
            <a:pPr eaLnBrk="1" hangingPunct="1"/>
            <a:r>
              <a:rPr lang="en-US" sz="1400">
                <a:latin typeface="Lucida Console" panose="020B0609040504020204" pitchFamily="49" charset="0"/>
              </a:rPr>
              <a:t>      	xpos+=x;</a:t>
            </a:r>
          </a:p>
          <a:p>
            <a:pPr eaLnBrk="1" hangingPunct="1"/>
            <a:r>
              <a:rPr lang="en-US" sz="1400">
                <a:latin typeface="Lucida Console" panose="020B0609040504020204" pitchFamily="49" charset="0"/>
              </a:rPr>
              <a:t>        	ypos+=y;</a:t>
            </a:r>
          </a:p>
          <a:p>
            <a:pPr eaLnBrk="1" hangingPunct="1"/>
            <a:r>
              <a:rPr lang="en-US" sz="1400">
                <a:latin typeface="Lucida Console" panose="020B0609040504020204" pitchFamily="49" charset="0"/>
              </a:rPr>
              <a:t>    	}  </a:t>
            </a:r>
          </a:p>
          <a:p>
            <a:pPr eaLnBrk="1" hangingPunct="1"/>
            <a:r>
              <a:rPr lang="en-US" sz="1400">
                <a:latin typeface="Lucida Console" panose="020B0609040504020204" pitchFamily="49" charset="0"/>
              </a:rPr>
              <a:t>}</a:t>
            </a:r>
          </a:p>
        </p:txBody>
      </p:sp>
      <p:sp>
        <p:nvSpPr>
          <p:cNvPr id="2" name="Slide Number Placeholder 1"/>
          <p:cNvSpPr>
            <a:spLocks noGrp="1"/>
          </p:cNvSpPr>
          <p:nvPr>
            <p:ph type="sldNum" sz="quarter" idx="12"/>
          </p:nvPr>
        </p:nvSpPr>
        <p:spPr/>
        <p:txBody>
          <a:bodyPr/>
          <a:lstStyle/>
          <a:p>
            <a:fld id="{FA8C678A-18FB-4A6C-9A8F-CEEC6E6D270C}" type="slidenum">
              <a:rPr lang="en-US" smtClean="0"/>
              <a:t>82</a:t>
            </a:fld>
            <a:endParaRPr lang="en-US"/>
          </a:p>
        </p:txBody>
      </p:sp>
    </p:spTree>
    <p:extLst>
      <p:ext uri="{BB962C8B-B14F-4D97-AF65-F5344CB8AC3E}">
        <p14:creationId xmlns:p14="http://schemas.microsoft.com/office/powerpoint/2010/main" val="708550167"/>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a:xfrm>
            <a:off x="2595563" y="0"/>
            <a:ext cx="7772400" cy="1143000"/>
          </a:xfrm>
        </p:spPr>
        <p:txBody>
          <a:bodyPr/>
          <a:lstStyle/>
          <a:p>
            <a:r>
              <a:rPr lang="en-GB" altLang="en-US" smtClean="0"/>
              <a:t>Abstract classes</a:t>
            </a:r>
            <a:endParaRPr lang="en-US" altLang="en-US" smtClean="0"/>
          </a:p>
        </p:txBody>
      </p:sp>
      <p:sp>
        <p:nvSpPr>
          <p:cNvPr id="3" name="Text Box 7"/>
          <p:cNvSpPr txBox="1">
            <a:spLocks noChangeArrowheads="1"/>
          </p:cNvSpPr>
          <p:nvPr/>
        </p:nvSpPr>
        <p:spPr bwMode="auto">
          <a:xfrm>
            <a:off x="2667001" y="1214439"/>
            <a:ext cx="7858125" cy="4478337"/>
          </a:xfrm>
          <a:prstGeom prst="rect">
            <a:avLst/>
          </a:prstGeom>
          <a:solidFill>
            <a:schemeClr val="folHlink">
              <a:gamma/>
              <a:shade val="46275"/>
              <a:invGamma/>
            </a:schemeClr>
          </a:solidFill>
          <a:ln w="12700">
            <a:solidFill>
              <a:schemeClr val="folHlink"/>
            </a:solidFill>
            <a:miter lim="800000"/>
            <a:headEnd type="none" w="sm" len="sm"/>
            <a:tailEnd type="none" w="sm" len="sm"/>
          </a:ln>
          <a:effectLst/>
        </p:spPr>
        <p:txBody>
          <a:bodyPr lIns="182880" tIns="137160" rIns="182880" bIns="137160">
            <a:spAutoFit/>
          </a:bodyPr>
          <a:lstStyle>
            <a:lvl1pPr defTabSz="539750" eaLnBrk="0" hangingPunct="0">
              <a:defRPr sz="2400">
                <a:solidFill>
                  <a:schemeClr val="tx1"/>
                </a:solidFill>
                <a:latin typeface="Times New Roman" panose="02020603050405020304" pitchFamily="18" charset="0"/>
              </a:defRPr>
            </a:lvl1pPr>
            <a:lvl2pPr marL="742950" indent="-285750" defTabSz="539750" eaLnBrk="0" hangingPunct="0">
              <a:defRPr sz="2400">
                <a:solidFill>
                  <a:schemeClr val="tx1"/>
                </a:solidFill>
                <a:latin typeface="Times New Roman" panose="02020603050405020304" pitchFamily="18" charset="0"/>
              </a:defRPr>
            </a:lvl2pPr>
            <a:lvl3pPr marL="1143000" indent="-228600" defTabSz="539750" eaLnBrk="0" hangingPunct="0">
              <a:defRPr sz="2400">
                <a:solidFill>
                  <a:schemeClr val="tx1"/>
                </a:solidFill>
                <a:latin typeface="Times New Roman" panose="02020603050405020304" pitchFamily="18" charset="0"/>
              </a:defRPr>
            </a:lvl3pPr>
            <a:lvl4pPr marL="1600200" indent="-228600" defTabSz="539750" eaLnBrk="0" hangingPunct="0">
              <a:defRPr sz="2400">
                <a:solidFill>
                  <a:schemeClr val="tx1"/>
                </a:solidFill>
                <a:latin typeface="Times New Roman" panose="02020603050405020304" pitchFamily="18" charset="0"/>
              </a:defRPr>
            </a:lvl4pPr>
            <a:lvl5pPr marL="2057400" indent="-228600" defTabSz="539750" eaLnBrk="0" hangingPunct="0">
              <a:defRPr sz="2400">
                <a:solidFill>
                  <a:schemeClr val="tx1"/>
                </a:solidFill>
                <a:latin typeface="Times New Roman" panose="02020603050405020304" pitchFamily="18" charset="0"/>
              </a:defRPr>
            </a:lvl5pPr>
            <a:lvl6pPr marL="2514600" indent="-228600" defTabSz="53975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53975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53975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53975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sz="1300">
                <a:latin typeface="Lucida Console" panose="020B0609040504020204" pitchFamily="49" charset="0"/>
              </a:rPr>
              <a:t>public class Square : Shape</a:t>
            </a:r>
          </a:p>
          <a:p>
            <a:pPr eaLnBrk="1" hangingPunct="1"/>
            <a:r>
              <a:rPr lang="en-US" sz="1300">
                <a:latin typeface="Lucida Console" panose="020B0609040504020204" pitchFamily="49" charset="0"/>
              </a:rPr>
              <a:t>{</a:t>
            </a:r>
          </a:p>
          <a:p>
            <a:pPr eaLnBrk="1" hangingPunct="1"/>
            <a:r>
              <a:rPr lang="en-US" sz="1300">
                <a:latin typeface="Lucida Console" panose="020B0609040504020204" pitchFamily="49" charset="0"/>
              </a:rPr>
              <a:t>    	private int side;</a:t>
            </a:r>
          </a:p>
          <a:p>
            <a:pPr eaLnBrk="1" hangingPunct="1"/>
            <a:endParaRPr lang="en-US" sz="1300">
              <a:latin typeface="Lucida Console" panose="020B0609040504020204" pitchFamily="49" charset="0"/>
            </a:endParaRPr>
          </a:p>
          <a:p>
            <a:pPr eaLnBrk="1" hangingPunct="1"/>
            <a:r>
              <a:rPr lang="en-US" sz="1300">
                <a:latin typeface="Lucida Console" panose="020B0609040504020204" pitchFamily="49" charset="0"/>
              </a:rPr>
              <a:t>    	public Square(int s) {side=s;}</a:t>
            </a:r>
          </a:p>
          <a:p>
            <a:pPr eaLnBrk="1" hangingPunct="1"/>
            <a:endParaRPr lang="en-US" sz="1300">
              <a:latin typeface="Lucida Console" panose="020B0609040504020204" pitchFamily="49" charset="0"/>
            </a:endParaRPr>
          </a:p>
          <a:p>
            <a:pPr eaLnBrk="1" hangingPunct="1"/>
            <a:r>
              <a:rPr lang="en-US" sz="1300">
                <a:latin typeface="Lucida Console" panose="020B0609040504020204" pitchFamily="49" charset="0"/>
              </a:rPr>
              <a:t>    	public override void draw() { }</a:t>
            </a:r>
          </a:p>
          <a:p>
            <a:pPr eaLnBrk="1" hangingPunct="1"/>
            <a:endParaRPr lang="en-US" sz="1300">
              <a:latin typeface="Lucida Console" panose="020B0609040504020204" pitchFamily="49" charset="0"/>
            </a:endParaRPr>
          </a:p>
          <a:p>
            <a:pPr eaLnBrk="1" hangingPunct="1"/>
            <a:r>
              <a:rPr lang="en-US" sz="1300">
                <a:latin typeface="Lucida Console" panose="020B0609040504020204" pitchFamily="49" charset="0"/>
              </a:rPr>
              <a:t>    	public override double area() { return side*side; }</a:t>
            </a:r>
          </a:p>
          <a:p>
            <a:pPr eaLnBrk="1" hangingPunct="1"/>
            <a:r>
              <a:rPr lang="en-US" sz="1300">
                <a:latin typeface="Lucida Console" panose="020B0609040504020204" pitchFamily="49" charset="0"/>
              </a:rPr>
              <a:t>}</a:t>
            </a:r>
          </a:p>
          <a:p>
            <a:pPr eaLnBrk="1" hangingPunct="1"/>
            <a:endParaRPr lang="en-US" sz="1300">
              <a:latin typeface="Lucida Console" panose="020B0609040504020204" pitchFamily="49" charset="0"/>
            </a:endParaRPr>
          </a:p>
          <a:p>
            <a:pPr eaLnBrk="1" hangingPunct="1"/>
            <a:r>
              <a:rPr lang="en-US" sz="1300">
                <a:latin typeface="Lucida Console" panose="020B0609040504020204" pitchFamily="49" charset="0"/>
              </a:rPr>
              <a:t>public class Circle : Shape</a:t>
            </a:r>
          </a:p>
          <a:p>
            <a:pPr eaLnBrk="1" hangingPunct="1"/>
            <a:r>
              <a:rPr lang="en-US" sz="1300">
                <a:latin typeface="Lucida Console" panose="020B0609040504020204" pitchFamily="49" charset="0"/>
              </a:rPr>
              <a:t>{</a:t>
            </a:r>
          </a:p>
          <a:p>
            <a:pPr eaLnBrk="1" hangingPunct="1"/>
            <a:r>
              <a:rPr lang="en-US" sz="1300">
                <a:latin typeface="Lucida Console" panose="020B0609040504020204" pitchFamily="49" charset="0"/>
              </a:rPr>
              <a:t>    	private int radius;</a:t>
            </a:r>
          </a:p>
          <a:p>
            <a:pPr eaLnBrk="1" hangingPunct="1"/>
            <a:endParaRPr lang="en-US" sz="1300">
              <a:latin typeface="Lucida Console" panose="020B0609040504020204" pitchFamily="49" charset="0"/>
            </a:endParaRPr>
          </a:p>
          <a:p>
            <a:pPr eaLnBrk="1" hangingPunct="1"/>
            <a:r>
              <a:rPr lang="en-US" sz="1300">
                <a:latin typeface="Lucida Console" panose="020B0609040504020204" pitchFamily="49" charset="0"/>
              </a:rPr>
              <a:t>    	public Circle(int r) { radius = r; }</a:t>
            </a:r>
          </a:p>
          <a:p>
            <a:pPr eaLnBrk="1" hangingPunct="1"/>
            <a:endParaRPr lang="en-US" sz="1300">
              <a:latin typeface="Lucida Console" panose="020B0609040504020204" pitchFamily="49" charset="0"/>
            </a:endParaRPr>
          </a:p>
          <a:p>
            <a:pPr eaLnBrk="1" hangingPunct="1"/>
            <a:r>
              <a:rPr lang="en-US" sz="1300">
                <a:latin typeface="Lucida Console" panose="020B0609040504020204" pitchFamily="49" charset="0"/>
              </a:rPr>
              <a:t>    	public override void draw() { }</a:t>
            </a:r>
          </a:p>
          <a:p>
            <a:pPr eaLnBrk="1" hangingPunct="1"/>
            <a:endParaRPr lang="en-US" sz="1300">
              <a:latin typeface="Lucida Console" panose="020B0609040504020204" pitchFamily="49" charset="0"/>
            </a:endParaRPr>
          </a:p>
          <a:p>
            <a:pPr eaLnBrk="1" hangingPunct="1"/>
            <a:r>
              <a:rPr lang="en-US" sz="1300">
                <a:latin typeface="Lucida Console" panose="020B0609040504020204" pitchFamily="49" charset="0"/>
              </a:rPr>
              <a:t>    	public override double area() { return System.Math.PI*radius*radius;}</a:t>
            </a:r>
          </a:p>
          <a:p>
            <a:pPr eaLnBrk="1" hangingPunct="1"/>
            <a:r>
              <a:rPr lang="en-US" sz="1300">
                <a:latin typeface="Lucida Console" panose="020B0609040504020204" pitchFamily="49" charset="0"/>
              </a:rPr>
              <a:t>}</a:t>
            </a:r>
          </a:p>
        </p:txBody>
      </p:sp>
      <p:sp>
        <p:nvSpPr>
          <p:cNvPr id="2" name="Slide Number Placeholder 1"/>
          <p:cNvSpPr>
            <a:spLocks noGrp="1"/>
          </p:cNvSpPr>
          <p:nvPr>
            <p:ph type="sldNum" sz="quarter" idx="12"/>
          </p:nvPr>
        </p:nvSpPr>
        <p:spPr/>
        <p:txBody>
          <a:bodyPr/>
          <a:lstStyle/>
          <a:p>
            <a:fld id="{FA8C678A-18FB-4A6C-9A8F-CEEC6E6D270C}" type="slidenum">
              <a:rPr lang="en-US" smtClean="0"/>
              <a:t>83</a:t>
            </a:fld>
            <a:endParaRPr lang="en-US"/>
          </a:p>
        </p:txBody>
      </p:sp>
    </p:spTree>
    <p:extLst>
      <p:ext uri="{BB962C8B-B14F-4D97-AF65-F5344CB8AC3E}">
        <p14:creationId xmlns:p14="http://schemas.microsoft.com/office/powerpoint/2010/main" val="597684362"/>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a:xfrm>
            <a:off x="2595563" y="0"/>
            <a:ext cx="7772400" cy="1143000"/>
          </a:xfrm>
        </p:spPr>
        <p:txBody>
          <a:bodyPr/>
          <a:lstStyle/>
          <a:p>
            <a:r>
              <a:rPr lang="en-GB" altLang="en-US" smtClean="0"/>
              <a:t>Abstract classes</a:t>
            </a:r>
            <a:endParaRPr lang="en-US" altLang="en-US" smtClean="0"/>
          </a:p>
        </p:txBody>
      </p:sp>
      <p:sp>
        <p:nvSpPr>
          <p:cNvPr id="3" name="Content Placeholder 2"/>
          <p:cNvSpPr>
            <a:spLocks noGrp="1"/>
          </p:cNvSpPr>
          <p:nvPr>
            <p:ph idx="1"/>
          </p:nvPr>
        </p:nvSpPr>
        <p:spPr>
          <a:xfrm>
            <a:off x="2595563" y="1500188"/>
            <a:ext cx="7772400" cy="4114800"/>
          </a:xfrm>
        </p:spPr>
        <p:txBody>
          <a:bodyPr/>
          <a:lstStyle/>
          <a:p>
            <a:r>
              <a:rPr lang="en-GB" smtClean="0"/>
              <a:t>We can’t create </a:t>
            </a:r>
            <a:r>
              <a:rPr lang="en-GB" i="1" smtClean="0"/>
              <a:t>Shape</a:t>
            </a:r>
            <a:r>
              <a:rPr lang="en-GB" smtClean="0"/>
              <a:t> objects but we can declare </a:t>
            </a:r>
            <a:r>
              <a:rPr lang="en-GB" i="1" smtClean="0"/>
              <a:t>Shape</a:t>
            </a:r>
            <a:r>
              <a:rPr lang="en-GB" smtClean="0"/>
              <a:t> references and assign them to derived class objects</a:t>
            </a:r>
            <a:endParaRPr lang="en-US" smtClean="0"/>
          </a:p>
        </p:txBody>
      </p:sp>
      <p:sp>
        <p:nvSpPr>
          <p:cNvPr id="4" name="Text Box 7"/>
          <p:cNvSpPr txBox="1">
            <a:spLocks noChangeArrowheads="1"/>
          </p:cNvSpPr>
          <p:nvPr/>
        </p:nvSpPr>
        <p:spPr bwMode="auto">
          <a:xfrm>
            <a:off x="2809875" y="3357563"/>
            <a:ext cx="7715250" cy="3078162"/>
          </a:xfrm>
          <a:prstGeom prst="rect">
            <a:avLst/>
          </a:prstGeom>
          <a:solidFill>
            <a:schemeClr val="folHlink">
              <a:gamma/>
              <a:shade val="46275"/>
              <a:invGamma/>
            </a:schemeClr>
          </a:solidFill>
          <a:ln w="12700">
            <a:solidFill>
              <a:schemeClr val="folHlink"/>
            </a:solidFill>
            <a:miter lim="800000"/>
            <a:headEnd type="none" w="sm" len="sm"/>
            <a:tailEnd type="none" w="sm" len="sm"/>
          </a:ln>
          <a:effectLst/>
        </p:spPr>
        <p:txBody>
          <a:bodyPr lIns="182880" tIns="137160" rIns="182880" bIns="137160">
            <a:spAutoFit/>
          </a:bodyPr>
          <a:lstStyle>
            <a:lvl1pPr defTabSz="539750" eaLnBrk="0" hangingPunct="0">
              <a:defRPr sz="2400">
                <a:solidFill>
                  <a:schemeClr val="tx1"/>
                </a:solidFill>
                <a:latin typeface="Times New Roman" panose="02020603050405020304" pitchFamily="18" charset="0"/>
              </a:defRPr>
            </a:lvl1pPr>
            <a:lvl2pPr marL="742950" indent="-285750" defTabSz="539750" eaLnBrk="0" hangingPunct="0">
              <a:defRPr sz="2400">
                <a:solidFill>
                  <a:schemeClr val="tx1"/>
                </a:solidFill>
                <a:latin typeface="Times New Roman" panose="02020603050405020304" pitchFamily="18" charset="0"/>
              </a:defRPr>
            </a:lvl2pPr>
            <a:lvl3pPr marL="1143000" indent="-228600" defTabSz="539750" eaLnBrk="0" hangingPunct="0">
              <a:defRPr sz="2400">
                <a:solidFill>
                  <a:schemeClr val="tx1"/>
                </a:solidFill>
                <a:latin typeface="Times New Roman" panose="02020603050405020304" pitchFamily="18" charset="0"/>
              </a:defRPr>
            </a:lvl3pPr>
            <a:lvl4pPr marL="1600200" indent="-228600" defTabSz="539750" eaLnBrk="0" hangingPunct="0">
              <a:defRPr sz="2400">
                <a:solidFill>
                  <a:schemeClr val="tx1"/>
                </a:solidFill>
                <a:latin typeface="Times New Roman" panose="02020603050405020304" pitchFamily="18" charset="0"/>
              </a:defRPr>
            </a:lvl4pPr>
            <a:lvl5pPr marL="2057400" indent="-228600" defTabSz="539750" eaLnBrk="0" hangingPunct="0">
              <a:defRPr sz="2400">
                <a:solidFill>
                  <a:schemeClr val="tx1"/>
                </a:solidFill>
                <a:latin typeface="Times New Roman" panose="02020603050405020304" pitchFamily="18" charset="0"/>
              </a:defRPr>
            </a:lvl5pPr>
            <a:lvl6pPr marL="2514600" indent="-228600" defTabSz="53975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53975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53975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53975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sz="1400">
                <a:latin typeface="Lucida Console" panose="020B0609040504020204" pitchFamily="49" charset="0"/>
              </a:rPr>
              <a:t>using System;</a:t>
            </a:r>
          </a:p>
          <a:p>
            <a:pPr eaLnBrk="1" hangingPunct="1"/>
            <a:endParaRPr lang="en-US" sz="1400">
              <a:latin typeface="Lucida Console" panose="020B0609040504020204" pitchFamily="49" charset="0"/>
            </a:endParaRPr>
          </a:p>
          <a:p>
            <a:pPr eaLnBrk="1" hangingPunct="1"/>
            <a:r>
              <a:rPr lang="en-US" sz="1400">
                <a:latin typeface="Lucida Console" panose="020B0609040504020204" pitchFamily="49" charset="0"/>
              </a:rPr>
              <a:t>class ShapeTest</a:t>
            </a:r>
          </a:p>
          <a:p>
            <a:pPr eaLnBrk="1" hangingPunct="1"/>
            <a:r>
              <a:rPr lang="en-US" sz="1400">
                <a:latin typeface="Lucida Console" panose="020B0609040504020204" pitchFamily="49" charset="0"/>
              </a:rPr>
              <a:t>{</a:t>
            </a:r>
          </a:p>
          <a:p>
            <a:pPr eaLnBrk="1" hangingPunct="1"/>
            <a:r>
              <a:rPr lang="en-US" sz="1400">
                <a:latin typeface="Lucida Console" panose="020B0609040504020204" pitchFamily="49" charset="0"/>
              </a:rPr>
              <a:t> 	static void Main(string[] args)</a:t>
            </a:r>
          </a:p>
          <a:p>
            <a:pPr eaLnBrk="1" hangingPunct="1"/>
            <a:r>
              <a:rPr lang="en-US" sz="1400">
                <a:latin typeface="Lucida Console" panose="020B0609040504020204" pitchFamily="49" charset="0"/>
              </a:rPr>
              <a:t>    	{</a:t>
            </a:r>
          </a:p>
          <a:p>
            <a:pPr eaLnBrk="1" hangingPunct="1"/>
            <a:r>
              <a:rPr lang="en-US" sz="1400">
                <a:latin typeface="Lucida Console" panose="020B0609040504020204" pitchFamily="49" charset="0"/>
              </a:rPr>
              <a:t>        	Shape sq = new Square(10);</a:t>
            </a:r>
          </a:p>
          <a:p>
            <a:pPr eaLnBrk="1" hangingPunct="1"/>
            <a:r>
              <a:rPr lang="en-US" sz="1400">
                <a:latin typeface="Lucida Console" panose="020B0609040504020204" pitchFamily="49" charset="0"/>
              </a:rPr>
              <a:t>        	Shape c = new Circle(5);</a:t>
            </a:r>
          </a:p>
          <a:p>
            <a:pPr eaLnBrk="1" hangingPunct="1"/>
            <a:endParaRPr lang="en-US" sz="1400">
              <a:latin typeface="Lucida Console" panose="020B0609040504020204" pitchFamily="49" charset="0"/>
            </a:endParaRPr>
          </a:p>
          <a:p>
            <a:pPr eaLnBrk="1" hangingPunct="1"/>
            <a:r>
              <a:rPr lang="en-US" sz="1400">
                <a:latin typeface="Lucida Console" panose="020B0609040504020204" pitchFamily="49" charset="0"/>
              </a:rPr>
              <a:t>        	System.Console.WriteLine("Area of square= " + sq.area());</a:t>
            </a:r>
          </a:p>
          <a:p>
            <a:pPr eaLnBrk="1" hangingPunct="1"/>
            <a:r>
              <a:rPr lang="en-US" sz="1400">
                <a:latin typeface="Lucida Console" panose="020B0609040504020204" pitchFamily="49" charset="0"/>
              </a:rPr>
              <a:t>        	System.Console.WriteLine("Area of circle= " + c.area());</a:t>
            </a:r>
          </a:p>
          <a:p>
            <a:pPr eaLnBrk="1" hangingPunct="1"/>
            <a:r>
              <a:rPr lang="en-US" sz="1400">
                <a:latin typeface="Lucida Console" panose="020B0609040504020204" pitchFamily="49" charset="0"/>
              </a:rPr>
              <a:t>    	}</a:t>
            </a:r>
          </a:p>
          <a:p>
            <a:pPr eaLnBrk="1" hangingPunct="1"/>
            <a:r>
              <a:rPr lang="en-US" sz="1400">
                <a:latin typeface="Lucida Console" panose="020B0609040504020204" pitchFamily="49" charset="0"/>
              </a:rPr>
              <a:t>}</a:t>
            </a:r>
            <a:endParaRPr lang="en-US" sz="1300">
              <a:latin typeface="Lucida Console" panose="020B0609040504020204" pitchFamily="49" charset="0"/>
            </a:endParaRPr>
          </a:p>
        </p:txBody>
      </p:sp>
      <p:sp>
        <p:nvSpPr>
          <p:cNvPr id="2" name="Slide Number Placeholder 1"/>
          <p:cNvSpPr>
            <a:spLocks noGrp="1"/>
          </p:cNvSpPr>
          <p:nvPr>
            <p:ph type="sldNum" sz="quarter" idx="12"/>
          </p:nvPr>
        </p:nvSpPr>
        <p:spPr/>
        <p:txBody>
          <a:bodyPr/>
          <a:lstStyle/>
          <a:p>
            <a:fld id="{FA8C678A-18FB-4A6C-9A8F-CEEC6E6D270C}" type="slidenum">
              <a:rPr lang="en-US" smtClean="0"/>
              <a:t>84</a:t>
            </a:fld>
            <a:endParaRPr lang="en-US"/>
          </a:p>
        </p:txBody>
      </p:sp>
    </p:spTree>
    <p:extLst>
      <p:ext uri="{BB962C8B-B14F-4D97-AF65-F5344CB8AC3E}">
        <p14:creationId xmlns:p14="http://schemas.microsoft.com/office/powerpoint/2010/main" val="1215576196"/>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2566988" y="0"/>
            <a:ext cx="7772400" cy="1143000"/>
          </a:xfrm>
        </p:spPr>
        <p:txBody>
          <a:bodyPr/>
          <a:lstStyle/>
          <a:p>
            <a:r>
              <a:rPr lang="en-GB" altLang="en-US" smtClean="0"/>
              <a:t>Generic programming</a:t>
            </a:r>
          </a:p>
        </p:txBody>
      </p:sp>
      <p:sp>
        <p:nvSpPr>
          <p:cNvPr id="39939" name="Rectangle 3"/>
          <p:cNvSpPr>
            <a:spLocks noGrp="1" noChangeArrowheads="1"/>
          </p:cNvSpPr>
          <p:nvPr>
            <p:ph type="body" idx="1"/>
          </p:nvPr>
        </p:nvSpPr>
        <p:spPr>
          <a:xfrm>
            <a:off x="2640013" y="1484313"/>
            <a:ext cx="7772400" cy="5040312"/>
          </a:xfrm>
          <a:extLst>
            <a:ext uri="{909E8E84-426E-40DD-AFC4-6F175D3DCCD1}">
              <a14:hiddenFill xmlns:a14="http://schemas.microsoft.com/office/drawing/2010/main">
                <a:solidFill>
                  <a:srgbClr val="FFFFFF"/>
                </a:solidFill>
              </a14:hiddenFill>
            </a:ext>
          </a:extLst>
        </p:spPr>
        <p:txBody>
          <a:bodyPr/>
          <a:lstStyle/>
          <a:p>
            <a:pPr>
              <a:lnSpc>
                <a:spcPct val="80000"/>
              </a:lnSpc>
              <a:defRPr/>
            </a:pPr>
            <a:r>
              <a:rPr lang="en-GB" altLang="en-US" dirty="0">
                <a:effectLst>
                  <a:outerShdw blurRad="38100" dist="38100" dir="2700000" algn="tl">
                    <a:srgbClr val="000000">
                      <a:alpha val="43137"/>
                    </a:srgbClr>
                  </a:outerShdw>
                </a:effectLst>
              </a:rPr>
              <a:t>Generic programming refers to performing operations on different types using a single piece of code</a:t>
            </a:r>
          </a:p>
          <a:p>
            <a:pPr lvl="1">
              <a:lnSpc>
                <a:spcPct val="80000"/>
              </a:lnSpc>
              <a:defRPr/>
            </a:pPr>
            <a:r>
              <a:rPr lang="en-GB" altLang="en-US" sz="2800" dirty="0">
                <a:effectLst>
                  <a:outerShdw blurRad="38100" dist="38100" dir="2700000" algn="tl">
                    <a:srgbClr val="000000">
                      <a:alpha val="43137"/>
                    </a:srgbClr>
                  </a:outerShdw>
                </a:effectLst>
              </a:rPr>
              <a:t>Examples include the application of searching and sorting algorithms to different data types</a:t>
            </a:r>
          </a:p>
          <a:p>
            <a:pPr>
              <a:lnSpc>
                <a:spcPct val="80000"/>
              </a:lnSpc>
              <a:defRPr/>
            </a:pPr>
            <a:r>
              <a:rPr lang="en-GB" altLang="en-US" dirty="0">
                <a:effectLst>
                  <a:outerShdw blurRad="38100" dist="38100" dir="2700000" algn="tl">
                    <a:srgbClr val="000000">
                      <a:alpha val="43137"/>
                    </a:srgbClr>
                  </a:outerShdw>
                </a:effectLst>
              </a:rPr>
              <a:t>In Java, this is done using polymorphism and the fact that all types are ultimately derived from a superclass </a:t>
            </a:r>
            <a:r>
              <a:rPr lang="en-GB" altLang="en-US" i="1" dirty="0">
                <a:effectLst>
                  <a:outerShdw blurRad="38100" dist="38100" dir="2700000" algn="tl">
                    <a:srgbClr val="000000">
                      <a:alpha val="43137"/>
                    </a:srgbClr>
                  </a:outerShdw>
                </a:effectLst>
              </a:rPr>
              <a:t>object</a:t>
            </a:r>
          </a:p>
          <a:p>
            <a:pPr>
              <a:lnSpc>
                <a:spcPct val="80000"/>
              </a:lnSpc>
              <a:defRPr/>
            </a:pPr>
            <a:r>
              <a:rPr lang="en-GB" altLang="en-US" dirty="0">
                <a:effectLst>
                  <a:outerShdw blurRad="38100" dist="38100" dir="2700000" algn="tl">
                    <a:srgbClr val="000000">
                      <a:alpha val="43137"/>
                    </a:srgbClr>
                  </a:outerShdw>
                </a:effectLst>
              </a:rPr>
              <a:t>In C++ it is normally done using templates</a:t>
            </a:r>
          </a:p>
          <a:p>
            <a:pPr>
              <a:lnSpc>
                <a:spcPct val="80000"/>
              </a:lnSpc>
              <a:defRPr/>
            </a:pPr>
            <a:r>
              <a:rPr lang="en-GB" altLang="en-US" dirty="0">
                <a:effectLst>
                  <a:outerShdw blurRad="38100" dist="38100" dir="2700000" algn="tl">
                    <a:srgbClr val="000000">
                      <a:alpha val="43137"/>
                    </a:srgbClr>
                  </a:outerShdw>
                </a:effectLst>
              </a:rPr>
              <a:t>C# provides both mechanisms for generic programming</a:t>
            </a:r>
          </a:p>
          <a:p>
            <a:pPr lvl="1">
              <a:lnSpc>
                <a:spcPct val="80000"/>
              </a:lnSpc>
              <a:defRPr/>
            </a:pPr>
            <a:r>
              <a:rPr lang="en-GB" altLang="en-US" sz="2800" dirty="0">
                <a:effectLst>
                  <a:outerShdw blurRad="38100" dist="38100" dir="2700000" algn="tl">
                    <a:srgbClr val="000000">
                      <a:alpha val="43137"/>
                    </a:srgbClr>
                  </a:outerShdw>
                </a:effectLst>
              </a:rPr>
              <a:t>We will look at an example of generic searching using polymorphism</a:t>
            </a:r>
          </a:p>
        </p:txBody>
      </p:sp>
      <p:sp>
        <p:nvSpPr>
          <p:cNvPr id="2" name="Slide Number Placeholder 1"/>
          <p:cNvSpPr>
            <a:spLocks noGrp="1"/>
          </p:cNvSpPr>
          <p:nvPr>
            <p:ph type="sldNum" sz="quarter" idx="12"/>
          </p:nvPr>
        </p:nvSpPr>
        <p:spPr/>
        <p:txBody>
          <a:bodyPr/>
          <a:lstStyle/>
          <a:p>
            <a:fld id="{FA8C678A-18FB-4A6C-9A8F-CEEC6E6D270C}" type="slidenum">
              <a:rPr lang="en-US" smtClean="0"/>
              <a:t>85</a:t>
            </a:fld>
            <a:endParaRPr lang="en-US"/>
          </a:p>
        </p:txBody>
      </p:sp>
    </p:spTree>
    <p:extLst>
      <p:ext uri="{BB962C8B-B14F-4D97-AF65-F5344CB8AC3E}">
        <p14:creationId xmlns:p14="http://schemas.microsoft.com/office/powerpoint/2010/main" val="283187537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2566988" y="0"/>
            <a:ext cx="7772400" cy="1143000"/>
          </a:xfrm>
        </p:spPr>
        <p:txBody>
          <a:bodyPr/>
          <a:lstStyle/>
          <a:p>
            <a:r>
              <a:rPr lang="en-GB" altLang="en-US" smtClean="0"/>
              <a:t>Generic programming</a:t>
            </a:r>
          </a:p>
        </p:txBody>
      </p:sp>
      <p:sp>
        <p:nvSpPr>
          <p:cNvPr id="40963" name="Rectangle 3"/>
          <p:cNvSpPr>
            <a:spLocks noGrp="1" noChangeArrowheads="1"/>
          </p:cNvSpPr>
          <p:nvPr>
            <p:ph type="body" idx="1"/>
          </p:nvPr>
        </p:nvSpPr>
        <p:spPr>
          <a:xfrm>
            <a:off x="2640013" y="1412875"/>
            <a:ext cx="7772400" cy="5111750"/>
          </a:xfrm>
          <a:noFill/>
          <a:extLst>
            <a:ext uri="{909E8E84-426E-40DD-AFC4-6F175D3DCCD1}">
              <a14:hiddenFill xmlns:a14="http://schemas.microsoft.com/office/drawing/2010/main">
                <a:solidFill>
                  <a:srgbClr val="FFFFFF"/>
                </a:solidFill>
              </a14:hiddenFill>
            </a:ext>
          </a:extLst>
        </p:spPr>
        <p:txBody>
          <a:bodyPr/>
          <a:lstStyle/>
          <a:p>
            <a:pPr>
              <a:lnSpc>
                <a:spcPct val="90000"/>
              </a:lnSpc>
              <a:spcAft>
                <a:spcPct val="20000"/>
              </a:spcAft>
            </a:pPr>
            <a:r>
              <a:rPr lang="en-GB" altLang="en-US"/>
              <a:t>Suppose we want a generic search algorithm to search for </a:t>
            </a:r>
            <a:r>
              <a:rPr lang="en-GB" altLang="en-US" i="1"/>
              <a:t>any</a:t>
            </a:r>
            <a:r>
              <a:rPr lang="en-GB" altLang="en-US"/>
              <a:t> kind of object in an array</a:t>
            </a:r>
          </a:p>
          <a:p>
            <a:pPr>
              <a:lnSpc>
                <a:spcPct val="90000"/>
              </a:lnSpc>
              <a:spcAft>
                <a:spcPct val="20000"/>
              </a:spcAft>
            </a:pPr>
            <a:r>
              <a:rPr lang="en-GB" altLang="en-US"/>
              <a:t>Class </a:t>
            </a:r>
            <a:r>
              <a:rPr lang="en-GB" altLang="en-US" i="1"/>
              <a:t>object</a:t>
            </a:r>
            <a:r>
              <a:rPr lang="en-GB" altLang="en-US"/>
              <a:t> provides an </a:t>
            </a:r>
            <a:r>
              <a:rPr lang="en-GB" altLang="en-US" i="1"/>
              <a:t>Equals()</a:t>
            </a:r>
            <a:r>
              <a:rPr lang="en-GB" altLang="en-US"/>
              <a:t> method to test whether one object is equal to another</a:t>
            </a:r>
          </a:p>
          <a:p>
            <a:pPr lvl="1">
              <a:lnSpc>
                <a:spcPct val="90000"/>
              </a:lnSpc>
              <a:spcAft>
                <a:spcPct val="20000"/>
              </a:spcAft>
            </a:pPr>
            <a:r>
              <a:rPr lang="en-GB" altLang="en-US" sz="2800"/>
              <a:t>Simply checks if the 2 object references point to the same area of memory</a:t>
            </a:r>
          </a:p>
          <a:p>
            <a:pPr lvl="1">
              <a:lnSpc>
                <a:spcPct val="90000"/>
              </a:lnSpc>
              <a:spcAft>
                <a:spcPct val="20000"/>
              </a:spcAft>
            </a:pPr>
            <a:r>
              <a:rPr lang="en-GB" altLang="en-US" sz="2800"/>
              <a:t>Not very useful in practice</a:t>
            </a:r>
          </a:p>
          <a:p>
            <a:pPr>
              <a:lnSpc>
                <a:spcPct val="90000"/>
              </a:lnSpc>
              <a:spcAft>
                <a:spcPct val="20000"/>
              </a:spcAft>
            </a:pPr>
            <a:r>
              <a:rPr lang="en-GB" altLang="en-US"/>
              <a:t>We need to provide an </a:t>
            </a:r>
            <a:r>
              <a:rPr lang="en-GB" altLang="en-US" i="1"/>
              <a:t>Equals()</a:t>
            </a:r>
            <a:r>
              <a:rPr lang="en-GB" altLang="en-US"/>
              <a:t> method in the class of the object we are searching for</a:t>
            </a:r>
          </a:p>
          <a:p>
            <a:pPr lvl="1">
              <a:lnSpc>
                <a:spcPct val="90000"/>
              </a:lnSpc>
              <a:spcAft>
                <a:spcPct val="20000"/>
              </a:spcAft>
            </a:pPr>
            <a:r>
              <a:rPr lang="en-GB" altLang="en-US" sz="2800"/>
              <a:t>Polymorphism does the rest!</a:t>
            </a:r>
            <a:endParaRPr lang="en-US" altLang="en-US" sz="2800"/>
          </a:p>
          <a:p>
            <a:pPr>
              <a:lnSpc>
                <a:spcPct val="90000"/>
              </a:lnSpc>
            </a:pPr>
            <a:endParaRPr lang="en-GB" altLang="en-US"/>
          </a:p>
        </p:txBody>
      </p:sp>
      <p:sp>
        <p:nvSpPr>
          <p:cNvPr id="2" name="Slide Number Placeholder 1"/>
          <p:cNvSpPr>
            <a:spLocks noGrp="1"/>
          </p:cNvSpPr>
          <p:nvPr>
            <p:ph type="sldNum" sz="quarter" idx="12"/>
          </p:nvPr>
        </p:nvSpPr>
        <p:spPr/>
        <p:txBody>
          <a:bodyPr/>
          <a:lstStyle/>
          <a:p>
            <a:fld id="{FA8C678A-18FB-4A6C-9A8F-CEEC6E6D270C}" type="slidenum">
              <a:rPr lang="en-US" smtClean="0"/>
              <a:t>86</a:t>
            </a:fld>
            <a:endParaRPr lang="en-US"/>
          </a:p>
        </p:txBody>
      </p:sp>
    </p:spTree>
    <p:extLst>
      <p:ext uri="{BB962C8B-B14F-4D97-AF65-F5344CB8AC3E}">
        <p14:creationId xmlns:p14="http://schemas.microsoft.com/office/powerpoint/2010/main" val="161531182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idx="4294967295"/>
          </p:nvPr>
        </p:nvSpPr>
        <p:spPr>
          <a:xfrm>
            <a:off x="2895600" y="0"/>
            <a:ext cx="7772400" cy="1143000"/>
          </a:xfrm>
        </p:spPr>
        <p:txBody>
          <a:bodyPr/>
          <a:lstStyle/>
          <a:p>
            <a:r>
              <a:rPr lang="en-GB" altLang="en-US" smtClean="0"/>
              <a:t>Generic Programming</a:t>
            </a:r>
          </a:p>
        </p:txBody>
      </p:sp>
      <p:sp>
        <p:nvSpPr>
          <p:cNvPr id="41987" name="Rectangle 3"/>
          <p:cNvSpPr>
            <a:spLocks noGrp="1" noChangeArrowheads="1"/>
          </p:cNvSpPr>
          <p:nvPr>
            <p:ph type="body" idx="4294967295"/>
          </p:nvPr>
        </p:nvSpPr>
        <p:spPr>
          <a:xfrm>
            <a:off x="2895600" y="1484314"/>
            <a:ext cx="7772400" cy="48974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90000"/>
              </a:lnSpc>
              <a:spcAft>
                <a:spcPct val="20000"/>
              </a:spcAft>
            </a:pPr>
            <a:r>
              <a:rPr lang="en-GB" altLang="en-US" smtClean="0">
                <a:effectLst/>
              </a:rPr>
              <a:t>In the following example we are searching for a </a:t>
            </a:r>
            <a:r>
              <a:rPr lang="en-GB" altLang="en-US" i="1" smtClean="0">
                <a:effectLst/>
              </a:rPr>
              <a:t>BankAccount</a:t>
            </a:r>
            <a:r>
              <a:rPr lang="en-GB" altLang="en-US" smtClean="0">
                <a:effectLst/>
              </a:rPr>
              <a:t> object in an array </a:t>
            </a:r>
          </a:p>
          <a:p>
            <a:pPr lvl="1">
              <a:lnSpc>
                <a:spcPct val="90000"/>
              </a:lnSpc>
              <a:spcAft>
                <a:spcPct val="20000"/>
              </a:spcAft>
            </a:pPr>
            <a:r>
              <a:rPr lang="en-GB" altLang="en-US" smtClean="0">
                <a:effectLst/>
              </a:rPr>
              <a:t>The search is based on the account  number</a:t>
            </a:r>
          </a:p>
          <a:p>
            <a:pPr>
              <a:lnSpc>
                <a:spcPct val="90000"/>
              </a:lnSpc>
              <a:spcAft>
                <a:spcPct val="20000"/>
              </a:spcAft>
            </a:pPr>
            <a:r>
              <a:rPr lang="en-GB" altLang="en-US" smtClean="0">
                <a:effectLst/>
              </a:rPr>
              <a:t>Class </a:t>
            </a:r>
            <a:r>
              <a:rPr lang="en-GB" altLang="en-US" i="1" smtClean="0">
                <a:effectLst/>
              </a:rPr>
              <a:t>SearchAlg </a:t>
            </a:r>
            <a:r>
              <a:rPr lang="en-GB" altLang="en-US" smtClean="0">
                <a:effectLst/>
              </a:rPr>
              <a:t>provides a </a:t>
            </a:r>
            <a:r>
              <a:rPr lang="en-GB" altLang="en-US" i="1" smtClean="0">
                <a:effectLst/>
              </a:rPr>
              <a:t>linearSearch</a:t>
            </a:r>
            <a:r>
              <a:rPr lang="en-GB" altLang="en-US" smtClean="0">
                <a:effectLst/>
              </a:rPr>
              <a:t> method which carries out the search</a:t>
            </a:r>
          </a:p>
          <a:p>
            <a:pPr>
              <a:lnSpc>
                <a:spcPct val="90000"/>
              </a:lnSpc>
              <a:spcAft>
                <a:spcPct val="20000"/>
              </a:spcAft>
            </a:pPr>
            <a:r>
              <a:rPr lang="en-GB" altLang="en-US" smtClean="0">
                <a:effectLst/>
              </a:rPr>
              <a:t>We have provided an implementation of </a:t>
            </a:r>
            <a:r>
              <a:rPr lang="en-GB" altLang="en-US" i="1" smtClean="0">
                <a:effectLst/>
              </a:rPr>
              <a:t>Equals()</a:t>
            </a:r>
            <a:r>
              <a:rPr lang="en-GB" altLang="en-US" smtClean="0">
                <a:effectLst/>
              </a:rPr>
              <a:t> in class </a:t>
            </a:r>
            <a:r>
              <a:rPr lang="en-GB" altLang="en-US" i="1" smtClean="0">
                <a:effectLst/>
              </a:rPr>
              <a:t>BankAccount </a:t>
            </a:r>
            <a:r>
              <a:rPr lang="en-GB" altLang="en-US" smtClean="0">
                <a:effectLst/>
              </a:rPr>
              <a:t>which overrides the </a:t>
            </a:r>
            <a:r>
              <a:rPr lang="en-GB" altLang="en-US" i="1" smtClean="0">
                <a:effectLst/>
              </a:rPr>
              <a:t>Equals() </a:t>
            </a:r>
            <a:r>
              <a:rPr lang="en-GB" altLang="en-US" smtClean="0">
                <a:effectLst/>
              </a:rPr>
              <a:t>method in </a:t>
            </a:r>
            <a:r>
              <a:rPr lang="en-GB" altLang="en-US" i="1" smtClean="0">
                <a:effectLst/>
              </a:rPr>
              <a:t>object</a:t>
            </a:r>
          </a:p>
        </p:txBody>
      </p:sp>
      <p:sp>
        <p:nvSpPr>
          <p:cNvPr id="2" name="Slide Number Placeholder 1"/>
          <p:cNvSpPr>
            <a:spLocks noGrp="1"/>
          </p:cNvSpPr>
          <p:nvPr>
            <p:ph type="sldNum" sz="quarter" idx="12"/>
          </p:nvPr>
        </p:nvSpPr>
        <p:spPr/>
        <p:txBody>
          <a:bodyPr/>
          <a:lstStyle/>
          <a:p>
            <a:fld id="{FA8C678A-18FB-4A6C-9A8F-CEEC6E6D270C}" type="slidenum">
              <a:rPr lang="en-US" smtClean="0"/>
              <a:t>87</a:t>
            </a:fld>
            <a:endParaRPr lang="en-US"/>
          </a:p>
        </p:txBody>
      </p:sp>
    </p:spTree>
    <p:extLst>
      <p:ext uri="{BB962C8B-B14F-4D97-AF65-F5344CB8AC3E}">
        <p14:creationId xmlns:p14="http://schemas.microsoft.com/office/powerpoint/2010/main" val="2448104706"/>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7"/>
          <p:cNvSpPr txBox="1">
            <a:spLocks noChangeArrowheads="1"/>
          </p:cNvSpPr>
          <p:nvPr/>
        </p:nvSpPr>
        <p:spPr bwMode="auto">
          <a:xfrm>
            <a:off x="2952750" y="23814"/>
            <a:ext cx="7715250" cy="6834187"/>
          </a:xfrm>
          <a:prstGeom prst="rect">
            <a:avLst/>
          </a:prstGeom>
          <a:solidFill>
            <a:schemeClr val="folHlink">
              <a:gamma/>
              <a:shade val="46275"/>
              <a:invGamma/>
            </a:schemeClr>
          </a:solidFill>
          <a:ln w="12700">
            <a:solidFill>
              <a:schemeClr val="folHlink"/>
            </a:solidFill>
            <a:miter lim="800000"/>
            <a:headEnd type="none" w="sm" len="sm"/>
            <a:tailEnd type="none" w="sm" len="sm"/>
          </a:ln>
          <a:effectLst/>
        </p:spPr>
        <p:txBody>
          <a:bodyPr lIns="182880" tIns="137160" rIns="182880" bIns="137160">
            <a:spAutoFit/>
          </a:bodyPr>
          <a:lstStyle>
            <a:lvl1pPr defTabSz="539750" eaLnBrk="0" hangingPunct="0">
              <a:tabLst>
                <a:tab pos="530225" algn="l"/>
              </a:tabLst>
              <a:defRPr sz="2400">
                <a:solidFill>
                  <a:schemeClr val="tx1"/>
                </a:solidFill>
                <a:latin typeface="Times New Roman" panose="02020603050405020304" pitchFamily="18" charset="0"/>
              </a:defRPr>
            </a:lvl1pPr>
            <a:lvl2pPr marL="742950" indent="-285750" defTabSz="539750" eaLnBrk="0" hangingPunct="0">
              <a:tabLst>
                <a:tab pos="530225" algn="l"/>
              </a:tabLst>
              <a:defRPr sz="2400">
                <a:solidFill>
                  <a:schemeClr val="tx1"/>
                </a:solidFill>
                <a:latin typeface="Times New Roman" panose="02020603050405020304" pitchFamily="18" charset="0"/>
              </a:defRPr>
            </a:lvl2pPr>
            <a:lvl3pPr marL="1143000" indent="-228600" defTabSz="539750" eaLnBrk="0" hangingPunct="0">
              <a:tabLst>
                <a:tab pos="530225" algn="l"/>
              </a:tabLst>
              <a:defRPr sz="2400">
                <a:solidFill>
                  <a:schemeClr val="tx1"/>
                </a:solidFill>
                <a:latin typeface="Times New Roman" panose="02020603050405020304" pitchFamily="18" charset="0"/>
              </a:defRPr>
            </a:lvl3pPr>
            <a:lvl4pPr marL="1600200" indent="-228600" defTabSz="539750" eaLnBrk="0" hangingPunct="0">
              <a:tabLst>
                <a:tab pos="530225" algn="l"/>
              </a:tabLst>
              <a:defRPr sz="2400">
                <a:solidFill>
                  <a:schemeClr val="tx1"/>
                </a:solidFill>
                <a:latin typeface="Times New Roman" panose="02020603050405020304" pitchFamily="18" charset="0"/>
              </a:defRPr>
            </a:lvl4pPr>
            <a:lvl5pPr marL="2057400" indent="-228600" defTabSz="539750" eaLnBrk="0" hangingPunct="0">
              <a:tabLst>
                <a:tab pos="530225" algn="l"/>
              </a:tabLst>
              <a:defRPr sz="2400">
                <a:solidFill>
                  <a:schemeClr val="tx1"/>
                </a:solidFill>
                <a:latin typeface="Times New Roman" panose="02020603050405020304" pitchFamily="18" charset="0"/>
              </a:defRPr>
            </a:lvl5pPr>
            <a:lvl6pPr marL="2514600" indent="-228600" defTabSz="539750" eaLnBrk="0" fontAlgn="base" hangingPunct="0">
              <a:spcBef>
                <a:spcPct val="0"/>
              </a:spcBef>
              <a:spcAft>
                <a:spcPct val="0"/>
              </a:spcAft>
              <a:tabLst>
                <a:tab pos="530225" algn="l"/>
              </a:tabLst>
              <a:defRPr sz="2400">
                <a:solidFill>
                  <a:schemeClr val="tx1"/>
                </a:solidFill>
                <a:latin typeface="Times New Roman" panose="02020603050405020304" pitchFamily="18" charset="0"/>
              </a:defRPr>
            </a:lvl6pPr>
            <a:lvl7pPr marL="2971800" indent="-228600" defTabSz="539750" eaLnBrk="0" fontAlgn="base" hangingPunct="0">
              <a:spcBef>
                <a:spcPct val="0"/>
              </a:spcBef>
              <a:spcAft>
                <a:spcPct val="0"/>
              </a:spcAft>
              <a:tabLst>
                <a:tab pos="530225" algn="l"/>
              </a:tabLst>
              <a:defRPr sz="2400">
                <a:solidFill>
                  <a:schemeClr val="tx1"/>
                </a:solidFill>
                <a:latin typeface="Times New Roman" panose="02020603050405020304" pitchFamily="18" charset="0"/>
              </a:defRPr>
            </a:lvl7pPr>
            <a:lvl8pPr marL="3429000" indent="-228600" defTabSz="539750" eaLnBrk="0" fontAlgn="base" hangingPunct="0">
              <a:spcBef>
                <a:spcPct val="0"/>
              </a:spcBef>
              <a:spcAft>
                <a:spcPct val="0"/>
              </a:spcAft>
              <a:tabLst>
                <a:tab pos="530225" algn="l"/>
              </a:tabLst>
              <a:defRPr sz="2400">
                <a:solidFill>
                  <a:schemeClr val="tx1"/>
                </a:solidFill>
                <a:latin typeface="Times New Roman" panose="02020603050405020304" pitchFamily="18" charset="0"/>
              </a:defRPr>
            </a:lvl8pPr>
            <a:lvl9pPr marL="3886200" indent="-228600" defTabSz="539750" eaLnBrk="0" fontAlgn="base" hangingPunct="0">
              <a:spcBef>
                <a:spcPct val="0"/>
              </a:spcBef>
              <a:spcAft>
                <a:spcPct val="0"/>
              </a:spcAft>
              <a:tabLst>
                <a:tab pos="530225" algn="l"/>
              </a:tabLst>
              <a:defRPr sz="2400">
                <a:solidFill>
                  <a:schemeClr val="tx1"/>
                </a:solidFill>
                <a:latin typeface="Times New Roman" panose="02020603050405020304" pitchFamily="18" charset="0"/>
              </a:defRPr>
            </a:lvl9pPr>
          </a:lstStyle>
          <a:p>
            <a:pPr eaLnBrk="1" hangingPunct="1"/>
            <a:r>
              <a:rPr lang="en-US" sz="1300" dirty="0">
                <a:solidFill>
                  <a:schemeClr val="bg1"/>
                </a:solidFill>
                <a:latin typeface="Lucida Console" panose="020B0609040504020204" pitchFamily="49" charset="0"/>
              </a:rPr>
              <a:t>public class </a:t>
            </a:r>
            <a:r>
              <a:rPr lang="en-US" sz="1300" dirty="0" err="1">
                <a:solidFill>
                  <a:schemeClr val="bg1"/>
                </a:solidFill>
                <a:latin typeface="Lucida Console" panose="020B0609040504020204" pitchFamily="49" charset="0"/>
              </a:rPr>
              <a:t>BankAccount</a:t>
            </a:r>
            <a:endParaRPr lang="en-US" sz="1300" dirty="0">
              <a:solidFill>
                <a:schemeClr val="bg1"/>
              </a:solidFill>
              <a:latin typeface="Lucida Console" panose="020B0609040504020204" pitchFamily="49" charset="0"/>
            </a:endParaRPr>
          </a:p>
          <a:p>
            <a:pPr eaLnBrk="1" hangingPunct="1"/>
            <a:r>
              <a:rPr lang="en-US" sz="1300" dirty="0">
                <a:solidFill>
                  <a:schemeClr val="bg1"/>
                </a:solidFill>
                <a:latin typeface="Lucida Console" panose="020B0609040504020204" pitchFamily="49" charset="0"/>
              </a:rPr>
              <a:t>{</a:t>
            </a:r>
          </a:p>
          <a:p>
            <a:pPr eaLnBrk="1" hangingPunct="1"/>
            <a:r>
              <a:rPr lang="en-US" sz="1300" dirty="0">
                <a:solidFill>
                  <a:schemeClr val="bg1"/>
                </a:solidFill>
                <a:latin typeface="Lucida Console" panose="020B0609040504020204" pitchFamily="49" charset="0"/>
              </a:rPr>
              <a:t>   	private </a:t>
            </a:r>
            <a:r>
              <a:rPr lang="en-US" sz="1300" dirty="0" err="1">
                <a:solidFill>
                  <a:schemeClr val="bg1"/>
                </a:solidFill>
                <a:latin typeface="Lucida Console" panose="020B0609040504020204" pitchFamily="49" charset="0"/>
              </a:rPr>
              <a:t>int</a:t>
            </a:r>
            <a:r>
              <a:rPr lang="en-US" sz="1300" dirty="0">
                <a:solidFill>
                  <a:schemeClr val="bg1"/>
                </a:solidFill>
                <a:latin typeface="Lucida Console" panose="020B0609040504020204" pitchFamily="49" charset="0"/>
              </a:rPr>
              <a:t> </a:t>
            </a:r>
            <a:r>
              <a:rPr lang="en-US" sz="1300" dirty="0" err="1">
                <a:solidFill>
                  <a:schemeClr val="bg1"/>
                </a:solidFill>
                <a:latin typeface="Lucida Console" panose="020B0609040504020204" pitchFamily="49" charset="0"/>
              </a:rPr>
              <a:t>accountNumber</a:t>
            </a:r>
            <a:r>
              <a:rPr lang="en-US" sz="1300" dirty="0">
                <a:solidFill>
                  <a:schemeClr val="bg1"/>
                </a:solidFill>
                <a:latin typeface="Lucida Console" panose="020B0609040504020204" pitchFamily="49" charset="0"/>
              </a:rPr>
              <a:t>;</a:t>
            </a:r>
          </a:p>
          <a:p>
            <a:pPr eaLnBrk="1" hangingPunct="1"/>
            <a:r>
              <a:rPr lang="en-US" sz="1300" dirty="0">
                <a:solidFill>
                  <a:schemeClr val="bg1"/>
                </a:solidFill>
                <a:latin typeface="Lucida Console" panose="020B0609040504020204" pitchFamily="49" charset="0"/>
              </a:rPr>
              <a:t>	private string </a:t>
            </a:r>
            <a:r>
              <a:rPr lang="en-US" sz="1300" dirty="0" err="1">
                <a:solidFill>
                  <a:schemeClr val="bg1"/>
                </a:solidFill>
                <a:latin typeface="Lucida Console" panose="020B0609040504020204" pitchFamily="49" charset="0"/>
              </a:rPr>
              <a:t>accountHolder</a:t>
            </a:r>
            <a:r>
              <a:rPr lang="en-US" sz="1300" dirty="0">
                <a:solidFill>
                  <a:schemeClr val="bg1"/>
                </a:solidFill>
                <a:latin typeface="Lucida Console" panose="020B0609040504020204" pitchFamily="49" charset="0"/>
              </a:rPr>
              <a:t>;</a:t>
            </a:r>
          </a:p>
          <a:p>
            <a:pPr eaLnBrk="1" hangingPunct="1"/>
            <a:r>
              <a:rPr lang="en-US" sz="1300" dirty="0">
                <a:solidFill>
                  <a:schemeClr val="bg1"/>
                </a:solidFill>
                <a:latin typeface="Lucida Console" panose="020B0609040504020204" pitchFamily="49" charset="0"/>
              </a:rPr>
              <a:t>	private </a:t>
            </a:r>
            <a:r>
              <a:rPr lang="en-US" sz="1300" dirty="0" err="1">
                <a:solidFill>
                  <a:schemeClr val="bg1"/>
                </a:solidFill>
                <a:latin typeface="Lucida Console" panose="020B0609040504020204" pitchFamily="49" charset="0"/>
              </a:rPr>
              <a:t>int</a:t>
            </a:r>
            <a:r>
              <a:rPr lang="en-US" sz="1300" dirty="0">
                <a:solidFill>
                  <a:schemeClr val="bg1"/>
                </a:solidFill>
                <a:latin typeface="Lucida Console" panose="020B0609040504020204" pitchFamily="49" charset="0"/>
              </a:rPr>
              <a:t> balance;</a:t>
            </a:r>
          </a:p>
          <a:p>
            <a:pPr eaLnBrk="1" hangingPunct="1"/>
            <a:endParaRPr lang="en-US" sz="1300" dirty="0">
              <a:solidFill>
                <a:schemeClr val="bg1"/>
              </a:solidFill>
              <a:latin typeface="Lucida Console" panose="020B0609040504020204" pitchFamily="49" charset="0"/>
            </a:endParaRPr>
          </a:p>
          <a:p>
            <a:pPr eaLnBrk="1" hangingPunct="1"/>
            <a:r>
              <a:rPr lang="en-US" sz="1300" dirty="0">
                <a:solidFill>
                  <a:schemeClr val="bg1"/>
                </a:solidFill>
                <a:latin typeface="Lucida Console" panose="020B0609040504020204" pitchFamily="49" charset="0"/>
              </a:rPr>
              <a:t>	public </a:t>
            </a:r>
            <a:r>
              <a:rPr lang="en-US" sz="1300" dirty="0" err="1">
                <a:solidFill>
                  <a:schemeClr val="bg1"/>
                </a:solidFill>
                <a:latin typeface="Lucida Console" panose="020B0609040504020204" pitchFamily="49" charset="0"/>
              </a:rPr>
              <a:t>BankAccount</a:t>
            </a:r>
            <a:r>
              <a:rPr lang="en-US" sz="1300" dirty="0">
                <a:solidFill>
                  <a:schemeClr val="bg1"/>
                </a:solidFill>
                <a:latin typeface="Lucida Console" panose="020B0609040504020204" pitchFamily="49" charset="0"/>
              </a:rPr>
              <a:t>(</a:t>
            </a:r>
            <a:r>
              <a:rPr lang="en-US" sz="1300" dirty="0" err="1">
                <a:solidFill>
                  <a:schemeClr val="bg1"/>
                </a:solidFill>
                <a:latin typeface="Lucida Console" panose="020B0609040504020204" pitchFamily="49" charset="0"/>
              </a:rPr>
              <a:t>int</a:t>
            </a:r>
            <a:r>
              <a:rPr lang="en-US" sz="1300" dirty="0">
                <a:solidFill>
                  <a:schemeClr val="bg1"/>
                </a:solidFill>
                <a:latin typeface="Lucida Console" panose="020B0609040504020204" pitchFamily="49" charset="0"/>
              </a:rPr>
              <a:t> </a:t>
            </a:r>
            <a:r>
              <a:rPr lang="en-US" sz="1300" dirty="0" err="1">
                <a:solidFill>
                  <a:schemeClr val="bg1"/>
                </a:solidFill>
                <a:latin typeface="Lucida Console" panose="020B0609040504020204" pitchFamily="49" charset="0"/>
              </a:rPr>
              <a:t>n,string</a:t>
            </a:r>
            <a:r>
              <a:rPr lang="en-US" sz="1300" dirty="0">
                <a:solidFill>
                  <a:schemeClr val="bg1"/>
                </a:solidFill>
                <a:latin typeface="Lucida Console" panose="020B0609040504020204" pitchFamily="49" charset="0"/>
              </a:rPr>
              <a:t> name ,</a:t>
            </a:r>
            <a:r>
              <a:rPr lang="en-US" sz="1300" dirty="0" err="1">
                <a:solidFill>
                  <a:schemeClr val="bg1"/>
                </a:solidFill>
                <a:latin typeface="Lucida Console" panose="020B0609040504020204" pitchFamily="49" charset="0"/>
              </a:rPr>
              <a:t>int</a:t>
            </a:r>
            <a:r>
              <a:rPr lang="en-US" sz="1300" dirty="0">
                <a:solidFill>
                  <a:schemeClr val="bg1"/>
                </a:solidFill>
                <a:latin typeface="Lucida Console" panose="020B0609040504020204" pitchFamily="49" charset="0"/>
              </a:rPr>
              <a:t> b)</a:t>
            </a:r>
          </a:p>
          <a:p>
            <a:pPr eaLnBrk="1" hangingPunct="1"/>
            <a:r>
              <a:rPr lang="en-US" sz="1300" dirty="0">
                <a:solidFill>
                  <a:schemeClr val="bg1"/>
                </a:solidFill>
                <a:latin typeface="Lucida Console" panose="020B0609040504020204" pitchFamily="49" charset="0"/>
              </a:rPr>
              <a:t>    	{</a:t>
            </a:r>
          </a:p>
          <a:p>
            <a:pPr eaLnBrk="1" hangingPunct="1"/>
            <a:r>
              <a:rPr lang="en-US" sz="1300" dirty="0">
                <a:solidFill>
                  <a:schemeClr val="bg1"/>
                </a:solidFill>
                <a:latin typeface="Lucida Console" panose="020B0609040504020204" pitchFamily="49" charset="0"/>
              </a:rPr>
              <a:t>           </a:t>
            </a:r>
            <a:r>
              <a:rPr lang="en-US" sz="1300" dirty="0" err="1">
                <a:solidFill>
                  <a:schemeClr val="bg1"/>
                </a:solidFill>
                <a:latin typeface="Lucida Console" panose="020B0609040504020204" pitchFamily="49" charset="0"/>
              </a:rPr>
              <a:t>accountNumber</a:t>
            </a:r>
            <a:r>
              <a:rPr lang="en-US" sz="1300" dirty="0">
                <a:solidFill>
                  <a:schemeClr val="bg1"/>
                </a:solidFill>
                <a:latin typeface="Lucida Console" panose="020B0609040504020204" pitchFamily="49" charset="0"/>
              </a:rPr>
              <a:t> = n;</a:t>
            </a:r>
          </a:p>
          <a:p>
            <a:pPr eaLnBrk="1" hangingPunct="1"/>
            <a:r>
              <a:rPr lang="en-US" sz="1300" dirty="0">
                <a:solidFill>
                  <a:schemeClr val="bg1"/>
                </a:solidFill>
                <a:latin typeface="Lucida Console" panose="020B0609040504020204" pitchFamily="49" charset="0"/>
              </a:rPr>
              <a:t>           </a:t>
            </a:r>
            <a:r>
              <a:rPr lang="en-US" sz="1300" dirty="0" err="1">
                <a:solidFill>
                  <a:schemeClr val="bg1"/>
                </a:solidFill>
                <a:latin typeface="Lucida Console" panose="020B0609040504020204" pitchFamily="49" charset="0"/>
              </a:rPr>
              <a:t>accountHolder</a:t>
            </a:r>
            <a:r>
              <a:rPr lang="en-US" sz="1300" dirty="0">
                <a:solidFill>
                  <a:schemeClr val="bg1"/>
                </a:solidFill>
                <a:latin typeface="Lucida Console" panose="020B0609040504020204" pitchFamily="49" charset="0"/>
              </a:rPr>
              <a:t> = name;</a:t>
            </a:r>
          </a:p>
          <a:p>
            <a:pPr eaLnBrk="1" hangingPunct="1"/>
            <a:r>
              <a:rPr lang="en-US" sz="1300" dirty="0">
                <a:solidFill>
                  <a:schemeClr val="bg1"/>
                </a:solidFill>
                <a:latin typeface="Lucida Console" panose="020B0609040504020204" pitchFamily="49" charset="0"/>
              </a:rPr>
              <a:t>           balance = b;</a:t>
            </a:r>
          </a:p>
          <a:p>
            <a:pPr eaLnBrk="1" hangingPunct="1"/>
            <a:r>
              <a:rPr lang="en-US" sz="1300" dirty="0">
                <a:solidFill>
                  <a:schemeClr val="bg1"/>
                </a:solidFill>
                <a:latin typeface="Lucida Console" panose="020B0609040504020204" pitchFamily="49" charset="0"/>
              </a:rPr>
              <a:t>    	}</a:t>
            </a:r>
          </a:p>
          <a:p>
            <a:pPr eaLnBrk="1" hangingPunct="1"/>
            <a:endParaRPr lang="en-US" sz="1300" dirty="0">
              <a:solidFill>
                <a:schemeClr val="bg1"/>
              </a:solidFill>
              <a:latin typeface="Lucida Console" panose="020B0609040504020204" pitchFamily="49" charset="0"/>
            </a:endParaRPr>
          </a:p>
          <a:p>
            <a:pPr eaLnBrk="1" hangingPunct="1"/>
            <a:r>
              <a:rPr lang="en-US" sz="1300" dirty="0">
                <a:solidFill>
                  <a:schemeClr val="bg1"/>
                </a:solidFill>
                <a:latin typeface="Lucida Console" panose="020B0609040504020204" pitchFamily="49" charset="0"/>
              </a:rPr>
              <a:t>    	public </a:t>
            </a:r>
            <a:r>
              <a:rPr lang="en-US" sz="1300" dirty="0" err="1">
                <a:solidFill>
                  <a:schemeClr val="bg1"/>
                </a:solidFill>
                <a:latin typeface="Lucida Console" panose="020B0609040504020204" pitchFamily="49" charset="0"/>
              </a:rPr>
              <a:t>int</a:t>
            </a:r>
            <a:r>
              <a:rPr lang="en-US" sz="1300" dirty="0">
                <a:solidFill>
                  <a:schemeClr val="bg1"/>
                </a:solidFill>
                <a:latin typeface="Lucida Console" panose="020B0609040504020204" pitchFamily="49" charset="0"/>
              </a:rPr>
              <a:t> </a:t>
            </a:r>
            <a:r>
              <a:rPr lang="en-US" sz="1300" dirty="0" err="1">
                <a:solidFill>
                  <a:schemeClr val="bg1"/>
                </a:solidFill>
                <a:latin typeface="Lucida Console" panose="020B0609040504020204" pitchFamily="49" charset="0"/>
              </a:rPr>
              <a:t>AccountNumber</a:t>
            </a:r>
            <a:r>
              <a:rPr lang="en-US" sz="1300" dirty="0">
                <a:solidFill>
                  <a:schemeClr val="bg1"/>
                </a:solidFill>
                <a:latin typeface="Lucida Console" panose="020B0609040504020204" pitchFamily="49" charset="0"/>
              </a:rPr>
              <a:t> { // </a:t>
            </a:r>
            <a:r>
              <a:rPr lang="en-US" sz="1300" dirty="0" err="1">
                <a:solidFill>
                  <a:schemeClr val="bg1"/>
                </a:solidFill>
                <a:latin typeface="Lucida Console" panose="020B0609040504020204" pitchFamily="49" charset="0"/>
              </a:rPr>
              <a:t>accountNumber</a:t>
            </a:r>
            <a:r>
              <a:rPr lang="en-US" sz="1300" dirty="0">
                <a:solidFill>
                  <a:schemeClr val="bg1"/>
                </a:solidFill>
                <a:latin typeface="Lucida Console" panose="020B0609040504020204" pitchFamily="49" charset="0"/>
              </a:rPr>
              <a:t> property}</a:t>
            </a:r>
          </a:p>
          <a:p>
            <a:pPr eaLnBrk="1" hangingPunct="1"/>
            <a:r>
              <a:rPr lang="en-US" sz="1300" dirty="0">
                <a:solidFill>
                  <a:schemeClr val="bg1"/>
                </a:solidFill>
                <a:latin typeface="Lucida Console" panose="020B0609040504020204" pitchFamily="49" charset="0"/>
              </a:rPr>
              <a:t>    </a:t>
            </a:r>
          </a:p>
          <a:p>
            <a:pPr eaLnBrk="1" hangingPunct="1"/>
            <a:r>
              <a:rPr lang="en-US" sz="1300" dirty="0">
                <a:solidFill>
                  <a:schemeClr val="bg1"/>
                </a:solidFill>
                <a:latin typeface="Lucida Console" panose="020B0609040504020204" pitchFamily="49" charset="0"/>
              </a:rPr>
              <a:t>    	public string </a:t>
            </a:r>
            <a:r>
              <a:rPr lang="en-US" sz="1300" dirty="0" err="1">
                <a:solidFill>
                  <a:schemeClr val="bg1"/>
                </a:solidFill>
                <a:latin typeface="Lucida Console" panose="020B0609040504020204" pitchFamily="49" charset="0"/>
              </a:rPr>
              <a:t>AccountHolder</a:t>
            </a:r>
            <a:r>
              <a:rPr lang="en-US" sz="1300" dirty="0">
                <a:solidFill>
                  <a:schemeClr val="bg1"/>
                </a:solidFill>
                <a:latin typeface="Lucida Console" panose="020B0609040504020204" pitchFamily="49" charset="0"/>
              </a:rPr>
              <a:t> { // </a:t>
            </a:r>
            <a:r>
              <a:rPr lang="en-US" sz="1300" dirty="0" err="1">
                <a:solidFill>
                  <a:schemeClr val="bg1"/>
                </a:solidFill>
                <a:latin typeface="Lucida Console" panose="020B0609040504020204" pitchFamily="49" charset="0"/>
              </a:rPr>
              <a:t>accounHolder</a:t>
            </a:r>
            <a:r>
              <a:rPr lang="en-US" sz="1300" dirty="0">
                <a:solidFill>
                  <a:schemeClr val="bg1"/>
                </a:solidFill>
                <a:latin typeface="Lucida Console" panose="020B0609040504020204" pitchFamily="49" charset="0"/>
              </a:rPr>
              <a:t> property}</a:t>
            </a:r>
          </a:p>
          <a:p>
            <a:pPr eaLnBrk="1" hangingPunct="1"/>
            <a:r>
              <a:rPr lang="en-US" sz="1300" dirty="0">
                <a:solidFill>
                  <a:schemeClr val="bg1"/>
                </a:solidFill>
                <a:latin typeface="Lucida Console" panose="020B0609040504020204" pitchFamily="49" charset="0"/>
              </a:rPr>
              <a:t>    </a:t>
            </a:r>
          </a:p>
          <a:p>
            <a:pPr eaLnBrk="1" hangingPunct="1"/>
            <a:r>
              <a:rPr lang="en-US" sz="1300" dirty="0">
                <a:solidFill>
                  <a:schemeClr val="bg1"/>
                </a:solidFill>
                <a:latin typeface="Lucida Console" panose="020B0609040504020204" pitchFamily="49" charset="0"/>
              </a:rPr>
              <a:t>    	public </a:t>
            </a:r>
            <a:r>
              <a:rPr lang="en-US" sz="1300" dirty="0" err="1">
                <a:solidFill>
                  <a:schemeClr val="bg1"/>
                </a:solidFill>
                <a:latin typeface="Lucida Console" panose="020B0609040504020204" pitchFamily="49" charset="0"/>
              </a:rPr>
              <a:t>int</a:t>
            </a:r>
            <a:r>
              <a:rPr lang="en-US" sz="1300" dirty="0">
                <a:solidFill>
                  <a:schemeClr val="bg1"/>
                </a:solidFill>
                <a:latin typeface="Lucida Console" panose="020B0609040504020204" pitchFamily="49" charset="0"/>
              </a:rPr>
              <a:t> Balance { // balance property}</a:t>
            </a:r>
          </a:p>
          <a:p>
            <a:pPr eaLnBrk="1" hangingPunct="1"/>
            <a:r>
              <a:rPr lang="en-US" sz="1300" dirty="0">
                <a:solidFill>
                  <a:schemeClr val="bg1"/>
                </a:solidFill>
                <a:latin typeface="Lucida Console" panose="020B0609040504020204" pitchFamily="49" charset="0"/>
              </a:rPr>
              <a:t>				</a:t>
            </a:r>
          </a:p>
          <a:p>
            <a:pPr eaLnBrk="1" hangingPunct="1"/>
            <a:r>
              <a:rPr lang="en-US" sz="1300" dirty="0">
                <a:solidFill>
                  <a:schemeClr val="bg1"/>
                </a:solidFill>
                <a:latin typeface="Lucida Console" panose="020B0609040504020204" pitchFamily="49" charset="0"/>
              </a:rPr>
              <a:t>    	public void withdraw(</a:t>
            </a:r>
            <a:r>
              <a:rPr lang="en-US" sz="1300" dirty="0" err="1">
                <a:solidFill>
                  <a:schemeClr val="bg1"/>
                </a:solidFill>
                <a:latin typeface="Lucida Console" panose="020B0609040504020204" pitchFamily="49" charset="0"/>
              </a:rPr>
              <a:t>int</a:t>
            </a:r>
            <a:r>
              <a:rPr lang="en-US" sz="1300" dirty="0">
                <a:solidFill>
                  <a:schemeClr val="bg1"/>
                </a:solidFill>
                <a:latin typeface="Lucida Console" panose="020B0609040504020204" pitchFamily="49" charset="0"/>
              </a:rPr>
              <a:t> amount) </a:t>
            </a:r>
          </a:p>
          <a:p>
            <a:pPr eaLnBrk="1" hangingPunct="1"/>
            <a:r>
              <a:rPr lang="en-US" sz="1300" dirty="0">
                <a:solidFill>
                  <a:schemeClr val="bg1"/>
                </a:solidFill>
                <a:latin typeface="Lucida Console" panose="020B0609040504020204" pitchFamily="49" charset="0"/>
              </a:rPr>
              <a:t>	{ </a:t>
            </a:r>
          </a:p>
          <a:p>
            <a:pPr eaLnBrk="1" hangingPunct="1"/>
            <a:r>
              <a:rPr lang="en-US" sz="1300" dirty="0">
                <a:solidFill>
                  <a:schemeClr val="bg1"/>
                </a:solidFill>
                <a:latin typeface="Lucida Console" panose="020B0609040504020204" pitchFamily="49" charset="0"/>
              </a:rPr>
              <a:t>			if (balance&gt;amount)</a:t>
            </a:r>
          </a:p>
          <a:p>
            <a:pPr eaLnBrk="1" hangingPunct="1"/>
            <a:r>
              <a:rPr lang="en-US" sz="1300" dirty="0">
                <a:solidFill>
                  <a:schemeClr val="bg1"/>
                </a:solidFill>
                <a:latin typeface="Lucida Console" panose="020B0609040504020204" pitchFamily="49" charset="0"/>
              </a:rPr>
              <a:t>          		balance-=amount;</a:t>
            </a:r>
          </a:p>
          <a:p>
            <a:pPr eaLnBrk="1" hangingPunct="1"/>
            <a:r>
              <a:rPr lang="en-US" sz="1300" dirty="0">
                <a:solidFill>
                  <a:schemeClr val="bg1"/>
                </a:solidFill>
                <a:latin typeface="Lucida Console" panose="020B0609040504020204" pitchFamily="49" charset="0"/>
              </a:rPr>
              <a:t>	}</a:t>
            </a:r>
          </a:p>
          <a:p>
            <a:pPr eaLnBrk="1" hangingPunct="1"/>
            <a:endParaRPr lang="en-US" sz="1300" dirty="0">
              <a:solidFill>
                <a:schemeClr val="bg1"/>
              </a:solidFill>
              <a:latin typeface="Lucida Console" panose="020B0609040504020204" pitchFamily="49" charset="0"/>
            </a:endParaRPr>
          </a:p>
          <a:p>
            <a:pPr eaLnBrk="1" hangingPunct="1"/>
            <a:r>
              <a:rPr lang="en-US" sz="1300" dirty="0">
                <a:solidFill>
                  <a:schemeClr val="bg1"/>
                </a:solidFill>
                <a:latin typeface="Lucida Console" panose="020B0609040504020204" pitchFamily="49" charset="0"/>
              </a:rPr>
              <a:t>	public void deposit(</a:t>
            </a:r>
            <a:r>
              <a:rPr lang="en-US" sz="1300" dirty="0" err="1">
                <a:solidFill>
                  <a:schemeClr val="bg1"/>
                </a:solidFill>
                <a:latin typeface="Lucida Console" panose="020B0609040504020204" pitchFamily="49" charset="0"/>
              </a:rPr>
              <a:t>int</a:t>
            </a:r>
            <a:r>
              <a:rPr lang="en-US" sz="1300" dirty="0">
                <a:solidFill>
                  <a:schemeClr val="bg1"/>
                </a:solidFill>
                <a:latin typeface="Lucida Console" panose="020B0609040504020204" pitchFamily="49" charset="0"/>
              </a:rPr>
              <a:t> amount) { balance+=amount;}</a:t>
            </a:r>
          </a:p>
          <a:p>
            <a:pPr eaLnBrk="1" hangingPunct="1"/>
            <a:endParaRPr lang="en-US" sz="1300" dirty="0">
              <a:solidFill>
                <a:schemeClr val="bg1"/>
              </a:solidFill>
              <a:latin typeface="Lucida Console" panose="020B0609040504020204" pitchFamily="49" charset="0"/>
            </a:endParaRPr>
          </a:p>
          <a:p>
            <a:pPr eaLnBrk="1" hangingPunct="1"/>
            <a:r>
              <a:rPr lang="en-GB" sz="1300" dirty="0">
                <a:solidFill>
                  <a:schemeClr val="bg1"/>
                </a:solidFill>
                <a:latin typeface="Lucida Console" panose="020B0609040504020204" pitchFamily="49" charset="0"/>
              </a:rPr>
              <a:t>	</a:t>
            </a:r>
            <a:r>
              <a:rPr lang="en-GB" sz="1300" noProof="1">
                <a:solidFill>
                  <a:schemeClr val="bg1"/>
                </a:solidFill>
                <a:latin typeface="Lucida Console" panose="020B0609040504020204" pitchFamily="49" charset="0"/>
              </a:rPr>
              <a:t>public override bool Equals(object obj)</a:t>
            </a:r>
          </a:p>
          <a:p>
            <a:pPr eaLnBrk="1" hangingPunct="1"/>
            <a:r>
              <a:rPr lang="en-GB" sz="1300" noProof="1">
                <a:solidFill>
                  <a:schemeClr val="bg1"/>
                </a:solidFill>
                <a:latin typeface="Lucida Console" panose="020B0609040504020204" pitchFamily="49" charset="0"/>
              </a:rPr>
              <a:t>	{</a:t>
            </a:r>
          </a:p>
          <a:p>
            <a:pPr eaLnBrk="1" hangingPunct="1"/>
            <a:r>
              <a:rPr lang="en-GB" sz="1300" noProof="1">
                <a:solidFill>
                  <a:schemeClr val="bg1"/>
                </a:solidFill>
                <a:latin typeface="Lucida Console" panose="020B0609040504020204" pitchFamily="49" charset="0"/>
              </a:rPr>
              <a:t>	  	BankAccount b = (BankAccount) obj;</a:t>
            </a:r>
          </a:p>
          <a:p>
            <a:pPr eaLnBrk="1" hangingPunct="1"/>
            <a:r>
              <a:rPr lang="en-GB" sz="1300" noProof="1">
                <a:solidFill>
                  <a:schemeClr val="bg1"/>
                </a:solidFill>
                <a:latin typeface="Lucida Console" panose="020B0609040504020204" pitchFamily="49" charset="0"/>
              </a:rPr>
              <a:t>	  	return (accountNumber==b.accountNumber);</a:t>
            </a:r>
          </a:p>
          <a:p>
            <a:pPr eaLnBrk="1" hangingPunct="1"/>
            <a:r>
              <a:rPr lang="en-GB" sz="1300" noProof="1">
                <a:solidFill>
                  <a:schemeClr val="bg1"/>
                </a:solidFill>
              </a:rPr>
              <a:t>	}</a:t>
            </a:r>
            <a:endParaRPr lang="en-US" sz="1300" dirty="0">
              <a:solidFill>
                <a:schemeClr val="bg1"/>
              </a:solidFill>
              <a:latin typeface="Lucida Console" panose="020B0609040504020204" pitchFamily="49" charset="0"/>
            </a:endParaRPr>
          </a:p>
          <a:p>
            <a:pPr eaLnBrk="1" hangingPunct="1"/>
            <a:r>
              <a:rPr lang="en-US" sz="1300" dirty="0">
                <a:solidFill>
                  <a:schemeClr val="bg1"/>
                </a:solidFill>
                <a:latin typeface="Lucida Console" panose="020B0609040504020204" pitchFamily="49" charset="0"/>
              </a:rPr>
              <a:t>}</a:t>
            </a:r>
          </a:p>
        </p:txBody>
      </p:sp>
      <p:sp>
        <p:nvSpPr>
          <p:cNvPr id="3" name="Slide Number Placeholder 2"/>
          <p:cNvSpPr>
            <a:spLocks noGrp="1"/>
          </p:cNvSpPr>
          <p:nvPr>
            <p:ph type="sldNum" sz="quarter" idx="12"/>
          </p:nvPr>
        </p:nvSpPr>
        <p:spPr/>
        <p:txBody>
          <a:bodyPr/>
          <a:lstStyle/>
          <a:p>
            <a:fld id="{FA8C678A-18FB-4A6C-9A8F-CEEC6E6D270C}" type="slidenum">
              <a:rPr lang="en-US" smtClean="0"/>
              <a:t>88</a:t>
            </a:fld>
            <a:endParaRPr lang="en-US"/>
          </a:p>
        </p:txBody>
      </p:sp>
    </p:spTree>
    <p:extLst>
      <p:ext uri="{BB962C8B-B14F-4D97-AF65-F5344CB8AC3E}">
        <p14:creationId xmlns:p14="http://schemas.microsoft.com/office/powerpoint/2010/main" val="2243368894"/>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2566988" y="0"/>
            <a:ext cx="7772400" cy="1143000"/>
          </a:xfrm>
        </p:spPr>
        <p:txBody>
          <a:bodyPr/>
          <a:lstStyle/>
          <a:p>
            <a:r>
              <a:rPr lang="en-GB" altLang="en-US" smtClean="0"/>
              <a:t>Generic Programming</a:t>
            </a:r>
          </a:p>
        </p:txBody>
      </p:sp>
      <p:sp>
        <p:nvSpPr>
          <p:cNvPr id="2" name="Text Box 7"/>
          <p:cNvSpPr txBox="1">
            <a:spLocks noChangeArrowheads="1"/>
          </p:cNvSpPr>
          <p:nvPr/>
        </p:nvSpPr>
        <p:spPr bwMode="auto">
          <a:xfrm>
            <a:off x="2640013" y="1484313"/>
            <a:ext cx="7385050" cy="4197350"/>
          </a:xfrm>
          <a:prstGeom prst="rect">
            <a:avLst/>
          </a:prstGeom>
          <a:solidFill>
            <a:schemeClr val="folHlink">
              <a:gamma/>
              <a:shade val="46275"/>
              <a:invGamma/>
            </a:schemeClr>
          </a:solidFill>
          <a:ln w="12700">
            <a:solidFill>
              <a:schemeClr val="folHlink"/>
            </a:solidFill>
            <a:miter lim="800000"/>
            <a:headEnd type="none" w="sm" len="sm"/>
            <a:tailEnd type="none" w="sm" len="sm"/>
          </a:ln>
          <a:effectLst/>
        </p:spPr>
        <p:txBody>
          <a:bodyPr lIns="182880" tIns="137160" rIns="182880" bIns="137160">
            <a:spAutoFit/>
          </a:bodyPr>
          <a:lstStyle>
            <a:lvl1pPr defTabSz="539750" eaLnBrk="0" hangingPunct="0">
              <a:tabLst>
                <a:tab pos="530225" algn="l"/>
              </a:tabLst>
              <a:defRPr sz="2400">
                <a:solidFill>
                  <a:schemeClr val="tx1"/>
                </a:solidFill>
                <a:latin typeface="Times New Roman" panose="02020603050405020304" pitchFamily="18" charset="0"/>
              </a:defRPr>
            </a:lvl1pPr>
            <a:lvl2pPr marL="742950" indent="-285750" defTabSz="539750" eaLnBrk="0" hangingPunct="0">
              <a:tabLst>
                <a:tab pos="530225" algn="l"/>
              </a:tabLst>
              <a:defRPr sz="2400">
                <a:solidFill>
                  <a:schemeClr val="tx1"/>
                </a:solidFill>
                <a:latin typeface="Times New Roman" panose="02020603050405020304" pitchFamily="18" charset="0"/>
              </a:defRPr>
            </a:lvl2pPr>
            <a:lvl3pPr marL="1143000" indent="-228600" defTabSz="539750" eaLnBrk="0" hangingPunct="0">
              <a:tabLst>
                <a:tab pos="530225" algn="l"/>
              </a:tabLst>
              <a:defRPr sz="2400">
                <a:solidFill>
                  <a:schemeClr val="tx1"/>
                </a:solidFill>
                <a:latin typeface="Times New Roman" panose="02020603050405020304" pitchFamily="18" charset="0"/>
              </a:defRPr>
            </a:lvl3pPr>
            <a:lvl4pPr marL="1600200" indent="-228600" defTabSz="539750" eaLnBrk="0" hangingPunct="0">
              <a:tabLst>
                <a:tab pos="530225" algn="l"/>
              </a:tabLst>
              <a:defRPr sz="2400">
                <a:solidFill>
                  <a:schemeClr val="tx1"/>
                </a:solidFill>
                <a:latin typeface="Times New Roman" panose="02020603050405020304" pitchFamily="18" charset="0"/>
              </a:defRPr>
            </a:lvl4pPr>
            <a:lvl5pPr marL="2057400" indent="-228600" defTabSz="539750" eaLnBrk="0" hangingPunct="0">
              <a:tabLst>
                <a:tab pos="530225" algn="l"/>
              </a:tabLst>
              <a:defRPr sz="2400">
                <a:solidFill>
                  <a:schemeClr val="tx1"/>
                </a:solidFill>
                <a:latin typeface="Times New Roman" panose="02020603050405020304" pitchFamily="18" charset="0"/>
              </a:defRPr>
            </a:lvl5pPr>
            <a:lvl6pPr marL="2514600" indent="-228600" defTabSz="539750" eaLnBrk="0" fontAlgn="base" hangingPunct="0">
              <a:spcBef>
                <a:spcPct val="0"/>
              </a:spcBef>
              <a:spcAft>
                <a:spcPct val="0"/>
              </a:spcAft>
              <a:tabLst>
                <a:tab pos="530225" algn="l"/>
              </a:tabLst>
              <a:defRPr sz="2400">
                <a:solidFill>
                  <a:schemeClr val="tx1"/>
                </a:solidFill>
                <a:latin typeface="Times New Roman" panose="02020603050405020304" pitchFamily="18" charset="0"/>
              </a:defRPr>
            </a:lvl6pPr>
            <a:lvl7pPr marL="2971800" indent="-228600" defTabSz="539750" eaLnBrk="0" fontAlgn="base" hangingPunct="0">
              <a:spcBef>
                <a:spcPct val="0"/>
              </a:spcBef>
              <a:spcAft>
                <a:spcPct val="0"/>
              </a:spcAft>
              <a:tabLst>
                <a:tab pos="530225" algn="l"/>
              </a:tabLst>
              <a:defRPr sz="2400">
                <a:solidFill>
                  <a:schemeClr val="tx1"/>
                </a:solidFill>
                <a:latin typeface="Times New Roman" panose="02020603050405020304" pitchFamily="18" charset="0"/>
              </a:defRPr>
            </a:lvl7pPr>
            <a:lvl8pPr marL="3429000" indent="-228600" defTabSz="539750" eaLnBrk="0" fontAlgn="base" hangingPunct="0">
              <a:spcBef>
                <a:spcPct val="0"/>
              </a:spcBef>
              <a:spcAft>
                <a:spcPct val="0"/>
              </a:spcAft>
              <a:tabLst>
                <a:tab pos="530225" algn="l"/>
              </a:tabLst>
              <a:defRPr sz="2400">
                <a:solidFill>
                  <a:schemeClr val="tx1"/>
                </a:solidFill>
                <a:latin typeface="Times New Roman" panose="02020603050405020304" pitchFamily="18" charset="0"/>
              </a:defRPr>
            </a:lvl8pPr>
            <a:lvl9pPr marL="3886200" indent="-228600" defTabSz="539750" eaLnBrk="0" fontAlgn="base" hangingPunct="0">
              <a:spcBef>
                <a:spcPct val="0"/>
              </a:spcBef>
              <a:spcAft>
                <a:spcPct val="0"/>
              </a:spcAft>
              <a:tabLst>
                <a:tab pos="530225" algn="l"/>
              </a:tabLst>
              <a:defRPr sz="2400">
                <a:solidFill>
                  <a:schemeClr val="tx1"/>
                </a:solidFill>
                <a:latin typeface="Times New Roman" panose="02020603050405020304" pitchFamily="18" charset="0"/>
              </a:defRPr>
            </a:lvl9pPr>
          </a:lstStyle>
          <a:p>
            <a:pPr eaLnBrk="1" hangingPunct="1"/>
            <a:r>
              <a:rPr lang="en-US" sz="1600" noProof="1">
                <a:solidFill>
                  <a:schemeClr val="bg1"/>
                </a:solidFill>
                <a:latin typeface="Lucida Console" panose="020B0609040504020204" pitchFamily="49" charset="0"/>
              </a:rPr>
              <a:t>using System;</a:t>
            </a:r>
          </a:p>
          <a:p>
            <a:pPr eaLnBrk="1" hangingPunct="1"/>
            <a:endParaRPr lang="en-US" sz="1600" noProof="1">
              <a:solidFill>
                <a:schemeClr val="bg1"/>
              </a:solidFill>
              <a:latin typeface="Lucida Console" panose="020B0609040504020204" pitchFamily="49" charset="0"/>
            </a:endParaRPr>
          </a:p>
          <a:p>
            <a:pPr eaLnBrk="1" hangingPunct="1"/>
            <a:r>
              <a:rPr lang="en-US" sz="1600" noProof="1">
                <a:solidFill>
                  <a:schemeClr val="bg1"/>
                </a:solidFill>
                <a:latin typeface="Lucida Console" panose="020B0609040504020204" pitchFamily="49" charset="0"/>
              </a:rPr>
              <a:t>public class SearchAlg</a:t>
            </a:r>
          </a:p>
          <a:p>
            <a:pPr eaLnBrk="1" hangingPunct="1"/>
            <a:r>
              <a:rPr lang="en-US" sz="1600" noProof="1">
                <a:solidFill>
                  <a:schemeClr val="bg1"/>
                </a:solidFill>
                <a:latin typeface="Lucida Console" panose="020B0609040504020204" pitchFamily="49" charset="0"/>
              </a:rPr>
              <a:t>{</a:t>
            </a:r>
            <a:endParaRPr lang="en-GB" sz="1600" dirty="0">
              <a:solidFill>
                <a:schemeClr val="bg1"/>
              </a:solidFill>
              <a:latin typeface="Lucida Console" panose="020B0609040504020204" pitchFamily="49" charset="0"/>
            </a:endParaRPr>
          </a:p>
          <a:p>
            <a:pPr eaLnBrk="1" hangingPunct="1"/>
            <a:r>
              <a:rPr lang="en-GB" sz="1600" dirty="0">
                <a:solidFill>
                  <a:schemeClr val="bg1"/>
                </a:solidFill>
                <a:latin typeface="Lucida Console" panose="020B0609040504020204" pitchFamily="49" charset="0"/>
              </a:rPr>
              <a:t>	</a:t>
            </a:r>
            <a:r>
              <a:rPr lang="en-GB" sz="1600" noProof="1">
                <a:solidFill>
                  <a:schemeClr val="bg1"/>
                </a:solidFill>
                <a:latin typeface="Lucida Console" panose="020B0609040504020204" pitchFamily="49" charset="0"/>
              </a:rPr>
              <a:t>public static int linearSearch(object[] a, object b)</a:t>
            </a:r>
          </a:p>
          <a:p>
            <a:pPr eaLnBrk="1" hangingPunct="1"/>
            <a:r>
              <a:rPr lang="en-GB" sz="1600" noProof="1">
                <a:solidFill>
                  <a:schemeClr val="bg1"/>
                </a:solidFill>
                <a:latin typeface="Lucida Console" panose="020B0609040504020204" pitchFamily="49" charset="0"/>
              </a:rPr>
              <a:t>	{</a:t>
            </a:r>
          </a:p>
          <a:p>
            <a:pPr eaLnBrk="1" hangingPunct="1"/>
            <a:r>
              <a:rPr lang="en-GB" sz="1600" noProof="1">
                <a:solidFill>
                  <a:schemeClr val="bg1"/>
                </a:solidFill>
                <a:latin typeface="Lucida Console" panose="020B0609040504020204" pitchFamily="49" charset="0"/>
              </a:rPr>
              <a:t>	  	int n=a.Length;</a:t>
            </a:r>
          </a:p>
          <a:p>
            <a:pPr eaLnBrk="1" hangingPunct="1"/>
            <a:r>
              <a:rPr lang="en-GB" sz="1600" noProof="1">
                <a:solidFill>
                  <a:schemeClr val="bg1"/>
                </a:solidFill>
                <a:latin typeface="Lucida Console" panose="020B0609040504020204" pitchFamily="49" charset="0"/>
              </a:rPr>
              <a:t>	  	for (int i=0; i&lt;n; i++)</a:t>
            </a:r>
          </a:p>
          <a:p>
            <a:pPr eaLnBrk="1" hangingPunct="1"/>
            <a:r>
              <a:rPr lang="en-GB" sz="1600" noProof="1">
                <a:solidFill>
                  <a:schemeClr val="bg1"/>
                </a:solidFill>
                <a:latin typeface="Lucida Console" panose="020B0609040504020204" pitchFamily="49" charset="0"/>
              </a:rPr>
              <a:t>	  	{</a:t>
            </a:r>
          </a:p>
          <a:p>
            <a:pPr eaLnBrk="1" hangingPunct="1"/>
            <a:r>
              <a:rPr lang="en-GB" sz="1600" noProof="1">
                <a:solidFill>
                  <a:schemeClr val="bg1"/>
                </a:solidFill>
                <a:latin typeface="Lucida Console" panose="020B0609040504020204" pitchFamily="49" charset="0"/>
              </a:rPr>
              <a:t>	        </a:t>
            </a:r>
            <a:r>
              <a:rPr lang="en-GB" sz="1600" dirty="0">
                <a:solidFill>
                  <a:schemeClr val="bg1"/>
                </a:solidFill>
                <a:latin typeface="Lucida Console" panose="020B0609040504020204" pitchFamily="49" charset="0"/>
              </a:rPr>
              <a:t>	</a:t>
            </a:r>
            <a:r>
              <a:rPr lang="en-GB" sz="1600" noProof="1">
                <a:solidFill>
                  <a:schemeClr val="bg1"/>
                </a:solidFill>
                <a:latin typeface="Lucida Console" panose="020B0609040504020204" pitchFamily="49" charset="0"/>
              </a:rPr>
              <a:t>if (a[i].Equals(b))</a:t>
            </a:r>
          </a:p>
          <a:p>
            <a:pPr eaLnBrk="1" hangingPunct="1"/>
            <a:r>
              <a:rPr lang="en-GB" sz="1600" noProof="1">
                <a:solidFill>
                  <a:schemeClr val="bg1"/>
                </a:solidFill>
                <a:latin typeface="Lucida Console" panose="020B0609040504020204" pitchFamily="49" charset="0"/>
              </a:rPr>
              <a:t>	      		return i;</a:t>
            </a:r>
          </a:p>
          <a:p>
            <a:pPr eaLnBrk="1" hangingPunct="1"/>
            <a:r>
              <a:rPr lang="en-GB" sz="1600" noProof="1">
                <a:solidFill>
                  <a:schemeClr val="bg1"/>
                </a:solidFill>
                <a:latin typeface="Lucida Console" panose="020B0609040504020204" pitchFamily="49" charset="0"/>
              </a:rPr>
              <a:t>	  	}</a:t>
            </a:r>
          </a:p>
          <a:p>
            <a:pPr eaLnBrk="1" hangingPunct="1"/>
            <a:r>
              <a:rPr lang="en-GB" sz="1600" noProof="1">
                <a:solidFill>
                  <a:schemeClr val="bg1"/>
                </a:solidFill>
                <a:latin typeface="Lucida Console" panose="020B0609040504020204" pitchFamily="49" charset="0"/>
              </a:rPr>
              <a:t>	  	return -1;</a:t>
            </a:r>
          </a:p>
          <a:p>
            <a:pPr eaLnBrk="1" hangingPunct="1"/>
            <a:r>
              <a:rPr lang="en-GB" sz="1600" noProof="1">
                <a:solidFill>
                  <a:schemeClr val="bg1"/>
                </a:solidFill>
                <a:latin typeface="Lucida Console" panose="020B0609040504020204" pitchFamily="49" charset="0"/>
              </a:rPr>
              <a:t>	}</a:t>
            </a:r>
          </a:p>
          <a:p>
            <a:pPr eaLnBrk="1" hangingPunct="1"/>
            <a:r>
              <a:rPr lang="en-GB" sz="1600" noProof="1">
                <a:solidFill>
                  <a:schemeClr val="bg1"/>
                </a:solidFill>
                <a:latin typeface="Lucida Console" panose="020B0609040504020204" pitchFamily="49" charset="0"/>
              </a:rPr>
              <a:t>}</a:t>
            </a:r>
          </a:p>
          <a:p>
            <a:pPr eaLnBrk="1" hangingPunct="1"/>
            <a:endParaRPr lang="en-US" sz="1600" dirty="0">
              <a:solidFill>
                <a:schemeClr val="bg1"/>
              </a:solidFill>
              <a:latin typeface="Lucida Console" panose="020B0609040504020204" pitchFamily="49" charset="0"/>
            </a:endParaRPr>
          </a:p>
        </p:txBody>
      </p:sp>
      <p:sp>
        <p:nvSpPr>
          <p:cNvPr id="3" name="Slide Number Placeholder 2"/>
          <p:cNvSpPr>
            <a:spLocks noGrp="1"/>
          </p:cNvSpPr>
          <p:nvPr>
            <p:ph type="sldNum" sz="quarter" idx="12"/>
          </p:nvPr>
        </p:nvSpPr>
        <p:spPr/>
        <p:txBody>
          <a:bodyPr/>
          <a:lstStyle/>
          <a:p>
            <a:fld id="{FA8C678A-18FB-4A6C-9A8F-CEEC6E6D270C}" type="slidenum">
              <a:rPr lang="en-US" smtClean="0"/>
              <a:t>89</a:t>
            </a:fld>
            <a:endParaRPr lang="en-US"/>
          </a:p>
        </p:txBody>
      </p:sp>
    </p:spTree>
    <p:extLst>
      <p:ext uri="{BB962C8B-B14F-4D97-AF65-F5344CB8AC3E}">
        <p14:creationId xmlns:p14="http://schemas.microsoft.com/office/powerpoint/2010/main" val="35783573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2"/>
          <p:cNvSpPr>
            <a:spLocks noGrp="1" noChangeArrowheads="1"/>
          </p:cNvSpPr>
          <p:nvPr>
            <p:ph type="title"/>
          </p:nvPr>
        </p:nvSpPr>
        <p:spPr/>
        <p:txBody>
          <a:bodyPr/>
          <a:lstStyle/>
          <a:p>
            <a:r>
              <a:rPr lang="en-US"/>
              <a:t>Inheritance Hierarchies</a:t>
            </a:r>
          </a:p>
        </p:txBody>
      </p:sp>
      <p:sp>
        <p:nvSpPr>
          <p:cNvPr id="288771" name="Rectangle 3"/>
          <p:cNvSpPr>
            <a:spLocks noGrp="1" noChangeArrowheads="1"/>
          </p:cNvSpPr>
          <p:nvPr>
            <p:ph type="body" idx="1"/>
          </p:nvPr>
        </p:nvSpPr>
        <p:spPr/>
        <p:txBody>
          <a:bodyPr/>
          <a:lstStyle/>
          <a:p>
            <a:r>
              <a:rPr lang="en-US"/>
              <a:t>Deeper layered chain of classes, many children extending many layers of parents</a:t>
            </a:r>
          </a:p>
        </p:txBody>
      </p:sp>
      <p:pic>
        <p:nvPicPr>
          <p:cNvPr id="288772" name="Picture 4" descr="C:\Document\335\object.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2392363"/>
            <a:ext cx="7772400" cy="4183062"/>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12"/>
          </p:nvPr>
        </p:nvSpPr>
        <p:spPr/>
        <p:txBody>
          <a:bodyPr/>
          <a:lstStyle/>
          <a:p>
            <a:fld id="{FA8C678A-18FB-4A6C-9A8F-CEEC6E6D270C}" type="slidenum">
              <a:rPr lang="en-US" smtClean="0"/>
              <a:t>9</a:t>
            </a:fld>
            <a:endParaRPr lang="en-US"/>
          </a:p>
        </p:txBody>
      </p:sp>
    </p:spTree>
    <p:extLst>
      <p:ext uri="{BB962C8B-B14F-4D97-AF65-F5344CB8AC3E}">
        <p14:creationId xmlns:p14="http://schemas.microsoft.com/office/powerpoint/2010/main" val="4204542772"/>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7"/>
          <p:cNvSpPr txBox="1">
            <a:spLocks noChangeArrowheads="1"/>
          </p:cNvSpPr>
          <p:nvPr/>
        </p:nvSpPr>
        <p:spPr bwMode="auto">
          <a:xfrm>
            <a:off x="2640014" y="1557339"/>
            <a:ext cx="8027987" cy="4370387"/>
          </a:xfrm>
          <a:prstGeom prst="rect">
            <a:avLst/>
          </a:prstGeom>
          <a:solidFill>
            <a:schemeClr val="folHlink">
              <a:gamma/>
              <a:shade val="46275"/>
              <a:invGamma/>
            </a:schemeClr>
          </a:solidFill>
          <a:ln w="12700">
            <a:solidFill>
              <a:schemeClr val="folHlink"/>
            </a:solidFill>
            <a:miter lim="800000"/>
            <a:headEnd type="none" w="sm" len="sm"/>
            <a:tailEnd type="none" w="sm" len="sm"/>
          </a:ln>
          <a:effectLst/>
        </p:spPr>
        <p:txBody>
          <a:bodyPr lIns="182880" tIns="137160" rIns="182880" bIns="137160">
            <a:spAutoFit/>
          </a:bodyPr>
          <a:lstStyle>
            <a:lvl1pPr defTabSz="539750" eaLnBrk="0" hangingPunct="0">
              <a:tabLst>
                <a:tab pos="530225" algn="l"/>
              </a:tabLst>
              <a:defRPr sz="2400">
                <a:solidFill>
                  <a:schemeClr val="tx1"/>
                </a:solidFill>
                <a:latin typeface="Times New Roman" panose="02020603050405020304" pitchFamily="18" charset="0"/>
              </a:defRPr>
            </a:lvl1pPr>
            <a:lvl2pPr marL="742950" indent="-285750" defTabSz="539750" eaLnBrk="0" hangingPunct="0">
              <a:tabLst>
                <a:tab pos="530225" algn="l"/>
              </a:tabLst>
              <a:defRPr sz="2400">
                <a:solidFill>
                  <a:schemeClr val="tx1"/>
                </a:solidFill>
                <a:latin typeface="Times New Roman" panose="02020603050405020304" pitchFamily="18" charset="0"/>
              </a:defRPr>
            </a:lvl2pPr>
            <a:lvl3pPr marL="1143000" indent="-228600" defTabSz="539750" eaLnBrk="0" hangingPunct="0">
              <a:tabLst>
                <a:tab pos="530225" algn="l"/>
              </a:tabLst>
              <a:defRPr sz="2400">
                <a:solidFill>
                  <a:schemeClr val="tx1"/>
                </a:solidFill>
                <a:latin typeface="Times New Roman" panose="02020603050405020304" pitchFamily="18" charset="0"/>
              </a:defRPr>
            </a:lvl3pPr>
            <a:lvl4pPr marL="1600200" indent="-228600" defTabSz="539750" eaLnBrk="0" hangingPunct="0">
              <a:tabLst>
                <a:tab pos="530225" algn="l"/>
              </a:tabLst>
              <a:defRPr sz="2400">
                <a:solidFill>
                  <a:schemeClr val="tx1"/>
                </a:solidFill>
                <a:latin typeface="Times New Roman" panose="02020603050405020304" pitchFamily="18" charset="0"/>
              </a:defRPr>
            </a:lvl4pPr>
            <a:lvl5pPr marL="2057400" indent="-228600" defTabSz="539750" eaLnBrk="0" hangingPunct="0">
              <a:tabLst>
                <a:tab pos="530225" algn="l"/>
              </a:tabLst>
              <a:defRPr sz="2400">
                <a:solidFill>
                  <a:schemeClr val="tx1"/>
                </a:solidFill>
                <a:latin typeface="Times New Roman" panose="02020603050405020304" pitchFamily="18" charset="0"/>
              </a:defRPr>
            </a:lvl5pPr>
            <a:lvl6pPr marL="2514600" indent="-228600" defTabSz="539750" eaLnBrk="0" fontAlgn="base" hangingPunct="0">
              <a:spcBef>
                <a:spcPct val="0"/>
              </a:spcBef>
              <a:spcAft>
                <a:spcPct val="0"/>
              </a:spcAft>
              <a:tabLst>
                <a:tab pos="530225" algn="l"/>
              </a:tabLst>
              <a:defRPr sz="2400">
                <a:solidFill>
                  <a:schemeClr val="tx1"/>
                </a:solidFill>
                <a:latin typeface="Times New Roman" panose="02020603050405020304" pitchFamily="18" charset="0"/>
              </a:defRPr>
            </a:lvl6pPr>
            <a:lvl7pPr marL="2971800" indent="-228600" defTabSz="539750" eaLnBrk="0" fontAlgn="base" hangingPunct="0">
              <a:spcBef>
                <a:spcPct val="0"/>
              </a:spcBef>
              <a:spcAft>
                <a:spcPct val="0"/>
              </a:spcAft>
              <a:tabLst>
                <a:tab pos="530225" algn="l"/>
              </a:tabLst>
              <a:defRPr sz="2400">
                <a:solidFill>
                  <a:schemeClr val="tx1"/>
                </a:solidFill>
                <a:latin typeface="Times New Roman" panose="02020603050405020304" pitchFamily="18" charset="0"/>
              </a:defRPr>
            </a:lvl7pPr>
            <a:lvl8pPr marL="3429000" indent="-228600" defTabSz="539750" eaLnBrk="0" fontAlgn="base" hangingPunct="0">
              <a:spcBef>
                <a:spcPct val="0"/>
              </a:spcBef>
              <a:spcAft>
                <a:spcPct val="0"/>
              </a:spcAft>
              <a:tabLst>
                <a:tab pos="530225" algn="l"/>
              </a:tabLst>
              <a:defRPr sz="2400">
                <a:solidFill>
                  <a:schemeClr val="tx1"/>
                </a:solidFill>
                <a:latin typeface="Times New Roman" panose="02020603050405020304" pitchFamily="18" charset="0"/>
              </a:defRPr>
            </a:lvl8pPr>
            <a:lvl9pPr marL="3886200" indent="-228600" defTabSz="539750" eaLnBrk="0" fontAlgn="base" hangingPunct="0">
              <a:spcBef>
                <a:spcPct val="0"/>
              </a:spcBef>
              <a:spcAft>
                <a:spcPct val="0"/>
              </a:spcAft>
              <a:tabLst>
                <a:tab pos="530225" algn="l"/>
              </a:tabLst>
              <a:defRPr sz="2400">
                <a:solidFill>
                  <a:schemeClr val="tx1"/>
                </a:solidFill>
                <a:latin typeface="Times New Roman" panose="02020603050405020304" pitchFamily="18" charset="0"/>
              </a:defRPr>
            </a:lvl9pPr>
          </a:lstStyle>
          <a:p>
            <a:pPr eaLnBrk="1" hangingPunct="1"/>
            <a:r>
              <a:rPr lang="en-US" sz="1400" noProof="1">
                <a:solidFill>
                  <a:schemeClr val="bg1"/>
                </a:solidFill>
                <a:latin typeface="Lucida Console" panose="020B0609040504020204" pitchFamily="49" charset="0"/>
              </a:rPr>
              <a:t>using System;</a:t>
            </a:r>
          </a:p>
          <a:p>
            <a:pPr eaLnBrk="1" hangingPunct="1"/>
            <a:endParaRPr lang="en-US" sz="1400" noProof="1">
              <a:solidFill>
                <a:schemeClr val="bg1"/>
              </a:solidFill>
              <a:latin typeface="Lucida Console" panose="020B0609040504020204" pitchFamily="49" charset="0"/>
            </a:endParaRPr>
          </a:p>
          <a:p>
            <a:pPr eaLnBrk="1" hangingPunct="1"/>
            <a:endParaRPr lang="en-US" sz="1400" noProof="1">
              <a:solidFill>
                <a:schemeClr val="bg1"/>
              </a:solidFill>
              <a:latin typeface="Lucida Console" panose="020B0609040504020204" pitchFamily="49" charset="0"/>
            </a:endParaRPr>
          </a:p>
          <a:p>
            <a:pPr eaLnBrk="1" hangingPunct="1"/>
            <a:r>
              <a:rPr lang="en-US" sz="1400" noProof="1">
                <a:solidFill>
                  <a:schemeClr val="bg1"/>
                </a:solidFill>
                <a:latin typeface="Lucida Console" panose="020B0609040504020204" pitchFamily="49" charset="0"/>
              </a:rPr>
              <a:t>public class BankAccountTest</a:t>
            </a:r>
          </a:p>
          <a:p>
            <a:pPr eaLnBrk="1" hangingPunct="1"/>
            <a:r>
              <a:rPr lang="en-US" sz="1400" noProof="1">
                <a:solidFill>
                  <a:schemeClr val="bg1"/>
                </a:solidFill>
                <a:latin typeface="Lucida Console" panose="020B0609040504020204" pitchFamily="49" charset="0"/>
              </a:rPr>
              <a:t>{</a:t>
            </a:r>
          </a:p>
          <a:p>
            <a:pPr eaLnBrk="1" hangingPunct="1"/>
            <a:r>
              <a:rPr lang="en-US" sz="1400" noProof="1">
                <a:solidFill>
                  <a:schemeClr val="bg1"/>
                </a:solidFill>
                <a:latin typeface="Lucida Console" panose="020B0609040504020204" pitchFamily="49" charset="0"/>
              </a:rPr>
              <a:t>	static void Main(string[] args)</a:t>
            </a:r>
          </a:p>
          <a:p>
            <a:pPr eaLnBrk="1" hangingPunct="1"/>
            <a:r>
              <a:rPr lang="en-US" sz="1400" noProof="1">
                <a:solidFill>
                  <a:schemeClr val="bg1"/>
                </a:solidFill>
                <a:latin typeface="Lucida Console" panose="020B0609040504020204" pitchFamily="49" charset="0"/>
              </a:rPr>
              <a:t>    	{</a:t>
            </a:r>
          </a:p>
          <a:p>
            <a:pPr eaLnBrk="1" hangingPunct="1"/>
            <a:r>
              <a:rPr lang="en-US" sz="1400" noProof="1">
                <a:solidFill>
                  <a:schemeClr val="bg1"/>
                </a:solidFill>
                <a:latin typeface="Lucida Console" panose="020B0609040504020204" pitchFamily="49" charset="0"/>
              </a:rPr>
              <a:t>       	BankAccount[] b = new BankAccount[3];</a:t>
            </a:r>
          </a:p>
          <a:p>
            <a:pPr eaLnBrk="1" hangingPunct="1"/>
            <a:endParaRPr lang="en-US" sz="1400" noProof="1">
              <a:solidFill>
                <a:schemeClr val="bg1"/>
              </a:solidFill>
              <a:latin typeface="Lucida Console" panose="020B0609040504020204" pitchFamily="49" charset="0"/>
            </a:endParaRPr>
          </a:p>
          <a:p>
            <a:pPr eaLnBrk="1" hangingPunct="1"/>
            <a:r>
              <a:rPr lang="en-US" sz="1400" noProof="1">
                <a:solidFill>
                  <a:schemeClr val="bg1"/>
                </a:solidFill>
                <a:latin typeface="Lucida Console" panose="020B0609040504020204" pitchFamily="49" charset="0"/>
              </a:rPr>
              <a:t>	</a:t>
            </a:r>
            <a:r>
              <a:rPr lang="en-GB" sz="1400" dirty="0">
                <a:solidFill>
                  <a:schemeClr val="bg1"/>
                </a:solidFill>
                <a:latin typeface="Lucida Console" panose="020B0609040504020204" pitchFamily="49" charset="0"/>
              </a:rPr>
              <a:t>		</a:t>
            </a:r>
            <a:r>
              <a:rPr lang="en-GB" sz="1400" noProof="1">
                <a:solidFill>
                  <a:schemeClr val="bg1"/>
                </a:solidFill>
                <a:latin typeface="Lucida Console" panose="020B0609040504020204" pitchFamily="49" charset="0"/>
              </a:rPr>
              <a:t>b[0]=new BankAccount(12345, "John Smith",100);</a:t>
            </a:r>
          </a:p>
          <a:p>
            <a:pPr eaLnBrk="1" hangingPunct="1"/>
            <a:r>
              <a:rPr lang="en-GB" sz="1400" noProof="1">
                <a:solidFill>
                  <a:schemeClr val="bg1"/>
                </a:solidFill>
                <a:latin typeface="Lucida Console" panose="020B0609040504020204" pitchFamily="49" charset="0"/>
              </a:rPr>
              <a:t>        </a:t>
            </a:r>
            <a:r>
              <a:rPr lang="en-GB" sz="1400" dirty="0">
                <a:solidFill>
                  <a:schemeClr val="bg1"/>
                </a:solidFill>
                <a:latin typeface="Lucida Console" panose="020B0609040504020204" pitchFamily="49" charset="0"/>
              </a:rPr>
              <a:t>	</a:t>
            </a:r>
            <a:r>
              <a:rPr lang="en-GB" sz="1400" noProof="1">
                <a:solidFill>
                  <a:schemeClr val="bg1"/>
                </a:solidFill>
                <a:latin typeface="Lucida Console" panose="020B0609040504020204" pitchFamily="49" charset="0"/>
              </a:rPr>
              <a:t>b[1]=new BankAccount(13579, "Bill Jones",200);</a:t>
            </a:r>
          </a:p>
          <a:p>
            <a:pPr eaLnBrk="1" hangingPunct="1"/>
            <a:r>
              <a:rPr lang="en-GB" sz="1400" noProof="1">
                <a:solidFill>
                  <a:schemeClr val="bg1"/>
                </a:solidFill>
                <a:latin typeface="Lucida Console" panose="020B0609040504020204" pitchFamily="49" charset="0"/>
              </a:rPr>
              <a:t>        </a:t>
            </a:r>
            <a:r>
              <a:rPr lang="en-GB" sz="1400" dirty="0">
                <a:solidFill>
                  <a:schemeClr val="bg1"/>
                </a:solidFill>
                <a:latin typeface="Lucida Console" panose="020B0609040504020204" pitchFamily="49" charset="0"/>
              </a:rPr>
              <a:t>	</a:t>
            </a:r>
            <a:r>
              <a:rPr lang="en-GB" sz="1400" noProof="1">
                <a:solidFill>
                  <a:schemeClr val="bg1"/>
                </a:solidFill>
                <a:latin typeface="Lucida Console" panose="020B0609040504020204" pitchFamily="49" charset="0"/>
              </a:rPr>
              <a:t>b[2]=new BankAccount(87654, "Paul Brown",300);							</a:t>
            </a:r>
          </a:p>
          <a:p>
            <a:pPr eaLnBrk="1" hangingPunct="1"/>
            <a:r>
              <a:rPr lang="en-GB" sz="1400" noProof="1">
                <a:solidFill>
                  <a:schemeClr val="bg1"/>
                </a:solidFill>
                <a:latin typeface="Lucida Console" panose="020B0609040504020204" pitchFamily="49" charset="0"/>
              </a:rPr>
              <a:t>  			BankAccount bt=new BankAccount(13579, "JonesB", 700);</a:t>
            </a:r>
          </a:p>
          <a:p>
            <a:pPr eaLnBrk="1" hangingPunct="1"/>
            <a:r>
              <a:rPr lang="en-GB" sz="1400" noProof="1">
                <a:solidFill>
                  <a:schemeClr val="bg1"/>
                </a:solidFill>
                <a:latin typeface="Lucida Console" panose="020B0609040504020204" pitchFamily="49" charset="0"/>
              </a:rPr>
              <a:t>  			int index=SearchAlg.linearSearch(b,bt);</a:t>
            </a:r>
          </a:p>
          <a:p>
            <a:pPr eaLnBrk="1" hangingPunct="1"/>
            <a:r>
              <a:rPr lang="en-GB" sz="1400" noProof="1">
                <a:solidFill>
                  <a:schemeClr val="bg1"/>
                </a:solidFill>
                <a:latin typeface="Lucida Console" panose="020B0609040504020204" pitchFamily="49" charset="0"/>
              </a:rPr>
              <a:t>        </a:t>
            </a:r>
            <a:r>
              <a:rPr lang="en-GB" sz="1400" dirty="0">
                <a:solidFill>
                  <a:schemeClr val="bg1"/>
                </a:solidFill>
                <a:latin typeface="Lucida Console" panose="020B0609040504020204" pitchFamily="49" charset="0"/>
              </a:rPr>
              <a:t>	</a:t>
            </a:r>
            <a:r>
              <a:rPr lang="en-GB" sz="1400" noProof="1">
                <a:solidFill>
                  <a:schemeClr val="bg1"/>
                </a:solidFill>
                <a:latin typeface="Lucida Console" panose="020B0609040504020204" pitchFamily="49" charset="0"/>
              </a:rPr>
              <a:t>Console.WriteLine("Account found at index " + index);</a:t>
            </a:r>
          </a:p>
          <a:p>
            <a:pPr eaLnBrk="1" hangingPunct="1"/>
            <a:r>
              <a:rPr lang="en-GB" sz="1400" noProof="1">
                <a:solidFill>
                  <a:schemeClr val="bg1"/>
                </a:solidFill>
                <a:latin typeface="Lucida Console" panose="020B0609040504020204" pitchFamily="49" charset="0"/>
              </a:rPr>
              <a:t>    	}</a:t>
            </a:r>
          </a:p>
          <a:p>
            <a:pPr eaLnBrk="1" hangingPunct="1"/>
            <a:r>
              <a:rPr lang="en-GB" sz="1400" noProof="1">
                <a:solidFill>
                  <a:schemeClr val="bg1"/>
                </a:solidFill>
                <a:latin typeface="Lucida Console" panose="020B0609040504020204" pitchFamily="49" charset="0"/>
              </a:rPr>
              <a:t>}</a:t>
            </a:r>
          </a:p>
          <a:p>
            <a:pPr eaLnBrk="1" hangingPunct="1"/>
            <a:endParaRPr lang="en-US" sz="1400" dirty="0">
              <a:solidFill>
                <a:schemeClr val="bg1"/>
              </a:solidFill>
              <a:latin typeface="Lucida Console" panose="020B0609040504020204" pitchFamily="49" charset="0"/>
            </a:endParaRPr>
          </a:p>
        </p:txBody>
      </p:sp>
      <p:sp>
        <p:nvSpPr>
          <p:cNvPr id="45059" name="Rectangle 7"/>
          <p:cNvSpPr>
            <a:spLocks noGrp="1" noChangeArrowheads="1"/>
          </p:cNvSpPr>
          <p:nvPr>
            <p:ph type="title"/>
          </p:nvPr>
        </p:nvSpPr>
        <p:spPr>
          <a:xfrm>
            <a:off x="2640013" y="0"/>
            <a:ext cx="7772400" cy="1143000"/>
          </a:xfrm>
          <a:noFill/>
        </p:spPr>
        <p:txBody>
          <a:bodyPr/>
          <a:lstStyle/>
          <a:p>
            <a:r>
              <a:rPr lang="en-GB" altLang="en-US" smtClean="0"/>
              <a:t>Generic Programming</a:t>
            </a:r>
          </a:p>
        </p:txBody>
      </p:sp>
      <p:sp>
        <p:nvSpPr>
          <p:cNvPr id="3" name="Slide Number Placeholder 2"/>
          <p:cNvSpPr>
            <a:spLocks noGrp="1"/>
          </p:cNvSpPr>
          <p:nvPr>
            <p:ph type="sldNum" sz="quarter" idx="12"/>
          </p:nvPr>
        </p:nvSpPr>
        <p:spPr/>
        <p:txBody>
          <a:bodyPr/>
          <a:lstStyle/>
          <a:p>
            <a:fld id="{FA8C678A-18FB-4A6C-9A8F-CEEC6E6D270C}" type="slidenum">
              <a:rPr lang="en-US" smtClean="0"/>
              <a:t>90</a:t>
            </a:fld>
            <a:endParaRPr lang="en-US"/>
          </a:p>
        </p:txBody>
      </p:sp>
    </p:spTree>
    <p:extLst>
      <p:ext uri="{BB962C8B-B14F-4D97-AF65-F5344CB8AC3E}">
        <p14:creationId xmlns:p14="http://schemas.microsoft.com/office/powerpoint/2010/main" val="924200806"/>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a:xfrm>
            <a:off x="2595563" y="0"/>
            <a:ext cx="7772400" cy="1143000"/>
          </a:xfrm>
        </p:spPr>
        <p:txBody>
          <a:bodyPr/>
          <a:lstStyle/>
          <a:p>
            <a:r>
              <a:rPr lang="en-GB" altLang="en-US" smtClean="0"/>
              <a:t>Polymorphism and OOP</a:t>
            </a:r>
            <a:endParaRPr lang="en-US" altLang="en-US" smtClean="0"/>
          </a:p>
        </p:txBody>
      </p:sp>
      <p:sp>
        <p:nvSpPr>
          <p:cNvPr id="3" name="Content Placeholder 2"/>
          <p:cNvSpPr>
            <a:spLocks noGrp="1"/>
          </p:cNvSpPr>
          <p:nvPr>
            <p:ph idx="1"/>
          </p:nvPr>
        </p:nvSpPr>
        <p:spPr>
          <a:xfrm>
            <a:off x="2595563" y="1571625"/>
            <a:ext cx="7772400" cy="4114800"/>
          </a:xfrm>
        </p:spPr>
        <p:txBody>
          <a:bodyPr>
            <a:normAutofit lnSpcReduction="10000"/>
          </a:bodyPr>
          <a:lstStyle/>
          <a:p>
            <a:r>
              <a:rPr lang="en-GB"/>
              <a:t>Polymorphism is a key feature of object oriented programming</a:t>
            </a:r>
          </a:p>
          <a:p>
            <a:r>
              <a:rPr lang="en-GB"/>
              <a:t>Complex systems are able to be easily extended </a:t>
            </a:r>
          </a:p>
          <a:p>
            <a:pPr lvl="1"/>
            <a:r>
              <a:rPr lang="en-GB" sz="2800"/>
              <a:t>The extendibility is provided by defining new classes within an inheritance hierarchy</a:t>
            </a:r>
          </a:p>
          <a:p>
            <a:pPr lvl="1"/>
            <a:r>
              <a:rPr lang="en-GB" sz="2800"/>
              <a:t>Objects of these new classes are accessed through a base class reference</a:t>
            </a:r>
          </a:p>
          <a:p>
            <a:pPr lvl="1"/>
            <a:r>
              <a:rPr lang="en-GB" sz="2800"/>
              <a:t>These objects add new behaviours to the system through a common interface to the application (the base class virtual functions)</a:t>
            </a:r>
            <a:endParaRPr lang="en-US" sz="2800"/>
          </a:p>
        </p:txBody>
      </p:sp>
      <p:sp>
        <p:nvSpPr>
          <p:cNvPr id="2" name="Slide Number Placeholder 1"/>
          <p:cNvSpPr>
            <a:spLocks noGrp="1"/>
          </p:cNvSpPr>
          <p:nvPr>
            <p:ph type="sldNum" sz="quarter" idx="12"/>
          </p:nvPr>
        </p:nvSpPr>
        <p:spPr/>
        <p:txBody>
          <a:bodyPr/>
          <a:lstStyle/>
          <a:p>
            <a:fld id="{FA8C678A-18FB-4A6C-9A8F-CEEC6E6D270C}" type="slidenum">
              <a:rPr lang="en-US" smtClean="0"/>
              <a:t>91</a:t>
            </a:fld>
            <a:endParaRPr lang="en-US"/>
          </a:p>
        </p:txBody>
      </p:sp>
    </p:spTree>
    <p:extLst>
      <p:ext uri="{BB962C8B-B14F-4D97-AF65-F5344CB8AC3E}">
        <p14:creationId xmlns:p14="http://schemas.microsoft.com/office/powerpoint/2010/main" val="524765779"/>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a:xfrm>
            <a:off x="2595563" y="0"/>
            <a:ext cx="7772400" cy="1143000"/>
          </a:xfrm>
        </p:spPr>
        <p:txBody>
          <a:bodyPr/>
          <a:lstStyle/>
          <a:p>
            <a:r>
              <a:rPr lang="en-GB" altLang="en-US" smtClean="0"/>
              <a:t>Polymorphism and OOP</a:t>
            </a:r>
            <a:endParaRPr lang="en-US" altLang="en-US" smtClean="0"/>
          </a:p>
        </p:txBody>
      </p:sp>
      <p:sp>
        <p:nvSpPr>
          <p:cNvPr id="3" name="Content Placeholder 2"/>
          <p:cNvSpPr>
            <a:spLocks noGrp="1"/>
          </p:cNvSpPr>
          <p:nvPr>
            <p:ph idx="1"/>
          </p:nvPr>
        </p:nvSpPr>
        <p:spPr>
          <a:xfrm>
            <a:off x="2595563" y="1643063"/>
            <a:ext cx="7772400" cy="4114800"/>
          </a:xfrm>
        </p:spPr>
        <p:txBody>
          <a:bodyPr/>
          <a:lstStyle/>
          <a:p>
            <a:r>
              <a:rPr lang="en-GB" smtClean="0"/>
              <a:t>For example we could extend the list of animals to which we can send ‘move’ messages in our video game application</a:t>
            </a:r>
          </a:p>
          <a:p>
            <a:pPr lvl="1"/>
            <a:r>
              <a:rPr lang="en-GB" smtClean="0"/>
              <a:t>Each animal is responsible for its own movement code which can easily ‘plug-in’ to the main application</a:t>
            </a:r>
          </a:p>
          <a:p>
            <a:pPr lvl="1"/>
            <a:r>
              <a:rPr lang="en-GB" smtClean="0"/>
              <a:t>Thus the application is easily extended with minimal changes to the main application code</a:t>
            </a:r>
            <a:endParaRPr lang="en-US" smtClean="0"/>
          </a:p>
        </p:txBody>
      </p:sp>
      <p:sp>
        <p:nvSpPr>
          <p:cNvPr id="2" name="Slide Number Placeholder 1"/>
          <p:cNvSpPr>
            <a:spLocks noGrp="1"/>
          </p:cNvSpPr>
          <p:nvPr>
            <p:ph type="sldNum" sz="quarter" idx="12"/>
          </p:nvPr>
        </p:nvSpPr>
        <p:spPr/>
        <p:txBody>
          <a:bodyPr/>
          <a:lstStyle/>
          <a:p>
            <a:fld id="{FA8C678A-18FB-4A6C-9A8F-CEEC6E6D270C}" type="slidenum">
              <a:rPr lang="en-US" smtClean="0"/>
              <a:t>92</a:t>
            </a:fld>
            <a:endParaRPr lang="en-US"/>
          </a:p>
        </p:txBody>
      </p:sp>
    </p:spTree>
    <p:extLst>
      <p:ext uri="{BB962C8B-B14F-4D97-AF65-F5344CB8AC3E}">
        <p14:creationId xmlns:p14="http://schemas.microsoft.com/office/powerpoint/2010/main" val="2268902434"/>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15"/>
          <p:cNvSpPr>
            <a:spLocks noChangeArrowheads="1"/>
          </p:cNvSpPr>
          <p:nvPr/>
        </p:nvSpPr>
        <p:spPr bwMode="auto">
          <a:xfrm>
            <a:off x="3473450" y="3309939"/>
            <a:ext cx="1500188" cy="1000125"/>
          </a:xfrm>
          <a:prstGeom prst="rect">
            <a:avLst/>
          </a:prstGeom>
          <a:solidFill>
            <a:srgbClr val="BC2010"/>
          </a:solidFill>
          <a:ln w="9525" algn="ctr">
            <a:solidFill>
              <a:schemeClr val="tx1"/>
            </a:solidFill>
            <a:round/>
            <a:headEnd/>
            <a:tailEnd/>
          </a:ln>
        </p:spPr>
        <p:txBody>
          <a:bodyPr wrap="none"/>
          <a:lstStyle>
            <a:lvl1pPr eaLnBrk="0" hangingPunct="0">
              <a:spcBef>
                <a:spcPct val="20000"/>
              </a:spcBef>
              <a:buClr>
                <a:schemeClr val="tx2"/>
              </a:buClr>
              <a:buSzPct val="75000"/>
              <a:buFont typeface="Wingdings" panose="05000000000000000000" pitchFamily="2" charset="2"/>
              <a:buChar char="n"/>
              <a:defRPr sz="3200">
                <a:solidFill>
                  <a:schemeClr val="tx1"/>
                </a:solidFill>
                <a:latin typeface="Times New Roman" panose="02020603050405020304" pitchFamily="18" charset="0"/>
              </a:defRPr>
            </a:lvl1pPr>
            <a:lvl2pPr marL="742950" indent="-285750" eaLnBrk="0" hangingPunct="0">
              <a:spcBef>
                <a:spcPct val="20000"/>
              </a:spcBef>
              <a:buClr>
                <a:schemeClr val="folHlink"/>
              </a:buClr>
              <a:buSzPct val="60000"/>
              <a:buFont typeface="Wingdings" panose="05000000000000000000" pitchFamily="2" charset="2"/>
              <a:buChar char="u"/>
              <a:defRPr sz="3200">
                <a:solidFill>
                  <a:schemeClr val="tx1"/>
                </a:solidFill>
                <a:latin typeface="Times New Roman" panose="02020603050405020304" pitchFamily="18" charset="0"/>
              </a:defRPr>
            </a:lvl2pPr>
            <a:lvl3pPr marL="1143000" indent="-228600" eaLnBrk="0" hangingPunct="0">
              <a:spcBef>
                <a:spcPct val="20000"/>
              </a:spcBef>
              <a:buClr>
                <a:schemeClr val="tx2"/>
              </a:buClr>
              <a:buSzPct val="60000"/>
              <a:buFont typeface="Wingdings" panose="05000000000000000000" pitchFamily="2" charset="2"/>
              <a:buChar char="t"/>
              <a:defRPr sz="3200">
                <a:solidFill>
                  <a:schemeClr val="tx1"/>
                </a:solidFill>
                <a:latin typeface="Times New Roman" panose="02020603050405020304" pitchFamily="18" charset="0"/>
              </a:defRPr>
            </a:lvl3pPr>
            <a:lvl4pPr marL="1600200" indent="-228600" eaLnBrk="0" hangingPunct="0">
              <a:spcBef>
                <a:spcPct val="20000"/>
              </a:spcBef>
              <a:buClr>
                <a:schemeClr val="tx1"/>
              </a:buClr>
              <a:buSzPct val="100000"/>
              <a:buChar char="•"/>
              <a:defRPr sz="3200">
                <a:solidFill>
                  <a:schemeClr val="tx1"/>
                </a:solidFill>
                <a:latin typeface="Times New Roman" panose="02020603050405020304" pitchFamily="18" charset="0"/>
              </a:defRPr>
            </a:lvl4pPr>
            <a:lvl5pPr marL="2057400" indent="-228600" eaLnBrk="0" hangingPunct="0">
              <a:spcBef>
                <a:spcPct val="20000"/>
              </a:spcBef>
              <a:buClr>
                <a:schemeClr val="tx1"/>
              </a:buClr>
              <a:buSzPct val="100000"/>
              <a:buChar char="–"/>
              <a:defRPr sz="32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SzPct val="100000"/>
              <a:buChar char="–"/>
              <a:defRPr sz="32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SzPct val="100000"/>
              <a:buChar char="–"/>
              <a:defRPr sz="32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SzPct val="100000"/>
              <a:buChar char="–"/>
              <a:defRPr sz="32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SzPct val="100000"/>
              <a:buChar char="–"/>
              <a:defRPr sz="3200">
                <a:solidFill>
                  <a:schemeClr val="tx1"/>
                </a:solidFill>
                <a:latin typeface="Times New Roman" panose="02020603050405020304" pitchFamily="18" charset="0"/>
              </a:defRPr>
            </a:lvl9pPr>
          </a:lstStyle>
          <a:p>
            <a:pPr eaLnBrk="1" hangingPunct="1">
              <a:spcBef>
                <a:spcPct val="0"/>
              </a:spcBef>
              <a:buClrTx/>
              <a:buSzTx/>
              <a:buFontTx/>
              <a:buNone/>
            </a:pPr>
            <a:endParaRPr lang="en-GB" altLang="en-US" sz="2400"/>
          </a:p>
        </p:txBody>
      </p:sp>
      <p:sp>
        <p:nvSpPr>
          <p:cNvPr id="48131" name="Title 1"/>
          <p:cNvSpPr>
            <a:spLocks noGrp="1"/>
          </p:cNvSpPr>
          <p:nvPr>
            <p:ph type="title"/>
          </p:nvPr>
        </p:nvSpPr>
        <p:spPr>
          <a:xfrm>
            <a:off x="2595563" y="0"/>
            <a:ext cx="7772400" cy="1143000"/>
          </a:xfrm>
        </p:spPr>
        <p:txBody>
          <a:bodyPr/>
          <a:lstStyle/>
          <a:p>
            <a:r>
              <a:rPr lang="en-GB" altLang="en-US" smtClean="0"/>
              <a:t>Polymorphism and OOP</a:t>
            </a:r>
            <a:endParaRPr lang="en-US" altLang="en-US" smtClean="0"/>
          </a:p>
        </p:txBody>
      </p:sp>
      <p:pic>
        <p:nvPicPr>
          <p:cNvPr id="48132" name="Picture 3" descr="C:\Documents and Settings\spannm\Local Settings\Temporary Internet Files\Content.IE5\RAR7SAL1\MPj04317670000[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02451" y="1166814"/>
            <a:ext cx="1344613" cy="1146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133" name="Picture 4" descr="C:\Documents and Settings\spannm\Local Settings\Temporary Internet Files\Content.IE5\JAK1AZ7M\MPj04064980000[1].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53250" y="3571875"/>
            <a:ext cx="1582738" cy="1042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134" name="Picture 5" descr="C:\Documents and Settings\spannm\Local Settings\Temporary Internet Files\Content.IE5\JQLWHPG4\MPj04070910000[1].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53251" y="2446339"/>
            <a:ext cx="1495425" cy="1004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135" name="Right Arrow Callout 13"/>
          <p:cNvSpPr>
            <a:spLocks noChangeArrowheads="1"/>
          </p:cNvSpPr>
          <p:nvPr/>
        </p:nvSpPr>
        <p:spPr bwMode="auto">
          <a:xfrm>
            <a:off x="5665789" y="1217614"/>
            <a:ext cx="1165225" cy="4878387"/>
          </a:xfrm>
          <a:prstGeom prst="rightArrowCallout">
            <a:avLst>
              <a:gd name="adj1" fmla="val 29229"/>
              <a:gd name="adj2" fmla="val 30741"/>
              <a:gd name="adj3" fmla="val 25000"/>
              <a:gd name="adj4" fmla="val 64977"/>
            </a:avLst>
          </a:prstGeom>
          <a:solidFill>
            <a:srgbClr val="ACBD0F"/>
          </a:solidFill>
          <a:ln w="9525" algn="ctr">
            <a:solidFill>
              <a:schemeClr val="tx1"/>
            </a:solidFill>
            <a:round/>
            <a:headEnd/>
            <a:tailEnd/>
          </a:ln>
        </p:spPr>
        <p:txBody>
          <a:bodyPr wrap="none"/>
          <a:lstStyle>
            <a:lvl1pPr eaLnBrk="0" hangingPunct="0">
              <a:spcBef>
                <a:spcPct val="20000"/>
              </a:spcBef>
              <a:buClr>
                <a:schemeClr val="tx2"/>
              </a:buClr>
              <a:buSzPct val="75000"/>
              <a:buFont typeface="Wingdings" panose="05000000000000000000" pitchFamily="2" charset="2"/>
              <a:buChar char="n"/>
              <a:defRPr sz="3200">
                <a:solidFill>
                  <a:schemeClr val="tx1"/>
                </a:solidFill>
                <a:latin typeface="Times New Roman" panose="02020603050405020304" pitchFamily="18" charset="0"/>
              </a:defRPr>
            </a:lvl1pPr>
            <a:lvl2pPr marL="742950" indent="-285750" eaLnBrk="0" hangingPunct="0">
              <a:spcBef>
                <a:spcPct val="20000"/>
              </a:spcBef>
              <a:buClr>
                <a:schemeClr val="folHlink"/>
              </a:buClr>
              <a:buSzPct val="60000"/>
              <a:buFont typeface="Wingdings" panose="05000000000000000000" pitchFamily="2" charset="2"/>
              <a:buChar char="u"/>
              <a:defRPr sz="3200">
                <a:solidFill>
                  <a:schemeClr val="tx1"/>
                </a:solidFill>
                <a:latin typeface="Times New Roman" panose="02020603050405020304" pitchFamily="18" charset="0"/>
              </a:defRPr>
            </a:lvl2pPr>
            <a:lvl3pPr marL="1143000" indent="-228600" eaLnBrk="0" hangingPunct="0">
              <a:spcBef>
                <a:spcPct val="20000"/>
              </a:spcBef>
              <a:buClr>
                <a:schemeClr val="tx2"/>
              </a:buClr>
              <a:buSzPct val="60000"/>
              <a:buFont typeface="Wingdings" panose="05000000000000000000" pitchFamily="2" charset="2"/>
              <a:buChar char="t"/>
              <a:defRPr sz="3200">
                <a:solidFill>
                  <a:schemeClr val="tx1"/>
                </a:solidFill>
                <a:latin typeface="Times New Roman" panose="02020603050405020304" pitchFamily="18" charset="0"/>
              </a:defRPr>
            </a:lvl3pPr>
            <a:lvl4pPr marL="1600200" indent="-228600" eaLnBrk="0" hangingPunct="0">
              <a:spcBef>
                <a:spcPct val="20000"/>
              </a:spcBef>
              <a:buClr>
                <a:schemeClr val="tx1"/>
              </a:buClr>
              <a:buSzPct val="100000"/>
              <a:buChar char="•"/>
              <a:defRPr sz="3200">
                <a:solidFill>
                  <a:schemeClr val="tx1"/>
                </a:solidFill>
                <a:latin typeface="Times New Roman" panose="02020603050405020304" pitchFamily="18" charset="0"/>
              </a:defRPr>
            </a:lvl4pPr>
            <a:lvl5pPr marL="2057400" indent="-228600" eaLnBrk="0" hangingPunct="0">
              <a:spcBef>
                <a:spcPct val="20000"/>
              </a:spcBef>
              <a:buClr>
                <a:schemeClr val="tx1"/>
              </a:buClr>
              <a:buSzPct val="100000"/>
              <a:buChar char="–"/>
              <a:defRPr sz="32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SzPct val="100000"/>
              <a:buChar char="–"/>
              <a:defRPr sz="32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SzPct val="100000"/>
              <a:buChar char="–"/>
              <a:defRPr sz="32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SzPct val="100000"/>
              <a:buChar char="–"/>
              <a:defRPr sz="32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SzPct val="100000"/>
              <a:buChar char="–"/>
              <a:defRPr sz="3200">
                <a:solidFill>
                  <a:schemeClr val="tx1"/>
                </a:solidFill>
                <a:latin typeface="Times New Roman" panose="02020603050405020304" pitchFamily="18" charset="0"/>
              </a:defRPr>
            </a:lvl9pPr>
          </a:lstStyle>
          <a:p>
            <a:pPr eaLnBrk="1" hangingPunct="1">
              <a:spcBef>
                <a:spcPct val="0"/>
              </a:spcBef>
              <a:buClrTx/>
              <a:buSzTx/>
              <a:buFontTx/>
              <a:buNone/>
            </a:pPr>
            <a:endParaRPr lang="en-GB" altLang="en-US" sz="2400"/>
          </a:p>
        </p:txBody>
      </p:sp>
      <p:sp>
        <p:nvSpPr>
          <p:cNvPr id="48136" name="TextBox 14"/>
          <p:cNvSpPr txBox="1">
            <a:spLocks noChangeArrowheads="1"/>
          </p:cNvSpPr>
          <p:nvPr/>
        </p:nvSpPr>
        <p:spPr bwMode="auto">
          <a:xfrm>
            <a:off x="5616575" y="3452813"/>
            <a:ext cx="110013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2"/>
              </a:buClr>
              <a:buSzPct val="75000"/>
              <a:buFont typeface="Wingdings" panose="05000000000000000000" pitchFamily="2" charset="2"/>
              <a:buChar char="n"/>
              <a:defRPr sz="3200">
                <a:solidFill>
                  <a:schemeClr val="tx1"/>
                </a:solidFill>
                <a:latin typeface="Times New Roman" panose="02020603050405020304" pitchFamily="18" charset="0"/>
              </a:defRPr>
            </a:lvl1pPr>
            <a:lvl2pPr marL="742950" indent="-285750" eaLnBrk="0" hangingPunct="0">
              <a:spcBef>
                <a:spcPct val="20000"/>
              </a:spcBef>
              <a:buClr>
                <a:schemeClr val="folHlink"/>
              </a:buClr>
              <a:buSzPct val="60000"/>
              <a:buFont typeface="Wingdings" panose="05000000000000000000" pitchFamily="2" charset="2"/>
              <a:buChar char="u"/>
              <a:defRPr sz="3200">
                <a:solidFill>
                  <a:schemeClr val="tx1"/>
                </a:solidFill>
                <a:latin typeface="Times New Roman" panose="02020603050405020304" pitchFamily="18" charset="0"/>
              </a:defRPr>
            </a:lvl2pPr>
            <a:lvl3pPr marL="1143000" indent="-228600" eaLnBrk="0" hangingPunct="0">
              <a:spcBef>
                <a:spcPct val="20000"/>
              </a:spcBef>
              <a:buClr>
                <a:schemeClr val="tx2"/>
              </a:buClr>
              <a:buSzPct val="60000"/>
              <a:buFont typeface="Wingdings" panose="05000000000000000000" pitchFamily="2" charset="2"/>
              <a:buChar char="t"/>
              <a:defRPr sz="3200">
                <a:solidFill>
                  <a:schemeClr val="tx1"/>
                </a:solidFill>
                <a:latin typeface="Times New Roman" panose="02020603050405020304" pitchFamily="18" charset="0"/>
              </a:defRPr>
            </a:lvl3pPr>
            <a:lvl4pPr marL="1600200" indent="-228600" eaLnBrk="0" hangingPunct="0">
              <a:spcBef>
                <a:spcPct val="20000"/>
              </a:spcBef>
              <a:buClr>
                <a:schemeClr val="tx1"/>
              </a:buClr>
              <a:buSzPct val="100000"/>
              <a:buChar char="•"/>
              <a:defRPr sz="3200">
                <a:solidFill>
                  <a:schemeClr val="tx1"/>
                </a:solidFill>
                <a:latin typeface="Times New Roman" panose="02020603050405020304" pitchFamily="18" charset="0"/>
              </a:defRPr>
            </a:lvl4pPr>
            <a:lvl5pPr marL="2057400" indent="-228600" eaLnBrk="0" hangingPunct="0">
              <a:spcBef>
                <a:spcPct val="20000"/>
              </a:spcBef>
              <a:buClr>
                <a:schemeClr val="tx1"/>
              </a:buClr>
              <a:buSzPct val="100000"/>
              <a:buChar char="–"/>
              <a:defRPr sz="32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SzPct val="100000"/>
              <a:buChar char="–"/>
              <a:defRPr sz="32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SzPct val="100000"/>
              <a:buChar char="–"/>
              <a:defRPr sz="32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SzPct val="100000"/>
              <a:buChar char="–"/>
              <a:defRPr sz="32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SzPct val="100000"/>
              <a:buChar char="–"/>
              <a:defRPr sz="3200">
                <a:solidFill>
                  <a:schemeClr val="tx1"/>
                </a:solidFill>
                <a:latin typeface="Times New Roman" panose="02020603050405020304" pitchFamily="18" charset="0"/>
              </a:defRPr>
            </a:lvl9pPr>
          </a:lstStyle>
          <a:p>
            <a:pPr eaLnBrk="1" hangingPunct="1">
              <a:spcBef>
                <a:spcPct val="0"/>
              </a:spcBef>
              <a:buClrTx/>
              <a:buSzTx/>
              <a:buFontTx/>
              <a:buNone/>
            </a:pPr>
            <a:r>
              <a:rPr lang="en-GB" altLang="en-US" sz="2400"/>
              <a:t>Move</a:t>
            </a:r>
            <a:endParaRPr lang="en-US" altLang="en-US" sz="2400"/>
          </a:p>
        </p:txBody>
      </p:sp>
      <p:sp>
        <p:nvSpPr>
          <p:cNvPr id="48137" name="TextBox 13"/>
          <p:cNvSpPr txBox="1">
            <a:spLocks noChangeArrowheads="1"/>
          </p:cNvSpPr>
          <p:nvPr/>
        </p:nvSpPr>
        <p:spPr bwMode="auto">
          <a:xfrm>
            <a:off x="5759451" y="6142038"/>
            <a:ext cx="1857375"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2"/>
              </a:buClr>
              <a:buSzPct val="75000"/>
              <a:buFont typeface="Wingdings" panose="05000000000000000000" pitchFamily="2" charset="2"/>
              <a:buChar char="n"/>
              <a:defRPr sz="3200">
                <a:solidFill>
                  <a:schemeClr val="tx1"/>
                </a:solidFill>
                <a:latin typeface="Times New Roman" panose="02020603050405020304" pitchFamily="18" charset="0"/>
              </a:defRPr>
            </a:lvl1pPr>
            <a:lvl2pPr marL="742950" indent="-285750" eaLnBrk="0" hangingPunct="0">
              <a:spcBef>
                <a:spcPct val="20000"/>
              </a:spcBef>
              <a:buClr>
                <a:schemeClr val="folHlink"/>
              </a:buClr>
              <a:buSzPct val="60000"/>
              <a:buFont typeface="Wingdings" panose="05000000000000000000" pitchFamily="2" charset="2"/>
              <a:buChar char="u"/>
              <a:defRPr sz="3200">
                <a:solidFill>
                  <a:schemeClr val="tx1"/>
                </a:solidFill>
                <a:latin typeface="Times New Roman" panose="02020603050405020304" pitchFamily="18" charset="0"/>
              </a:defRPr>
            </a:lvl2pPr>
            <a:lvl3pPr marL="1143000" indent="-228600" eaLnBrk="0" hangingPunct="0">
              <a:spcBef>
                <a:spcPct val="20000"/>
              </a:spcBef>
              <a:buClr>
                <a:schemeClr val="tx2"/>
              </a:buClr>
              <a:buSzPct val="60000"/>
              <a:buFont typeface="Wingdings" panose="05000000000000000000" pitchFamily="2" charset="2"/>
              <a:buChar char="t"/>
              <a:defRPr sz="3200">
                <a:solidFill>
                  <a:schemeClr val="tx1"/>
                </a:solidFill>
                <a:latin typeface="Times New Roman" panose="02020603050405020304" pitchFamily="18" charset="0"/>
              </a:defRPr>
            </a:lvl3pPr>
            <a:lvl4pPr marL="1600200" indent="-228600" eaLnBrk="0" hangingPunct="0">
              <a:spcBef>
                <a:spcPct val="20000"/>
              </a:spcBef>
              <a:buClr>
                <a:schemeClr val="tx1"/>
              </a:buClr>
              <a:buSzPct val="100000"/>
              <a:buChar char="•"/>
              <a:defRPr sz="3200">
                <a:solidFill>
                  <a:schemeClr val="tx1"/>
                </a:solidFill>
                <a:latin typeface="Times New Roman" panose="02020603050405020304" pitchFamily="18" charset="0"/>
              </a:defRPr>
            </a:lvl4pPr>
            <a:lvl5pPr marL="2057400" indent="-228600" eaLnBrk="0" hangingPunct="0">
              <a:spcBef>
                <a:spcPct val="20000"/>
              </a:spcBef>
              <a:buClr>
                <a:schemeClr val="tx1"/>
              </a:buClr>
              <a:buSzPct val="100000"/>
              <a:buChar char="–"/>
              <a:defRPr sz="32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SzPct val="100000"/>
              <a:buChar char="–"/>
              <a:defRPr sz="32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SzPct val="100000"/>
              <a:buChar char="–"/>
              <a:defRPr sz="32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SzPct val="100000"/>
              <a:buChar char="–"/>
              <a:defRPr sz="32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SzPct val="100000"/>
              <a:buChar char="–"/>
              <a:defRPr sz="3200">
                <a:solidFill>
                  <a:schemeClr val="tx1"/>
                </a:solidFill>
                <a:latin typeface="Times New Roman" panose="02020603050405020304" pitchFamily="18" charset="0"/>
              </a:defRPr>
            </a:lvl9pPr>
          </a:lstStyle>
          <a:p>
            <a:pPr eaLnBrk="1" hangingPunct="1">
              <a:spcBef>
                <a:spcPct val="0"/>
              </a:spcBef>
              <a:buClrTx/>
              <a:buSzTx/>
              <a:buFontTx/>
              <a:buNone/>
            </a:pPr>
            <a:r>
              <a:rPr lang="en-GB" altLang="en-US" sz="2400"/>
              <a:t>.</a:t>
            </a:r>
          </a:p>
          <a:p>
            <a:pPr eaLnBrk="1" hangingPunct="1">
              <a:spcBef>
                <a:spcPct val="0"/>
              </a:spcBef>
              <a:buClrTx/>
              <a:buSzTx/>
              <a:buFontTx/>
              <a:buNone/>
            </a:pPr>
            <a:r>
              <a:rPr lang="en-GB" altLang="en-US" sz="2400"/>
              <a:t>.</a:t>
            </a:r>
          </a:p>
        </p:txBody>
      </p:sp>
      <p:sp>
        <p:nvSpPr>
          <p:cNvPr id="48138" name="TextBox 14"/>
          <p:cNvSpPr txBox="1">
            <a:spLocks noChangeArrowheads="1"/>
          </p:cNvSpPr>
          <p:nvPr/>
        </p:nvSpPr>
        <p:spPr bwMode="auto">
          <a:xfrm>
            <a:off x="3759201" y="3524251"/>
            <a:ext cx="16430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2"/>
              </a:buClr>
              <a:buSzPct val="75000"/>
              <a:buFont typeface="Wingdings" panose="05000000000000000000" pitchFamily="2" charset="2"/>
              <a:buChar char="n"/>
              <a:defRPr sz="3200">
                <a:solidFill>
                  <a:schemeClr val="tx1"/>
                </a:solidFill>
                <a:latin typeface="Times New Roman" panose="02020603050405020304" pitchFamily="18" charset="0"/>
              </a:defRPr>
            </a:lvl1pPr>
            <a:lvl2pPr marL="742950" indent="-285750" eaLnBrk="0" hangingPunct="0">
              <a:spcBef>
                <a:spcPct val="20000"/>
              </a:spcBef>
              <a:buClr>
                <a:schemeClr val="folHlink"/>
              </a:buClr>
              <a:buSzPct val="60000"/>
              <a:buFont typeface="Wingdings" panose="05000000000000000000" pitchFamily="2" charset="2"/>
              <a:buChar char="u"/>
              <a:defRPr sz="3200">
                <a:solidFill>
                  <a:schemeClr val="tx1"/>
                </a:solidFill>
                <a:latin typeface="Times New Roman" panose="02020603050405020304" pitchFamily="18" charset="0"/>
              </a:defRPr>
            </a:lvl2pPr>
            <a:lvl3pPr marL="1143000" indent="-228600" eaLnBrk="0" hangingPunct="0">
              <a:spcBef>
                <a:spcPct val="20000"/>
              </a:spcBef>
              <a:buClr>
                <a:schemeClr val="tx2"/>
              </a:buClr>
              <a:buSzPct val="60000"/>
              <a:buFont typeface="Wingdings" panose="05000000000000000000" pitchFamily="2" charset="2"/>
              <a:buChar char="t"/>
              <a:defRPr sz="3200">
                <a:solidFill>
                  <a:schemeClr val="tx1"/>
                </a:solidFill>
                <a:latin typeface="Times New Roman" panose="02020603050405020304" pitchFamily="18" charset="0"/>
              </a:defRPr>
            </a:lvl3pPr>
            <a:lvl4pPr marL="1600200" indent="-228600" eaLnBrk="0" hangingPunct="0">
              <a:spcBef>
                <a:spcPct val="20000"/>
              </a:spcBef>
              <a:buClr>
                <a:schemeClr val="tx1"/>
              </a:buClr>
              <a:buSzPct val="100000"/>
              <a:buChar char="•"/>
              <a:defRPr sz="3200">
                <a:solidFill>
                  <a:schemeClr val="tx1"/>
                </a:solidFill>
                <a:latin typeface="Times New Roman" panose="02020603050405020304" pitchFamily="18" charset="0"/>
              </a:defRPr>
            </a:lvl4pPr>
            <a:lvl5pPr marL="2057400" indent="-228600" eaLnBrk="0" hangingPunct="0">
              <a:spcBef>
                <a:spcPct val="20000"/>
              </a:spcBef>
              <a:buClr>
                <a:schemeClr val="tx1"/>
              </a:buClr>
              <a:buSzPct val="100000"/>
              <a:buChar char="–"/>
              <a:defRPr sz="32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SzPct val="100000"/>
              <a:buChar char="–"/>
              <a:defRPr sz="32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SzPct val="100000"/>
              <a:buChar char="–"/>
              <a:defRPr sz="32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SzPct val="100000"/>
              <a:buChar char="–"/>
              <a:defRPr sz="32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SzPct val="100000"/>
              <a:buChar char="–"/>
              <a:defRPr sz="3200">
                <a:solidFill>
                  <a:schemeClr val="tx1"/>
                </a:solidFill>
                <a:latin typeface="Times New Roman" panose="02020603050405020304" pitchFamily="18" charset="0"/>
              </a:defRPr>
            </a:lvl9pPr>
          </a:lstStyle>
          <a:p>
            <a:pPr eaLnBrk="1" hangingPunct="1">
              <a:spcBef>
                <a:spcPct val="0"/>
              </a:spcBef>
              <a:buClrTx/>
              <a:buSzTx/>
              <a:buFontTx/>
              <a:buNone/>
            </a:pPr>
            <a:r>
              <a:rPr lang="en-GB" altLang="en-US" sz="2400"/>
              <a:t>animal</a:t>
            </a:r>
            <a:endParaRPr lang="en-US" altLang="en-US" sz="2400"/>
          </a:p>
        </p:txBody>
      </p:sp>
      <p:cxnSp>
        <p:nvCxnSpPr>
          <p:cNvPr id="48139" name="Straight Arrow Connector 19"/>
          <p:cNvCxnSpPr>
            <a:cxnSpLocks noChangeShapeType="1"/>
          </p:cNvCxnSpPr>
          <p:nvPr/>
        </p:nvCxnSpPr>
        <p:spPr bwMode="auto">
          <a:xfrm>
            <a:off x="4759325" y="3738564"/>
            <a:ext cx="857250" cy="1587"/>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pic>
        <p:nvPicPr>
          <p:cNvPr id="48140" name="Picture 14" descr="https://encrypted-tbn1.gstatic.com/images?q=tbn:ANd9GcSTI4OY56QiTeaD0xceUED7XjqY1epgpr1v1tl13-wqWfqv4bLj0w"/>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983414" y="4797425"/>
            <a:ext cx="1577975" cy="1150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fld id="{FA8C678A-18FB-4A6C-9A8F-CEEC6E6D270C}" type="slidenum">
              <a:rPr lang="en-US" smtClean="0"/>
              <a:t>93</a:t>
            </a:fld>
            <a:endParaRPr lang="en-US"/>
          </a:p>
        </p:txBody>
      </p:sp>
    </p:spTree>
    <p:extLst>
      <p:ext uri="{BB962C8B-B14F-4D97-AF65-F5344CB8AC3E}">
        <p14:creationId xmlns:p14="http://schemas.microsoft.com/office/powerpoint/2010/main" val="2175562715"/>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a:xfrm>
            <a:off x="2595563" y="0"/>
            <a:ext cx="7772400" cy="1143000"/>
          </a:xfrm>
        </p:spPr>
        <p:txBody>
          <a:bodyPr/>
          <a:lstStyle/>
          <a:p>
            <a:r>
              <a:rPr lang="en-GB" altLang="en-US" smtClean="0"/>
              <a:t>Summary</a:t>
            </a:r>
            <a:endParaRPr lang="en-US" altLang="en-US" smtClean="0"/>
          </a:p>
        </p:txBody>
      </p:sp>
      <p:sp>
        <p:nvSpPr>
          <p:cNvPr id="3" name="Content Placeholder 2"/>
          <p:cNvSpPr>
            <a:spLocks noGrp="1"/>
          </p:cNvSpPr>
          <p:nvPr>
            <p:ph idx="1"/>
          </p:nvPr>
        </p:nvSpPr>
        <p:spPr>
          <a:xfrm>
            <a:off x="2595563" y="1214438"/>
            <a:ext cx="7772400" cy="4114800"/>
          </a:xfrm>
        </p:spPr>
        <p:txBody>
          <a:bodyPr>
            <a:normAutofit fontScale="92500" lnSpcReduction="10000"/>
          </a:bodyPr>
          <a:lstStyle/>
          <a:p>
            <a:r>
              <a:rPr lang="en-GB" sz="2400"/>
              <a:t>We have looked at how we can extend existing classes through the idea of inheritance</a:t>
            </a:r>
          </a:p>
          <a:p>
            <a:r>
              <a:rPr lang="en-GB" sz="2400"/>
              <a:t>We have seen how, by accessing derived classes through a base class pointer, object behaviour is determined at run time through polymorphism</a:t>
            </a:r>
          </a:p>
          <a:p>
            <a:r>
              <a:rPr lang="en-GB" sz="2400"/>
              <a:t>We have looked at abstract classes where there is no obvious implementation of base class virtual methods</a:t>
            </a:r>
          </a:p>
          <a:p>
            <a:pPr lvl="1"/>
            <a:r>
              <a:rPr lang="en-GB"/>
              <a:t>These methods are always overriden by derived class methods</a:t>
            </a:r>
          </a:p>
          <a:p>
            <a:r>
              <a:rPr lang="en-GB" sz="2400"/>
              <a:t>We have looked at the significance of polymorphism in object orientation</a:t>
            </a:r>
          </a:p>
          <a:p>
            <a:pPr lvl="1"/>
            <a:r>
              <a:rPr lang="en-GB"/>
              <a:t>Object oriented applications are easily extended with additional code mainly confined to new derived classes</a:t>
            </a:r>
          </a:p>
          <a:p>
            <a:endParaRPr lang="en-GB"/>
          </a:p>
          <a:p>
            <a:endParaRPr lang="en-GB"/>
          </a:p>
          <a:p>
            <a:endParaRPr lang="en-GB" smtClean="0"/>
          </a:p>
          <a:p>
            <a:endParaRPr lang="en-US" smtClean="0"/>
          </a:p>
        </p:txBody>
      </p:sp>
      <p:sp>
        <p:nvSpPr>
          <p:cNvPr id="2" name="Slide Number Placeholder 1"/>
          <p:cNvSpPr>
            <a:spLocks noGrp="1"/>
          </p:cNvSpPr>
          <p:nvPr>
            <p:ph type="sldNum" sz="quarter" idx="12"/>
          </p:nvPr>
        </p:nvSpPr>
        <p:spPr/>
        <p:txBody>
          <a:bodyPr/>
          <a:lstStyle/>
          <a:p>
            <a:fld id="{FA8C678A-18FB-4A6C-9A8F-CEEC6E6D270C}" type="slidenum">
              <a:rPr lang="en-US" smtClean="0"/>
              <a:t>94</a:t>
            </a:fld>
            <a:endParaRPr lang="en-US"/>
          </a:p>
        </p:txBody>
      </p:sp>
    </p:spTree>
    <p:extLst>
      <p:ext uri="{BB962C8B-B14F-4D97-AF65-F5344CB8AC3E}">
        <p14:creationId xmlns:p14="http://schemas.microsoft.com/office/powerpoint/2010/main" val="273645988"/>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sz="4400" dirty="0" smtClean="0">
                <a:solidFill>
                  <a:srgbClr val="C00000"/>
                </a:solidFill>
              </a:rPr>
              <a:t>6) Exception handling mechanism and practice</a:t>
            </a:r>
          </a:p>
        </p:txBody>
      </p:sp>
      <p:sp>
        <p:nvSpPr>
          <p:cNvPr id="5" name="Subtitle 4"/>
          <p:cNvSpPr>
            <a:spLocks noGrp="1"/>
          </p:cNvSpPr>
          <p:nvPr>
            <p:ph type="subTitle" idx="1"/>
          </p:nvPr>
        </p:nvSpPr>
        <p:spPr/>
        <p:txBody>
          <a:bodyPr/>
          <a:lstStyle/>
          <a:p>
            <a:endParaRPr lang="en-US"/>
          </a:p>
        </p:txBody>
      </p:sp>
      <p:sp>
        <p:nvSpPr>
          <p:cNvPr id="2" name="Slide Number Placeholder 1"/>
          <p:cNvSpPr>
            <a:spLocks noGrp="1"/>
          </p:cNvSpPr>
          <p:nvPr>
            <p:ph type="sldNum" sz="quarter" idx="12"/>
          </p:nvPr>
        </p:nvSpPr>
        <p:spPr/>
        <p:txBody>
          <a:bodyPr/>
          <a:lstStyle/>
          <a:p>
            <a:fld id="{FA8C678A-18FB-4A6C-9A8F-CEEC6E6D270C}" type="slidenum">
              <a:rPr lang="en-US" smtClean="0"/>
              <a:t>95</a:t>
            </a:fld>
            <a:endParaRPr lang="en-US"/>
          </a:p>
        </p:txBody>
      </p:sp>
    </p:spTree>
    <p:extLst>
      <p:ext uri="{BB962C8B-B14F-4D97-AF65-F5344CB8AC3E}">
        <p14:creationId xmlns:p14="http://schemas.microsoft.com/office/powerpoint/2010/main" val="2841577756"/>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294967295"/>
          </p:nvPr>
        </p:nvSpPr>
        <p:spPr>
          <a:xfrm>
            <a:off x="838200" y="6356350"/>
            <a:ext cx="2743200" cy="365125"/>
          </a:xfrm>
        </p:spPr>
        <p:txBody>
          <a:bodyPr/>
          <a:lstStyle/>
          <a:p>
            <a:fld id="{D6C1D463-B963-4F92-9EFB-B4E0AEE9BE75}" type="slidenum">
              <a:rPr lang="en-US"/>
              <a:pPr/>
              <a:t>96</a:t>
            </a:fld>
            <a:endParaRPr lang="en-US"/>
          </a:p>
        </p:txBody>
      </p:sp>
      <p:sp>
        <p:nvSpPr>
          <p:cNvPr id="901122" name="Rectangle 2"/>
          <p:cNvSpPr>
            <a:spLocks noGrp="1" noChangeArrowheads="1"/>
          </p:cNvSpPr>
          <p:nvPr>
            <p:ph type="title"/>
          </p:nvPr>
        </p:nvSpPr>
        <p:spPr>
          <a:noFill/>
          <a:ln/>
        </p:spPr>
        <p:txBody>
          <a:bodyPr/>
          <a:lstStyle/>
          <a:p>
            <a:r>
              <a:rPr lang="en-US"/>
              <a:t>13.1 Introduction</a:t>
            </a:r>
          </a:p>
        </p:txBody>
      </p:sp>
      <p:sp>
        <p:nvSpPr>
          <p:cNvPr id="901123" name="Rectangle 3"/>
          <p:cNvSpPr>
            <a:spLocks noGrp="1" noChangeArrowheads="1"/>
          </p:cNvSpPr>
          <p:nvPr>
            <p:ph type="body" idx="1"/>
          </p:nvPr>
        </p:nvSpPr>
        <p:spPr/>
        <p:txBody>
          <a:bodyPr/>
          <a:lstStyle/>
          <a:p>
            <a:r>
              <a:rPr lang="en-US"/>
              <a:t>Exception – an indication of a problem that occurs during a program’s execution</a:t>
            </a:r>
          </a:p>
          <a:p>
            <a:r>
              <a:rPr lang="en-US"/>
              <a:t>Exception handling – resolving exceptions that may occur so program can continue or terminate gracefully</a:t>
            </a:r>
          </a:p>
          <a:p>
            <a:r>
              <a:rPr lang="en-US"/>
              <a:t>Exception handling enables programmers to create programs that are more robust and fault-tolerant</a:t>
            </a:r>
          </a:p>
        </p:txBody>
      </p:sp>
    </p:spTree>
    <p:extLst>
      <p:ext uri="{BB962C8B-B14F-4D97-AF65-F5344CB8AC3E}">
        <p14:creationId xmlns:p14="http://schemas.microsoft.com/office/powerpoint/2010/main" val="2290869911"/>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294967295"/>
          </p:nvPr>
        </p:nvSpPr>
        <p:spPr>
          <a:xfrm>
            <a:off x="838200" y="6356350"/>
            <a:ext cx="2743200" cy="365125"/>
          </a:xfrm>
        </p:spPr>
        <p:txBody>
          <a:bodyPr/>
          <a:lstStyle/>
          <a:p>
            <a:fld id="{4F4723DF-7CAE-40A5-BB89-04CC38572BEB}" type="slidenum">
              <a:rPr lang="en-US"/>
              <a:pPr/>
              <a:t>97</a:t>
            </a:fld>
            <a:endParaRPr lang="en-US"/>
          </a:p>
        </p:txBody>
      </p:sp>
      <p:sp>
        <p:nvSpPr>
          <p:cNvPr id="913410" name="Rectangle 2"/>
          <p:cNvSpPr>
            <a:spLocks noGrp="1" noChangeArrowheads="1"/>
          </p:cNvSpPr>
          <p:nvPr>
            <p:ph type="title"/>
          </p:nvPr>
        </p:nvSpPr>
        <p:spPr>
          <a:noFill/>
          <a:ln/>
        </p:spPr>
        <p:txBody>
          <a:bodyPr/>
          <a:lstStyle/>
          <a:p>
            <a:r>
              <a:rPr lang="en-US"/>
              <a:t>13.1 Introduction</a:t>
            </a:r>
          </a:p>
        </p:txBody>
      </p:sp>
      <p:sp>
        <p:nvSpPr>
          <p:cNvPr id="913411" name="Rectangle 3"/>
          <p:cNvSpPr>
            <a:spLocks noGrp="1" noChangeArrowheads="1"/>
          </p:cNvSpPr>
          <p:nvPr>
            <p:ph type="body" idx="1"/>
          </p:nvPr>
        </p:nvSpPr>
        <p:spPr/>
        <p:txBody>
          <a:bodyPr/>
          <a:lstStyle/>
          <a:p>
            <a:r>
              <a:rPr lang="en-US"/>
              <a:t>Examples</a:t>
            </a:r>
          </a:p>
          <a:p>
            <a:pPr lvl="1"/>
            <a:r>
              <a:rPr lang="en-US">
                <a:latin typeface="Lucida Console" panose="020B0609040504020204" pitchFamily="49" charset="0"/>
              </a:rPr>
              <a:t>ArrayIndexOutOfBoundsException</a:t>
            </a:r>
            <a:r>
              <a:rPr lang="en-US"/>
              <a:t> – an attempt is made to access an element past the end of an array</a:t>
            </a:r>
          </a:p>
          <a:p>
            <a:pPr lvl="1"/>
            <a:r>
              <a:rPr lang="en-US">
                <a:latin typeface="Lucida Console" panose="020B0609040504020204" pitchFamily="49" charset="0"/>
              </a:rPr>
              <a:t>ClassCastException</a:t>
            </a:r>
            <a:r>
              <a:rPr lang="en-US"/>
              <a:t> – an attempt is made to cast an object that does not have an </a:t>
            </a:r>
            <a:r>
              <a:rPr lang="en-US" i="1"/>
              <a:t>is-a</a:t>
            </a:r>
            <a:r>
              <a:rPr lang="en-US"/>
              <a:t> relationship with the type specified in the cast operator</a:t>
            </a:r>
            <a:endParaRPr lang="en-US">
              <a:latin typeface="Lucida Console" panose="020B0609040504020204" pitchFamily="49" charset="0"/>
            </a:endParaRPr>
          </a:p>
          <a:p>
            <a:pPr lvl="1"/>
            <a:r>
              <a:rPr lang="en-US">
                <a:latin typeface="Lucida Console" panose="020B0609040504020204" pitchFamily="49" charset="0"/>
              </a:rPr>
              <a:t>NullPointerException</a:t>
            </a:r>
            <a:r>
              <a:rPr lang="en-US"/>
              <a:t> – when a </a:t>
            </a:r>
            <a:r>
              <a:rPr lang="en-US">
                <a:latin typeface="Lucida Console" panose="020B0609040504020204" pitchFamily="49" charset="0"/>
              </a:rPr>
              <a:t>null</a:t>
            </a:r>
            <a:r>
              <a:rPr lang="en-US"/>
              <a:t> reference is used where an object is expected</a:t>
            </a:r>
          </a:p>
          <a:p>
            <a:pPr lvl="1"/>
            <a:endParaRPr lang="en-US">
              <a:latin typeface="Lucida Console" panose="020B0609040504020204" pitchFamily="49" charset="0"/>
            </a:endParaRPr>
          </a:p>
        </p:txBody>
      </p:sp>
    </p:spTree>
    <p:extLst>
      <p:ext uri="{BB962C8B-B14F-4D97-AF65-F5344CB8AC3E}">
        <p14:creationId xmlns:p14="http://schemas.microsoft.com/office/powerpoint/2010/main" val="86734727"/>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294967295"/>
          </p:nvPr>
        </p:nvSpPr>
        <p:spPr>
          <a:xfrm>
            <a:off x="838200" y="6356350"/>
            <a:ext cx="2743200" cy="365125"/>
          </a:xfrm>
        </p:spPr>
        <p:txBody>
          <a:bodyPr/>
          <a:lstStyle/>
          <a:p>
            <a:fld id="{E1B3D80E-FA3E-4F63-A335-CA8C29A46256}" type="slidenum">
              <a:rPr lang="en-US"/>
              <a:pPr/>
              <a:t>98</a:t>
            </a:fld>
            <a:endParaRPr lang="en-US"/>
          </a:p>
        </p:txBody>
      </p:sp>
      <p:sp>
        <p:nvSpPr>
          <p:cNvPr id="914434" name="Rectangle 2"/>
          <p:cNvSpPr>
            <a:spLocks noGrp="1" noChangeArrowheads="1"/>
          </p:cNvSpPr>
          <p:nvPr>
            <p:ph type="title"/>
          </p:nvPr>
        </p:nvSpPr>
        <p:spPr>
          <a:noFill/>
          <a:ln/>
        </p:spPr>
        <p:txBody>
          <a:bodyPr/>
          <a:lstStyle/>
          <a:p>
            <a:r>
              <a:rPr lang="en-US"/>
              <a:t>13.2 Exception-Handling Overview</a:t>
            </a:r>
          </a:p>
        </p:txBody>
      </p:sp>
      <p:sp>
        <p:nvSpPr>
          <p:cNvPr id="914435" name="Rectangle 3"/>
          <p:cNvSpPr>
            <a:spLocks noGrp="1" noChangeArrowheads="1"/>
          </p:cNvSpPr>
          <p:nvPr>
            <p:ph type="body" idx="1"/>
          </p:nvPr>
        </p:nvSpPr>
        <p:spPr/>
        <p:txBody>
          <a:bodyPr/>
          <a:lstStyle/>
          <a:p>
            <a:r>
              <a:rPr lang="en-US"/>
              <a:t>Intermixing program logic with error-handling logic can make programs difficult to read, modify, maintain and debug</a:t>
            </a:r>
          </a:p>
          <a:p>
            <a:r>
              <a:rPr lang="en-US"/>
              <a:t>Exception handling enables programmers to remove error-handling code from the “main line” of the program’s execution</a:t>
            </a:r>
          </a:p>
          <a:p>
            <a:r>
              <a:rPr lang="en-US"/>
              <a:t>Improves clarity</a:t>
            </a:r>
          </a:p>
          <a:p>
            <a:r>
              <a:rPr lang="en-US"/>
              <a:t>Enhances modifiability</a:t>
            </a:r>
          </a:p>
        </p:txBody>
      </p:sp>
    </p:spTree>
    <p:extLst>
      <p:ext uri="{BB962C8B-B14F-4D97-AF65-F5344CB8AC3E}">
        <p14:creationId xmlns:p14="http://schemas.microsoft.com/office/powerpoint/2010/main" val="3578909355"/>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294967295"/>
          </p:nvPr>
        </p:nvSpPr>
        <p:spPr>
          <a:xfrm>
            <a:off x="838200" y="6356350"/>
            <a:ext cx="2743200" cy="365125"/>
          </a:xfrm>
        </p:spPr>
        <p:txBody>
          <a:bodyPr/>
          <a:lstStyle/>
          <a:p>
            <a:fld id="{7331F9EE-2620-4D88-AC9F-CEDBDAAEE71B}" type="slidenum">
              <a:rPr lang="en-US"/>
              <a:pPr/>
              <a:t>99</a:t>
            </a:fld>
            <a:endParaRPr lang="en-US"/>
          </a:p>
        </p:txBody>
      </p:sp>
      <p:sp>
        <p:nvSpPr>
          <p:cNvPr id="803844" name="Rectangle 4"/>
          <p:cNvSpPr>
            <a:spLocks noGrp="1" noChangeArrowheads="1"/>
          </p:cNvSpPr>
          <p:nvPr>
            <p:ph type="title"/>
          </p:nvPr>
        </p:nvSpPr>
        <p:spPr>
          <a:noFill/>
        </p:spPr>
        <p:txBody>
          <a:bodyPr/>
          <a:lstStyle/>
          <a:p>
            <a:r>
              <a:rPr lang="en-US" dirty="0">
                <a:cs typeface="Times New Roman" panose="02020603050405020304" pitchFamily="18" charset="0"/>
              </a:rPr>
              <a:t>Performance </a:t>
            </a:r>
            <a:r>
              <a:rPr lang="en-US" dirty="0" smtClean="0">
                <a:cs typeface="Times New Roman" panose="02020603050405020304" pitchFamily="18" charset="0"/>
              </a:rPr>
              <a:t>Tip</a:t>
            </a:r>
            <a:endParaRPr lang="en-US" dirty="0">
              <a:cs typeface="Times New Roman" panose="02020603050405020304" pitchFamily="18" charset="0"/>
            </a:endParaRPr>
          </a:p>
        </p:txBody>
      </p:sp>
      <p:sp>
        <p:nvSpPr>
          <p:cNvPr id="803845" name="Rectangle 5"/>
          <p:cNvSpPr>
            <a:spLocks noGrp="1" noChangeArrowheads="1"/>
          </p:cNvSpPr>
          <p:nvPr>
            <p:ph type="body" idx="1"/>
          </p:nvPr>
        </p:nvSpPr>
        <p:spPr>
          <a:xfrm>
            <a:off x="2665414" y="1905000"/>
            <a:ext cx="7621587" cy="2781300"/>
          </a:xfrm>
          <a:noFill/>
        </p:spPr>
        <p:txBody>
          <a:bodyPr/>
          <a:lstStyle/>
          <a:p>
            <a:r>
              <a:rPr lang="en-US">
                <a:cs typeface="Times New Roman" panose="02020603050405020304" pitchFamily="18" charset="0"/>
              </a:rPr>
              <a:t>If the potential problems occur infrequently, intermixing program and error-handling logic can degrade a program’s performance, because the program must perform (potentially frequent) tests to determine whether the task executed correctly and the next task can be performed.</a:t>
            </a:r>
            <a:r>
              <a:rPr lang="en-US"/>
              <a:t> </a:t>
            </a:r>
          </a:p>
        </p:txBody>
      </p:sp>
    </p:spTree>
    <p:extLst>
      <p:ext uri="{BB962C8B-B14F-4D97-AF65-F5344CB8AC3E}">
        <p14:creationId xmlns:p14="http://schemas.microsoft.com/office/powerpoint/2010/main" val="12415898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8C5E9E767291647B25E179C7D7A2EEB" ma:contentTypeVersion="5" ma:contentTypeDescription="Create a new document." ma:contentTypeScope="" ma:versionID="a1bdc774f16c821bcfc236c0c838f1a6">
  <xsd:schema xmlns:xsd="http://www.w3.org/2001/XMLSchema" xmlns:xs="http://www.w3.org/2001/XMLSchema" xmlns:p="http://schemas.microsoft.com/office/2006/metadata/properties" xmlns:ns2="bcf60191-8770-4faf-baf6-71eb0abfa3bd" xmlns:ns3="a97dc15d-ac22-4d06-8742-1efedeaab33d" targetNamespace="http://schemas.microsoft.com/office/2006/metadata/properties" ma:root="true" ma:fieldsID="3af41d8a5ca3a18742cf3bb64fa8d0de" ns2:_="" ns3:_="">
    <xsd:import namespace="bcf60191-8770-4faf-baf6-71eb0abfa3bd"/>
    <xsd:import namespace="a97dc15d-ac22-4d06-8742-1efedeaab33d"/>
    <xsd:element name="properties">
      <xsd:complexType>
        <xsd:sequence>
          <xsd:element name="documentManagement">
            <xsd:complexType>
              <xsd:all>
                <xsd:element ref="ns2:SharedWithUsers" minOccurs="0"/>
                <xsd:element ref="ns2:SharedWithDetails" minOccurs="0"/>
                <xsd:element ref="ns3:Access" minOccurs="0"/>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cf60191-8770-4faf-baf6-71eb0abfa3bd"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a97dc15d-ac22-4d06-8742-1efedeaab33d" elementFormDefault="qualified">
    <xsd:import namespace="http://schemas.microsoft.com/office/2006/documentManagement/types"/>
    <xsd:import namespace="http://schemas.microsoft.com/office/infopath/2007/PartnerControls"/>
    <xsd:element name="Access" ma:index="10" nillable="true" ma:displayName="Access" ma:internalName="Access">
      <xsd:simpleType>
        <xsd:restriction base="dms:Text"/>
      </xsd:simpleType>
    </xsd:element>
    <xsd:element name="MediaServiceMetadata" ma:index="11" nillable="true" ma:displayName="MediaServiceMetadata" ma:description="" ma:hidden="true" ma:internalName="MediaServiceMetadata" ma:readOnly="true">
      <xsd:simpleType>
        <xsd:restriction base="dms:Note"/>
      </xsd:simpleType>
    </xsd:element>
    <xsd:element name="MediaServiceFastMetadata" ma:index="12" nillable="true" ma:displayName="MediaServiceFastMetadata" ma:description=""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Access xmlns="a97dc15d-ac22-4d06-8742-1efedeaab33d" xsi:nil="true"/>
  </documentManagement>
</p:properties>
</file>

<file path=customXml/itemProps1.xml><?xml version="1.0" encoding="utf-8"?>
<ds:datastoreItem xmlns:ds="http://schemas.openxmlformats.org/officeDocument/2006/customXml" ds:itemID="{2E938D91-5660-4F9C-BC47-0AB0D79EFAA7}"/>
</file>

<file path=customXml/itemProps2.xml><?xml version="1.0" encoding="utf-8"?>
<ds:datastoreItem xmlns:ds="http://schemas.openxmlformats.org/officeDocument/2006/customXml" ds:itemID="{08530483-BC9B-4157-8D65-A928F442939E}"/>
</file>

<file path=customXml/itemProps3.xml><?xml version="1.0" encoding="utf-8"?>
<ds:datastoreItem xmlns:ds="http://schemas.openxmlformats.org/officeDocument/2006/customXml" ds:itemID="{2F409B05-1E1E-4A80-A05D-2E70EA583C07}"/>
</file>

<file path=docProps/app.xml><?xml version="1.0" encoding="utf-8"?>
<Properties xmlns="http://schemas.openxmlformats.org/officeDocument/2006/extended-properties" xmlns:vt="http://schemas.openxmlformats.org/officeDocument/2006/docPropsVTypes">
  <TotalTime>20</TotalTime>
  <Words>7126</Words>
  <Application>Microsoft Office PowerPoint</Application>
  <PresentationFormat>Widescreen</PresentationFormat>
  <Paragraphs>1531</Paragraphs>
  <Slides>164</Slides>
  <Notes>69</Notes>
  <HiddenSlides>0</HiddenSlides>
  <MMClips>0</MMClips>
  <ScaleCrop>false</ScaleCrop>
  <HeadingPairs>
    <vt:vector size="8" baseType="variant">
      <vt:variant>
        <vt:lpstr>Fonts Used</vt:lpstr>
      </vt:variant>
      <vt:variant>
        <vt:i4>15</vt:i4>
      </vt:variant>
      <vt:variant>
        <vt:lpstr>Theme</vt:lpstr>
      </vt:variant>
      <vt:variant>
        <vt:i4>1</vt:i4>
      </vt:variant>
      <vt:variant>
        <vt:lpstr>Embedded OLE Servers</vt:lpstr>
      </vt:variant>
      <vt:variant>
        <vt:i4>1</vt:i4>
      </vt:variant>
      <vt:variant>
        <vt:lpstr>Slide Titles</vt:lpstr>
      </vt:variant>
      <vt:variant>
        <vt:i4>164</vt:i4>
      </vt:variant>
    </vt:vector>
  </HeadingPairs>
  <TitlesOfParts>
    <vt:vector size="181" baseType="lpstr">
      <vt:lpstr>AGaramond</vt:lpstr>
      <vt:lpstr>LucidaSansTypewriter</vt:lpstr>
      <vt:lpstr>Monotype Sorts</vt:lpstr>
      <vt:lpstr>宋体</vt:lpstr>
      <vt:lpstr>Algerian</vt:lpstr>
      <vt:lpstr>Arial</vt:lpstr>
      <vt:lpstr>Calibri</vt:lpstr>
      <vt:lpstr>Calibri Light</vt:lpstr>
      <vt:lpstr>Consolas</vt:lpstr>
      <vt:lpstr>Courier New</vt:lpstr>
      <vt:lpstr>Helvetica</vt:lpstr>
      <vt:lpstr>Lucida Console</vt:lpstr>
      <vt:lpstr>Times New Roman</vt:lpstr>
      <vt:lpstr>Verdana</vt:lpstr>
      <vt:lpstr>Wingdings</vt:lpstr>
      <vt:lpstr>Office Theme</vt:lpstr>
      <vt:lpstr>Document</vt:lpstr>
      <vt:lpstr>Java  Basics</vt:lpstr>
      <vt:lpstr>Contents</vt:lpstr>
      <vt:lpstr>4) Inheritance</vt:lpstr>
      <vt:lpstr>Inheritance: Definition</vt:lpstr>
      <vt:lpstr>Inheritance terms</vt:lpstr>
      <vt:lpstr>Inheritance in Java</vt:lpstr>
      <vt:lpstr>Inheritance Example</vt:lpstr>
      <vt:lpstr>Multiple layers of inheritance</vt:lpstr>
      <vt:lpstr>Inheritance Hierarchies</vt:lpstr>
      <vt:lpstr>"Has-a" Relationships</vt:lpstr>
      <vt:lpstr>"Is-a" relationships</vt:lpstr>
      <vt:lpstr>Using the account classes</vt:lpstr>
      <vt:lpstr>Some code that won't compile</vt:lpstr>
      <vt:lpstr>Mixing inheritance, interfaces</vt:lpstr>
      <vt:lpstr>Overriding behavior</vt:lpstr>
      <vt:lpstr>Overriding behavior example</vt:lpstr>
      <vt:lpstr>UML class diagrams</vt:lpstr>
      <vt:lpstr>Class Diagram: Single Class</vt:lpstr>
      <vt:lpstr>Class diagram: inheritance</vt:lpstr>
      <vt:lpstr>Class diagram: associations</vt:lpstr>
      <vt:lpstr>Class diagram: example</vt:lpstr>
      <vt:lpstr>Access modifiers</vt:lpstr>
      <vt:lpstr>Access modifier problem (pt.1)</vt:lpstr>
      <vt:lpstr>Access modifier problem (pt.2)</vt:lpstr>
      <vt:lpstr>Some code that won't compile</vt:lpstr>
      <vt:lpstr>super keyword</vt:lpstr>
      <vt:lpstr>super example</vt:lpstr>
      <vt:lpstr>super and constructors</vt:lpstr>
      <vt:lpstr>The instanceof keyword</vt:lpstr>
      <vt:lpstr>Some instanceof problems</vt:lpstr>
      <vt:lpstr>Which method gets called?</vt:lpstr>
      <vt:lpstr>A hint about the right behavior</vt:lpstr>
      <vt:lpstr>The answer: dynamic binding</vt:lpstr>
      <vt:lpstr>Static and Dynamic Binding</vt:lpstr>
      <vt:lpstr>Polymorphism</vt:lpstr>
      <vt:lpstr>Type-casting and objects</vt:lpstr>
      <vt:lpstr>Down-casting and runtime</vt:lpstr>
      <vt:lpstr>A dynamic binding problem</vt:lpstr>
      <vt:lpstr>A problem with interfaces</vt:lpstr>
      <vt:lpstr>A bad solution</vt:lpstr>
      <vt:lpstr>Abstract classes</vt:lpstr>
      <vt:lpstr>Abstract class syntax </vt:lpstr>
      <vt:lpstr>Abstract class example</vt:lpstr>
      <vt:lpstr>Extending an abstract class</vt:lpstr>
      <vt:lpstr>Interface / abstract class chart</vt:lpstr>
      <vt:lpstr>Questions, Practice problem </vt:lpstr>
      <vt:lpstr>Inner classes</vt:lpstr>
      <vt:lpstr>Inner class behavior</vt:lpstr>
      <vt:lpstr>Inner class example</vt:lpstr>
      <vt:lpstr>5) Polymorphism</vt:lpstr>
      <vt:lpstr> Base classes and derived classes </vt:lpstr>
      <vt:lpstr>Base classes and derived classes</vt:lpstr>
      <vt:lpstr>Base classes and derived classes</vt:lpstr>
      <vt:lpstr> Example – a BankAccount class </vt:lpstr>
      <vt:lpstr>PowerPoint Presentation</vt:lpstr>
      <vt:lpstr>Example – a BankAccount class</vt:lpstr>
      <vt:lpstr>Example – a BankAccount class</vt:lpstr>
      <vt:lpstr>Example – a BankAccount class</vt:lpstr>
      <vt:lpstr>Example – a BankAccount class</vt:lpstr>
      <vt:lpstr>PowerPoint Presentation</vt:lpstr>
      <vt:lpstr>Example – a BankAccount class</vt:lpstr>
      <vt:lpstr>Example – a BankAccount class</vt:lpstr>
      <vt:lpstr>Example – a BankAccount class</vt:lpstr>
      <vt:lpstr>PowerPoint Presentation</vt:lpstr>
      <vt:lpstr>PowerPoint Presentation</vt:lpstr>
      <vt:lpstr> Polymorphism and Object Oriented Programming</vt:lpstr>
      <vt:lpstr> Polymorphism and Object Oriented Programming</vt:lpstr>
      <vt:lpstr> Polymorphism and Object Oriented Programming</vt:lpstr>
      <vt:lpstr> Polymorphism and Object Oriented Programming</vt:lpstr>
      <vt:lpstr> Polymorphism and Object Oriented Programming</vt:lpstr>
      <vt:lpstr> Polymorphism and Object Oriented Programming</vt:lpstr>
      <vt:lpstr> Polymorphism and Object Oriented Programming</vt:lpstr>
      <vt:lpstr> Polymorphism and Object Oriented Programming</vt:lpstr>
      <vt:lpstr> Polymorphism and Object Oriented Programming</vt:lpstr>
      <vt:lpstr> Polymorphism and Object Oriented Programming</vt:lpstr>
      <vt:lpstr> Polymorphism and Object Oriented Programming</vt:lpstr>
      <vt:lpstr> Polymorphism and Object Oriented Programming</vt:lpstr>
      <vt:lpstr>Abstract classes</vt:lpstr>
      <vt:lpstr>Abstract classes</vt:lpstr>
      <vt:lpstr>Abstract classes</vt:lpstr>
      <vt:lpstr>Abstract classes</vt:lpstr>
      <vt:lpstr>Abstract classes</vt:lpstr>
      <vt:lpstr>Abstract classes</vt:lpstr>
      <vt:lpstr>Abstract classes</vt:lpstr>
      <vt:lpstr>Generic programming</vt:lpstr>
      <vt:lpstr>Generic programming</vt:lpstr>
      <vt:lpstr>Generic Programming</vt:lpstr>
      <vt:lpstr>PowerPoint Presentation</vt:lpstr>
      <vt:lpstr>Generic Programming</vt:lpstr>
      <vt:lpstr>Generic Programming</vt:lpstr>
      <vt:lpstr>Polymorphism and OOP</vt:lpstr>
      <vt:lpstr>Polymorphism and OOP</vt:lpstr>
      <vt:lpstr>Polymorphism and OOP</vt:lpstr>
      <vt:lpstr>Summary</vt:lpstr>
      <vt:lpstr>6) Exception handling mechanism and practice</vt:lpstr>
      <vt:lpstr>13.1 Introduction</vt:lpstr>
      <vt:lpstr>13.1 Introduction</vt:lpstr>
      <vt:lpstr>13.2 Exception-Handling Overview</vt:lpstr>
      <vt:lpstr>Performance Tip</vt:lpstr>
      <vt:lpstr>Example: Divide By Zero Without Exception Handling</vt:lpstr>
      <vt:lpstr>Outline</vt:lpstr>
      <vt:lpstr>Outline</vt:lpstr>
      <vt:lpstr>Example: Handling ArithmeticExceptions and InputMismatchExceptions</vt:lpstr>
      <vt:lpstr>Enclosing Code in a try Block</vt:lpstr>
      <vt:lpstr>Software Engineering Observation</vt:lpstr>
      <vt:lpstr>Catching Exceptions</vt:lpstr>
      <vt:lpstr>Common Programming Error</vt:lpstr>
      <vt:lpstr>Common Programming Error</vt:lpstr>
      <vt:lpstr>Common Programming Error</vt:lpstr>
      <vt:lpstr>Termination Model of Exception Handling</vt:lpstr>
      <vt:lpstr>Common Programming Error</vt:lpstr>
      <vt:lpstr>Error-Prevention Tip</vt:lpstr>
      <vt:lpstr>Good Programming Practice</vt:lpstr>
      <vt:lpstr>Using the throws Clause</vt:lpstr>
      <vt:lpstr>Error-Prevention Tip</vt:lpstr>
      <vt:lpstr>Error-Prevention Tip</vt:lpstr>
      <vt:lpstr>Error-Prevention Tip</vt:lpstr>
      <vt:lpstr>Outline</vt:lpstr>
      <vt:lpstr>Outline</vt:lpstr>
      <vt:lpstr>Outline</vt:lpstr>
      <vt:lpstr>When to Use Exception Handling</vt:lpstr>
      <vt:lpstr>Software Engineering Observation </vt:lpstr>
      <vt:lpstr>Software Engineering Observation </vt:lpstr>
      <vt:lpstr>Software Engineering Observation 13.4</vt:lpstr>
      <vt:lpstr>Software Engineering Observation </vt:lpstr>
      <vt:lpstr>Good Programming Practice </vt:lpstr>
      <vt:lpstr>Outline</vt:lpstr>
      <vt:lpstr>Outline</vt:lpstr>
      <vt:lpstr>Outline</vt:lpstr>
      <vt:lpstr>Stack Unwinding</vt:lpstr>
      <vt:lpstr>Outline</vt:lpstr>
      <vt:lpstr>Outline</vt:lpstr>
      <vt:lpstr>printStackTrace, getStackTrace and getMessage</vt:lpstr>
      <vt:lpstr>Error-Prevention Tip 13.10</vt:lpstr>
      <vt:lpstr>Error-Prevention Tip 13.11</vt:lpstr>
      <vt:lpstr>13.9 printStackTrace, getStackTrace and getMessage</vt:lpstr>
      <vt:lpstr>Outline</vt:lpstr>
      <vt:lpstr>Outline</vt:lpstr>
      <vt:lpstr>Outline</vt:lpstr>
      <vt:lpstr>Software Engineering Observation 13.12</vt:lpstr>
      <vt:lpstr>13.10 Chained Exceptions</vt:lpstr>
      <vt:lpstr>Outline</vt:lpstr>
      <vt:lpstr>Outline</vt:lpstr>
      <vt:lpstr>Outline</vt:lpstr>
      <vt:lpstr>13.11 Declaring New Exception Types</vt:lpstr>
      <vt:lpstr>Software Engineering Observation 13.13</vt:lpstr>
      <vt:lpstr>Good Programming Practice 13.3</vt:lpstr>
      <vt:lpstr>Software Engineering Observation 13.14</vt:lpstr>
      <vt:lpstr>Software Engineering Observation 13.14</vt:lpstr>
      <vt:lpstr>Good Programming Practice 13.4</vt:lpstr>
      <vt:lpstr>13.12 Preconditions and Postconditions</vt:lpstr>
      <vt:lpstr>13.12 Preconditions and Postconditions</vt:lpstr>
      <vt:lpstr>13.13 Assertions</vt:lpstr>
      <vt:lpstr>13.13 Assertions</vt:lpstr>
      <vt:lpstr>Outline</vt:lpstr>
      <vt:lpstr>When to create Custom Exceptions</vt:lpstr>
      <vt:lpstr>When to create Custom Exceptions</vt:lpstr>
      <vt:lpstr>When to create Custom Exceptions</vt:lpstr>
      <vt:lpstr>When to create Custom Exceptions</vt:lpstr>
      <vt:lpstr>When to create Custom Exceptions</vt:lpstr>
      <vt:lpstr>When to use Exceptions</vt:lpstr>
      <vt:lpstr>When to use Exceptions</vt:lpstr>
      <vt:lpstr>When to use Exceptions</vt:lpstr>
      <vt:lpstr>Summary</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kishore biswas</dc:creator>
  <cp:lastModifiedBy>kishore biswas</cp:lastModifiedBy>
  <cp:revision>14</cp:revision>
  <dcterms:created xsi:type="dcterms:W3CDTF">2017-07-13T01:48:30Z</dcterms:created>
  <dcterms:modified xsi:type="dcterms:W3CDTF">2017-07-13T08:27:29Z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0x01010058C5E9E767291647B25E179C7D7A2EEB</vt:lpwstr>
  </property>
</Properties>
</file>