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7.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76" r:id="rId2"/>
    <p:sldId id="257" r:id="rId3"/>
    <p:sldId id="258" r:id="rId4"/>
    <p:sldId id="292" r:id="rId5"/>
    <p:sldId id="293" r:id="rId6"/>
    <p:sldId id="294" r:id="rId7"/>
    <p:sldId id="295"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 id="288" r:id="rId75"/>
    <p:sldId id="289" r:id="rId76"/>
    <p:sldId id="290" r:id="rId77"/>
    <p:sldId id="291" r:id="rId78"/>
    <p:sldId id="260"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3.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4E010-6C6A-459B-87C6-2AFFC194E8DE}"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2D80-AA3C-42E9-9FC7-40F6CEE5F792}" type="slidenum">
              <a:rPr lang="en-US" smtClean="0"/>
              <a:t>‹#›</a:t>
            </a:fld>
            <a:endParaRPr lang="en-US"/>
          </a:p>
        </p:txBody>
      </p:sp>
    </p:spTree>
    <p:extLst>
      <p:ext uri="{BB962C8B-B14F-4D97-AF65-F5344CB8AC3E}">
        <p14:creationId xmlns:p14="http://schemas.microsoft.com/office/powerpoint/2010/main" val="322135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95A57FA9-A33E-4E4C-A507-06B4B0A1AB06}" type="slidenum">
              <a:rPr lang="en-US" sz="1200">
                <a:latin typeface="Times" panose="02020603050405020304" pitchFamily="18" charset="0"/>
              </a:rPr>
              <a:pPr/>
              <a:t>62</a:t>
            </a:fld>
            <a:endParaRPr lang="en-US" sz="1200">
              <a:latin typeface="Times"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anose="02020603050405020304" pitchFamily="18" charset="0"/>
                <a:ea typeface="ＭＳ Ｐゴシック" panose="020B0600070205080204" pitchFamily="34" charset="-128"/>
              </a:rPr>
              <a:t>Since we do not know what the element type of c stands for, we cannot add Objects. </a:t>
            </a:r>
          </a:p>
          <a:p>
            <a:r>
              <a:rPr lang="en-US" smtClean="0">
                <a:latin typeface="Times" panose="02020603050405020304" pitchFamily="18" charset="0"/>
                <a:ea typeface="ＭＳ Ｐゴシック" panose="020B0600070205080204" pitchFamily="34" charset="-128"/>
              </a:rPr>
              <a:t>However we can get objects as we always know the type is of type Object</a:t>
            </a:r>
          </a:p>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5685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BA2DEC1D-BC4D-4448-BAC0-BA6399898510}" type="slidenum">
              <a:rPr lang="en-US" sz="1200">
                <a:latin typeface="Times" panose="02020603050405020304" pitchFamily="18" charset="0"/>
              </a:rPr>
              <a:pPr/>
              <a:t>71</a:t>
            </a:fld>
            <a:endParaRPr lang="en-US" sz="1200">
              <a:latin typeface="Times" panose="02020603050405020304" pitchFamily="18" charset="0"/>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5953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4C1569D0-82DA-44CE-BFD2-688E398ED9AE}" type="slidenum">
              <a:rPr lang="en-US" sz="1200">
                <a:latin typeface="Times" panose="02020603050405020304" pitchFamily="18" charset="0"/>
              </a:rPr>
              <a:pPr/>
              <a:t>72</a:t>
            </a:fld>
            <a:endParaRPr lang="en-US" sz="1200">
              <a:latin typeface="Times" panose="02020603050405020304" pitchFamily="18" charset="0"/>
            </a:endParaRPr>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2519135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CD0F5709-0FF1-4A1B-9412-D8FA9B5099A9}" type="slidenum">
              <a:rPr lang="en-US" sz="1200">
                <a:latin typeface="Times" panose="02020603050405020304" pitchFamily="18" charset="0"/>
              </a:rPr>
              <a:pPr/>
              <a:t>73</a:t>
            </a:fld>
            <a:endParaRPr lang="en-US" sz="1200">
              <a:latin typeface="Times" panose="02020603050405020304" pitchFamily="18" charset="0"/>
            </a:endParaRPr>
          </a:p>
        </p:txBody>
      </p:sp>
      <p:sp>
        <p:nvSpPr>
          <p:cNvPr id="65539" name="Rectangle 2"/>
          <p:cNvSpPr>
            <a:spLocks noGrp="1" noRot="1" noChangeAspect="1" noChangeArrowheads="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413183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E29455C7-5278-4179-87FE-9EB87208C058}" type="slidenum">
              <a:rPr lang="en-US" sz="1200">
                <a:latin typeface="Times" panose="02020603050405020304" pitchFamily="18" charset="0"/>
              </a:rPr>
              <a:pPr/>
              <a:t>74</a:t>
            </a:fld>
            <a:endParaRPr lang="en-US" sz="1200">
              <a:latin typeface="Times" panose="02020603050405020304" pitchFamily="18" charset="0"/>
            </a:endParaRPr>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79920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931C91A7-72CE-43EA-91C7-B147FD200B82}" type="slidenum">
              <a:rPr lang="en-US" sz="1200">
                <a:latin typeface="Times" panose="02020603050405020304" pitchFamily="18" charset="0"/>
              </a:rPr>
              <a:pPr/>
              <a:t>75</a:t>
            </a:fld>
            <a:endParaRPr lang="en-US" sz="1200">
              <a:latin typeface="Times" panose="02020603050405020304" pitchFamily="18" charset="0"/>
            </a:endParaRPr>
          </a:p>
        </p:txBody>
      </p:sp>
      <p:sp>
        <p:nvSpPr>
          <p:cNvPr id="69635" name="Rectangle 2"/>
          <p:cNvSpPr>
            <a:spLocks noGrp="1" noRot="1" noChangeAspect="1" noChangeArrowheads="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a:p>
            <a:r>
              <a:rPr lang="en-US" smtClean="0">
                <a:latin typeface="Times" panose="02020603050405020304" pitchFamily="18" charset="0"/>
                <a:ea typeface="ＭＳ Ｐゴシック" panose="020B0600070205080204" pitchFamily="34" charset="-128"/>
              </a:rPr>
              <a:t>See Debug.printAll()</a:t>
            </a:r>
          </a:p>
        </p:txBody>
      </p:sp>
    </p:spTree>
    <p:extLst>
      <p:ext uri="{BB962C8B-B14F-4D97-AF65-F5344CB8AC3E}">
        <p14:creationId xmlns:p14="http://schemas.microsoft.com/office/powerpoint/2010/main" val="58495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D065F9A4-DBC0-42C2-A859-86D68801020B}" type="slidenum">
              <a:rPr lang="en-US" sz="1200">
                <a:latin typeface="Times" panose="02020603050405020304" pitchFamily="18" charset="0"/>
              </a:rPr>
              <a:pPr/>
              <a:t>76</a:t>
            </a:fld>
            <a:endParaRPr lang="en-US" sz="1200">
              <a:latin typeface="Times" panose="02020603050405020304" pitchFamily="18" charset="0"/>
            </a:endParaRPr>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a:p>
            <a:r>
              <a:rPr lang="en-US" smtClean="0">
                <a:latin typeface="Times" panose="02020603050405020304" pitchFamily="18" charset="0"/>
                <a:ea typeface="ＭＳ Ｐゴシック" panose="020B0600070205080204" pitchFamily="34" charset="-128"/>
              </a:rPr>
              <a:t>See Debug.printProperty()</a:t>
            </a:r>
          </a:p>
        </p:txBody>
      </p:sp>
    </p:spTree>
    <p:extLst>
      <p:ext uri="{BB962C8B-B14F-4D97-AF65-F5344CB8AC3E}">
        <p14:creationId xmlns:p14="http://schemas.microsoft.com/office/powerpoint/2010/main" val="284353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ED8D5A8A-00A0-48EF-8399-0E841D40A071}" type="slidenum">
              <a:rPr lang="en-US" sz="1200">
                <a:latin typeface="Times" panose="02020603050405020304" pitchFamily="18" charset="0"/>
              </a:rPr>
              <a:pPr/>
              <a:t>77</a:t>
            </a:fld>
            <a:endParaRPr lang="en-US" sz="1200">
              <a:latin typeface="Times" panose="02020603050405020304" pitchFamily="18" charset="0"/>
            </a:endParaRPr>
          </a:p>
        </p:txBody>
      </p:sp>
      <p:sp>
        <p:nvSpPr>
          <p:cNvPr id="73731" name="Rectangle 2"/>
          <p:cNvSpPr>
            <a:spLocks noGrp="1" noRot="1" noChangeAspect="1" noChangeArrowheads="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86661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54E4F-D146-4C1D-A781-723922AF3894}" type="slidenum">
              <a:rPr lang="en-GB"/>
              <a:pPr/>
              <a:t>100</a:t>
            </a:fld>
            <a:endParaRPr lang="en-GB"/>
          </a:p>
        </p:txBody>
      </p:sp>
      <p:sp>
        <p:nvSpPr>
          <p:cNvPr id="71682" name="Rectangle 2"/>
          <p:cNvSpPr>
            <a:spLocks noGrp="1" noRot="1" noChangeAspect="1" noChangeArrowheads="1" noTextEdit="1"/>
          </p:cNvSpPr>
          <p:nvPr>
            <p:ph type="sldImg"/>
          </p:nvPr>
        </p:nvSpPr>
        <p:spPr>
          <a:xfrm>
            <a:off x="74613" y="741363"/>
            <a:ext cx="6581775" cy="3703637"/>
          </a:xfrm>
          <a:ln w="12700" cap="flat">
            <a:solidFill>
              <a:schemeClr val="tx1"/>
            </a:solidFill>
          </a:ln>
          <a:extLst>
            <a:ext uri="{909E8E84-426E-40DD-AFC4-6F175D3DCCD1}">
              <a14:hiddenFill xmlns:a14="http://schemas.microsoft.com/office/drawing/2010/main">
                <a:noFill/>
              </a14:hiddenFill>
            </a:ext>
          </a:extLst>
        </p:spPr>
      </p:sp>
      <p:sp>
        <p:nvSpPr>
          <p:cNvPr id="71683" name="Rectangle 3"/>
          <p:cNvSpPr>
            <a:spLocks noGrp="1" noChangeArrowheads="1"/>
          </p:cNvSpPr>
          <p:nvPr>
            <p:ph type="body" idx="1"/>
          </p:nvPr>
        </p:nvSpPr>
        <p:spPr>
          <a:xfrm>
            <a:off x="896938" y="4714875"/>
            <a:ext cx="4935537" cy="4465638"/>
          </a:xfrm>
          <a:ln/>
        </p:spPr>
        <p:txBody>
          <a:bodyPr wrap="square" lIns="93662" tIns="47625" rIns="93662" bIns="47625" anchor="t"/>
          <a:lstStyle/>
          <a:p>
            <a:endParaRPr lang="en-GB"/>
          </a:p>
        </p:txBody>
      </p:sp>
    </p:spTree>
    <p:extLst>
      <p:ext uri="{BB962C8B-B14F-4D97-AF65-F5344CB8AC3E}">
        <p14:creationId xmlns:p14="http://schemas.microsoft.com/office/powerpoint/2010/main" val="320919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63E764E9-EE33-4025-89A8-F3279BDE7622}" type="slidenum">
              <a:rPr lang="en-US" sz="1200">
                <a:latin typeface="Times" panose="02020603050405020304" pitchFamily="18" charset="0"/>
              </a:rPr>
              <a:pPr/>
              <a:t>63</a:t>
            </a:fld>
            <a:endParaRPr lang="en-US" sz="1200">
              <a:latin typeface="Times"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anose="02020603050405020304" pitchFamily="18" charset="0"/>
                <a:ea typeface="ＭＳ Ｐゴシック" panose="020B0600070205080204" pitchFamily="34" charset="-128"/>
              </a:rPr>
              <a:t>Any drawing will typically contain a number of shapes. Assuming that</a:t>
            </a:r>
          </a:p>
          <a:p>
            <a:r>
              <a:rPr lang="en-US" smtClean="0">
                <a:latin typeface="Times" panose="02020603050405020304" pitchFamily="18" charset="0"/>
                <a:ea typeface="ＭＳ Ｐゴシック" panose="020B0600070205080204" pitchFamily="34" charset="-128"/>
              </a:rPr>
              <a:t>They are represented in a list, it would be convenient to have a method</a:t>
            </a:r>
          </a:p>
          <a:p>
            <a:r>
              <a:rPr lang="en-US" smtClean="0">
                <a:latin typeface="Times" panose="02020603050405020304" pitchFamily="18" charset="0"/>
                <a:ea typeface="ＭＳ Ｐゴシック" panose="020B0600070205080204" pitchFamily="34" charset="-128"/>
              </a:rPr>
              <a:t>In canvas that draws them all.</a:t>
            </a:r>
          </a:p>
          <a:p>
            <a:r>
              <a:rPr lang="en-US" smtClean="0">
                <a:latin typeface="Times" panose="02020603050405020304" pitchFamily="18" charset="0"/>
                <a:ea typeface="ＭＳ Ｐゴシック" panose="020B0600070205080204" pitchFamily="34" charset="-128"/>
              </a:rPr>
              <a:t>However drawAll can only be called for list of Shape not list of circles.</a:t>
            </a:r>
          </a:p>
          <a:p>
            <a:r>
              <a:rPr lang="en-US" smtClean="0">
                <a:latin typeface="Times" panose="02020603050405020304" pitchFamily="18" charset="0"/>
                <a:ea typeface="ＭＳ Ｐゴシック" panose="020B0600070205080204" pitchFamily="34" charset="-128"/>
              </a:rPr>
              <a:t>We want the method to accept a list of any shape.</a:t>
            </a:r>
          </a:p>
        </p:txBody>
      </p:sp>
    </p:spTree>
    <p:extLst>
      <p:ext uri="{BB962C8B-B14F-4D97-AF65-F5344CB8AC3E}">
        <p14:creationId xmlns:p14="http://schemas.microsoft.com/office/powerpoint/2010/main" val="302497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1909DE77-5F80-4B54-9746-92A0B08B031B}" type="slidenum">
              <a:rPr lang="en-US" sz="1200">
                <a:latin typeface="Times" panose="02020603050405020304" pitchFamily="18" charset="0"/>
              </a:rPr>
              <a:pPr/>
              <a:t>64</a:t>
            </a:fld>
            <a:endParaRPr lang="en-US" sz="1200">
              <a:latin typeface="Times"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anose="02020603050405020304" pitchFamily="18" charset="0"/>
                <a:ea typeface="ＭＳ Ｐゴシック" panose="020B0600070205080204" pitchFamily="34" charset="-128"/>
              </a:rPr>
              <a:t>? Unknown type - we know that the unknown type is a subtype of Shape. </a:t>
            </a:r>
          </a:p>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2432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D3E8C5ED-18DA-47C8-A792-407829642B7A}" type="slidenum">
              <a:rPr lang="en-US" sz="1200">
                <a:latin typeface="Times" panose="02020603050405020304" pitchFamily="18" charset="0"/>
              </a:rPr>
              <a:pPr/>
              <a:t>65</a:t>
            </a:fld>
            <a:endParaRPr lang="en-US" sz="1200">
              <a:latin typeface="Times"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anose="02020603050405020304" pitchFamily="18" charset="0"/>
                <a:ea typeface="ＭＳ Ｐゴシック" panose="020B0600070205080204" pitchFamily="34" charset="-128"/>
              </a:rPr>
              <a:t>? extends E matches anything that is a subclass of E (including E)</a:t>
            </a:r>
          </a:p>
          <a:p>
            <a:r>
              <a:rPr lang="en-US" smtClean="0">
                <a:latin typeface="Times" panose="02020603050405020304" pitchFamily="18" charset="0"/>
                <a:ea typeface="ＭＳ Ｐゴシック" panose="020B0600070205080204" pitchFamily="34" charset="-128"/>
              </a:rPr>
              <a:t>? super E matches anything that is a superclass of E (including E)</a:t>
            </a:r>
          </a:p>
        </p:txBody>
      </p:sp>
    </p:spTree>
    <p:extLst>
      <p:ext uri="{BB962C8B-B14F-4D97-AF65-F5344CB8AC3E}">
        <p14:creationId xmlns:p14="http://schemas.microsoft.com/office/powerpoint/2010/main" val="106933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2B280105-5114-49D2-B998-06068ECD33CF}" type="slidenum">
              <a:rPr lang="en-US" sz="1200">
                <a:latin typeface="Times" panose="02020603050405020304" pitchFamily="18" charset="0"/>
              </a:rPr>
              <a:pPr/>
              <a:t>66</a:t>
            </a:fld>
            <a:endParaRPr lang="en-US" sz="1200">
              <a:latin typeface="Times" panose="02020603050405020304" pitchFamily="18" charset="0"/>
            </a:endParaRPr>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8477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83283AB1-3CC7-4020-804D-C3E015116DAC}" type="slidenum">
              <a:rPr lang="en-US" sz="1200">
                <a:latin typeface="Times" panose="02020603050405020304" pitchFamily="18" charset="0"/>
              </a:rPr>
              <a:pPr/>
              <a:t>67</a:t>
            </a:fld>
            <a:endParaRPr lang="en-US" sz="1200">
              <a:latin typeface="Times" panose="02020603050405020304" pitchFamily="18" charset="0"/>
            </a:endParaRPr>
          </a:p>
        </p:txBody>
      </p:sp>
      <p:sp>
        <p:nvSpPr>
          <p:cNvPr id="53251" name="Rectangle 2"/>
          <p:cNvSpPr>
            <a:spLocks noGrp="1" noRot="1" noChangeAspect="1" noChangeArrowheads="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27200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2DCFC745-6EA3-4996-A276-A7654C7FED9B}" type="slidenum">
              <a:rPr lang="en-US" sz="1200">
                <a:latin typeface="Times" panose="02020603050405020304" pitchFamily="18" charset="0"/>
              </a:rPr>
              <a:pPr/>
              <a:t>68</a:t>
            </a:fld>
            <a:endParaRPr lang="en-US" sz="1200">
              <a:latin typeface="Times" panose="02020603050405020304" pitchFamily="18" charset="0"/>
            </a:endParaRPr>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anose="02020603050405020304" pitchFamily="18" charset="0"/>
                <a:ea typeface="ＭＳ Ｐゴシック" panose="020B0600070205080204" pitchFamily="34" charset="-128"/>
              </a:rPr>
              <a:t>http://www.developer.com/java/other/article.php/626001</a:t>
            </a:r>
          </a:p>
        </p:txBody>
      </p:sp>
    </p:spTree>
    <p:extLst>
      <p:ext uri="{BB962C8B-B14F-4D97-AF65-F5344CB8AC3E}">
        <p14:creationId xmlns:p14="http://schemas.microsoft.com/office/powerpoint/2010/main" val="409409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08940F5B-8D54-47AC-8C25-7230C1321827}" type="slidenum">
              <a:rPr lang="en-US" sz="1200">
                <a:latin typeface="Times" panose="02020603050405020304" pitchFamily="18" charset="0"/>
              </a:rPr>
              <a:pPr/>
              <a:t>69</a:t>
            </a:fld>
            <a:endParaRPr lang="en-US" sz="1200">
              <a:latin typeface="Times" panose="02020603050405020304" pitchFamily="18"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613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EB119141-9076-464D-B1A5-12F98414AD91}" type="slidenum">
              <a:rPr lang="en-US" sz="1200">
                <a:latin typeface="Times" panose="02020603050405020304" pitchFamily="18" charset="0"/>
              </a:rPr>
              <a:pPr/>
              <a:t>70</a:t>
            </a:fld>
            <a:endParaRPr lang="en-US" sz="1200">
              <a:latin typeface="Times" panose="02020603050405020304" pitchFamily="18"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894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3256B-4BAB-47B4-9064-41EE999CFBD9}"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19390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3256B-4BAB-47B4-9064-41EE999CFBD9}"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349985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3256B-4BAB-47B4-9064-41EE999CFBD9}"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271852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latin typeface="Algerian" panose="04020705040A020607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722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3256B-4BAB-47B4-9064-41EE999CFBD9}"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117747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43256B-4BAB-47B4-9064-41EE999CFBD9}"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51902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43256B-4BAB-47B4-9064-41EE999CFBD9}"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17376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3256B-4BAB-47B4-9064-41EE999CFBD9}"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109941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3256B-4BAB-47B4-9064-41EE999CFBD9}"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384736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3256B-4BAB-47B4-9064-41EE999CFBD9}"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37657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3256B-4BAB-47B4-9064-41EE999CFBD9}"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CE98C-A238-4D97-BF83-83EDC18E86CF}" type="slidenum">
              <a:rPr lang="en-US" smtClean="0"/>
              <a:t>‹#›</a:t>
            </a:fld>
            <a:endParaRPr lang="en-US"/>
          </a:p>
        </p:txBody>
      </p:sp>
    </p:spTree>
    <p:extLst>
      <p:ext uri="{BB962C8B-B14F-4D97-AF65-F5344CB8AC3E}">
        <p14:creationId xmlns:p14="http://schemas.microsoft.com/office/powerpoint/2010/main" val="332083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3256B-4BAB-47B4-9064-41EE999CFBD9}"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CE98C-A238-4D97-BF83-83EDC18E86CF}" type="slidenum">
              <a:rPr lang="en-US" smtClean="0"/>
              <a:t>‹#›</a:t>
            </a:fld>
            <a:endParaRPr lang="en-US"/>
          </a:p>
        </p:txBody>
      </p:sp>
    </p:spTree>
    <p:extLst>
      <p:ext uri="{BB962C8B-B14F-4D97-AF65-F5344CB8AC3E}">
        <p14:creationId xmlns:p14="http://schemas.microsoft.com/office/powerpoint/2010/main" val="79108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image" Target="../media/image6.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tp://ftp.cis.ohio-state.edu/pub/hci/Guideline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0363"/>
          </a:xfrm>
        </p:spPr>
        <p:txBody>
          <a:bodyPr/>
          <a:lstStyle/>
          <a:p>
            <a:r>
              <a:rPr lang="en-US" dirty="0" smtClean="0">
                <a:latin typeface="Algerian" panose="04020705040A02060702" pitchFamily="82" charset="0"/>
                <a:cs typeface="Times New Roman" panose="02020603050405020304" pitchFamily="18" charset="0"/>
              </a:rPr>
              <a:t>Java  Basics</a:t>
            </a:r>
            <a:endParaRPr lang="en-US"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447800" y="3178629"/>
            <a:ext cx="9144000" cy="2716845"/>
          </a:xfrm>
        </p:spPr>
        <p:txBody>
          <a:bodyPr>
            <a:normAutofit fontScale="92500" lnSpcReduction="10000"/>
          </a:bodyPr>
          <a:lstStyle/>
          <a:p>
            <a:r>
              <a:rPr lang="en-US" sz="3200" dirty="0">
                <a:solidFill>
                  <a:srgbClr val="002060"/>
                </a:solidFill>
                <a:latin typeface="Times New Roman" panose="02020603050405020304" pitchFamily="18" charset="0"/>
                <a:cs typeface="Times New Roman" panose="02020603050405020304" pitchFamily="18" charset="0"/>
              </a:rPr>
              <a:t>Functional Programming in Java, </a:t>
            </a:r>
            <a:r>
              <a:rPr lang="en-US" sz="3200" dirty="0" smtClean="0">
                <a:solidFill>
                  <a:srgbClr val="002060"/>
                </a:solidFill>
                <a:latin typeface="Times New Roman" panose="02020603050405020304" pitchFamily="18" charset="0"/>
                <a:cs typeface="Times New Roman" panose="02020603050405020304" pitchFamily="18" charset="0"/>
              </a:rPr>
              <a:t>Generics </a:t>
            </a:r>
            <a:r>
              <a:rPr lang="en-US" sz="3200" dirty="0">
                <a:solidFill>
                  <a:srgbClr val="002060"/>
                </a:solidFill>
                <a:latin typeface="Times New Roman" panose="02020603050405020304" pitchFamily="18" charset="0"/>
                <a:cs typeface="Times New Roman" panose="02020603050405020304" pitchFamily="18" charset="0"/>
              </a:rPr>
              <a:t>and </a:t>
            </a:r>
            <a:r>
              <a:rPr lang="en-US" sz="3200" dirty="0" smtClean="0">
                <a:solidFill>
                  <a:srgbClr val="002060"/>
                </a:solidFill>
                <a:latin typeface="Times New Roman" panose="02020603050405020304" pitchFamily="18" charset="0"/>
                <a:cs typeface="Times New Roman" panose="02020603050405020304" pitchFamily="18" charset="0"/>
              </a:rPr>
              <a:t>Annotations &amp; more…</a:t>
            </a:r>
            <a:endParaRPr lang="en-US" sz="3200" dirty="0">
              <a:solidFill>
                <a:srgbClr val="00206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workshop training, August,2017.</a:t>
            </a:r>
          </a:p>
          <a:p>
            <a:endParaRPr lang="en-US" dirty="0" smtClean="0">
              <a:latin typeface="Times New Roman" panose="02020603050405020304" pitchFamily="18" charset="0"/>
              <a:cs typeface="Times New Roman" panose="02020603050405020304" pitchFamily="18" charset="0"/>
            </a:endParaRPr>
          </a:p>
          <a:p>
            <a:r>
              <a:rPr lang="en-US" sz="1800" b="1" dirty="0" smtClean="0">
                <a:solidFill>
                  <a:srgbClr val="0070C0"/>
                </a:solidFill>
                <a:latin typeface="Times New Roman" panose="02020603050405020304" pitchFamily="18" charset="0"/>
                <a:cs typeface="Times New Roman" panose="02020603050405020304" pitchFamily="18" charset="0"/>
              </a:rPr>
              <a:t>Dr. Kishore Biswas (Forrest/</a:t>
            </a:r>
            <a:r>
              <a:rPr lang="zh-CN" altLang="en-US" sz="1800" b="1" dirty="0" smtClean="0">
                <a:solidFill>
                  <a:srgbClr val="0070C0"/>
                </a:solidFill>
                <a:latin typeface="Times New Roman" panose="02020603050405020304" pitchFamily="18" charset="0"/>
                <a:cs typeface="Times New Roman" panose="02020603050405020304" pitchFamily="18" charset="0"/>
              </a:rPr>
              <a:t>柯修</a:t>
            </a:r>
            <a:r>
              <a:rPr lang="en-US" sz="1800" b="1" dirty="0" smtClean="0">
                <a:solidFill>
                  <a:srgbClr val="0070C0"/>
                </a:solidFill>
                <a:latin typeface="Times New Roman" panose="02020603050405020304" pitchFamily="18" charset="0"/>
                <a:cs typeface="Times New Roman" panose="02020603050405020304" pitchFamily="18" charset="0"/>
              </a:rPr>
              <a:t>)</a:t>
            </a:r>
          </a:p>
          <a:p>
            <a:r>
              <a:rPr lang="en-US" sz="1800" dirty="0" smtClean="0">
                <a:solidFill>
                  <a:srgbClr val="0070C0"/>
                </a:solidFill>
                <a:latin typeface="Times New Roman" panose="02020603050405020304" pitchFamily="18" charset="0"/>
                <a:cs typeface="Times New Roman" panose="02020603050405020304" pitchFamily="18" charset="0"/>
              </a:rPr>
              <a:t>PhD. Artificial Intelligence—Natural Language Processing.</a:t>
            </a:r>
          </a:p>
          <a:p>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CanWay IT Training </a:t>
            </a:r>
            <a:r>
              <a:rPr lang="en-US" sz="16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endParaRPr lang="en-US" sz="1800" dirty="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433" y="282026"/>
            <a:ext cx="1827360" cy="4706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Slide Number Placeholder 5"/>
          <p:cNvSpPr>
            <a:spLocks noGrp="1"/>
          </p:cNvSpPr>
          <p:nvPr>
            <p:ph type="sldNum" sz="quarter" idx="12"/>
          </p:nvPr>
        </p:nvSpPr>
        <p:spPr/>
        <p:txBody>
          <a:bodyPr/>
          <a:lstStyle/>
          <a:p>
            <a:fld id="{83EDDDBF-98CE-46F8-95EA-3A74B9D46D9F}" type="slidenum">
              <a:rPr lang="en-US" smtClean="0"/>
              <a:t>1</a:t>
            </a:fld>
            <a:endParaRPr lang="en-US"/>
          </a:p>
        </p:txBody>
      </p:sp>
    </p:spTree>
    <p:extLst>
      <p:ext uri="{BB962C8B-B14F-4D97-AF65-F5344CB8AC3E}">
        <p14:creationId xmlns:p14="http://schemas.microsoft.com/office/powerpoint/2010/main" val="1453378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Effect-free code (19.1)</a:t>
            </a:r>
          </a:p>
        </p:txBody>
      </p:sp>
      <p:sp>
        <p:nvSpPr>
          <p:cNvPr id="634883" name="Rectangle 3"/>
          <p:cNvSpPr>
            <a:spLocks noGrp="1" noChangeArrowheads="1"/>
          </p:cNvSpPr>
          <p:nvPr>
            <p:ph type="body" idx="1"/>
          </p:nvPr>
        </p:nvSpPr>
        <p:spPr/>
        <p:txBody>
          <a:bodyPr>
            <a:normAutofit fontScale="92500" lnSpcReduction="10000"/>
          </a:bodyPr>
          <a:lstStyle/>
          <a:p>
            <a:r>
              <a:rPr lang="en-US" b="1"/>
              <a:t>side effect</a:t>
            </a:r>
            <a:r>
              <a:rPr lang="en-US"/>
              <a:t>: A change to the state of an object or program variable produced by a call on a function (i.e., a method).</a:t>
            </a:r>
          </a:p>
          <a:p>
            <a:pPr lvl="1"/>
            <a:r>
              <a:rPr lang="en-US"/>
              <a:t>example: modifying the value of a variable</a:t>
            </a:r>
          </a:p>
          <a:p>
            <a:pPr lvl="1"/>
            <a:r>
              <a:rPr lang="en-US"/>
              <a:t>example: printing output to System.out</a:t>
            </a:r>
          </a:p>
          <a:p>
            <a:pPr lvl="1"/>
            <a:r>
              <a:rPr lang="en-US"/>
              <a:t>example: reading/writing data to a file, collection, or network</a:t>
            </a:r>
          </a:p>
          <a:p>
            <a:pPr lvl="1"/>
            <a:endParaRPr lang="en-US"/>
          </a:p>
          <a:p>
            <a:pPr lvl="1">
              <a:buFontTx/>
              <a:buNone/>
            </a:pPr>
            <a:r>
              <a:rPr lang="en-US">
                <a:latin typeface="Courier New" panose="02070309020205020404" pitchFamily="49" charset="0"/>
              </a:rPr>
              <a:t>	int result = f(x) + f(x);</a:t>
            </a:r>
          </a:p>
          <a:p>
            <a:pPr lvl="1">
              <a:buFontTx/>
              <a:buNone/>
            </a:pPr>
            <a:r>
              <a:rPr lang="en-US">
                <a:latin typeface="Courier New" panose="02070309020205020404" pitchFamily="49" charset="0"/>
              </a:rPr>
              <a:t>	int result = 2 * f(x);</a:t>
            </a:r>
          </a:p>
          <a:p>
            <a:endParaRPr lang="en-US">
              <a:latin typeface="Courier New" panose="02070309020205020404" pitchFamily="49" charset="0"/>
            </a:endParaRPr>
          </a:p>
          <a:p>
            <a:r>
              <a:rPr lang="en-US"/>
              <a:t>Are the two above statements the same?</a:t>
            </a:r>
          </a:p>
          <a:p>
            <a:pPr lvl="1"/>
            <a:r>
              <a:rPr lang="en-US"/>
              <a:t>Yes, if the function f() has no </a:t>
            </a:r>
            <a:r>
              <a:rPr lang="en-US" i="1"/>
              <a:t>side effects.</a:t>
            </a:r>
            <a:endParaRPr lang="en-US"/>
          </a:p>
          <a:p>
            <a:pPr lvl="1"/>
            <a:r>
              <a:rPr lang="en-US"/>
              <a:t>One goal of functional programming is to minimize side effects.</a:t>
            </a:r>
          </a:p>
        </p:txBody>
      </p:sp>
    </p:spTree>
    <p:extLst>
      <p:ext uri="{BB962C8B-B14F-4D97-AF65-F5344CB8AC3E}">
        <p14:creationId xmlns:p14="http://schemas.microsoft.com/office/powerpoint/2010/main" val="29443276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9B9187C8-A30F-4069-8219-B6A082556008}" type="slidenum">
              <a:rPr lang="en-IE" altLang="en-US"/>
              <a:pPr/>
              <a:t>100</a:t>
            </a:fld>
            <a:endParaRPr lang="en-IE" altLang="en-US"/>
          </a:p>
        </p:txBody>
      </p:sp>
      <p:sp>
        <p:nvSpPr>
          <p:cNvPr id="70658" name="Rectangle 2"/>
          <p:cNvSpPr>
            <a:spLocks noGrp="1" noChangeArrowheads="1"/>
          </p:cNvSpPr>
          <p:nvPr>
            <p:ph type="title"/>
          </p:nvPr>
        </p:nvSpPr>
        <p:spPr>
          <a:xfrm>
            <a:off x="2133600" y="609600"/>
            <a:ext cx="7772400" cy="1143000"/>
          </a:xfrm>
          <a:noFill/>
          <a:ln/>
        </p:spPr>
        <p:txBody>
          <a:bodyPr vert="horz" lIns="92075" tIns="46038" rIns="92075" bIns="46038" rtlCol="0" anchor="ctr">
            <a:normAutofit/>
          </a:bodyPr>
          <a:lstStyle/>
          <a:p>
            <a:r>
              <a:rPr lang="en-US"/>
              <a:t>Summary</a:t>
            </a:r>
          </a:p>
        </p:txBody>
      </p:sp>
      <p:sp>
        <p:nvSpPr>
          <p:cNvPr id="70659" name="Rectangle 3"/>
          <p:cNvSpPr>
            <a:spLocks noGrp="1" noChangeArrowheads="1"/>
          </p:cNvSpPr>
          <p:nvPr>
            <p:ph type="body" idx="1"/>
          </p:nvPr>
        </p:nvSpPr>
        <p:spPr>
          <a:xfrm>
            <a:off x="2362200" y="1625600"/>
            <a:ext cx="7143750" cy="4699000"/>
          </a:xfrm>
          <a:noFill/>
          <a:ln/>
        </p:spPr>
        <p:txBody>
          <a:bodyPr vert="horz" lIns="92075" tIns="46038" rIns="92075" bIns="46038" rtlCol="0">
            <a:normAutofit/>
          </a:bodyPr>
          <a:lstStyle/>
          <a:p>
            <a:pPr>
              <a:lnSpc>
                <a:spcPct val="90000"/>
              </a:lnSpc>
            </a:pPr>
            <a:r>
              <a:rPr lang="en-US" sz="3900"/>
              <a:t>User-centered design is different than traditional methodologies</a:t>
            </a:r>
          </a:p>
          <a:p>
            <a:pPr lvl="1">
              <a:lnSpc>
                <a:spcPct val="90000"/>
              </a:lnSpc>
              <a:buSzPct val="75000"/>
            </a:pPr>
            <a:r>
              <a:rPr lang="en-US" sz="3500"/>
              <a:t> Iterative prototype + evaluate</a:t>
            </a:r>
          </a:p>
          <a:p>
            <a:pPr lvl="1">
              <a:lnSpc>
                <a:spcPct val="90000"/>
              </a:lnSpc>
              <a:buSzPct val="75000"/>
            </a:pPr>
            <a:r>
              <a:rPr lang="en-US" sz="3500"/>
              <a:t> Prevents problems </a:t>
            </a:r>
            <a:r>
              <a:rPr lang="en-US" sz="3500">
                <a:solidFill>
                  <a:srgbClr val="0033CC"/>
                </a:solidFill>
              </a:rPr>
              <a:t>up</a:t>
            </a:r>
            <a:r>
              <a:rPr lang="en-US" sz="3500">
                <a:solidFill>
                  <a:srgbClr val="FFFF66"/>
                </a:solidFill>
              </a:rPr>
              <a:t> </a:t>
            </a:r>
            <a:r>
              <a:rPr lang="en-US" sz="3500">
                <a:solidFill>
                  <a:srgbClr val="0033CC"/>
                </a:solidFill>
              </a:rPr>
              <a:t>front</a:t>
            </a:r>
            <a:endParaRPr lang="en-US" sz="3500"/>
          </a:p>
          <a:p>
            <a:pPr lvl="1">
              <a:lnSpc>
                <a:spcPct val="90000"/>
              </a:lnSpc>
              <a:buSzPct val="75000"/>
            </a:pPr>
            <a:r>
              <a:rPr lang="en-US" sz="3500">
                <a:solidFill>
                  <a:srgbClr val="0033CC"/>
                </a:solidFill>
              </a:rPr>
              <a:t> Know the user</a:t>
            </a:r>
            <a:r>
              <a:rPr lang="en-US" sz="3500"/>
              <a:t> and </a:t>
            </a:r>
            <a:r>
              <a:rPr lang="en-US" sz="3500">
                <a:solidFill>
                  <a:srgbClr val="0033CC"/>
                </a:solidFill>
              </a:rPr>
              <a:t>involve</a:t>
            </a:r>
            <a:r>
              <a:rPr lang="en-US" sz="3500"/>
              <a:t> them in design</a:t>
            </a:r>
          </a:p>
        </p:txBody>
      </p:sp>
    </p:spTree>
    <p:extLst>
      <p:ext uri="{BB962C8B-B14F-4D97-AF65-F5344CB8AC3E}">
        <p14:creationId xmlns:p14="http://schemas.microsoft.com/office/powerpoint/2010/main" val="31959205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 calcmode="lin" valueType="num">
                                      <p:cBhvr additive="base">
                                        <p:cTn id="15"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a:t>Code w/ side effects</a:t>
            </a:r>
          </a:p>
        </p:txBody>
      </p:sp>
      <p:sp>
        <p:nvSpPr>
          <p:cNvPr id="635907" name="Rectangle 3"/>
          <p:cNvSpPr>
            <a:spLocks noGrp="1" noChangeArrowheads="1"/>
          </p:cNvSpPr>
          <p:nvPr>
            <p:ph type="body" idx="1"/>
          </p:nvPr>
        </p:nvSpPr>
        <p:spPr/>
        <p:txBody>
          <a:bodyPr>
            <a:normAutofit fontScale="62500" lnSpcReduction="20000"/>
          </a:bodyPr>
          <a:lstStyle/>
          <a:p>
            <a:pPr>
              <a:lnSpc>
                <a:spcPct val="75000"/>
              </a:lnSpc>
              <a:buFontTx/>
              <a:buNone/>
            </a:pPr>
            <a:r>
              <a:rPr lang="en-US">
                <a:latin typeface="Courier New" panose="02070309020205020404" pitchFamily="49" charset="0"/>
              </a:rPr>
              <a:t>public class SideEffect {</a:t>
            </a:r>
          </a:p>
          <a:p>
            <a:pPr>
              <a:lnSpc>
                <a:spcPct val="75000"/>
              </a:lnSpc>
              <a:buFontTx/>
              <a:buNone/>
            </a:pPr>
            <a:r>
              <a:rPr lang="en-US">
                <a:latin typeface="Courier New" panose="02070309020205020404" pitchFamily="49" charset="0"/>
              </a:rPr>
              <a:t>    public static int x;</a:t>
            </a:r>
          </a:p>
          <a:p>
            <a:pPr>
              <a:lnSpc>
                <a:spcPct val="75000"/>
              </a:lnSpc>
              <a:buFontTx/>
              <a:buNone/>
            </a:pPr>
            <a:endParaRPr lang="en-US">
              <a:latin typeface="Courier New" panose="02070309020205020404" pitchFamily="49" charset="0"/>
            </a:endParaRPr>
          </a:p>
          <a:p>
            <a:pPr>
              <a:lnSpc>
                <a:spcPct val="75000"/>
              </a:lnSpc>
              <a:buFontTx/>
              <a:buNone/>
            </a:pPr>
            <a:r>
              <a:rPr lang="en-US">
                <a:latin typeface="Courier New" panose="02070309020205020404" pitchFamily="49" charset="0"/>
              </a:rPr>
              <a:t>    public static int f(int n) {</a:t>
            </a:r>
          </a:p>
          <a:p>
            <a:pPr>
              <a:lnSpc>
                <a:spcPct val="75000"/>
              </a:lnSpc>
              <a:buFontTx/>
              <a:buNone/>
            </a:pPr>
            <a:r>
              <a:rPr lang="en-US">
                <a:latin typeface="Courier New" panose="02070309020205020404" pitchFamily="49" charset="0"/>
              </a:rPr>
              <a:t>        x = x * 2;</a:t>
            </a:r>
          </a:p>
          <a:p>
            <a:pPr>
              <a:lnSpc>
                <a:spcPct val="75000"/>
              </a:lnSpc>
              <a:buFontTx/>
              <a:buNone/>
            </a:pPr>
            <a:r>
              <a:rPr lang="en-US">
                <a:latin typeface="Courier New" panose="02070309020205020404" pitchFamily="49" charset="0"/>
              </a:rPr>
              <a:t>        return x + n;</a:t>
            </a:r>
          </a:p>
          <a:p>
            <a:pPr>
              <a:lnSpc>
                <a:spcPct val="75000"/>
              </a:lnSpc>
              <a:buFontTx/>
              <a:buNone/>
            </a:pPr>
            <a:r>
              <a:rPr lang="en-US">
                <a:latin typeface="Courier New" panose="02070309020205020404" pitchFamily="49" charset="0"/>
              </a:rPr>
              <a:t>    }</a:t>
            </a:r>
          </a:p>
          <a:p>
            <a:pPr>
              <a:lnSpc>
                <a:spcPct val="75000"/>
              </a:lnSpc>
              <a:buFontTx/>
              <a:buNone/>
            </a:pPr>
            <a:endParaRPr lang="en-US">
              <a:latin typeface="Courier New" panose="02070309020205020404" pitchFamily="49" charset="0"/>
            </a:endParaRPr>
          </a:p>
          <a:p>
            <a:pPr>
              <a:lnSpc>
                <a:spcPct val="75000"/>
              </a:lnSpc>
              <a:buFontTx/>
              <a:buNone/>
            </a:pPr>
            <a:r>
              <a:rPr lang="en-US">
                <a:latin typeface="Courier New" panose="02070309020205020404" pitchFamily="49" charset="0"/>
              </a:rPr>
              <a:t>    </a:t>
            </a:r>
            <a:r>
              <a:rPr lang="en-US">
                <a:solidFill>
                  <a:srgbClr val="008000"/>
                </a:solidFill>
                <a:latin typeface="Courier New" panose="02070309020205020404" pitchFamily="49" charset="0"/>
              </a:rPr>
              <a:t>// what if it were 2 * f(x)?</a:t>
            </a:r>
          </a:p>
          <a:p>
            <a:pPr>
              <a:lnSpc>
                <a:spcPct val="75000"/>
              </a:lnSpc>
              <a:buFontTx/>
              <a:buNone/>
            </a:pPr>
            <a:r>
              <a:rPr lang="en-US">
                <a:latin typeface="Courier New" panose="02070309020205020404" pitchFamily="49" charset="0"/>
              </a:rPr>
              <a:t>    public static void main(String[] args) {</a:t>
            </a:r>
          </a:p>
          <a:p>
            <a:pPr>
              <a:lnSpc>
                <a:spcPct val="75000"/>
              </a:lnSpc>
              <a:buFontTx/>
              <a:buNone/>
            </a:pPr>
            <a:r>
              <a:rPr lang="en-US">
                <a:latin typeface="Courier New" panose="02070309020205020404" pitchFamily="49" charset="0"/>
              </a:rPr>
              <a:t>        x = 5;</a:t>
            </a:r>
          </a:p>
          <a:p>
            <a:pPr>
              <a:lnSpc>
                <a:spcPct val="75000"/>
              </a:lnSpc>
              <a:buFontTx/>
              <a:buNone/>
            </a:pPr>
            <a:r>
              <a:rPr lang="en-US">
                <a:latin typeface="Courier New" panose="02070309020205020404" pitchFamily="49" charset="0"/>
              </a:rPr>
              <a:t>        int result = </a:t>
            </a:r>
            <a:r>
              <a:rPr lang="en-US" b="1">
                <a:latin typeface="Courier New" panose="02070309020205020404" pitchFamily="49" charset="0"/>
              </a:rPr>
              <a:t>f(x) + f(x)</a:t>
            </a:r>
            <a:r>
              <a:rPr lang="en-US">
                <a:latin typeface="Courier New" panose="02070309020205020404" pitchFamily="49" charset="0"/>
              </a:rPr>
              <a:t>;</a:t>
            </a:r>
          </a:p>
          <a:p>
            <a:pPr>
              <a:lnSpc>
                <a:spcPct val="75000"/>
              </a:lnSpc>
              <a:buFontTx/>
              <a:buNone/>
            </a:pPr>
            <a:r>
              <a:rPr lang="en-US">
                <a:latin typeface="Courier New" panose="02070309020205020404" pitchFamily="49" charset="0"/>
              </a:rPr>
              <a:t>        System.out.println(result);</a:t>
            </a:r>
          </a:p>
          <a:p>
            <a:pPr>
              <a:lnSpc>
                <a:spcPct val="75000"/>
              </a:lnSpc>
              <a:buFontTx/>
              <a:buNone/>
            </a:pPr>
            <a:r>
              <a:rPr lang="en-US">
                <a:latin typeface="Courier New" panose="02070309020205020404" pitchFamily="49" charset="0"/>
              </a:rPr>
              <a:t>    }</a:t>
            </a:r>
          </a:p>
          <a:p>
            <a:pPr>
              <a:lnSpc>
                <a:spcPct val="75000"/>
              </a:lnSpc>
              <a:buFontTx/>
              <a:buNone/>
            </a:pPr>
            <a:r>
              <a:rPr lang="en-US">
                <a:latin typeface="Courier New" panose="02070309020205020404" pitchFamily="49" charset="0"/>
              </a:rPr>
              <a:t>}</a:t>
            </a:r>
          </a:p>
        </p:txBody>
      </p:sp>
    </p:spTree>
    <p:extLst>
      <p:ext uri="{BB962C8B-B14F-4D97-AF65-F5344CB8AC3E}">
        <p14:creationId xmlns:p14="http://schemas.microsoft.com/office/powerpoint/2010/main" val="182008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t>First-class functions (19.2)</a:t>
            </a:r>
          </a:p>
        </p:txBody>
      </p:sp>
      <p:sp>
        <p:nvSpPr>
          <p:cNvPr id="636931" name="Rectangle 3"/>
          <p:cNvSpPr>
            <a:spLocks noGrp="1" noChangeArrowheads="1"/>
          </p:cNvSpPr>
          <p:nvPr>
            <p:ph type="body" idx="1"/>
          </p:nvPr>
        </p:nvSpPr>
        <p:spPr/>
        <p:txBody>
          <a:bodyPr>
            <a:normAutofit lnSpcReduction="10000"/>
          </a:bodyPr>
          <a:lstStyle/>
          <a:p>
            <a:r>
              <a:rPr lang="en-US" b="1"/>
              <a:t>first-class citizen</a:t>
            </a:r>
            <a:r>
              <a:rPr lang="en-US"/>
              <a:t>: An element of a programming language that is tightly integrated with the language and supports the full range of operations generally available to other entities in the language.</a:t>
            </a:r>
          </a:p>
          <a:p>
            <a:pPr lvl="1"/>
            <a:endParaRPr lang="en-US"/>
          </a:p>
          <a:p>
            <a:r>
              <a:rPr lang="en-US"/>
              <a:t>In functional programming, functions (methods) are treated as first-class citizens of the languages.</a:t>
            </a:r>
          </a:p>
          <a:p>
            <a:pPr lvl="1"/>
            <a:r>
              <a:rPr lang="en-US"/>
              <a:t>can store a function in a variable</a:t>
            </a:r>
          </a:p>
          <a:p>
            <a:pPr lvl="1"/>
            <a:r>
              <a:rPr lang="en-US"/>
              <a:t>can pass a function as a parameter to another function</a:t>
            </a:r>
          </a:p>
          <a:p>
            <a:pPr lvl="1"/>
            <a:r>
              <a:rPr lang="en-US"/>
              <a:t>can return a value from a function</a:t>
            </a:r>
          </a:p>
          <a:p>
            <a:pPr lvl="1"/>
            <a:r>
              <a:rPr lang="en-US"/>
              <a:t>can create a collection of functions</a:t>
            </a:r>
          </a:p>
          <a:p>
            <a:pPr lvl="1"/>
            <a:r>
              <a:rPr lang="en-US"/>
              <a:t>...</a:t>
            </a:r>
          </a:p>
        </p:txBody>
      </p:sp>
    </p:spTree>
    <p:extLst>
      <p:ext uri="{BB962C8B-B14F-4D97-AF65-F5344CB8AC3E}">
        <p14:creationId xmlns:p14="http://schemas.microsoft.com/office/powerpoint/2010/main" val="113160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a:t>Lambda expressions</a:t>
            </a:r>
          </a:p>
        </p:txBody>
      </p:sp>
      <p:sp>
        <p:nvSpPr>
          <p:cNvPr id="638979" name="Rectangle 3"/>
          <p:cNvSpPr>
            <a:spLocks noGrp="1" noChangeArrowheads="1"/>
          </p:cNvSpPr>
          <p:nvPr>
            <p:ph type="body" idx="1"/>
          </p:nvPr>
        </p:nvSpPr>
        <p:spPr/>
        <p:txBody>
          <a:bodyPr>
            <a:normAutofit fontScale="92500" lnSpcReduction="20000"/>
          </a:bodyPr>
          <a:lstStyle/>
          <a:p>
            <a:r>
              <a:rPr lang="en-US" b="1"/>
              <a:t>lambda expression </a:t>
            </a:r>
            <a:r>
              <a:rPr lang="en-US"/>
              <a:t>("lambda"): Expression that describes a function by specifying its parameters and return value.</a:t>
            </a:r>
          </a:p>
          <a:p>
            <a:pPr lvl="1"/>
            <a:r>
              <a:rPr lang="en-US"/>
              <a:t>Java 8 adds support for lambda expressions.</a:t>
            </a:r>
          </a:p>
          <a:p>
            <a:pPr lvl="1"/>
            <a:endParaRPr lang="en-US"/>
          </a:p>
          <a:p>
            <a:r>
              <a:rPr lang="en-US"/>
              <a:t>Syntax:</a:t>
            </a:r>
          </a:p>
          <a:p>
            <a:pPr lvl="1">
              <a:buFontTx/>
              <a:buNone/>
            </a:pPr>
            <a:r>
              <a:rPr lang="en-US"/>
              <a:t>	</a:t>
            </a:r>
            <a:r>
              <a:rPr lang="en-US">
                <a:latin typeface="Courier New" panose="02070309020205020404" pitchFamily="49" charset="0"/>
              </a:rPr>
              <a:t>(</a:t>
            </a:r>
            <a:r>
              <a:rPr lang="en-US" b="1" i="1"/>
              <a:t>parameters </a:t>
            </a:r>
            <a:r>
              <a:rPr lang="en-US">
                <a:latin typeface="Courier New" panose="02070309020205020404" pitchFamily="49" charset="0"/>
              </a:rPr>
              <a:t>) -&gt; </a:t>
            </a:r>
            <a:r>
              <a:rPr lang="en-US" b="1" i="1"/>
              <a:t>expression </a:t>
            </a:r>
            <a:endParaRPr lang="en-US">
              <a:latin typeface="Courier New" panose="02070309020205020404" pitchFamily="49" charset="0"/>
            </a:endParaRPr>
          </a:p>
          <a:p>
            <a:pPr lvl="1"/>
            <a:endParaRPr lang="en-US" sz="1200">
              <a:latin typeface="Courier New" panose="02070309020205020404" pitchFamily="49" charset="0"/>
            </a:endParaRPr>
          </a:p>
          <a:p>
            <a:r>
              <a:rPr lang="en-US"/>
              <a:t>Example:</a:t>
            </a:r>
          </a:p>
          <a:p>
            <a:pPr lvl="1">
              <a:buFontTx/>
              <a:buNone/>
            </a:pPr>
            <a:r>
              <a:rPr lang="en-US">
                <a:latin typeface="Courier New" panose="02070309020205020404" pitchFamily="49" charset="0"/>
              </a:rPr>
              <a:t>	(x) -&gt; x * x      </a:t>
            </a:r>
            <a:r>
              <a:rPr lang="en-US">
                <a:solidFill>
                  <a:srgbClr val="008000"/>
                </a:solidFill>
                <a:latin typeface="Courier New" panose="02070309020205020404" pitchFamily="49" charset="0"/>
              </a:rPr>
              <a:t>// squares a number</a:t>
            </a:r>
          </a:p>
          <a:p>
            <a:pPr lvl="1">
              <a:buFontTx/>
              <a:buNone/>
            </a:pPr>
            <a:endParaRPr lang="en-US" sz="1200">
              <a:latin typeface="Courier New" panose="02070309020205020404" pitchFamily="49" charset="0"/>
            </a:endParaRPr>
          </a:p>
          <a:p>
            <a:pPr lvl="1"/>
            <a:r>
              <a:rPr lang="en-US"/>
              <a:t>The above is roughly equivalent to:</a:t>
            </a:r>
          </a:p>
          <a:p>
            <a:pPr lvl="1">
              <a:buFontTx/>
              <a:buNone/>
            </a:pPr>
            <a:r>
              <a:rPr lang="en-US">
                <a:latin typeface="Courier New" panose="02070309020205020404" pitchFamily="49" charset="0"/>
              </a:rPr>
              <a:t>	public static int squared(int x) {</a:t>
            </a:r>
          </a:p>
          <a:p>
            <a:pPr lvl="1">
              <a:buFontTx/>
              <a:buNone/>
            </a:pPr>
            <a:r>
              <a:rPr lang="en-US">
                <a:latin typeface="Courier New" panose="02070309020205020404" pitchFamily="49" charset="0"/>
              </a:rPr>
              <a:t>	    return x * x;</a:t>
            </a:r>
          </a:p>
          <a:p>
            <a:pPr lvl="1">
              <a:buFontTx/>
              <a:buNone/>
            </a:pPr>
            <a:r>
              <a:rPr lang="en-US">
                <a:latin typeface="Courier New" panose="02070309020205020404" pitchFamily="49" charset="0"/>
              </a:rPr>
              <a:t>	}</a:t>
            </a:r>
          </a:p>
        </p:txBody>
      </p:sp>
    </p:spTree>
    <p:extLst>
      <p:ext uri="{BB962C8B-B14F-4D97-AF65-F5344CB8AC3E}">
        <p14:creationId xmlns:p14="http://schemas.microsoft.com/office/powerpoint/2010/main" val="146001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t>Add/multiply tutor</a:t>
            </a:r>
          </a:p>
        </p:txBody>
      </p:sp>
      <p:sp>
        <p:nvSpPr>
          <p:cNvPr id="637955" name="Rectangle 3"/>
          <p:cNvSpPr>
            <a:spLocks noGrp="1" noChangeArrowheads="1"/>
          </p:cNvSpPr>
          <p:nvPr>
            <p:ph type="body" idx="1"/>
          </p:nvPr>
        </p:nvSpPr>
        <p:spPr/>
        <p:txBody>
          <a:bodyPr/>
          <a:lstStyle/>
          <a:p>
            <a:r>
              <a:rPr lang="en-US"/>
              <a:t>Consider a program that gives addition and multiplication quiz problems to the user:</a:t>
            </a:r>
          </a:p>
          <a:p>
            <a:pPr lvl="1">
              <a:lnSpc>
                <a:spcPct val="80000"/>
              </a:lnSpc>
              <a:buFontTx/>
              <a:buNone/>
            </a:pPr>
            <a:endParaRPr lang="en-US">
              <a:latin typeface="Courier New" panose="02070309020205020404" pitchFamily="49" charset="0"/>
            </a:endParaRPr>
          </a:p>
          <a:p>
            <a:pPr lvl="1">
              <a:lnSpc>
                <a:spcPct val="80000"/>
              </a:lnSpc>
              <a:buFontTx/>
              <a:buNone/>
            </a:pPr>
            <a:r>
              <a:rPr lang="en-US">
                <a:latin typeface="Courier New" panose="02070309020205020404" pitchFamily="49" charset="0"/>
              </a:rPr>
              <a:t>	9 + 6 = </a:t>
            </a:r>
            <a:r>
              <a:rPr lang="en-US" b="1" u="sng">
                <a:latin typeface="Courier New" panose="02070309020205020404" pitchFamily="49" charset="0"/>
              </a:rPr>
              <a:t>15</a:t>
            </a:r>
          </a:p>
          <a:p>
            <a:pPr lvl="1">
              <a:lnSpc>
                <a:spcPct val="80000"/>
              </a:lnSpc>
              <a:buFontTx/>
              <a:buNone/>
            </a:pPr>
            <a:r>
              <a:rPr lang="en-US">
                <a:latin typeface="Courier New" panose="02070309020205020404" pitchFamily="49" charset="0"/>
              </a:rPr>
              <a:t>	you got it right</a:t>
            </a:r>
          </a:p>
          <a:p>
            <a:pPr lvl="1">
              <a:lnSpc>
                <a:spcPct val="80000"/>
              </a:lnSpc>
              <a:buFontTx/>
              <a:buNone/>
            </a:pPr>
            <a:r>
              <a:rPr lang="en-US">
                <a:latin typeface="Courier New" panose="02070309020205020404" pitchFamily="49" charset="0"/>
              </a:rPr>
              <a:t>	3 * 7 = </a:t>
            </a:r>
            <a:r>
              <a:rPr lang="en-US" b="1" u="sng">
                <a:latin typeface="Courier New" panose="02070309020205020404" pitchFamily="49" charset="0"/>
              </a:rPr>
              <a:t>18</a:t>
            </a:r>
          </a:p>
          <a:p>
            <a:pPr lvl="1">
              <a:lnSpc>
                <a:spcPct val="80000"/>
              </a:lnSpc>
              <a:buFontTx/>
              <a:buNone/>
            </a:pPr>
            <a:r>
              <a:rPr lang="en-US">
                <a:latin typeface="Courier New" panose="02070309020205020404" pitchFamily="49" charset="0"/>
              </a:rPr>
              <a:t>	incorrect...the answer was 21</a:t>
            </a:r>
          </a:p>
          <a:p>
            <a:pPr lvl="1"/>
            <a:endParaRPr lang="en-US">
              <a:latin typeface="Courier New" panose="02070309020205020404" pitchFamily="49" charset="0"/>
            </a:endParaRPr>
          </a:p>
          <a:p>
            <a:r>
              <a:rPr lang="en-US"/>
              <a:t>How do we generalize the idea of "add or multiply"?</a:t>
            </a:r>
          </a:p>
          <a:p>
            <a:pPr lvl="1"/>
            <a:r>
              <a:rPr lang="en-US"/>
              <a:t>How much work would it be to add other operators?</a:t>
            </a:r>
          </a:p>
          <a:p>
            <a:pPr lvl="1"/>
            <a:r>
              <a:rPr lang="en-US"/>
              <a:t>Would functional programming help?</a:t>
            </a:r>
          </a:p>
        </p:txBody>
      </p:sp>
    </p:spTree>
    <p:extLst>
      <p:ext uri="{BB962C8B-B14F-4D97-AF65-F5344CB8AC3E}">
        <p14:creationId xmlns:p14="http://schemas.microsoft.com/office/powerpoint/2010/main" val="289770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Code w/ lambdas</a:t>
            </a:r>
          </a:p>
        </p:txBody>
      </p:sp>
      <p:sp>
        <p:nvSpPr>
          <p:cNvPr id="640003" name="Rectangle 3"/>
          <p:cNvSpPr>
            <a:spLocks noGrp="1" noChangeArrowheads="1"/>
          </p:cNvSpPr>
          <p:nvPr>
            <p:ph type="body" idx="1"/>
          </p:nvPr>
        </p:nvSpPr>
        <p:spPr/>
        <p:txBody>
          <a:bodyPr/>
          <a:lstStyle/>
          <a:p>
            <a:r>
              <a:rPr lang="en-US"/>
              <a:t>We can represent the math operation as a lambda:</a:t>
            </a:r>
          </a:p>
          <a:p>
            <a:pPr lvl="1">
              <a:lnSpc>
                <a:spcPct val="80000"/>
              </a:lnSpc>
              <a:buFontTx/>
              <a:buNone/>
            </a:pPr>
            <a:endParaRPr lang="en-US" sz="2000">
              <a:latin typeface="Courier New" panose="02070309020205020404" pitchFamily="49" charset="0"/>
            </a:endParaRPr>
          </a:p>
          <a:p>
            <a:pPr lvl="1">
              <a:lnSpc>
                <a:spcPct val="80000"/>
              </a:lnSpc>
              <a:buFontTx/>
              <a:buNone/>
            </a:pPr>
            <a:r>
              <a:rPr lang="en-US" sz="2000">
                <a:latin typeface="Courier New" panose="02070309020205020404" pitchFamily="49" charset="0"/>
              </a:rPr>
              <a:t>	Scanner console = new Scanner(System.in);</a:t>
            </a:r>
          </a:p>
          <a:p>
            <a:pPr lvl="1">
              <a:lnSpc>
                <a:spcPct val="80000"/>
              </a:lnSpc>
              <a:buFontTx/>
              <a:buNone/>
            </a:pPr>
            <a:endParaRPr lang="en-US" sz="2000">
              <a:latin typeface="Courier New" panose="02070309020205020404" pitchFamily="49" charset="0"/>
            </a:endParaRPr>
          </a:p>
          <a:p>
            <a:pPr lvl="1">
              <a:lnSpc>
                <a:spcPct val="80000"/>
              </a:lnSpc>
              <a:buFontTx/>
              <a:buNone/>
            </a:pPr>
            <a:r>
              <a:rPr lang="en-US" sz="2000">
                <a:latin typeface="Courier New" panose="02070309020205020404" pitchFamily="49" charset="0"/>
              </a:rPr>
              <a:t>	</a:t>
            </a:r>
            <a:r>
              <a:rPr lang="en-US" sz="2000">
                <a:solidFill>
                  <a:srgbClr val="008000"/>
                </a:solidFill>
                <a:latin typeface="Courier New" panose="02070309020205020404" pitchFamily="49" charset="0"/>
              </a:rPr>
              <a:t>// quiz the user on 3 addition problems</a:t>
            </a:r>
          </a:p>
          <a:p>
            <a:pPr lvl="1">
              <a:lnSpc>
                <a:spcPct val="80000"/>
              </a:lnSpc>
              <a:buFontTx/>
              <a:buNone/>
            </a:pPr>
            <a:r>
              <a:rPr lang="en-US" sz="2000">
                <a:latin typeface="Courier New" panose="02070309020205020404" pitchFamily="49" charset="0"/>
              </a:rPr>
              <a:t>	giveProblems(console, 3, "+", </a:t>
            </a:r>
            <a:r>
              <a:rPr lang="en-US" sz="2000" b="1">
                <a:solidFill>
                  <a:schemeClr val="accent2"/>
                </a:solidFill>
                <a:latin typeface="Courier New" panose="02070309020205020404" pitchFamily="49" charset="0"/>
              </a:rPr>
              <a:t>(x, y) -&gt; x + y</a:t>
            </a:r>
            <a:r>
              <a:rPr lang="en-US" sz="2000">
                <a:latin typeface="Courier New" panose="02070309020205020404" pitchFamily="49" charset="0"/>
              </a:rPr>
              <a:t>);</a:t>
            </a:r>
          </a:p>
          <a:p>
            <a:pPr lvl="1">
              <a:lnSpc>
                <a:spcPct val="80000"/>
              </a:lnSpc>
              <a:buFontTx/>
              <a:buNone/>
            </a:pPr>
            <a:endParaRPr lang="en-US" sz="2000">
              <a:latin typeface="Courier New" panose="02070309020205020404" pitchFamily="49" charset="0"/>
            </a:endParaRPr>
          </a:p>
          <a:p>
            <a:pPr lvl="1">
              <a:lnSpc>
                <a:spcPct val="80000"/>
              </a:lnSpc>
              <a:buFontTx/>
              <a:buNone/>
            </a:pPr>
            <a:r>
              <a:rPr lang="en-US" sz="2000">
                <a:latin typeface="Courier New" panose="02070309020205020404" pitchFamily="49" charset="0"/>
              </a:rPr>
              <a:t>	</a:t>
            </a:r>
            <a:r>
              <a:rPr lang="en-US" sz="2000">
                <a:solidFill>
                  <a:srgbClr val="008000"/>
                </a:solidFill>
                <a:latin typeface="Courier New" panose="02070309020205020404" pitchFamily="49" charset="0"/>
              </a:rPr>
              <a:t>// quiz the user on 3 multiplication problems</a:t>
            </a:r>
          </a:p>
          <a:p>
            <a:pPr lvl="1">
              <a:lnSpc>
                <a:spcPct val="80000"/>
              </a:lnSpc>
              <a:buFontTx/>
              <a:buNone/>
            </a:pPr>
            <a:r>
              <a:rPr lang="en-US" sz="2000">
                <a:latin typeface="Courier New" panose="02070309020205020404" pitchFamily="49" charset="0"/>
              </a:rPr>
              <a:t>	giveProblems(console, 3, "*", </a:t>
            </a:r>
            <a:r>
              <a:rPr lang="en-US" sz="2000" b="1">
                <a:solidFill>
                  <a:schemeClr val="accent2"/>
                </a:solidFill>
                <a:latin typeface="Courier New" panose="02070309020205020404" pitchFamily="49" charset="0"/>
              </a:rPr>
              <a:t>(x, y) -&gt; x * y</a:t>
            </a:r>
            <a:r>
              <a:rPr lang="en-US" sz="2000">
                <a:latin typeface="Courier New" panose="02070309020205020404" pitchFamily="49" charset="0"/>
              </a:rPr>
              <a:t>);</a:t>
            </a:r>
          </a:p>
        </p:txBody>
      </p:sp>
    </p:spTree>
    <p:extLst>
      <p:ext uri="{BB962C8B-B14F-4D97-AF65-F5344CB8AC3E}">
        <p14:creationId xmlns:p14="http://schemas.microsoft.com/office/powerpoint/2010/main" val="20819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t>giveProblems method</a:t>
            </a:r>
          </a:p>
        </p:txBody>
      </p:sp>
      <p:sp>
        <p:nvSpPr>
          <p:cNvPr id="641027" name="Rectangle 3"/>
          <p:cNvSpPr>
            <a:spLocks noGrp="1" noChangeArrowheads="1"/>
          </p:cNvSpPr>
          <p:nvPr>
            <p:ph type="body" idx="1"/>
          </p:nvPr>
        </p:nvSpPr>
        <p:spPr/>
        <p:txBody>
          <a:bodyPr>
            <a:normAutofit fontScale="55000" lnSpcReduction="20000"/>
          </a:bodyPr>
          <a:lstStyle/>
          <a:p>
            <a:pPr>
              <a:lnSpc>
                <a:spcPct val="70000"/>
              </a:lnSpc>
              <a:buFontTx/>
              <a:buNone/>
            </a:pPr>
            <a:r>
              <a:rPr lang="en-US" sz="1800">
                <a:latin typeface="Courier New" panose="02070309020205020404" pitchFamily="49" charset="0"/>
              </a:rPr>
              <a:t>public static void </a:t>
            </a:r>
            <a:r>
              <a:rPr lang="en-US" sz="1800" b="1">
                <a:latin typeface="Courier New" panose="02070309020205020404" pitchFamily="49" charset="0"/>
              </a:rPr>
              <a:t>giveProblems</a:t>
            </a:r>
            <a:r>
              <a:rPr lang="en-US" sz="1800">
                <a:latin typeface="Courier New" panose="02070309020205020404" pitchFamily="49" charset="0"/>
              </a:rPr>
              <a:t>(Scanner console, int count,</a:t>
            </a:r>
          </a:p>
          <a:p>
            <a:pPr>
              <a:lnSpc>
                <a:spcPct val="70000"/>
              </a:lnSpc>
              <a:buFontTx/>
              <a:buNone/>
            </a:pPr>
            <a:r>
              <a:rPr lang="en-US" sz="1800">
                <a:latin typeface="Courier New" panose="02070309020205020404" pitchFamily="49" charset="0"/>
              </a:rPr>
              <a:t>        String text, </a:t>
            </a:r>
            <a:r>
              <a:rPr lang="en-US" sz="1800" b="1">
                <a:solidFill>
                  <a:schemeClr val="accent2"/>
                </a:solidFill>
                <a:latin typeface="Courier New" panose="02070309020205020404" pitchFamily="49" charset="0"/>
              </a:rPr>
              <a:t>IntBinaryOperator operator</a:t>
            </a:r>
            <a:r>
              <a:rPr lang="en-US" sz="1800">
                <a:latin typeface="Courier New" panose="02070309020205020404" pitchFamily="49" charset="0"/>
              </a:rPr>
              <a:t>) {</a:t>
            </a:r>
          </a:p>
          <a:p>
            <a:pPr>
              <a:lnSpc>
                <a:spcPct val="70000"/>
              </a:lnSpc>
              <a:buFontTx/>
              <a:buNone/>
            </a:pPr>
            <a:r>
              <a:rPr lang="en-US" sz="1800">
                <a:latin typeface="Courier New" panose="02070309020205020404" pitchFamily="49" charset="0"/>
              </a:rPr>
              <a:t>    Random r = new Random();</a:t>
            </a:r>
          </a:p>
          <a:p>
            <a:pPr>
              <a:lnSpc>
                <a:spcPct val="70000"/>
              </a:lnSpc>
              <a:buFontTx/>
              <a:buNone/>
            </a:pPr>
            <a:r>
              <a:rPr lang="en-US" sz="1800">
                <a:latin typeface="Courier New" panose="02070309020205020404" pitchFamily="49" charset="0"/>
              </a:rPr>
              <a:t>    int numRight = 0;</a:t>
            </a:r>
          </a:p>
          <a:p>
            <a:pPr>
              <a:lnSpc>
                <a:spcPct val="70000"/>
              </a:lnSpc>
              <a:buFontTx/>
              <a:buNone/>
            </a:pPr>
            <a:r>
              <a:rPr lang="en-US" sz="1800">
                <a:latin typeface="Courier New" panose="02070309020205020404" pitchFamily="49" charset="0"/>
              </a:rPr>
              <a:t>    for (int i = 1; i &lt;= count; i++) {</a:t>
            </a:r>
          </a:p>
          <a:p>
            <a:pPr>
              <a:lnSpc>
                <a:spcPct val="70000"/>
              </a:lnSpc>
              <a:buFontTx/>
              <a:buNone/>
            </a:pPr>
            <a:r>
              <a:rPr lang="en-US" sz="1800">
                <a:latin typeface="Courier New" panose="02070309020205020404" pitchFamily="49" charset="0"/>
              </a:rPr>
              <a:t>        int x = r.nextInt(12) + 1;</a:t>
            </a:r>
          </a:p>
          <a:p>
            <a:pPr>
              <a:lnSpc>
                <a:spcPct val="70000"/>
              </a:lnSpc>
              <a:buFontTx/>
              <a:buNone/>
            </a:pPr>
            <a:r>
              <a:rPr lang="en-US" sz="1800">
                <a:latin typeface="Courier New" panose="02070309020205020404" pitchFamily="49" charset="0"/>
              </a:rPr>
              <a:t>        int y = r.nextInt(12) + 1;</a:t>
            </a:r>
          </a:p>
          <a:p>
            <a:pPr>
              <a:lnSpc>
                <a:spcPct val="70000"/>
              </a:lnSpc>
              <a:buFontTx/>
              <a:buNone/>
            </a:pPr>
            <a:r>
              <a:rPr lang="en-US" sz="1800">
                <a:latin typeface="Courier New" panose="02070309020205020404" pitchFamily="49" charset="0"/>
              </a:rPr>
              <a:t>        System.out.print(x + " " + text + " " + y + " = ");</a:t>
            </a:r>
          </a:p>
          <a:p>
            <a:pPr>
              <a:lnSpc>
                <a:spcPct val="70000"/>
              </a:lnSpc>
              <a:buFontTx/>
              <a:buNone/>
            </a:pPr>
            <a:r>
              <a:rPr lang="en-US" sz="1800">
                <a:latin typeface="Courier New" panose="02070309020205020404" pitchFamily="49" charset="0"/>
              </a:rPr>
              <a:t>        int answer = </a:t>
            </a:r>
            <a:r>
              <a:rPr lang="en-US" sz="1800" b="1">
                <a:solidFill>
                  <a:schemeClr val="accent2"/>
                </a:solidFill>
                <a:latin typeface="Courier New" panose="02070309020205020404" pitchFamily="49" charset="0"/>
              </a:rPr>
              <a:t>operator.applyAsInt(x, y)</a:t>
            </a:r>
            <a:r>
              <a:rPr lang="en-US" sz="1800">
                <a:latin typeface="Courier New" panose="02070309020205020404" pitchFamily="49" charset="0"/>
              </a:rPr>
              <a:t>;</a:t>
            </a:r>
          </a:p>
          <a:p>
            <a:pPr>
              <a:lnSpc>
                <a:spcPct val="70000"/>
              </a:lnSpc>
              <a:buFontTx/>
              <a:buNone/>
            </a:pPr>
            <a:r>
              <a:rPr lang="en-US" sz="1800">
                <a:latin typeface="Courier New" panose="02070309020205020404" pitchFamily="49" charset="0"/>
              </a:rPr>
              <a:t>        int response = console.nextInt();</a:t>
            </a:r>
          </a:p>
          <a:p>
            <a:pPr>
              <a:lnSpc>
                <a:spcPct val="70000"/>
              </a:lnSpc>
              <a:buFontTx/>
              <a:buNone/>
            </a:pPr>
            <a:r>
              <a:rPr lang="en-US" sz="1800">
                <a:latin typeface="Courier New" panose="02070309020205020404" pitchFamily="49" charset="0"/>
              </a:rPr>
              <a:t>        if (response == answer) {</a:t>
            </a:r>
          </a:p>
          <a:p>
            <a:pPr>
              <a:lnSpc>
                <a:spcPct val="70000"/>
              </a:lnSpc>
              <a:buFontTx/>
              <a:buNone/>
            </a:pPr>
            <a:r>
              <a:rPr lang="en-US" sz="1800">
                <a:latin typeface="Courier New" panose="02070309020205020404" pitchFamily="49" charset="0"/>
              </a:rPr>
              <a:t>            System.out.println("you got it right");</a:t>
            </a:r>
          </a:p>
          <a:p>
            <a:pPr>
              <a:lnSpc>
                <a:spcPct val="70000"/>
              </a:lnSpc>
              <a:buFontTx/>
              <a:buNone/>
            </a:pPr>
            <a:r>
              <a:rPr lang="en-US" sz="1800">
                <a:latin typeface="Courier New" panose="02070309020205020404" pitchFamily="49" charset="0"/>
              </a:rPr>
              <a:t>            numRight++;</a:t>
            </a:r>
          </a:p>
          <a:p>
            <a:pPr>
              <a:lnSpc>
                <a:spcPct val="70000"/>
              </a:lnSpc>
              <a:buFontTx/>
              <a:buNone/>
            </a:pPr>
            <a:r>
              <a:rPr lang="en-US" sz="1800">
                <a:latin typeface="Courier New" panose="02070309020205020404" pitchFamily="49" charset="0"/>
              </a:rPr>
              <a:t>        } else {</a:t>
            </a:r>
          </a:p>
          <a:p>
            <a:pPr>
              <a:lnSpc>
                <a:spcPct val="70000"/>
              </a:lnSpc>
              <a:buFontTx/>
              <a:buNone/>
            </a:pPr>
            <a:r>
              <a:rPr lang="en-US" sz="1800">
                <a:latin typeface="Courier New" panose="02070309020205020404" pitchFamily="49" charset="0"/>
              </a:rPr>
              <a:t>            System.out.println("incorrect...the answer was "</a:t>
            </a:r>
          </a:p>
          <a:p>
            <a:pPr>
              <a:lnSpc>
                <a:spcPct val="70000"/>
              </a:lnSpc>
              <a:buFontTx/>
              <a:buNone/>
            </a:pPr>
            <a:r>
              <a:rPr lang="en-US" sz="1800">
                <a:latin typeface="Courier New" panose="02070309020205020404" pitchFamily="49" charset="0"/>
              </a:rPr>
              <a:t>                               + answer);</a:t>
            </a:r>
          </a:p>
          <a:p>
            <a:pPr>
              <a:lnSpc>
                <a:spcPct val="70000"/>
              </a:lnSpc>
              <a:buFontTx/>
              <a:buNone/>
            </a:pPr>
            <a:r>
              <a:rPr lang="en-US" sz="1800">
                <a:latin typeface="Courier New" panose="02070309020205020404" pitchFamily="49" charset="0"/>
              </a:rPr>
              <a:t>        }</a:t>
            </a:r>
          </a:p>
          <a:p>
            <a:pPr>
              <a:lnSpc>
                <a:spcPct val="70000"/>
              </a:lnSpc>
              <a:buFontTx/>
              <a:buNone/>
            </a:pPr>
            <a:r>
              <a:rPr lang="en-US" sz="1800">
                <a:latin typeface="Courier New" panose="02070309020205020404" pitchFamily="49" charset="0"/>
              </a:rPr>
              <a:t>    }</a:t>
            </a:r>
          </a:p>
          <a:p>
            <a:pPr>
              <a:lnSpc>
                <a:spcPct val="70000"/>
              </a:lnSpc>
              <a:buFontTx/>
              <a:buNone/>
            </a:pPr>
            <a:r>
              <a:rPr lang="en-US" sz="1800">
                <a:latin typeface="Courier New" panose="02070309020205020404" pitchFamily="49" charset="0"/>
              </a:rPr>
              <a:t>    System.out.println(numRight + " of " + count + " correct");</a:t>
            </a:r>
          </a:p>
          <a:p>
            <a:pPr>
              <a:lnSpc>
                <a:spcPct val="70000"/>
              </a:lnSpc>
              <a:buFontTx/>
              <a:buNone/>
            </a:pPr>
            <a:r>
              <a:rPr lang="en-US" sz="1800">
                <a:latin typeface="Courier New" panose="02070309020205020404" pitchFamily="49" charset="0"/>
              </a:rPr>
              <a:t>    System.out.println();</a:t>
            </a:r>
          </a:p>
          <a:p>
            <a:pPr>
              <a:lnSpc>
                <a:spcPct val="70000"/>
              </a:lnSpc>
              <a:buFontTx/>
              <a:buNone/>
            </a:pPr>
            <a:r>
              <a:rPr lang="en-US" sz="1800">
                <a:latin typeface="Courier New" panose="02070309020205020404" pitchFamily="49" charset="0"/>
              </a:rPr>
              <a:t>}</a:t>
            </a:r>
          </a:p>
        </p:txBody>
      </p:sp>
    </p:spTree>
    <p:extLst>
      <p:ext uri="{BB962C8B-B14F-4D97-AF65-F5344CB8AC3E}">
        <p14:creationId xmlns:p14="http://schemas.microsoft.com/office/powerpoint/2010/main" val="275025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Streams (19.3)</a:t>
            </a:r>
          </a:p>
        </p:txBody>
      </p:sp>
      <p:sp>
        <p:nvSpPr>
          <p:cNvPr id="642051" name="Rectangle 3"/>
          <p:cNvSpPr>
            <a:spLocks noGrp="1" noChangeArrowheads="1"/>
          </p:cNvSpPr>
          <p:nvPr>
            <p:ph type="body" idx="1"/>
          </p:nvPr>
        </p:nvSpPr>
        <p:spPr/>
        <p:txBody>
          <a:bodyPr>
            <a:normAutofit fontScale="92500" lnSpcReduction="20000"/>
          </a:bodyPr>
          <a:lstStyle/>
          <a:p>
            <a:r>
              <a:rPr lang="en-US" b="1"/>
              <a:t>stream</a:t>
            </a:r>
            <a:r>
              <a:rPr lang="en-US"/>
              <a:t>: A sequence of elements from a data source that supports aggregate operations.</a:t>
            </a:r>
          </a:p>
          <a:p>
            <a:pPr lvl="1"/>
            <a:endParaRPr lang="en-US"/>
          </a:p>
          <a:p>
            <a:r>
              <a:rPr lang="en-US"/>
              <a:t>Streams operate on a data source and modify it:</a:t>
            </a: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lnSpc>
                <a:spcPct val="80000"/>
              </a:lnSpc>
              <a:buFontTx/>
              <a:buNone/>
            </a:pPr>
            <a:endParaRPr lang="en-US" sz="1400">
              <a:latin typeface="Courier New" panose="02070309020205020404" pitchFamily="49" charset="0"/>
            </a:endParaRPr>
          </a:p>
          <a:p>
            <a:pPr lvl="1"/>
            <a:r>
              <a:rPr lang="en-US"/>
              <a:t>example: print each element of a collection</a:t>
            </a:r>
          </a:p>
          <a:p>
            <a:pPr lvl="1"/>
            <a:r>
              <a:rPr lang="en-US"/>
              <a:t>example: sum each integer in a file</a:t>
            </a:r>
          </a:p>
          <a:p>
            <a:pPr lvl="1"/>
            <a:r>
              <a:rPr lang="en-US"/>
              <a:t>example: concatenate strings together into one large string</a:t>
            </a:r>
          </a:p>
          <a:p>
            <a:pPr lvl="1"/>
            <a:r>
              <a:rPr lang="en-US"/>
              <a:t>example: find the largest value in a collection</a:t>
            </a:r>
          </a:p>
          <a:p>
            <a:pPr lvl="1"/>
            <a:r>
              <a:rPr lang="en-US"/>
              <a:t>...</a:t>
            </a:r>
            <a:endParaRPr lang="en-US" sz="1400">
              <a:latin typeface="Courier New" panose="02070309020205020404" pitchFamily="49" charset="0"/>
            </a:endParaRPr>
          </a:p>
        </p:txBody>
      </p:sp>
      <p:pic>
        <p:nvPicPr>
          <p:cNvPr id="642052" name="Picture 4" descr="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24201"/>
            <a:ext cx="8839200" cy="9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6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Code w/o streams</a:t>
            </a:r>
          </a:p>
        </p:txBody>
      </p:sp>
      <p:sp>
        <p:nvSpPr>
          <p:cNvPr id="643075" name="Rectangle 3"/>
          <p:cNvSpPr>
            <a:spLocks noGrp="1" noChangeArrowheads="1"/>
          </p:cNvSpPr>
          <p:nvPr>
            <p:ph type="body" idx="1"/>
          </p:nvPr>
        </p:nvSpPr>
        <p:spPr/>
        <p:txBody>
          <a:bodyPr/>
          <a:lstStyle/>
          <a:p>
            <a:r>
              <a:rPr lang="en-US"/>
              <a:t>Non-functional programming sum code:</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the sum of the squares of integers 1-5</a:t>
            </a:r>
          </a:p>
          <a:p>
            <a:pPr lvl="1">
              <a:lnSpc>
                <a:spcPct val="80000"/>
              </a:lnSpc>
              <a:buFontTx/>
              <a:buNone/>
            </a:pPr>
            <a:r>
              <a:rPr lang="en-US">
                <a:latin typeface="Courier New" panose="02070309020205020404" pitchFamily="49" charset="0"/>
              </a:rPr>
              <a:t>int sum = 0;</a:t>
            </a:r>
          </a:p>
          <a:p>
            <a:pPr lvl="1">
              <a:lnSpc>
                <a:spcPct val="80000"/>
              </a:lnSpc>
              <a:buFontTx/>
              <a:buNone/>
            </a:pPr>
            <a:r>
              <a:rPr lang="en-US">
                <a:latin typeface="Courier New" panose="02070309020205020404" pitchFamily="49" charset="0"/>
              </a:rPr>
              <a:t>for (int i = 1; i &lt;= 5; i++) {</a:t>
            </a:r>
          </a:p>
          <a:p>
            <a:pPr lvl="1">
              <a:lnSpc>
                <a:spcPct val="80000"/>
              </a:lnSpc>
              <a:buFontTx/>
              <a:buNone/>
            </a:pPr>
            <a:r>
              <a:rPr lang="en-US">
                <a:latin typeface="Courier New" panose="02070309020205020404" pitchFamily="49" charset="0"/>
              </a:rPr>
              <a:t>    sum = sum + i * i;</a:t>
            </a:r>
          </a:p>
          <a:p>
            <a:pPr lvl="1">
              <a:lnSpc>
                <a:spcPct val="80000"/>
              </a:lnSpc>
              <a:buFontTx/>
              <a:buNone/>
            </a:pPr>
            <a:r>
              <a:rPr lang="en-US">
                <a:latin typeface="Courier New" panose="02070309020205020404" pitchFamily="49" charset="0"/>
              </a:rPr>
              <a:t>}</a:t>
            </a:r>
          </a:p>
        </p:txBody>
      </p:sp>
    </p:spTree>
    <p:extLst>
      <p:ext uri="{BB962C8B-B14F-4D97-AF65-F5344CB8AC3E}">
        <p14:creationId xmlns:p14="http://schemas.microsoft.com/office/powerpoint/2010/main" val="372726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a:t>The map modifier</a:t>
            </a:r>
          </a:p>
        </p:txBody>
      </p:sp>
      <p:sp>
        <p:nvSpPr>
          <p:cNvPr id="644099" name="Rectangle 3"/>
          <p:cNvSpPr>
            <a:spLocks noGrp="1" noChangeArrowheads="1"/>
          </p:cNvSpPr>
          <p:nvPr>
            <p:ph type="body" idx="1"/>
          </p:nvPr>
        </p:nvSpPr>
        <p:spPr/>
        <p:txBody>
          <a:bodyPr>
            <a:normAutofit fontScale="92500" lnSpcReduction="10000"/>
          </a:bodyPr>
          <a:lstStyle/>
          <a:p>
            <a:r>
              <a:rPr lang="en-US"/>
              <a:t>The </a:t>
            </a:r>
            <a:r>
              <a:rPr lang="en-US">
                <a:latin typeface="Courier New" panose="02070309020205020404" pitchFamily="49" charset="0"/>
              </a:rPr>
              <a:t>map</a:t>
            </a:r>
            <a:r>
              <a:rPr lang="en-US"/>
              <a:t> modifier applies a lambda to each stream element:</a:t>
            </a:r>
          </a:p>
          <a:p>
            <a:pPr lvl="1"/>
            <a:r>
              <a:rPr lang="en-US" b="1"/>
              <a:t>higher-order function</a:t>
            </a:r>
            <a:r>
              <a:rPr lang="en-US"/>
              <a:t>: Takes a function as an argument.</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the sum of the squares of integers 1-5</a:t>
            </a:r>
          </a:p>
          <a:p>
            <a:pPr lvl="1">
              <a:lnSpc>
                <a:spcPct val="80000"/>
              </a:lnSpc>
              <a:buFontTx/>
              <a:buNone/>
            </a:pPr>
            <a:r>
              <a:rPr lang="pt-BR">
                <a:latin typeface="Courier New" panose="02070309020205020404" pitchFamily="49" charset="0"/>
              </a:rPr>
              <a:t>int sum = </a:t>
            </a:r>
            <a:r>
              <a:rPr lang="pt-BR">
                <a:solidFill>
                  <a:schemeClr val="accent2"/>
                </a:solidFill>
                <a:latin typeface="Courier New" panose="02070309020205020404" pitchFamily="49" charset="0"/>
              </a:rPr>
              <a:t>IntStream.range(1, 6)</a:t>
            </a:r>
          </a:p>
          <a:p>
            <a:pPr lvl="1">
              <a:lnSpc>
                <a:spcPct val="80000"/>
              </a:lnSpc>
              <a:buFontTx/>
              <a:buNone/>
            </a:pPr>
            <a:r>
              <a:rPr lang="pt-BR" b="1">
                <a:solidFill>
                  <a:schemeClr val="accent2"/>
                </a:solidFill>
                <a:latin typeface="Courier New" panose="02070309020205020404" pitchFamily="49" charset="0"/>
              </a:rPr>
              <a:t>    .map(n -&gt; n * n)</a:t>
            </a:r>
          </a:p>
          <a:p>
            <a:pPr lvl="1">
              <a:lnSpc>
                <a:spcPct val="80000"/>
              </a:lnSpc>
              <a:buFontTx/>
              <a:buNone/>
            </a:pPr>
            <a:r>
              <a:rPr lang="pt-BR" b="1">
                <a:solidFill>
                  <a:schemeClr val="accent2"/>
                </a:solidFill>
                <a:latin typeface="Courier New" panose="02070309020205020404" pitchFamily="49" charset="0"/>
              </a:rPr>
              <a:t>    </a:t>
            </a:r>
            <a:r>
              <a:rPr lang="pt-BR">
                <a:solidFill>
                  <a:schemeClr val="accent2"/>
                </a:solidFill>
                <a:latin typeface="Courier New" panose="02070309020205020404" pitchFamily="49" charset="0"/>
              </a:rPr>
              <a:t>.sum()</a:t>
            </a:r>
            <a:r>
              <a:rPr lang="pt-BR">
                <a:latin typeface="Courier New" panose="02070309020205020404" pitchFamily="49" charset="0"/>
              </a:rPr>
              <a:t>;</a:t>
            </a:r>
            <a:endParaRPr lang="en-US">
              <a:latin typeface="Courier New" panose="02070309020205020404" pitchFamily="49" charset="0"/>
            </a:endParaRPr>
          </a:p>
          <a:p>
            <a:pPr lvl="1">
              <a:lnSpc>
                <a:spcPct val="80000"/>
              </a:lnSpc>
              <a:buFontTx/>
              <a:buNone/>
            </a:pPr>
            <a:endParaRPr lang="en-US">
              <a:latin typeface="Courier New" panose="02070309020205020404" pitchFamily="49" charset="0"/>
            </a:endParaRP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the stream operations are as follows:</a:t>
            </a:r>
          </a:p>
          <a:p>
            <a:pPr lvl="1">
              <a:lnSpc>
                <a:spcPct val="80000"/>
              </a:lnSpc>
              <a:buFontTx/>
              <a:buNone/>
            </a:pPr>
            <a:endParaRPr lang="en-US">
              <a:solidFill>
                <a:srgbClr val="008000"/>
              </a:solidFill>
              <a:latin typeface="Courier New" panose="02070309020205020404" pitchFamily="49" charset="0"/>
            </a:endParaRPr>
          </a:p>
          <a:p>
            <a:pPr lvl="1">
              <a:lnSpc>
                <a:spcPct val="80000"/>
              </a:lnSpc>
              <a:buFontTx/>
              <a:buNone/>
            </a:pPr>
            <a:r>
              <a:rPr lang="en-US">
                <a:latin typeface="Courier New" panose="02070309020205020404" pitchFamily="49" charset="0"/>
              </a:rPr>
              <a:t>IntStream.range(1, 6) -&gt; [1, 2, 3, 4, 5]</a:t>
            </a:r>
          </a:p>
          <a:p>
            <a:pPr lvl="1">
              <a:lnSpc>
                <a:spcPct val="80000"/>
              </a:lnSpc>
              <a:buFontTx/>
              <a:buNone/>
            </a:pPr>
            <a:r>
              <a:rPr lang="en-US">
                <a:latin typeface="Courier New" panose="02070309020205020404" pitchFamily="49" charset="0"/>
              </a:rPr>
              <a:t>               -&gt; map -&gt; [1, 4, 9, 16, 25]</a:t>
            </a:r>
          </a:p>
          <a:p>
            <a:pPr lvl="1">
              <a:lnSpc>
                <a:spcPct val="80000"/>
              </a:lnSpc>
              <a:buFontTx/>
              <a:buNone/>
            </a:pPr>
            <a:r>
              <a:rPr lang="en-US">
                <a:latin typeface="Courier New" panose="02070309020205020404" pitchFamily="49" charset="0"/>
              </a:rPr>
              <a:t>               -&gt; sum -&gt; 55</a:t>
            </a:r>
          </a:p>
        </p:txBody>
      </p:sp>
    </p:spTree>
    <p:extLst>
      <p:ext uri="{BB962C8B-B14F-4D97-AF65-F5344CB8AC3E}">
        <p14:creationId xmlns:p14="http://schemas.microsoft.com/office/powerpoint/2010/main" val="296362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7) Functional Programming in Java, </a:t>
            </a:r>
          </a:p>
          <a:p>
            <a:r>
              <a:rPr lang="en-US" dirty="0" smtClean="0"/>
              <a:t>8) Generics and Annotations,</a:t>
            </a:r>
          </a:p>
          <a:p>
            <a:r>
              <a:rPr lang="en-US" dirty="0" smtClean="0"/>
              <a:t>9) Principle for Usable Design &amp; Usability Metrics.</a:t>
            </a:r>
          </a:p>
          <a:p>
            <a:endParaRPr lang="en-US" dirty="0"/>
          </a:p>
        </p:txBody>
      </p:sp>
    </p:spTree>
    <p:extLst>
      <p:ext uri="{BB962C8B-B14F-4D97-AF65-F5344CB8AC3E}">
        <p14:creationId xmlns:p14="http://schemas.microsoft.com/office/powerpoint/2010/main" val="3481542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The filter modifier</a:t>
            </a:r>
          </a:p>
        </p:txBody>
      </p:sp>
      <p:sp>
        <p:nvSpPr>
          <p:cNvPr id="646147" name="Rectangle 3"/>
          <p:cNvSpPr>
            <a:spLocks noGrp="1" noChangeArrowheads="1"/>
          </p:cNvSpPr>
          <p:nvPr>
            <p:ph type="body" idx="1"/>
          </p:nvPr>
        </p:nvSpPr>
        <p:spPr/>
        <p:txBody>
          <a:bodyPr>
            <a:normAutofit fontScale="85000" lnSpcReduction="20000"/>
          </a:bodyPr>
          <a:lstStyle/>
          <a:p>
            <a:r>
              <a:rPr lang="en-US"/>
              <a:t>The </a:t>
            </a:r>
            <a:r>
              <a:rPr lang="en-US">
                <a:latin typeface="Courier New" panose="02070309020205020404" pitchFamily="49" charset="0"/>
              </a:rPr>
              <a:t>filter</a:t>
            </a:r>
            <a:r>
              <a:rPr lang="en-US"/>
              <a:t> stream modifier removes/keeps elements of the stream using a boolean lambda:</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the sum of squares of odd integers</a:t>
            </a:r>
          </a:p>
          <a:p>
            <a:pPr lvl="1">
              <a:lnSpc>
                <a:spcPct val="80000"/>
              </a:lnSpc>
              <a:buFontTx/>
              <a:buNone/>
            </a:pPr>
            <a:r>
              <a:rPr lang="pt-BR">
                <a:latin typeface="Courier New" panose="02070309020205020404" pitchFamily="49" charset="0"/>
              </a:rPr>
              <a:t>int sum = </a:t>
            </a:r>
          </a:p>
          <a:p>
            <a:pPr lvl="1">
              <a:lnSpc>
                <a:spcPct val="80000"/>
              </a:lnSpc>
              <a:buFontTx/>
              <a:buNone/>
            </a:pPr>
            <a:r>
              <a:rPr lang="pt-BR">
                <a:latin typeface="Courier New" panose="02070309020205020404" pitchFamily="49" charset="0"/>
              </a:rPr>
              <a:t>     IntStream.of(3, 1, 4, 1, 5, 9, 2, 6, 5, 3)</a:t>
            </a:r>
          </a:p>
          <a:p>
            <a:pPr lvl="1">
              <a:lnSpc>
                <a:spcPct val="80000"/>
              </a:lnSpc>
              <a:buFontTx/>
              <a:buNone/>
            </a:pPr>
            <a:r>
              <a:rPr lang="pt-BR">
                <a:latin typeface="Courier New" panose="02070309020205020404" pitchFamily="49" charset="0"/>
              </a:rPr>
              <a:t>    </a:t>
            </a:r>
            <a:r>
              <a:rPr lang="pt-BR" b="1">
                <a:solidFill>
                  <a:schemeClr val="accent2"/>
                </a:solidFill>
                <a:latin typeface="Courier New" panose="02070309020205020404" pitchFamily="49" charset="0"/>
              </a:rPr>
              <a:t>.filter(n -&gt; n % 2 != 0)</a:t>
            </a:r>
          </a:p>
          <a:p>
            <a:pPr lvl="1">
              <a:lnSpc>
                <a:spcPct val="80000"/>
              </a:lnSpc>
              <a:buFontTx/>
              <a:buNone/>
            </a:pPr>
            <a:r>
              <a:rPr lang="pt-BR">
                <a:latin typeface="Courier New" panose="02070309020205020404" pitchFamily="49" charset="0"/>
              </a:rPr>
              <a:t>    .map(n -&gt; n * n)</a:t>
            </a:r>
          </a:p>
          <a:p>
            <a:pPr lvl="1">
              <a:lnSpc>
                <a:spcPct val="80000"/>
              </a:lnSpc>
              <a:buFontTx/>
              <a:buNone/>
            </a:pPr>
            <a:r>
              <a:rPr lang="pt-BR">
                <a:latin typeface="Courier New" panose="02070309020205020404" pitchFamily="49" charset="0"/>
              </a:rPr>
              <a:t>    .sum();</a:t>
            </a:r>
            <a:endParaRPr lang="en-US">
              <a:latin typeface="Courier New" panose="02070309020205020404" pitchFamily="49" charset="0"/>
            </a:endParaRPr>
          </a:p>
          <a:p>
            <a:pPr lvl="1">
              <a:lnSpc>
                <a:spcPct val="80000"/>
              </a:lnSpc>
              <a:buFontTx/>
              <a:buNone/>
            </a:pPr>
            <a:endParaRPr lang="en-US">
              <a:latin typeface="Courier New" panose="02070309020205020404" pitchFamily="49" charset="0"/>
            </a:endParaRP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the stream operations are as follows:</a:t>
            </a:r>
          </a:p>
          <a:p>
            <a:pPr lvl="1">
              <a:lnSpc>
                <a:spcPct val="80000"/>
              </a:lnSpc>
              <a:buFontTx/>
              <a:buNone/>
            </a:pPr>
            <a:r>
              <a:rPr lang="en-US">
                <a:latin typeface="Courier New" panose="02070309020205020404" pitchFamily="49" charset="0"/>
              </a:rPr>
              <a:t>IntStream.of  -&gt; [3, 1, 4, 1, 5, 9, 2, 6, 5, 3]</a:t>
            </a:r>
          </a:p>
          <a:p>
            <a:pPr lvl="1">
              <a:lnSpc>
                <a:spcPct val="80000"/>
              </a:lnSpc>
              <a:buFontTx/>
              <a:buNone/>
            </a:pPr>
            <a:r>
              <a:rPr lang="en-US">
                <a:latin typeface="Courier New" panose="02070309020205020404" pitchFamily="49" charset="0"/>
              </a:rPr>
              <a:t>    -&gt; filter -&gt; [3, 1, 1, 5, 9, 5, 3]</a:t>
            </a:r>
          </a:p>
          <a:p>
            <a:pPr lvl="1">
              <a:lnSpc>
                <a:spcPct val="80000"/>
              </a:lnSpc>
              <a:buFontTx/>
              <a:buNone/>
            </a:pPr>
            <a:r>
              <a:rPr lang="en-US">
                <a:latin typeface="Courier New" panose="02070309020205020404" pitchFamily="49" charset="0"/>
              </a:rPr>
              <a:t>       -&gt; map -&gt; [9, 1, 1, 25, 81, 25, 9]</a:t>
            </a:r>
          </a:p>
          <a:p>
            <a:pPr lvl="1">
              <a:lnSpc>
                <a:spcPct val="80000"/>
              </a:lnSpc>
              <a:buFontTx/>
              <a:buNone/>
            </a:pPr>
            <a:r>
              <a:rPr lang="en-US">
                <a:latin typeface="Courier New" panose="02070309020205020404" pitchFamily="49" charset="0"/>
              </a:rPr>
              <a:t>       -&gt; sum -&gt; 151</a:t>
            </a:r>
          </a:p>
        </p:txBody>
      </p:sp>
    </p:spTree>
    <p:extLst>
      <p:ext uri="{BB962C8B-B14F-4D97-AF65-F5344CB8AC3E}">
        <p14:creationId xmlns:p14="http://schemas.microsoft.com/office/powerpoint/2010/main" val="737419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Streams and methods</a:t>
            </a:r>
          </a:p>
        </p:txBody>
      </p:sp>
      <p:sp>
        <p:nvSpPr>
          <p:cNvPr id="647171" name="Rectangle 3"/>
          <p:cNvSpPr>
            <a:spLocks noGrp="1" noChangeArrowheads="1"/>
          </p:cNvSpPr>
          <p:nvPr>
            <p:ph type="body" idx="1"/>
          </p:nvPr>
        </p:nvSpPr>
        <p:spPr/>
        <p:txBody>
          <a:bodyPr/>
          <a:lstStyle/>
          <a:p>
            <a:r>
              <a:rPr lang="en-US"/>
              <a:t>using streams as part of a regular method:</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Returns true if the given integer is prime.</a:t>
            </a:r>
          </a:p>
          <a:p>
            <a:pPr lvl="1">
              <a:lnSpc>
                <a:spcPct val="80000"/>
              </a:lnSpc>
              <a:buFontTx/>
              <a:buNone/>
            </a:pPr>
            <a:r>
              <a:rPr lang="en-US">
                <a:solidFill>
                  <a:srgbClr val="008000"/>
                </a:solidFill>
                <a:latin typeface="Courier New" panose="02070309020205020404" pitchFamily="49" charset="0"/>
              </a:rPr>
              <a:t>// Assumes n &gt;= 0.</a:t>
            </a:r>
          </a:p>
          <a:p>
            <a:pPr lvl="1">
              <a:lnSpc>
                <a:spcPct val="80000"/>
              </a:lnSpc>
              <a:buFontTx/>
              <a:buNone/>
            </a:pPr>
            <a:r>
              <a:rPr lang="en-US">
                <a:latin typeface="Courier New" panose="02070309020205020404" pitchFamily="49" charset="0"/>
              </a:rPr>
              <a:t>public static boolean isPrime(int n) {</a:t>
            </a:r>
          </a:p>
          <a:p>
            <a:pPr lvl="1">
              <a:lnSpc>
                <a:spcPct val="80000"/>
              </a:lnSpc>
              <a:buFontTx/>
              <a:buNone/>
            </a:pPr>
            <a:r>
              <a:rPr lang="en-US">
                <a:latin typeface="Courier New" panose="02070309020205020404" pitchFamily="49" charset="0"/>
              </a:rPr>
              <a:t>    return IntStream.range(1, n + 1)</a:t>
            </a:r>
          </a:p>
          <a:p>
            <a:pPr lvl="1">
              <a:lnSpc>
                <a:spcPct val="80000"/>
              </a:lnSpc>
              <a:buFontTx/>
              <a:buNone/>
            </a:pPr>
            <a:r>
              <a:rPr lang="en-US">
                <a:latin typeface="Courier New" panose="02070309020205020404" pitchFamily="49" charset="0"/>
              </a:rPr>
              <a:t>        .filter(x -&gt; n % x == 0)</a:t>
            </a:r>
          </a:p>
          <a:p>
            <a:pPr lvl="1">
              <a:lnSpc>
                <a:spcPct val="80000"/>
              </a:lnSpc>
              <a:buFontTx/>
              <a:buNone/>
            </a:pPr>
            <a:r>
              <a:rPr lang="en-US">
                <a:latin typeface="Courier New" panose="02070309020205020404" pitchFamily="49" charset="0"/>
              </a:rPr>
              <a:t>        .count() == 2;</a:t>
            </a:r>
          </a:p>
          <a:p>
            <a:pPr lvl="1">
              <a:lnSpc>
                <a:spcPct val="80000"/>
              </a:lnSpc>
              <a:buFontTx/>
              <a:buNone/>
            </a:pPr>
            <a:r>
              <a:rPr lang="en-US">
                <a:latin typeface="Courier New" panose="02070309020205020404" pitchFamily="49" charset="0"/>
              </a:rPr>
              <a:t>}</a:t>
            </a:r>
          </a:p>
        </p:txBody>
      </p:sp>
    </p:spTree>
    <p:extLst>
      <p:ext uri="{BB962C8B-B14F-4D97-AF65-F5344CB8AC3E}">
        <p14:creationId xmlns:p14="http://schemas.microsoft.com/office/powerpoint/2010/main" val="19887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t>The reduce modifier</a:t>
            </a:r>
          </a:p>
        </p:txBody>
      </p:sp>
      <p:sp>
        <p:nvSpPr>
          <p:cNvPr id="648195" name="Rectangle 3"/>
          <p:cNvSpPr>
            <a:spLocks noGrp="1" noChangeArrowheads="1"/>
          </p:cNvSpPr>
          <p:nvPr>
            <p:ph type="body" idx="1"/>
          </p:nvPr>
        </p:nvSpPr>
        <p:spPr/>
        <p:txBody>
          <a:bodyPr/>
          <a:lstStyle/>
          <a:p>
            <a:r>
              <a:rPr lang="en-US"/>
              <a:t>The </a:t>
            </a:r>
            <a:r>
              <a:rPr lang="en-US">
                <a:latin typeface="Courier New" panose="02070309020205020404" pitchFamily="49" charset="0"/>
              </a:rPr>
              <a:t>reduce</a:t>
            </a:r>
            <a:r>
              <a:rPr lang="en-US"/>
              <a:t> modifier combines elements of a stream using a lambda combination function.</a:t>
            </a:r>
          </a:p>
          <a:p>
            <a:pPr lvl="1"/>
            <a:r>
              <a:rPr lang="en-US"/>
              <a:t>Accepts two parameters: an initial value and a lambda to combine that initial value with each next value in the stream.</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Returns n!, or 1*2*3*...*(n-1)*n.</a:t>
            </a:r>
          </a:p>
          <a:p>
            <a:pPr lvl="1">
              <a:lnSpc>
                <a:spcPct val="80000"/>
              </a:lnSpc>
              <a:buFontTx/>
              <a:buNone/>
            </a:pPr>
            <a:r>
              <a:rPr lang="en-US">
                <a:solidFill>
                  <a:srgbClr val="008000"/>
                </a:solidFill>
                <a:latin typeface="Courier New" panose="02070309020205020404" pitchFamily="49" charset="0"/>
              </a:rPr>
              <a:t>// Assumes n is non-negative.</a:t>
            </a:r>
          </a:p>
          <a:p>
            <a:pPr lvl="1">
              <a:lnSpc>
                <a:spcPct val="80000"/>
              </a:lnSpc>
              <a:buFontTx/>
              <a:buNone/>
            </a:pPr>
            <a:r>
              <a:rPr lang="en-US">
                <a:latin typeface="Courier New" panose="02070309020205020404" pitchFamily="49" charset="0"/>
              </a:rPr>
              <a:t>public static int factorial(int n) {</a:t>
            </a:r>
          </a:p>
          <a:p>
            <a:pPr lvl="1">
              <a:lnSpc>
                <a:spcPct val="80000"/>
              </a:lnSpc>
              <a:buFontTx/>
              <a:buNone/>
            </a:pPr>
            <a:r>
              <a:rPr lang="en-US">
                <a:latin typeface="Courier New" panose="02070309020205020404" pitchFamily="49" charset="0"/>
              </a:rPr>
              <a:t>    return IntStream.range(2, n + 1)</a:t>
            </a:r>
          </a:p>
          <a:p>
            <a:pPr lvl="1">
              <a:lnSpc>
                <a:spcPct val="80000"/>
              </a:lnSpc>
              <a:buFontTx/>
              <a:buNone/>
            </a:pPr>
            <a:r>
              <a:rPr lang="en-US">
                <a:latin typeface="Courier New" panose="02070309020205020404" pitchFamily="49" charset="0"/>
              </a:rPr>
              <a:t>        </a:t>
            </a:r>
            <a:r>
              <a:rPr lang="en-US" b="1">
                <a:solidFill>
                  <a:schemeClr val="accent2"/>
                </a:solidFill>
                <a:latin typeface="Courier New" panose="02070309020205020404" pitchFamily="49" charset="0"/>
              </a:rPr>
              <a:t>.reduce(1, (a, b) -&gt; a * b)</a:t>
            </a:r>
            <a:r>
              <a:rPr lang="en-US">
                <a:latin typeface="Courier New" panose="02070309020205020404" pitchFamily="49" charset="0"/>
              </a:rPr>
              <a:t>;</a:t>
            </a:r>
          </a:p>
          <a:p>
            <a:pPr lvl="1">
              <a:lnSpc>
                <a:spcPct val="80000"/>
              </a:lnSpc>
              <a:buFontTx/>
              <a:buNone/>
            </a:pPr>
            <a:r>
              <a:rPr lang="en-US">
                <a:latin typeface="Courier New" panose="02070309020205020404" pitchFamily="49" charset="0"/>
              </a:rPr>
              <a:t>}</a:t>
            </a:r>
          </a:p>
        </p:txBody>
      </p:sp>
    </p:spTree>
    <p:extLst>
      <p:ext uri="{BB962C8B-B14F-4D97-AF65-F5344CB8AC3E}">
        <p14:creationId xmlns:p14="http://schemas.microsoft.com/office/powerpoint/2010/main" val="383470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838200" y="365126"/>
            <a:ext cx="10515600" cy="723446"/>
          </a:xfrm>
        </p:spPr>
        <p:txBody>
          <a:bodyPr/>
          <a:lstStyle/>
          <a:p>
            <a:r>
              <a:rPr lang="en-US" dirty="0"/>
              <a:t>Stream operators</a:t>
            </a:r>
          </a:p>
        </p:txBody>
      </p:sp>
      <p:graphicFrame>
        <p:nvGraphicFramePr>
          <p:cNvPr id="657501" name="Group 93"/>
          <p:cNvGraphicFramePr>
            <a:graphicFrameLocks noGrp="1"/>
          </p:cNvGraphicFramePr>
          <p:nvPr/>
        </p:nvGraphicFramePr>
        <p:xfrm>
          <a:off x="1692275" y="1143000"/>
          <a:ext cx="8809038" cy="5269866"/>
        </p:xfrm>
        <a:graphic>
          <a:graphicData uri="http://schemas.openxmlformats.org/drawingml/2006/table">
            <a:tbl>
              <a:tblPr/>
              <a:tblGrid>
                <a:gridCol w="1958975"/>
                <a:gridCol w="6850063"/>
              </a:tblGrid>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Method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anyMatch(</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true if any elements of stream match given 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allMatch(</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true if all elements of stream match given 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arithmetic mean of numbers in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collect(</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convert stream into a collection and return 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number of elements in stream</a:t>
                      </a:r>
                      <a:endParaRPr kumimoji="0" lang="en-US" sz="1800" b="0" i="1"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distinct()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unique elements from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filter(</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the elements that match the given 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forEach(</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performs an action on each element of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limit(</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size</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only the next </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size</a:t>
                      </a: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elements of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map(</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applies the given function to every element of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noneMatch(</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true if zero elements of stream match given predicate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7007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t>Stream operators</a:t>
            </a:r>
          </a:p>
        </p:txBody>
      </p:sp>
      <p:graphicFrame>
        <p:nvGraphicFramePr>
          <p:cNvPr id="658568" name="Group 136"/>
          <p:cNvGraphicFramePr>
            <a:graphicFrameLocks noGrp="1"/>
          </p:cNvGraphicFramePr>
          <p:nvPr/>
        </p:nvGraphicFramePr>
        <p:xfrm>
          <a:off x="1692275" y="1143000"/>
          <a:ext cx="8809038" cy="3291840"/>
        </p:xfrm>
        <a:graphic>
          <a:graphicData uri="http://schemas.openxmlformats.org/drawingml/2006/table">
            <a:tbl>
              <a:tblPr/>
              <a:tblGrid>
                <a:gridCol w="1958975"/>
                <a:gridCol w="6850063"/>
              </a:tblGrid>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Method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parallel()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 multithreaded version of this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peek(</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examines the first element of stream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reduce(</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applies the given binary reduction function to stream elements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sequential()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single-threaded, opposite of parallel()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skip(</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n</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omits the next n elements from the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sorted()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stream's elements in sorted 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sum of elements in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toArray()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converts stream into array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8562" name="Group 130"/>
          <p:cNvGraphicFramePr>
            <a:graphicFrameLocks noGrp="1"/>
          </p:cNvGraphicFramePr>
          <p:nvPr/>
        </p:nvGraphicFramePr>
        <p:xfrm>
          <a:off x="1695450" y="4572000"/>
          <a:ext cx="8809038" cy="2194560"/>
        </p:xfrm>
        <a:graphic>
          <a:graphicData uri="http://schemas.openxmlformats.org/drawingml/2006/table">
            <a:tbl>
              <a:tblPr/>
              <a:tblGrid>
                <a:gridCol w="2636838"/>
                <a:gridCol w="6172200"/>
              </a:tblGrid>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Static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concat(</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s1</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s2</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glues two streams together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empty()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 zero-element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iterate(</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seed</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 </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f</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an infinite stream with given start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of(</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values</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converts the given values into a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range(</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start</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 </a:t>
                      </a:r>
                      <a:r>
                        <a:rPr kumimoji="0" lang="en-US"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end</a:t>
                      </a:r>
                      <a:r>
                        <a:rPr kumimoji="0" lang="en-US"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 range of integer values as a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9541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t>Optional results</a:t>
            </a:r>
          </a:p>
        </p:txBody>
      </p:sp>
      <p:sp>
        <p:nvSpPr>
          <p:cNvPr id="650243" name="Rectangle 3"/>
          <p:cNvSpPr>
            <a:spLocks noGrp="1" noChangeArrowheads="1"/>
          </p:cNvSpPr>
          <p:nvPr>
            <p:ph type="body" idx="1"/>
          </p:nvPr>
        </p:nvSpPr>
        <p:spPr/>
        <p:txBody>
          <a:bodyPr/>
          <a:lstStyle/>
          <a:p>
            <a:r>
              <a:rPr lang="en-US"/>
              <a:t>Some stream terminators like max return an "optional" result because the stream might be empty or not contain the result:</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print largest multiple of 10 in list</a:t>
            </a:r>
          </a:p>
          <a:p>
            <a:pPr lvl="1">
              <a:lnSpc>
                <a:spcPct val="80000"/>
              </a:lnSpc>
              <a:buFontTx/>
              <a:buNone/>
            </a:pPr>
            <a:r>
              <a:rPr lang="en-US">
                <a:solidFill>
                  <a:srgbClr val="008000"/>
                </a:solidFill>
                <a:latin typeface="Courier New" panose="02070309020205020404" pitchFamily="49" charset="0"/>
              </a:rPr>
              <a:t>// (does not compile!)</a:t>
            </a:r>
          </a:p>
          <a:p>
            <a:pPr lvl="1">
              <a:lnSpc>
                <a:spcPct val="80000"/>
              </a:lnSpc>
              <a:buFontTx/>
              <a:buNone/>
            </a:pPr>
            <a:r>
              <a:rPr lang="en-US">
                <a:latin typeface="Courier New" panose="02070309020205020404" pitchFamily="49" charset="0"/>
              </a:rPr>
              <a:t>int largest = </a:t>
            </a:r>
          </a:p>
          <a:p>
            <a:pPr lvl="1">
              <a:lnSpc>
                <a:spcPct val="80000"/>
              </a:lnSpc>
              <a:buFontTx/>
              <a:buNone/>
            </a:pPr>
            <a:r>
              <a:rPr lang="en-US">
                <a:latin typeface="Courier New" panose="02070309020205020404" pitchFamily="49" charset="0"/>
              </a:rPr>
              <a:t>    IntStream.of(55, 20, 19, 31, 40, -2, 62, 30)</a:t>
            </a:r>
          </a:p>
          <a:p>
            <a:pPr lvl="1">
              <a:lnSpc>
                <a:spcPct val="80000"/>
              </a:lnSpc>
              <a:buFontTx/>
              <a:buNone/>
            </a:pPr>
            <a:r>
              <a:rPr lang="en-US">
                <a:latin typeface="Courier New" panose="02070309020205020404" pitchFamily="49" charset="0"/>
              </a:rPr>
              <a:t>    .filter(n -&gt; n % 10 == 0)</a:t>
            </a:r>
          </a:p>
          <a:p>
            <a:pPr lvl="1">
              <a:lnSpc>
                <a:spcPct val="80000"/>
              </a:lnSpc>
              <a:buFontTx/>
              <a:buNone/>
            </a:pPr>
            <a:r>
              <a:rPr lang="en-US">
                <a:latin typeface="Courier New" panose="02070309020205020404" pitchFamily="49" charset="0"/>
              </a:rPr>
              <a:t>    </a:t>
            </a:r>
            <a:r>
              <a:rPr lang="en-US">
                <a:solidFill>
                  <a:srgbClr val="800000"/>
                </a:solidFill>
                <a:latin typeface="Courier New" panose="02070309020205020404" pitchFamily="49" charset="0"/>
              </a:rPr>
              <a:t>.</a:t>
            </a:r>
            <a:r>
              <a:rPr lang="en-US" b="1">
                <a:solidFill>
                  <a:srgbClr val="800000"/>
                </a:solidFill>
                <a:latin typeface="Courier New" panose="02070309020205020404" pitchFamily="49" charset="0"/>
              </a:rPr>
              <a:t>max</a:t>
            </a:r>
            <a:r>
              <a:rPr lang="en-US">
                <a:solidFill>
                  <a:srgbClr val="800000"/>
                </a:solidFill>
                <a:latin typeface="Courier New" panose="02070309020205020404" pitchFamily="49" charset="0"/>
              </a:rPr>
              <a:t>()</a:t>
            </a:r>
            <a:r>
              <a:rPr lang="en-US">
                <a:latin typeface="Courier New" panose="02070309020205020404" pitchFamily="49" charset="0"/>
              </a:rPr>
              <a:t>;</a:t>
            </a:r>
          </a:p>
          <a:p>
            <a:pPr lvl="1">
              <a:lnSpc>
                <a:spcPct val="80000"/>
              </a:lnSpc>
              <a:buFontTx/>
              <a:buNone/>
            </a:pPr>
            <a:r>
              <a:rPr lang="en-US">
                <a:latin typeface="Courier New" panose="02070309020205020404" pitchFamily="49" charset="0"/>
              </a:rPr>
              <a:t>System.out.println(largest);</a:t>
            </a:r>
          </a:p>
        </p:txBody>
      </p:sp>
    </p:spTree>
    <p:extLst>
      <p:ext uri="{BB962C8B-B14F-4D97-AF65-F5344CB8AC3E}">
        <p14:creationId xmlns:p14="http://schemas.microsoft.com/office/powerpoint/2010/main" val="154513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t>Optional results fix</a:t>
            </a:r>
          </a:p>
        </p:txBody>
      </p:sp>
      <p:sp>
        <p:nvSpPr>
          <p:cNvPr id="651267" name="Rectangle 3"/>
          <p:cNvSpPr>
            <a:spLocks noGrp="1" noChangeArrowheads="1"/>
          </p:cNvSpPr>
          <p:nvPr>
            <p:ph type="body" idx="1"/>
          </p:nvPr>
        </p:nvSpPr>
        <p:spPr/>
        <p:txBody>
          <a:bodyPr/>
          <a:lstStyle/>
          <a:p>
            <a:r>
              <a:rPr lang="en-US"/>
              <a:t>To extract the optional result, use a "get as" terminator.</a:t>
            </a:r>
          </a:p>
          <a:p>
            <a:pPr lvl="1"/>
            <a:r>
              <a:rPr lang="en-US"/>
              <a:t>Converts type OptionalInt to Integer</a:t>
            </a:r>
          </a:p>
          <a:p>
            <a:pPr lvl="1">
              <a:lnSpc>
                <a:spcPct val="80000"/>
              </a:lnSpc>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print largest multiple of 10 in list</a:t>
            </a:r>
          </a:p>
          <a:p>
            <a:pPr lvl="1">
              <a:lnSpc>
                <a:spcPct val="80000"/>
              </a:lnSpc>
              <a:buFontTx/>
              <a:buNone/>
            </a:pPr>
            <a:r>
              <a:rPr lang="en-US">
                <a:solidFill>
                  <a:srgbClr val="008000"/>
                </a:solidFill>
                <a:latin typeface="Courier New" panose="02070309020205020404" pitchFamily="49" charset="0"/>
              </a:rPr>
              <a:t>// (this version compiles and works.)</a:t>
            </a:r>
          </a:p>
          <a:p>
            <a:pPr lvl="1">
              <a:lnSpc>
                <a:spcPct val="80000"/>
              </a:lnSpc>
              <a:buFontTx/>
              <a:buNone/>
            </a:pPr>
            <a:r>
              <a:rPr lang="en-US">
                <a:latin typeface="Courier New" panose="02070309020205020404" pitchFamily="49" charset="0"/>
              </a:rPr>
              <a:t>int largest = </a:t>
            </a:r>
          </a:p>
          <a:p>
            <a:pPr lvl="1">
              <a:lnSpc>
                <a:spcPct val="80000"/>
              </a:lnSpc>
              <a:buFontTx/>
              <a:buNone/>
            </a:pPr>
            <a:r>
              <a:rPr lang="en-US">
                <a:latin typeface="Courier New" panose="02070309020205020404" pitchFamily="49" charset="0"/>
              </a:rPr>
              <a:t>    IntStream.of(55, 20, 19, 31, 40, -2, 62, 30)</a:t>
            </a:r>
          </a:p>
          <a:p>
            <a:pPr lvl="1">
              <a:lnSpc>
                <a:spcPct val="80000"/>
              </a:lnSpc>
              <a:buFontTx/>
              <a:buNone/>
            </a:pPr>
            <a:r>
              <a:rPr lang="en-US">
                <a:latin typeface="Courier New" panose="02070309020205020404" pitchFamily="49" charset="0"/>
              </a:rPr>
              <a:t>    .filter(n -&gt; n % 10 == 0)</a:t>
            </a:r>
          </a:p>
          <a:p>
            <a:pPr lvl="1">
              <a:lnSpc>
                <a:spcPct val="80000"/>
              </a:lnSpc>
              <a:buFontTx/>
              <a:buNone/>
            </a:pPr>
            <a:r>
              <a:rPr lang="en-US">
                <a:latin typeface="Courier New" panose="02070309020205020404" pitchFamily="49" charset="0"/>
              </a:rPr>
              <a:t>    .max()</a:t>
            </a:r>
          </a:p>
          <a:p>
            <a:pPr lvl="1">
              <a:lnSpc>
                <a:spcPct val="80000"/>
              </a:lnSpc>
              <a:buFontTx/>
              <a:buNone/>
            </a:pPr>
            <a:r>
              <a:rPr lang="en-US">
                <a:latin typeface="Courier New" panose="02070309020205020404" pitchFamily="49" charset="0"/>
              </a:rPr>
              <a:t>    </a:t>
            </a:r>
            <a:r>
              <a:rPr lang="en-US" b="1">
                <a:solidFill>
                  <a:schemeClr val="accent2"/>
                </a:solidFill>
                <a:latin typeface="Courier New" panose="02070309020205020404" pitchFamily="49" charset="0"/>
              </a:rPr>
              <a:t>.getAsInt()</a:t>
            </a:r>
            <a:r>
              <a:rPr lang="en-US">
                <a:latin typeface="Courier New" panose="02070309020205020404" pitchFamily="49" charset="0"/>
              </a:rPr>
              <a:t>;</a:t>
            </a:r>
          </a:p>
          <a:p>
            <a:pPr lvl="1">
              <a:lnSpc>
                <a:spcPct val="80000"/>
              </a:lnSpc>
              <a:buFontTx/>
              <a:buNone/>
            </a:pPr>
            <a:r>
              <a:rPr lang="en-US">
                <a:latin typeface="Courier New" panose="02070309020205020404" pitchFamily="49" charset="0"/>
              </a:rPr>
              <a:t>System.out.println(largest);</a:t>
            </a:r>
          </a:p>
        </p:txBody>
      </p:sp>
    </p:spTree>
    <p:extLst>
      <p:ext uri="{BB962C8B-B14F-4D97-AF65-F5344CB8AC3E}">
        <p14:creationId xmlns:p14="http://schemas.microsoft.com/office/powerpoint/2010/main" val="193556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en-US"/>
              <a:t>Stream exercises</a:t>
            </a:r>
          </a:p>
        </p:txBody>
      </p:sp>
      <p:sp>
        <p:nvSpPr>
          <p:cNvPr id="649219" name="Rectangle 3"/>
          <p:cNvSpPr>
            <a:spLocks noGrp="1" noChangeArrowheads="1"/>
          </p:cNvSpPr>
          <p:nvPr>
            <p:ph type="body" idx="1"/>
          </p:nvPr>
        </p:nvSpPr>
        <p:spPr/>
        <p:txBody>
          <a:bodyPr/>
          <a:lstStyle/>
          <a:p>
            <a:r>
              <a:rPr lang="en-US"/>
              <a:t>Write a method </a:t>
            </a:r>
            <a:r>
              <a:rPr lang="en-US" b="1">
                <a:latin typeface="Courier New" panose="02070309020205020404" pitchFamily="49" charset="0"/>
              </a:rPr>
              <a:t>sumAbsVals</a:t>
            </a:r>
            <a:r>
              <a:rPr lang="en-US"/>
              <a:t> that uses stream operations to compute the sum of the absolute values of an array of integers.  For example, the sum of </a:t>
            </a:r>
            <a:r>
              <a:rPr lang="en-US">
                <a:latin typeface="Courier New" panose="02070309020205020404" pitchFamily="49" charset="0"/>
              </a:rPr>
              <a:t>{-1, 2, -4, 6, -9}</a:t>
            </a:r>
            <a:r>
              <a:rPr lang="en-US"/>
              <a:t> is </a:t>
            </a:r>
            <a:r>
              <a:rPr lang="en-US">
                <a:latin typeface="Courier New" panose="02070309020205020404" pitchFamily="49" charset="0"/>
              </a:rPr>
              <a:t>22</a:t>
            </a:r>
            <a:r>
              <a:rPr lang="en-US"/>
              <a:t>.</a:t>
            </a:r>
          </a:p>
          <a:p>
            <a:pPr lvl="1"/>
            <a:endParaRPr lang="en-US"/>
          </a:p>
          <a:p>
            <a:r>
              <a:rPr lang="en-US"/>
              <a:t>Write a method </a:t>
            </a:r>
            <a:r>
              <a:rPr lang="en-US" b="1">
                <a:latin typeface="Courier New" panose="02070309020205020404" pitchFamily="49" charset="0"/>
              </a:rPr>
              <a:t>largestEven</a:t>
            </a:r>
            <a:r>
              <a:rPr lang="en-US"/>
              <a:t> that uses stream operations to find and return the largest even number from an array of integers. For example, if the array is </a:t>
            </a:r>
            <a:r>
              <a:rPr lang="en-US">
                <a:latin typeface="Courier New" panose="02070309020205020404" pitchFamily="49" charset="0"/>
              </a:rPr>
              <a:t>{5, -1, 12, 10, 2, 8}</a:t>
            </a:r>
            <a:r>
              <a:rPr lang="en-US"/>
              <a:t>, your method should return </a:t>
            </a:r>
            <a:r>
              <a:rPr lang="en-US">
                <a:latin typeface="Courier New" panose="02070309020205020404" pitchFamily="49" charset="0"/>
              </a:rPr>
              <a:t>12</a:t>
            </a:r>
            <a:r>
              <a:rPr lang="en-US"/>
              <a:t>.  You may assume that the array contains at least one even integer.</a:t>
            </a:r>
          </a:p>
        </p:txBody>
      </p:sp>
    </p:spTree>
    <p:extLst>
      <p:ext uri="{BB962C8B-B14F-4D97-AF65-F5344CB8AC3E}">
        <p14:creationId xmlns:p14="http://schemas.microsoft.com/office/powerpoint/2010/main" val="372496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a:t>Closures (19.4)</a:t>
            </a:r>
          </a:p>
        </p:txBody>
      </p:sp>
      <p:sp>
        <p:nvSpPr>
          <p:cNvPr id="652291" name="Rectangle 3"/>
          <p:cNvSpPr>
            <a:spLocks noGrp="1" noChangeArrowheads="1"/>
          </p:cNvSpPr>
          <p:nvPr>
            <p:ph type="body" idx="1"/>
          </p:nvPr>
        </p:nvSpPr>
        <p:spPr/>
        <p:txBody>
          <a:bodyPr>
            <a:normAutofit fontScale="92500"/>
          </a:bodyPr>
          <a:lstStyle/>
          <a:p>
            <a:r>
              <a:rPr lang="en-US" b="1"/>
              <a:t>bound/free variable</a:t>
            </a:r>
            <a:r>
              <a:rPr lang="en-US"/>
              <a:t>: In a lambda expression, parameters are bound variables while variables in the outer containing scope are free variables.</a:t>
            </a:r>
          </a:p>
          <a:p>
            <a:r>
              <a:rPr lang="en-US" b="1"/>
              <a:t>function closure</a:t>
            </a:r>
            <a:r>
              <a:rPr lang="en-US"/>
              <a:t>: A block of code defining a function along with the definitions of any free variables that are defined in the containing scope.</a:t>
            </a:r>
          </a:p>
          <a:p>
            <a:pPr lvl="1">
              <a:buFontTx/>
              <a:buNone/>
            </a:pPr>
            <a:endParaRPr lang="en-US"/>
          </a:p>
          <a:p>
            <a:pPr lvl="1">
              <a:buFontTx/>
              <a:buNone/>
            </a:pPr>
            <a:r>
              <a:rPr lang="fr-FR" sz="2000">
                <a:solidFill>
                  <a:srgbClr val="008000"/>
                </a:solidFill>
                <a:latin typeface="Courier New" panose="02070309020205020404" pitchFamily="49" charset="0"/>
              </a:rPr>
              <a:t>// free variables: min, max, multiplier</a:t>
            </a:r>
          </a:p>
          <a:p>
            <a:pPr lvl="1">
              <a:buFontTx/>
              <a:buNone/>
            </a:pPr>
            <a:r>
              <a:rPr lang="fr-FR" sz="2000">
                <a:solidFill>
                  <a:srgbClr val="008000"/>
                </a:solidFill>
                <a:latin typeface="Courier New" panose="02070309020205020404" pitchFamily="49" charset="0"/>
              </a:rPr>
              <a:t>// bound variables: x, y</a:t>
            </a:r>
          </a:p>
          <a:p>
            <a:pPr lvl="1">
              <a:buFontTx/>
              <a:buNone/>
            </a:pPr>
            <a:r>
              <a:rPr lang="fr-FR" sz="2000">
                <a:latin typeface="Courier New" panose="02070309020205020404" pitchFamily="49" charset="0"/>
              </a:rPr>
              <a:t>int </a:t>
            </a:r>
            <a:r>
              <a:rPr lang="fr-FR" sz="2000" b="1">
                <a:latin typeface="Courier New" panose="02070309020205020404" pitchFamily="49" charset="0"/>
              </a:rPr>
              <a:t>min</a:t>
            </a:r>
            <a:r>
              <a:rPr lang="fr-FR" sz="2000">
                <a:latin typeface="Courier New" panose="02070309020205020404" pitchFamily="49" charset="0"/>
              </a:rPr>
              <a:t> = 10;</a:t>
            </a:r>
          </a:p>
          <a:p>
            <a:pPr lvl="1">
              <a:lnSpc>
                <a:spcPct val="80000"/>
              </a:lnSpc>
              <a:buFontTx/>
              <a:buNone/>
            </a:pPr>
            <a:r>
              <a:rPr lang="fr-FR" sz="2000">
                <a:latin typeface="Courier New" panose="02070309020205020404" pitchFamily="49" charset="0"/>
              </a:rPr>
              <a:t>int </a:t>
            </a:r>
            <a:r>
              <a:rPr lang="fr-FR" sz="2000" b="1">
                <a:latin typeface="Courier New" panose="02070309020205020404" pitchFamily="49" charset="0"/>
              </a:rPr>
              <a:t>max</a:t>
            </a:r>
            <a:r>
              <a:rPr lang="fr-FR" sz="2000">
                <a:latin typeface="Courier New" panose="02070309020205020404" pitchFamily="49" charset="0"/>
              </a:rPr>
              <a:t> = 50;</a:t>
            </a:r>
          </a:p>
          <a:p>
            <a:pPr lvl="1">
              <a:lnSpc>
                <a:spcPct val="80000"/>
              </a:lnSpc>
              <a:buFontTx/>
              <a:buNone/>
            </a:pPr>
            <a:r>
              <a:rPr lang="fr-FR" sz="2000">
                <a:latin typeface="Courier New" panose="02070309020205020404" pitchFamily="49" charset="0"/>
              </a:rPr>
              <a:t>int </a:t>
            </a:r>
            <a:r>
              <a:rPr lang="fr-FR" sz="2000" b="1">
                <a:latin typeface="Courier New" panose="02070309020205020404" pitchFamily="49" charset="0"/>
              </a:rPr>
              <a:t>multiplier</a:t>
            </a:r>
            <a:r>
              <a:rPr lang="fr-FR" sz="2000">
                <a:latin typeface="Courier New" panose="02070309020205020404" pitchFamily="49" charset="0"/>
              </a:rPr>
              <a:t> = 3;</a:t>
            </a:r>
          </a:p>
          <a:p>
            <a:pPr lvl="1">
              <a:lnSpc>
                <a:spcPct val="80000"/>
              </a:lnSpc>
              <a:buFontTx/>
              <a:buNone/>
            </a:pPr>
            <a:r>
              <a:rPr lang="fr-FR" sz="2000">
                <a:latin typeface="Courier New" panose="02070309020205020404" pitchFamily="49" charset="0"/>
              </a:rPr>
              <a:t>compute((x, y) -&gt; Math.max(x, </a:t>
            </a:r>
            <a:r>
              <a:rPr lang="fr-FR" sz="2000" b="1">
                <a:latin typeface="Courier New" panose="02070309020205020404" pitchFamily="49" charset="0"/>
              </a:rPr>
              <a:t>min</a:t>
            </a:r>
            <a:r>
              <a:rPr lang="fr-FR" sz="2000">
                <a:latin typeface="Courier New" panose="02070309020205020404" pitchFamily="49" charset="0"/>
              </a:rPr>
              <a:t>) *</a:t>
            </a:r>
          </a:p>
          <a:p>
            <a:pPr lvl="1">
              <a:lnSpc>
                <a:spcPct val="80000"/>
              </a:lnSpc>
              <a:buFontTx/>
              <a:buNone/>
            </a:pPr>
            <a:r>
              <a:rPr lang="fr-FR" sz="2000">
                <a:latin typeface="Courier New" panose="02070309020205020404" pitchFamily="49" charset="0"/>
              </a:rPr>
              <a:t>                  Math.max(y, </a:t>
            </a:r>
            <a:r>
              <a:rPr lang="fr-FR" sz="2000" b="1">
                <a:latin typeface="Courier New" panose="02070309020205020404" pitchFamily="49" charset="0"/>
              </a:rPr>
              <a:t>max</a:t>
            </a:r>
            <a:r>
              <a:rPr lang="fr-FR" sz="2000">
                <a:latin typeface="Courier New" panose="02070309020205020404" pitchFamily="49" charset="0"/>
              </a:rPr>
              <a:t>) * </a:t>
            </a:r>
            <a:r>
              <a:rPr lang="fr-FR" sz="2000" b="1">
                <a:latin typeface="Courier New" panose="02070309020205020404" pitchFamily="49" charset="0"/>
              </a:rPr>
              <a:t>multiplier</a:t>
            </a:r>
            <a:r>
              <a:rPr lang="fr-FR" sz="2000">
                <a:latin typeface="Courier New" panose="02070309020205020404" pitchFamily="49" charset="0"/>
              </a:rPr>
              <a:t>);</a:t>
            </a:r>
            <a:endParaRPr lang="en-US" sz="2000">
              <a:latin typeface="Courier New" panose="02070309020205020404" pitchFamily="49" charset="0"/>
            </a:endParaRPr>
          </a:p>
        </p:txBody>
      </p:sp>
    </p:spTree>
    <p:extLst>
      <p:ext uri="{BB962C8B-B14F-4D97-AF65-F5344CB8AC3E}">
        <p14:creationId xmlns:p14="http://schemas.microsoft.com/office/powerpoint/2010/main" val="2644432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t>Streams and arrays</a:t>
            </a:r>
          </a:p>
        </p:txBody>
      </p:sp>
      <p:sp>
        <p:nvSpPr>
          <p:cNvPr id="654339" name="Rectangle 3"/>
          <p:cNvSpPr>
            <a:spLocks noGrp="1" noChangeArrowheads="1"/>
          </p:cNvSpPr>
          <p:nvPr>
            <p:ph type="body" idx="1"/>
          </p:nvPr>
        </p:nvSpPr>
        <p:spPr/>
        <p:txBody>
          <a:bodyPr/>
          <a:lstStyle/>
          <a:p>
            <a:r>
              <a:rPr lang="en-US"/>
              <a:t>An array can be converted into a stream with Arrays.stream:</a:t>
            </a:r>
          </a:p>
          <a:p>
            <a:pPr lvl="1">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sum of absolute values of even ints</a:t>
            </a:r>
          </a:p>
          <a:p>
            <a:pPr lvl="1">
              <a:lnSpc>
                <a:spcPct val="80000"/>
              </a:lnSpc>
              <a:buFontTx/>
              <a:buNone/>
            </a:pPr>
            <a:r>
              <a:rPr lang="en-US">
                <a:latin typeface="Courier New" panose="02070309020205020404" pitchFamily="49" charset="0"/>
              </a:rPr>
              <a:t>int[] numbers = {3, -4, 8, 4, -2, 17,</a:t>
            </a:r>
          </a:p>
          <a:p>
            <a:pPr lvl="1">
              <a:lnSpc>
                <a:spcPct val="80000"/>
              </a:lnSpc>
              <a:buFontTx/>
              <a:buNone/>
            </a:pPr>
            <a:r>
              <a:rPr lang="en-US">
                <a:latin typeface="Courier New" panose="02070309020205020404" pitchFamily="49" charset="0"/>
              </a:rPr>
              <a:t>                 9, -10, 14, 6, -12};</a:t>
            </a:r>
          </a:p>
          <a:p>
            <a:pPr lvl="1">
              <a:lnSpc>
                <a:spcPct val="80000"/>
              </a:lnSpc>
              <a:buFontTx/>
              <a:buNone/>
            </a:pPr>
            <a:r>
              <a:rPr lang="en-US">
                <a:latin typeface="Courier New" panose="02070309020205020404" pitchFamily="49" charset="0"/>
              </a:rPr>
              <a:t>int sum = Arrays.stream(numbers)</a:t>
            </a:r>
          </a:p>
          <a:p>
            <a:pPr lvl="1">
              <a:lnSpc>
                <a:spcPct val="80000"/>
              </a:lnSpc>
              <a:buFontTx/>
              <a:buNone/>
            </a:pPr>
            <a:r>
              <a:rPr lang="en-US">
                <a:latin typeface="Courier New" panose="02070309020205020404" pitchFamily="49" charset="0"/>
              </a:rPr>
              <a:t>    .map(n -&gt; Math.abs(n))</a:t>
            </a:r>
          </a:p>
          <a:p>
            <a:pPr lvl="1">
              <a:lnSpc>
                <a:spcPct val="80000"/>
              </a:lnSpc>
              <a:buFontTx/>
              <a:buNone/>
            </a:pPr>
            <a:r>
              <a:rPr lang="en-US">
                <a:latin typeface="Courier New" panose="02070309020205020404" pitchFamily="49" charset="0"/>
              </a:rPr>
              <a:t>    .filter(n -&gt; n % 2 == 0)</a:t>
            </a:r>
          </a:p>
          <a:p>
            <a:pPr lvl="1">
              <a:lnSpc>
                <a:spcPct val="80000"/>
              </a:lnSpc>
              <a:buFontTx/>
              <a:buNone/>
            </a:pPr>
            <a:r>
              <a:rPr lang="en-US">
                <a:latin typeface="Courier New" panose="02070309020205020404" pitchFamily="49" charset="0"/>
              </a:rPr>
              <a:t>    .distinct()</a:t>
            </a:r>
          </a:p>
          <a:p>
            <a:pPr lvl="1">
              <a:lnSpc>
                <a:spcPct val="80000"/>
              </a:lnSpc>
              <a:buFontTx/>
              <a:buNone/>
            </a:pPr>
            <a:r>
              <a:rPr lang="en-US">
                <a:latin typeface="Courier New" panose="02070309020205020404" pitchFamily="49" charset="0"/>
              </a:rPr>
              <a:t>    .sum();</a:t>
            </a:r>
          </a:p>
        </p:txBody>
      </p:sp>
    </p:spTree>
    <p:extLst>
      <p:ext uri="{BB962C8B-B14F-4D97-AF65-F5344CB8AC3E}">
        <p14:creationId xmlns:p14="http://schemas.microsoft.com/office/powerpoint/2010/main" val="73682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rPr>
              <a:t>7) Functional Programming in Java</a:t>
            </a:r>
            <a:endParaRPr lang="en-US" sz="4400" dirty="0">
              <a:solidFill>
                <a:srgbClr val="C0000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183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a:t>Method references</a:t>
            </a:r>
          </a:p>
        </p:txBody>
      </p:sp>
      <p:sp>
        <p:nvSpPr>
          <p:cNvPr id="655363" name="Rectangle 3"/>
          <p:cNvSpPr>
            <a:spLocks noGrp="1" noChangeArrowheads="1"/>
          </p:cNvSpPr>
          <p:nvPr>
            <p:ph type="body" idx="1"/>
          </p:nvPr>
        </p:nvSpPr>
        <p:spPr/>
        <p:txBody>
          <a:bodyPr>
            <a:normAutofit fontScale="92500" lnSpcReduction="10000"/>
          </a:bodyPr>
          <a:lstStyle/>
          <a:p>
            <a:pPr algn="ctr">
              <a:buFontTx/>
              <a:buNone/>
            </a:pPr>
            <a:r>
              <a:rPr lang="en-US" b="1"/>
              <a:t>ClassName</a:t>
            </a:r>
            <a:r>
              <a:rPr lang="en-US">
                <a:latin typeface="Courier New" panose="02070309020205020404" pitchFamily="49" charset="0"/>
              </a:rPr>
              <a:t>::</a:t>
            </a:r>
            <a:r>
              <a:rPr lang="en-US" b="1"/>
              <a:t>methodName</a:t>
            </a:r>
          </a:p>
          <a:p>
            <a:pPr algn="ctr">
              <a:buFontTx/>
              <a:buNone/>
            </a:pPr>
            <a:endParaRPr lang="en-US"/>
          </a:p>
          <a:p>
            <a:r>
              <a:rPr lang="en-US"/>
              <a:t>A method reference lets you pass a method where a lambda would otherwise be expected:</a:t>
            </a:r>
          </a:p>
          <a:p>
            <a:pPr lvl="1">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sum of absolute values of even ints</a:t>
            </a:r>
          </a:p>
          <a:p>
            <a:pPr lvl="1">
              <a:lnSpc>
                <a:spcPct val="80000"/>
              </a:lnSpc>
              <a:buFontTx/>
              <a:buNone/>
            </a:pPr>
            <a:r>
              <a:rPr lang="en-US">
                <a:latin typeface="Courier New" panose="02070309020205020404" pitchFamily="49" charset="0"/>
              </a:rPr>
              <a:t>int[] numbers = {3, -4, 8, 4, -2, 17,</a:t>
            </a:r>
          </a:p>
          <a:p>
            <a:pPr lvl="1">
              <a:lnSpc>
                <a:spcPct val="80000"/>
              </a:lnSpc>
              <a:buFontTx/>
              <a:buNone/>
            </a:pPr>
            <a:r>
              <a:rPr lang="en-US">
                <a:latin typeface="Courier New" panose="02070309020205020404" pitchFamily="49" charset="0"/>
              </a:rPr>
              <a:t>                 9, -10, 14, 6, -12};</a:t>
            </a:r>
          </a:p>
          <a:p>
            <a:pPr lvl="1">
              <a:lnSpc>
                <a:spcPct val="80000"/>
              </a:lnSpc>
              <a:buFontTx/>
              <a:buNone/>
            </a:pPr>
            <a:r>
              <a:rPr lang="en-US">
                <a:latin typeface="Courier New" panose="02070309020205020404" pitchFamily="49" charset="0"/>
              </a:rPr>
              <a:t>int sum = Arrays.stream(numbers)</a:t>
            </a:r>
          </a:p>
          <a:p>
            <a:pPr lvl="1">
              <a:lnSpc>
                <a:spcPct val="80000"/>
              </a:lnSpc>
              <a:buFontTx/>
              <a:buNone/>
            </a:pPr>
            <a:r>
              <a:rPr lang="en-US">
                <a:latin typeface="Courier New" panose="02070309020205020404" pitchFamily="49" charset="0"/>
              </a:rPr>
              <a:t>    .map(</a:t>
            </a:r>
            <a:r>
              <a:rPr lang="en-US" b="1">
                <a:solidFill>
                  <a:schemeClr val="accent2"/>
                </a:solidFill>
                <a:latin typeface="Courier New" panose="02070309020205020404" pitchFamily="49" charset="0"/>
              </a:rPr>
              <a:t>Math::abs</a:t>
            </a:r>
            <a:r>
              <a:rPr lang="en-US">
                <a:latin typeface="Courier New" panose="02070309020205020404" pitchFamily="49" charset="0"/>
              </a:rPr>
              <a:t>)</a:t>
            </a:r>
          </a:p>
          <a:p>
            <a:pPr lvl="1">
              <a:lnSpc>
                <a:spcPct val="80000"/>
              </a:lnSpc>
              <a:buFontTx/>
              <a:buNone/>
            </a:pPr>
            <a:r>
              <a:rPr lang="en-US">
                <a:latin typeface="Courier New" panose="02070309020205020404" pitchFamily="49" charset="0"/>
              </a:rPr>
              <a:t>    .filter(n -&gt; n % 2 == 0)</a:t>
            </a:r>
          </a:p>
          <a:p>
            <a:pPr lvl="1">
              <a:lnSpc>
                <a:spcPct val="80000"/>
              </a:lnSpc>
              <a:buFontTx/>
              <a:buNone/>
            </a:pPr>
            <a:r>
              <a:rPr lang="en-US">
                <a:latin typeface="Courier New" panose="02070309020205020404" pitchFamily="49" charset="0"/>
              </a:rPr>
              <a:t>    .distinct()</a:t>
            </a:r>
          </a:p>
          <a:p>
            <a:pPr lvl="1">
              <a:lnSpc>
                <a:spcPct val="80000"/>
              </a:lnSpc>
              <a:buFontTx/>
              <a:buNone/>
            </a:pPr>
            <a:r>
              <a:rPr lang="en-US">
                <a:latin typeface="Courier New" panose="02070309020205020404" pitchFamily="49" charset="0"/>
              </a:rPr>
              <a:t>    .sum();</a:t>
            </a:r>
          </a:p>
        </p:txBody>
      </p:sp>
    </p:spTree>
    <p:extLst>
      <p:ext uri="{BB962C8B-B14F-4D97-AF65-F5344CB8AC3E}">
        <p14:creationId xmlns:p14="http://schemas.microsoft.com/office/powerpoint/2010/main" val="384601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t>Streams and lists</a:t>
            </a:r>
          </a:p>
        </p:txBody>
      </p:sp>
      <p:sp>
        <p:nvSpPr>
          <p:cNvPr id="656387" name="Rectangle 3"/>
          <p:cNvSpPr>
            <a:spLocks noGrp="1" noChangeArrowheads="1"/>
          </p:cNvSpPr>
          <p:nvPr>
            <p:ph type="body" idx="1"/>
          </p:nvPr>
        </p:nvSpPr>
        <p:spPr/>
        <p:txBody>
          <a:bodyPr>
            <a:normAutofit lnSpcReduction="10000"/>
          </a:bodyPr>
          <a:lstStyle/>
          <a:p>
            <a:r>
              <a:rPr lang="en-US"/>
              <a:t>A collection can be converted into a stream by calling its </a:t>
            </a:r>
            <a:r>
              <a:rPr lang="en-US">
                <a:latin typeface="Courier New" panose="02070309020205020404" pitchFamily="49" charset="0"/>
              </a:rPr>
              <a:t>stream</a:t>
            </a:r>
            <a:r>
              <a:rPr lang="en-US"/>
              <a:t> method:</a:t>
            </a:r>
          </a:p>
          <a:p>
            <a:pPr lvl="1">
              <a:buFontTx/>
              <a:buNone/>
            </a:pPr>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compute sum of absolute values of even ints</a:t>
            </a:r>
          </a:p>
          <a:p>
            <a:pPr lvl="1">
              <a:lnSpc>
                <a:spcPct val="80000"/>
              </a:lnSpc>
              <a:buFontTx/>
              <a:buNone/>
            </a:pPr>
            <a:r>
              <a:rPr lang="en-US">
                <a:latin typeface="Courier New" panose="02070309020205020404" pitchFamily="49" charset="0"/>
              </a:rPr>
              <a:t>ArrayList&lt;Integer&gt; list =</a:t>
            </a:r>
          </a:p>
          <a:p>
            <a:pPr lvl="1">
              <a:lnSpc>
                <a:spcPct val="80000"/>
              </a:lnSpc>
              <a:buFontTx/>
              <a:buNone/>
            </a:pPr>
            <a:r>
              <a:rPr lang="en-US">
                <a:latin typeface="Courier New" panose="02070309020205020404" pitchFamily="49" charset="0"/>
              </a:rPr>
              <a:t>        new ArrayList&lt;Integer&gt;();</a:t>
            </a:r>
          </a:p>
          <a:p>
            <a:pPr lvl="1">
              <a:lnSpc>
                <a:spcPct val="80000"/>
              </a:lnSpc>
              <a:buFontTx/>
              <a:buNone/>
            </a:pPr>
            <a:r>
              <a:rPr lang="en-US">
                <a:latin typeface="Courier New" panose="02070309020205020404" pitchFamily="49" charset="0"/>
              </a:rPr>
              <a:t>list.add(-42);</a:t>
            </a:r>
          </a:p>
          <a:p>
            <a:pPr lvl="1">
              <a:lnSpc>
                <a:spcPct val="80000"/>
              </a:lnSpc>
              <a:buFontTx/>
              <a:buNone/>
            </a:pPr>
            <a:r>
              <a:rPr lang="en-US">
                <a:latin typeface="Courier New" panose="02070309020205020404" pitchFamily="49" charset="0"/>
              </a:rPr>
              <a:t>list.add(-17);</a:t>
            </a:r>
          </a:p>
          <a:p>
            <a:pPr lvl="1">
              <a:lnSpc>
                <a:spcPct val="80000"/>
              </a:lnSpc>
              <a:buFontTx/>
              <a:buNone/>
            </a:pPr>
            <a:r>
              <a:rPr lang="en-US">
                <a:latin typeface="Courier New" panose="02070309020205020404" pitchFamily="49" charset="0"/>
              </a:rPr>
              <a:t>list.add(68);</a:t>
            </a:r>
          </a:p>
          <a:p>
            <a:pPr lvl="1">
              <a:lnSpc>
                <a:spcPct val="80000"/>
              </a:lnSpc>
              <a:buFontTx/>
              <a:buNone/>
            </a:pPr>
            <a:r>
              <a:rPr lang="en-US">
                <a:latin typeface="Courier New" panose="02070309020205020404" pitchFamily="49" charset="0"/>
              </a:rPr>
              <a:t>list.</a:t>
            </a:r>
            <a:r>
              <a:rPr lang="en-US" b="1">
                <a:solidFill>
                  <a:schemeClr val="accent2"/>
                </a:solidFill>
                <a:latin typeface="Courier New" panose="02070309020205020404" pitchFamily="49" charset="0"/>
              </a:rPr>
              <a:t>stream</a:t>
            </a:r>
            <a:r>
              <a:rPr lang="en-US">
                <a:latin typeface="Courier New" panose="02070309020205020404" pitchFamily="49" charset="0"/>
              </a:rPr>
              <a:t>()</a:t>
            </a:r>
          </a:p>
          <a:p>
            <a:pPr lvl="1">
              <a:lnSpc>
                <a:spcPct val="80000"/>
              </a:lnSpc>
              <a:buFontTx/>
              <a:buNone/>
            </a:pPr>
            <a:r>
              <a:rPr lang="en-US">
                <a:latin typeface="Courier New" panose="02070309020205020404" pitchFamily="49" charset="0"/>
              </a:rPr>
              <a:t>    .map(Math::abs)</a:t>
            </a:r>
          </a:p>
          <a:p>
            <a:pPr lvl="1">
              <a:lnSpc>
                <a:spcPct val="80000"/>
              </a:lnSpc>
              <a:buFontTx/>
              <a:buNone/>
            </a:pPr>
            <a:r>
              <a:rPr lang="en-US">
                <a:latin typeface="Courier New" panose="02070309020205020404" pitchFamily="49" charset="0"/>
              </a:rPr>
              <a:t>    .forEach(System.out::println);</a:t>
            </a:r>
          </a:p>
        </p:txBody>
      </p:sp>
    </p:spTree>
    <p:extLst>
      <p:ext uri="{BB962C8B-B14F-4D97-AF65-F5344CB8AC3E}">
        <p14:creationId xmlns:p14="http://schemas.microsoft.com/office/powerpoint/2010/main" val="238620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a:t>Streams and strings</a:t>
            </a:r>
          </a:p>
        </p:txBody>
      </p:sp>
      <p:sp>
        <p:nvSpPr>
          <p:cNvPr id="659459" name="Rectangle 3"/>
          <p:cNvSpPr>
            <a:spLocks noGrp="1" noChangeArrowheads="1"/>
          </p:cNvSpPr>
          <p:nvPr>
            <p:ph type="body" idx="1"/>
          </p:nvPr>
        </p:nvSpPr>
        <p:spPr/>
        <p:txBody>
          <a:bodyPr/>
          <a:lstStyle/>
          <a:p>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convert into set of lowercase words</a:t>
            </a:r>
          </a:p>
          <a:p>
            <a:pPr lvl="1">
              <a:lnSpc>
                <a:spcPct val="80000"/>
              </a:lnSpc>
              <a:buFontTx/>
              <a:buNone/>
            </a:pPr>
            <a:r>
              <a:rPr lang="en-US">
                <a:latin typeface="Courier New" panose="02070309020205020404" pitchFamily="49" charset="0"/>
              </a:rPr>
              <a:t>List&lt;String&gt; words = Arrays.asList(</a:t>
            </a:r>
          </a:p>
          <a:p>
            <a:pPr lvl="1">
              <a:lnSpc>
                <a:spcPct val="80000"/>
              </a:lnSpc>
              <a:buFontTx/>
              <a:buNone/>
            </a:pPr>
            <a:r>
              <a:rPr lang="en-US">
                <a:latin typeface="Courier New" panose="02070309020205020404" pitchFamily="49" charset="0"/>
              </a:rPr>
              <a:t>    "To", "be", "or", "Not", "to", "be");</a:t>
            </a:r>
          </a:p>
          <a:p>
            <a:pPr lvl="1">
              <a:buFontTx/>
              <a:buNone/>
            </a:pPr>
            <a:r>
              <a:rPr lang="en-US">
                <a:latin typeface="Courier New" panose="02070309020205020404" pitchFamily="49" charset="0"/>
              </a:rPr>
              <a:t>Set&lt;String&gt; words2 = words.stream()</a:t>
            </a:r>
          </a:p>
          <a:p>
            <a:pPr lvl="1">
              <a:buFontTx/>
              <a:buNone/>
            </a:pPr>
            <a:r>
              <a:rPr lang="en-US">
                <a:latin typeface="Courier New" panose="02070309020205020404" pitchFamily="49" charset="0"/>
              </a:rPr>
              <a:t>    .map(String::toLowerCase)</a:t>
            </a:r>
          </a:p>
          <a:p>
            <a:pPr lvl="1">
              <a:buFontTx/>
              <a:buNone/>
            </a:pPr>
            <a:r>
              <a:rPr lang="en-US">
                <a:latin typeface="Courier New" panose="02070309020205020404" pitchFamily="49" charset="0"/>
              </a:rPr>
              <a:t>    .collect(Collectors.toSet());</a:t>
            </a:r>
          </a:p>
          <a:p>
            <a:pPr lvl="1">
              <a:buFontTx/>
              <a:buNone/>
            </a:pPr>
            <a:r>
              <a:rPr lang="en-US">
                <a:latin typeface="Courier New" panose="02070309020205020404" pitchFamily="49" charset="0"/>
              </a:rPr>
              <a:t>System.out.println("word set = " + words2);</a:t>
            </a:r>
          </a:p>
          <a:p>
            <a:pPr lvl="1"/>
            <a:endParaRPr lang="en-US">
              <a:latin typeface="Courier New" panose="02070309020205020404" pitchFamily="49" charset="0"/>
            </a:endParaRPr>
          </a:p>
          <a:p>
            <a:pPr lvl="1">
              <a:buFontTx/>
              <a:buNone/>
            </a:pPr>
            <a:r>
              <a:rPr lang="en-US"/>
              <a:t>	output:</a:t>
            </a:r>
          </a:p>
          <a:p>
            <a:pPr lvl="1">
              <a:buFontTx/>
              <a:buNone/>
            </a:pPr>
            <a:r>
              <a:rPr lang="en-US">
                <a:latin typeface="Courier New" panose="02070309020205020404" pitchFamily="49" charset="0"/>
              </a:rPr>
              <a:t>	word set = [not, be, or, to]</a:t>
            </a:r>
          </a:p>
        </p:txBody>
      </p:sp>
    </p:spTree>
    <p:extLst>
      <p:ext uri="{BB962C8B-B14F-4D97-AF65-F5344CB8AC3E}">
        <p14:creationId xmlns:p14="http://schemas.microsoft.com/office/powerpoint/2010/main" val="255185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a:t>Streams and files</a:t>
            </a:r>
          </a:p>
        </p:txBody>
      </p:sp>
      <p:sp>
        <p:nvSpPr>
          <p:cNvPr id="660483" name="Rectangle 3"/>
          <p:cNvSpPr>
            <a:spLocks noGrp="1" noChangeArrowheads="1"/>
          </p:cNvSpPr>
          <p:nvPr>
            <p:ph type="body" idx="1"/>
          </p:nvPr>
        </p:nvSpPr>
        <p:spPr/>
        <p:txBody>
          <a:bodyPr>
            <a:normAutofit fontScale="92500" lnSpcReduction="10000"/>
          </a:bodyPr>
          <a:lstStyle/>
          <a:p>
            <a:endParaRPr lang="en-US">
              <a:latin typeface="Courier New" panose="02070309020205020404" pitchFamily="49" charset="0"/>
            </a:endParaRPr>
          </a:p>
          <a:p>
            <a:pPr lvl="1">
              <a:lnSpc>
                <a:spcPct val="80000"/>
              </a:lnSpc>
              <a:buFontTx/>
              <a:buNone/>
            </a:pPr>
            <a:r>
              <a:rPr lang="en-US">
                <a:solidFill>
                  <a:srgbClr val="008000"/>
                </a:solidFill>
                <a:latin typeface="Courier New" panose="02070309020205020404" pitchFamily="49" charset="0"/>
              </a:rPr>
              <a:t>// find longest line in the file</a:t>
            </a:r>
          </a:p>
          <a:p>
            <a:pPr lvl="1">
              <a:lnSpc>
                <a:spcPct val="80000"/>
              </a:lnSpc>
              <a:buFontTx/>
              <a:buNone/>
            </a:pPr>
            <a:r>
              <a:rPr lang="en-US">
                <a:latin typeface="Courier New" panose="02070309020205020404" pitchFamily="49" charset="0"/>
              </a:rPr>
              <a:t>int longest = Files.lines(Paths.get("haiku.txt"))</a:t>
            </a:r>
          </a:p>
          <a:p>
            <a:pPr lvl="1">
              <a:lnSpc>
                <a:spcPct val="80000"/>
              </a:lnSpc>
              <a:buFontTx/>
              <a:buNone/>
            </a:pPr>
            <a:r>
              <a:rPr lang="en-US">
                <a:latin typeface="Courier New" panose="02070309020205020404" pitchFamily="49" charset="0"/>
              </a:rPr>
              <a:t>    .mapToInt(String::length)</a:t>
            </a:r>
          </a:p>
          <a:p>
            <a:pPr lvl="1">
              <a:lnSpc>
                <a:spcPct val="80000"/>
              </a:lnSpc>
              <a:buFontTx/>
              <a:buNone/>
            </a:pPr>
            <a:r>
              <a:rPr lang="en-US">
                <a:latin typeface="Courier New" panose="02070309020205020404" pitchFamily="49" charset="0"/>
              </a:rPr>
              <a:t>    .max()</a:t>
            </a:r>
          </a:p>
          <a:p>
            <a:pPr lvl="1">
              <a:lnSpc>
                <a:spcPct val="80000"/>
              </a:lnSpc>
              <a:buFontTx/>
              <a:buNone/>
            </a:pPr>
            <a:r>
              <a:rPr lang="en-US">
                <a:latin typeface="Courier New" panose="02070309020205020404" pitchFamily="49" charset="0"/>
              </a:rPr>
              <a:t>    .getAsInt();</a:t>
            </a:r>
          </a:p>
          <a:p>
            <a:pPr lvl="1"/>
            <a:endParaRPr lang="en-US">
              <a:latin typeface="Courier New" panose="02070309020205020404" pitchFamily="49" charset="0"/>
            </a:endParaRPr>
          </a:p>
          <a:p>
            <a:pPr lvl="1">
              <a:buFontTx/>
              <a:buNone/>
            </a:pPr>
            <a:r>
              <a:rPr lang="en-US"/>
              <a:t>stream operations:</a:t>
            </a:r>
          </a:p>
          <a:p>
            <a:pPr lvl="1">
              <a:buFontTx/>
              <a:buNone/>
            </a:pPr>
            <a:r>
              <a:rPr lang="en-US">
                <a:latin typeface="Courier New" panose="02070309020205020404" pitchFamily="49" charset="0"/>
              </a:rPr>
              <a:t>Files.lines -&gt; ["haiku are funny",</a:t>
            </a:r>
          </a:p>
          <a:p>
            <a:pPr lvl="1">
              <a:buFontTx/>
              <a:buNone/>
            </a:pPr>
            <a:r>
              <a:rPr lang="en-US">
                <a:latin typeface="Courier New" panose="02070309020205020404" pitchFamily="49" charset="0"/>
              </a:rPr>
              <a:t>       "but sometimes they don't make sense",</a:t>
            </a:r>
          </a:p>
          <a:p>
            <a:pPr lvl="1">
              <a:buFontTx/>
              <a:buNone/>
            </a:pPr>
            <a:r>
              <a:rPr lang="en-US">
                <a:latin typeface="Courier New" panose="02070309020205020404" pitchFamily="49" charset="0"/>
              </a:rPr>
              <a:t>                "refrigerator"]</a:t>
            </a:r>
          </a:p>
          <a:p>
            <a:pPr lvl="1">
              <a:buFontTx/>
              <a:buNone/>
            </a:pPr>
            <a:r>
              <a:rPr lang="en-US">
                <a:latin typeface="Courier New" panose="02070309020205020404" pitchFamily="49" charset="0"/>
              </a:rPr>
              <a:t>-&gt; mapToInt -&gt; [15, 35, 12]</a:t>
            </a:r>
          </a:p>
          <a:p>
            <a:pPr lvl="1">
              <a:buFontTx/>
              <a:buNone/>
            </a:pPr>
            <a:r>
              <a:rPr lang="en-US">
                <a:latin typeface="Courier New" panose="02070309020205020404" pitchFamily="49" charset="0"/>
              </a:rPr>
              <a:t>     -&gt; max -&gt; 35</a:t>
            </a:r>
          </a:p>
        </p:txBody>
      </p:sp>
    </p:spTree>
    <p:extLst>
      <p:ext uri="{BB962C8B-B14F-4D97-AF65-F5344CB8AC3E}">
        <p14:creationId xmlns:p14="http://schemas.microsoft.com/office/powerpoint/2010/main" val="3522952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t>Stream exercises</a:t>
            </a:r>
          </a:p>
        </p:txBody>
      </p:sp>
      <p:sp>
        <p:nvSpPr>
          <p:cNvPr id="653315" name="Rectangle 3"/>
          <p:cNvSpPr>
            <a:spLocks noGrp="1" noChangeArrowheads="1"/>
          </p:cNvSpPr>
          <p:nvPr>
            <p:ph type="body" idx="1"/>
          </p:nvPr>
        </p:nvSpPr>
        <p:spPr/>
        <p:txBody>
          <a:bodyPr/>
          <a:lstStyle/>
          <a:p>
            <a:r>
              <a:rPr lang="en-US"/>
              <a:t>Write a method </a:t>
            </a:r>
            <a:r>
              <a:rPr lang="en-US" b="1"/>
              <a:t>pigLatin</a:t>
            </a:r>
            <a:r>
              <a:rPr lang="en-US"/>
              <a:t> that uses stream operations to convert a String parameter into its "Pig Latin" form.  For example, if the string passed is "go seattle mariners", return "o-gay eattle-say ariners-may".</a:t>
            </a:r>
          </a:p>
          <a:p>
            <a:pPr lvl="1"/>
            <a:endParaRPr lang="en-US"/>
          </a:p>
          <a:p>
            <a:r>
              <a:rPr lang="en-US"/>
              <a:t>Write a method </a:t>
            </a:r>
            <a:r>
              <a:rPr lang="en-US" b="1"/>
              <a:t>fourLetterWords</a:t>
            </a:r>
            <a:r>
              <a:rPr lang="en-US"/>
              <a:t> that accepts a file name as a parameter and returns a count of the number of unique lines in the file that are exactly four letters long.  Assume that each line in the file contains at least one word.</a:t>
            </a:r>
          </a:p>
        </p:txBody>
      </p:sp>
    </p:spTree>
    <p:extLst>
      <p:ext uri="{BB962C8B-B14F-4D97-AF65-F5344CB8AC3E}">
        <p14:creationId xmlns:p14="http://schemas.microsoft.com/office/powerpoint/2010/main" val="3751079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093580E6-8293-45DA-8045-9DE7730CCB04}" type="slidenum">
              <a:rPr lang="en-US"/>
              <a:pPr/>
              <a:t>35</a:t>
            </a:fld>
            <a:endParaRPr lang="en-US"/>
          </a:p>
        </p:txBody>
      </p:sp>
      <p:sp>
        <p:nvSpPr>
          <p:cNvPr id="171010" name="Rectangle 1026"/>
          <p:cNvSpPr>
            <a:spLocks noGrp="1" noChangeArrowheads="1"/>
          </p:cNvSpPr>
          <p:nvPr>
            <p:ph type="title"/>
          </p:nvPr>
        </p:nvSpPr>
        <p:spPr/>
        <p:txBody>
          <a:bodyPr/>
          <a:lstStyle/>
          <a:p>
            <a:r>
              <a:rPr lang="en-US"/>
              <a:t>Sample functional style in C</a:t>
            </a:r>
          </a:p>
        </p:txBody>
      </p:sp>
      <p:sp>
        <p:nvSpPr>
          <p:cNvPr id="171011" name="Rectangle 1027"/>
          <p:cNvSpPr>
            <a:spLocks noGrp="1" noChangeArrowheads="1"/>
          </p:cNvSpPr>
          <p:nvPr>
            <p:ph type="body" idx="1"/>
          </p:nvPr>
        </p:nvSpPr>
        <p:spPr>
          <a:xfrm>
            <a:off x="2133600" y="1219200"/>
            <a:ext cx="8077200" cy="4953000"/>
          </a:xfrm>
        </p:spPr>
        <p:txBody>
          <a:bodyPr/>
          <a:lstStyle/>
          <a:p>
            <a:r>
              <a:rPr lang="en-US"/>
              <a:t>The sum of integers up to a given integer, imperative:</a:t>
            </a:r>
          </a:p>
          <a:p>
            <a:pPr lvl="1">
              <a:buFontTx/>
              <a:buNone/>
            </a:pPr>
            <a:r>
              <a:rPr lang="en-US"/>
              <a:t>   </a:t>
            </a:r>
            <a:r>
              <a:rPr lang="en-US">
                <a:latin typeface="Courier New" panose="02070309020205020404" pitchFamily="49" charset="0"/>
              </a:rPr>
              <a:t>int sumto(int n)</a:t>
            </a:r>
            <a:br>
              <a:rPr lang="en-US">
                <a:latin typeface="Courier New" panose="02070309020205020404" pitchFamily="49" charset="0"/>
              </a:rPr>
            </a:br>
            <a:r>
              <a:rPr lang="en-US">
                <a:latin typeface="Courier New" panose="02070309020205020404" pitchFamily="49" charset="0"/>
              </a:rPr>
              <a:t>{ int i, sum = 0;</a:t>
            </a:r>
            <a:br>
              <a:rPr lang="en-US">
                <a:latin typeface="Courier New" panose="02070309020205020404" pitchFamily="49" charset="0"/>
              </a:rPr>
            </a:br>
            <a:r>
              <a:rPr lang="en-US">
                <a:latin typeface="Courier New" panose="02070309020205020404" pitchFamily="49" charset="0"/>
              </a:rPr>
              <a:t>  for(i = 1; i &lt;= n; i++) sum += i;</a:t>
            </a:r>
            <a:br>
              <a:rPr lang="en-US">
                <a:latin typeface="Courier New" panose="02070309020205020404" pitchFamily="49" charset="0"/>
              </a:rPr>
            </a:br>
            <a:r>
              <a:rPr lang="en-US">
                <a:latin typeface="Courier New" panose="02070309020205020404" pitchFamily="49" charset="0"/>
              </a:rPr>
              <a:t>  return sum;</a:t>
            </a:r>
            <a:br>
              <a:rPr lang="en-US">
                <a:latin typeface="Courier New" panose="02070309020205020404" pitchFamily="49" charset="0"/>
              </a:rPr>
            </a:br>
            <a:r>
              <a:rPr lang="en-US">
                <a:latin typeface="Courier New" panose="02070309020205020404" pitchFamily="49" charset="0"/>
              </a:rPr>
              <a:t>}</a:t>
            </a:r>
          </a:p>
          <a:p>
            <a:r>
              <a:rPr lang="en-US"/>
              <a:t>Same function in functional style:</a:t>
            </a:r>
          </a:p>
          <a:p>
            <a:pPr lvl="1">
              <a:buFontTx/>
              <a:buNone/>
            </a:pPr>
            <a:r>
              <a:rPr lang="en-US"/>
              <a:t>   </a:t>
            </a:r>
            <a:r>
              <a:rPr lang="en-US">
                <a:latin typeface="Courier New" panose="02070309020205020404" pitchFamily="49" charset="0"/>
              </a:rPr>
              <a:t>int sumto(int n)</a:t>
            </a:r>
            <a:br>
              <a:rPr lang="en-US">
                <a:latin typeface="Courier New" panose="02070309020205020404" pitchFamily="49" charset="0"/>
              </a:rPr>
            </a:br>
            <a:r>
              <a:rPr lang="en-US">
                <a:latin typeface="Courier New" panose="02070309020205020404" pitchFamily="49" charset="0"/>
              </a:rPr>
              <a:t>{ if (n &lt;= 0) return 0;</a:t>
            </a:r>
            <a:br>
              <a:rPr lang="en-US">
                <a:latin typeface="Courier New" panose="02070309020205020404" pitchFamily="49" charset="0"/>
              </a:rPr>
            </a:br>
            <a:r>
              <a:rPr lang="en-US">
                <a:latin typeface="Courier New" panose="02070309020205020404" pitchFamily="49" charset="0"/>
              </a:rPr>
              <a:t>  else return sumto(n-1) + n;</a:t>
            </a:r>
            <a:br>
              <a:rPr lang="en-US">
                <a:latin typeface="Courier New" panose="02070309020205020404" pitchFamily="49" charset="0"/>
              </a:rPr>
            </a:br>
            <a:r>
              <a:rPr lang="en-US">
                <a:latin typeface="Courier New" panose="02070309020205020404" pitchFamily="49" charset="0"/>
              </a:rPr>
              <a:t>}</a:t>
            </a:r>
          </a:p>
        </p:txBody>
      </p:sp>
    </p:spTree>
    <p:extLst>
      <p:ext uri="{BB962C8B-B14F-4D97-AF65-F5344CB8AC3E}">
        <p14:creationId xmlns:p14="http://schemas.microsoft.com/office/powerpoint/2010/main" val="21263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a:off x="8610600" y="6356350"/>
            <a:ext cx="2743200" cy="365125"/>
          </a:xfrm>
        </p:spPr>
        <p:txBody>
          <a:bodyPr/>
          <a:lstStyle/>
          <a:p>
            <a:fld id="{CC952793-B0C3-44E1-88D0-68D9135632E5}" type="slidenum">
              <a:rPr lang="en-US"/>
              <a:pPr/>
              <a:t>36</a:t>
            </a:fld>
            <a:endParaRPr lang="en-US"/>
          </a:p>
        </p:txBody>
      </p:sp>
      <p:sp>
        <p:nvSpPr>
          <p:cNvPr id="202754" name="Rectangle 2050"/>
          <p:cNvSpPr>
            <a:spLocks noGrp="1" noChangeArrowheads="1"/>
          </p:cNvSpPr>
          <p:nvPr>
            <p:ph type="title"/>
          </p:nvPr>
        </p:nvSpPr>
        <p:spPr>
          <a:xfrm>
            <a:off x="2057400" y="-76200"/>
            <a:ext cx="7772400" cy="1143000"/>
          </a:xfrm>
        </p:spPr>
        <p:txBody>
          <a:bodyPr>
            <a:normAutofit fontScale="90000"/>
          </a:bodyPr>
          <a:lstStyle/>
          <a:p>
            <a:r>
              <a:rPr lang="en-US"/>
              <a:t>Functional style in C, continued:</a:t>
            </a:r>
          </a:p>
        </p:txBody>
      </p:sp>
      <p:sp>
        <p:nvSpPr>
          <p:cNvPr id="202755" name="Rectangle 2051"/>
          <p:cNvSpPr>
            <a:spLocks noGrp="1" noChangeArrowheads="1"/>
          </p:cNvSpPr>
          <p:nvPr>
            <p:ph type="body" idx="1"/>
          </p:nvPr>
        </p:nvSpPr>
        <p:spPr>
          <a:xfrm>
            <a:off x="2133600" y="990600"/>
            <a:ext cx="8077200" cy="3124200"/>
          </a:xfrm>
        </p:spPr>
        <p:txBody>
          <a:bodyPr/>
          <a:lstStyle/>
          <a:p>
            <a:r>
              <a:rPr lang="en-US" sz="2400"/>
              <a:t>Using </a:t>
            </a:r>
            <a:r>
              <a:rPr lang="en-US" sz="2400" u="sng"/>
              <a:t>tail recursion</a:t>
            </a:r>
            <a:r>
              <a:rPr lang="en-US" sz="2400"/>
              <a:t> (recursive call occurs as the last operation) and a helper function:</a:t>
            </a:r>
          </a:p>
          <a:p>
            <a:pPr lvl="1">
              <a:buFontTx/>
              <a:buNone/>
            </a:pPr>
            <a:r>
              <a:rPr lang="en-US"/>
              <a:t>   </a:t>
            </a:r>
            <a:r>
              <a:rPr lang="en-US">
                <a:latin typeface="Courier New" panose="02070309020205020404" pitchFamily="49" charset="0"/>
              </a:rPr>
              <a:t>int sumto1(int n, int sum)</a:t>
            </a:r>
            <a:br>
              <a:rPr lang="en-US">
                <a:latin typeface="Courier New" panose="02070309020205020404" pitchFamily="49" charset="0"/>
              </a:rPr>
            </a:br>
            <a:r>
              <a:rPr lang="en-US">
                <a:latin typeface="Courier New" panose="02070309020205020404" pitchFamily="49" charset="0"/>
              </a:rPr>
              <a:t>{ if (n &lt;= 0) return sum;</a:t>
            </a:r>
            <a:br>
              <a:rPr lang="en-US">
                <a:latin typeface="Courier New" panose="02070309020205020404" pitchFamily="49" charset="0"/>
              </a:rPr>
            </a:br>
            <a:r>
              <a:rPr lang="en-US">
                <a:latin typeface="Courier New" panose="02070309020205020404" pitchFamily="49" charset="0"/>
              </a:rPr>
              <a:t>  else return sumto1(n-1,sum+n); </a:t>
            </a:r>
            <a:br>
              <a:rPr lang="en-US">
                <a:latin typeface="Courier New" panose="02070309020205020404" pitchFamily="49" charset="0"/>
              </a:rPr>
            </a:br>
            <a:r>
              <a:rPr lang="en-US">
                <a:latin typeface="Courier New" panose="02070309020205020404" pitchFamily="49" charset="0"/>
              </a:rPr>
              <a:t>}</a:t>
            </a:r>
            <a:br>
              <a:rPr lang="en-US">
                <a:latin typeface="Courier New" panose="02070309020205020404" pitchFamily="49" charset="0"/>
              </a:rPr>
            </a:br>
            <a:r>
              <a:rPr lang="en-US">
                <a:latin typeface="Courier New" panose="02070309020205020404" pitchFamily="49" charset="0"/>
              </a:rPr>
              <a:t>int sumto(int n)</a:t>
            </a:r>
            <a:br>
              <a:rPr lang="en-US">
                <a:latin typeface="Courier New" panose="02070309020205020404" pitchFamily="49" charset="0"/>
              </a:rPr>
            </a:br>
            <a:r>
              <a:rPr lang="en-US">
                <a:latin typeface="Courier New" panose="02070309020205020404" pitchFamily="49" charset="0"/>
              </a:rPr>
              <a:t>{ return sumto1(n,0);}</a:t>
            </a:r>
          </a:p>
        </p:txBody>
      </p:sp>
      <p:sp>
        <p:nvSpPr>
          <p:cNvPr id="202756" name="AutoShape 2052"/>
          <p:cNvSpPr>
            <a:spLocks/>
          </p:cNvSpPr>
          <p:nvPr/>
        </p:nvSpPr>
        <p:spPr bwMode="auto">
          <a:xfrm>
            <a:off x="7440614" y="3251201"/>
            <a:ext cx="1855787" cy="461665"/>
          </a:xfrm>
          <a:prstGeom prst="borderCallout1">
            <a:avLst>
              <a:gd name="adj1" fmla="val 24324"/>
              <a:gd name="adj2" fmla="val -4106"/>
              <a:gd name="adj3" fmla="val -75676"/>
              <a:gd name="adj4" fmla="val -64843"/>
            </a:avLst>
          </a:prstGeom>
          <a:noFill/>
          <a:ln w="28575" cap="sq">
            <a:solidFill>
              <a:schemeClr val="hlink"/>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hlink"/>
                </a:solidFill>
              </a:rPr>
              <a:t>Tail call</a:t>
            </a:r>
          </a:p>
        </p:txBody>
      </p:sp>
      <p:sp>
        <p:nvSpPr>
          <p:cNvPr id="202757" name="AutoShape 2053"/>
          <p:cNvSpPr>
            <a:spLocks/>
          </p:cNvSpPr>
          <p:nvPr/>
        </p:nvSpPr>
        <p:spPr bwMode="auto">
          <a:xfrm>
            <a:off x="8077200" y="1416050"/>
            <a:ext cx="2057400" cy="850900"/>
          </a:xfrm>
          <a:prstGeom prst="borderCallout1">
            <a:avLst>
              <a:gd name="adj1" fmla="val 13431"/>
              <a:gd name="adj2" fmla="val -3704"/>
              <a:gd name="adj3" fmla="val 54852"/>
              <a:gd name="adj4" fmla="val -31097"/>
            </a:avLst>
          </a:prstGeom>
          <a:noFill/>
          <a:ln w="28575" cap="sq">
            <a:solidFill>
              <a:schemeClr val="accent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accent1"/>
                </a:solidFill>
              </a:rPr>
              <a:t>Accumulating</a:t>
            </a:r>
          </a:p>
          <a:p>
            <a:pPr algn="ctr"/>
            <a:r>
              <a:rPr lang="en-US" sz="2400">
                <a:solidFill>
                  <a:schemeClr val="accent1"/>
                </a:solidFill>
              </a:rPr>
              <a:t>parameter</a:t>
            </a:r>
          </a:p>
        </p:txBody>
      </p:sp>
      <p:sp>
        <p:nvSpPr>
          <p:cNvPr id="202759" name="Rectangle 2055"/>
          <p:cNvSpPr>
            <a:spLocks noChangeArrowheads="1"/>
          </p:cNvSpPr>
          <p:nvPr/>
        </p:nvSpPr>
        <p:spPr bwMode="auto">
          <a:xfrm>
            <a:off x="2133600" y="4038600"/>
            <a:ext cx="8077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lr>
                <a:schemeClr val="accent2"/>
              </a:buClr>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lr>
                <a:schemeClr val="accent2"/>
              </a:buClr>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9pPr>
          </a:lstStyle>
          <a:p>
            <a:r>
              <a:rPr lang="en-US" sz="2400"/>
              <a:t>An optimizer can easily turn tail recursion back into a loop (so tail recursion can be more efficient):</a:t>
            </a:r>
            <a:br>
              <a:rPr lang="en-US" sz="2400"/>
            </a:br>
            <a:r>
              <a:rPr lang="en-US" sz="2400">
                <a:latin typeface="Courier New" panose="02070309020205020404" pitchFamily="49" charset="0"/>
              </a:rPr>
              <a:t>  int sumto1(int n, int sum)</a:t>
            </a:r>
            <a:br>
              <a:rPr lang="en-US" sz="2400">
                <a:latin typeface="Courier New" panose="02070309020205020404" pitchFamily="49" charset="0"/>
              </a:rPr>
            </a:br>
            <a:r>
              <a:rPr lang="en-US" sz="2400">
                <a:latin typeface="Courier New" panose="02070309020205020404" pitchFamily="49" charset="0"/>
              </a:rPr>
              <a:t>  { while (true)</a:t>
            </a:r>
            <a:br>
              <a:rPr lang="en-US" sz="2400">
                <a:latin typeface="Courier New" panose="02070309020205020404" pitchFamily="49" charset="0"/>
              </a:rPr>
            </a:br>
            <a:r>
              <a:rPr lang="en-US" sz="2400">
                <a:latin typeface="Courier New" panose="02070309020205020404" pitchFamily="49" charset="0"/>
              </a:rPr>
              <a:t>      if (n &lt;= 0) return sum;</a:t>
            </a:r>
            <a:br>
              <a:rPr lang="en-US" sz="2400">
                <a:latin typeface="Courier New" panose="02070309020205020404" pitchFamily="49" charset="0"/>
              </a:rPr>
            </a:br>
            <a:r>
              <a:rPr lang="en-US" sz="2400">
                <a:latin typeface="Courier New" panose="02070309020205020404" pitchFamily="49" charset="0"/>
              </a:rPr>
              <a:t>      else { sum += n; n-=1; }  }</a:t>
            </a:r>
          </a:p>
        </p:txBody>
      </p:sp>
    </p:spTree>
    <p:extLst>
      <p:ext uri="{BB962C8B-B14F-4D97-AF65-F5344CB8AC3E}">
        <p14:creationId xmlns:p14="http://schemas.microsoft.com/office/powerpoint/2010/main" val="2021353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bldLvl="2" autoUpdateAnimBg="0"/>
      <p:bldP spid="202756" grpId="0" animBg="1" autoUpdateAnimBg="0"/>
      <p:bldP spid="202757" grpId="0" animBg="1" autoUpdateAnimBg="0"/>
      <p:bldP spid="202759"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DE9025AE-6E4E-4DDB-85CD-7B3787BF2423}" type="slidenum">
              <a:rPr lang="en-US"/>
              <a:pPr/>
              <a:t>37</a:t>
            </a:fld>
            <a:endParaRPr lang="en-US"/>
          </a:p>
        </p:txBody>
      </p:sp>
      <p:sp>
        <p:nvSpPr>
          <p:cNvPr id="203778" name="Rectangle 2"/>
          <p:cNvSpPr>
            <a:spLocks noGrp="1" noChangeArrowheads="1"/>
          </p:cNvSpPr>
          <p:nvPr>
            <p:ph type="title"/>
          </p:nvPr>
        </p:nvSpPr>
        <p:spPr>
          <a:xfrm>
            <a:off x="2057400" y="-76200"/>
            <a:ext cx="7772400" cy="1143000"/>
          </a:xfrm>
        </p:spPr>
        <p:txBody>
          <a:bodyPr>
            <a:normAutofit/>
          </a:bodyPr>
          <a:lstStyle/>
          <a:p>
            <a:r>
              <a:rPr lang="en-US"/>
              <a:t>Functional style, continued:</a:t>
            </a:r>
          </a:p>
        </p:txBody>
      </p:sp>
      <p:sp>
        <p:nvSpPr>
          <p:cNvPr id="203779" name="Rectangle 3"/>
          <p:cNvSpPr>
            <a:spLocks noGrp="1" noChangeArrowheads="1"/>
          </p:cNvSpPr>
          <p:nvPr>
            <p:ph type="body" idx="1"/>
          </p:nvPr>
        </p:nvSpPr>
        <p:spPr>
          <a:xfrm>
            <a:off x="2133600" y="838200"/>
            <a:ext cx="8077200" cy="5410200"/>
          </a:xfrm>
        </p:spPr>
        <p:txBody>
          <a:bodyPr/>
          <a:lstStyle/>
          <a:p>
            <a:r>
              <a:rPr lang="en-US" sz="2400"/>
              <a:t>The code of last slide changes addition order. With one more parameter we can preserve this order (useful for arrays and non-commutative ops):</a:t>
            </a:r>
          </a:p>
          <a:p>
            <a:pPr lvl="1">
              <a:buFontTx/>
              <a:buNone/>
            </a:pPr>
            <a:r>
              <a:rPr lang="en-US"/>
              <a:t>   </a:t>
            </a:r>
            <a:r>
              <a:rPr lang="en-US">
                <a:latin typeface="Courier New" panose="02070309020205020404" pitchFamily="49" charset="0"/>
              </a:rPr>
              <a:t>int sumto1(int n, int i, int sum)</a:t>
            </a:r>
            <a:br>
              <a:rPr lang="en-US">
                <a:latin typeface="Courier New" panose="02070309020205020404" pitchFamily="49" charset="0"/>
              </a:rPr>
            </a:br>
            <a:r>
              <a:rPr lang="en-US">
                <a:latin typeface="Courier New" panose="02070309020205020404" pitchFamily="49" charset="0"/>
              </a:rPr>
              <a:t>{ if (i &gt; n) return sum;</a:t>
            </a:r>
            <a:br>
              <a:rPr lang="en-US">
                <a:latin typeface="Courier New" panose="02070309020205020404" pitchFamily="49" charset="0"/>
              </a:rPr>
            </a:br>
            <a:r>
              <a:rPr lang="en-US">
                <a:latin typeface="Courier New" panose="02070309020205020404" pitchFamily="49" charset="0"/>
              </a:rPr>
              <a:t>  else return sumto1(n,i+1,sum+i); }</a:t>
            </a:r>
            <a:br>
              <a:rPr lang="en-US">
                <a:latin typeface="Courier New" panose="02070309020205020404" pitchFamily="49" charset="0"/>
              </a:rPr>
            </a:br>
            <a:r>
              <a:rPr lang="en-US">
                <a:latin typeface="Courier New" panose="02070309020205020404" pitchFamily="49" charset="0"/>
              </a:rPr>
              <a:t>int sumto(int n)</a:t>
            </a:r>
            <a:br>
              <a:rPr lang="en-US">
                <a:latin typeface="Courier New" panose="02070309020205020404" pitchFamily="49" charset="0"/>
              </a:rPr>
            </a:br>
            <a:r>
              <a:rPr lang="en-US">
                <a:latin typeface="Courier New" panose="02070309020205020404" pitchFamily="49" charset="0"/>
              </a:rPr>
              <a:t>{ return sumto1(n,1,0); }</a:t>
            </a:r>
          </a:p>
          <a:p>
            <a:r>
              <a:rPr lang="en-US" sz="2400"/>
              <a:t>Array example (summing an array of ints in Java):</a:t>
            </a:r>
          </a:p>
          <a:p>
            <a:pPr>
              <a:buFont typeface="Wingdings" panose="05000000000000000000" pitchFamily="2" charset="2"/>
              <a:buNone/>
            </a:pPr>
            <a:r>
              <a:rPr lang="en-US" sz="2400">
                <a:latin typeface="Courier New" panose="02070309020205020404" pitchFamily="49" charset="0"/>
              </a:rPr>
              <a:t>	static int sumto1(int[] a,int i,int sum)</a:t>
            </a:r>
            <a:br>
              <a:rPr lang="en-US" sz="2400">
                <a:latin typeface="Courier New" panose="02070309020205020404" pitchFamily="49" charset="0"/>
              </a:rPr>
            </a:br>
            <a:r>
              <a:rPr lang="en-US" sz="2400">
                <a:latin typeface="Courier New" panose="02070309020205020404" pitchFamily="49" charset="0"/>
              </a:rPr>
              <a:t>{ if (i &gt;= a.length) return sum;</a:t>
            </a:r>
            <a:br>
              <a:rPr lang="en-US" sz="2400">
                <a:latin typeface="Courier New" panose="02070309020205020404" pitchFamily="49" charset="0"/>
              </a:rPr>
            </a:br>
            <a:r>
              <a:rPr lang="en-US" sz="2400">
                <a:latin typeface="Courier New" panose="02070309020205020404" pitchFamily="49" charset="0"/>
              </a:rPr>
              <a:t>  else return sumto1(a,i+1,sum+a[i]); }</a:t>
            </a:r>
            <a:br>
              <a:rPr lang="en-US" sz="2400">
                <a:latin typeface="Courier New" panose="02070309020205020404" pitchFamily="49" charset="0"/>
              </a:rPr>
            </a:br>
            <a:r>
              <a:rPr lang="en-US" sz="2400">
                <a:latin typeface="Courier New" panose="02070309020205020404" pitchFamily="49" charset="0"/>
              </a:rPr>
              <a:t>static int sumto(int[] a)</a:t>
            </a:r>
            <a:br>
              <a:rPr lang="en-US" sz="2400">
                <a:latin typeface="Courier New" panose="02070309020205020404" pitchFamily="49" charset="0"/>
              </a:rPr>
            </a:br>
            <a:r>
              <a:rPr lang="en-US" sz="2400">
                <a:latin typeface="Courier New" panose="02070309020205020404" pitchFamily="49" charset="0"/>
              </a:rPr>
              <a:t>{ return sumto1(a,0,0);} </a:t>
            </a:r>
            <a:br>
              <a:rPr lang="en-US" sz="2400">
                <a:latin typeface="Courier New" panose="02070309020205020404" pitchFamily="49" charset="0"/>
              </a:rPr>
            </a:br>
            <a:endParaRPr lang="en-US" sz="2400">
              <a:latin typeface="Courier New" panose="02070309020205020404" pitchFamily="49" charset="0"/>
            </a:endParaRPr>
          </a:p>
        </p:txBody>
      </p:sp>
    </p:spTree>
    <p:extLst>
      <p:ext uri="{BB962C8B-B14F-4D97-AF65-F5344CB8AC3E}">
        <p14:creationId xmlns:p14="http://schemas.microsoft.com/office/powerpoint/2010/main" val="379840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E496D7D6-4492-4079-93E4-0FA72E36A0BF}" type="slidenum">
              <a:rPr lang="en-US"/>
              <a:pPr/>
              <a:t>38</a:t>
            </a:fld>
            <a:endParaRPr lang="en-US"/>
          </a:p>
        </p:txBody>
      </p:sp>
      <p:sp>
        <p:nvSpPr>
          <p:cNvPr id="174082" name="Rectangle 2"/>
          <p:cNvSpPr>
            <a:spLocks noGrp="1" noChangeArrowheads="1"/>
          </p:cNvSpPr>
          <p:nvPr>
            <p:ph type="title"/>
          </p:nvPr>
        </p:nvSpPr>
        <p:spPr>
          <a:xfrm>
            <a:off x="2209800" y="-76200"/>
            <a:ext cx="7772400" cy="1143000"/>
          </a:xfrm>
        </p:spPr>
        <p:txBody>
          <a:bodyPr/>
          <a:lstStyle/>
          <a:p>
            <a:pPr algn="ctr"/>
            <a:r>
              <a:rPr lang="en-US"/>
              <a:t>Scheme: A Lisp dialect</a:t>
            </a:r>
          </a:p>
        </p:txBody>
      </p:sp>
      <p:sp>
        <p:nvSpPr>
          <p:cNvPr id="174083" name="Rectangle 3"/>
          <p:cNvSpPr>
            <a:spLocks noGrp="1" noChangeArrowheads="1"/>
          </p:cNvSpPr>
          <p:nvPr>
            <p:ph type="body" idx="1"/>
          </p:nvPr>
        </p:nvSpPr>
        <p:spPr>
          <a:xfrm>
            <a:off x="2057400" y="990600"/>
            <a:ext cx="8458200" cy="5181600"/>
          </a:xfrm>
        </p:spPr>
        <p:txBody>
          <a:bodyPr/>
          <a:lstStyle/>
          <a:p>
            <a:r>
              <a:rPr lang="en-US" sz="2400"/>
              <a:t>Syntax (slightly simplified):</a:t>
            </a:r>
          </a:p>
          <a:p>
            <a:pPr lvl="1">
              <a:buFontTx/>
              <a:buNone/>
            </a:pPr>
            <a:r>
              <a:rPr lang="en-US" i="1" noProof="1"/>
              <a:t>expression</a:t>
            </a:r>
            <a:r>
              <a:rPr lang="en-US" noProof="1"/>
              <a:t> </a:t>
            </a:r>
            <a:r>
              <a:rPr lang="en-US" noProof="1">
                <a:sym typeface="Symbol" panose="05050102010706020507" pitchFamily="18" charset="2"/>
              </a:rPr>
              <a:t></a:t>
            </a:r>
            <a:r>
              <a:rPr lang="en-US" noProof="1"/>
              <a:t> </a:t>
            </a:r>
            <a:r>
              <a:rPr lang="en-US" i="1" noProof="1"/>
              <a:t>atom</a:t>
            </a:r>
            <a:r>
              <a:rPr lang="en-US" noProof="1"/>
              <a:t> |</a:t>
            </a:r>
            <a:r>
              <a:rPr lang="en-US" noProof="1">
                <a:latin typeface="Courier New" panose="02070309020205020404" pitchFamily="49" charset="0"/>
              </a:rPr>
              <a:t> </a:t>
            </a:r>
            <a:r>
              <a:rPr lang="en-US" i="1" noProof="1"/>
              <a:t>list</a:t>
            </a:r>
          </a:p>
          <a:p>
            <a:pPr lvl="1">
              <a:buFontTx/>
              <a:buNone/>
            </a:pPr>
            <a:r>
              <a:rPr lang="en-US" i="1" noProof="1"/>
              <a:t>atom</a:t>
            </a:r>
            <a:r>
              <a:rPr lang="en-US" noProof="1"/>
              <a:t> </a:t>
            </a:r>
            <a:r>
              <a:rPr lang="en-US" noProof="1">
                <a:sym typeface="Symbol" panose="05050102010706020507" pitchFamily="18" charset="2"/>
              </a:rPr>
              <a:t></a:t>
            </a:r>
            <a:r>
              <a:rPr lang="en-US" noProof="1"/>
              <a:t> </a:t>
            </a:r>
            <a:r>
              <a:rPr lang="en-US" i="1" noProof="1"/>
              <a:t>number</a:t>
            </a:r>
            <a:r>
              <a:rPr lang="en-US" noProof="1"/>
              <a:t> |</a:t>
            </a:r>
            <a:r>
              <a:rPr lang="en-US" noProof="1">
                <a:latin typeface="Courier New" panose="02070309020205020404" pitchFamily="49" charset="0"/>
              </a:rPr>
              <a:t> </a:t>
            </a:r>
            <a:r>
              <a:rPr lang="en-US" i="1" noProof="1"/>
              <a:t>string</a:t>
            </a:r>
            <a:r>
              <a:rPr lang="en-US" noProof="1"/>
              <a:t> |</a:t>
            </a:r>
            <a:r>
              <a:rPr lang="en-US" noProof="1">
                <a:latin typeface="Courier New" panose="02070309020205020404" pitchFamily="49" charset="0"/>
              </a:rPr>
              <a:t> </a:t>
            </a:r>
            <a:r>
              <a:rPr lang="en-US" i="1" noProof="1"/>
              <a:t>identifier </a:t>
            </a:r>
            <a:r>
              <a:rPr lang="en-US" noProof="1"/>
              <a:t>|</a:t>
            </a:r>
            <a:r>
              <a:rPr lang="en-US" noProof="1">
                <a:latin typeface="Courier New" panose="02070309020205020404" pitchFamily="49" charset="0"/>
              </a:rPr>
              <a:t> </a:t>
            </a:r>
            <a:r>
              <a:rPr lang="en-US" i="1" noProof="1"/>
              <a:t>character </a:t>
            </a:r>
            <a:r>
              <a:rPr lang="en-US" noProof="1"/>
              <a:t>|</a:t>
            </a:r>
            <a:r>
              <a:rPr lang="en-US" noProof="1">
                <a:latin typeface="Courier New" panose="02070309020205020404" pitchFamily="49" charset="0"/>
              </a:rPr>
              <a:t> 		</a:t>
            </a:r>
            <a:r>
              <a:rPr lang="en-US" i="1" noProof="1"/>
              <a:t>boolean</a:t>
            </a:r>
          </a:p>
          <a:p>
            <a:pPr lvl="1">
              <a:buFontTx/>
              <a:buNone/>
            </a:pPr>
            <a:r>
              <a:rPr lang="en-US" i="1" noProof="1"/>
              <a:t>list</a:t>
            </a:r>
            <a:r>
              <a:rPr lang="en-US" noProof="1"/>
              <a:t> </a:t>
            </a:r>
            <a:r>
              <a:rPr lang="en-US" noProof="1">
                <a:sym typeface="Symbol" panose="05050102010706020507" pitchFamily="18" charset="2"/>
              </a:rPr>
              <a:t></a:t>
            </a:r>
            <a:r>
              <a:rPr lang="en-US" noProof="1"/>
              <a:t> '(' </a:t>
            </a:r>
            <a:r>
              <a:rPr lang="en-US" i="1" noProof="1"/>
              <a:t>expression-sequence</a:t>
            </a:r>
            <a:r>
              <a:rPr lang="en-US" noProof="1"/>
              <a:t> ')'</a:t>
            </a:r>
          </a:p>
          <a:p>
            <a:pPr lvl="1">
              <a:buFontTx/>
              <a:buNone/>
            </a:pPr>
            <a:r>
              <a:rPr lang="en-US" i="1" noProof="1"/>
              <a:t>expression-sequence</a:t>
            </a:r>
            <a:r>
              <a:rPr lang="en-US" noProof="1"/>
              <a:t> </a:t>
            </a:r>
            <a:br>
              <a:rPr lang="en-US" noProof="1"/>
            </a:br>
            <a:r>
              <a:rPr lang="en-US" noProof="1"/>
              <a:t>  </a:t>
            </a:r>
            <a:r>
              <a:rPr lang="en-US" noProof="1">
                <a:sym typeface="Symbol" panose="05050102010706020507" pitchFamily="18" charset="2"/>
              </a:rPr>
              <a:t></a:t>
            </a:r>
            <a:r>
              <a:rPr lang="en-US" noProof="1"/>
              <a:t> </a:t>
            </a:r>
            <a:r>
              <a:rPr lang="en-US" i="1" noProof="1"/>
              <a:t>expression</a:t>
            </a:r>
            <a:r>
              <a:rPr lang="en-US" noProof="1"/>
              <a:t> </a:t>
            </a:r>
            <a:r>
              <a:rPr lang="en-US" i="1" noProof="1"/>
              <a:t>expression-sequence </a:t>
            </a:r>
            <a:r>
              <a:rPr lang="en-US" noProof="1"/>
              <a:t>|</a:t>
            </a:r>
            <a:r>
              <a:rPr lang="en-US" noProof="1">
                <a:latin typeface="Courier New" panose="02070309020205020404" pitchFamily="49" charset="0"/>
              </a:rPr>
              <a:t> </a:t>
            </a:r>
            <a:r>
              <a:rPr lang="en-US" i="1" noProof="1"/>
              <a:t>expression</a:t>
            </a:r>
          </a:p>
          <a:p>
            <a:pPr>
              <a:spcBef>
                <a:spcPct val="50000"/>
              </a:spcBef>
            </a:pPr>
            <a:r>
              <a:rPr lang="en-US" sz="2400"/>
              <a:t>That’s it! In Scheme, everything is an expression: programs, data, you name it. And there are only two basic kinds of expressions: atoms and lists (unstructured and structured). Lists are the only structure (a slight simplification -- but not by much).</a:t>
            </a:r>
          </a:p>
        </p:txBody>
      </p:sp>
    </p:spTree>
    <p:extLst>
      <p:ext uri="{BB962C8B-B14F-4D97-AF65-F5344CB8AC3E}">
        <p14:creationId xmlns:p14="http://schemas.microsoft.com/office/powerpoint/2010/main" val="43455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0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D6FF3BEB-2393-40FE-8872-12C81A34A24C}" type="slidenum">
              <a:rPr lang="en-US"/>
              <a:pPr/>
              <a:t>39</a:t>
            </a:fld>
            <a:endParaRPr lang="en-US"/>
          </a:p>
        </p:txBody>
      </p:sp>
      <p:sp>
        <p:nvSpPr>
          <p:cNvPr id="175106" name="Rectangle 2"/>
          <p:cNvSpPr>
            <a:spLocks noGrp="1" noChangeArrowheads="1"/>
          </p:cNvSpPr>
          <p:nvPr>
            <p:ph type="title"/>
          </p:nvPr>
        </p:nvSpPr>
        <p:spPr/>
        <p:txBody>
          <a:bodyPr/>
          <a:lstStyle/>
          <a:p>
            <a:r>
              <a:rPr lang="en-US"/>
              <a:t>Scheme Sample Expressions</a:t>
            </a:r>
          </a:p>
        </p:txBody>
      </p:sp>
      <p:sp>
        <p:nvSpPr>
          <p:cNvPr id="175107" name="Rectangle 3"/>
          <p:cNvSpPr>
            <a:spLocks noGrp="1" noChangeArrowheads="1"/>
          </p:cNvSpPr>
          <p:nvPr>
            <p:ph type="body" idx="1"/>
          </p:nvPr>
        </p:nvSpPr>
        <p:spPr>
          <a:xfrm>
            <a:off x="2209800" y="1295400"/>
            <a:ext cx="8001000" cy="4800600"/>
          </a:xfrm>
        </p:spPr>
        <p:txBody>
          <a:bodyPr/>
          <a:lstStyle/>
          <a:p>
            <a:pPr>
              <a:buFont typeface="Wingdings" panose="05000000000000000000" pitchFamily="2" charset="2"/>
              <a:buNone/>
            </a:pPr>
            <a:r>
              <a:rPr lang="en-US" sz="2400" noProof="1">
                <a:latin typeface="Courier New" panose="02070309020205020404" pitchFamily="49" charset="0"/>
              </a:rPr>
              <a:t>42			</a:t>
            </a:r>
            <a:r>
              <a:rPr lang="en-US" sz="2400" noProof="1"/>
              <a:t>—a number</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"hello"		</a:t>
            </a:r>
            <a:r>
              <a:rPr lang="en-US" sz="2400" noProof="1"/>
              <a:t>—a string</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#T			</a:t>
            </a:r>
            <a:r>
              <a:rPr lang="en-US" sz="2400" noProof="1"/>
              <a:t>—the Boolean value "true"</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#\a			</a:t>
            </a:r>
            <a:r>
              <a:rPr lang="en-US" sz="2400" noProof="1"/>
              <a:t>—the character 'a'</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(2.1 2.2 3.1)	</a:t>
            </a:r>
            <a:r>
              <a:rPr lang="en-US" sz="2400" noProof="1"/>
              <a:t>—a list of numbers</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a				</a:t>
            </a:r>
            <a:r>
              <a:rPr lang="en-US" sz="2400" noProof="1"/>
              <a:t>—an identifier</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hello			</a:t>
            </a:r>
            <a:r>
              <a:rPr lang="en-US" sz="2400" noProof="1"/>
              <a:t>—another identifier</a:t>
            </a:r>
            <a:endParaRPr lang="en-US" sz="2400" noProof="1">
              <a:latin typeface="Courier New" panose="02070309020205020404" pitchFamily="49" charset="0"/>
            </a:endParaRPr>
          </a:p>
          <a:p>
            <a:pPr>
              <a:buFont typeface="Wingdings" panose="05000000000000000000" pitchFamily="2" charset="2"/>
              <a:buNone/>
            </a:pPr>
            <a:r>
              <a:rPr lang="en-US" sz="2400" noProof="1">
                <a:latin typeface="Courier New" panose="02070309020205020404" pitchFamily="49" charset="0"/>
              </a:rPr>
              <a:t>(+ 2 3)		</a:t>
            </a:r>
            <a:r>
              <a:rPr lang="en-US" sz="2400" noProof="1"/>
              <a:t>—a list consisting of the	identifier "+" and two numbers</a:t>
            </a:r>
          </a:p>
          <a:p>
            <a:pPr>
              <a:buFont typeface="Wingdings" panose="05000000000000000000" pitchFamily="2" charset="2"/>
              <a:buNone/>
            </a:pPr>
            <a:r>
              <a:rPr lang="en-US" sz="2400" noProof="1">
                <a:latin typeface="Courier New" panose="02070309020205020404" pitchFamily="49" charset="0"/>
              </a:rPr>
              <a:t>(</a:t>
            </a:r>
            <a:r>
              <a:rPr lang="en-US" sz="2400" noProof="1">
                <a:latin typeface="Courier New" panose="02070309020205020404" pitchFamily="49" charset="0"/>
                <a:sym typeface="Symbol" panose="05050102010706020507" pitchFamily="18" charset="2"/>
              </a:rPr>
              <a:t></a:t>
            </a:r>
            <a:r>
              <a:rPr lang="en-US" sz="2400" noProof="1">
                <a:latin typeface="Courier New" panose="02070309020205020404" pitchFamily="49" charset="0"/>
              </a:rPr>
              <a:t> (+ 2 3) (/ 6 2)) </a:t>
            </a:r>
            <a:r>
              <a:rPr lang="en-US" sz="2400" noProof="1"/>
              <a:t>—a list consisting of an identifier followed by two lists</a:t>
            </a:r>
            <a:endParaRPr lang="en-US" sz="2400">
              <a:latin typeface="Courier New" panose="02070309020205020404" pitchFamily="49" charset="0"/>
            </a:endParaRPr>
          </a:p>
        </p:txBody>
      </p:sp>
    </p:spTree>
    <p:extLst>
      <p:ext uri="{BB962C8B-B14F-4D97-AF65-F5344CB8AC3E}">
        <p14:creationId xmlns:p14="http://schemas.microsoft.com/office/powerpoint/2010/main" val="415173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5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BF636D47-A5EA-4047-B1B2-07F91CE8862D}" type="slidenum">
              <a:rPr lang="en-US"/>
              <a:pPr/>
              <a:t>4</a:t>
            </a:fld>
            <a:endParaRPr lang="en-US"/>
          </a:p>
        </p:txBody>
      </p:sp>
      <p:sp>
        <p:nvSpPr>
          <p:cNvPr id="163842" name="Rectangle 1026"/>
          <p:cNvSpPr>
            <a:spLocks noGrp="1" noChangeArrowheads="1"/>
          </p:cNvSpPr>
          <p:nvPr>
            <p:ph type="title"/>
          </p:nvPr>
        </p:nvSpPr>
        <p:spPr>
          <a:xfrm>
            <a:off x="2209800" y="-76200"/>
            <a:ext cx="7772400" cy="1143000"/>
          </a:xfrm>
        </p:spPr>
        <p:txBody>
          <a:bodyPr/>
          <a:lstStyle/>
          <a:p>
            <a:r>
              <a:rPr lang="en-US"/>
              <a:t>Introduction</a:t>
            </a:r>
          </a:p>
        </p:txBody>
      </p:sp>
      <p:sp>
        <p:nvSpPr>
          <p:cNvPr id="163843" name="Rectangle 1027"/>
          <p:cNvSpPr>
            <a:spLocks noGrp="1" noChangeArrowheads="1"/>
          </p:cNvSpPr>
          <p:nvPr>
            <p:ph type="body" idx="1"/>
          </p:nvPr>
        </p:nvSpPr>
        <p:spPr>
          <a:xfrm>
            <a:off x="2209800" y="990600"/>
            <a:ext cx="7772400" cy="5257800"/>
          </a:xfrm>
        </p:spPr>
        <p:txBody>
          <a:bodyPr/>
          <a:lstStyle/>
          <a:p>
            <a:r>
              <a:rPr lang="en-US"/>
              <a:t>Functional programming (F.P.) is in some ways the opposite of object-oriented programming: focus is on functions, all data is passive -- in OO the data name is first: x.f(), while in functional programming the function name is first: f(x).</a:t>
            </a:r>
          </a:p>
          <a:p>
            <a:r>
              <a:rPr lang="en-US"/>
              <a:t>Functions can be used in F.P. like objects in OO: local functions are allowed, functions can be passed to other functions and returned as values, and functions can be created dynamically (functions are </a:t>
            </a:r>
            <a:r>
              <a:rPr lang="en-US" u="sng"/>
              <a:t>first-class values</a:t>
            </a:r>
            <a:r>
              <a:rPr lang="en-US"/>
              <a:t>).</a:t>
            </a:r>
          </a:p>
        </p:txBody>
      </p:sp>
    </p:spTree>
    <p:extLst>
      <p:ext uri="{BB962C8B-B14F-4D97-AF65-F5344CB8AC3E}">
        <p14:creationId xmlns:p14="http://schemas.microsoft.com/office/powerpoint/2010/main" val="1588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FF73D385-066B-40EA-84E8-3CF781D2DE99}" type="slidenum">
              <a:rPr lang="en-US"/>
              <a:pPr/>
              <a:t>40</a:t>
            </a:fld>
            <a:endParaRPr lang="en-US"/>
          </a:p>
        </p:txBody>
      </p:sp>
      <p:sp>
        <p:nvSpPr>
          <p:cNvPr id="176130" name="Rectangle 2"/>
          <p:cNvSpPr>
            <a:spLocks noGrp="1" noChangeArrowheads="1"/>
          </p:cNvSpPr>
          <p:nvPr>
            <p:ph type="title"/>
          </p:nvPr>
        </p:nvSpPr>
        <p:spPr>
          <a:xfrm>
            <a:off x="2133600" y="-228600"/>
            <a:ext cx="7772400" cy="1143000"/>
          </a:xfrm>
        </p:spPr>
        <p:txBody>
          <a:bodyPr/>
          <a:lstStyle/>
          <a:p>
            <a:pPr algn="ctr"/>
            <a:r>
              <a:rPr lang="en-US"/>
              <a:t>Scheme Evaluation</a:t>
            </a:r>
          </a:p>
        </p:txBody>
      </p:sp>
      <p:sp>
        <p:nvSpPr>
          <p:cNvPr id="176131" name="Rectangle 3"/>
          <p:cNvSpPr>
            <a:spLocks noGrp="1" noChangeArrowheads="1"/>
          </p:cNvSpPr>
          <p:nvPr>
            <p:ph type="body" idx="1"/>
          </p:nvPr>
        </p:nvSpPr>
        <p:spPr>
          <a:xfrm>
            <a:off x="2209800" y="762000"/>
            <a:ext cx="7772400" cy="5638800"/>
          </a:xfrm>
        </p:spPr>
        <p:txBody>
          <a:bodyPr/>
          <a:lstStyle/>
          <a:p>
            <a:pPr>
              <a:spcBef>
                <a:spcPct val="50000"/>
              </a:spcBef>
            </a:pPr>
            <a:r>
              <a:rPr lang="en-US" sz="2400"/>
              <a:t>Scheme programs are executed by evaluating expressions. A Scheme program consists of a series of expressions that are loaded and executed by the interpreter. Typically, all but the last of these expressions are definitions, and the last one (often entered directly) launches the program (much like </a:t>
            </a:r>
            <a:r>
              <a:rPr lang="en-US" sz="2400">
                <a:latin typeface="Courier New" panose="02070309020205020404" pitchFamily="49" charset="0"/>
              </a:rPr>
              <a:t>main</a:t>
            </a:r>
            <a:r>
              <a:rPr lang="en-US" sz="2400"/>
              <a:t> does in Java and C).</a:t>
            </a:r>
          </a:p>
          <a:p>
            <a:pPr>
              <a:spcBef>
                <a:spcPct val="50000"/>
              </a:spcBef>
            </a:pPr>
            <a:r>
              <a:rPr lang="en-US" sz="2400"/>
              <a:t>The interpreter runs in a loop, called the “read-eval-print” loop: it reads an expression, evaluates it, and prints the result. Then it is ready to read a new expression. </a:t>
            </a:r>
            <a:r>
              <a:rPr lang="en-US" sz="2400">
                <a:latin typeface="Courier New" panose="02070309020205020404" pitchFamily="49" charset="0"/>
              </a:rPr>
              <a:t>Read</a:t>
            </a:r>
            <a:r>
              <a:rPr lang="en-US" sz="2400"/>
              <a:t>, </a:t>
            </a:r>
            <a:r>
              <a:rPr lang="en-US" sz="2400">
                <a:latin typeface="Courier New" panose="02070309020205020404" pitchFamily="49" charset="0"/>
              </a:rPr>
              <a:t>eval</a:t>
            </a:r>
            <a:r>
              <a:rPr lang="en-US" sz="2400"/>
              <a:t>, and </a:t>
            </a:r>
            <a:r>
              <a:rPr lang="en-US" sz="2400">
                <a:latin typeface="Courier New" panose="02070309020205020404" pitchFamily="49" charset="0"/>
              </a:rPr>
              <a:t>print</a:t>
            </a:r>
            <a:r>
              <a:rPr lang="en-US" sz="2400"/>
              <a:t> can also be called directly by programs. In fact, the interpreter is usually written in Scheme too (called a </a:t>
            </a:r>
            <a:r>
              <a:rPr lang="en-US" sz="2400" u="sng"/>
              <a:t>metacircular interpreter</a:t>
            </a:r>
            <a:r>
              <a:rPr lang="en-US" sz="2400"/>
              <a:t>).</a:t>
            </a:r>
          </a:p>
        </p:txBody>
      </p:sp>
    </p:spTree>
    <p:extLst>
      <p:ext uri="{BB962C8B-B14F-4D97-AF65-F5344CB8AC3E}">
        <p14:creationId xmlns:p14="http://schemas.microsoft.com/office/powerpoint/2010/main" val="3252701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61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3257C557-D00B-4A87-AA64-D5B51D78AEE3}" type="slidenum">
              <a:rPr lang="en-US"/>
              <a:pPr/>
              <a:t>41</a:t>
            </a:fld>
            <a:endParaRPr lang="en-US"/>
          </a:p>
        </p:txBody>
      </p:sp>
      <p:sp>
        <p:nvSpPr>
          <p:cNvPr id="177154" name="Rectangle 2"/>
          <p:cNvSpPr>
            <a:spLocks noGrp="1" noChangeArrowheads="1"/>
          </p:cNvSpPr>
          <p:nvPr>
            <p:ph type="title"/>
          </p:nvPr>
        </p:nvSpPr>
        <p:spPr>
          <a:xfrm>
            <a:off x="2209800" y="-76200"/>
            <a:ext cx="7772400" cy="1143000"/>
          </a:xfrm>
        </p:spPr>
        <p:txBody>
          <a:bodyPr/>
          <a:lstStyle/>
          <a:p>
            <a:r>
              <a:rPr lang="en-US"/>
              <a:t>Scheme evaluation rule</a:t>
            </a:r>
          </a:p>
        </p:txBody>
      </p:sp>
      <p:sp>
        <p:nvSpPr>
          <p:cNvPr id="177155" name="Rectangle 3"/>
          <p:cNvSpPr>
            <a:spLocks noGrp="1" noChangeArrowheads="1"/>
          </p:cNvSpPr>
          <p:nvPr>
            <p:ph type="body" idx="1"/>
          </p:nvPr>
        </p:nvSpPr>
        <p:spPr>
          <a:xfrm>
            <a:off x="2209800" y="1066800"/>
            <a:ext cx="7772400" cy="5029200"/>
          </a:xfrm>
        </p:spPr>
        <p:txBody>
          <a:bodyPr/>
          <a:lstStyle/>
          <a:p>
            <a:r>
              <a:rPr lang="en-US" sz="2400" noProof="1"/>
              <a:t>1.  Constant atoms, such as numbers and strings, evaluate to themselves.</a:t>
            </a:r>
          </a:p>
          <a:p>
            <a:r>
              <a:rPr lang="en-US" sz="2400" noProof="1"/>
              <a:t>2.  Identifiers are looked up in the current environment and replaced by the value found there. (The environment in Scheme is essentially a dynamically maintained symbol table that associates identifiers to values.)</a:t>
            </a:r>
          </a:p>
          <a:p>
            <a:r>
              <a:rPr lang="en-US" sz="2400" noProof="1"/>
              <a:t>3. A list is evaluated by recursively evaluating each element in the list as an expression (in some unspecified order); the first expression in the list must evaluate to a function. This function is then applied to the evaluated values of the rest of the list. Thus, all expressions are in </a:t>
            </a:r>
            <a:r>
              <a:rPr lang="en-US" sz="2400" i="1" noProof="1"/>
              <a:t>prefix form</a:t>
            </a:r>
            <a:r>
              <a:rPr lang="en-US" sz="2400" noProof="1"/>
              <a:t>.</a:t>
            </a:r>
            <a:endParaRPr lang="en-US" sz="2400"/>
          </a:p>
        </p:txBody>
      </p:sp>
    </p:spTree>
    <p:extLst>
      <p:ext uri="{BB962C8B-B14F-4D97-AF65-F5344CB8AC3E}">
        <p14:creationId xmlns:p14="http://schemas.microsoft.com/office/powerpoint/2010/main" val="1087256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35750FCE-AE70-4059-96B1-D001B9976DCE}" type="slidenum">
              <a:rPr lang="en-US"/>
              <a:pPr/>
              <a:t>42</a:t>
            </a:fld>
            <a:endParaRPr lang="en-US"/>
          </a:p>
        </p:txBody>
      </p:sp>
      <p:sp>
        <p:nvSpPr>
          <p:cNvPr id="178178" name="Rectangle 2"/>
          <p:cNvSpPr>
            <a:spLocks noGrp="1" noChangeArrowheads="1"/>
          </p:cNvSpPr>
          <p:nvPr>
            <p:ph type="title"/>
          </p:nvPr>
        </p:nvSpPr>
        <p:spPr/>
        <p:txBody>
          <a:bodyPr/>
          <a:lstStyle/>
          <a:p>
            <a:r>
              <a:rPr lang="en-US"/>
              <a:t>Comparison of C to Scheme</a:t>
            </a:r>
          </a:p>
        </p:txBody>
      </p:sp>
      <p:sp>
        <p:nvSpPr>
          <p:cNvPr id="178179" name="Rectangle 3"/>
          <p:cNvSpPr>
            <a:spLocks noGrp="1" noChangeArrowheads="1"/>
          </p:cNvSpPr>
          <p:nvPr>
            <p:ph type="body" idx="1"/>
          </p:nvPr>
        </p:nvSpPr>
        <p:spPr>
          <a:xfrm>
            <a:off x="2209800" y="1295400"/>
            <a:ext cx="8001000" cy="4800600"/>
          </a:xfrm>
        </p:spPr>
        <p:txBody>
          <a:bodyPr/>
          <a:lstStyle/>
          <a:p>
            <a:pPr>
              <a:buFont typeface="Wingdings" panose="05000000000000000000" pitchFamily="2" charset="2"/>
              <a:buNone/>
            </a:pPr>
            <a:r>
              <a:rPr lang="en-US" noProof="1"/>
              <a:t>		C				Scheme</a:t>
            </a:r>
          </a:p>
          <a:p>
            <a:pPr>
              <a:buFont typeface="Wingdings" panose="05000000000000000000" pitchFamily="2" charset="2"/>
              <a:buNone/>
            </a:pPr>
            <a:endParaRPr lang="en-US" noProof="1">
              <a:latin typeface="Courier New" panose="02070309020205020404" pitchFamily="49" charset="0"/>
            </a:endParaRPr>
          </a:p>
          <a:p>
            <a:pPr>
              <a:buFont typeface="Wingdings" panose="05000000000000000000" pitchFamily="2" charset="2"/>
              <a:buNone/>
            </a:pPr>
            <a:r>
              <a:rPr lang="en-US" noProof="1">
                <a:latin typeface="Courier New" panose="02070309020205020404" pitchFamily="49" charset="0"/>
              </a:rPr>
              <a:t>3 + 4 </a:t>
            </a:r>
            <a:r>
              <a:rPr lang="en-US" noProof="1">
                <a:latin typeface="Courier New" panose="02070309020205020404" pitchFamily="49" charset="0"/>
                <a:sym typeface="Symbol" panose="05050102010706020507" pitchFamily="18" charset="2"/>
              </a:rPr>
              <a:t></a:t>
            </a:r>
            <a:r>
              <a:rPr lang="en-US" noProof="1">
                <a:latin typeface="Courier New" panose="02070309020205020404" pitchFamily="49" charset="0"/>
              </a:rPr>
              <a:t> 5		(+ 3 (</a:t>
            </a:r>
            <a:r>
              <a:rPr lang="en-US" noProof="1">
                <a:latin typeface="Courier New" panose="02070309020205020404" pitchFamily="49" charset="0"/>
                <a:sym typeface="Symbol" panose="05050102010706020507" pitchFamily="18" charset="2"/>
              </a:rPr>
              <a:t></a:t>
            </a:r>
            <a:r>
              <a:rPr lang="en-US" noProof="1">
                <a:latin typeface="Courier New" panose="02070309020205020404" pitchFamily="49" charset="0"/>
              </a:rPr>
              <a:t> 4 5))</a:t>
            </a:r>
          </a:p>
          <a:p>
            <a:pPr>
              <a:buFont typeface="Wingdings" panose="05000000000000000000" pitchFamily="2" charset="2"/>
              <a:buNone/>
            </a:pPr>
            <a:r>
              <a:rPr lang="en-US" noProof="1">
                <a:latin typeface="Courier New" panose="02070309020205020404" pitchFamily="49" charset="0"/>
              </a:rPr>
              <a:t>(a == b) 		(and (= a b) </a:t>
            </a:r>
          </a:p>
          <a:p>
            <a:pPr>
              <a:buFont typeface="Wingdings" panose="05000000000000000000" pitchFamily="2" charset="2"/>
              <a:buNone/>
            </a:pPr>
            <a:r>
              <a:rPr lang="en-US" noProof="1">
                <a:latin typeface="Courier New" panose="02070309020205020404" pitchFamily="49" charset="0"/>
              </a:rPr>
              <a:t>  &amp;&amp; (a != 0) 		 (not (= a 0)))</a:t>
            </a:r>
          </a:p>
          <a:p>
            <a:pPr>
              <a:buFont typeface="Wingdings" panose="05000000000000000000" pitchFamily="2" charset="2"/>
              <a:buNone/>
            </a:pPr>
            <a:r>
              <a:rPr lang="en-US" noProof="1">
                <a:latin typeface="Courier New" panose="02070309020205020404" pitchFamily="49" charset="0"/>
              </a:rPr>
              <a:t>gcd(10,35)		(gcd 10 35)</a:t>
            </a:r>
          </a:p>
          <a:p>
            <a:pPr>
              <a:buFont typeface="Wingdings" panose="05000000000000000000" pitchFamily="2" charset="2"/>
              <a:buNone/>
            </a:pPr>
            <a:r>
              <a:rPr lang="en-US" noProof="1">
                <a:latin typeface="Courier New" panose="02070309020205020404" pitchFamily="49" charset="0"/>
              </a:rPr>
              <a:t>gcd				gcd</a:t>
            </a:r>
          </a:p>
          <a:p>
            <a:pPr>
              <a:buFont typeface="Wingdings" panose="05000000000000000000" pitchFamily="2" charset="2"/>
              <a:buNone/>
            </a:pPr>
            <a:r>
              <a:rPr lang="en-US" noProof="1">
                <a:latin typeface="Courier New" panose="02070309020205020404" pitchFamily="49" charset="0"/>
              </a:rPr>
              <a:t>getchar()		(read-char)</a:t>
            </a:r>
          </a:p>
        </p:txBody>
      </p:sp>
    </p:spTree>
    <p:extLst>
      <p:ext uri="{BB962C8B-B14F-4D97-AF65-F5344CB8AC3E}">
        <p14:creationId xmlns:p14="http://schemas.microsoft.com/office/powerpoint/2010/main" val="375986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1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81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1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81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8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99BA3345-0071-47D3-99EB-889BF8156ECD}" type="slidenum">
              <a:rPr lang="en-US"/>
              <a:pPr/>
              <a:t>43</a:t>
            </a:fld>
            <a:endParaRPr lang="en-US"/>
          </a:p>
        </p:txBody>
      </p:sp>
      <p:sp>
        <p:nvSpPr>
          <p:cNvPr id="179202" name="Rectangle 2"/>
          <p:cNvSpPr>
            <a:spLocks noGrp="1" noChangeArrowheads="1"/>
          </p:cNvSpPr>
          <p:nvPr>
            <p:ph type="title"/>
          </p:nvPr>
        </p:nvSpPr>
        <p:spPr/>
        <p:txBody>
          <a:bodyPr/>
          <a:lstStyle/>
          <a:p>
            <a:r>
              <a:rPr lang="en-US"/>
              <a:t>Evaluation rule, continued</a:t>
            </a:r>
          </a:p>
        </p:txBody>
      </p:sp>
      <p:sp>
        <p:nvSpPr>
          <p:cNvPr id="179203" name="Rectangle 3"/>
          <p:cNvSpPr>
            <a:spLocks noGrp="1" noChangeArrowheads="1"/>
          </p:cNvSpPr>
          <p:nvPr>
            <p:ph type="body" idx="1"/>
          </p:nvPr>
        </p:nvSpPr>
        <p:spPr>
          <a:xfrm>
            <a:off x="2209800" y="1524000"/>
            <a:ext cx="7772400" cy="4267200"/>
          </a:xfrm>
        </p:spPr>
        <p:txBody>
          <a:bodyPr/>
          <a:lstStyle/>
          <a:p>
            <a:pPr>
              <a:spcBef>
                <a:spcPct val="50000"/>
              </a:spcBef>
            </a:pPr>
            <a:r>
              <a:rPr lang="en-US"/>
              <a:t>The Scheme evaluation rule is essentially the same as C or Java: arguments are evaluated at a call site before they are passed to the called function.</a:t>
            </a:r>
          </a:p>
          <a:p>
            <a:pPr>
              <a:spcBef>
                <a:spcPct val="50000"/>
              </a:spcBef>
            </a:pPr>
            <a:r>
              <a:rPr lang="en-US"/>
              <a:t>This is usually called “applicative order evaluation”, or “eager” evaluation.</a:t>
            </a:r>
          </a:p>
          <a:p>
            <a:pPr>
              <a:spcBef>
                <a:spcPct val="50000"/>
              </a:spcBef>
            </a:pPr>
            <a:r>
              <a:rPr lang="en-US"/>
              <a:t>Other kinds of evaluation </a:t>
            </a:r>
            <a:r>
              <a:rPr lang="en-US" i="1"/>
              <a:t>delay</a:t>
            </a:r>
            <a:r>
              <a:rPr lang="en-US"/>
              <a:t> the evaluation of the arguments.</a:t>
            </a:r>
          </a:p>
        </p:txBody>
      </p:sp>
    </p:spTree>
    <p:extLst>
      <p:ext uri="{BB962C8B-B14F-4D97-AF65-F5344CB8AC3E}">
        <p14:creationId xmlns:p14="http://schemas.microsoft.com/office/powerpoint/2010/main" val="195317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9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E8DFA6AC-1D0F-4F81-8BF3-BC80D64B46BD}" type="slidenum">
              <a:rPr lang="en-US"/>
              <a:pPr/>
              <a:t>44</a:t>
            </a:fld>
            <a:endParaRPr lang="en-US"/>
          </a:p>
        </p:txBody>
      </p:sp>
      <p:sp>
        <p:nvSpPr>
          <p:cNvPr id="180226" name="Rectangle 2"/>
          <p:cNvSpPr>
            <a:spLocks noGrp="1" noChangeArrowheads="1"/>
          </p:cNvSpPr>
          <p:nvPr>
            <p:ph type="title"/>
          </p:nvPr>
        </p:nvSpPr>
        <p:spPr/>
        <p:txBody>
          <a:bodyPr/>
          <a:lstStyle/>
          <a:p>
            <a:r>
              <a:rPr lang="en-US"/>
              <a:t>Examples of delayed evaluation in Scheme</a:t>
            </a:r>
          </a:p>
        </p:txBody>
      </p:sp>
      <p:sp>
        <p:nvSpPr>
          <p:cNvPr id="180227" name="Rectangle 3"/>
          <p:cNvSpPr>
            <a:spLocks noGrp="1" noChangeArrowheads="1"/>
          </p:cNvSpPr>
          <p:nvPr>
            <p:ph type="body" idx="1"/>
          </p:nvPr>
        </p:nvSpPr>
        <p:spPr>
          <a:xfrm>
            <a:off x="2057400" y="1447800"/>
            <a:ext cx="8001000" cy="4648200"/>
          </a:xfrm>
        </p:spPr>
        <p:txBody>
          <a:bodyPr/>
          <a:lstStyle/>
          <a:p>
            <a:r>
              <a:rPr lang="en-US" sz="2400"/>
              <a:t>The </a:t>
            </a:r>
            <a:r>
              <a:rPr lang="en-US" sz="2400">
                <a:latin typeface="Courier New" panose="02070309020205020404" pitchFamily="49" charset="0"/>
              </a:rPr>
              <a:t>if</a:t>
            </a:r>
            <a:r>
              <a:rPr lang="en-US" sz="2400"/>
              <a:t> function </a:t>
            </a:r>
            <a:r>
              <a:rPr lang="en-US" sz="2400">
                <a:latin typeface="Courier New" panose="02070309020205020404" pitchFamily="49" charset="0"/>
              </a:rPr>
              <a:t>(if a b c)</a:t>
            </a:r>
            <a:r>
              <a:rPr lang="en-US" sz="2400"/>
              <a:t>:</a:t>
            </a:r>
            <a:br>
              <a:rPr lang="en-US" sz="2400"/>
            </a:br>
            <a:r>
              <a:rPr lang="en-US" sz="2400">
                <a:latin typeface="Courier New" panose="02070309020205020404" pitchFamily="49" charset="0"/>
              </a:rPr>
              <a:t>a</a:t>
            </a:r>
            <a:r>
              <a:rPr lang="en-US" sz="2400"/>
              <a:t> is always evaluated, and, depending on whether the result is </a:t>
            </a:r>
            <a:r>
              <a:rPr lang="en-US" sz="2400">
                <a:latin typeface="Courier New" panose="02070309020205020404" pitchFamily="49" charset="0"/>
              </a:rPr>
              <a:t>#t</a:t>
            </a:r>
            <a:r>
              <a:rPr lang="en-US" sz="2400"/>
              <a:t> or </a:t>
            </a:r>
            <a:r>
              <a:rPr lang="en-US" sz="2400">
                <a:latin typeface="Courier New" panose="02070309020205020404" pitchFamily="49" charset="0"/>
              </a:rPr>
              <a:t>#f</a:t>
            </a:r>
            <a:r>
              <a:rPr lang="en-US" sz="2400"/>
              <a:t>, either </a:t>
            </a:r>
            <a:r>
              <a:rPr lang="en-US" sz="2400">
                <a:latin typeface="Courier New" panose="02070309020205020404" pitchFamily="49" charset="0"/>
              </a:rPr>
              <a:t>b</a:t>
            </a:r>
            <a:r>
              <a:rPr lang="en-US" sz="2400"/>
              <a:t> or </a:t>
            </a:r>
            <a:r>
              <a:rPr lang="en-US" sz="2400">
                <a:latin typeface="Courier New" panose="02070309020205020404" pitchFamily="49" charset="0"/>
              </a:rPr>
              <a:t>c</a:t>
            </a:r>
            <a:r>
              <a:rPr lang="en-US" sz="2400"/>
              <a:t> is evaluated and returned as the result.</a:t>
            </a:r>
          </a:p>
          <a:p>
            <a:r>
              <a:rPr lang="en-US" sz="2400"/>
              <a:t>The </a:t>
            </a:r>
            <a:r>
              <a:rPr lang="en-US" sz="2400">
                <a:latin typeface="Courier New" panose="02070309020205020404" pitchFamily="49" charset="0"/>
              </a:rPr>
              <a:t>define</a:t>
            </a:r>
            <a:r>
              <a:rPr lang="en-US" sz="2400"/>
              <a:t> function </a:t>
            </a:r>
            <a:r>
              <a:rPr lang="en-US" sz="2400">
                <a:latin typeface="Courier New" panose="02070309020205020404" pitchFamily="49" charset="0"/>
              </a:rPr>
              <a:t>(define x (+ 2 3))</a:t>
            </a:r>
            <a:r>
              <a:rPr lang="en-US" sz="2400"/>
              <a:t>:</a:t>
            </a:r>
            <a:br>
              <a:rPr lang="en-US" sz="2400"/>
            </a:br>
            <a:r>
              <a:rPr lang="en-US" sz="2400"/>
              <a:t>this defines top-level names; the second expression is always evaluated, the first expression is never evaluated -- it must be a name whose value becomes the value of the second expression.</a:t>
            </a:r>
          </a:p>
          <a:p>
            <a:r>
              <a:rPr lang="en-US" sz="2400"/>
              <a:t>Such functions are called </a:t>
            </a:r>
            <a:r>
              <a:rPr lang="en-US" sz="2400" u="sng"/>
              <a:t>special forms</a:t>
            </a:r>
            <a:r>
              <a:rPr lang="en-US" sz="2400"/>
              <a:t> or </a:t>
            </a:r>
            <a:r>
              <a:rPr lang="en-US" sz="2400" u="sng"/>
              <a:t>keywords</a:t>
            </a:r>
            <a:r>
              <a:rPr lang="en-US" sz="2400"/>
              <a:t>.</a:t>
            </a:r>
          </a:p>
        </p:txBody>
      </p:sp>
    </p:spTree>
    <p:extLst>
      <p:ext uri="{BB962C8B-B14F-4D97-AF65-F5344CB8AC3E}">
        <p14:creationId xmlns:p14="http://schemas.microsoft.com/office/powerpoint/2010/main" val="357822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54FF92FB-0FEC-41DC-B14C-835DBFBE1A24}" type="slidenum">
              <a:rPr lang="en-US"/>
              <a:pPr/>
              <a:t>45</a:t>
            </a:fld>
            <a:endParaRPr lang="en-US"/>
          </a:p>
        </p:txBody>
      </p:sp>
      <p:sp>
        <p:nvSpPr>
          <p:cNvPr id="181250" name="Rectangle 2"/>
          <p:cNvSpPr>
            <a:spLocks noGrp="1" noChangeArrowheads="1"/>
          </p:cNvSpPr>
          <p:nvPr>
            <p:ph type="title"/>
          </p:nvPr>
        </p:nvSpPr>
        <p:spPr/>
        <p:txBody>
          <a:bodyPr/>
          <a:lstStyle/>
          <a:p>
            <a:r>
              <a:rPr lang="en-US"/>
              <a:t>The </a:t>
            </a:r>
            <a:r>
              <a:rPr lang="en-US">
                <a:latin typeface="Courier New" panose="02070309020205020404" pitchFamily="49" charset="0"/>
              </a:rPr>
              <a:t>quote</a:t>
            </a:r>
            <a:r>
              <a:rPr lang="en-US"/>
              <a:t> special form</a:t>
            </a:r>
          </a:p>
        </p:txBody>
      </p:sp>
      <p:sp>
        <p:nvSpPr>
          <p:cNvPr id="181251" name="Rectangle 3"/>
          <p:cNvSpPr>
            <a:spLocks noGrp="1" noChangeArrowheads="1"/>
          </p:cNvSpPr>
          <p:nvPr>
            <p:ph type="body" idx="1"/>
          </p:nvPr>
        </p:nvSpPr>
        <p:spPr/>
        <p:txBody>
          <a:bodyPr/>
          <a:lstStyle/>
          <a:p>
            <a:pPr>
              <a:spcBef>
                <a:spcPct val="50000"/>
              </a:spcBef>
            </a:pPr>
            <a:r>
              <a:rPr lang="en-US" sz="2400">
                <a:latin typeface="Courier New" panose="02070309020205020404" pitchFamily="49" charset="0"/>
              </a:rPr>
              <a:t>Quote</a:t>
            </a:r>
            <a:r>
              <a:rPr lang="en-US" sz="2400"/>
              <a:t>, or </a:t>
            </a:r>
            <a:r>
              <a:rPr lang="en-US" sz="2400">
                <a:latin typeface="Courier New" panose="02070309020205020404" pitchFamily="49" charset="0"/>
              </a:rPr>
              <a:t>'</a:t>
            </a:r>
            <a:r>
              <a:rPr lang="en-US" sz="2400"/>
              <a:t> for short, has as its whole purpose to </a:t>
            </a:r>
            <a:r>
              <a:rPr lang="en-US" sz="2400" i="1"/>
              <a:t>not</a:t>
            </a:r>
            <a:r>
              <a:rPr lang="en-US" sz="2400"/>
              <a:t> evaluate its argument:</a:t>
            </a:r>
            <a:br>
              <a:rPr lang="en-US" sz="2400"/>
            </a:br>
            <a:r>
              <a:rPr lang="en-US" sz="2400">
                <a:latin typeface="Courier New" panose="02070309020205020404" pitchFamily="49" charset="0"/>
              </a:rPr>
              <a:t>(quote (2 3 4))</a:t>
            </a:r>
            <a:r>
              <a:rPr lang="en-US" sz="2400"/>
              <a:t> returns just </a:t>
            </a:r>
            <a:r>
              <a:rPr lang="en-US" sz="2400">
                <a:latin typeface="Courier New" panose="02070309020205020404" pitchFamily="49" charset="0"/>
              </a:rPr>
              <a:t>(2 3 4)</a:t>
            </a:r>
            <a:r>
              <a:rPr lang="en-US" sz="2400"/>
              <a:t>.</a:t>
            </a:r>
          </a:p>
          <a:p>
            <a:pPr>
              <a:spcBef>
                <a:spcPct val="50000"/>
              </a:spcBef>
            </a:pPr>
            <a:r>
              <a:rPr lang="en-US" sz="2400"/>
              <a:t>Another way to write this is </a:t>
            </a:r>
            <a:r>
              <a:rPr lang="en-US" sz="2400">
                <a:latin typeface="Courier New" panose="02070309020205020404" pitchFamily="49" charset="0"/>
              </a:rPr>
              <a:t>'(2 3 4)</a:t>
            </a:r>
            <a:r>
              <a:rPr lang="en-US" sz="2400"/>
              <a:t>.</a:t>
            </a:r>
          </a:p>
          <a:p>
            <a:pPr>
              <a:spcBef>
                <a:spcPct val="50000"/>
              </a:spcBef>
            </a:pPr>
            <a:r>
              <a:rPr lang="en-US" sz="2400">
                <a:latin typeface="Courier New" panose="02070309020205020404" pitchFamily="49" charset="0"/>
              </a:rPr>
              <a:t>Quote</a:t>
            </a:r>
            <a:r>
              <a:rPr lang="en-US" sz="2400"/>
              <a:t> is used to create data constants directly by “canceling” evaluation.</a:t>
            </a:r>
          </a:p>
          <a:p>
            <a:pPr>
              <a:spcBef>
                <a:spcPct val="50000"/>
              </a:spcBef>
            </a:pPr>
            <a:r>
              <a:rPr lang="en-US" sz="2400"/>
              <a:t>We can in fact get evaluation back again:</a:t>
            </a:r>
            <a:br>
              <a:rPr lang="en-US" sz="2400"/>
            </a:br>
            <a:r>
              <a:rPr lang="en-US" sz="2400">
                <a:latin typeface="Courier New" panose="02070309020205020404" pitchFamily="49" charset="0"/>
              </a:rPr>
              <a:t>(eval '(+ 2 3))</a:t>
            </a:r>
            <a:r>
              <a:rPr lang="en-US" sz="2400"/>
              <a:t> returns 5.</a:t>
            </a:r>
          </a:p>
          <a:p>
            <a:pPr>
              <a:spcBef>
                <a:spcPct val="50000"/>
              </a:spcBef>
            </a:pPr>
            <a:r>
              <a:rPr lang="en-US" sz="2400"/>
              <a:t>More special forms: </a:t>
            </a:r>
            <a:r>
              <a:rPr lang="en-US" sz="2400">
                <a:latin typeface="Courier New" panose="02070309020205020404" pitchFamily="49" charset="0"/>
              </a:rPr>
              <a:t>cond</a:t>
            </a:r>
            <a:r>
              <a:rPr lang="en-US" sz="2400"/>
              <a:t> and </a:t>
            </a:r>
            <a:r>
              <a:rPr lang="en-US" sz="2400">
                <a:latin typeface="Courier New" panose="02070309020205020404" pitchFamily="49" charset="0"/>
              </a:rPr>
              <a:t>let</a:t>
            </a:r>
            <a:r>
              <a:rPr lang="en-US" sz="2400"/>
              <a:t>: similar to </a:t>
            </a:r>
            <a:r>
              <a:rPr lang="en-US" sz="2400">
                <a:latin typeface="Courier New" panose="02070309020205020404" pitchFamily="49" charset="0"/>
              </a:rPr>
              <a:t>switch</a:t>
            </a:r>
            <a:r>
              <a:rPr lang="en-US" sz="2400"/>
              <a:t> and </a:t>
            </a:r>
            <a:r>
              <a:rPr lang="en-US" sz="2400">
                <a:latin typeface="Courier New" panose="02070309020205020404" pitchFamily="49" charset="0"/>
              </a:rPr>
              <a:t>{...}</a:t>
            </a:r>
            <a:r>
              <a:rPr lang="en-US" sz="2400"/>
              <a:t> in Java and C.</a:t>
            </a:r>
          </a:p>
        </p:txBody>
      </p:sp>
    </p:spTree>
    <p:extLst>
      <p:ext uri="{BB962C8B-B14F-4D97-AF65-F5344CB8AC3E}">
        <p14:creationId xmlns:p14="http://schemas.microsoft.com/office/powerpoint/2010/main" val="1551522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1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1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BB74F555-C65C-456F-8A01-18237A447E50}" type="slidenum">
              <a:rPr lang="en-US"/>
              <a:pPr/>
              <a:t>46</a:t>
            </a:fld>
            <a:endParaRPr lang="en-US"/>
          </a:p>
        </p:txBody>
      </p:sp>
      <p:sp>
        <p:nvSpPr>
          <p:cNvPr id="182274" name="Rectangle 2"/>
          <p:cNvSpPr>
            <a:spLocks noGrp="1" noChangeArrowheads="1"/>
          </p:cNvSpPr>
          <p:nvPr>
            <p:ph type="title"/>
          </p:nvPr>
        </p:nvSpPr>
        <p:spPr/>
        <p:txBody>
          <a:bodyPr/>
          <a:lstStyle/>
          <a:p>
            <a:r>
              <a:rPr lang="en-US"/>
              <a:t>Scheme code examples</a:t>
            </a:r>
          </a:p>
        </p:txBody>
      </p:sp>
      <p:sp>
        <p:nvSpPr>
          <p:cNvPr id="182275" name="Text Box 3"/>
          <p:cNvSpPr txBox="1">
            <a:spLocks noChangeArrowheads="1"/>
          </p:cNvSpPr>
          <p:nvPr/>
        </p:nvSpPr>
        <p:spPr bwMode="auto">
          <a:xfrm>
            <a:off x="2209800" y="1454150"/>
            <a:ext cx="7772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latin typeface="Courier New" panose="02070309020205020404" pitchFamily="49" charset="0"/>
              </a:rPr>
              <a:t>(define a 2)</a:t>
            </a:r>
          </a:p>
          <a:p>
            <a:endParaRPr lang="en-US" sz="2400" b="1">
              <a:latin typeface="Courier New" panose="02070309020205020404" pitchFamily="49" charset="0"/>
            </a:endParaRPr>
          </a:p>
          <a:p>
            <a:r>
              <a:rPr lang="en-US" sz="2400" b="1">
                <a:latin typeface="Courier New" panose="02070309020205020404" pitchFamily="49" charset="0"/>
              </a:rPr>
              <a:t>(define emptylist '())</a:t>
            </a:r>
          </a:p>
          <a:p>
            <a:endParaRPr lang="en-US" sz="2400" b="1">
              <a:latin typeface="Courier New" panose="02070309020205020404" pitchFamily="49" charset="0"/>
            </a:endParaRPr>
          </a:p>
          <a:p>
            <a:r>
              <a:rPr lang="en-US" sz="2400" b="1">
                <a:latin typeface="Courier New" panose="02070309020205020404" pitchFamily="49" charset="0"/>
              </a:rPr>
              <a:t>(define (gcd u v) ;defines a function</a:t>
            </a:r>
          </a:p>
          <a:p>
            <a:r>
              <a:rPr lang="en-US" sz="2400" b="1">
                <a:latin typeface="Courier New" panose="02070309020205020404" pitchFamily="49" charset="0"/>
              </a:rPr>
              <a:t>  (if (= v 0) u</a:t>
            </a:r>
          </a:p>
          <a:p>
            <a:r>
              <a:rPr lang="en-US" sz="2400" b="1">
                <a:latin typeface="Courier New" panose="02070309020205020404" pitchFamily="49" charset="0"/>
              </a:rPr>
              <a:t>      (gcd v (remainder u v))))</a:t>
            </a:r>
          </a:p>
          <a:p>
            <a:endParaRPr lang="en-US" sz="2400" b="1">
              <a:latin typeface="Courier New" panose="02070309020205020404" pitchFamily="49" charset="0"/>
            </a:endParaRPr>
          </a:p>
          <a:p>
            <a:r>
              <a:rPr lang="en-US" sz="2400" b="1" noProof="1">
                <a:latin typeface="Courier New" panose="02070309020205020404" pitchFamily="49" charset="0"/>
              </a:rPr>
              <a:t>(cond((= a 0) 0) ;if (a==0) return 0;</a:t>
            </a:r>
          </a:p>
          <a:p>
            <a:r>
              <a:rPr lang="en-US" sz="2400" b="1" noProof="1">
                <a:latin typeface="Courier New" panose="02070309020205020404" pitchFamily="49" charset="0"/>
              </a:rPr>
              <a:t>	((= a 1) 1) ;elsif(a==1)return 1;</a:t>
            </a:r>
          </a:p>
          <a:p>
            <a:r>
              <a:rPr lang="en-US" sz="2400" b="1" noProof="1">
                <a:latin typeface="Courier New" panose="02070309020205020404" pitchFamily="49" charset="0"/>
              </a:rPr>
              <a:t>	(else (/ 1 a)))	; else return 1/a;</a:t>
            </a:r>
            <a:endParaRPr lang="en-US" sz="2400" b="1">
              <a:latin typeface="Courier New" panose="02070309020205020404" pitchFamily="49" charset="0"/>
            </a:endParaRPr>
          </a:p>
        </p:txBody>
      </p:sp>
    </p:spTree>
    <p:extLst>
      <p:ext uri="{BB962C8B-B14F-4D97-AF65-F5344CB8AC3E}">
        <p14:creationId xmlns:p14="http://schemas.microsoft.com/office/powerpoint/2010/main" val="1227127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F55BF53-6ED7-4280-8799-0BCCD85F4CF1}" type="slidenum">
              <a:rPr lang="en-US"/>
              <a:pPr/>
              <a:t>47</a:t>
            </a:fld>
            <a:endParaRPr lang="en-US"/>
          </a:p>
        </p:txBody>
      </p:sp>
      <p:sp>
        <p:nvSpPr>
          <p:cNvPr id="183298" name="Rectangle 2"/>
          <p:cNvSpPr>
            <a:spLocks noGrp="1" noChangeArrowheads="1"/>
          </p:cNvSpPr>
          <p:nvPr>
            <p:ph type="title"/>
          </p:nvPr>
        </p:nvSpPr>
        <p:spPr/>
        <p:txBody>
          <a:bodyPr/>
          <a:lstStyle/>
          <a:p>
            <a:r>
              <a:rPr lang="en-US"/>
              <a:t>Scheme examples, continued</a:t>
            </a:r>
          </a:p>
        </p:txBody>
      </p:sp>
      <p:sp>
        <p:nvSpPr>
          <p:cNvPr id="183299" name="Text Box 3"/>
          <p:cNvSpPr txBox="1">
            <a:spLocks noChangeArrowheads="1"/>
          </p:cNvSpPr>
          <p:nvPr/>
        </p:nvSpPr>
        <p:spPr bwMode="auto">
          <a:xfrm>
            <a:off x="2554289" y="1393826"/>
            <a:ext cx="62680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Courier New" panose="02070309020205020404" pitchFamily="49" charset="0"/>
              </a:rPr>
              <a:t>; Figure 11.7, pages 486-487</a:t>
            </a:r>
          </a:p>
          <a:p>
            <a:r>
              <a:rPr lang="en-US" sz="2400" b="1">
                <a:latin typeface="Courier New" panose="02070309020205020404" pitchFamily="49" charset="0"/>
              </a:rPr>
              <a:t>(define (euclid)</a:t>
            </a:r>
          </a:p>
          <a:p>
            <a:r>
              <a:rPr lang="en-US" sz="2400" b="1">
                <a:latin typeface="Courier New" panose="02070309020205020404" pitchFamily="49" charset="0"/>
              </a:rPr>
              <a:t>  (display "enter two integers:")</a:t>
            </a:r>
          </a:p>
          <a:p>
            <a:r>
              <a:rPr lang="en-US" sz="2400" b="1">
                <a:latin typeface="Courier New" panose="02070309020205020404" pitchFamily="49" charset="0"/>
              </a:rPr>
              <a:t>  (newline) </a:t>
            </a:r>
          </a:p>
          <a:p>
            <a:r>
              <a:rPr lang="en-US" sz="2400" b="1">
                <a:latin typeface="Courier New" panose="02070309020205020404" pitchFamily="49" charset="0"/>
              </a:rPr>
              <a:t>  (let ((u (read)) (v (read)))</a:t>
            </a:r>
          </a:p>
          <a:p>
            <a:r>
              <a:rPr lang="en-US" sz="2400" b="1">
                <a:latin typeface="Courier New" panose="02070309020205020404" pitchFamily="49" charset="0"/>
              </a:rPr>
              <a:t>    (display "the gcd of ")</a:t>
            </a:r>
          </a:p>
          <a:p>
            <a:r>
              <a:rPr lang="en-US" sz="2400" b="1">
                <a:latin typeface="Courier New" panose="02070309020205020404" pitchFamily="49" charset="0"/>
              </a:rPr>
              <a:t>    (display u)</a:t>
            </a:r>
          </a:p>
          <a:p>
            <a:r>
              <a:rPr lang="en-US" sz="2400" b="1">
                <a:latin typeface="Courier New" panose="02070309020205020404" pitchFamily="49" charset="0"/>
              </a:rPr>
              <a:t>    (display " and ")</a:t>
            </a:r>
          </a:p>
          <a:p>
            <a:r>
              <a:rPr lang="en-US" sz="2400" b="1">
                <a:latin typeface="Courier New" panose="02070309020205020404" pitchFamily="49" charset="0"/>
              </a:rPr>
              <a:t>    (display v)</a:t>
            </a:r>
          </a:p>
          <a:p>
            <a:r>
              <a:rPr lang="en-US" sz="2400" b="1">
                <a:latin typeface="Courier New" panose="02070309020205020404" pitchFamily="49" charset="0"/>
              </a:rPr>
              <a:t>    (display " is ")</a:t>
            </a:r>
          </a:p>
          <a:p>
            <a:r>
              <a:rPr lang="en-US" sz="2400" b="1">
                <a:latin typeface="Courier New" panose="02070309020205020404" pitchFamily="49" charset="0"/>
              </a:rPr>
              <a:t>    (display (gcd u v))</a:t>
            </a:r>
          </a:p>
          <a:p>
            <a:r>
              <a:rPr lang="en-US" sz="2400" b="1">
                <a:latin typeface="Courier New" panose="02070309020205020404" pitchFamily="49" charset="0"/>
              </a:rPr>
              <a:t>    (newline)))</a:t>
            </a:r>
          </a:p>
        </p:txBody>
      </p:sp>
    </p:spTree>
    <p:extLst>
      <p:ext uri="{BB962C8B-B14F-4D97-AF65-F5344CB8AC3E}">
        <p14:creationId xmlns:p14="http://schemas.microsoft.com/office/powerpoint/2010/main" val="1946772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9F2111AD-219F-48BE-A9F2-DAE5A9EA743C}" type="slidenum">
              <a:rPr lang="en-US"/>
              <a:pPr/>
              <a:t>48</a:t>
            </a:fld>
            <a:endParaRPr lang="en-US"/>
          </a:p>
        </p:txBody>
      </p:sp>
      <p:sp>
        <p:nvSpPr>
          <p:cNvPr id="186370" name="Rectangle 2"/>
          <p:cNvSpPr>
            <a:spLocks noGrp="1" noChangeArrowheads="1"/>
          </p:cNvSpPr>
          <p:nvPr>
            <p:ph type="title"/>
          </p:nvPr>
        </p:nvSpPr>
        <p:spPr/>
        <p:txBody>
          <a:bodyPr/>
          <a:lstStyle/>
          <a:p>
            <a:r>
              <a:rPr lang="en-US"/>
              <a:t>Special form syntax can be tricky</a:t>
            </a:r>
          </a:p>
        </p:txBody>
      </p:sp>
      <p:sp>
        <p:nvSpPr>
          <p:cNvPr id="186371" name="Rectangle 3"/>
          <p:cNvSpPr>
            <a:spLocks noGrp="1" noChangeArrowheads="1"/>
          </p:cNvSpPr>
          <p:nvPr>
            <p:ph type="body" idx="1"/>
          </p:nvPr>
        </p:nvSpPr>
        <p:spPr/>
        <p:txBody>
          <a:bodyPr/>
          <a:lstStyle/>
          <a:p>
            <a:r>
              <a:rPr lang="en-US" sz="2400">
                <a:latin typeface="Courier New" panose="02070309020205020404" pitchFamily="49" charset="0"/>
              </a:rPr>
              <a:t>if</a:t>
            </a:r>
            <a:r>
              <a:rPr lang="en-US" sz="2400"/>
              <a:t> is easy - it always takes three expressions as parameters: </a:t>
            </a:r>
            <a:r>
              <a:rPr lang="en-US" sz="2400">
                <a:latin typeface="Courier New" panose="02070309020205020404" pitchFamily="49" charset="0"/>
              </a:rPr>
              <a:t>(if a b c)</a:t>
            </a:r>
            <a:endParaRPr lang="en-US" sz="2400"/>
          </a:p>
          <a:p>
            <a:r>
              <a:rPr lang="en-US" sz="2400">
                <a:latin typeface="Courier New" panose="02070309020205020404" pitchFamily="49" charset="0"/>
              </a:rPr>
              <a:t>cond</a:t>
            </a:r>
            <a:r>
              <a:rPr lang="en-US" sz="2400"/>
              <a:t> is not so easy - it takes an arbitrary sequence of expressions, each of which is a list of two (or more) items:</a:t>
            </a:r>
            <a:br>
              <a:rPr lang="en-US" sz="2400"/>
            </a:br>
            <a:r>
              <a:rPr lang="en-US" sz="2400">
                <a:latin typeface="Courier New" panose="02070309020205020404" pitchFamily="49" charset="0"/>
              </a:rPr>
              <a:t>(cond (e1 v1 …) (e2 v2 …) …)</a:t>
            </a:r>
            <a:endParaRPr lang="en-US" sz="2400"/>
          </a:p>
          <a:p>
            <a:r>
              <a:rPr lang="en-US" sz="2400">
                <a:latin typeface="Courier New" panose="02070309020205020404" pitchFamily="49" charset="0"/>
              </a:rPr>
              <a:t>define</a:t>
            </a:r>
            <a:r>
              <a:rPr lang="en-US" sz="2400"/>
              <a:t> has </a:t>
            </a:r>
            <a:r>
              <a:rPr lang="en-US" sz="2400" i="1"/>
              <a:t>two</a:t>
            </a:r>
            <a:r>
              <a:rPr lang="en-US" sz="2400"/>
              <a:t> forms -</a:t>
            </a:r>
            <a:br>
              <a:rPr lang="en-US" sz="2400"/>
            </a:br>
            <a:r>
              <a:rPr lang="en-US" sz="2400">
                <a:latin typeface="Courier New" panose="02070309020205020404" pitchFamily="49" charset="0"/>
              </a:rPr>
              <a:t>(define a b)</a:t>
            </a:r>
            <a:r>
              <a:rPr lang="en-US" sz="2400"/>
              <a:t>: </a:t>
            </a:r>
            <a:r>
              <a:rPr lang="en-US" sz="2400">
                <a:latin typeface="Courier New" panose="02070309020205020404" pitchFamily="49" charset="0"/>
              </a:rPr>
              <a:t>a</a:t>
            </a:r>
            <a:r>
              <a:rPr lang="en-US" sz="2400"/>
              <a:t> must be a name</a:t>
            </a:r>
            <a:br>
              <a:rPr lang="en-US" sz="2400"/>
            </a:br>
            <a:r>
              <a:rPr lang="en-US" sz="2400">
                <a:latin typeface="Courier New" panose="02070309020205020404" pitchFamily="49" charset="0"/>
              </a:rPr>
              <a:t>(define (a …) b1 b2 …)</a:t>
            </a:r>
            <a:r>
              <a:rPr lang="en-US" sz="2400"/>
              <a:t>: defines function </a:t>
            </a:r>
            <a:r>
              <a:rPr lang="en-US" sz="2400">
                <a:latin typeface="Courier New" panose="02070309020205020404" pitchFamily="49" charset="0"/>
              </a:rPr>
              <a:t>a</a:t>
            </a:r>
            <a:r>
              <a:rPr lang="en-US" sz="2400"/>
              <a:t> with body the sequence </a:t>
            </a:r>
            <a:r>
              <a:rPr lang="en-US" sz="2400">
                <a:latin typeface="Courier New" panose="02070309020205020404" pitchFamily="49" charset="0"/>
              </a:rPr>
              <a:t>b1</a:t>
            </a:r>
            <a:r>
              <a:rPr lang="en-US" sz="2400"/>
              <a:t>, </a:t>
            </a:r>
            <a:r>
              <a:rPr lang="en-US" sz="2400">
                <a:latin typeface="Courier New" panose="02070309020205020404" pitchFamily="49" charset="0"/>
              </a:rPr>
              <a:t>b2</a:t>
            </a:r>
            <a:r>
              <a:rPr lang="en-US" sz="2400"/>
              <a:t>, etc.</a:t>
            </a:r>
          </a:p>
          <a:p>
            <a:r>
              <a:rPr lang="en-US" sz="2400">
                <a:latin typeface="Courier New" panose="02070309020205020404" pitchFamily="49" charset="0"/>
              </a:rPr>
              <a:t>let</a:t>
            </a:r>
            <a:r>
              <a:rPr lang="en-US" sz="2400"/>
              <a:t> has implicit sequences too:</a:t>
            </a:r>
            <a:br>
              <a:rPr lang="en-US" sz="2400"/>
            </a:br>
            <a:r>
              <a:rPr lang="en-US" sz="2400">
                <a:latin typeface="Courier New" panose="02070309020205020404" pitchFamily="49" charset="0"/>
              </a:rPr>
              <a:t>(let ((n1 e1) (n2 e2) …) v1 v2 …)</a:t>
            </a:r>
          </a:p>
        </p:txBody>
      </p:sp>
    </p:spTree>
    <p:extLst>
      <p:ext uri="{BB962C8B-B14F-4D97-AF65-F5344CB8AC3E}">
        <p14:creationId xmlns:p14="http://schemas.microsoft.com/office/powerpoint/2010/main" val="3801326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6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6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797FF953-BB2F-4DD5-AF11-3128B30FD162}" type="slidenum">
              <a:rPr lang="en-US"/>
              <a:pPr/>
              <a:t>49</a:t>
            </a:fld>
            <a:endParaRPr lang="en-US"/>
          </a:p>
        </p:txBody>
      </p:sp>
      <p:sp>
        <p:nvSpPr>
          <p:cNvPr id="184322" name="Rectangle 2"/>
          <p:cNvSpPr>
            <a:spLocks noGrp="1" noChangeArrowheads="1"/>
          </p:cNvSpPr>
          <p:nvPr>
            <p:ph type="title"/>
          </p:nvPr>
        </p:nvSpPr>
        <p:spPr/>
        <p:txBody>
          <a:bodyPr/>
          <a:lstStyle/>
          <a:p>
            <a:r>
              <a:rPr lang="en-US"/>
              <a:t>Lists in Scheme</a:t>
            </a:r>
          </a:p>
        </p:txBody>
      </p:sp>
      <p:sp>
        <p:nvSpPr>
          <p:cNvPr id="184323" name="Rectangle 3"/>
          <p:cNvSpPr>
            <a:spLocks noGrp="1" noChangeArrowheads="1"/>
          </p:cNvSpPr>
          <p:nvPr>
            <p:ph type="body" idx="1"/>
          </p:nvPr>
        </p:nvSpPr>
        <p:spPr/>
        <p:txBody>
          <a:bodyPr/>
          <a:lstStyle/>
          <a:p>
            <a:r>
              <a:rPr lang="en-US" sz="2400"/>
              <a:t>Lists are (essentially) the only data structure in Scheme (like arrays in Algol60). However, lists are very versatile and can be used to model any other data structure.</a:t>
            </a:r>
          </a:p>
          <a:p>
            <a:r>
              <a:rPr lang="en-US" sz="2400"/>
              <a:t>Lists are constructed recursively using the empty list </a:t>
            </a:r>
            <a:r>
              <a:rPr lang="en-US" sz="2400">
                <a:latin typeface="Courier New" panose="02070309020205020404" pitchFamily="49" charset="0"/>
              </a:rPr>
              <a:t>'()</a:t>
            </a:r>
            <a:r>
              <a:rPr lang="en-US" sz="2400"/>
              <a:t> and the </a:t>
            </a:r>
            <a:r>
              <a:rPr lang="en-US" sz="2400">
                <a:latin typeface="Courier New" panose="02070309020205020404" pitchFamily="49" charset="0"/>
              </a:rPr>
              <a:t>cons</a:t>
            </a:r>
            <a:r>
              <a:rPr lang="en-US" sz="2400"/>
              <a:t> binary operator:</a:t>
            </a:r>
            <a:br>
              <a:rPr lang="en-US" sz="2400"/>
            </a:br>
            <a:r>
              <a:rPr lang="en-US" sz="2400">
                <a:latin typeface="Courier New" panose="02070309020205020404" pitchFamily="49" charset="0"/>
              </a:rPr>
              <a:t>(1 2 3)</a:t>
            </a:r>
            <a:r>
              <a:rPr lang="en-US" sz="2400"/>
              <a:t> = </a:t>
            </a:r>
            <a:r>
              <a:rPr lang="en-US" sz="2400">
                <a:latin typeface="Courier New" panose="02070309020205020404" pitchFamily="49" charset="0"/>
              </a:rPr>
              <a:t>(cons 1 (cons 2 (cons 3 '())))</a:t>
            </a:r>
            <a:endParaRPr lang="en-US" sz="2400"/>
          </a:p>
          <a:p>
            <a:r>
              <a:rPr lang="en-US" sz="2400"/>
              <a:t>The first element of a list (its head) is returned by the </a:t>
            </a:r>
            <a:r>
              <a:rPr lang="en-US" sz="2400">
                <a:latin typeface="Courier New" panose="02070309020205020404" pitchFamily="49" charset="0"/>
              </a:rPr>
              <a:t>car</a:t>
            </a:r>
            <a:r>
              <a:rPr lang="en-US" sz="2400"/>
              <a:t> operator: </a:t>
            </a:r>
            <a:r>
              <a:rPr lang="en-US" sz="2400">
                <a:latin typeface="Courier New" panose="02070309020205020404" pitchFamily="49" charset="0"/>
              </a:rPr>
              <a:t>(car '(1 2 3))</a:t>
            </a:r>
            <a:r>
              <a:rPr lang="en-US" sz="2400"/>
              <a:t> = </a:t>
            </a:r>
            <a:r>
              <a:rPr lang="en-US" sz="2400">
                <a:latin typeface="Courier New" panose="02070309020205020404" pitchFamily="49" charset="0"/>
              </a:rPr>
              <a:t>1</a:t>
            </a:r>
            <a:endParaRPr lang="en-US" sz="2400"/>
          </a:p>
          <a:p>
            <a:r>
              <a:rPr lang="en-US" sz="2400"/>
              <a:t>The tail of a list is returned by the </a:t>
            </a:r>
            <a:r>
              <a:rPr lang="en-US" sz="2400">
                <a:latin typeface="Courier New" panose="02070309020205020404" pitchFamily="49" charset="0"/>
              </a:rPr>
              <a:t>cdr</a:t>
            </a:r>
            <a:r>
              <a:rPr lang="en-US" sz="2400"/>
              <a:t> operator: </a:t>
            </a:r>
            <a:r>
              <a:rPr lang="en-US" sz="2400">
                <a:latin typeface="Courier New" panose="02070309020205020404" pitchFamily="49" charset="0"/>
              </a:rPr>
              <a:t>(cdr '(1 2 3))</a:t>
            </a:r>
            <a:r>
              <a:rPr lang="en-US" sz="2400"/>
              <a:t> = </a:t>
            </a:r>
            <a:r>
              <a:rPr lang="en-US" sz="2400">
                <a:latin typeface="Courier New" panose="02070309020205020404" pitchFamily="49" charset="0"/>
              </a:rPr>
              <a:t>(2 3)</a:t>
            </a:r>
            <a:endParaRPr lang="en-US" sz="2400"/>
          </a:p>
        </p:txBody>
      </p:sp>
    </p:spTree>
    <p:extLst>
      <p:ext uri="{BB962C8B-B14F-4D97-AF65-F5344CB8AC3E}">
        <p14:creationId xmlns:p14="http://schemas.microsoft.com/office/powerpoint/2010/main" val="119187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2A292280-956B-44BB-95BF-C204D550F0F3}" type="slidenum">
              <a:rPr lang="en-US"/>
              <a:pPr/>
              <a:t>5</a:t>
            </a:fld>
            <a:endParaRPr lang="en-US"/>
          </a:p>
        </p:txBody>
      </p:sp>
      <p:sp>
        <p:nvSpPr>
          <p:cNvPr id="164866" name="Rectangle 2"/>
          <p:cNvSpPr>
            <a:spLocks noGrp="1" noChangeArrowheads="1"/>
          </p:cNvSpPr>
          <p:nvPr>
            <p:ph type="title"/>
          </p:nvPr>
        </p:nvSpPr>
        <p:spPr>
          <a:xfrm>
            <a:off x="2209800" y="-76200"/>
            <a:ext cx="7772400" cy="1143000"/>
          </a:xfrm>
        </p:spPr>
        <p:txBody>
          <a:bodyPr>
            <a:normAutofit fontScale="90000"/>
          </a:bodyPr>
          <a:lstStyle/>
          <a:p>
            <a:r>
              <a:rPr lang="en-US"/>
              <a:t>Pure Functional Programming</a:t>
            </a:r>
          </a:p>
        </p:txBody>
      </p:sp>
      <p:sp>
        <p:nvSpPr>
          <p:cNvPr id="164867" name="Rectangle 3"/>
          <p:cNvSpPr>
            <a:spLocks noGrp="1" noChangeArrowheads="1"/>
          </p:cNvSpPr>
          <p:nvPr>
            <p:ph type="body" idx="1"/>
          </p:nvPr>
        </p:nvSpPr>
        <p:spPr>
          <a:xfrm>
            <a:off x="2209800" y="1143000"/>
            <a:ext cx="7772400" cy="4800600"/>
          </a:xfrm>
        </p:spPr>
        <p:txBody>
          <a:bodyPr/>
          <a:lstStyle/>
          <a:p>
            <a:r>
              <a:rPr lang="en-US"/>
              <a:t>No variables, only constant values, arguments, and returned values.</a:t>
            </a:r>
          </a:p>
          <a:p>
            <a:r>
              <a:rPr lang="en-US"/>
              <a:t>No assignment or loops.</a:t>
            </a:r>
          </a:p>
          <a:p>
            <a:r>
              <a:rPr lang="en-US"/>
              <a:t>All functions are </a:t>
            </a:r>
            <a:r>
              <a:rPr lang="en-US" u="sng"/>
              <a:t>referentially transparent</a:t>
            </a:r>
            <a:r>
              <a:rPr lang="en-US"/>
              <a:t>: </a:t>
            </a:r>
            <a:r>
              <a:rPr lang="en-US" noProof="1"/>
              <a:t>the value of a function depends only on the value of its parameters (arguments) and not on the order of evaluation or the execution path that led to the call.</a:t>
            </a:r>
          </a:p>
          <a:p>
            <a:r>
              <a:rPr lang="en-US" noProof="1"/>
              <a:t>I/O is a problem, since any input function is </a:t>
            </a:r>
            <a:r>
              <a:rPr lang="en-US" i="1" noProof="1"/>
              <a:t>not</a:t>
            </a:r>
            <a:r>
              <a:rPr lang="en-US" noProof="1"/>
              <a:t> referentially transparent.</a:t>
            </a:r>
          </a:p>
        </p:txBody>
      </p:sp>
    </p:spTree>
    <p:extLst>
      <p:ext uri="{BB962C8B-B14F-4D97-AF65-F5344CB8AC3E}">
        <p14:creationId xmlns:p14="http://schemas.microsoft.com/office/powerpoint/2010/main" val="2838614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40851A75-200C-4D08-824A-3DED21DC5E46}" type="slidenum">
              <a:rPr lang="en-US"/>
              <a:pPr/>
              <a:t>50</a:t>
            </a:fld>
            <a:endParaRPr lang="en-US"/>
          </a:p>
        </p:txBody>
      </p:sp>
      <p:sp>
        <p:nvSpPr>
          <p:cNvPr id="185346" name="Rectangle 2"/>
          <p:cNvSpPr>
            <a:spLocks noGrp="1" noChangeArrowheads="1"/>
          </p:cNvSpPr>
          <p:nvPr>
            <p:ph type="title"/>
          </p:nvPr>
        </p:nvSpPr>
        <p:spPr/>
        <p:txBody>
          <a:bodyPr/>
          <a:lstStyle/>
          <a:p>
            <a:r>
              <a:rPr lang="en-US"/>
              <a:t>List Examples:</a:t>
            </a:r>
          </a:p>
        </p:txBody>
      </p:sp>
      <p:sp>
        <p:nvSpPr>
          <p:cNvPr id="185347" name="Text Box 3"/>
          <p:cNvSpPr txBox="1">
            <a:spLocks noChangeArrowheads="1"/>
          </p:cNvSpPr>
          <p:nvPr/>
        </p:nvSpPr>
        <p:spPr bwMode="auto">
          <a:xfrm>
            <a:off x="1981200" y="1257301"/>
            <a:ext cx="8382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latin typeface="Courier New" panose="02070309020205020404" pitchFamily="49" charset="0"/>
              </a:rPr>
              <a:t>(define (append L M)</a:t>
            </a:r>
          </a:p>
          <a:p>
            <a:r>
              <a:rPr lang="en-US" sz="2400" b="1">
                <a:latin typeface="Courier New" panose="02070309020205020404" pitchFamily="49" charset="0"/>
              </a:rPr>
              <a:t>  (if (null? L) M</a:t>
            </a:r>
          </a:p>
          <a:p>
            <a:r>
              <a:rPr lang="en-US" sz="2400" b="1">
                <a:latin typeface="Courier New" panose="02070309020205020404" pitchFamily="49" charset="0"/>
              </a:rPr>
              <a:t>      (cons (car L) (append (cdr L) M))))</a:t>
            </a:r>
          </a:p>
          <a:p>
            <a:endParaRPr lang="en-US" sz="2400" b="1">
              <a:latin typeface="Courier New" panose="02070309020205020404" pitchFamily="49" charset="0"/>
            </a:endParaRPr>
          </a:p>
          <a:p>
            <a:r>
              <a:rPr lang="en-US" sz="2400" b="1">
                <a:latin typeface="Courier New" panose="02070309020205020404" pitchFamily="49" charset="0"/>
              </a:rPr>
              <a:t>(define (reverse L)</a:t>
            </a:r>
          </a:p>
          <a:p>
            <a:r>
              <a:rPr lang="en-US" sz="2400" b="1">
                <a:latin typeface="Courier New" panose="02070309020205020404" pitchFamily="49" charset="0"/>
              </a:rPr>
              <a:t>  (if (null? L) '()</a:t>
            </a:r>
          </a:p>
          <a:p>
            <a:r>
              <a:rPr lang="en-US" sz="2400" b="1">
                <a:latin typeface="Courier New" panose="02070309020205020404" pitchFamily="49" charset="0"/>
              </a:rPr>
              <a:t>      (append (reverse (cdr L)) (list (car L)))))</a:t>
            </a:r>
          </a:p>
          <a:p>
            <a:endParaRPr lang="en-US" sz="2400" b="1">
              <a:latin typeface="Courier New" panose="02070309020205020404" pitchFamily="49" charset="0"/>
            </a:endParaRPr>
          </a:p>
          <a:p>
            <a:r>
              <a:rPr lang="en-US" sz="2400" b="1">
                <a:latin typeface="Courier New" panose="02070309020205020404" pitchFamily="49" charset="0"/>
              </a:rPr>
              <a:t>(define (square-list L)</a:t>
            </a:r>
          </a:p>
          <a:p>
            <a:r>
              <a:rPr lang="en-US" sz="2400" b="1">
                <a:latin typeface="Courier New" panose="02070309020205020404" pitchFamily="49" charset="0"/>
              </a:rPr>
              <a:t>  (if (null? L) '()</a:t>
            </a:r>
          </a:p>
          <a:p>
            <a:r>
              <a:rPr lang="en-US" sz="2400" b="1">
                <a:latin typeface="Courier New" panose="02070309020205020404" pitchFamily="49" charset="0"/>
              </a:rPr>
              <a:t>      (cons (* (car L) (car L)) (square-list (cdr L)))))</a:t>
            </a:r>
            <a:endParaRPr lang="en-US" b="1">
              <a:latin typeface="Courier New" panose="02070309020205020404" pitchFamily="49" charset="0"/>
            </a:endParaRPr>
          </a:p>
        </p:txBody>
      </p:sp>
      <p:grpSp>
        <p:nvGrpSpPr>
          <p:cNvPr id="185348" name="Group 4"/>
          <p:cNvGrpSpPr>
            <a:grpSpLocks/>
          </p:cNvGrpSpPr>
          <p:nvPr/>
        </p:nvGrpSpPr>
        <p:grpSpPr bwMode="auto">
          <a:xfrm>
            <a:off x="6842125" y="573088"/>
            <a:ext cx="1536700" cy="1408112"/>
            <a:chOff x="3350" y="361"/>
            <a:chExt cx="968" cy="887"/>
          </a:xfrm>
        </p:grpSpPr>
        <p:sp>
          <p:nvSpPr>
            <p:cNvPr id="185349" name="Text Box 5"/>
            <p:cNvSpPr txBox="1">
              <a:spLocks noChangeArrowheads="1"/>
            </p:cNvSpPr>
            <p:nvPr/>
          </p:nvSpPr>
          <p:spPr bwMode="auto">
            <a:xfrm>
              <a:off x="3350" y="361"/>
              <a:ext cx="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9900"/>
                  </a:solidFill>
                  <a:latin typeface="Arial" panose="020B0604020202020204" pitchFamily="34" charset="0"/>
                </a:rPr>
                <a:t>cdr down</a:t>
              </a:r>
            </a:p>
          </p:txBody>
        </p:sp>
        <p:sp>
          <p:nvSpPr>
            <p:cNvPr id="185350" name="Line 6"/>
            <p:cNvSpPr>
              <a:spLocks noChangeShapeType="1"/>
            </p:cNvSpPr>
            <p:nvPr/>
          </p:nvSpPr>
          <p:spPr bwMode="auto">
            <a:xfrm>
              <a:off x="3840" y="672"/>
              <a:ext cx="96" cy="576"/>
            </a:xfrm>
            <a:prstGeom prst="line">
              <a:avLst/>
            </a:prstGeom>
            <a:noFill/>
            <a:ln w="12700" cap="sq">
              <a:solidFill>
                <a:srgbClr val="FF99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351" name="Group 7"/>
          <p:cNvGrpSpPr>
            <a:grpSpLocks/>
          </p:cNvGrpSpPr>
          <p:nvPr/>
        </p:nvGrpSpPr>
        <p:grpSpPr bwMode="auto">
          <a:xfrm>
            <a:off x="4114800" y="2362200"/>
            <a:ext cx="3697288" cy="725488"/>
            <a:chOff x="1632" y="1488"/>
            <a:chExt cx="2329" cy="457"/>
          </a:xfrm>
        </p:grpSpPr>
        <p:sp>
          <p:nvSpPr>
            <p:cNvPr id="185352" name="Text Box 8"/>
            <p:cNvSpPr txBox="1">
              <a:spLocks noChangeArrowheads="1"/>
            </p:cNvSpPr>
            <p:nvPr/>
          </p:nvSpPr>
          <p:spPr bwMode="auto">
            <a:xfrm>
              <a:off x="3110" y="1657"/>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accent2"/>
                  </a:solidFill>
                  <a:latin typeface="Arial" panose="020B0604020202020204" pitchFamily="34" charset="0"/>
                </a:rPr>
                <a:t>cons up</a:t>
              </a:r>
            </a:p>
          </p:txBody>
        </p:sp>
        <p:sp>
          <p:nvSpPr>
            <p:cNvPr id="185353" name="Line 9"/>
            <p:cNvSpPr>
              <a:spLocks noChangeShapeType="1"/>
            </p:cNvSpPr>
            <p:nvPr/>
          </p:nvSpPr>
          <p:spPr bwMode="auto">
            <a:xfrm flipH="1" flipV="1">
              <a:off x="1632" y="1488"/>
              <a:ext cx="1440" cy="288"/>
            </a:xfrm>
            <a:prstGeom prst="line">
              <a:avLst/>
            </a:prstGeom>
            <a:noFill/>
            <a:ln w="12700" cap="sq">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354" name="Group 10"/>
          <p:cNvGrpSpPr>
            <a:grpSpLocks/>
          </p:cNvGrpSpPr>
          <p:nvPr/>
        </p:nvGrpSpPr>
        <p:grpSpPr bwMode="auto">
          <a:xfrm>
            <a:off x="6477001" y="3810002"/>
            <a:ext cx="2663826" cy="1363663"/>
            <a:chOff x="3120" y="2400"/>
            <a:chExt cx="1678" cy="859"/>
          </a:xfrm>
        </p:grpSpPr>
        <p:sp>
          <p:nvSpPr>
            <p:cNvPr id="185355" name="Text Box 11"/>
            <p:cNvSpPr txBox="1">
              <a:spLocks noChangeArrowheads="1"/>
            </p:cNvSpPr>
            <p:nvPr/>
          </p:nvSpPr>
          <p:spPr bwMode="auto">
            <a:xfrm>
              <a:off x="3120" y="2736"/>
              <a:ext cx="167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9999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9999FF"/>
                  </a:solidFill>
                  <a:latin typeface="Arial" panose="020B0604020202020204" pitchFamily="34" charset="0"/>
                </a:rPr>
                <a:t>Creates a list out</a:t>
              </a:r>
            </a:p>
            <a:p>
              <a:r>
                <a:rPr lang="en-US" sz="2400" b="1">
                  <a:solidFill>
                    <a:srgbClr val="9999FF"/>
                  </a:solidFill>
                  <a:latin typeface="Arial" panose="020B0604020202020204" pitchFamily="34" charset="0"/>
                </a:rPr>
                <a:t>of a sequence</a:t>
              </a:r>
            </a:p>
          </p:txBody>
        </p:sp>
        <p:sp>
          <p:nvSpPr>
            <p:cNvPr id="185356" name="Line 12"/>
            <p:cNvSpPr>
              <a:spLocks noChangeShapeType="1"/>
            </p:cNvSpPr>
            <p:nvPr/>
          </p:nvSpPr>
          <p:spPr bwMode="auto">
            <a:xfrm flipV="1">
              <a:off x="3984" y="2400"/>
              <a:ext cx="384" cy="336"/>
            </a:xfrm>
            <a:prstGeom prst="line">
              <a:avLst/>
            </a:prstGeom>
            <a:noFill/>
            <a:ln w="12700" cap="sq">
              <a:solidFill>
                <a:srgbClr val="99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357" name="Group 13"/>
          <p:cNvGrpSpPr>
            <a:grpSpLocks/>
          </p:cNvGrpSpPr>
          <p:nvPr/>
        </p:nvGrpSpPr>
        <p:grpSpPr bwMode="auto">
          <a:xfrm>
            <a:off x="1676401" y="1981200"/>
            <a:ext cx="2841625" cy="762000"/>
            <a:chOff x="96" y="1248"/>
            <a:chExt cx="1790" cy="480"/>
          </a:xfrm>
        </p:grpSpPr>
        <p:sp>
          <p:nvSpPr>
            <p:cNvPr id="185358" name="Text Box 14"/>
            <p:cNvSpPr txBox="1">
              <a:spLocks noChangeArrowheads="1"/>
            </p:cNvSpPr>
            <p:nvPr/>
          </p:nvSpPr>
          <p:spPr bwMode="auto">
            <a:xfrm>
              <a:off x="96" y="1440"/>
              <a:ext cx="1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3399"/>
                  </a:solidFill>
                  <a:latin typeface="Arial" panose="020B0604020202020204" pitchFamily="34" charset="0"/>
                </a:rPr>
                <a:t>Predicate function</a:t>
              </a:r>
            </a:p>
          </p:txBody>
        </p:sp>
        <p:sp>
          <p:nvSpPr>
            <p:cNvPr id="185359" name="Line 15"/>
            <p:cNvSpPr>
              <a:spLocks noChangeShapeType="1"/>
            </p:cNvSpPr>
            <p:nvPr/>
          </p:nvSpPr>
          <p:spPr bwMode="auto">
            <a:xfrm flipV="1">
              <a:off x="768" y="1248"/>
              <a:ext cx="336" cy="192"/>
            </a:xfrm>
            <a:prstGeom prst="line">
              <a:avLst/>
            </a:prstGeom>
            <a:noFill/>
            <a:ln w="12700" cap="sq">
              <a:solidFill>
                <a:srgbClr val="FF33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63353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5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53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53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5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E2F0F3EF-36A3-42DD-B359-A558618F55BF}" type="slidenum">
              <a:rPr lang="en-US"/>
              <a:pPr/>
              <a:t>51</a:t>
            </a:fld>
            <a:endParaRPr lang="en-US"/>
          </a:p>
        </p:txBody>
      </p:sp>
      <p:sp>
        <p:nvSpPr>
          <p:cNvPr id="190466" name="Rectangle 2"/>
          <p:cNvSpPr>
            <a:spLocks noGrp="1" noChangeArrowheads="1"/>
          </p:cNvSpPr>
          <p:nvPr>
            <p:ph type="title"/>
          </p:nvPr>
        </p:nvSpPr>
        <p:spPr/>
        <p:txBody>
          <a:bodyPr/>
          <a:lstStyle/>
          <a:p>
            <a:r>
              <a:rPr lang="en-US"/>
              <a:t>Data structures in Scheme</a:t>
            </a:r>
          </a:p>
        </p:txBody>
      </p:sp>
      <p:sp>
        <p:nvSpPr>
          <p:cNvPr id="190467" name="Rectangle 3"/>
          <p:cNvSpPr>
            <a:spLocks noGrp="1" noChangeArrowheads="1"/>
          </p:cNvSpPr>
          <p:nvPr>
            <p:ph type="body" idx="1"/>
          </p:nvPr>
        </p:nvSpPr>
        <p:spPr/>
        <p:txBody>
          <a:bodyPr/>
          <a:lstStyle/>
          <a:p>
            <a:pPr>
              <a:spcBef>
                <a:spcPct val="50000"/>
              </a:spcBef>
            </a:pPr>
            <a:r>
              <a:rPr lang="en-US"/>
              <a:t>Since lists can recursively contain other lists, lists can model any recursive data structure:</a:t>
            </a:r>
          </a:p>
          <a:p>
            <a:pPr lvl="1">
              <a:buFontTx/>
              <a:buNone/>
            </a:pPr>
            <a:r>
              <a:rPr lang="en-US">
                <a:latin typeface="Courier New" panose="02070309020205020404" pitchFamily="49" charset="0"/>
              </a:rPr>
              <a:t>(define L '((1 2) 3 (4 (5 6))))</a:t>
            </a:r>
          </a:p>
          <a:p>
            <a:pPr lvl="1">
              <a:buFontTx/>
              <a:buNone/>
            </a:pPr>
            <a:r>
              <a:rPr lang="en-US">
                <a:latin typeface="Courier New" panose="02070309020205020404" pitchFamily="49" charset="0"/>
              </a:rPr>
              <a:t>(car (car L)) =&gt; 1</a:t>
            </a:r>
          </a:p>
          <a:p>
            <a:pPr lvl="1">
              <a:buFontTx/>
              <a:buNone/>
            </a:pPr>
            <a:r>
              <a:rPr lang="en-US">
                <a:latin typeface="Courier New" panose="02070309020205020404" pitchFamily="49" charset="0"/>
              </a:rPr>
              <a:t>(cdr (car L)) =&gt; (2)</a:t>
            </a:r>
          </a:p>
          <a:p>
            <a:pPr lvl="1">
              <a:buFontTx/>
              <a:buNone/>
            </a:pPr>
            <a:r>
              <a:rPr lang="en-US">
                <a:latin typeface="Courier New" panose="02070309020205020404" pitchFamily="49" charset="0"/>
              </a:rPr>
              <a:t>(car (car (cdr (cdr L)))) =&gt; 4</a:t>
            </a:r>
          </a:p>
          <a:p>
            <a:pPr>
              <a:spcBef>
                <a:spcPct val="50000"/>
              </a:spcBef>
            </a:pPr>
            <a:r>
              <a:rPr lang="en-US"/>
              <a:t>Note: 	</a:t>
            </a:r>
            <a:r>
              <a:rPr lang="en-US">
                <a:latin typeface="Courier New" panose="02070309020205020404" pitchFamily="49" charset="0"/>
              </a:rPr>
              <a:t>car(car = caar</a:t>
            </a:r>
            <a:r>
              <a:rPr lang="en-US"/>
              <a:t/>
            </a:r>
            <a:br>
              <a:rPr lang="en-US"/>
            </a:br>
            <a:r>
              <a:rPr lang="en-US"/>
              <a:t>		</a:t>
            </a:r>
            <a:r>
              <a:rPr lang="en-US">
                <a:latin typeface="Courier New" panose="02070309020205020404" pitchFamily="49" charset="0"/>
              </a:rPr>
              <a:t>cdr(car = cdar</a:t>
            </a:r>
            <a:r>
              <a:rPr lang="en-US"/>
              <a:t/>
            </a:r>
            <a:br>
              <a:rPr lang="en-US"/>
            </a:br>
            <a:r>
              <a:rPr lang="en-US"/>
              <a:t>		</a:t>
            </a:r>
            <a:r>
              <a:rPr lang="en-US">
                <a:latin typeface="Courier New" panose="02070309020205020404" pitchFamily="49" charset="0"/>
              </a:rPr>
              <a:t>car(car(cdr(cdr = caaddr</a:t>
            </a:r>
            <a:endParaRPr lang="en-US"/>
          </a:p>
        </p:txBody>
      </p:sp>
    </p:spTree>
    <p:extLst>
      <p:ext uri="{BB962C8B-B14F-4D97-AF65-F5344CB8AC3E}">
        <p14:creationId xmlns:p14="http://schemas.microsoft.com/office/powerpoint/2010/main" val="2403806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8610600" y="6356350"/>
            <a:ext cx="2743200" cy="365125"/>
          </a:xfrm>
        </p:spPr>
        <p:txBody>
          <a:bodyPr/>
          <a:lstStyle/>
          <a:p>
            <a:fld id="{F3FB8AB1-C856-446B-B456-EB502C26DDF1}" type="slidenum">
              <a:rPr lang="en-US"/>
              <a:pPr/>
              <a:t>52</a:t>
            </a:fld>
            <a:endParaRPr lang="en-US"/>
          </a:p>
        </p:txBody>
      </p:sp>
      <p:sp>
        <p:nvSpPr>
          <p:cNvPr id="191490" name="Rectangle 2"/>
          <p:cNvSpPr>
            <a:spLocks noGrp="1" noChangeArrowheads="1"/>
          </p:cNvSpPr>
          <p:nvPr>
            <p:ph type="title"/>
          </p:nvPr>
        </p:nvSpPr>
        <p:spPr/>
        <p:txBody>
          <a:bodyPr/>
          <a:lstStyle/>
          <a:p>
            <a:r>
              <a:rPr lang="en-US"/>
              <a:t>Box diagrams: a visual aid</a:t>
            </a:r>
          </a:p>
        </p:txBody>
      </p:sp>
      <p:sp>
        <p:nvSpPr>
          <p:cNvPr id="191491" name="Rectangle 3"/>
          <p:cNvSpPr>
            <a:spLocks noGrp="1" noChangeArrowheads="1"/>
          </p:cNvSpPr>
          <p:nvPr>
            <p:ph type="body" idx="1"/>
          </p:nvPr>
        </p:nvSpPr>
        <p:spPr>
          <a:xfrm>
            <a:off x="2209800" y="1295400"/>
            <a:ext cx="7772400" cy="990600"/>
          </a:xfrm>
        </p:spPr>
        <p:txBody>
          <a:bodyPr/>
          <a:lstStyle/>
          <a:p>
            <a:r>
              <a:rPr lang="en-US" sz="2400"/>
              <a:t>L = ((1 2) 3 (4 (5 6))) looks as follows in memory (notice how everything is a pointer):</a:t>
            </a:r>
          </a:p>
        </p:txBody>
      </p:sp>
      <p:graphicFrame>
        <p:nvGraphicFramePr>
          <p:cNvPr id="191492" name="Object 4"/>
          <p:cNvGraphicFramePr>
            <a:graphicFrameLocks noChangeAspect="1"/>
          </p:cNvGraphicFramePr>
          <p:nvPr/>
        </p:nvGraphicFramePr>
        <p:xfrm>
          <a:off x="2419350" y="2133601"/>
          <a:ext cx="7105650" cy="3990975"/>
        </p:xfrm>
        <a:graphic>
          <a:graphicData uri="http://schemas.openxmlformats.org/presentationml/2006/ole">
            <mc:AlternateContent xmlns:mc="http://schemas.openxmlformats.org/markup-compatibility/2006">
              <mc:Choice xmlns:v="urn:schemas-microsoft-com:vml" Requires="v">
                <p:oleObj spid="_x0000_s1033" name="Drawing" r:id="rId3" imgW="6086969" imgH="3419766" progId="MSDraw.Drawing.8.1">
                  <p:embed/>
                </p:oleObj>
              </mc:Choice>
              <mc:Fallback>
                <p:oleObj name="Drawing" r:id="rId3" imgW="6086969" imgH="3419766" progId="MSDraw.Drawing.8.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2133601"/>
                        <a:ext cx="7105650" cy="399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1286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0F0426D8-16B8-4FF6-9A2A-2DFB747E441C}" type="slidenum">
              <a:rPr lang="en-US"/>
              <a:pPr/>
              <a:t>53</a:t>
            </a:fld>
            <a:endParaRPr lang="en-US"/>
          </a:p>
        </p:txBody>
      </p:sp>
      <p:sp>
        <p:nvSpPr>
          <p:cNvPr id="192514" name="Rectangle 2"/>
          <p:cNvSpPr>
            <a:spLocks noGrp="1" noChangeArrowheads="1"/>
          </p:cNvSpPr>
          <p:nvPr>
            <p:ph type="title"/>
          </p:nvPr>
        </p:nvSpPr>
        <p:spPr>
          <a:xfrm>
            <a:off x="2209800" y="-76200"/>
            <a:ext cx="7772400" cy="1143000"/>
          </a:xfrm>
        </p:spPr>
        <p:txBody>
          <a:bodyPr/>
          <a:lstStyle/>
          <a:p>
            <a:r>
              <a:rPr lang="en-US"/>
              <a:t>Binary search trees</a:t>
            </a:r>
          </a:p>
        </p:txBody>
      </p:sp>
      <p:sp>
        <p:nvSpPr>
          <p:cNvPr id="192515" name="Rectangle 3"/>
          <p:cNvSpPr>
            <a:spLocks noGrp="1" noChangeArrowheads="1"/>
          </p:cNvSpPr>
          <p:nvPr>
            <p:ph type="body" idx="1"/>
          </p:nvPr>
        </p:nvSpPr>
        <p:spPr>
          <a:xfrm>
            <a:off x="2209800" y="914400"/>
            <a:ext cx="8077200" cy="5334000"/>
          </a:xfrm>
        </p:spPr>
        <p:txBody>
          <a:bodyPr/>
          <a:lstStyle/>
          <a:p>
            <a:r>
              <a:rPr lang="en-US" sz="2400"/>
              <a:t>Represent each node as a 3-item list </a:t>
            </a:r>
            <a:br>
              <a:rPr lang="en-US" sz="2400"/>
            </a:br>
            <a:r>
              <a:rPr lang="en-US" sz="2400"/>
              <a:t>(data left-child right-child):</a:t>
            </a:r>
            <a:br>
              <a:rPr lang="en-US" sz="2400"/>
            </a:br>
            <a:r>
              <a:rPr lang="en-US" sz="2400">
                <a:latin typeface="Courier New" panose="02070309020205020404" pitchFamily="49" charset="0"/>
              </a:rPr>
              <a:t>(define (data B) (car B))</a:t>
            </a:r>
            <a:br>
              <a:rPr lang="en-US" sz="2400">
                <a:latin typeface="Courier New" panose="02070309020205020404" pitchFamily="49" charset="0"/>
              </a:rPr>
            </a:br>
            <a:r>
              <a:rPr lang="en-US" sz="2400" noProof="1">
                <a:latin typeface="Courier New" panose="02070309020205020404" pitchFamily="49" charset="0"/>
              </a:rPr>
              <a:t>(define (leftchild B) (cadr B))</a:t>
            </a:r>
            <a:br>
              <a:rPr lang="en-US" sz="2400" noProof="1">
                <a:latin typeface="Courier New" panose="02070309020205020404" pitchFamily="49" charset="0"/>
              </a:rPr>
            </a:br>
            <a:r>
              <a:rPr lang="en-US" sz="2400" noProof="1">
                <a:latin typeface="Courier New" panose="02070309020205020404" pitchFamily="49" charset="0"/>
              </a:rPr>
              <a:t>(define (rightchild B) (caddr B))</a:t>
            </a:r>
          </a:p>
          <a:p>
            <a:r>
              <a:rPr lang="en-US" sz="2400"/>
              <a:t>Example - see Figure 11.8, page 487:</a:t>
            </a:r>
            <a:br>
              <a:rPr lang="en-US" sz="2400"/>
            </a:br>
            <a:r>
              <a:rPr lang="en-US" sz="2400" noProof="1">
                <a:latin typeface="Courier New" panose="02070309020205020404" pitchFamily="49" charset="0"/>
              </a:rPr>
              <a:t>("horse"("cow"()("dog"()()))</a:t>
            </a:r>
            <a:br>
              <a:rPr lang="en-US" sz="2400" noProof="1">
                <a:latin typeface="Courier New" panose="02070309020205020404" pitchFamily="49" charset="0"/>
              </a:rPr>
            </a:br>
            <a:r>
              <a:rPr lang="en-US" sz="2400" noProof="1">
                <a:latin typeface="Courier New" panose="02070309020205020404" pitchFamily="49" charset="0"/>
              </a:rPr>
              <a:t>        ("zebra"("yak"()())()))</a:t>
            </a:r>
          </a:p>
          <a:p>
            <a:r>
              <a:rPr lang="en-US" sz="2400"/>
              <a:t>Now we can write traversals such as</a:t>
            </a:r>
            <a:br>
              <a:rPr lang="en-US" sz="2400"/>
            </a:br>
            <a:r>
              <a:rPr lang="en-US" sz="2400">
                <a:latin typeface="Courier New" panose="02070309020205020404" pitchFamily="49" charset="0"/>
              </a:rPr>
              <a:t>(define (tree-to-list B)</a:t>
            </a:r>
            <a:br>
              <a:rPr lang="en-US" sz="2400">
                <a:latin typeface="Courier New" panose="02070309020205020404" pitchFamily="49" charset="0"/>
              </a:rPr>
            </a:br>
            <a:r>
              <a:rPr lang="en-US" sz="2400">
                <a:latin typeface="Courier New" panose="02070309020205020404" pitchFamily="49" charset="0"/>
              </a:rPr>
              <a:t>  (if (null? B) B</a:t>
            </a:r>
            <a:br>
              <a:rPr lang="en-US" sz="2400">
                <a:latin typeface="Courier New" panose="02070309020205020404" pitchFamily="49" charset="0"/>
              </a:rPr>
            </a:br>
            <a:r>
              <a:rPr lang="en-US" sz="2400">
                <a:latin typeface="Courier New" panose="02070309020205020404" pitchFamily="49" charset="0"/>
              </a:rPr>
              <a:t>     (append (tree-to-list (leftchild B))</a:t>
            </a:r>
            <a:br>
              <a:rPr lang="en-US" sz="2400">
                <a:latin typeface="Courier New" panose="02070309020205020404" pitchFamily="49" charset="0"/>
              </a:rPr>
            </a:br>
            <a:r>
              <a:rPr lang="en-US" sz="2400">
                <a:latin typeface="Courier New" panose="02070309020205020404" pitchFamily="49" charset="0"/>
              </a:rPr>
              <a:t>        (list (data B))</a:t>
            </a:r>
            <a:br>
              <a:rPr lang="en-US" sz="2400">
                <a:latin typeface="Courier New" panose="02070309020205020404" pitchFamily="49" charset="0"/>
              </a:rPr>
            </a:br>
            <a:r>
              <a:rPr lang="en-US" sz="2400">
                <a:latin typeface="Courier New" panose="02070309020205020404" pitchFamily="49" charset="0"/>
              </a:rPr>
              <a:t>        (tree-to-list (rightchild B)))))</a:t>
            </a:r>
            <a:endParaRPr lang="en-US"/>
          </a:p>
        </p:txBody>
      </p:sp>
    </p:spTree>
    <p:extLst>
      <p:ext uri="{BB962C8B-B14F-4D97-AF65-F5344CB8AC3E}">
        <p14:creationId xmlns:p14="http://schemas.microsoft.com/office/powerpoint/2010/main" val="3152756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788C93C8-9705-4787-AFE0-6A334A36EC5A}" type="slidenum">
              <a:rPr lang="en-US"/>
              <a:pPr/>
              <a:t>54</a:t>
            </a:fld>
            <a:endParaRPr lang="en-US"/>
          </a:p>
        </p:txBody>
      </p:sp>
      <p:sp>
        <p:nvSpPr>
          <p:cNvPr id="187394" name="Rectangle 2"/>
          <p:cNvSpPr>
            <a:spLocks noGrp="1" noChangeArrowheads="1"/>
          </p:cNvSpPr>
          <p:nvPr>
            <p:ph type="title"/>
          </p:nvPr>
        </p:nvSpPr>
        <p:spPr>
          <a:xfrm>
            <a:off x="1981200" y="0"/>
            <a:ext cx="7772400" cy="1143000"/>
          </a:xfrm>
        </p:spPr>
        <p:txBody>
          <a:bodyPr/>
          <a:lstStyle/>
          <a:p>
            <a:r>
              <a:rPr lang="en-US"/>
              <a:t>Equality in Scheme</a:t>
            </a:r>
          </a:p>
        </p:txBody>
      </p:sp>
      <p:sp>
        <p:nvSpPr>
          <p:cNvPr id="187395" name="Rectangle 3"/>
          <p:cNvSpPr>
            <a:spLocks noGrp="1" noChangeArrowheads="1"/>
          </p:cNvSpPr>
          <p:nvPr>
            <p:ph type="body" idx="1"/>
          </p:nvPr>
        </p:nvSpPr>
        <p:spPr>
          <a:xfrm>
            <a:off x="2057400" y="1219200"/>
            <a:ext cx="8229600" cy="4953000"/>
          </a:xfrm>
        </p:spPr>
        <p:txBody>
          <a:bodyPr/>
          <a:lstStyle/>
          <a:p>
            <a:pPr>
              <a:buFont typeface="Wingdings" panose="05000000000000000000" pitchFamily="2" charset="2"/>
              <a:buNone/>
            </a:pPr>
            <a:r>
              <a:rPr lang="en-US"/>
              <a:t>Scheme has many different equality functions:</a:t>
            </a:r>
          </a:p>
          <a:p>
            <a:pPr lvl="1">
              <a:buClr>
                <a:schemeClr val="accent2"/>
              </a:buClr>
              <a:buSzPct val="80000"/>
              <a:buFont typeface="Wingdings" panose="05000000000000000000" pitchFamily="2" charset="2"/>
              <a:buChar char="l"/>
            </a:pPr>
            <a:r>
              <a:rPr lang="en-US">
                <a:latin typeface="Courier New" panose="02070309020205020404" pitchFamily="49" charset="0"/>
              </a:rPr>
              <a:t>=</a:t>
            </a:r>
            <a:r>
              <a:rPr lang="en-US"/>
              <a:t> applies only to numbers</a:t>
            </a:r>
          </a:p>
          <a:p>
            <a:pPr lvl="1">
              <a:buClr>
                <a:schemeClr val="accent2"/>
              </a:buClr>
              <a:buSzPct val="80000"/>
              <a:buFont typeface="Wingdings" panose="05000000000000000000" pitchFamily="2" charset="2"/>
              <a:buChar char="l"/>
            </a:pPr>
            <a:r>
              <a:rPr lang="en-US">
                <a:latin typeface="Courier New" panose="02070309020205020404" pitchFamily="49" charset="0"/>
              </a:rPr>
              <a:t>char=?</a:t>
            </a:r>
            <a:r>
              <a:rPr lang="en-US"/>
              <a:t> applies only to characters</a:t>
            </a:r>
          </a:p>
          <a:p>
            <a:pPr lvl="1">
              <a:buClr>
                <a:schemeClr val="accent2"/>
              </a:buClr>
              <a:buSzPct val="80000"/>
              <a:buFont typeface="Wingdings" panose="05000000000000000000" pitchFamily="2" charset="2"/>
              <a:buChar char="l"/>
            </a:pPr>
            <a:r>
              <a:rPr lang="en-US">
                <a:latin typeface="Courier New" panose="02070309020205020404" pitchFamily="49" charset="0"/>
              </a:rPr>
              <a:t>string=?</a:t>
            </a:r>
            <a:r>
              <a:rPr lang="en-US"/>
              <a:t> applies only to strings</a:t>
            </a:r>
          </a:p>
          <a:p>
            <a:pPr lvl="1">
              <a:buClr>
                <a:schemeClr val="accent2"/>
              </a:buClr>
              <a:buSzPct val="80000"/>
              <a:buFont typeface="Wingdings" panose="05000000000000000000" pitchFamily="2" charset="2"/>
              <a:buChar char="l"/>
            </a:pPr>
            <a:r>
              <a:rPr lang="en-US"/>
              <a:t>In general, every non-numeric data type has its own equality function</a:t>
            </a:r>
          </a:p>
          <a:p>
            <a:pPr lvl="1">
              <a:buClr>
                <a:schemeClr val="accent2"/>
              </a:buClr>
              <a:buSzPct val="80000"/>
              <a:buFont typeface="Wingdings" panose="05000000000000000000" pitchFamily="2" charset="2"/>
              <a:buChar char="l"/>
            </a:pPr>
            <a:r>
              <a:rPr lang="en-US"/>
              <a:t>There are also three “generic” equality functions: </a:t>
            </a:r>
            <a:r>
              <a:rPr lang="en-US">
                <a:latin typeface="Courier New" panose="02070309020205020404" pitchFamily="49" charset="0"/>
              </a:rPr>
              <a:t>eq?</a:t>
            </a:r>
            <a:r>
              <a:rPr lang="en-US"/>
              <a:t>, </a:t>
            </a:r>
            <a:r>
              <a:rPr lang="en-US">
                <a:latin typeface="Courier New" panose="02070309020205020404" pitchFamily="49" charset="0"/>
              </a:rPr>
              <a:t>eqv?</a:t>
            </a:r>
            <a:r>
              <a:rPr lang="en-US"/>
              <a:t>, and </a:t>
            </a:r>
            <a:r>
              <a:rPr lang="en-US">
                <a:latin typeface="Courier New" panose="02070309020205020404" pitchFamily="49" charset="0"/>
              </a:rPr>
              <a:t>equal?</a:t>
            </a:r>
            <a:r>
              <a:rPr lang="en-US"/>
              <a:t> The last function is the most general, testing structural equality similar to </a:t>
            </a:r>
            <a:r>
              <a:rPr lang="en-US">
                <a:latin typeface="Courier New" panose="02070309020205020404" pitchFamily="49" charset="0"/>
              </a:rPr>
              <a:t>Object.equal()</a:t>
            </a:r>
            <a:r>
              <a:rPr lang="en-US"/>
              <a:t> in Java; use this always for lists. The other two test identity in memory, similar to </a:t>
            </a:r>
            <a:r>
              <a:rPr lang="en-US">
                <a:latin typeface="Courier New" panose="02070309020205020404" pitchFamily="49" charset="0"/>
              </a:rPr>
              <a:t>==</a:t>
            </a:r>
            <a:r>
              <a:rPr lang="en-US"/>
              <a:t> applied to objects in Java.</a:t>
            </a:r>
          </a:p>
        </p:txBody>
      </p:sp>
    </p:spTree>
    <p:extLst>
      <p:ext uri="{BB962C8B-B14F-4D97-AF65-F5344CB8AC3E}">
        <p14:creationId xmlns:p14="http://schemas.microsoft.com/office/powerpoint/2010/main" val="3124563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7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73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D58D7841-368F-4D25-AE8B-19F7156EDAA5}" type="slidenum">
              <a:rPr lang="en-US"/>
              <a:pPr/>
              <a:t>55</a:t>
            </a:fld>
            <a:endParaRPr lang="en-US"/>
          </a:p>
        </p:txBody>
      </p:sp>
      <p:sp>
        <p:nvSpPr>
          <p:cNvPr id="188418" name="Rectangle 2"/>
          <p:cNvSpPr>
            <a:spLocks noGrp="1" noChangeArrowheads="1"/>
          </p:cNvSpPr>
          <p:nvPr>
            <p:ph type="title"/>
          </p:nvPr>
        </p:nvSpPr>
        <p:spPr/>
        <p:txBody>
          <a:bodyPr/>
          <a:lstStyle/>
          <a:p>
            <a:r>
              <a:rPr lang="en-US"/>
              <a:t>Equality of functions in Scheme</a:t>
            </a:r>
          </a:p>
        </p:txBody>
      </p:sp>
      <p:sp>
        <p:nvSpPr>
          <p:cNvPr id="188419" name="Rectangle 3"/>
          <p:cNvSpPr>
            <a:spLocks noGrp="1" noChangeArrowheads="1"/>
          </p:cNvSpPr>
          <p:nvPr>
            <p:ph type="body" idx="1"/>
          </p:nvPr>
        </p:nvSpPr>
        <p:spPr/>
        <p:txBody>
          <a:bodyPr/>
          <a:lstStyle/>
          <a:p>
            <a:r>
              <a:rPr lang="en-US" sz="2400"/>
              <a:t>Testing functions for equality is tricky:</a:t>
            </a:r>
          </a:p>
          <a:p>
            <a:pPr lvl="1">
              <a:buFontTx/>
              <a:buNone/>
            </a:pPr>
            <a:r>
              <a:rPr lang="en-US">
                <a:latin typeface="Courier New" panose="02070309020205020404" pitchFamily="49" charset="0"/>
              </a:rPr>
              <a:t>(define (f x) x)</a:t>
            </a:r>
          </a:p>
          <a:p>
            <a:pPr lvl="1">
              <a:buFontTx/>
              <a:buNone/>
            </a:pPr>
            <a:r>
              <a:rPr lang="en-US">
                <a:latin typeface="Courier New" panose="02070309020205020404" pitchFamily="49" charset="0"/>
              </a:rPr>
              <a:t>(define (g x) x) ; clearly g = f</a:t>
            </a:r>
          </a:p>
          <a:p>
            <a:pPr lvl="1">
              <a:buFontTx/>
              <a:buNone/>
            </a:pPr>
            <a:r>
              <a:rPr lang="en-US">
                <a:latin typeface="Courier New" panose="02070309020205020404" pitchFamily="49" charset="0"/>
              </a:rPr>
              <a:t>(define (h y) (car (list y)))</a:t>
            </a:r>
          </a:p>
          <a:p>
            <a:pPr lvl="1">
              <a:buFontTx/>
              <a:buNone/>
            </a:pPr>
            <a:r>
              <a:rPr lang="en-US">
                <a:latin typeface="Courier New" panose="02070309020205020404" pitchFamily="49" charset="0"/>
              </a:rPr>
              <a:t>; now h = f too, but how to tell?</a:t>
            </a:r>
          </a:p>
          <a:p>
            <a:r>
              <a:rPr lang="en-US" sz="2400"/>
              <a:t>Thus, most Scheme versions decide that functions are </a:t>
            </a:r>
            <a:r>
              <a:rPr lang="en-US" sz="2400" i="1"/>
              <a:t>never</a:t>
            </a:r>
            <a:r>
              <a:rPr lang="en-US" sz="2400"/>
              <a:t> equal unless they occupy the same memory:</a:t>
            </a:r>
          </a:p>
          <a:p>
            <a:pPr lvl="1">
              <a:buFontTx/>
              <a:buNone/>
            </a:pPr>
            <a:r>
              <a:rPr lang="en-US">
                <a:latin typeface="Courier New" panose="02070309020205020404" pitchFamily="49" charset="0"/>
              </a:rPr>
              <a:t>(equal? f g) =&gt; #f</a:t>
            </a:r>
          </a:p>
          <a:p>
            <a:pPr lvl="1">
              <a:buFontTx/>
              <a:buNone/>
            </a:pPr>
            <a:r>
              <a:rPr lang="en-US">
                <a:latin typeface="Courier New" panose="02070309020205020404" pitchFamily="49" charset="0"/>
              </a:rPr>
              <a:t>(define k f)</a:t>
            </a:r>
          </a:p>
          <a:p>
            <a:pPr lvl="1">
              <a:buFontTx/>
              <a:buNone/>
            </a:pPr>
            <a:r>
              <a:rPr lang="en-US">
                <a:latin typeface="Courier New" panose="02070309020205020404" pitchFamily="49" charset="0"/>
              </a:rPr>
              <a:t>(equal? f k) =&gt; #t</a:t>
            </a:r>
          </a:p>
        </p:txBody>
      </p:sp>
    </p:spTree>
    <p:extLst>
      <p:ext uri="{BB962C8B-B14F-4D97-AF65-F5344CB8AC3E}">
        <p14:creationId xmlns:p14="http://schemas.microsoft.com/office/powerpoint/2010/main" val="673524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84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84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841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01EB68E9-0287-4330-A52B-BA561EE5114A}" type="slidenum">
              <a:rPr lang="en-US"/>
              <a:pPr/>
              <a:t>56</a:t>
            </a:fld>
            <a:endParaRPr lang="en-US"/>
          </a:p>
        </p:txBody>
      </p:sp>
      <p:sp>
        <p:nvSpPr>
          <p:cNvPr id="189442" name="Rectangle 2"/>
          <p:cNvSpPr>
            <a:spLocks noGrp="1" noChangeArrowheads="1"/>
          </p:cNvSpPr>
          <p:nvPr>
            <p:ph type="title"/>
          </p:nvPr>
        </p:nvSpPr>
        <p:spPr>
          <a:xfrm>
            <a:off x="2209800" y="-76200"/>
            <a:ext cx="7772400" cy="1143000"/>
          </a:xfrm>
        </p:spPr>
        <p:txBody>
          <a:bodyPr/>
          <a:lstStyle/>
          <a:p>
            <a:r>
              <a:rPr lang="en-US">
                <a:latin typeface="Courier New" panose="02070309020205020404" pitchFamily="49" charset="0"/>
              </a:rPr>
              <a:t>Eval</a:t>
            </a:r>
            <a:r>
              <a:rPr lang="en-US"/>
              <a:t> and symbols</a:t>
            </a:r>
          </a:p>
        </p:txBody>
      </p:sp>
      <p:sp>
        <p:nvSpPr>
          <p:cNvPr id="189443" name="Rectangle 3"/>
          <p:cNvSpPr>
            <a:spLocks noGrp="1" noChangeArrowheads="1"/>
          </p:cNvSpPr>
          <p:nvPr>
            <p:ph type="body" idx="1"/>
          </p:nvPr>
        </p:nvSpPr>
        <p:spPr>
          <a:xfrm>
            <a:off x="2133600" y="914400"/>
            <a:ext cx="8229600" cy="5410200"/>
          </a:xfrm>
        </p:spPr>
        <p:txBody>
          <a:bodyPr/>
          <a:lstStyle/>
          <a:p>
            <a:r>
              <a:rPr lang="en-US"/>
              <a:t>The </a:t>
            </a:r>
            <a:r>
              <a:rPr lang="en-US">
                <a:latin typeface="Courier New" panose="02070309020205020404" pitchFamily="49" charset="0"/>
              </a:rPr>
              <a:t>eval</a:t>
            </a:r>
            <a:r>
              <a:rPr lang="en-US"/>
              <a:t> function evaluates an expression in an environment; many Scheme versions have an implied current environment:</a:t>
            </a:r>
            <a:br>
              <a:rPr lang="en-US"/>
            </a:br>
            <a:r>
              <a:rPr lang="en-US">
                <a:latin typeface="Courier New" panose="02070309020205020404" pitchFamily="49" charset="0"/>
              </a:rPr>
              <a:t>(eval (cons max '(1 3 2)) =&gt; 3</a:t>
            </a:r>
          </a:p>
          <a:p>
            <a:r>
              <a:rPr lang="en-US"/>
              <a:t>Symbols are virtually unique to Lisp: they are runtime variable names, or unevaluated identifiers:</a:t>
            </a:r>
            <a:br>
              <a:rPr lang="en-US"/>
            </a:br>
            <a:r>
              <a:rPr lang="en-US">
                <a:latin typeface="Courier New" panose="02070309020205020404" pitchFamily="49" charset="0"/>
              </a:rPr>
              <a:t>'x =&gt; x</a:t>
            </a:r>
            <a:br>
              <a:rPr lang="en-US">
                <a:latin typeface="Courier New" panose="02070309020205020404" pitchFamily="49" charset="0"/>
              </a:rPr>
            </a:br>
            <a:r>
              <a:rPr lang="en-US">
                <a:latin typeface="Courier New" panose="02070309020205020404" pitchFamily="49" charset="0"/>
              </a:rPr>
              <a:t>(eval 'x) </a:t>
            </a:r>
            <a:r>
              <a:rPr lang="en-US"/>
              <a:t>=&gt; the value of </a:t>
            </a:r>
            <a:r>
              <a:rPr lang="en-US">
                <a:latin typeface="Courier New" panose="02070309020205020404" pitchFamily="49" charset="0"/>
              </a:rPr>
              <a:t>x</a:t>
            </a:r>
            <a:r>
              <a:rPr lang="en-US"/>
              <a:t> in the environment</a:t>
            </a:r>
          </a:p>
          <a:p>
            <a:r>
              <a:rPr lang="en-US"/>
              <a:t>Use symbols for enums (they are more efficient than strings)</a:t>
            </a:r>
          </a:p>
        </p:txBody>
      </p:sp>
    </p:spTree>
    <p:extLst>
      <p:ext uri="{BB962C8B-B14F-4D97-AF65-F5344CB8AC3E}">
        <p14:creationId xmlns:p14="http://schemas.microsoft.com/office/powerpoint/2010/main" val="2675618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D450384B-07CA-492D-8741-13858F64CA15}" type="slidenum">
              <a:rPr lang="en-US"/>
              <a:pPr/>
              <a:t>57</a:t>
            </a:fld>
            <a:endParaRPr lang="en-US"/>
          </a:p>
        </p:txBody>
      </p:sp>
      <p:sp>
        <p:nvSpPr>
          <p:cNvPr id="193538" name="Rectangle 2"/>
          <p:cNvSpPr>
            <a:spLocks noGrp="1" noChangeArrowheads="1"/>
          </p:cNvSpPr>
          <p:nvPr>
            <p:ph type="title"/>
          </p:nvPr>
        </p:nvSpPr>
        <p:spPr>
          <a:xfrm>
            <a:off x="1905000" y="76200"/>
            <a:ext cx="8763000" cy="1143000"/>
          </a:xfrm>
        </p:spPr>
        <p:txBody>
          <a:bodyPr>
            <a:normAutofit fontScale="90000"/>
          </a:bodyPr>
          <a:lstStyle/>
          <a:p>
            <a:r>
              <a:rPr lang="en-US"/>
              <a:t>Lambda expressions/function values</a:t>
            </a:r>
          </a:p>
        </p:txBody>
      </p:sp>
      <p:sp>
        <p:nvSpPr>
          <p:cNvPr id="193539" name="Rectangle 3"/>
          <p:cNvSpPr>
            <a:spLocks noGrp="1" noChangeArrowheads="1"/>
          </p:cNvSpPr>
          <p:nvPr>
            <p:ph type="body" idx="1"/>
          </p:nvPr>
        </p:nvSpPr>
        <p:spPr/>
        <p:txBody>
          <a:bodyPr/>
          <a:lstStyle/>
          <a:p>
            <a:pPr>
              <a:spcBef>
                <a:spcPct val="50000"/>
              </a:spcBef>
            </a:pPr>
            <a:r>
              <a:rPr lang="en-US" sz="2400"/>
              <a:t>A function can be created dynamically using a </a:t>
            </a:r>
            <a:r>
              <a:rPr lang="en-US" sz="2400">
                <a:latin typeface="Courier New" panose="02070309020205020404" pitchFamily="49" charset="0"/>
              </a:rPr>
              <a:t>lambda</a:t>
            </a:r>
            <a:r>
              <a:rPr lang="en-US" sz="2400"/>
              <a:t> expression, which returns a value that is a function (aka procedure):</a:t>
            </a:r>
            <a:br>
              <a:rPr lang="en-US" sz="2400"/>
            </a:br>
            <a:r>
              <a:rPr lang="en-US" sz="2400">
                <a:latin typeface="Courier New" panose="02070309020205020404" pitchFamily="49" charset="0"/>
              </a:rPr>
              <a:t>&gt; (lambda (x) x)</a:t>
            </a:r>
            <a:br>
              <a:rPr lang="en-US" sz="2400">
                <a:latin typeface="Courier New" panose="02070309020205020404" pitchFamily="49" charset="0"/>
              </a:rPr>
            </a:br>
            <a:r>
              <a:rPr lang="en-US" sz="2400">
                <a:latin typeface="Courier New" panose="02070309020205020404" pitchFamily="49" charset="0"/>
              </a:rPr>
              <a:t>#&lt;procedure&gt;</a:t>
            </a:r>
          </a:p>
          <a:p>
            <a:pPr>
              <a:spcBef>
                <a:spcPct val="50000"/>
              </a:spcBef>
            </a:pPr>
            <a:r>
              <a:rPr lang="en-US" sz="2400"/>
              <a:t>The syntax of a </a:t>
            </a:r>
            <a:r>
              <a:rPr lang="en-US" sz="2400">
                <a:latin typeface="Courier New" panose="02070309020205020404" pitchFamily="49" charset="0"/>
              </a:rPr>
              <a:t>lambda</a:t>
            </a:r>
            <a:r>
              <a:rPr lang="en-US" sz="2400"/>
              <a:t> expression is</a:t>
            </a:r>
            <a:br>
              <a:rPr lang="en-US" sz="2400"/>
            </a:br>
            <a:r>
              <a:rPr lang="en-US" sz="2400"/>
              <a:t>(lambda </a:t>
            </a:r>
            <a:r>
              <a:rPr lang="en-US" sz="2400" i="1"/>
              <a:t>list-of-parameters exp1 exp2</a:t>
            </a:r>
            <a:r>
              <a:rPr lang="en-US" sz="2400"/>
              <a:t> …)</a:t>
            </a:r>
            <a:r>
              <a:rPr lang="en-US" sz="2400">
                <a:latin typeface="Courier New" panose="02070309020205020404" pitchFamily="49" charset="0"/>
              </a:rPr>
              <a:t> </a:t>
            </a:r>
          </a:p>
          <a:p>
            <a:pPr>
              <a:spcBef>
                <a:spcPct val="50000"/>
              </a:spcBef>
            </a:pPr>
            <a:r>
              <a:rPr lang="en-US" sz="2400"/>
              <a:t>Indeed, the "function" form of </a:t>
            </a:r>
            <a:r>
              <a:rPr lang="en-US" sz="2400">
                <a:latin typeface="Courier New" panose="02070309020205020404" pitchFamily="49" charset="0"/>
              </a:rPr>
              <a:t>define</a:t>
            </a:r>
            <a:r>
              <a:rPr lang="en-US" sz="2400"/>
              <a:t> is just syntactic sugar for a </a:t>
            </a:r>
            <a:r>
              <a:rPr lang="en-US" sz="2400">
                <a:latin typeface="Courier New" panose="02070309020205020404" pitchFamily="49" charset="0"/>
              </a:rPr>
              <a:t>lambda</a:t>
            </a:r>
            <a:r>
              <a:rPr lang="en-US" sz="2400"/>
              <a:t>:</a:t>
            </a:r>
            <a:br>
              <a:rPr lang="en-US" sz="2400"/>
            </a:br>
            <a:r>
              <a:rPr lang="en-US" sz="2400">
                <a:latin typeface="Courier New" panose="02070309020205020404" pitchFamily="49" charset="0"/>
              </a:rPr>
              <a:t>(define (f x) x)</a:t>
            </a:r>
            <a:br>
              <a:rPr lang="en-US" sz="2400">
                <a:latin typeface="Courier New" panose="02070309020205020404" pitchFamily="49" charset="0"/>
              </a:rPr>
            </a:br>
            <a:r>
              <a:rPr lang="en-US" sz="2400"/>
              <a:t>is equivalent to:</a:t>
            </a:r>
            <a:br>
              <a:rPr lang="en-US" sz="2400"/>
            </a:br>
            <a:r>
              <a:rPr lang="en-US" sz="2400">
                <a:latin typeface="Courier New" panose="02070309020205020404" pitchFamily="49" charset="0"/>
              </a:rPr>
              <a:t>(define f (lambda (x) x))</a:t>
            </a:r>
          </a:p>
        </p:txBody>
      </p:sp>
    </p:spTree>
    <p:extLst>
      <p:ext uri="{BB962C8B-B14F-4D97-AF65-F5344CB8AC3E}">
        <p14:creationId xmlns:p14="http://schemas.microsoft.com/office/powerpoint/2010/main" val="221726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1F11DE24-86BE-4383-8190-AD4382FEB354}" type="slidenum">
              <a:rPr lang="en-US"/>
              <a:pPr/>
              <a:t>58</a:t>
            </a:fld>
            <a:endParaRPr lang="en-US"/>
          </a:p>
        </p:txBody>
      </p:sp>
      <p:sp>
        <p:nvSpPr>
          <p:cNvPr id="194562" name="Rectangle 2"/>
          <p:cNvSpPr>
            <a:spLocks noGrp="1" noChangeArrowheads="1"/>
          </p:cNvSpPr>
          <p:nvPr>
            <p:ph type="title"/>
          </p:nvPr>
        </p:nvSpPr>
        <p:spPr/>
        <p:txBody>
          <a:bodyPr/>
          <a:lstStyle/>
          <a:p>
            <a:r>
              <a:rPr lang="en-US"/>
              <a:t>Function values as data</a:t>
            </a:r>
          </a:p>
        </p:txBody>
      </p:sp>
      <p:sp>
        <p:nvSpPr>
          <p:cNvPr id="194563" name="Rectangle 3"/>
          <p:cNvSpPr>
            <a:spLocks noGrp="1" noChangeArrowheads="1"/>
          </p:cNvSpPr>
          <p:nvPr>
            <p:ph type="body" idx="1"/>
          </p:nvPr>
        </p:nvSpPr>
        <p:spPr>
          <a:xfrm>
            <a:off x="2209800" y="1143000"/>
            <a:ext cx="7772400" cy="4953000"/>
          </a:xfrm>
        </p:spPr>
        <p:txBody>
          <a:bodyPr/>
          <a:lstStyle/>
          <a:p>
            <a:r>
              <a:rPr lang="en-US"/>
              <a:t>The result of a </a:t>
            </a:r>
            <a:r>
              <a:rPr lang="en-US">
                <a:latin typeface="Courier New" panose="02070309020205020404" pitchFamily="49" charset="0"/>
              </a:rPr>
              <a:t>lambda</a:t>
            </a:r>
            <a:r>
              <a:rPr lang="en-US"/>
              <a:t> can be manipulated as ordinary data:</a:t>
            </a:r>
          </a:p>
          <a:p>
            <a:pPr lvl="1">
              <a:spcBef>
                <a:spcPct val="0"/>
              </a:spcBef>
              <a:buFontTx/>
              <a:buNone/>
            </a:pPr>
            <a:r>
              <a:rPr lang="en-US">
                <a:latin typeface="Courier New" panose="02070309020205020404" pitchFamily="49" charset="0"/>
              </a:rPr>
              <a:t>&gt; ((lambda (x) (* x x)) 5)</a:t>
            </a:r>
          </a:p>
          <a:p>
            <a:pPr lvl="1">
              <a:spcBef>
                <a:spcPct val="0"/>
              </a:spcBef>
              <a:buFontTx/>
              <a:buNone/>
            </a:pPr>
            <a:r>
              <a:rPr lang="en-US">
                <a:latin typeface="Courier New" panose="02070309020205020404" pitchFamily="49" charset="0"/>
              </a:rPr>
              <a:t>25</a:t>
            </a:r>
          </a:p>
          <a:p>
            <a:pPr lvl="1">
              <a:spcBef>
                <a:spcPct val="0"/>
              </a:spcBef>
              <a:buFontTx/>
              <a:buNone/>
            </a:pPr>
            <a:r>
              <a:rPr lang="en-US">
                <a:latin typeface="Courier New" panose="02070309020205020404" pitchFamily="49" charset="0"/>
              </a:rPr>
              <a:t>(define f (list (lambda () 2)))</a:t>
            </a:r>
          </a:p>
          <a:p>
            <a:pPr lvl="1">
              <a:spcBef>
                <a:spcPct val="0"/>
              </a:spcBef>
              <a:buFontTx/>
              <a:buNone/>
            </a:pPr>
            <a:r>
              <a:rPr lang="en-US">
                <a:latin typeface="Courier New" panose="02070309020205020404" pitchFamily="49" charset="0"/>
              </a:rPr>
              <a:t>&gt; f</a:t>
            </a:r>
          </a:p>
          <a:p>
            <a:pPr lvl="1">
              <a:spcBef>
                <a:spcPct val="0"/>
              </a:spcBef>
              <a:buFontTx/>
              <a:buNone/>
            </a:pPr>
            <a:r>
              <a:rPr lang="en-US">
                <a:latin typeface="Courier New" panose="02070309020205020404" pitchFamily="49" charset="0"/>
              </a:rPr>
              <a:t>(#&lt;procedure&gt;)</a:t>
            </a:r>
          </a:p>
          <a:p>
            <a:pPr lvl="1">
              <a:spcBef>
                <a:spcPct val="0"/>
              </a:spcBef>
              <a:buFontTx/>
              <a:buNone/>
            </a:pPr>
            <a:r>
              <a:rPr lang="en-US">
                <a:latin typeface="Courier New" panose="02070309020205020404" pitchFamily="49" charset="0"/>
              </a:rPr>
              <a:t>&gt; (eval f)</a:t>
            </a:r>
          </a:p>
          <a:p>
            <a:pPr lvl="1">
              <a:spcBef>
                <a:spcPct val="0"/>
              </a:spcBef>
              <a:buFontTx/>
              <a:buNone/>
            </a:pPr>
            <a:r>
              <a:rPr lang="en-US">
                <a:latin typeface="Courier New" panose="02070309020205020404" pitchFamily="49" charset="0"/>
              </a:rPr>
              <a:t>2</a:t>
            </a:r>
          </a:p>
          <a:p>
            <a:pPr lvl="1">
              <a:spcBef>
                <a:spcPct val="0"/>
              </a:spcBef>
              <a:buFontTx/>
              <a:buNone/>
            </a:pPr>
            <a:r>
              <a:rPr lang="en-US">
                <a:latin typeface="Courier New" panose="02070309020205020404" pitchFamily="49" charset="0"/>
              </a:rPr>
              <a:t>&gt; (define (add-x x) (lambda(y)(+ x y)))</a:t>
            </a:r>
          </a:p>
          <a:p>
            <a:pPr lvl="1">
              <a:spcBef>
                <a:spcPct val="0"/>
              </a:spcBef>
              <a:buFontTx/>
              <a:buNone/>
            </a:pPr>
            <a:r>
              <a:rPr lang="en-US">
                <a:latin typeface="Courier New" panose="02070309020205020404" pitchFamily="49" charset="0"/>
              </a:rPr>
              <a:t>&gt; (define add-2 (add-x 2))</a:t>
            </a:r>
          </a:p>
          <a:p>
            <a:pPr lvl="1">
              <a:spcBef>
                <a:spcPct val="0"/>
              </a:spcBef>
              <a:buFontTx/>
              <a:buNone/>
            </a:pPr>
            <a:r>
              <a:rPr lang="en-US">
                <a:latin typeface="Courier New" panose="02070309020205020404" pitchFamily="49" charset="0"/>
              </a:rPr>
              <a:t>&gt; (add-2 15)</a:t>
            </a:r>
          </a:p>
          <a:p>
            <a:pPr lvl="1">
              <a:spcBef>
                <a:spcPct val="0"/>
              </a:spcBef>
              <a:buFontTx/>
              <a:buNone/>
            </a:pPr>
            <a:r>
              <a:rPr lang="en-US">
                <a:latin typeface="Courier New" panose="02070309020205020404" pitchFamily="49" charset="0"/>
              </a:rPr>
              <a:t>17</a:t>
            </a:r>
            <a:endParaRPr lang="en-US"/>
          </a:p>
        </p:txBody>
      </p:sp>
    </p:spTree>
    <p:extLst>
      <p:ext uri="{BB962C8B-B14F-4D97-AF65-F5344CB8AC3E}">
        <p14:creationId xmlns:p14="http://schemas.microsoft.com/office/powerpoint/2010/main" val="190848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4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56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45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bldLvl="2"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592CEA99-1B8F-45D4-8CE4-8A8C746409AD}" type="slidenum">
              <a:rPr lang="en-US"/>
              <a:pPr/>
              <a:t>59</a:t>
            </a:fld>
            <a:endParaRPr lang="en-US"/>
          </a:p>
        </p:txBody>
      </p:sp>
      <p:sp>
        <p:nvSpPr>
          <p:cNvPr id="195586" name="Rectangle 2"/>
          <p:cNvSpPr>
            <a:spLocks noGrp="1" noChangeArrowheads="1"/>
          </p:cNvSpPr>
          <p:nvPr>
            <p:ph type="title"/>
          </p:nvPr>
        </p:nvSpPr>
        <p:spPr/>
        <p:txBody>
          <a:bodyPr/>
          <a:lstStyle/>
          <a:p>
            <a:r>
              <a:rPr lang="en-US"/>
              <a:t>Higher-order functions</a:t>
            </a:r>
          </a:p>
        </p:txBody>
      </p:sp>
      <p:sp>
        <p:nvSpPr>
          <p:cNvPr id="195587" name="Rectangle 3"/>
          <p:cNvSpPr>
            <a:spLocks noGrp="1" noChangeArrowheads="1"/>
          </p:cNvSpPr>
          <p:nvPr>
            <p:ph type="body" idx="1"/>
          </p:nvPr>
        </p:nvSpPr>
        <p:spPr/>
        <p:txBody>
          <a:bodyPr/>
          <a:lstStyle/>
          <a:p>
            <a:pPr>
              <a:spcBef>
                <a:spcPct val="50000"/>
              </a:spcBef>
            </a:pPr>
            <a:r>
              <a:rPr lang="en-US"/>
              <a:t>Any function which returns a function as its value, or takes a function as a parameter, or both is called "higher-order"</a:t>
            </a:r>
          </a:p>
          <a:p>
            <a:pPr>
              <a:spcBef>
                <a:spcPct val="50000"/>
              </a:spcBef>
            </a:pPr>
            <a:r>
              <a:rPr lang="en-US"/>
              <a:t>The </a:t>
            </a:r>
            <a:r>
              <a:rPr lang="en-US">
                <a:latin typeface="Courier New" panose="02070309020205020404" pitchFamily="49" charset="0"/>
              </a:rPr>
              <a:t>add-x</a:t>
            </a:r>
            <a:r>
              <a:rPr lang="en-US"/>
              <a:t> function of the previous slide is higher-order</a:t>
            </a:r>
          </a:p>
          <a:p>
            <a:pPr>
              <a:spcBef>
                <a:spcPct val="50000"/>
              </a:spcBef>
            </a:pPr>
            <a:r>
              <a:rPr lang="en-US">
                <a:latin typeface="Courier New" panose="02070309020205020404" pitchFamily="49" charset="0"/>
              </a:rPr>
              <a:t>Eval</a:t>
            </a:r>
            <a:r>
              <a:rPr lang="en-US"/>
              <a:t> is higher-order</a:t>
            </a:r>
          </a:p>
          <a:p>
            <a:pPr>
              <a:spcBef>
                <a:spcPct val="50000"/>
              </a:spcBef>
            </a:pPr>
            <a:r>
              <a:rPr lang="en-US"/>
              <a:t>The use of higher-order functions is characteristic of functional programs</a:t>
            </a:r>
          </a:p>
        </p:txBody>
      </p:sp>
    </p:spTree>
    <p:extLst>
      <p:ext uri="{BB962C8B-B14F-4D97-AF65-F5344CB8AC3E}">
        <p14:creationId xmlns:p14="http://schemas.microsoft.com/office/powerpoint/2010/main" val="4260954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242AB895-414B-4A7E-914E-BB5B9316B551}" type="slidenum">
              <a:rPr lang="en-US"/>
              <a:pPr/>
              <a:t>6</a:t>
            </a:fld>
            <a:endParaRPr lang="en-US"/>
          </a:p>
        </p:txBody>
      </p:sp>
      <p:sp>
        <p:nvSpPr>
          <p:cNvPr id="165890" name="Rectangle 2"/>
          <p:cNvSpPr>
            <a:spLocks noGrp="1" noChangeArrowheads="1"/>
          </p:cNvSpPr>
          <p:nvPr>
            <p:ph type="title"/>
          </p:nvPr>
        </p:nvSpPr>
        <p:spPr>
          <a:xfrm>
            <a:off x="2209800" y="-76200"/>
            <a:ext cx="7772400" cy="1143000"/>
          </a:xfrm>
        </p:spPr>
        <p:txBody>
          <a:bodyPr/>
          <a:lstStyle/>
          <a:p>
            <a:r>
              <a:rPr lang="en-US"/>
              <a:t>Notes and Examples</a:t>
            </a:r>
          </a:p>
        </p:txBody>
      </p:sp>
      <p:sp>
        <p:nvSpPr>
          <p:cNvPr id="165891" name="Rectangle 3"/>
          <p:cNvSpPr>
            <a:spLocks noGrp="1" noChangeArrowheads="1"/>
          </p:cNvSpPr>
          <p:nvPr>
            <p:ph type="body" idx="1"/>
          </p:nvPr>
        </p:nvSpPr>
        <p:spPr>
          <a:xfrm>
            <a:off x="2209800" y="1066800"/>
            <a:ext cx="7772400" cy="5029200"/>
          </a:xfrm>
        </p:spPr>
        <p:txBody>
          <a:bodyPr/>
          <a:lstStyle/>
          <a:p>
            <a:r>
              <a:rPr lang="en-US"/>
              <a:t>Any referentially transparent function that has no parameters must always return the same value. So random() and getchar() are </a:t>
            </a:r>
            <a:r>
              <a:rPr lang="en-US" i="1"/>
              <a:t>not </a:t>
            </a:r>
            <a:r>
              <a:rPr lang="en-US"/>
              <a:t>referentially transparent.</a:t>
            </a:r>
          </a:p>
          <a:p>
            <a:r>
              <a:rPr lang="en-US"/>
              <a:t>A purely functional sorting routine cannot sort an array in place -- it must create a new constant array with the sorted values.</a:t>
            </a:r>
          </a:p>
          <a:p>
            <a:r>
              <a:rPr lang="en-US"/>
              <a:t>In order to program effectively in a purely functional way, constant creation must be as general as possible. In particular, </a:t>
            </a:r>
            <a:r>
              <a:rPr lang="en-US" i="1"/>
              <a:t>structured constants</a:t>
            </a:r>
            <a:r>
              <a:rPr lang="en-US"/>
              <a:t> must be available.</a:t>
            </a:r>
          </a:p>
        </p:txBody>
      </p:sp>
    </p:spTree>
    <p:extLst>
      <p:ext uri="{BB962C8B-B14F-4D97-AF65-F5344CB8AC3E}">
        <p14:creationId xmlns:p14="http://schemas.microsoft.com/office/powerpoint/2010/main" val="2312694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0964BE90-6270-42A5-9377-C75C0E0384EE}" type="slidenum">
              <a:rPr lang="en-US"/>
              <a:pPr/>
              <a:t>60</a:t>
            </a:fld>
            <a:endParaRPr lang="en-US"/>
          </a:p>
        </p:txBody>
      </p:sp>
      <p:sp>
        <p:nvSpPr>
          <p:cNvPr id="196610" name="Rectangle 2"/>
          <p:cNvSpPr>
            <a:spLocks noGrp="1" noChangeArrowheads="1"/>
          </p:cNvSpPr>
          <p:nvPr>
            <p:ph type="title"/>
          </p:nvPr>
        </p:nvSpPr>
        <p:spPr/>
        <p:txBody>
          <a:bodyPr/>
          <a:lstStyle/>
          <a:p>
            <a:r>
              <a:rPr lang="en-US"/>
              <a:t>Higher-order examples</a:t>
            </a:r>
          </a:p>
        </p:txBody>
      </p:sp>
      <p:sp>
        <p:nvSpPr>
          <p:cNvPr id="196611" name="Rectangle 3"/>
          <p:cNvSpPr>
            <a:spLocks noGrp="1" noChangeArrowheads="1"/>
          </p:cNvSpPr>
          <p:nvPr>
            <p:ph type="body" idx="1"/>
          </p:nvPr>
        </p:nvSpPr>
        <p:spPr>
          <a:xfrm>
            <a:off x="2209800" y="1295400"/>
            <a:ext cx="8077200" cy="4800600"/>
          </a:xfrm>
        </p:spPr>
        <p:txBody>
          <a:bodyPr>
            <a:normAutofit lnSpcReduction="10000"/>
          </a:bodyPr>
          <a:lstStyle/>
          <a:p>
            <a:pPr>
              <a:buFont typeface="Wingdings" panose="05000000000000000000" pitchFamily="2" charset="2"/>
              <a:buNone/>
            </a:pPr>
            <a:r>
              <a:rPr lang="en-US" sz="2400">
                <a:latin typeface="Courier New" panose="02070309020205020404" pitchFamily="49" charset="0"/>
              </a:rPr>
              <a:t>(define (compose f g)</a:t>
            </a:r>
          </a:p>
          <a:p>
            <a:pPr>
              <a:buFont typeface="Wingdings" panose="05000000000000000000" pitchFamily="2" charset="2"/>
              <a:buNone/>
            </a:pPr>
            <a:r>
              <a:rPr lang="en-US" sz="2400">
                <a:latin typeface="Courier New" panose="02070309020205020404" pitchFamily="49" charset="0"/>
              </a:rPr>
              <a:t>  (lambda (x) (f (g x))))</a:t>
            </a:r>
          </a:p>
          <a:p>
            <a:pPr>
              <a:buFont typeface="Wingdings" panose="05000000000000000000" pitchFamily="2" charset="2"/>
              <a:buNone/>
            </a:pPr>
            <a:r>
              <a:rPr lang="en-US" sz="2400">
                <a:latin typeface="Courier New" panose="02070309020205020404" pitchFamily="49" charset="0"/>
              </a:rPr>
              <a:t>(define (map f L)</a:t>
            </a:r>
          </a:p>
          <a:p>
            <a:pPr>
              <a:buFont typeface="Wingdings" panose="05000000000000000000" pitchFamily="2" charset="2"/>
              <a:buNone/>
            </a:pPr>
            <a:r>
              <a:rPr lang="en-US" sz="2400">
                <a:latin typeface="Courier New" panose="02070309020205020404" pitchFamily="49" charset="0"/>
              </a:rPr>
              <a:t>  (if (null? L) L</a:t>
            </a:r>
          </a:p>
          <a:p>
            <a:pPr>
              <a:buFont typeface="Wingdings" panose="05000000000000000000" pitchFamily="2" charset="2"/>
              <a:buNone/>
            </a:pPr>
            <a:r>
              <a:rPr lang="en-US" sz="2400">
                <a:latin typeface="Courier New" panose="02070309020205020404" pitchFamily="49" charset="0"/>
              </a:rPr>
              <a:t>      (cons (f (car L))(map f (cdr L)))))</a:t>
            </a:r>
          </a:p>
          <a:p>
            <a:pPr>
              <a:buFont typeface="Wingdings" panose="05000000000000000000" pitchFamily="2" charset="2"/>
              <a:buNone/>
            </a:pPr>
            <a:r>
              <a:rPr lang="en-US" sz="2400">
                <a:latin typeface="Courier New" panose="02070309020205020404" pitchFamily="49" charset="0"/>
              </a:rPr>
              <a:t>(define (filter p L)</a:t>
            </a:r>
          </a:p>
          <a:p>
            <a:pPr>
              <a:buFont typeface="Wingdings" panose="05000000000000000000" pitchFamily="2" charset="2"/>
              <a:buNone/>
            </a:pPr>
            <a:r>
              <a:rPr lang="en-US" sz="2400">
                <a:latin typeface="Courier New" panose="02070309020205020404" pitchFamily="49" charset="0"/>
              </a:rPr>
              <a:t>  (cond</a:t>
            </a:r>
          </a:p>
          <a:p>
            <a:pPr>
              <a:buFont typeface="Wingdings" panose="05000000000000000000" pitchFamily="2" charset="2"/>
              <a:buNone/>
            </a:pPr>
            <a:r>
              <a:rPr lang="en-US" sz="2400">
                <a:latin typeface="Courier New" panose="02070309020205020404" pitchFamily="49" charset="0"/>
              </a:rPr>
              <a:t>    ((null? L) L)</a:t>
            </a:r>
          </a:p>
          <a:p>
            <a:pPr>
              <a:buFont typeface="Wingdings" panose="05000000000000000000" pitchFamily="2" charset="2"/>
              <a:buNone/>
            </a:pPr>
            <a:r>
              <a:rPr lang="en-US" sz="2400">
                <a:latin typeface="Courier New" panose="02070309020205020404" pitchFamily="49" charset="0"/>
              </a:rPr>
              <a:t>    ((p (car L)) (cons (car L) </a:t>
            </a:r>
          </a:p>
          <a:p>
            <a:pPr>
              <a:buFont typeface="Wingdings" panose="05000000000000000000" pitchFamily="2" charset="2"/>
              <a:buNone/>
            </a:pPr>
            <a:r>
              <a:rPr lang="en-US" sz="2400">
                <a:latin typeface="Courier New" panose="02070309020205020404" pitchFamily="49" charset="0"/>
              </a:rPr>
              <a:t>                       (filter p (cdr L))))</a:t>
            </a:r>
          </a:p>
          <a:p>
            <a:pPr>
              <a:buFont typeface="Wingdings" panose="05000000000000000000" pitchFamily="2" charset="2"/>
              <a:buNone/>
            </a:pPr>
            <a:r>
              <a:rPr lang="en-US" sz="2400">
                <a:latin typeface="Courier New" panose="02070309020205020404" pitchFamily="49" charset="0"/>
              </a:rPr>
              <a:t>    (else (filter p (cdr L)))))</a:t>
            </a:r>
          </a:p>
        </p:txBody>
      </p:sp>
    </p:spTree>
    <p:extLst>
      <p:ext uri="{BB962C8B-B14F-4D97-AF65-F5344CB8AC3E}">
        <p14:creationId xmlns:p14="http://schemas.microsoft.com/office/powerpoint/2010/main" val="642047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782D58DC-5D04-40B0-864C-2F9FFBD63A4D}" type="slidenum">
              <a:rPr lang="en-US"/>
              <a:pPr/>
              <a:t>61</a:t>
            </a:fld>
            <a:endParaRPr lang="en-US"/>
          </a:p>
        </p:txBody>
      </p:sp>
      <p:sp>
        <p:nvSpPr>
          <p:cNvPr id="197634" name="Rectangle 2"/>
          <p:cNvSpPr>
            <a:spLocks noGrp="1" noChangeArrowheads="1"/>
          </p:cNvSpPr>
          <p:nvPr>
            <p:ph type="title"/>
          </p:nvPr>
        </p:nvSpPr>
        <p:spPr/>
        <p:txBody>
          <a:bodyPr/>
          <a:lstStyle/>
          <a:p>
            <a:r>
              <a:rPr lang="en-US">
                <a:latin typeface="Courier New" panose="02070309020205020404" pitchFamily="49" charset="0"/>
              </a:rPr>
              <a:t>Let</a:t>
            </a:r>
            <a:r>
              <a:rPr lang="en-US"/>
              <a:t> expressions as lambdas:</a:t>
            </a:r>
          </a:p>
        </p:txBody>
      </p:sp>
      <p:sp>
        <p:nvSpPr>
          <p:cNvPr id="197635" name="Rectangle 3"/>
          <p:cNvSpPr>
            <a:spLocks noGrp="1" noChangeArrowheads="1"/>
          </p:cNvSpPr>
          <p:nvPr>
            <p:ph type="body" idx="1"/>
          </p:nvPr>
        </p:nvSpPr>
        <p:spPr/>
        <p:txBody>
          <a:bodyPr/>
          <a:lstStyle/>
          <a:p>
            <a:pPr>
              <a:spcBef>
                <a:spcPct val="50000"/>
              </a:spcBef>
            </a:pPr>
            <a:r>
              <a:rPr lang="en-US"/>
              <a:t>A </a:t>
            </a:r>
            <a:r>
              <a:rPr lang="en-US">
                <a:latin typeface="Courier New" panose="02070309020205020404" pitchFamily="49" charset="0"/>
              </a:rPr>
              <a:t>let</a:t>
            </a:r>
            <a:r>
              <a:rPr lang="en-US"/>
              <a:t> expression is really just a lambda applied immediately:</a:t>
            </a:r>
            <a:br>
              <a:rPr lang="en-US"/>
            </a:br>
            <a:r>
              <a:rPr lang="en-US">
                <a:latin typeface="Courier New" panose="02070309020205020404" pitchFamily="49" charset="0"/>
              </a:rPr>
              <a:t>(let ((x 2) (y 3)) (+ x y))</a:t>
            </a:r>
            <a:br>
              <a:rPr lang="en-US">
                <a:latin typeface="Courier New" panose="02070309020205020404" pitchFamily="49" charset="0"/>
              </a:rPr>
            </a:br>
            <a:r>
              <a:rPr lang="en-US"/>
              <a:t>is the same as</a:t>
            </a:r>
            <a:br>
              <a:rPr lang="en-US"/>
            </a:br>
            <a:r>
              <a:rPr lang="en-US">
                <a:latin typeface="Courier New" panose="02070309020205020404" pitchFamily="49" charset="0"/>
              </a:rPr>
              <a:t>((lambda (x y) (+ x y)) 2 3)</a:t>
            </a:r>
            <a:endParaRPr lang="en-US"/>
          </a:p>
          <a:p>
            <a:pPr>
              <a:spcBef>
                <a:spcPct val="50000"/>
              </a:spcBef>
            </a:pPr>
            <a:r>
              <a:rPr lang="en-US"/>
              <a:t>This is why the following </a:t>
            </a:r>
            <a:r>
              <a:rPr lang="en-US">
                <a:latin typeface="Courier New" panose="02070309020205020404" pitchFamily="49" charset="0"/>
              </a:rPr>
              <a:t>let</a:t>
            </a:r>
            <a:r>
              <a:rPr lang="en-US"/>
              <a:t> expression is an error if we want x = 2 throughout:</a:t>
            </a:r>
            <a:br>
              <a:rPr lang="en-US"/>
            </a:br>
            <a:r>
              <a:rPr lang="en-US">
                <a:latin typeface="Courier New" panose="02070309020205020404" pitchFamily="49" charset="0"/>
              </a:rPr>
              <a:t>(let ((x 2) (y (+ x 1))) (+ x y))</a:t>
            </a:r>
            <a:endParaRPr lang="en-US"/>
          </a:p>
          <a:p>
            <a:pPr>
              <a:spcBef>
                <a:spcPct val="50000"/>
              </a:spcBef>
            </a:pPr>
            <a:r>
              <a:rPr lang="en-US"/>
              <a:t>To compensate, there are sequential and recursive </a:t>
            </a:r>
            <a:r>
              <a:rPr lang="en-US">
                <a:latin typeface="Courier New" panose="02070309020205020404" pitchFamily="49" charset="0"/>
              </a:rPr>
              <a:t>let</a:t>
            </a:r>
            <a:r>
              <a:rPr lang="en-US"/>
              <a:t>s: </a:t>
            </a:r>
            <a:r>
              <a:rPr lang="en-US">
                <a:latin typeface="Courier New" panose="02070309020205020404" pitchFamily="49" charset="0"/>
              </a:rPr>
              <a:t>let*</a:t>
            </a:r>
            <a:r>
              <a:rPr lang="en-US"/>
              <a:t> and </a:t>
            </a:r>
            <a:r>
              <a:rPr lang="en-US">
                <a:latin typeface="Courier New" panose="02070309020205020404" pitchFamily="49" charset="0"/>
              </a:rPr>
              <a:t>letrec</a:t>
            </a:r>
            <a:endParaRPr lang="en-US"/>
          </a:p>
        </p:txBody>
      </p:sp>
    </p:spTree>
    <p:extLst>
      <p:ext uri="{BB962C8B-B14F-4D97-AF65-F5344CB8AC3E}">
        <p14:creationId xmlns:p14="http://schemas.microsoft.com/office/powerpoint/2010/main" val="2497155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smtClean="0">
                <a:ea typeface="ＭＳ Ｐゴシック" panose="020B0600070205080204" pitchFamily="34" charset="-128"/>
              </a:rPr>
              <a:t>Pitfalls of wildcards</a:t>
            </a:r>
          </a:p>
        </p:txBody>
      </p:sp>
      <p:sp>
        <p:nvSpPr>
          <p:cNvPr id="41990" name="Rectangle 3"/>
          <p:cNvSpPr>
            <a:spLocks noChangeArrowheads="1"/>
          </p:cNvSpPr>
          <p:nvPr/>
        </p:nvSpPr>
        <p:spPr bwMode="auto">
          <a:xfrm>
            <a:off x="1905001" y="1905000"/>
            <a:ext cx="8424863" cy="3671888"/>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latin typeface="Courier" charset="0"/>
              </a:rPr>
              <a:t>String myString;</a:t>
            </a:r>
          </a:p>
          <a:p>
            <a:r>
              <a:rPr lang="en-US" sz="1800">
                <a:latin typeface="Courier" charset="0"/>
              </a:rPr>
              <a:t>Object myObject;</a:t>
            </a:r>
          </a:p>
          <a:p>
            <a:r>
              <a:rPr lang="en-US" sz="1800">
                <a:latin typeface="Courier" charset="0"/>
              </a:rPr>
              <a:t>List&lt;?&gt; c = </a:t>
            </a:r>
            <a:r>
              <a:rPr lang="en-US" sz="1800" b="1">
                <a:latin typeface="Courier" charset="0"/>
              </a:rPr>
              <a:t>new</a:t>
            </a:r>
            <a:r>
              <a:rPr lang="en-US" sz="1800">
                <a:latin typeface="Courier" charset="0"/>
              </a:rPr>
              <a:t> ArrayList&lt;String&gt;();</a:t>
            </a:r>
          </a:p>
          <a:p>
            <a:endParaRPr lang="en-US" sz="1800">
              <a:latin typeface="Courier" charset="0"/>
            </a:endParaRPr>
          </a:p>
          <a:p>
            <a:r>
              <a:rPr lang="en-US" sz="1800" b="1">
                <a:solidFill>
                  <a:schemeClr val="accent2"/>
                </a:solidFill>
                <a:latin typeface="Courier" charset="0"/>
              </a:rPr>
              <a:t>// c.add("hello world");</a:t>
            </a:r>
            <a:r>
              <a:rPr lang="en-US" sz="1800">
                <a:solidFill>
                  <a:schemeClr val="accent2"/>
                </a:solidFill>
                <a:latin typeface="Courier" charset="0"/>
              </a:rPr>
              <a:t> 			</a:t>
            </a:r>
            <a:r>
              <a:rPr lang="en-US" sz="1800" i="1">
                <a:solidFill>
                  <a:schemeClr val="accent2"/>
                </a:solidFill>
                <a:latin typeface="Courier" charset="0"/>
              </a:rPr>
              <a:t>// compile error</a:t>
            </a:r>
            <a:endParaRPr lang="en-US" sz="1800">
              <a:solidFill>
                <a:schemeClr val="accent2"/>
              </a:solidFill>
              <a:latin typeface="Courier" charset="0"/>
            </a:endParaRPr>
          </a:p>
          <a:p>
            <a:r>
              <a:rPr lang="en-US" sz="1800" b="1">
                <a:solidFill>
                  <a:schemeClr val="accent2"/>
                </a:solidFill>
                <a:latin typeface="Courier" charset="0"/>
              </a:rPr>
              <a:t>// c.add(new Object());</a:t>
            </a:r>
            <a:r>
              <a:rPr lang="en-US" sz="1800">
                <a:solidFill>
                  <a:schemeClr val="accent2"/>
                </a:solidFill>
                <a:latin typeface="Courier" charset="0"/>
              </a:rPr>
              <a:t> 			</a:t>
            </a:r>
            <a:r>
              <a:rPr lang="en-US" sz="1800" i="1">
                <a:solidFill>
                  <a:schemeClr val="accent2"/>
                </a:solidFill>
                <a:latin typeface="Courier" charset="0"/>
              </a:rPr>
              <a:t>// compile error</a:t>
            </a:r>
            <a:endParaRPr lang="en-US" sz="1800">
              <a:solidFill>
                <a:schemeClr val="accent2"/>
              </a:solidFill>
              <a:latin typeface="Courier" charset="0"/>
            </a:endParaRPr>
          </a:p>
          <a:p>
            <a:r>
              <a:rPr lang="en-US" sz="1800">
                <a:latin typeface="Courier" charset="0"/>
              </a:rPr>
              <a:t>((List&lt;String&gt;) c).add("hello world");</a:t>
            </a:r>
          </a:p>
          <a:p>
            <a:r>
              <a:rPr lang="en-US" sz="1800">
                <a:latin typeface="Courier" charset="0"/>
              </a:rPr>
              <a:t>((List&lt;Object&gt;) c).add(</a:t>
            </a:r>
            <a:r>
              <a:rPr lang="en-US" sz="1800" b="1">
                <a:latin typeface="Courier" charset="0"/>
              </a:rPr>
              <a:t>new</a:t>
            </a:r>
            <a:r>
              <a:rPr lang="en-US" sz="1800">
                <a:latin typeface="Courier" charset="0"/>
              </a:rPr>
              <a:t> Object());	</a:t>
            </a:r>
            <a:r>
              <a:rPr lang="en-US" sz="1800" i="1">
                <a:solidFill>
                  <a:schemeClr val="accent2"/>
                </a:solidFill>
                <a:latin typeface="Courier" charset="0"/>
              </a:rPr>
              <a:t>// no compile error!</a:t>
            </a:r>
            <a:endParaRPr lang="en-US" sz="1800">
              <a:latin typeface="Courier" charset="0"/>
            </a:endParaRPr>
          </a:p>
          <a:p>
            <a:endParaRPr lang="en-US" sz="1800">
              <a:latin typeface="Courier" charset="0"/>
            </a:endParaRPr>
          </a:p>
          <a:p>
            <a:r>
              <a:rPr lang="en-US" sz="1800" b="1">
                <a:solidFill>
                  <a:schemeClr val="accent2"/>
                </a:solidFill>
                <a:latin typeface="Courier" charset="0"/>
              </a:rPr>
              <a:t>// String myString = c.get(0);</a:t>
            </a:r>
            <a:r>
              <a:rPr lang="en-US" sz="1800">
                <a:solidFill>
                  <a:schemeClr val="accent2"/>
                </a:solidFill>
                <a:latin typeface="Courier" charset="0"/>
              </a:rPr>
              <a:t>		</a:t>
            </a:r>
            <a:r>
              <a:rPr lang="en-US" sz="1800" i="1">
                <a:solidFill>
                  <a:schemeClr val="accent2"/>
                </a:solidFill>
                <a:latin typeface="Courier" charset="0"/>
              </a:rPr>
              <a:t>// compile error</a:t>
            </a:r>
            <a:endParaRPr lang="en-US" sz="1800">
              <a:solidFill>
                <a:schemeClr val="accent2"/>
              </a:solidFill>
              <a:latin typeface="Courier" charset="0"/>
            </a:endParaRPr>
          </a:p>
          <a:p>
            <a:r>
              <a:rPr lang="en-US" sz="1800">
                <a:latin typeface="Courier" charset="0"/>
              </a:rPr>
              <a:t>myString = (String) c.get(0);</a:t>
            </a:r>
          </a:p>
          <a:p>
            <a:r>
              <a:rPr lang="en-US" sz="1800">
                <a:latin typeface="Courier" charset="0"/>
              </a:rPr>
              <a:t>myObject = c.get(0);</a:t>
            </a:r>
          </a:p>
          <a:p>
            <a:r>
              <a:rPr lang="en-US" sz="1800">
                <a:latin typeface="Courier" charset="0"/>
              </a:rPr>
              <a:t>myString = (String) c.get(1); 		</a:t>
            </a:r>
            <a:r>
              <a:rPr lang="en-US" sz="1800" i="1">
                <a:solidFill>
                  <a:schemeClr val="accent2"/>
                </a:solidFill>
                <a:latin typeface="Courier" charset="0"/>
              </a:rPr>
              <a:t>// run-time error!</a:t>
            </a:r>
          </a:p>
        </p:txBody>
      </p:sp>
    </p:spTree>
    <p:extLst>
      <p:ext uri="{BB962C8B-B14F-4D97-AF65-F5344CB8AC3E}">
        <p14:creationId xmlns:p14="http://schemas.microsoft.com/office/powerpoint/2010/main" val="1794502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smtClean="0">
                <a:ea typeface="ＭＳ Ｐゴシック" panose="020B0600070205080204" pitchFamily="34" charset="-128"/>
              </a:rPr>
              <a:t>Bounded Wildcards</a:t>
            </a:r>
          </a:p>
        </p:txBody>
      </p:sp>
      <p:sp>
        <p:nvSpPr>
          <p:cNvPr id="44038" name="Rectangle 4"/>
          <p:cNvSpPr>
            <a:spLocks noChangeArrowheads="1"/>
          </p:cNvSpPr>
          <p:nvPr/>
        </p:nvSpPr>
        <p:spPr bwMode="auto">
          <a:xfrm>
            <a:off x="2057400" y="1600201"/>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Consider a simple drawing application to draw shapes (circles, rectangles,…)</a:t>
            </a:r>
          </a:p>
        </p:txBody>
      </p:sp>
      <p:grpSp>
        <p:nvGrpSpPr>
          <p:cNvPr id="44039" name="Group 31"/>
          <p:cNvGrpSpPr>
            <a:grpSpLocks/>
          </p:cNvGrpSpPr>
          <p:nvPr/>
        </p:nvGrpSpPr>
        <p:grpSpPr bwMode="auto">
          <a:xfrm>
            <a:off x="2286000" y="2667000"/>
            <a:ext cx="4038600" cy="3200400"/>
            <a:chOff x="480" y="1680"/>
            <a:chExt cx="2544" cy="2016"/>
          </a:xfrm>
        </p:grpSpPr>
        <p:sp>
          <p:nvSpPr>
            <p:cNvPr id="44045" name="Rectangle 5"/>
            <p:cNvSpPr>
              <a:spLocks noChangeArrowheads="1"/>
            </p:cNvSpPr>
            <p:nvPr/>
          </p:nvSpPr>
          <p:spPr bwMode="auto">
            <a:xfrm>
              <a:off x="1080" y="1680"/>
              <a:ext cx="1344" cy="7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Shape</a:t>
              </a:r>
            </a:p>
            <a:p>
              <a:endParaRPr lang="en-US"/>
            </a:p>
            <a:p>
              <a:r>
                <a:rPr lang="en-US"/>
                <a:t>draw(Canvas)</a:t>
              </a:r>
            </a:p>
          </p:txBody>
        </p:sp>
        <p:grpSp>
          <p:nvGrpSpPr>
            <p:cNvPr id="44046" name="Group 27"/>
            <p:cNvGrpSpPr>
              <a:grpSpLocks/>
            </p:cNvGrpSpPr>
            <p:nvPr/>
          </p:nvGrpSpPr>
          <p:grpSpPr bwMode="auto">
            <a:xfrm>
              <a:off x="1680" y="2448"/>
              <a:ext cx="144" cy="432"/>
              <a:chOff x="1584" y="2352"/>
              <a:chExt cx="144" cy="432"/>
            </a:xfrm>
          </p:grpSpPr>
          <p:sp>
            <p:nvSpPr>
              <p:cNvPr id="44056" name="Line 9"/>
              <p:cNvSpPr>
                <a:spLocks noChangeShapeType="1"/>
              </p:cNvSpPr>
              <p:nvPr/>
            </p:nvSpPr>
            <p:spPr bwMode="auto">
              <a:xfrm>
                <a:off x="1656"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7" name="AutoShape 10"/>
              <p:cNvSpPr>
                <a:spLocks noChangeArrowheads="1"/>
              </p:cNvSpPr>
              <p:nvPr/>
            </p:nvSpPr>
            <p:spPr bwMode="auto">
              <a:xfrm>
                <a:off x="1584" y="2352"/>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grpSp>
          <p:nvGrpSpPr>
            <p:cNvPr id="44047" name="Group 30"/>
            <p:cNvGrpSpPr>
              <a:grpSpLocks/>
            </p:cNvGrpSpPr>
            <p:nvPr/>
          </p:nvGrpSpPr>
          <p:grpSpPr bwMode="auto">
            <a:xfrm>
              <a:off x="480" y="3168"/>
              <a:ext cx="2544" cy="528"/>
              <a:chOff x="480" y="3072"/>
              <a:chExt cx="2544" cy="528"/>
            </a:xfrm>
          </p:grpSpPr>
          <p:sp>
            <p:nvSpPr>
              <p:cNvPr id="44054" name="Rectangle 6"/>
              <p:cNvSpPr>
                <a:spLocks noChangeArrowheads="1"/>
              </p:cNvSpPr>
              <p:nvPr/>
            </p:nvSpPr>
            <p:spPr bwMode="auto">
              <a:xfrm>
                <a:off x="480" y="3072"/>
                <a:ext cx="1056"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Circle</a:t>
                </a:r>
              </a:p>
            </p:txBody>
          </p:sp>
          <p:sp>
            <p:nvSpPr>
              <p:cNvPr id="44055" name="Rectangle 11"/>
              <p:cNvSpPr>
                <a:spLocks noChangeArrowheads="1"/>
              </p:cNvSpPr>
              <p:nvPr/>
            </p:nvSpPr>
            <p:spPr bwMode="auto">
              <a:xfrm>
                <a:off x="1968" y="3072"/>
                <a:ext cx="1056"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Rectangle</a:t>
                </a:r>
              </a:p>
            </p:txBody>
          </p:sp>
        </p:grpSp>
        <p:grpSp>
          <p:nvGrpSpPr>
            <p:cNvPr id="44048" name="Group 29"/>
            <p:cNvGrpSpPr>
              <a:grpSpLocks/>
            </p:cNvGrpSpPr>
            <p:nvPr/>
          </p:nvGrpSpPr>
          <p:grpSpPr bwMode="auto">
            <a:xfrm>
              <a:off x="960" y="2880"/>
              <a:ext cx="1584" cy="288"/>
              <a:chOff x="912" y="2784"/>
              <a:chExt cx="1584" cy="288"/>
            </a:xfrm>
          </p:grpSpPr>
          <p:sp>
            <p:nvSpPr>
              <p:cNvPr id="44051" name="Line 13"/>
              <p:cNvSpPr>
                <a:spLocks noChangeShapeType="1"/>
              </p:cNvSpPr>
              <p:nvPr/>
            </p:nvSpPr>
            <p:spPr bwMode="auto">
              <a:xfrm>
                <a:off x="912" y="2784"/>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14"/>
              <p:cNvSpPr>
                <a:spLocks noChangeShapeType="1"/>
              </p:cNvSpPr>
              <p:nvPr/>
            </p:nvSpPr>
            <p:spPr bwMode="auto">
              <a:xfrm>
                <a:off x="912"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15"/>
              <p:cNvSpPr>
                <a:spLocks noChangeShapeType="1"/>
              </p:cNvSpPr>
              <p:nvPr/>
            </p:nvSpPr>
            <p:spPr bwMode="auto">
              <a:xfrm>
                <a:off x="2496"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9" name="Line 16"/>
            <p:cNvSpPr>
              <a:spLocks noChangeShapeType="1"/>
            </p:cNvSpPr>
            <p:nvPr/>
          </p:nvSpPr>
          <p:spPr bwMode="auto">
            <a:xfrm>
              <a:off x="1080" y="1968"/>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17"/>
            <p:cNvSpPr>
              <a:spLocks noChangeShapeType="1"/>
            </p:cNvSpPr>
            <p:nvPr/>
          </p:nvSpPr>
          <p:spPr bwMode="auto">
            <a:xfrm>
              <a:off x="1080" y="2064"/>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0" name="Rectangle 19"/>
          <p:cNvSpPr>
            <a:spLocks noChangeArrowheads="1"/>
          </p:cNvSpPr>
          <p:nvPr/>
        </p:nvSpPr>
        <p:spPr bwMode="auto">
          <a:xfrm>
            <a:off x="7010400" y="2627313"/>
            <a:ext cx="3276600" cy="160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Canvas</a:t>
            </a:r>
          </a:p>
          <a:p>
            <a:endParaRPr lang="en-US"/>
          </a:p>
          <a:p>
            <a:r>
              <a:rPr lang="en-US"/>
              <a:t>draw(Shape)</a:t>
            </a:r>
          </a:p>
          <a:p>
            <a:r>
              <a:rPr lang="en-US"/>
              <a:t>drawAll(List</a:t>
            </a:r>
            <a:r>
              <a:rPr lang="en-US" b="1">
                <a:solidFill>
                  <a:schemeClr val="accent2"/>
                </a:solidFill>
              </a:rPr>
              <a:t>&lt;Shape&gt;</a:t>
            </a:r>
            <a:r>
              <a:rPr lang="en-US"/>
              <a:t>)</a:t>
            </a:r>
          </a:p>
        </p:txBody>
      </p:sp>
      <p:sp>
        <p:nvSpPr>
          <p:cNvPr id="44041" name="Line 20"/>
          <p:cNvSpPr>
            <a:spLocks noChangeShapeType="1"/>
          </p:cNvSpPr>
          <p:nvPr/>
        </p:nvSpPr>
        <p:spPr bwMode="auto">
          <a:xfrm>
            <a:off x="7010400" y="3084513"/>
            <a:ext cx="3276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21"/>
          <p:cNvSpPr>
            <a:spLocks noChangeShapeType="1"/>
          </p:cNvSpPr>
          <p:nvPr/>
        </p:nvSpPr>
        <p:spPr bwMode="auto">
          <a:xfrm>
            <a:off x="7010400" y="3236913"/>
            <a:ext cx="3276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24"/>
          <p:cNvSpPr>
            <a:spLocks noChangeShapeType="1"/>
          </p:cNvSpPr>
          <p:nvPr/>
        </p:nvSpPr>
        <p:spPr bwMode="auto">
          <a:xfrm flipH="1">
            <a:off x="8839200" y="4151313"/>
            <a:ext cx="381000" cy="1143000"/>
          </a:xfrm>
          <a:prstGeom prst="line">
            <a:avLst/>
          </a:prstGeom>
          <a:noFill/>
          <a:ln w="28575">
            <a:solidFill>
              <a:schemeClr val="accent2"/>
            </a:solidFill>
            <a:round/>
            <a:headEnd type="arrow"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Rectangle 25"/>
          <p:cNvSpPr>
            <a:spLocks noChangeArrowheads="1"/>
          </p:cNvSpPr>
          <p:nvPr/>
        </p:nvSpPr>
        <p:spPr bwMode="auto">
          <a:xfrm>
            <a:off x="7707314" y="5197476"/>
            <a:ext cx="1914307" cy="83099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Limited to </a:t>
            </a:r>
          </a:p>
          <a:p>
            <a:r>
              <a:rPr lang="en-US"/>
              <a:t>List&lt;Shape&gt;</a:t>
            </a:r>
          </a:p>
        </p:txBody>
      </p:sp>
    </p:spTree>
    <p:extLst>
      <p:ext uri="{BB962C8B-B14F-4D97-AF65-F5344CB8AC3E}">
        <p14:creationId xmlns:p14="http://schemas.microsoft.com/office/powerpoint/2010/main" val="18424673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Line 5"/>
          <p:cNvSpPr>
            <a:spLocks noChangeShapeType="1"/>
          </p:cNvSpPr>
          <p:nvPr/>
        </p:nvSpPr>
        <p:spPr bwMode="auto">
          <a:xfrm flipV="1">
            <a:off x="6019800" y="2819401"/>
            <a:ext cx="0" cy="950913"/>
          </a:xfrm>
          <a:prstGeom prst="line">
            <a:avLst/>
          </a:prstGeom>
          <a:noFill/>
          <a:ln w="28575">
            <a:solidFill>
              <a:schemeClr val="accent2"/>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46086" name="Rectangle 2"/>
          <p:cNvSpPr>
            <a:spLocks noGrp="1" noChangeArrowheads="1"/>
          </p:cNvSpPr>
          <p:nvPr>
            <p:ph type="title"/>
          </p:nvPr>
        </p:nvSpPr>
        <p:spPr/>
        <p:txBody>
          <a:bodyPr/>
          <a:lstStyle/>
          <a:p>
            <a:r>
              <a:rPr lang="en-US" smtClean="0">
                <a:ea typeface="ＭＳ Ｐゴシック" panose="020B0600070205080204" pitchFamily="34" charset="-128"/>
              </a:rPr>
              <a:t>A Method that accepts a List of any kind of Shape…</a:t>
            </a:r>
          </a:p>
        </p:txBody>
      </p:sp>
      <p:sp>
        <p:nvSpPr>
          <p:cNvPr id="46087" name="Rectangle 3"/>
          <p:cNvSpPr>
            <a:spLocks noChangeArrowheads="1"/>
          </p:cNvSpPr>
          <p:nvPr/>
        </p:nvSpPr>
        <p:spPr bwMode="auto">
          <a:xfrm>
            <a:off x="2057400" y="2362200"/>
            <a:ext cx="7467600" cy="376238"/>
          </a:xfrm>
          <a:prstGeom prst="rect">
            <a:avLst/>
          </a:prstGeom>
          <a:solidFill>
            <a:schemeClr val="bg1"/>
          </a:solidFill>
          <a:ln w="9525">
            <a:solidFill>
              <a:srgbClr val="00027F"/>
            </a:solidFill>
            <a:miter lim="800000"/>
            <a:headEnd/>
            <a:tailEnd/>
          </a:ln>
        </p:spPr>
        <p:txBody>
          <a:bodyPr>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solidFill>
                  <a:srgbClr val="0A017F"/>
                </a:solidFill>
                <a:latin typeface="Courier" charset="0"/>
              </a:rPr>
              <a:t>public void drawAll(List</a:t>
            </a:r>
            <a:r>
              <a:rPr lang="en-US" sz="1800" b="1">
                <a:solidFill>
                  <a:schemeClr val="accent2"/>
                </a:solidFill>
                <a:latin typeface="Courier" charset="0"/>
              </a:rPr>
              <a:t>&lt;? extends Shape&gt;</a:t>
            </a:r>
            <a:r>
              <a:rPr lang="en-US" sz="1800">
                <a:latin typeface="Courier" charset="0"/>
              </a:rPr>
              <a:t>)</a:t>
            </a:r>
            <a:r>
              <a:rPr lang="en-US" sz="1800">
                <a:solidFill>
                  <a:schemeClr val="accent2"/>
                </a:solidFill>
                <a:latin typeface="Courier" charset="0"/>
              </a:rPr>
              <a:t> </a:t>
            </a:r>
            <a:r>
              <a:rPr lang="en-US" sz="1800">
                <a:latin typeface="Courier" charset="0"/>
              </a:rPr>
              <a:t>{…}</a:t>
            </a:r>
          </a:p>
        </p:txBody>
      </p:sp>
      <p:sp>
        <p:nvSpPr>
          <p:cNvPr id="46088" name="Rectangle 4"/>
          <p:cNvSpPr>
            <a:spLocks noChangeArrowheads="1"/>
          </p:cNvSpPr>
          <p:nvPr/>
        </p:nvSpPr>
        <p:spPr bwMode="auto">
          <a:xfrm>
            <a:off x="5278439" y="3657601"/>
            <a:ext cx="2858475" cy="461665"/>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a bounded wildcard</a:t>
            </a:r>
          </a:p>
        </p:txBody>
      </p:sp>
      <p:sp>
        <p:nvSpPr>
          <p:cNvPr id="235527" name="Text Box 7"/>
          <p:cNvSpPr txBox="1">
            <a:spLocks noChangeArrowheads="1"/>
          </p:cNvSpPr>
          <p:nvPr/>
        </p:nvSpPr>
        <p:spPr bwMode="auto">
          <a:xfrm>
            <a:off x="2498725" y="5464175"/>
            <a:ext cx="587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Shape is the </a:t>
            </a:r>
            <a:r>
              <a:rPr lang="en-US" b="1" i="1">
                <a:solidFill>
                  <a:schemeClr val="accent2"/>
                </a:solidFill>
              </a:rPr>
              <a:t>upper bound</a:t>
            </a:r>
            <a:r>
              <a:rPr lang="en-US"/>
              <a:t> of the wildcard</a:t>
            </a:r>
          </a:p>
        </p:txBody>
      </p:sp>
    </p:spTree>
    <p:extLst>
      <p:ext uri="{BB962C8B-B14F-4D97-AF65-F5344CB8AC3E}">
        <p14:creationId xmlns:p14="http://schemas.microsoft.com/office/powerpoint/2010/main" val="1170069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smtClean="0">
                <a:ea typeface="ＭＳ Ｐゴシック" panose="020B0600070205080204" pitchFamily="34" charset="-128"/>
              </a:rPr>
              <a:t>More fun with generics</a:t>
            </a:r>
          </a:p>
        </p:txBody>
      </p:sp>
      <p:sp>
        <p:nvSpPr>
          <p:cNvPr id="48134" name="Rectangle 3"/>
          <p:cNvSpPr>
            <a:spLocks noChangeArrowheads="1"/>
          </p:cNvSpPr>
          <p:nvPr/>
        </p:nvSpPr>
        <p:spPr bwMode="auto">
          <a:xfrm>
            <a:off x="1905001" y="1846263"/>
            <a:ext cx="8399463" cy="4159250"/>
          </a:xfrm>
          <a:prstGeom prst="rect">
            <a:avLst/>
          </a:prstGeom>
          <a:solidFill>
            <a:schemeClr val="bg1"/>
          </a:solidFill>
          <a:ln w="9525">
            <a:solidFill>
              <a:srgbClr val="00027F"/>
            </a:solidFill>
            <a:miter lim="800000"/>
            <a:headEnd/>
            <a:tailEnd/>
          </a:ln>
        </p:spPr>
        <p:txBody>
          <a:bodyPr wrap="none">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solidFill>
                  <a:srgbClr val="0A017F"/>
                </a:solidFill>
                <a:latin typeface="Courier" charset="0"/>
              </a:rPr>
              <a:t>import java.util.*;</a:t>
            </a:r>
          </a:p>
          <a:p>
            <a:r>
              <a:rPr lang="en-US" sz="1800">
                <a:solidFill>
                  <a:srgbClr val="0A017F"/>
                </a:solidFill>
                <a:latin typeface="Courier" charset="0"/>
              </a:rPr>
              <a:t> …</a:t>
            </a:r>
          </a:p>
          <a:p>
            <a:endParaRPr lang="en-US" sz="1800">
              <a:solidFill>
                <a:srgbClr val="0A017F"/>
              </a:solidFill>
              <a:latin typeface="Courier" charset="0"/>
            </a:endParaRPr>
          </a:p>
          <a:p>
            <a:r>
              <a:rPr lang="en-US" sz="1800">
                <a:solidFill>
                  <a:srgbClr val="0A017F"/>
                </a:solidFill>
                <a:latin typeface="Courier" charset="0"/>
              </a:rPr>
              <a:t>	public void pushAll(Collection</a:t>
            </a:r>
            <a:r>
              <a:rPr lang="en-US" sz="1800" b="1">
                <a:solidFill>
                  <a:schemeClr val="accent2"/>
                </a:solidFill>
                <a:latin typeface="Courier" charset="0"/>
              </a:rPr>
              <a:t>&lt;? extends E&gt;</a:t>
            </a:r>
            <a:r>
              <a:rPr lang="en-US" sz="1800">
                <a:solidFill>
                  <a:srgbClr val="0A017F"/>
                </a:solidFill>
                <a:latin typeface="Courier" charset="0"/>
              </a:rPr>
              <a:t> collection) {</a:t>
            </a:r>
          </a:p>
          <a:p>
            <a:r>
              <a:rPr lang="en-US" sz="1800">
                <a:solidFill>
                  <a:srgbClr val="0A017F"/>
                </a:solidFill>
                <a:latin typeface="Courier" charset="0"/>
              </a:rPr>
              <a:t>		for (</a:t>
            </a:r>
            <a:r>
              <a:rPr lang="en-US" sz="1800" b="1">
                <a:solidFill>
                  <a:schemeClr val="accent2"/>
                </a:solidFill>
                <a:latin typeface="Courier" charset="0"/>
              </a:rPr>
              <a:t>E</a:t>
            </a:r>
            <a:r>
              <a:rPr lang="en-US" sz="1800">
                <a:solidFill>
                  <a:srgbClr val="0A017F"/>
                </a:solidFill>
                <a:latin typeface="Courier" charset="0"/>
              </a:rPr>
              <a:t> element : collection) {</a:t>
            </a:r>
          </a:p>
          <a:p>
            <a:r>
              <a:rPr lang="en-US" sz="1800">
                <a:solidFill>
                  <a:srgbClr val="0A017F"/>
                </a:solidFill>
                <a:latin typeface="Courier" charset="0"/>
              </a:rPr>
              <a:t>			this.push(element);</a:t>
            </a:r>
          </a:p>
          <a:p>
            <a:r>
              <a:rPr lang="en-US" sz="1800">
                <a:solidFill>
                  <a:srgbClr val="0A017F"/>
                </a:solidFill>
                <a:latin typeface="Courier" charset="0"/>
              </a:rPr>
              <a:t>		}</a:t>
            </a:r>
          </a:p>
          <a:p>
            <a:r>
              <a:rPr lang="en-US" sz="1800">
                <a:solidFill>
                  <a:srgbClr val="0A017F"/>
                </a:solidFill>
                <a:latin typeface="Courier" charset="0"/>
              </a:rPr>
              <a:t>	}</a:t>
            </a:r>
          </a:p>
          <a:p>
            <a:endParaRPr lang="en-US" sz="1800">
              <a:solidFill>
                <a:srgbClr val="0A017F"/>
              </a:solidFill>
              <a:latin typeface="Courier" charset="0"/>
            </a:endParaRPr>
          </a:p>
          <a:p>
            <a:r>
              <a:rPr lang="en-US" sz="1800">
                <a:solidFill>
                  <a:srgbClr val="0A017F"/>
                </a:solidFill>
                <a:latin typeface="Courier" charset="0"/>
              </a:rPr>
              <a:t>	public List</a:t>
            </a:r>
            <a:r>
              <a:rPr lang="en-US" sz="1800" b="1">
                <a:solidFill>
                  <a:schemeClr val="accent2"/>
                </a:solidFill>
                <a:latin typeface="Courier" charset="0"/>
              </a:rPr>
              <a:t>&lt;E&gt;</a:t>
            </a:r>
            <a:r>
              <a:rPr lang="en-US" sz="1800">
                <a:solidFill>
                  <a:srgbClr val="0A017F"/>
                </a:solidFill>
                <a:latin typeface="Courier" charset="0"/>
              </a:rPr>
              <a:t> sort(Comparator</a:t>
            </a:r>
            <a:r>
              <a:rPr lang="en-US" sz="1800" b="1">
                <a:solidFill>
                  <a:schemeClr val="accent2"/>
                </a:solidFill>
                <a:latin typeface="Courier" charset="0"/>
              </a:rPr>
              <a:t>&lt;? super E&gt;</a:t>
            </a:r>
            <a:r>
              <a:rPr lang="en-US" sz="1800">
                <a:solidFill>
                  <a:srgbClr val="0A017F"/>
                </a:solidFill>
                <a:latin typeface="Courier" charset="0"/>
              </a:rPr>
              <a:t> comp) {</a:t>
            </a:r>
          </a:p>
          <a:p>
            <a:r>
              <a:rPr lang="en-US" sz="1800">
                <a:solidFill>
                  <a:srgbClr val="0A017F"/>
                </a:solidFill>
                <a:latin typeface="Courier" charset="0"/>
              </a:rPr>
              <a:t>		List</a:t>
            </a:r>
            <a:r>
              <a:rPr lang="en-US" sz="1800" b="1">
                <a:solidFill>
                  <a:schemeClr val="accent2"/>
                </a:solidFill>
                <a:latin typeface="Courier" charset="0"/>
              </a:rPr>
              <a:t>&lt;E&gt;</a:t>
            </a:r>
            <a:r>
              <a:rPr lang="en-US" sz="1800">
                <a:solidFill>
                  <a:srgbClr val="0A017F"/>
                </a:solidFill>
                <a:latin typeface="Courier" charset="0"/>
              </a:rPr>
              <a:t> list = this.asList();</a:t>
            </a:r>
          </a:p>
          <a:p>
            <a:r>
              <a:rPr lang="en-US" sz="1800">
                <a:solidFill>
                  <a:srgbClr val="0A017F"/>
                </a:solidFill>
                <a:latin typeface="Courier" charset="0"/>
              </a:rPr>
              <a:t>		Collections.sort(list, comp);</a:t>
            </a:r>
          </a:p>
          <a:p>
            <a:r>
              <a:rPr lang="en-US" sz="1800">
                <a:solidFill>
                  <a:srgbClr val="0A017F"/>
                </a:solidFill>
                <a:latin typeface="Courier" charset="0"/>
              </a:rPr>
              <a:t>		return list;</a:t>
            </a:r>
          </a:p>
          <a:p>
            <a:r>
              <a:rPr lang="en-US" sz="1800">
                <a:solidFill>
                  <a:srgbClr val="0A017F"/>
                </a:solidFill>
                <a:latin typeface="Courier" charset="0"/>
              </a:rPr>
              <a:t>	}</a:t>
            </a:r>
          </a:p>
          <a:p>
            <a:endParaRPr lang="en-US" sz="1400">
              <a:solidFill>
                <a:srgbClr val="0A017F"/>
              </a:solidFill>
              <a:latin typeface="Courier" charset="0"/>
            </a:endParaRPr>
          </a:p>
        </p:txBody>
      </p:sp>
      <p:sp>
        <p:nvSpPr>
          <p:cNvPr id="48135" name="Rectangle 5"/>
          <p:cNvSpPr>
            <a:spLocks noChangeArrowheads="1"/>
          </p:cNvSpPr>
          <p:nvPr/>
        </p:nvSpPr>
        <p:spPr bwMode="auto">
          <a:xfrm>
            <a:off x="7239000" y="3043665"/>
            <a:ext cx="2667000" cy="83099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nchor="ctr">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All elements must be </a:t>
            </a:r>
            <a:r>
              <a:rPr lang="en-US" i="1">
                <a:solidFill>
                  <a:schemeClr val="accent2"/>
                </a:solidFill>
              </a:rPr>
              <a:t>at least</a:t>
            </a:r>
            <a:r>
              <a:rPr lang="en-US"/>
              <a:t> an E</a:t>
            </a:r>
          </a:p>
        </p:txBody>
      </p:sp>
      <p:sp>
        <p:nvSpPr>
          <p:cNvPr id="48136" name="Rectangle 6"/>
          <p:cNvSpPr>
            <a:spLocks noChangeArrowheads="1"/>
          </p:cNvSpPr>
          <p:nvPr/>
        </p:nvSpPr>
        <p:spPr bwMode="auto">
          <a:xfrm>
            <a:off x="5334000" y="5482065"/>
            <a:ext cx="3810000" cy="83099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nchor="ctr">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The comparison method must require </a:t>
            </a:r>
            <a:r>
              <a:rPr lang="en-US" i="1">
                <a:solidFill>
                  <a:schemeClr val="accent2"/>
                </a:solidFill>
              </a:rPr>
              <a:t>at most</a:t>
            </a:r>
            <a:r>
              <a:rPr lang="en-US"/>
              <a:t> an E</a:t>
            </a:r>
          </a:p>
        </p:txBody>
      </p:sp>
    </p:spTree>
    <p:extLst>
      <p:ext uri="{BB962C8B-B14F-4D97-AF65-F5344CB8AC3E}">
        <p14:creationId xmlns:p14="http://schemas.microsoft.com/office/powerpoint/2010/main" val="42869239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2" descr="roadmap-gr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4114801"/>
            <a:ext cx="2116138"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3"/>
          <p:cNvSpPr>
            <a:spLocks noGrp="1" noChangeArrowheads="1"/>
          </p:cNvSpPr>
          <p:nvPr>
            <p:ph type="title"/>
          </p:nvPr>
        </p:nvSpPr>
        <p:spPr/>
        <p:txBody>
          <a:bodyPr/>
          <a:lstStyle/>
          <a:p>
            <a:r>
              <a:rPr lang="en-US" smtClean="0">
                <a:ea typeface="ＭＳ Ｐゴシック" panose="020B0600070205080204" pitchFamily="34" charset="-128"/>
              </a:rPr>
              <a:t>Roadmap</a:t>
            </a:r>
          </a:p>
        </p:txBody>
      </p:sp>
      <p:sp>
        <p:nvSpPr>
          <p:cNvPr id="50183" name="Rectangle 4"/>
          <p:cNvSpPr>
            <a:spLocks noGrp="1" noChangeArrowheads="1"/>
          </p:cNvSpPr>
          <p:nvPr>
            <p:ph type="body" idx="1"/>
          </p:nvPr>
        </p:nvSpPr>
        <p:spPr/>
        <p:txBody>
          <a:bodyPr/>
          <a:lstStyle/>
          <a:p>
            <a:r>
              <a:rPr lang="en-US" smtClean="0">
                <a:ea typeface="ＭＳ Ｐゴシック" panose="020B0600070205080204" pitchFamily="34" charset="-128"/>
              </a:rPr>
              <a:t>Generics</a:t>
            </a:r>
          </a:p>
          <a:p>
            <a:r>
              <a:rPr lang="en-US" b="1" smtClean="0">
                <a:ea typeface="ＭＳ Ｐゴシック" panose="020B0600070205080204" pitchFamily="34" charset="-128"/>
              </a:rPr>
              <a:t>Annotations</a:t>
            </a:r>
            <a:endParaRPr lang="en-US" smtClean="0">
              <a:ea typeface="ＭＳ Ｐゴシック" panose="020B0600070205080204" pitchFamily="34" charset="-128"/>
            </a:endParaRPr>
          </a:p>
          <a:p>
            <a:r>
              <a:rPr lang="en-US" smtClean="0">
                <a:ea typeface="ＭＳ Ｐゴシック" panose="020B0600070205080204" pitchFamily="34" charset="-128"/>
              </a:rPr>
              <a:t>Model-Driven Engineering</a:t>
            </a:r>
          </a:p>
        </p:txBody>
      </p:sp>
    </p:spTree>
    <p:extLst>
      <p:ext uri="{BB962C8B-B14F-4D97-AF65-F5344CB8AC3E}">
        <p14:creationId xmlns:p14="http://schemas.microsoft.com/office/powerpoint/2010/main" val="11031886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ea typeface="ＭＳ Ｐゴシック" panose="020B0600070205080204" pitchFamily="34" charset="-128"/>
              </a:rPr>
              <a:t>Annotations</a:t>
            </a:r>
          </a:p>
        </p:txBody>
      </p:sp>
      <p:sp>
        <p:nvSpPr>
          <p:cNvPr id="52227" name="Content Placeholder 6"/>
          <p:cNvSpPr>
            <a:spLocks noGrp="1"/>
          </p:cNvSpPr>
          <p:nvPr>
            <p:ph idx="1"/>
          </p:nvPr>
        </p:nvSpPr>
        <p:spPr/>
        <p:txBody>
          <a:bodyPr/>
          <a:lstStyle/>
          <a:p>
            <a:r>
              <a:rPr lang="en-US" smtClean="0">
                <a:ea typeface="ＭＳ Ｐゴシック" panose="020B0600070205080204" pitchFamily="34" charset="-128"/>
              </a:rPr>
              <a:t>Annotations are a </a:t>
            </a:r>
            <a:r>
              <a:rPr lang="en-US" i="1" smtClean="0">
                <a:solidFill>
                  <a:srgbClr val="7E0007"/>
                </a:solidFill>
                <a:ea typeface="ＭＳ Ｐゴシック" panose="020B0600070205080204" pitchFamily="34" charset="-128"/>
              </a:rPr>
              <a:t>special kind of comment</a:t>
            </a:r>
          </a:p>
          <a:p>
            <a:pPr lvl="1"/>
            <a:r>
              <a:rPr lang="en-US" smtClean="0">
                <a:ea typeface="ＭＳ Ｐゴシック" panose="020B0600070205080204" pitchFamily="34" charset="-128"/>
              </a:rPr>
              <a:t>As with comments, annotations do not change or affect the semantics of the program, i.e. the runtime behavior. </a:t>
            </a:r>
          </a:p>
          <a:p>
            <a:endParaRPr lang="en-US" smtClean="0">
              <a:ea typeface="ＭＳ Ｐゴシック" panose="020B0600070205080204" pitchFamily="34" charset="-128"/>
            </a:endParaRPr>
          </a:p>
          <a:p>
            <a:r>
              <a:rPr lang="en-US" smtClean="0">
                <a:ea typeface="ＭＳ Ｐゴシック" panose="020B0600070205080204" pitchFamily="34" charset="-128"/>
              </a:rPr>
              <a:t>Annotations are </a:t>
            </a:r>
            <a:r>
              <a:rPr lang="en-US" i="1" smtClean="0">
                <a:solidFill>
                  <a:srgbClr val="7E0007"/>
                </a:solidFill>
                <a:ea typeface="ＭＳ Ｐゴシック" panose="020B0600070205080204" pitchFamily="34" charset="-128"/>
              </a:rPr>
              <a:t>meta-descriptions</a:t>
            </a:r>
          </a:p>
          <a:p>
            <a:pPr lvl="1"/>
            <a:r>
              <a:rPr lang="en-US" smtClean="0">
                <a:ea typeface="ＭＳ Ｐゴシック" panose="020B0600070205080204" pitchFamily="34" charset="-128"/>
              </a:rPr>
              <a:t>Unlike comments, annotations can be accessed and used by third-party tools (e.g. JUnit) or even your program itself.</a:t>
            </a: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1349065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smtClean="0">
                <a:ea typeface="ＭＳ Ｐゴシック" panose="020B0600070205080204" pitchFamily="34" charset="-128"/>
              </a:rPr>
              <a:t>JUnit uses annotations</a:t>
            </a:r>
          </a:p>
        </p:txBody>
      </p:sp>
      <p:sp>
        <p:nvSpPr>
          <p:cNvPr id="54278" name="Rectangle 3"/>
          <p:cNvSpPr>
            <a:spLocks noChangeArrowheads="1"/>
          </p:cNvSpPr>
          <p:nvPr/>
        </p:nvSpPr>
        <p:spPr bwMode="auto">
          <a:xfrm>
            <a:off x="3735389" y="1981200"/>
            <a:ext cx="4721225" cy="2298700"/>
          </a:xfrm>
          <a:prstGeom prst="rect">
            <a:avLst/>
          </a:prstGeom>
          <a:solidFill>
            <a:schemeClr val="bg1"/>
          </a:solidFill>
          <a:ln w="9525">
            <a:solidFill>
              <a:srgbClr val="00027F"/>
            </a:solidFill>
            <a:miter lim="800000"/>
            <a:headEnd/>
            <a:tailEnd/>
          </a:ln>
        </p:spPr>
        <p:txBody>
          <a:bodyPr wrap="none">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b="1">
                <a:solidFill>
                  <a:schemeClr val="accent2"/>
                </a:solidFill>
                <a:latin typeface="Courier" charset="0"/>
              </a:rPr>
              <a:t>@Before</a:t>
            </a:r>
          </a:p>
          <a:p>
            <a:r>
              <a:rPr lang="en-US" sz="1800">
                <a:solidFill>
                  <a:srgbClr val="0A017F"/>
                </a:solidFill>
                <a:latin typeface="Courier" charset="0"/>
              </a:rPr>
              <a:t>public void setup() { …</a:t>
            </a:r>
          </a:p>
          <a:p>
            <a:endParaRPr lang="en-US" sz="1800">
              <a:solidFill>
                <a:srgbClr val="0A017F"/>
              </a:solidFill>
              <a:latin typeface="Courier" charset="0"/>
            </a:endParaRPr>
          </a:p>
          <a:p>
            <a:r>
              <a:rPr lang="en-US" sz="1800" b="1">
                <a:solidFill>
                  <a:schemeClr val="accent2"/>
                </a:solidFill>
                <a:latin typeface="Courier" charset="0"/>
              </a:rPr>
              <a:t>@Test</a:t>
            </a:r>
            <a:endParaRPr lang="en-US" sz="1800">
              <a:solidFill>
                <a:srgbClr val="0A017F"/>
              </a:solidFill>
              <a:latin typeface="Courier" charset="0"/>
            </a:endParaRPr>
          </a:p>
          <a:p>
            <a:r>
              <a:rPr lang="en-US" sz="1800">
                <a:solidFill>
                  <a:srgbClr val="0A017F"/>
                </a:solidFill>
                <a:latin typeface="Courier" charset="0"/>
              </a:rPr>
              <a:t>public void someTest() { …</a:t>
            </a:r>
          </a:p>
          <a:p>
            <a:endParaRPr lang="en-US" sz="1800">
              <a:solidFill>
                <a:srgbClr val="0A017F"/>
              </a:solidFill>
              <a:latin typeface="Courier" charset="0"/>
            </a:endParaRPr>
          </a:p>
          <a:p>
            <a:r>
              <a:rPr lang="en-US" sz="1800" b="1">
                <a:solidFill>
                  <a:schemeClr val="accent2"/>
                </a:solidFill>
                <a:latin typeface="Courier" charset="0"/>
              </a:rPr>
              <a:t>@Test(expected=IOException.class)</a:t>
            </a:r>
          </a:p>
          <a:p>
            <a:r>
              <a:rPr lang="en-US" sz="1800">
                <a:solidFill>
                  <a:srgbClr val="0A017F"/>
                </a:solidFill>
                <a:latin typeface="Courier" charset="0"/>
              </a:rPr>
              <a:t>public void anotherTest() { …</a:t>
            </a:r>
          </a:p>
        </p:txBody>
      </p:sp>
      <p:sp>
        <p:nvSpPr>
          <p:cNvPr id="54279" name="Rectangle 4"/>
          <p:cNvSpPr>
            <a:spLocks noChangeArrowheads="1"/>
          </p:cNvSpPr>
          <p:nvPr/>
        </p:nvSpPr>
        <p:spPr bwMode="auto">
          <a:xfrm>
            <a:off x="2590800" y="4953001"/>
            <a:ext cx="701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2000"/>
              <a:t>JUnit uses annotations to find out which methods are test methods, and which are part of the setup. You may even pass parameters to the annotations.    </a:t>
            </a:r>
          </a:p>
        </p:txBody>
      </p:sp>
    </p:spTree>
    <p:extLst>
      <p:ext uri="{BB962C8B-B14F-4D97-AF65-F5344CB8AC3E}">
        <p14:creationId xmlns:p14="http://schemas.microsoft.com/office/powerpoint/2010/main" val="1548568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2" descr="roadmap-gr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4114801"/>
            <a:ext cx="2116138"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3"/>
          <p:cNvSpPr>
            <a:spLocks noGrp="1" noChangeArrowheads="1"/>
          </p:cNvSpPr>
          <p:nvPr>
            <p:ph type="title"/>
          </p:nvPr>
        </p:nvSpPr>
        <p:spPr/>
        <p:txBody>
          <a:bodyPr/>
          <a:lstStyle/>
          <a:p>
            <a:r>
              <a:rPr lang="en-US" smtClean="0">
                <a:ea typeface="ＭＳ Ｐゴシック" panose="020B0600070205080204" pitchFamily="34" charset="-128"/>
              </a:rPr>
              <a:t>Roadmap</a:t>
            </a:r>
          </a:p>
        </p:txBody>
      </p:sp>
      <p:sp>
        <p:nvSpPr>
          <p:cNvPr id="56327" name="Rectangle 4"/>
          <p:cNvSpPr>
            <a:spLocks noGrp="1" noChangeArrowheads="1"/>
          </p:cNvSpPr>
          <p:nvPr>
            <p:ph type="body" idx="1"/>
          </p:nvPr>
        </p:nvSpPr>
        <p:spPr/>
        <p:txBody>
          <a:bodyPr/>
          <a:lstStyle/>
          <a:p>
            <a:r>
              <a:rPr lang="en-US" smtClean="0">
                <a:ea typeface="ＭＳ Ｐゴシック" panose="020B0600070205080204" pitchFamily="34" charset="-128"/>
              </a:rPr>
              <a:t>Generics</a:t>
            </a:r>
          </a:p>
          <a:p>
            <a:r>
              <a:rPr lang="en-US" smtClean="0">
                <a:ea typeface="ＭＳ Ｐゴシック" panose="020B0600070205080204" pitchFamily="34" charset="-128"/>
              </a:rPr>
              <a:t>Annotations</a:t>
            </a:r>
          </a:p>
          <a:p>
            <a:r>
              <a:rPr lang="en-US" b="1" smtClean="0">
                <a:ea typeface="ＭＳ Ｐゴシック" panose="020B0600070205080204" pitchFamily="34" charset="-128"/>
              </a:rPr>
              <a:t>Model-Driven Engineering</a:t>
            </a:r>
          </a:p>
        </p:txBody>
      </p:sp>
    </p:spTree>
    <p:extLst>
      <p:ext uri="{BB962C8B-B14F-4D97-AF65-F5344CB8AC3E}">
        <p14:creationId xmlns:p14="http://schemas.microsoft.com/office/powerpoint/2010/main" val="220829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21A7FC6B-307E-42A2-A9FB-9D2DA80D651A}" type="slidenum">
              <a:rPr lang="en-US"/>
              <a:pPr/>
              <a:t>7</a:t>
            </a:fld>
            <a:endParaRPr lang="en-US"/>
          </a:p>
        </p:txBody>
      </p:sp>
      <p:sp>
        <p:nvSpPr>
          <p:cNvPr id="169986" name="Rectangle 2"/>
          <p:cNvSpPr>
            <a:spLocks noGrp="1" noChangeArrowheads="1"/>
          </p:cNvSpPr>
          <p:nvPr>
            <p:ph type="title"/>
          </p:nvPr>
        </p:nvSpPr>
        <p:spPr>
          <a:xfrm>
            <a:off x="2209800" y="152400"/>
            <a:ext cx="7772400" cy="1143000"/>
          </a:xfrm>
        </p:spPr>
        <p:txBody>
          <a:bodyPr>
            <a:normAutofit fontScale="90000"/>
          </a:bodyPr>
          <a:lstStyle/>
          <a:p>
            <a:r>
              <a:rPr lang="en-US"/>
              <a:t>Functional programming in an imperative language</a:t>
            </a:r>
          </a:p>
        </p:txBody>
      </p:sp>
      <p:sp>
        <p:nvSpPr>
          <p:cNvPr id="169987" name="Rectangle 3"/>
          <p:cNvSpPr>
            <a:spLocks noGrp="1" noChangeArrowheads="1"/>
          </p:cNvSpPr>
          <p:nvPr>
            <p:ph type="body" idx="1"/>
          </p:nvPr>
        </p:nvSpPr>
        <p:spPr>
          <a:xfrm>
            <a:off x="2209800" y="1447800"/>
            <a:ext cx="7772400" cy="4800600"/>
          </a:xfrm>
        </p:spPr>
        <p:txBody>
          <a:bodyPr/>
          <a:lstStyle/>
          <a:p>
            <a:r>
              <a:rPr lang="en-US" sz="2400"/>
              <a:t>Can one program functionally in C? Almost! The main problems are: insufficiently general functions, insufficiently general constants, problematic I/O.</a:t>
            </a:r>
          </a:p>
          <a:p>
            <a:r>
              <a:rPr lang="en-US" sz="2400"/>
              <a:t>Why </a:t>
            </a:r>
            <a:r>
              <a:rPr lang="en-US" sz="2400" i="1"/>
              <a:t>would </a:t>
            </a:r>
            <a:r>
              <a:rPr lang="en-US" sz="2400"/>
              <a:t>one want to do so? Easier to understand, more reliable code (why?). But some situations are not suitable, e.g. sorting.</a:t>
            </a:r>
          </a:p>
          <a:p>
            <a:r>
              <a:rPr lang="en-US" sz="2400"/>
              <a:t>What about Java? Is it possible to program functionally in Java? </a:t>
            </a:r>
          </a:p>
          <a:p>
            <a:r>
              <a:rPr lang="en-US" sz="2400"/>
              <a:t>Yes! All objects must be immutable, and all variables and parameters must be final.</a:t>
            </a:r>
          </a:p>
          <a:p>
            <a:r>
              <a:rPr lang="en-US" sz="2400"/>
              <a:t>Not really OO, since object state never changes.</a:t>
            </a:r>
          </a:p>
        </p:txBody>
      </p:sp>
    </p:spTree>
    <p:extLst>
      <p:ext uri="{BB962C8B-B14F-4D97-AF65-F5344CB8AC3E}">
        <p14:creationId xmlns:p14="http://schemas.microsoft.com/office/powerpoint/2010/main" val="1763569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r>
              <a:rPr lang="en-US" smtClean="0">
                <a:ea typeface="ＭＳ Ｐゴシック" panose="020B0600070205080204" pitchFamily="34" charset="-128"/>
              </a:rPr>
              <a:t>The Vision of MDE</a:t>
            </a:r>
          </a:p>
        </p:txBody>
      </p:sp>
      <p:grpSp>
        <p:nvGrpSpPr>
          <p:cNvPr id="58374" name="Group 3"/>
          <p:cNvGrpSpPr>
            <a:grpSpLocks/>
          </p:cNvGrpSpPr>
          <p:nvPr/>
        </p:nvGrpSpPr>
        <p:grpSpPr bwMode="auto">
          <a:xfrm>
            <a:off x="3705226" y="4351338"/>
            <a:ext cx="5026025" cy="2049462"/>
            <a:chOff x="716" y="2077"/>
            <a:chExt cx="4530" cy="1848"/>
          </a:xfrm>
        </p:grpSpPr>
        <p:pic>
          <p:nvPicPr>
            <p:cNvPr id="58646" name="Picture 4"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2" y="2303"/>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647" name="Group 5"/>
            <p:cNvGrpSpPr>
              <a:grpSpLocks/>
            </p:cNvGrpSpPr>
            <p:nvPr/>
          </p:nvGrpSpPr>
          <p:grpSpPr bwMode="auto">
            <a:xfrm>
              <a:off x="716" y="2786"/>
              <a:ext cx="384" cy="323"/>
              <a:chOff x="943" y="2820"/>
              <a:chExt cx="1130" cy="950"/>
            </a:xfrm>
          </p:grpSpPr>
          <p:sp>
            <p:nvSpPr>
              <p:cNvPr id="58816" name="AutoShape 6"/>
              <p:cNvSpPr>
                <a:spLocks noChangeAspect="1" noChangeArrowheads="1" noTextEdit="1"/>
              </p:cNvSpPr>
              <p:nvPr/>
            </p:nvSpPr>
            <p:spPr bwMode="auto">
              <a:xfrm>
                <a:off x="943" y="2820"/>
                <a:ext cx="113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817" name="Freeform 7"/>
              <p:cNvSpPr>
                <a:spLocks/>
              </p:cNvSpPr>
              <p:nvPr/>
            </p:nvSpPr>
            <p:spPr bwMode="auto">
              <a:xfrm>
                <a:off x="1226" y="2820"/>
                <a:ext cx="847" cy="721"/>
              </a:xfrm>
              <a:custGeom>
                <a:avLst/>
                <a:gdLst>
                  <a:gd name="T0" fmla="*/ 180 w 1694"/>
                  <a:gd name="T1" fmla="*/ 181 h 1441"/>
                  <a:gd name="T2" fmla="*/ 212 w 1694"/>
                  <a:gd name="T3" fmla="*/ 149 h 1441"/>
                  <a:gd name="T4" fmla="*/ 212 w 1694"/>
                  <a:gd name="T5" fmla="*/ 110 h 1441"/>
                  <a:gd name="T6" fmla="*/ 197 w 1694"/>
                  <a:gd name="T7" fmla="*/ 110 h 1441"/>
                  <a:gd name="T8" fmla="*/ 197 w 1694"/>
                  <a:gd name="T9" fmla="*/ 0 h 1441"/>
                  <a:gd name="T10" fmla="*/ 63 w 1694"/>
                  <a:gd name="T11" fmla="*/ 0 h 1441"/>
                  <a:gd name="T12" fmla="*/ 25 w 1694"/>
                  <a:gd name="T13" fmla="*/ 32 h 1441"/>
                  <a:gd name="T14" fmla="*/ 25 w 1694"/>
                  <a:gd name="T15" fmla="*/ 121 h 1441"/>
                  <a:gd name="T16" fmla="*/ 0 w 1694"/>
                  <a:gd name="T17" fmla="*/ 142 h 1441"/>
                  <a:gd name="T18" fmla="*/ 0 w 1694"/>
                  <a:gd name="T19" fmla="*/ 181 h 1441"/>
                  <a:gd name="T20" fmla="*/ 180 w 1694"/>
                  <a:gd name="T21" fmla="*/ 181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8" name="Freeform 8"/>
              <p:cNvSpPr>
                <a:spLocks/>
              </p:cNvSpPr>
              <p:nvPr/>
            </p:nvSpPr>
            <p:spPr bwMode="auto">
              <a:xfrm>
                <a:off x="1873" y="2875"/>
                <a:ext cx="94" cy="450"/>
              </a:xfrm>
              <a:custGeom>
                <a:avLst/>
                <a:gdLst>
                  <a:gd name="T0" fmla="*/ 23 w 189"/>
                  <a:gd name="T1" fmla="*/ 91 h 901"/>
                  <a:gd name="T2" fmla="*/ 0 w 189"/>
                  <a:gd name="T3" fmla="*/ 112 h 901"/>
                  <a:gd name="T4" fmla="*/ 0 w 189"/>
                  <a:gd name="T5" fmla="*/ 23 h 901"/>
                  <a:gd name="T6" fmla="*/ 23 w 189"/>
                  <a:gd name="T7" fmla="*/ 0 h 901"/>
                  <a:gd name="T8" fmla="*/ 23 w 189"/>
                  <a:gd name="T9" fmla="*/ 9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9" name="Rectangle 9"/>
              <p:cNvSpPr>
                <a:spLocks noChangeArrowheads="1"/>
              </p:cNvSpPr>
              <p:nvPr/>
            </p:nvSpPr>
            <p:spPr bwMode="auto">
              <a:xfrm>
                <a:off x="1372" y="2974"/>
                <a:ext cx="482" cy="3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0" name="Freeform 10"/>
              <p:cNvSpPr>
                <a:spLocks/>
              </p:cNvSpPr>
              <p:nvPr/>
            </p:nvSpPr>
            <p:spPr bwMode="auto">
              <a:xfrm>
                <a:off x="1297" y="3305"/>
                <a:ext cx="707" cy="81"/>
              </a:xfrm>
              <a:custGeom>
                <a:avLst/>
                <a:gdLst>
                  <a:gd name="T0" fmla="*/ 146 w 1415"/>
                  <a:gd name="T1" fmla="*/ 18 h 163"/>
                  <a:gd name="T2" fmla="*/ 167 w 1415"/>
                  <a:gd name="T3" fmla="*/ 0 h 163"/>
                  <a:gd name="T4" fmla="*/ 167 w 1415"/>
                  <a:gd name="T5" fmla="*/ 0 h 163"/>
                  <a:gd name="T6" fmla="*/ 176 w 1415"/>
                  <a:gd name="T7" fmla="*/ 0 h 163"/>
                  <a:gd name="T8" fmla="*/ 157 w 1415"/>
                  <a:gd name="T9" fmla="*/ 20 h 163"/>
                  <a:gd name="T10" fmla="*/ 0 w 1415"/>
                  <a:gd name="T11" fmla="*/ 20 h 163"/>
                  <a:gd name="T12" fmla="*/ 7 w 1415"/>
                  <a:gd name="T13" fmla="*/ 14 h 163"/>
                  <a:gd name="T14" fmla="*/ 7 w 1415"/>
                  <a:gd name="T15" fmla="*/ 18 h 163"/>
                  <a:gd name="T16" fmla="*/ 146 w 1415"/>
                  <a:gd name="T17" fmla="*/ 18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1" name="Freeform 11"/>
              <p:cNvSpPr>
                <a:spLocks/>
              </p:cNvSpPr>
              <p:nvPr/>
            </p:nvSpPr>
            <p:spPr bwMode="auto">
              <a:xfrm>
                <a:off x="1272" y="3405"/>
                <a:ext cx="647" cy="89"/>
              </a:xfrm>
              <a:custGeom>
                <a:avLst/>
                <a:gdLst>
                  <a:gd name="T0" fmla="*/ 0 w 1292"/>
                  <a:gd name="T1" fmla="*/ 1 h 177"/>
                  <a:gd name="T2" fmla="*/ 1 w 1292"/>
                  <a:gd name="T3" fmla="*/ 0 h 177"/>
                  <a:gd name="T4" fmla="*/ 162 w 1292"/>
                  <a:gd name="T5" fmla="*/ 0 h 177"/>
                  <a:gd name="T6" fmla="*/ 162 w 1292"/>
                  <a:gd name="T7" fmla="*/ 23 h 177"/>
                  <a:gd name="T8" fmla="*/ 0 w 1292"/>
                  <a:gd name="T9" fmla="*/ 23 h 177"/>
                  <a:gd name="T10" fmla="*/ 0 w 1292"/>
                  <a:gd name="T11" fmla="*/ 1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2" name="Freeform 12"/>
              <p:cNvSpPr>
                <a:spLocks/>
              </p:cNvSpPr>
              <p:nvPr/>
            </p:nvSpPr>
            <p:spPr bwMode="auto">
              <a:xfrm>
                <a:off x="1938" y="3311"/>
                <a:ext cx="88" cy="171"/>
              </a:xfrm>
              <a:custGeom>
                <a:avLst/>
                <a:gdLst>
                  <a:gd name="T0" fmla="*/ 0 w 178"/>
                  <a:gd name="T1" fmla="*/ 43 h 342"/>
                  <a:gd name="T2" fmla="*/ 0 w 178"/>
                  <a:gd name="T3" fmla="*/ 23 h 342"/>
                  <a:gd name="T4" fmla="*/ 22 w 178"/>
                  <a:gd name="T5" fmla="*/ 0 h 342"/>
                  <a:gd name="T6" fmla="*/ 22 w 178"/>
                  <a:gd name="T7" fmla="*/ 22 h 342"/>
                  <a:gd name="T8" fmla="*/ 0 w 178"/>
                  <a:gd name="T9" fmla="*/ 43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3" name="Freeform 13"/>
              <p:cNvSpPr>
                <a:spLocks/>
              </p:cNvSpPr>
              <p:nvPr/>
            </p:nvSpPr>
            <p:spPr bwMode="auto">
              <a:xfrm>
                <a:off x="1389" y="2867"/>
                <a:ext cx="559" cy="88"/>
              </a:xfrm>
              <a:custGeom>
                <a:avLst/>
                <a:gdLst>
                  <a:gd name="T0" fmla="*/ 27 w 1118"/>
                  <a:gd name="T1" fmla="*/ 0 h 178"/>
                  <a:gd name="T2" fmla="*/ 140 w 1118"/>
                  <a:gd name="T3" fmla="*/ 0 h 178"/>
                  <a:gd name="T4" fmla="*/ 118 w 1118"/>
                  <a:gd name="T5" fmla="*/ 22 h 178"/>
                  <a:gd name="T6" fmla="*/ 0 w 1118"/>
                  <a:gd name="T7" fmla="*/ 22 h 178"/>
                  <a:gd name="T8" fmla="*/ 27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4" name="Freeform 14"/>
              <p:cNvSpPr>
                <a:spLocks/>
              </p:cNvSpPr>
              <p:nvPr/>
            </p:nvSpPr>
            <p:spPr bwMode="auto">
              <a:xfrm>
                <a:off x="1405" y="2999"/>
                <a:ext cx="417" cy="308"/>
              </a:xfrm>
              <a:custGeom>
                <a:avLst/>
                <a:gdLst>
                  <a:gd name="T0" fmla="*/ 3 w 834"/>
                  <a:gd name="T1" fmla="*/ 75 h 617"/>
                  <a:gd name="T2" fmla="*/ 5 w 834"/>
                  <a:gd name="T3" fmla="*/ 75 h 617"/>
                  <a:gd name="T4" fmla="*/ 8 w 834"/>
                  <a:gd name="T5" fmla="*/ 75 h 617"/>
                  <a:gd name="T6" fmla="*/ 12 w 834"/>
                  <a:gd name="T7" fmla="*/ 75 h 617"/>
                  <a:gd name="T8" fmla="*/ 17 w 834"/>
                  <a:gd name="T9" fmla="*/ 76 h 617"/>
                  <a:gd name="T10" fmla="*/ 24 w 834"/>
                  <a:gd name="T11" fmla="*/ 76 h 617"/>
                  <a:gd name="T12" fmla="*/ 32 w 834"/>
                  <a:gd name="T13" fmla="*/ 76 h 617"/>
                  <a:gd name="T14" fmla="*/ 40 w 834"/>
                  <a:gd name="T15" fmla="*/ 77 h 617"/>
                  <a:gd name="T16" fmla="*/ 49 w 834"/>
                  <a:gd name="T17" fmla="*/ 77 h 617"/>
                  <a:gd name="T18" fmla="*/ 58 w 834"/>
                  <a:gd name="T19" fmla="*/ 77 h 617"/>
                  <a:gd name="T20" fmla="*/ 67 w 834"/>
                  <a:gd name="T21" fmla="*/ 77 h 617"/>
                  <a:gd name="T22" fmla="*/ 75 w 834"/>
                  <a:gd name="T23" fmla="*/ 76 h 617"/>
                  <a:gd name="T24" fmla="*/ 82 w 834"/>
                  <a:gd name="T25" fmla="*/ 76 h 617"/>
                  <a:gd name="T26" fmla="*/ 89 w 834"/>
                  <a:gd name="T27" fmla="*/ 76 h 617"/>
                  <a:gd name="T28" fmla="*/ 94 w 834"/>
                  <a:gd name="T29" fmla="*/ 75 h 617"/>
                  <a:gd name="T30" fmla="*/ 97 w 834"/>
                  <a:gd name="T31" fmla="*/ 75 h 617"/>
                  <a:gd name="T32" fmla="*/ 100 w 834"/>
                  <a:gd name="T33" fmla="*/ 75 h 617"/>
                  <a:gd name="T34" fmla="*/ 102 w 834"/>
                  <a:gd name="T35" fmla="*/ 75 h 617"/>
                  <a:gd name="T36" fmla="*/ 102 w 834"/>
                  <a:gd name="T37" fmla="*/ 70 h 617"/>
                  <a:gd name="T38" fmla="*/ 104 w 834"/>
                  <a:gd name="T39" fmla="*/ 52 h 617"/>
                  <a:gd name="T40" fmla="*/ 104 w 834"/>
                  <a:gd name="T41" fmla="*/ 25 h 617"/>
                  <a:gd name="T42" fmla="*/ 102 w 834"/>
                  <a:gd name="T43" fmla="*/ 6 h 617"/>
                  <a:gd name="T44" fmla="*/ 102 w 834"/>
                  <a:gd name="T45" fmla="*/ 2 h 617"/>
                  <a:gd name="T46" fmla="*/ 100 w 834"/>
                  <a:gd name="T47" fmla="*/ 1 h 617"/>
                  <a:gd name="T48" fmla="*/ 97 w 834"/>
                  <a:gd name="T49" fmla="*/ 1 h 617"/>
                  <a:gd name="T50" fmla="*/ 93 w 834"/>
                  <a:gd name="T51" fmla="*/ 1 h 617"/>
                  <a:gd name="T52" fmla="*/ 87 w 834"/>
                  <a:gd name="T53" fmla="*/ 1 h 617"/>
                  <a:gd name="T54" fmla="*/ 80 w 834"/>
                  <a:gd name="T55" fmla="*/ 0 h 617"/>
                  <a:gd name="T56" fmla="*/ 72 w 834"/>
                  <a:gd name="T57" fmla="*/ 0 h 617"/>
                  <a:gd name="T58" fmla="*/ 64 w 834"/>
                  <a:gd name="T59" fmla="*/ 0 h 617"/>
                  <a:gd name="T60" fmla="*/ 56 w 834"/>
                  <a:gd name="T61" fmla="*/ 0 h 617"/>
                  <a:gd name="T62" fmla="*/ 48 w 834"/>
                  <a:gd name="T63" fmla="*/ 0 h 617"/>
                  <a:gd name="T64" fmla="*/ 40 w 834"/>
                  <a:gd name="T65" fmla="*/ 0 h 617"/>
                  <a:gd name="T66" fmla="*/ 32 w 834"/>
                  <a:gd name="T67" fmla="*/ 0 h 617"/>
                  <a:gd name="T68" fmla="*/ 24 w 834"/>
                  <a:gd name="T69" fmla="*/ 0 h 617"/>
                  <a:gd name="T70" fmla="*/ 17 w 834"/>
                  <a:gd name="T71" fmla="*/ 1 h 617"/>
                  <a:gd name="T72" fmla="*/ 12 w 834"/>
                  <a:gd name="T73" fmla="*/ 1 h 617"/>
                  <a:gd name="T74" fmla="*/ 8 w 834"/>
                  <a:gd name="T75" fmla="*/ 1 h 617"/>
                  <a:gd name="T76" fmla="*/ 5 w 834"/>
                  <a:gd name="T77" fmla="*/ 1 h 617"/>
                  <a:gd name="T78" fmla="*/ 3 w 834"/>
                  <a:gd name="T79" fmla="*/ 2 h 617"/>
                  <a:gd name="T80" fmla="*/ 3 w 834"/>
                  <a:gd name="T81" fmla="*/ 8 h 617"/>
                  <a:gd name="T82" fmla="*/ 1 w 834"/>
                  <a:gd name="T83" fmla="*/ 29 h 617"/>
                  <a:gd name="T84" fmla="*/ 1 w 834"/>
                  <a:gd name="T85" fmla="*/ 49 h 617"/>
                  <a:gd name="T86" fmla="*/ 3 w 834"/>
                  <a:gd name="T87" fmla="*/ 69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5" name="Freeform 15"/>
              <p:cNvSpPr>
                <a:spLocks/>
              </p:cNvSpPr>
              <p:nvPr/>
            </p:nvSpPr>
            <p:spPr bwMode="auto">
              <a:xfrm>
                <a:off x="1424" y="3018"/>
                <a:ext cx="380" cy="271"/>
              </a:xfrm>
              <a:custGeom>
                <a:avLst/>
                <a:gdLst>
                  <a:gd name="T0" fmla="*/ 4 w 760"/>
                  <a:gd name="T1" fmla="*/ 1 h 543"/>
                  <a:gd name="T2" fmla="*/ 8 w 760"/>
                  <a:gd name="T3" fmla="*/ 1 h 543"/>
                  <a:gd name="T4" fmla="*/ 12 w 760"/>
                  <a:gd name="T5" fmla="*/ 1 h 543"/>
                  <a:gd name="T6" fmla="*/ 18 w 760"/>
                  <a:gd name="T7" fmla="*/ 0 h 543"/>
                  <a:gd name="T8" fmla="*/ 24 w 760"/>
                  <a:gd name="T9" fmla="*/ 0 h 543"/>
                  <a:gd name="T10" fmla="*/ 30 w 760"/>
                  <a:gd name="T11" fmla="*/ 0 h 543"/>
                  <a:gd name="T12" fmla="*/ 37 w 760"/>
                  <a:gd name="T13" fmla="*/ 0 h 543"/>
                  <a:gd name="T14" fmla="*/ 44 w 760"/>
                  <a:gd name="T15" fmla="*/ 0 h 543"/>
                  <a:gd name="T16" fmla="*/ 50 w 760"/>
                  <a:gd name="T17" fmla="*/ 0 h 543"/>
                  <a:gd name="T18" fmla="*/ 57 w 760"/>
                  <a:gd name="T19" fmla="*/ 0 h 543"/>
                  <a:gd name="T20" fmla="*/ 64 w 760"/>
                  <a:gd name="T21" fmla="*/ 0 h 543"/>
                  <a:gd name="T22" fmla="*/ 71 w 760"/>
                  <a:gd name="T23" fmla="*/ 0 h 543"/>
                  <a:gd name="T24" fmla="*/ 77 w 760"/>
                  <a:gd name="T25" fmla="*/ 0 h 543"/>
                  <a:gd name="T26" fmla="*/ 83 w 760"/>
                  <a:gd name="T27" fmla="*/ 1 h 543"/>
                  <a:gd name="T28" fmla="*/ 88 w 760"/>
                  <a:gd name="T29" fmla="*/ 1 h 543"/>
                  <a:gd name="T30" fmla="*/ 92 w 760"/>
                  <a:gd name="T31" fmla="*/ 1 h 543"/>
                  <a:gd name="T32" fmla="*/ 94 w 760"/>
                  <a:gd name="T33" fmla="*/ 6 h 543"/>
                  <a:gd name="T34" fmla="*/ 95 w 760"/>
                  <a:gd name="T35" fmla="*/ 23 h 543"/>
                  <a:gd name="T36" fmla="*/ 95 w 760"/>
                  <a:gd name="T37" fmla="*/ 45 h 543"/>
                  <a:gd name="T38" fmla="*/ 94 w 760"/>
                  <a:gd name="T39" fmla="*/ 61 h 543"/>
                  <a:gd name="T40" fmla="*/ 92 w 760"/>
                  <a:gd name="T41" fmla="*/ 66 h 543"/>
                  <a:gd name="T42" fmla="*/ 88 w 760"/>
                  <a:gd name="T43" fmla="*/ 66 h 543"/>
                  <a:gd name="T44" fmla="*/ 84 w 760"/>
                  <a:gd name="T45" fmla="*/ 66 h 543"/>
                  <a:gd name="T46" fmla="*/ 79 w 760"/>
                  <a:gd name="T47" fmla="*/ 67 h 543"/>
                  <a:gd name="T48" fmla="*/ 73 w 760"/>
                  <a:gd name="T49" fmla="*/ 67 h 543"/>
                  <a:gd name="T50" fmla="*/ 67 w 760"/>
                  <a:gd name="T51" fmla="*/ 67 h 543"/>
                  <a:gd name="T52" fmla="*/ 60 w 760"/>
                  <a:gd name="T53" fmla="*/ 67 h 543"/>
                  <a:gd name="T54" fmla="*/ 53 w 760"/>
                  <a:gd name="T55" fmla="*/ 67 h 543"/>
                  <a:gd name="T56" fmla="*/ 45 w 760"/>
                  <a:gd name="T57" fmla="*/ 67 h 543"/>
                  <a:gd name="T58" fmla="*/ 38 w 760"/>
                  <a:gd name="T59" fmla="*/ 67 h 543"/>
                  <a:gd name="T60" fmla="*/ 31 w 760"/>
                  <a:gd name="T61" fmla="*/ 67 h 543"/>
                  <a:gd name="T62" fmla="*/ 24 w 760"/>
                  <a:gd name="T63" fmla="*/ 67 h 543"/>
                  <a:gd name="T64" fmla="*/ 18 w 760"/>
                  <a:gd name="T65" fmla="*/ 67 h 543"/>
                  <a:gd name="T66" fmla="*/ 13 w 760"/>
                  <a:gd name="T67" fmla="*/ 66 h 543"/>
                  <a:gd name="T68" fmla="*/ 8 w 760"/>
                  <a:gd name="T69" fmla="*/ 66 h 543"/>
                  <a:gd name="T70" fmla="*/ 4 w 760"/>
                  <a:gd name="T71" fmla="*/ 66 h 543"/>
                  <a:gd name="T72" fmla="*/ 2 w 760"/>
                  <a:gd name="T73" fmla="*/ 60 h 543"/>
                  <a:gd name="T74" fmla="*/ 1 w 760"/>
                  <a:gd name="T75" fmla="*/ 42 h 543"/>
                  <a:gd name="T76" fmla="*/ 1 w 760"/>
                  <a:gd name="T77" fmla="*/ 26 h 543"/>
                  <a:gd name="T78" fmla="*/ 2 w 760"/>
                  <a:gd name="T79" fmla="*/ 8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6" name="Freeform 16"/>
              <p:cNvSpPr>
                <a:spLocks/>
              </p:cNvSpPr>
              <p:nvPr/>
            </p:nvSpPr>
            <p:spPr bwMode="auto">
              <a:xfrm>
                <a:off x="1692" y="3426"/>
                <a:ext cx="164" cy="48"/>
              </a:xfrm>
              <a:custGeom>
                <a:avLst/>
                <a:gdLst>
                  <a:gd name="T0" fmla="*/ 41 w 329"/>
                  <a:gd name="T1" fmla="*/ 5 h 96"/>
                  <a:gd name="T2" fmla="*/ 26 w 329"/>
                  <a:gd name="T3" fmla="*/ 5 h 96"/>
                  <a:gd name="T4" fmla="*/ 26 w 329"/>
                  <a:gd name="T5" fmla="*/ 4 h 96"/>
                  <a:gd name="T6" fmla="*/ 25 w 329"/>
                  <a:gd name="T7" fmla="*/ 3 h 96"/>
                  <a:gd name="T8" fmla="*/ 24 w 329"/>
                  <a:gd name="T9" fmla="*/ 2 h 96"/>
                  <a:gd name="T10" fmla="*/ 24 w 329"/>
                  <a:gd name="T11" fmla="*/ 2 h 96"/>
                  <a:gd name="T12" fmla="*/ 23 w 329"/>
                  <a:gd name="T13" fmla="*/ 1 h 96"/>
                  <a:gd name="T14" fmla="*/ 22 w 329"/>
                  <a:gd name="T15" fmla="*/ 1 h 96"/>
                  <a:gd name="T16" fmla="*/ 21 w 329"/>
                  <a:gd name="T17" fmla="*/ 1 h 96"/>
                  <a:gd name="T18" fmla="*/ 20 w 329"/>
                  <a:gd name="T19" fmla="*/ 0 h 96"/>
                  <a:gd name="T20" fmla="*/ 19 w 329"/>
                  <a:gd name="T21" fmla="*/ 1 h 96"/>
                  <a:gd name="T22" fmla="*/ 18 w 329"/>
                  <a:gd name="T23" fmla="*/ 1 h 96"/>
                  <a:gd name="T24" fmla="*/ 17 w 329"/>
                  <a:gd name="T25" fmla="*/ 1 h 96"/>
                  <a:gd name="T26" fmla="*/ 16 w 329"/>
                  <a:gd name="T27" fmla="*/ 2 h 96"/>
                  <a:gd name="T28" fmla="*/ 16 w 329"/>
                  <a:gd name="T29" fmla="*/ 2 h 96"/>
                  <a:gd name="T30" fmla="*/ 15 w 329"/>
                  <a:gd name="T31" fmla="*/ 3 h 96"/>
                  <a:gd name="T32" fmla="*/ 15 w 329"/>
                  <a:gd name="T33" fmla="*/ 4 h 96"/>
                  <a:gd name="T34" fmla="*/ 14 w 329"/>
                  <a:gd name="T35" fmla="*/ 5 h 96"/>
                  <a:gd name="T36" fmla="*/ 0 w 329"/>
                  <a:gd name="T37" fmla="*/ 5 h 96"/>
                  <a:gd name="T38" fmla="*/ 0 w 329"/>
                  <a:gd name="T39" fmla="*/ 8 h 96"/>
                  <a:gd name="T40" fmla="*/ 14 w 329"/>
                  <a:gd name="T41" fmla="*/ 8 h 96"/>
                  <a:gd name="T42" fmla="*/ 15 w 329"/>
                  <a:gd name="T43" fmla="*/ 9 h 96"/>
                  <a:gd name="T44" fmla="*/ 15 w 329"/>
                  <a:gd name="T45" fmla="*/ 10 h 96"/>
                  <a:gd name="T46" fmla="*/ 16 w 329"/>
                  <a:gd name="T47" fmla="*/ 11 h 96"/>
                  <a:gd name="T48" fmla="*/ 16 w 329"/>
                  <a:gd name="T49" fmla="*/ 11 h 96"/>
                  <a:gd name="T50" fmla="*/ 17 w 329"/>
                  <a:gd name="T51" fmla="*/ 12 h 96"/>
                  <a:gd name="T52" fmla="*/ 18 w 329"/>
                  <a:gd name="T53" fmla="*/ 12 h 96"/>
                  <a:gd name="T54" fmla="*/ 19 w 329"/>
                  <a:gd name="T55" fmla="*/ 12 h 96"/>
                  <a:gd name="T56" fmla="*/ 20 w 329"/>
                  <a:gd name="T57" fmla="*/ 12 h 96"/>
                  <a:gd name="T58" fmla="*/ 21 w 329"/>
                  <a:gd name="T59" fmla="*/ 12 h 96"/>
                  <a:gd name="T60" fmla="*/ 22 w 329"/>
                  <a:gd name="T61" fmla="*/ 12 h 96"/>
                  <a:gd name="T62" fmla="*/ 23 w 329"/>
                  <a:gd name="T63" fmla="*/ 12 h 96"/>
                  <a:gd name="T64" fmla="*/ 24 w 329"/>
                  <a:gd name="T65" fmla="*/ 11 h 96"/>
                  <a:gd name="T66" fmla="*/ 24 w 329"/>
                  <a:gd name="T67" fmla="*/ 11 h 96"/>
                  <a:gd name="T68" fmla="*/ 25 w 329"/>
                  <a:gd name="T69" fmla="*/ 10 h 96"/>
                  <a:gd name="T70" fmla="*/ 26 w 329"/>
                  <a:gd name="T71" fmla="*/ 9 h 96"/>
                  <a:gd name="T72" fmla="*/ 26 w 329"/>
                  <a:gd name="T73" fmla="*/ 8 h 96"/>
                  <a:gd name="T74" fmla="*/ 41 w 329"/>
                  <a:gd name="T75" fmla="*/ 8 h 96"/>
                  <a:gd name="T76" fmla="*/ 41 w 329"/>
                  <a:gd name="T77" fmla="*/ 5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7" name="Freeform 17"/>
              <p:cNvSpPr>
                <a:spLocks/>
              </p:cNvSpPr>
              <p:nvPr/>
            </p:nvSpPr>
            <p:spPr bwMode="auto">
              <a:xfrm>
                <a:off x="943" y="3499"/>
                <a:ext cx="1057" cy="271"/>
              </a:xfrm>
              <a:custGeom>
                <a:avLst/>
                <a:gdLst>
                  <a:gd name="T0" fmla="*/ 48 w 2114"/>
                  <a:gd name="T1" fmla="*/ 0 h 543"/>
                  <a:gd name="T2" fmla="*/ 31 w 2114"/>
                  <a:gd name="T3" fmla="*/ 7 h 543"/>
                  <a:gd name="T4" fmla="*/ 0 w 2114"/>
                  <a:gd name="T5" fmla="*/ 45 h 543"/>
                  <a:gd name="T6" fmla="*/ 0 w 2114"/>
                  <a:gd name="T7" fmla="*/ 67 h 543"/>
                  <a:gd name="T8" fmla="*/ 218 w 2114"/>
                  <a:gd name="T9" fmla="*/ 67 h 543"/>
                  <a:gd name="T10" fmla="*/ 265 w 2114"/>
                  <a:gd name="T11" fmla="*/ 27 h 543"/>
                  <a:gd name="T12" fmla="*/ 265 w 2114"/>
                  <a:gd name="T13" fmla="*/ 0 h 543"/>
                  <a:gd name="T14" fmla="*/ 48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8" name="Freeform 18"/>
              <p:cNvSpPr>
                <a:spLocks/>
              </p:cNvSpPr>
              <p:nvPr/>
            </p:nvSpPr>
            <p:spPr bwMode="auto">
              <a:xfrm>
                <a:off x="1009" y="3545"/>
                <a:ext cx="910" cy="136"/>
              </a:xfrm>
              <a:custGeom>
                <a:avLst/>
                <a:gdLst>
                  <a:gd name="T0" fmla="*/ 21 w 1820"/>
                  <a:gd name="T1" fmla="*/ 6 h 272"/>
                  <a:gd name="T2" fmla="*/ 34 w 1820"/>
                  <a:gd name="T3" fmla="*/ 0 h 272"/>
                  <a:gd name="T4" fmla="*/ 228 w 1820"/>
                  <a:gd name="T5" fmla="*/ 0 h 272"/>
                  <a:gd name="T6" fmla="*/ 221 w 1820"/>
                  <a:gd name="T7" fmla="*/ 5 h 272"/>
                  <a:gd name="T8" fmla="*/ 198 w 1820"/>
                  <a:gd name="T9" fmla="*/ 34 h 272"/>
                  <a:gd name="T10" fmla="*/ 0 w 1820"/>
                  <a:gd name="T11" fmla="*/ 34 h 272"/>
                  <a:gd name="T12" fmla="*/ 21 w 1820"/>
                  <a:gd name="T13" fmla="*/ 6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29" name="Freeform 19"/>
              <p:cNvSpPr>
                <a:spLocks/>
              </p:cNvSpPr>
              <p:nvPr/>
            </p:nvSpPr>
            <p:spPr bwMode="auto">
              <a:xfrm>
                <a:off x="990" y="3700"/>
                <a:ext cx="804" cy="23"/>
              </a:xfrm>
              <a:custGeom>
                <a:avLst/>
                <a:gdLst>
                  <a:gd name="T0" fmla="*/ 0 w 1609"/>
                  <a:gd name="T1" fmla="*/ 0 h 48"/>
                  <a:gd name="T2" fmla="*/ 0 w 1609"/>
                  <a:gd name="T3" fmla="*/ 0 h 48"/>
                  <a:gd name="T4" fmla="*/ 201 w 1609"/>
                  <a:gd name="T5" fmla="*/ 0 h 48"/>
                  <a:gd name="T6" fmla="*/ 201 w 1609"/>
                  <a:gd name="T7" fmla="*/ 5 h 48"/>
                  <a:gd name="T8" fmla="*/ 0 w 1609"/>
                  <a:gd name="T9" fmla="*/ 5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0" name="Freeform 20"/>
              <p:cNvSpPr>
                <a:spLocks/>
              </p:cNvSpPr>
              <p:nvPr/>
            </p:nvSpPr>
            <p:spPr bwMode="auto">
              <a:xfrm>
                <a:off x="1813" y="3546"/>
                <a:ext cx="140" cy="164"/>
              </a:xfrm>
              <a:custGeom>
                <a:avLst/>
                <a:gdLst>
                  <a:gd name="T0" fmla="*/ 0 w 281"/>
                  <a:gd name="T1" fmla="*/ 41 h 328"/>
                  <a:gd name="T2" fmla="*/ 0 w 281"/>
                  <a:gd name="T3" fmla="*/ 37 h 328"/>
                  <a:gd name="T4" fmla="*/ 23 w 281"/>
                  <a:gd name="T5" fmla="*/ 8 h 328"/>
                  <a:gd name="T6" fmla="*/ 35 w 281"/>
                  <a:gd name="T7" fmla="*/ 0 h 328"/>
                  <a:gd name="T8" fmla="*/ 35 w 281"/>
                  <a:gd name="T9" fmla="*/ 11 h 328"/>
                  <a:gd name="T10" fmla="*/ 0 w 281"/>
                  <a:gd name="T11" fmla="*/ 41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1" name="Freeform 21"/>
              <p:cNvSpPr>
                <a:spLocks/>
              </p:cNvSpPr>
              <p:nvPr/>
            </p:nvSpPr>
            <p:spPr bwMode="auto">
              <a:xfrm>
                <a:off x="1294" y="3577"/>
                <a:ext cx="39" cy="16"/>
              </a:xfrm>
              <a:custGeom>
                <a:avLst/>
                <a:gdLst>
                  <a:gd name="T0" fmla="*/ 6 w 80"/>
                  <a:gd name="T1" fmla="*/ 4 h 31"/>
                  <a:gd name="T2" fmla="*/ 9 w 80"/>
                  <a:gd name="T3" fmla="*/ 0 h 31"/>
                  <a:gd name="T4" fmla="*/ 3 w 80"/>
                  <a:gd name="T5" fmla="*/ 0 h 31"/>
                  <a:gd name="T6" fmla="*/ 0 w 80"/>
                  <a:gd name="T7" fmla="*/ 4 h 31"/>
                  <a:gd name="T8" fmla="*/ 6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2" name="Freeform 22"/>
              <p:cNvSpPr>
                <a:spLocks/>
              </p:cNvSpPr>
              <p:nvPr/>
            </p:nvSpPr>
            <p:spPr bwMode="auto">
              <a:xfrm>
                <a:off x="1736"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3" name="Freeform 23"/>
              <p:cNvSpPr>
                <a:spLocks/>
              </p:cNvSpPr>
              <p:nvPr/>
            </p:nvSpPr>
            <p:spPr bwMode="auto">
              <a:xfrm>
                <a:off x="1539"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4" name="Freeform 24"/>
              <p:cNvSpPr>
                <a:spLocks/>
              </p:cNvSpPr>
              <p:nvPr/>
            </p:nvSpPr>
            <p:spPr bwMode="auto">
              <a:xfrm>
                <a:off x="1146"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5" name="Freeform 25"/>
              <p:cNvSpPr>
                <a:spLocks/>
              </p:cNvSpPr>
              <p:nvPr/>
            </p:nvSpPr>
            <p:spPr bwMode="auto">
              <a:xfrm>
                <a:off x="1195" y="3577"/>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6" name="Freeform 26"/>
              <p:cNvSpPr>
                <a:spLocks/>
              </p:cNvSpPr>
              <p:nvPr/>
            </p:nvSpPr>
            <p:spPr bwMode="auto">
              <a:xfrm>
                <a:off x="1244"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7" name="Freeform 27"/>
              <p:cNvSpPr>
                <a:spLocks/>
              </p:cNvSpPr>
              <p:nvPr/>
            </p:nvSpPr>
            <p:spPr bwMode="auto">
              <a:xfrm>
                <a:off x="163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8" name="Freeform 28"/>
              <p:cNvSpPr>
                <a:spLocks/>
              </p:cNvSpPr>
              <p:nvPr/>
            </p:nvSpPr>
            <p:spPr bwMode="auto">
              <a:xfrm>
                <a:off x="1491" y="3577"/>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39" name="Freeform 29"/>
              <p:cNvSpPr>
                <a:spLocks/>
              </p:cNvSpPr>
              <p:nvPr/>
            </p:nvSpPr>
            <p:spPr bwMode="auto">
              <a:xfrm>
                <a:off x="1441"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0" name="Freeform 30"/>
              <p:cNvSpPr>
                <a:spLocks/>
              </p:cNvSpPr>
              <p:nvPr/>
            </p:nvSpPr>
            <p:spPr bwMode="auto">
              <a:xfrm>
                <a:off x="158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1" name="Freeform 31"/>
              <p:cNvSpPr>
                <a:spLocks/>
              </p:cNvSpPr>
              <p:nvPr/>
            </p:nvSpPr>
            <p:spPr bwMode="auto">
              <a:xfrm>
                <a:off x="1687"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2" name="Freeform 32"/>
              <p:cNvSpPr>
                <a:spLocks/>
              </p:cNvSpPr>
              <p:nvPr/>
            </p:nvSpPr>
            <p:spPr bwMode="auto">
              <a:xfrm>
                <a:off x="1392"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3" name="Freeform 33"/>
              <p:cNvSpPr>
                <a:spLocks/>
              </p:cNvSpPr>
              <p:nvPr/>
            </p:nvSpPr>
            <p:spPr bwMode="auto">
              <a:xfrm>
                <a:off x="1343"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4" name="Freeform 34"/>
              <p:cNvSpPr>
                <a:spLocks/>
              </p:cNvSpPr>
              <p:nvPr/>
            </p:nvSpPr>
            <p:spPr bwMode="auto">
              <a:xfrm>
                <a:off x="1470" y="3602"/>
                <a:ext cx="39" cy="16"/>
              </a:xfrm>
              <a:custGeom>
                <a:avLst/>
                <a:gdLst>
                  <a:gd name="T0" fmla="*/ 7 w 78"/>
                  <a:gd name="T1" fmla="*/ 4 h 31"/>
                  <a:gd name="T2" fmla="*/ 10 w 78"/>
                  <a:gd name="T3" fmla="*/ 0 h 31"/>
                  <a:gd name="T4" fmla="*/ 4 w 78"/>
                  <a:gd name="T5" fmla="*/ 0 h 31"/>
                  <a:gd name="T6" fmla="*/ 0 w 78"/>
                  <a:gd name="T7" fmla="*/ 4 h 31"/>
                  <a:gd name="T8" fmla="*/ 7 w 78"/>
                  <a:gd name="T9" fmla="*/ 4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5" name="Freeform 35"/>
              <p:cNvSpPr>
                <a:spLocks/>
              </p:cNvSpPr>
              <p:nvPr/>
            </p:nvSpPr>
            <p:spPr bwMode="auto">
              <a:xfrm>
                <a:off x="1175"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6" name="Freeform 36"/>
              <p:cNvSpPr>
                <a:spLocks/>
              </p:cNvSpPr>
              <p:nvPr/>
            </p:nvSpPr>
            <p:spPr bwMode="auto">
              <a:xfrm>
                <a:off x="1223"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7" name="Freeform 37"/>
              <p:cNvSpPr>
                <a:spLocks/>
              </p:cNvSpPr>
              <p:nvPr/>
            </p:nvSpPr>
            <p:spPr bwMode="auto">
              <a:xfrm>
                <a:off x="1273"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8" name="Freeform 38"/>
              <p:cNvSpPr>
                <a:spLocks/>
              </p:cNvSpPr>
              <p:nvPr/>
            </p:nvSpPr>
            <p:spPr bwMode="auto">
              <a:xfrm>
                <a:off x="1322"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49" name="Freeform 39"/>
              <p:cNvSpPr>
                <a:spLocks/>
              </p:cNvSpPr>
              <p:nvPr/>
            </p:nvSpPr>
            <p:spPr bwMode="auto">
              <a:xfrm>
                <a:off x="1715" y="3602"/>
                <a:ext cx="41" cy="16"/>
              </a:xfrm>
              <a:custGeom>
                <a:avLst/>
                <a:gdLst>
                  <a:gd name="T0" fmla="*/ 0 w 80"/>
                  <a:gd name="T1" fmla="*/ 4 h 31"/>
                  <a:gd name="T2" fmla="*/ 7 w 80"/>
                  <a:gd name="T3" fmla="*/ 4 h 31"/>
                  <a:gd name="T4" fmla="*/ 11 w 80"/>
                  <a:gd name="T5" fmla="*/ 0 h 31"/>
                  <a:gd name="T6" fmla="*/ 4 w 80"/>
                  <a:gd name="T7" fmla="*/ 0 h 31"/>
                  <a:gd name="T8" fmla="*/ 0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0" name="Freeform 40"/>
              <p:cNvSpPr>
                <a:spLocks/>
              </p:cNvSpPr>
              <p:nvPr/>
            </p:nvSpPr>
            <p:spPr bwMode="auto">
              <a:xfrm>
                <a:off x="1126" y="3602"/>
                <a:ext cx="39" cy="16"/>
              </a:xfrm>
              <a:custGeom>
                <a:avLst/>
                <a:gdLst>
                  <a:gd name="T0" fmla="*/ 9 w 80"/>
                  <a:gd name="T1" fmla="*/ 0 h 31"/>
                  <a:gd name="T2" fmla="*/ 3 w 80"/>
                  <a:gd name="T3" fmla="*/ 0 h 31"/>
                  <a:gd name="T4" fmla="*/ 0 w 80"/>
                  <a:gd name="T5" fmla="*/ 4 h 31"/>
                  <a:gd name="T6" fmla="*/ 6 w 80"/>
                  <a:gd name="T7" fmla="*/ 4 h 31"/>
                  <a:gd name="T8" fmla="*/ 9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1" name="Freeform 41"/>
              <p:cNvSpPr>
                <a:spLocks/>
              </p:cNvSpPr>
              <p:nvPr/>
            </p:nvSpPr>
            <p:spPr bwMode="auto">
              <a:xfrm>
                <a:off x="1518" y="3602"/>
                <a:ext cx="41" cy="16"/>
              </a:xfrm>
              <a:custGeom>
                <a:avLst/>
                <a:gdLst>
                  <a:gd name="T0" fmla="*/ 7 w 80"/>
                  <a:gd name="T1" fmla="*/ 4 h 31"/>
                  <a:gd name="T2" fmla="*/ 11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2" name="Freeform 42"/>
              <p:cNvSpPr>
                <a:spLocks/>
              </p:cNvSpPr>
              <p:nvPr/>
            </p:nvSpPr>
            <p:spPr bwMode="auto">
              <a:xfrm>
                <a:off x="1617" y="3602"/>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3" name="Freeform 43"/>
              <p:cNvSpPr>
                <a:spLocks/>
              </p:cNvSpPr>
              <p:nvPr/>
            </p:nvSpPr>
            <p:spPr bwMode="auto">
              <a:xfrm>
                <a:off x="1568"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4" name="Freeform 44"/>
              <p:cNvSpPr>
                <a:spLocks/>
              </p:cNvSpPr>
              <p:nvPr/>
            </p:nvSpPr>
            <p:spPr bwMode="auto">
              <a:xfrm>
                <a:off x="1372" y="3602"/>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5" name="Freeform 45"/>
              <p:cNvSpPr>
                <a:spLocks/>
              </p:cNvSpPr>
              <p:nvPr/>
            </p:nvSpPr>
            <p:spPr bwMode="auto">
              <a:xfrm>
                <a:off x="1420"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6" name="Freeform 46"/>
              <p:cNvSpPr>
                <a:spLocks/>
              </p:cNvSpPr>
              <p:nvPr/>
            </p:nvSpPr>
            <p:spPr bwMode="auto">
              <a:xfrm>
                <a:off x="1666"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7" name="Freeform 47"/>
              <p:cNvSpPr>
                <a:spLocks/>
              </p:cNvSpPr>
              <p:nvPr/>
            </p:nvSpPr>
            <p:spPr bwMode="auto">
              <a:xfrm>
                <a:off x="1646" y="3628"/>
                <a:ext cx="39" cy="15"/>
              </a:xfrm>
              <a:custGeom>
                <a:avLst/>
                <a:gdLst>
                  <a:gd name="T0" fmla="*/ 3 w 80"/>
                  <a:gd name="T1" fmla="*/ 0 h 32"/>
                  <a:gd name="T2" fmla="*/ 0 w 80"/>
                  <a:gd name="T3" fmla="*/ 3 h 32"/>
                  <a:gd name="T4" fmla="*/ 6 w 80"/>
                  <a:gd name="T5" fmla="*/ 3 h 32"/>
                  <a:gd name="T6" fmla="*/ 9 w 80"/>
                  <a:gd name="T7" fmla="*/ 0 h 32"/>
                  <a:gd name="T8" fmla="*/ 3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8" name="Freeform 48"/>
              <p:cNvSpPr>
                <a:spLocks/>
              </p:cNvSpPr>
              <p:nvPr/>
            </p:nvSpPr>
            <p:spPr bwMode="auto">
              <a:xfrm>
                <a:off x="1154"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59" name="Freeform 49"/>
              <p:cNvSpPr>
                <a:spLocks/>
              </p:cNvSpPr>
              <p:nvPr/>
            </p:nvSpPr>
            <p:spPr bwMode="auto">
              <a:xfrm>
                <a:off x="1547"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0" name="Freeform 50"/>
              <p:cNvSpPr>
                <a:spLocks/>
              </p:cNvSpPr>
              <p:nvPr/>
            </p:nvSpPr>
            <p:spPr bwMode="auto">
              <a:xfrm>
                <a:off x="1596"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1" name="Freeform 51"/>
              <p:cNvSpPr>
                <a:spLocks/>
              </p:cNvSpPr>
              <p:nvPr/>
            </p:nvSpPr>
            <p:spPr bwMode="auto">
              <a:xfrm>
                <a:off x="1695" y="3628"/>
                <a:ext cx="40" cy="15"/>
              </a:xfrm>
              <a:custGeom>
                <a:avLst/>
                <a:gdLst>
                  <a:gd name="T0" fmla="*/ 0 w 81"/>
                  <a:gd name="T1" fmla="*/ 3 h 32"/>
                  <a:gd name="T2" fmla="*/ 7 w 81"/>
                  <a:gd name="T3" fmla="*/ 3 h 32"/>
                  <a:gd name="T4" fmla="*/ 10 w 81"/>
                  <a:gd name="T5" fmla="*/ 0 h 32"/>
                  <a:gd name="T6" fmla="*/ 3 w 81"/>
                  <a:gd name="T7" fmla="*/ 0 h 32"/>
                  <a:gd name="T8" fmla="*/ 0 w 81"/>
                  <a:gd name="T9" fmla="*/ 3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2" name="Freeform 52"/>
              <p:cNvSpPr>
                <a:spLocks/>
              </p:cNvSpPr>
              <p:nvPr/>
            </p:nvSpPr>
            <p:spPr bwMode="auto">
              <a:xfrm>
                <a:off x="1105" y="3628"/>
                <a:ext cx="40" cy="15"/>
              </a:xfrm>
              <a:custGeom>
                <a:avLst/>
                <a:gdLst>
                  <a:gd name="T0" fmla="*/ 10 w 79"/>
                  <a:gd name="T1" fmla="*/ 0 h 32"/>
                  <a:gd name="T2" fmla="*/ 4 w 79"/>
                  <a:gd name="T3" fmla="*/ 0 h 32"/>
                  <a:gd name="T4" fmla="*/ 0 w 79"/>
                  <a:gd name="T5" fmla="*/ 3 h 32"/>
                  <a:gd name="T6" fmla="*/ 7 w 79"/>
                  <a:gd name="T7" fmla="*/ 3 h 32"/>
                  <a:gd name="T8" fmla="*/ 1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3" name="Freeform 53"/>
              <p:cNvSpPr>
                <a:spLocks/>
              </p:cNvSpPr>
              <p:nvPr/>
            </p:nvSpPr>
            <p:spPr bwMode="auto">
              <a:xfrm>
                <a:off x="1351"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4" name="Freeform 54"/>
              <p:cNvSpPr>
                <a:spLocks/>
              </p:cNvSpPr>
              <p:nvPr/>
            </p:nvSpPr>
            <p:spPr bwMode="auto">
              <a:xfrm>
                <a:off x="1252" y="3628"/>
                <a:ext cx="41" cy="15"/>
              </a:xfrm>
              <a:custGeom>
                <a:avLst/>
                <a:gdLst>
                  <a:gd name="T0" fmla="*/ 4 w 80"/>
                  <a:gd name="T1" fmla="*/ 0 h 32"/>
                  <a:gd name="T2" fmla="*/ 0 w 80"/>
                  <a:gd name="T3" fmla="*/ 3 h 32"/>
                  <a:gd name="T4" fmla="*/ 7 w 80"/>
                  <a:gd name="T5" fmla="*/ 3 h 32"/>
                  <a:gd name="T6" fmla="*/ 11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5" name="Freeform 55"/>
              <p:cNvSpPr>
                <a:spLocks/>
              </p:cNvSpPr>
              <p:nvPr/>
            </p:nvSpPr>
            <p:spPr bwMode="auto">
              <a:xfrm>
                <a:off x="1301" y="3628"/>
                <a:ext cx="41" cy="15"/>
              </a:xfrm>
              <a:custGeom>
                <a:avLst/>
                <a:gdLst>
                  <a:gd name="T0" fmla="*/ 4 w 81"/>
                  <a:gd name="T1" fmla="*/ 0 h 32"/>
                  <a:gd name="T2" fmla="*/ 0 w 81"/>
                  <a:gd name="T3" fmla="*/ 3 h 32"/>
                  <a:gd name="T4" fmla="*/ 7 w 81"/>
                  <a:gd name="T5" fmla="*/ 3 h 32"/>
                  <a:gd name="T6" fmla="*/ 11 w 81"/>
                  <a:gd name="T7" fmla="*/ 0 h 32"/>
                  <a:gd name="T8" fmla="*/ 4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6" name="Freeform 56"/>
              <p:cNvSpPr>
                <a:spLocks/>
              </p:cNvSpPr>
              <p:nvPr/>
            </p:nvSpPr>
            <p:spPr bwMode="auto">
              <a:xfrm>
                <a:off x="1203"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7" name="Freeform 57"/>
              <p:cNvSpPr>
                <a:spLocks/>
              </p:cNvSpPr>
              <p:nvPr/>
            </p:nvSpPr>
            <p:spPr bwMode="auto">
              <a:xfrm>
                <a:off x="1449"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8" name="Freeform 58"/>
              <p:cNvSpPr>
                <a:spLocks/>
              </p:cNvSpPr>
              <p:nvPr/>
            </p:nvSpPr>
            <p:spPr bwMode="auto">
              <a:xfrm>
                <a:off x="1498"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69" name="Freeform 59"/>
              <p:cNvSpPr>
                <a:spLocks/>
              </p:cNvSpPr>
              <p:nvPr/>
            </p:nvSpPr>
            <p:spPr bwMode="auto">
              <a:xfrm>
                <a:off x="1400"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0" name="Freeform 60"/>
              <p:cNvSpPr>
                <a:spLocks/>
              </p:cNvSpPr>
              <p:nvPr/>
            </p:nvSpPr>
            <p:spPr bwMode="auto">
              <a:xfrm>
                <a:off x="1183"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1" name="Freeform 61"/>
              <p:cNvSpPr>
                <a:spLocks/>
              </p:cNvSpPr>
              <p:nvPr/>
            </p:nvSpPr>
            <p:spPr bwMode="auto">
              <a:xfrm>
                <a:off x="1625"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2" name="Freeform 62"/>
              <p:cNvSpPr>
                <a:spLocks/>
              </p:cNvSpPr>
              <p:nvPr/>
            </p:nvSpPr>
            <p:spPr bwMode="auto">
              <a:xfrm>
                <a:off x="1575" y="3653"/>
                <a:ext cx="41" cy="16"/>
              </a:xfrm>
              <a:custGeom>
                <a:avLst/>
                <a:gdLst>
                  <a:gd name="T0" fmla="*/ 4 w 80"/>
                  <a:gd name="T1" fmla="*/ 0 h 31"/>
                  <a:gd name="T2" fmla="*/ 0 w 80"/>
                  <a:gd name="T3" fmla="*/ 4 h 31"/>
                  <a:gd name="T4" fmla="*/ 7 w 80"/>
                  <a:gd name="T5" fmla="*/ 4 h 31"/>
                  <a:gd name="T6" fmla="*/ 11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3" name="Freeform 63"/>
              <p:cNvSpPr>
                <a:spLocks/>
              </p:cNvSpPr>
              <p:nvPr/>
            </p:nvSpPr>
            <p:spPr bwMode="auto">
              <a:xfrm>
                <a:off x="1281"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4" name="Freeform 64"/>
              <p:cNvSpPr>
                <a:spLocks/>
              </p:cNvSpPr>
              <p:nvPr/>
            </p:nvSpPr>
            <p:spPr bwMode="auto">
              <a:xfrm>
                <a:off x="1232"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5" name="Freeform 65"/>
              <p:cNvSpPr>
                <a:spLocks/>
              </p:cNvSpPr>
              <p:nvPr/>
            </p:nvSpPr>
            <p:spPr bwMode="auto">
              <a:xfrm>
                <a:off x="167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6" name="Freeform 66"/>
              <p:cNvSpPr>
                <a:spLocks/>
              </p:cNvSpPr>
              <p:nvPr/>
            </p:nvSpPr>
            <p:spPr bwMode="auto">
              <a:xfrm>
                <a:off x="108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7" name="Freeform 67"/>
              <p:cNvSpPr>
                <a:spLocks/>
              </p:cNvSpPr>
              <p:nvPr/>
            </p:nvSpPr>
            <p:spPr bwMode="auto">
              <a:xfrm>
                <a:off x="1133"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8" name="Freeform 68"/>
              <p:cNvSpPr>
                <a:spLocks/>
              </p:cNvSpPr>
              <p:nvPr/>
            </p:nvSpPr>
            <p:spPr bwMode="auto">
              <a:xfrm>
                <a:off x="1330"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79" name="Freeform 69"/>
              <p:cNvSpPr>
                <a:spLocks/>
              </p:cNvSpPr>
              <p:nvPr/>
            </p:nvSpPr>
            <p:spPr bwMode="auto">
              <a:xfrm>
                <a:off x="1380"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80" name="Freeform 70"/>
              <p:cNvSpPr>
                <a:spLocks/>
              </p:cNvSpPr>
              <p:nvPr/>
            </p:nvSpPr>
            <p:spPr bwMode="auto">
              <a:xfrm>
                <a:off x="1526"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81" name="Freeform 71"/>
              <p:cNvSpPr>
                <a:spLocks/>
              </p:cNvSpPr>
              <p:nvPr/>
            </p:nvSpPr>
            <p:spPr bwMode="auto">
              <a:xfrm>
                <a:off x="1429"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82" name="Freeform 72"/>
              <p:cNvSpPr>
                <a:spLocks/>
              </p:cNvSpPr>
              <p:nvPr/>
            </p:nvSpPr>
            <p:spPr bwMode="auto">
              <a:xfrm>
                <a:off x="1477"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grpSp>
          <p:nvGrpSpPr>
            <p:cNvPr id="58648" name="Group 73"/>
            <p:cNvGrpSpPr>
              <a:grpSpLocks/>
            </p:cNvGrpSpPr>
            <p:nvPr/>
          </p:nvGrpSpPr>
          <p:grpSpPr bwMode="auto">
            <a:xfrm>
              <a:off x="4886" y="2332"/>
              <a:ext cx="360" cy="303"/>
              <a:chOff x="943" y="2820"/>
              <a:chExt cx="1130" cy="950"/>
            </a:xfrm>
          </p:grpSpPr>
          <p:sp>
            <p:nvSpPr>
              <p:cNvPr id="58749" name="AutoShape 74"/>
              <p:cNvSpPr>
                <a:spLocks noChangeAspect="1" noChangeArrowheads="1" noTextEdit="1"/>
              </p:cNvSpPr>
              <p:nvPr/>
            </p:nvSpPr>
            <p:spPr bwMode="auto">
              <a:xfrm>
                <a:off x="943" y="2820"/>
                <a:ext cx="113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750" name="Freeform 75"/>
              <p:cNvSpPr>
                <a:spLocks/>
              </p:cNvSpPr>
              <p:nvPr/>
            </p:nvSpPr>
            <p:spPr bwMode="auto">
              <a:xfrm>
                <a:off x="1226" y="2820"/>
                <a:ext cx="847" cy="721"/>
              </a:xfrm>
              <a:custGeom>
                <a:avLst/>
                <a:gdLst>
                  <a:gd name="T0" fmla="*/ 180 w 1694"/>
                  <a:gd name="T1" fmla="*/ 181 h 1441"/>
                  <a:gd name="T2" fmla="*/ 212 w 1694"/>
                  <a:gd name="T3" fmla="*/ 149 h 1441"/>
                  <a:gd name="T4" fmla="*/ 212 w 1694"/>
                  <a:gd name="T5" fmla="*/ 110 h 1441"/>
                  <a:gd name="T6" fmla="*/ 197 w 1694"/>
                  <a:gd name="T7" fmla="*/ 110 h 1441"/>
                  <a:gd name="T8" fmla="*/ 197 w 1694"/>
                  <a:gd name="T9" fmla="*/ 0 h 1441"/>
                  <a:gd name="T10" fmla="*/ 63 w 1694"/>
                  <a:gd name="T11" fmla="*/ 0 h 1441"/>
                  <a:gd name="T12" fmla="*/ 25 w 1694"/>
                  <a:gd name="T13" fmla="*/ 32 h 1441"/>
                  <a:gd name="T14" fmla="*/ 25 w 1694"/>
                  <a:gd name="T15" fmla="*/ 121 h 1441"/>
                  <a:gd name="T16" fmla="*/ 0 w 1694"/>
                  <a:gd name="T17" fmla="*/ 142 h 1441"/>
                  <a:gd name="T18" fmla="*/ 0 w 1694"/>
                  <a:gd name="T19" fmla="*/ 181 h 1441"/>
                  <a:gd name="T20" fmla="*/ 180 w 1694"/>
                  <a:gd name="T21" fmla="*/ 181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1" name="Freeform 76"/>
              <p:cNvSpPr>
                <a:spLocks/>
              </p:cNvSpPr>
              <p:nvPr/>
            </p:nvSpPr>
            <p:spPr bwMode="auto">
              <a:xfrm>
                <a:off x="1873" y="2875"/>
                <a:ext cx="94" cy="450"/>
              </a:xfrm>
              <a:custGeom>
                <a:avLst/>
                <a:gdLst>
                  <a:gd name="T0" fmla="*/ 23 w 189"/>
                  <a:gd name="T1" fmla="*/ 91 h 901"/>
                  <a:gd name="T2" fmla="*/ 0 w 189"/>
                  <a:gd name="T3" fmla="*/ 112 h 901"/>
                  <a:gd name="T4" fmla="*/ 0 w 189"/>
                  <a:gd name="T5" fmla="*/ 23 h 901"/>
                  <a:gd name="T6" fmla="*/ 23 w 189"/>
                  <a:gd name="T7" fmla="*/ 0 h 901"/>
                  <a:gd name="T8" fmla="*/ 23 w 189"/>
                  <a:gd name="T9" fmla="*/ 9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2" name="Rectangle 77"/>
              <p:cNvSpPr>
                <a:spLocks noChangeArrowheads="1"/>
              </p:cNvSpPr>
              <p:nvPr/>
            </p:nvSpPr>
            <p:spPr bwMode="auto">
              <a:xfrm>
                <a:off x="1372" y="2974"/>
                <a:ext cx="482" cy="3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3" name="Freeform 78"/>
              <p:cNvSpPr>
                <a:spLocks/>
              </p:cNvSpPr>
              <p:nvPr/>
            </p:nvSpPr>
            <p:spPr bwMode="auto">
              <a:xfrm>
                <a:off x="1297" y="3305"/>
                <a:ext cx="707" cy="81"/>
              </a:xfrm>
              <a:custGeom>
                <a:avLst/>
                <a:gdLst>
                  <a:gd name="T0" fmla="*/ 146 w 1415"/>
                  <a:gd name="T1" fmla="*/ 18 h 163"/>
                  <a:gd name="T2" fmla="*/ 167 w 1415"/>
                  <a:gd name="T3" fmla="*/ 0 h 163"/>
                  <a:gd name="T4" fmla="*/ 167 w 1415"/>
                  <a:gd name="T5" fmla="*/ 0 h 163"/>
                  <a:gd name="T6" fmla="*/ 176 w 1415"/>
                  <a:gd name="T7" fmla="*/ 0 h 163"/>
                  <a:gd name="T8" fmla="*/ 157 w 1415"/>
                  <a:gd name="T9" fmla="*/ 20 h 163"/>
                  <a:gd name="T10" fmla="*/ 0 w 1415"/>
                  <a:gd name="T11" fmla="*/ 20 h 163"/>
                  <a:gd name="T12" fmla="*/ 7 w 1415"/>
                  <a:gd name="T13" fmla="*/ 14 h 163"/>
                  <a:gd name="T14" fmla="*/ 7 w 1415"/>
                  <a:gd name="T15" fmla="*/ 18 h 163"/>
                  <a:gd name="T16" fmla="*/ 146 w 1415"/>
                  <a:gd name="T17" fmla="*/ 18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4" name="Freeform 79"/>
              <p:cNvSpPr>
                <a:spLocks/>
              </p:cNvSpPr>
              <p:nvPr/>
            </p:nvSpPr>
            <p:spPr bwMode="auto">
              <a:xfrm>
                <a:off x="1272" y="3405"/>
                <a:ext cx="647" cy="89"/>
              </a:xfrm>
              <a:custGeom>
                <a:avLst/>
                <a:gdLst>
                  <a:gd name="T0" fmla="*/ 0 w 1292"/>
                  <a:gd name="T1" fmla="*/ 1 h 177"/>
                  <a:gd name="T2" fmla="*/ 1 w 1292"/>
                  <a:gd name="T3" fmla="*/ 0 h 177"/>
                  <a:gd name="T4" fmla="*/ 162 w 1292"/>
                  <a:gd name="T5" fmla="*/ 0 h 177"/>
                  <a:gd name="T6" fmla="*/ 162 w 1292"/>
                  <a:gd name="T7" fmla="*/ 23 h 177"/>
                  <a:gd name="T8" fmla="*/ 0 w 1292"/>
                  <a:gd name="T9" fmla="*/ 23 h 177"/>
                  <a:gd name="T10" fmla="*/ 0 w 1292"/>
                  <a:gd name="T11" fmla="*/ 1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5" name="Freeform 80"/>
              <p:cNvSpPr>
                <a:spLocks/>
              </p:cNvSpPr>
              <p:nvPr/>
            </p:nvSpPr>
            <p:spPr bwMode="auto">
              <a:xfrm>
                <a:off x="1938" y="3311"/>
                <a:ext cx="88" cy="171"/>
              </a:xfrm>
              <a:custGeom>
                <a:avLst/>
                <a:gdLst>
                  <a:gd name="T0" fmla="*/ 0 w 178"/>
                  <a:gd name="T1" fmla="*/ 43 h 342"/>
                  <a:gd name="T2" fmla="*/ 0 w 178"/>
                  <a:gd name="T3" fmla="*/ 23 h 342"/>
                  <a:gd name="T4" fmla="*/ 22 w 178"/>
                  <a:gd name="T5" fmla="*/ 0 h 342"/>
                  <a:gd name="T6" fmla="*/ 22 w 178"/>
                  <a:gd name="T7" fmla="*/ 22 h 342"/>
                  <a:gd name="T8" fmla="*/ 0 w 178"/>
                  <a:gd name="T9" fmla="*/ 43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6" name="Freeform 81"/>
              <p:cNvSpPr>
                <a:spLocks/>
              </p:cNvSpPr>
              <p:nvPr/>
            </p:nvSpPr>
            <p:spPr bwMode="auto">
              <a:xfrm>
                <a:off x="1389" y="2867"/>
                <a:ext cx="559" cy="88"/>
              </a:xfrm>
              <a:custGeom>
                <a:avLst/>
                <a:gdLst>
                  <a:gd name="T0" fmla="*/ 27 w 1118"/>
                  <a:gd name="T1" fmla="*/ 0 h 178"/>
                  <a:gd name="T2" fmla="*/ 140 w 1118"/>
                  <a:gd name="T3" fmla="*/ 0 h 178"/>
                  <a:gd name="T4" fmla="*/ 118 w 1118"/>
                  <a:gd name="T5" fmla="*/ 22 h 178"/>
                  <a:gd name="T6" fmla="*/ 0 w 1118"/>
                  <a:gd name="T7" fmla="*/ 22 h 178"/>
                  <a:gd name="T8" fmla="*/ 27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7" name="Freeform 82"/>
              <p:cNvSpPr>
                <a:spLocks/>
              </p:cNvSpPr>
              <p:nvPr/>
            </p:nvSpPr>
            <p:spPr bwMode="auto">
              <a:xfrm>
                <a:off x="1405" y="2999"/>
                <a:ext cx="417" cy="308"/>
              </a:xfrm>
              <a:custGeom>
                <a:avLst/>
                <a:gdLst>
                  <a:gd name="T0" fmla="*/ 3 w 834"/>
                  <a:gd name="T1" fmla="*/ 75 h 617"/>
                  <a:gd name="T2" fmla="*/ 5 w 834"/>
                  <a:gd name="T3" fmla="*/ 75 h 617"/>
                  <a:gd name="T4" fmla="*/ 8 w 834"/>
                  <a:gd name="T5" fmla="*/ 75 h 617"/>
                  <a:gd name="T6" fmla="*/ 12 w 834"/>
                  <a:gd name="T7" fmla="*/ 75 h 617"/>
                  <a:gd name="T8" fmla="*/ 17 w 834"/>
                  <a:gd name="T9" fmla="*/ 76 h 617"/>
                  <a:gd name="T10" fmla="*/ 24 w 834"/>
                  <a:gd name="T11" fmla="*/ 76 h 617"/>
                  <a:gd name="T12" fmla="*/ 32 w 834"/>
                  <a:gd name="T13" fmla="*/ 76 h 617"/>
                  <a:gd name="T14" fmla="*/ 40 w 834"/>
                  <a:gd name="T15" fmla="*/ 77 h 617"/>
                  <a:gd name="T16" fmla="*/ 49 w 834"/>
                  <a:gd name="T17" fmla="*/ 77 h 617"/>
                  <a:gd name="T18" fmla="*/ 58 w 834"/>
                  <a:gd name="T19" fmla="*/ 77 h 617"/>
                  <a:gd name="T20" fmla="*/ 67 w 834"/>
                  <a:gd name="T21" fmla="*/ 77 h 617"/>
                  <a:gd name="T22" fmla="*/ 75 w 834"/>
                  <a:gd name="T23" fmla="*/ 76 h 617"/>
                  <a:gd name="T24" fmla="*/ 82 w 834"/>
                  <a:gd name="T25" fmla="*/ 76 h 617"/>
                  <a:gd name="T26" fmla="*/ 89 w 834"/>
                  <a:gd name="T27" fmla="*/ 76 h 617"/>
                  <a:gd name="T28" fmla="*/ 94 w 834"/>
                  <a:gd name="T29" fmla="*/ 75 h 617"/>
                  <a:gd name="T30" fmla="*/ 97 w 834"/>
                  <a:gd name="T31" fmla="*/ 75 h 617"/>
                  <a:gd name="T32" fmla="*/ 100 w 834"/>
                  <a:gd name="T33" fmla="*/ 75 h 617"/>
                  <a:gd name="T34" fmla="*/ 102 w 834"/>
                  <a:gd name="T35" fmla="*/ 75 h 617"/>
                  <a:gd name="T36" fmla="*/ 102 w 834"/>
                  <a:gd name="T37" fmla="*/ 70 h 617"/>
                  <a:gd name="T38" fmla="*/ 104 w 834"/>
                  <a:gd name="T39" fmla="*/ 52 h 617"/>
                  <a:gd name="T40" fmla="*/ 104 w 834"/>
                  <a:gd name="T41" fmla="*/ 25 h 617"/>
                  <a:gd name="T42" fmla="*/ 102 w 834"/>
                  <a:gd name="T43" fmla="*/ 6 h 617"/>
                  <a:gd name="T44" fmla="*/ 102 w 834"/>
                  <a:gd name="T45" fmla="*/ 2 h 617"/>
                  <a:gd name="T46" fmla="*/ 100 w 834"/>
                  <a:gd name="T47" fmla="*/ 1 h 617"/>
                  <a:gd name="T48" fmla="*/ 97 w 834"/>
                  <a:gd name="T49" fmla="*/ 1 h 617"/>
                  <a:gd name="T50" fmla="*/ 93 w 834"/>
                  <a:gd name="T51" fmla="*/ 1 h 617"/>
                  <a:gd name="T52" fmla="*/ 87 w 834"/>
                  <a:gd name="T53" fmla="*/ 1 h 617"/>
                  <a:gd name="T54" fmla="*/ 80 w 834"/>
                  <a:gd name="T55" fmla="*/ 0 h 617"/>
                  <a:gd name="T56" fmla="*/ 72 w 834"/>
                  <a:gd name="T57" fmla="*/ 0 h 617"/>
                  <a:gd name="T58" fmla="*/ 64 w 834"/>
                  <a:gd name="T59" fmla="*/ 0 h 617"/>
                  <a:gd name="T60" fmla="*/ 56 w 834"/>
                  <a:gd name="T61" fmla="*/ 0 h 617"/>
                  <a:gd name="T62" fmla="*/ 48 w 834"/>
                  <a:gd name="T63" fmla="*/ 0 h 617"/>
                  <a:gd name="T64" fmla="*/ 40 w 834"/>
                  <a:gd name="T65" fmla="*/ 0 h 617"/>
                  <a:gd name="T66" fmla="*/ 32 w 834"/>
                  <a:gd name="T67" fmla="*/ 0 h 617"/>
                  <a:gd name="T68" fmla="*/ 24 w 834"/>
                  <a:gd name="T69" fmla="*/ 0 h 617"/>
                  <a:gd name="T70" fmla="*/ 17 w 834"/>
                  <a:gd name="T71" fmla="*/ 1 h 617"/>
                  <a:gd name="T72" fmla="*/ 12 w 834"/>
                  <a:gd name="T73" fmla="*/ 1 h 617"/>
                  <a:gd name="T74" fmla="*/ 8 w 834"/>
                  <a:gd name="T75" fmla="*/ 1 h 617"/>
                  <a:gd name="T76" fmla="*/ 5 w 834"/>
                  <a:gd name="T77" fmla="*/ 1 h 617"/>
                  <a:gd name="T78" fmla="*/ 3 w 834"/>
                  <a:gd name="T79" fmla="*/ 2 h 617"/>
                  <a:gd name="T80" fmla="*/ 3 w 834"/>
                  <a:gd name="T81" fmla="*/ 8 h 617"/>
                  <a:gd name="T82" fmla="*/ 1 w 834"/>
                  <a:gd name="T83" fmla="*/ 29 h 617"/>
                  <a:gd name="T84" fmla="*/ 1 w 834"/>
                  <a:gd name="T85" fmla="*/ 49 h 617"/>
                  <a:gd name="T86" fmla="*/ 3 w 834"/>
                  <a:gd name="T87" fmla="*/ 69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8" name="Freeform 83"/>
              <p:cNvSpPr>
                <a:spLocks/>
              </p:cNvSpPr>
              <p:nvPr/>
            </p:nvSpPr>
            <p:spPr bwMode="auto">
              <a:xfrm>
                <a:off x="1424" y="3018"/>
                <a:ext cx="380" cy="271"/>
              </a:xfrm>
              <a:custGeom>
                <a:avLst/>
                <a:gdLst>
                  <a:gd name="T0" fmla="*/ 4 w 760"/>
                  <a:gd name="T1" fmla="*/ 1 h 543"/>
                  <a:gd name="T2" fmla="*/ 8 w 760"/>
                  <a:gd name="T3" fmla="*/ 1 h 543"/>
                  <a:gd name="T4" fmla="*/ 12 w 760"/>
                  <a:gd name="T5" fmla="*/ 1 h 543"/>
                  <a:gd name="T6" fmla="*/ 18 w 760"/>
                  <a:gd name="T7" fmla="*/ 0 h 543"/>
                  <a:gd name="T8" fmla="*/ 24 w 760"/>
                  <a:gd name="T9" fmla="*/ 0 h 543"/>
                  <a:gd name="T10" fmla="*/ 30 w 760"/>
                  <a:gd name="T11" fmla="*/ 0 h 543"/>
                  <a:gd name="T12" fmla="*/ 37 w 760"/>
                  <a:gd name="T13" fmla="*/ 0 h 543"/>
                  <a:gd name="T14" fmla="*/ 44 w 760"/>
                  <a:gd name="T15" fmla="*/ 0 h 543"/>
                  <a:gd name="T16" fmla="*/ 50 w 760"/>
                  <a:gd name="T17" fmla="*/ 0 h 543"/>
                  <a:gd name="T18" fmla="*/ 57 w 760"/>
                  <a:gd name="T19" fmla="*/ 0 h 543"/>
                  <a:gd name="T20" fmla="*/ 64 w 760"/>
                  <a:gd name="T21" fmla="*/ 0 h 543"/>
                  <a:gd name="T22" fmla="*/ 71 w 760"/>
                  <a:gd name="T23" fmla="*/ 0 h 543"/>
                  <a:gd name="T24" fmla="*/ 77 w 760"/>
                  <a:gd name="T25" fmla="*/ 0 h 543"/>
                  <a:gd name="T26" fmla="*/ 83 w 760"/>
                  <a:gd name="T27" fmla="*/ 1 h 543"/>
                  <a:gd name="T28" fmla="*/ 88 w 760"/>
                  <a:gd name="T29" fmla="*/ 1 h 543"/>
                  <a:gd name="T30" fmla="*/ 92 w 760"/>
                  <a:gd name="T31" fmla="*/ 1 h 543"/>
                  <a:gd name="T32" fmla="*/ 94 w 760"/>
                  <a:gd name="T33" fmla="*/ 6 h 543"/>
                  <a:gd name="T34" fmla="*/ 95 w 760"/>
                  <a:gd name="T35" fmla="*/ 23 h 543"/>
                  <a:gd name="T36" fmla="*/ 95 w 760"/>
                  <a:gd name="T37" fmla="*/ 45 h 543"/>
                  <a:gd name="T38" fmla="*/ 94 w 760"/>
                  <a:gd name="T39" fmla="*/ 61 h 543"/>
                  <a:gd name="T40" fmla="*/ 92 w 760"/>
                  <a:gd name="T41" fmla="*/ 66 h 543"/>
                  <a:gd name="T42" fmla="*/ 88 w 760"/>
                  <a:gd name="T43" fmla="*/ 66 h 543"/>
                  <a:gd name="T44" fmla="*/ 84 w 760"/>
                  <a:gd name="T45" fmla="*/ 66 h 543"/>
                  <a:gd name="T46" fmla="*/ 79 w 760"/>
                  <a:gd name="T47" fmla="*/ 67 h 543"/>
                  <a:gd name="T48" fmla="*/ 73 w 760"/>
                  <a:gd name="T49" fmla="*/ 67 h 543"/>
                  <a:gd name="T50" fmla="*/ 67 w 760"/>
                  <a:gd name="T51" fmla="*/ 67 h 543"/>
                  <a:gd name="T52" fmla="*/ 60 w 760"/>
                  <a:gd name="T53" fmla="*/ 67 h 543"/>
                  <a:gd name="T54" fmla="*/ 53 w 760"/>
                  <a:gd name="T55" fmla="*/ 67 h 543"/>
                  <a:gd name="T56" fmla="*/ 45 w 760"/>
                  <a:gd name="T57" fmla="*/ 67 h 543"/>
                  <a:gd name="T58" fmla="*/ 38 w 760"/>
                  <a:gd name="T59" fmla="*/ 67 h 543"/>
                  <a:gd name="T60" fmla="*/ 31 w 760"/>
                  <a:gd name="T61" fmla="*/ 67 h 543"/>
                  <a:gd name="T62" fmla="*/ 24 w 760"/>
                  <a:gd name="T63" fmla="*/ 67 h 543"/>
                  <a:gd name="T64" fmla="*/ 18 w 760"/>
                  <a:gd name="T65" fmla="*/ 67 h 543"/>
                  <a:gd name="T66" fmla="*/ 13 w 760"/>
                  <a:gd name="T67" fmla="*/ 66 h 543"/>
                  <a:gd name="T68" fmla="*/ 8 w 760"/>
                  <a:gd name="T69" fmla="*/ 66 h 543"/>
                  <a:gd name="T70" fmla="*/ 4 w 760"/>
                  <a:gd name="T71" fmla="*/ 66 h 543"/>
                  <a:gd name="T72" fmla="*/ 2 w 760"/>
                  <a:gd name="T73" fmla="*/ 60 h 543"/>
                  <a:gd name="T74" fmla="*/ 1 w 760"/>
                  <a:gd name="T75" fmla="*/ 42 h 543"/>
                  <a:gd name="T76" fmla="*/ 1 w 760"/>
                  <a:gd name="T77" fmla="*/ 26 h 543"/>
                  <a:gd name="T78" fmla="*/ 2 w 760"/>
                  <a:gd name="T79" fmla="*/ 8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59" name="Freeform 84"/>
              <p:cNvSpPr>
                <a:spLocks/>
              </p:cNvSpPr>
              <p:nvPr/>
            </p:nvSpPr>
            <p:spPr bwMode="auto">
              <a:xfrm>
                <a:off x="1692" y="3426"/>
                <a:ext cx="164" cy="48"/>
              </a:xfrm>
              <a:custGeom>
                <a:avLst/>
                <a:gdLst>
                  <a:gd name="T0" fmla="*/ 41 w 329"/>
                  <a:gd name="T1" fmla="*/ 5 h 96"/>
                  <a:gd name="T2" fmla="*/ 26 w 329"/>
                  <a:gd name="T3" fmla="*/ 5 h 96"/>
                  <a:gd name="T4" fmla="*/ 26 w 329"/>
                  <a:gd name="T5" fmla="*/ 4 h 96"/>
                  <a:gd name="T6" fmla="*/ 25 w 329"/>
                  <a:gd name="T7" fmla="*/ 3 h 96"/>
                  <a:gd name="T8" fmla="*/ 24 w 329"/>
                  <a:gd name="T9" fmla="*/ 2 h 96"/>
                  <a:gd name="T10" fmla="*/ 24 w 329"/>
                  <a:gd name="T11" fmla="*/ 2 h 96"/>
                  <a:gd name="T12" fmla="*/ 23 w 329"/>
                  <a:gd name="T13" fmla="*/ 1 h 96"/>
                  <a:gd name="T14" fmla="*/ 22 w 329"/>
                  <a:gd name="T15" fmla="*/ 1 h 96"/>
                  <a:gd name="T16" fmla="*/ 21 w 329"/>
                  <a:gd name="T17" fmla="*/ 1 h 96"/>
                  <a:gd name="T18" fmla="*/ 20 w 329"/>
                  <a:gd name="T19" fmla="*/ 0 h 96"/>
                  <a:gd name="T20" fmla="*/ 19 w 329"/>
                  <a:gd name="T21" fmla="*/ 1 h 96"/>
                  <a:gd name="T22" fmla="*/ 18 w 329"/>
                  <a:gd name="T23" fmla="*/ 1 h 96"/>
                  <a:gd name="T24" fmla="*/ 17 w 329"/>
                  <a:gd name="T25" fmla="*/ 1 h 96"/>
                  <a:gd name="T26" fmla="*/ 16 w 329"/>
                  <a:gd name="T27" fmla="*/ 2 h 96"/>
                  <a:gd name="T28" fmla="*/ 16 w 329"/>
                  <a:gd name="T29" fmla="*/ 2 h 96"/>
                  <a:gd name="T30" fmla="*/ 15 w 329"/>
                  <a:gd name="T31" fmla="*/ 3 h 96"/>
                  <a:gd name="T32" fmla="*/ 15 w 329"/>
                  <a:gd name="T33" fmla="*/ 4 h 96"/>
                  <a:gd name="T34" fmla="*/ 14 w 329"/>
                  <a:gd name="T35" fmla="*/ 5 h 96"/>
                  <a:gd name="T36" fmla="*/ 0 w 329"/>
                  <a:gd name="T37" fmla="*/ 5 h 96"/>
                  <a:gd name="T38" fmla="*/ 0 w 329"/>
                  <a:gd name="T39" fmla="*/ 8 h 96"/>
                  <a:gd name="T40" fmla="*/ 14 w 329"/>
                  <a:gd name="T41" fmla="*/ 8 h 96"/>
                  <a:gd name="T42" fmla="*/ 15 w 329"/>
                  <a:gd name="T43" fmla="*/ 9 h 96"/>
                  <a:gd name="T44" fmla="*/ 15 w 329"/>
                  <a:gd name="T45" fmla="*/ 10 h 96"/>
                  <a:gd name="T46" fmla="*/ 16 w 329"/>
                  <a:gd name="T47" fmla="*/ 11 h 96"/>
                  <a:gd name="T48" fmla="*/ 16 w 329"/>
                  <a:gd name="T49" fmla="*/ 11 h 96"/>
                  <a:gd name="T50" fmla="*/ 17 w 329"/>
                  <a:gd name="T51" fmla="*/ 12 h 96"/>
                  <a:gd name="T52" fmla="*/ 18 w 329"/>
                  <a:gd name="T53" fmla="*/ 12 h 96"/>
                  <a:gd name="T54" fmla="*/ 19 w 329"/>
                  <a:gd name="T55" fmla="*/ 12 h 96"/>
                  <a:gd name="T56" fmla="*/ 20 w 329"/>
                  <a:gd name="T57" fmla="*/ 12 h 96"/>
                  <a:gd name="T58" fmla="*/ 21 w 329"/>
                  <a:gd name="T59" fmla="*/ 12 h 96"/>
                  <a:gd name="T60" fmla="*/ 22 w 329"/>
                  <a:gd name="T61" fmla="*/ 12 h 96"/>
                  <a:gd name="T62" fmla="*/ 23 w 329"/>
                  <a:gd name="T63" fmla="*/ 12 h 96"/>
                  <a:gd name="T64" fmla="*/ 24 w 329"/>
                  <a:gd name="T65" fmla="*/ 11 h 96"/>
                  <a:gd name="T66" fmla="*/ 24 w 329"/>
                  <a:gd name="T67" fmla="*/ 11 h 96"/>
                  <a:gd name="T68" fmla="*/ 25 w 329"/>
                  <a:gd name="T69" fmla="*/ 10 h 96"/>
                  <a:gd name="T70" fmla="*/ 26 w 329"/>
                  <a:gd name="T71" fmla="*/ 9 h 96"/>
                  <a:gd name="T72" fmla="*/ 26 w 329"/>
                  <a:gd name="T73" fmla="*/ 8 h 96"/>
                  <a:gd name="T74" fmla="*/ 41 w 329"/>
                  <a:gd name="T75" fmla="*/ 8 h 96"/>
                  <a:gd name="T76" fmla="*/ 41 w 329"/>
                  <a:gd name="T77" fmla="*/ 5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0" name="Freeform 85"/>
              <p:cNvSpPr>
                <a:spLocks/>
              </p:cNvSpPr>
              <p:nvPr/>
            </p:nvSpPr>
            <p:spPr bwMode="auto">
              <a:xfrm>
                <a:off x="943" y="3499"/>
                <a:ext cx="1057" cy="271"/>
              </a:xfrm>
              <a:custGeom>
                <a:avLst/>
                <a:gdLst>
                  <a:gd name="T0" fmla="*/ 48 w 2114"/>
                  <a:gd name="T1" fmla="*/ 0 h 543"/>
                  <a:gd name="T2" fmla="*/ 31 w 2114"/>
                  <a:gd name="T3" fmla="*/ 7 h 543"/>
                  <a:gd name="T4" fmla="*/ 0 w 2114"/>
                  <a:gd name="T5" fmla="*/ 45 h 543"/>
                  <a:gd name="T6" fmla="*/ 0 w 2114"/>
                  <a:gd name="T7" fmla="*/ 67 h 543"/>
                  <a:gd name="T8" fmla="*/ 218 w 2114"/>
                  <a:gd name="T9" fmla="*/ 67 h 543"/>
                  <a:gd name="T10" fmla="*/ 265 w 2114"/>
                  <a:gd name="T11" fmla="*/ 27 h 543"/>
                  <a:gd name="T12" fmla="*/ 265 w 2114"/>
                  <a:gd name="T13" fmla="*/ 0 h 543"/>
                  <a:gd name="T14" fmla="*/ 48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1" name="Freeform 86"/>
              <p:cNvSpPr>
                <a:spLocks/>
              </p:cNvSpPr>
              <p:nvPr/>
            </p:nvSpPr>
            <p:spPr bwMode="auto">
              <a:xfrm>
                <a:off x="1009" y="3545"/>
                <a:ext cx="910" cy="136"/>
              </a:xfrm>
              <a:custGeom>
                <a:avLst/>
                <a:gdLst>
                  <a:gd name="T0" fmla="*/ 21 w 1820"/>
                  <a:gd name="T1" fmla="*/ 6 h 272"/>
                  <a:gd name="T2" fmla="*/ 34 w 1820"/>
                  <a:gd name="T3" fmla="*/ 0 h 272"/>
                  <a:gd name="T4" fmla="*/ 228 w 1820"/>
                  <a:gd name="T5" fmla="*/ 0 h 272"/>
                  <a:gd name="T6" fmla="*/ 221 w 1820"/>
                  <a:gd name="T7" fmla="*/ 5 h 272"/>
                  <a:gd name="T8" fmla="*/ 198 w 1820"/>
                  <a:gd name="T9" fmla="*/ 34 h 272"/>
                  <a:gd name="T10" fmla="*/ 0 w 1820"/>
                  <a:gd name="T11" fmla="*/ 34 h 272"/>
                  <a:gd name="T12" fmla="*/ 21 w 1820"/>
                  <a:gd name="T13" fmla="*/ 6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2" name="Freeform 87"/>
              <p:cNvSpPr>
                <a:spLocks/>
              </p:cNvSpPr>
              <p:nvPr/>
            </p:nvSpPr>
            <p:spPr bwMode="auto">
              <a:xfrm>
                <a:off x="990" y="3700"/>
                <a:ext cx="804" cy="23"/>
              </a:xfrm>
              <a:custGeom>
                <a:avLst/>
                <a:gdLst>
                  <a:gd name="T0" fmla="*/ 0 w 1609"/>
                  <a:gd name="T1" fmla="*/ 0 h 48"/>
                  <a:gd name="T2" fmla="*/ 0 w 1609"/>
                  <a:gd name="T3" fmla="*/ 0 h 48"/>
                  <a:gd name="T4" fmla="*/ 201 w 1609"/>
                  <a:gd name="T5" fmla="*/ 0 h 48"/>
                  <a:gd name="T6" fmla="*/ 201 w 1609"/>
                  <a:gd name="T7" fmla="*/ 5 h 48"/>
                  <a:gd name="T8" fmla="*/ 0 w 1609"/>
                  <a:gd name="T9" fmla="*/ 5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3" name="Freeform 88"/>
              <p:cNvSpPr>
                <a:spLocks/>
              </p:cNvSpPr>
              <p:nvPr/>
            </p:nvSpPr>
            <p:spPr bwMode="auto">
              <a:xfrm>
                <a:off x="1813" y="3546"/>
                <a:ext cx="140" cy="164"/>
              </a:xfrm>
              <a:custGeom>
                <a:avLst/>
                <a:gdLst>
                  <a:gd name="T0" fmla="*/ 0 w 281"/>
                  <a:gd name="T1" fmla="*/ 41 h 328"/>
                  <a:gd name="T2" fmla="*/ 0 w 281"/>
                  <a:gd name="T3" fmla="*/ 37 h 328"/>
                  <a:gd name="T4" fmla="*/ 23 w 281"/>
                  <a:gd name="T5" fmla="*/ 8 h 328"/>
                  <a:gd name="T6" fmla="*/ 35 w 281"/>
                  <a:gd name="T7" fmla="*/ 0 h 328"/>
                  <a:gd name="T8" fmla="*/ 35 w 281"/>
                  <a:gd name="T9" fmla="*/ 11 h 328"/>
                  <a:gd name="T10" fmla="*/ 0 w 281"/>
                  <a:gd name="T11" fmla="*/ 41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4" name="Freeform 89"/>
              <p:cNvSpPr>
                <a:spLocks/>
              </p:cNvSpPr>
              <p:nvPr/>
            </p:nvSpPr>
            <p:spPr bwMode="auto">
              <a:xfrm>
                <a:off x="1294" y="3577"/>
                <a:ext cx="39" cy="16"/>
              </a:xfrm>
              <a:custGeom>
                <a:avLst/>
                <a:gdLst>
                  <a:gd name="T0" fmla="*/ 6 w 80"/>
                  <a:gd name="T1" fmla="*/ 4 h 31"/>
                  <a:gd name="T2" fmla="*/ 9 w 80"/>
                  <a:gd name="T3" fmla="*/ 0 h 31"/>
                  <a:gd name="T4" fmla="*/ 3 w 80"/>
                  <a:gd name="T5" fmla="*/ 0 h 31"/>
                  <a:gd name="T6" fmla="*/ 0 w 80"/>
                  <a:gd name="T7" fmla="*/ 4 h 31"/>
                  <a:gd name="T8" fmla="*/ 6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5" name="Freeform 90"/>
              <p:cNvSpPr>
                <a:spLocks/>
              </p:cNvSpPr>
              <p:nvPr/>
            </p:nvSpPr>
            <p:spPr bwMode="auto">
              <a:xfrm>
                <a:off x="1736"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6" name="Freeform 91"/>
              <p:cNvSpPr>
                <a:spLocks/>
              </p:cNvSpPr>
              <p:nvPr/>
            </p:nvSpPr>
            <p:spPr bwMode="auto">
              <a:xfrm>
                <a:off x="1539"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7" name="Freeform 92"/>
              <p:cNvSpPr>
                <a:spLocks/>
              </p:cNvSpPr>
              <p:nvPr/>
            </p:nvSpPr>
            <p:spPr bwMode="auto">
              <a:xfrm>
                <a:off x="1146"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8" name="Freeform 93"/>
              <p:cNvSpPr>
                <a:spLocks/>
              </p:cNvSpPr>
              <p:nvPr/>
            </p:nvSpPr>
            <p:spPr bwMode="auto">
              <a:xfrm>
                <a:off x="1195" y="3577"/>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69" name="Freeform 94"/>
              <p:cNvSpPr>
                <a:spLocks/>
              </p:cNvSpPr>
              <p:nvPr/>
            </p:nvSpPr>
            <p:spPr bwMode="auto">
              <a:xfrm>
                <a:off x="1244"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0" name="Freeform 95"/>
              <p:cNvSpPr>
                <a:spLocks/>
              </p:cNvSpPr>
              <p:nvPr/>
            </p:nvSpPr>
            <p:spPr bwMode="auto">
              <a:xfrm>
                <a:off x="163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1" name="Freeform 96"/>
              <p:cNvSpPr>
                <a:spLocks/>
              </p:cNvSpPr>
              <p:nvPr/>
            </p:nvSpPr>
            <p:spPr bwMode="auto">
              <a:xfrm>
                <a:off x="1491" y="3577"/>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2" name="Freeform 97"/>
              <p:cNvSpPr>
                <a:spLocks/>
              </p:cNvSpPr>
              <p:nvPr/>
            </p:nvSpPr>
            <p:spPr bwMode="auto">
              <a:xfrm>
                <a:off x="1441"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3" name="Freeform 98"/>
              <p:cNvSpPr>
                <a:spLocks/>
              </p:cNvSpPr>
              <p:nvPr/>
            </p:nvSpPr>
            <p:spPr bwMode="auto">
              <a:xfrm>
                <a:off x="158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4" name="Freeform 99"/>
              <p:cNvSpPr>
                <a:spLocks/>
              </p:cNvSpPr>
              <p:nvPr/>
            </p:nvSpPr>
            <p:spPr bwMode="auto">
              <a:xfrm>
                <a:off x="1687"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5" name="Freeform 100"/>
              <p:cNvSpPr>
                <a:spLocks/>
              </p:cNvSpPr>
              <p:nvPr/>
            </p:nvSpPr>
            <p:spPr bwMode="auto">
              <a:xfrm>
                <a:off x="1392"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6" name="Freeform 101"/>
              <p:cNvSpPr>
                <a:spLocks/>
              </p:cNvSpPr>
              <p:nvPr/>
            </p:nvSpPr>
            <p:spPr bwMode="auto">
              <a:xfrm>
                <a:off x="1343"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7" name="Freeform 102"/>
              <p:cNvSpPr>
                <a:spLocks/>
              </p:cNvSpPr>
              <p:nvPr/>
            </p:nvSpPr>
            <p:spPr bwMode="auto">
              <a:xfrm>
                <a:off x="1470" y="3602"/>
                <a:ext cx="39" cy="16"/>
              </a:xfrm>
              <a:custGeom>
                <a:avLst/>
                <a:gdLst>
                  <a:gd name="T0" fmla="*/ 7 w 78"/>
                  <a:gd name="T1" fmla="*/ 4 h 31"/>
                  <a:gd name="T2" fmla="*/ 10 w 78"/>
                  <a:gd name="T3" fmla="*/ 0 h 31"/>
                  <a:gd name="T4" fmla="*/ 4 w 78"/>
                  <a:gd name="T5" fmla="*/ 0 h 31"/>
                  <a:gd name="T6" fmla="*/ 0 w 78"/>
                  <a:gd name="T7" fmla="*/ 4 h 31"/>
                  <a:gd name="T8" fmla="*/ 7 w 78"/>
                  <a:gd name="T9" fmla="*/ 4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8" name="Freeform 103"/>
              <p:cNvSpPr>
                <a:spLocks/>
              </p:cNvSpPr>
              <p:nvPr/>
            </p:nvSpPr>
            <p:spPr bwMode="auto">
              <a:xfrm>
                <a:off x="1175"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79" name="Freeform 104"/>
              <p:cNvSpPr>
                <a:spLocks/>
              </p:cNvSpPr>
              <p:nvPr/>
            </p:nvSpPr>
            <p:spPr bwMode="auto">
              <a:xfrm>
                <a:off x="1223"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0" name="Freeform 105"/>
              <p:cNvSpPr>
                <a:spLocks/>
              </p:cNvSpPr>
              <p:nvPr/>
            </p:nvSpPr>
            <p:spPr bwMode="auto">
              <a:xfrm>
                <a:off x="1273"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1" name="Freeform 106"/>
              <p:cNvSpPr>
                <a:spLocks/>
              </p:cNvSpPr>
              <p:nvPr/>
            </p:nvSpPr>
            <p:spPr bwMode="auto">
              <a:xfrm>
                <a:off x="1322"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2" name="Freeform 107"/>
              <p:cNvSpPr>
                <a:spLocks/>
              </p:cNvSpPr>
              <p:nvPr/>
            </p:nvSpPr>
            <p:spPr bwMode="auto">
              <a:xfrm>
                <a:off x="1715" y="3602"/>
                <a:ext cx="41" cy="16"/>
              </a:xfrm>
              <a:custGeom>
                <a:avLst/>
                <a:gdLst>
                  <a:gd name="T0" fmla="*/ 0 w 80"/>
                  <a:gd name="T1" fmla="*/ 4 h 31"/>
                  <a:gd name="T2" fmla="*/ 7 w 80"/>
                  <a:gd name="T3" fmla="*/ 4 h 31"/>
                  <a:gd name="T4" fmla="*/ 11 w 80"/>
                  <a:gd name="T5" fmla="*/ 0 h 31"/>
                  <a:gd name="T6" fmla="*/ 4 w 80"/>
                  <a:gd name="T7" fmla="*/ 0 h 31"/>
                  <a:gd name="T8" fmla="*/ 0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3" name="Freeform 108"/>
              <p:cNvSpPr>
                <a:spLocks/>
              </p:cNvSpPr>
              <p:nvPr/>
            </p:nvSpPr>
            <p:spPr bwMode="auto">
              <a:xfrm>
                <a:off x="1126" y="3602"/>
                <a:ext cx="39" cy="16"/>
              </a:xfrm>
              <a:custGeom>
                <a:avLst/>
                <a:gdLst>
                  <a:gd name="T0" fmla="*/ 9 w 80"/>
                  <a:gd name="T1" fmla="*/ 0 h 31"/>
                  <a:gd name="T2" fmla="*/ 3 w 80"/>
                  <a:gd name="T3" fmla="*/ 0 h 31"/>
                  <a:gd name="T4" fmla="*/ 0 w 80"/>
                  <a:gd name="T5" fmla="*/ 4 h 31"/>
                  <a:gd name="T6" fmla="*/ 6 w 80"/>
                  <a:gd name="T7" fmla="*/ 4 h 31"/>
                  <a:gd name="T8" fmla="*/ 9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4" name="Freeform 109"/>
              <p:cNvSpPr>
                <a:spLocks/>
              </p:cNvSpPr>
              <p:nvPr/>
            </p:nvSpPr>
            <p:spPr bwMode="auto">
              <a:xfrm>
                <a:off x="1518" y="3602"/>
                <a:ext cx="41" cy="16"/>
              </a:xfrm>
              <a:custGeom>
                <a:avLst/>
                <a:gdLst>
                  <a:gd name="T0" fmla="*/ 7 w 80"/>
                  <a:gd name="T1" fmla="*/ 4 h 31"/>
                  <a:gd name="T2" fmla="*/ 11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5" name="Freeform 110"/>
              <p:cNvSpPr>
                <a:spLocks/>
              </p:cNvSpPr>
              <p:nvPr/>
            </p:nvSpPr>
            <p:spPr bwMode="auto">
              <a:xfrm>
                <a:off x="1617" y="3602"/>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6" name="Freeform 111"/>
              <p:cNvSpPr>
                <a:spLocks/>
              </p:cNvSpPr>
              <p:nvPr/>
            </p:nvSpPr>
            <p:spPr bwMode="auto">
              <a:xfrm>
                <a:off x="1568"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7" name="Freeform 112"/>
              <p:cNvSpPr>
                <a:spLocks/>
              </p:cNvSpPr>
              <p:nvPr/>
            </p:nvSpPr>
            <p:spPr bwMode="auto">
              <a:xfrm>
                <a:off x="1372" y="3602"/>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8" name="Freeform 113"/>
              <p:cNvSpPr>
                <a:spLocks/>
              </p:cNvSpPr>
              <p:nvPr/>
            </p:nvSpPr>
            <p:spPr bwMode="auto">
              <a:xfrm>
                <a:off x="1420"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89" name="Freeform 114"/>
              <p:cNvSpPr>
                <a:spLocks/>
              </p:cNvSpPr>
              <p:nvPr/>
            </p:nvSpPr>
            <p:spPr bwMode="auto">
              <a:xfrm>
                <a:off x="1666"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0" name="Freeform 115"/>
              <p:cNvSpPr>
                <a:spLocks/>
              </p:cNvSpPr>
              <p:nvPr/>
            </p:nvSpPr>
            <p:spPr bwMode="auto">
              <a:xfrm>
                <a:off x="1646" y="3628"/>
                <a:ext cx="39" cy="15"/>
              </a:xfrm>
              <a:custGeom>
                <a:avLst/>
                <a:gdLst>
                  <a:gd name="T0" fmla="*/ 3 w 80"/>
                  <a:gd name="T1" fmla="*/ 0 h 32"/>
                  <a:gd name="T2" fmla="*/ 0 w 80"/>
                  <a:gd name="T3" fmla="*/ 3 h 32"/>
                  <a:gd name="T4" fmla="*/ 6 w 80"/>
                  <a:gd name="T5" fmla="*/ 3 h 32"/>
                  <a:gd name="T6" fmla="*/ 9 w 80"/>
                  <a:gd name="T7" fmla="*/ 0 h 32"/>
                  <a:gd name="T8" fmla="*/ 3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1" name="Freeform 116"/>
              <p:cNvSpPr>
                <a:spLocks/>
              </p:cNvSpPr>
              <p:nvPr/>
            </p:nvSpPr>
            <p:spPr bwMode="auto">
              <a:xfrm>
                <a:off x="1154"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2" name="Freeform 117"/>
              <p:cNvSpPr>
                <a:spLocks/>
              </p:cNvSpPr>
              <p:nvPr/>
            </p:nvSpPr>
            <p:spPr bwMode="auto">
              <a:xfrm>
                <a:off x="1547"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3" name="Freeform 118"/>
              <p:cNvSpPr>
                <a:spLocks/>
              </p:cNvSpPr>
              <p:nvPr/>
            </p:nvSpPr>
            <p:spPr bwMode="auto">
              <a:xfrm>
                <a:off x="1596"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4" name="Freeform 119"/>
              <p:cNvSpPr>
                <a:spLocks/>
              </p:cNvSpPr>
              <p:nvPr/>
            </p:nvSpPr>
            <p:spPr bwMode="auto">
              <a:xfrm>
                <a:off x="1695" y="3628"/>
                <a:ext cx="40" cy="15"/>
              </a:xfrm>
              <a:custGeom>
                <a:avLst/>
                <a:gdLst>
                  <a:gd name="T0" fmla="*/ 0 w 81"/>
                  <a:gd name="T1" fmla="*/ 3 h 32"/>
                  <a:gd name="T2" fmla="*/ 7 w 81"/>
                  <a:gd name="T3" fmla="*/ 3 h 32"/>
                  <a:gd name="T4" fmla="*/ 10 w 81"/>
                  <a:gd name="T5" fmla="*/ 0 h 32"/>
                  <a:gd name="T6" fmla="*/ 3 w 81"/>
                  <a:gd name="T7" fmla="*/ 0 h 32"/>
                  <a:gd name="T8" fmla="*/ 0 w 81"/>
                  <a:gd name="T9" fmla="*/ 3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5" name="Freeform 120"/>
              <p:cNvSpPr>
                <a:spLocks/>
              </p:cNvSpPr>
              <p:nvPr/>
            </p:nvSpPr>
            <p:spPr bwMode="auto">
              <a:xfrm>
                <a:off x="1105" y="3628"/>
                <a:ext cx="40" cy="15"/>
              </a:xfrm>
              <a:custGeom>
                <a:avLst/>
                <a:gdLst>
                  <a:gd name="T0" fmla="*/ 10 w 79"/>
                  <a:gd name="T1" fmla="*/ 0 h 32"/>
                  <a:gd name="T2" fmla="*/ 4 w 79"/>
                  <a:gd name="T3" fmla="*/ 0 h 32"/>
                  <a:gd name="T4" fmla="*/ 0 w 79"/>
                  <a:gd name="T5" fmla="*/ 3 h 32"/>
                  <a:gd name="T6" fmla="*/ 7 w 79"/>
                  <a:gd name="T7" fmla="*/ 3 h 32"/>
                  <a:gd name="T8" fmla="*/ 1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6" name="Freeform 121"/>
              <p:cNvSpPr>
                <a:spLocks/>
              </p:cNvSpPr>
              <p:nvPr/>
            </p:nvSpPr>
            <p:spPr bwMode="auto">
              <a:xfrm>
                <a:off x="1351"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7" name="Freeform 122"/>
              <p:cNvSpPr>
                <a:spLocks/>
              </p:cNvSpPr>
              <p:nvPr/>
            </p:nvSpPr>
            <p:spPr bwMode="auto">
              <a:xfrm>
                <a:off x="1252" y="3628"/>
                <a:ext cx="41" cy="15"/>
              </a:xfrm>
              <a:custGeom>
                <a:avLst/>
                <a:gdLst>
                  <a:gd name="T0" fmla="*/ 4 w 80"/>
                  <a:gd name="T1" fmla="*/ 0 h 32"/>
                  <a:gd name="T2" fmla="*/ 0 w 80"/>
                  <a:gd name="T3" fmla="*/ 3 h 32"/>
                  <a:gd name="T4" fmla="*/ 7 w 80"/>
                  <a:gd name="T5" fmla="*/ 3 h 32"/>
                  <a:gd name="T6" fmla="*/ 11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8" name="Freeform 123"/>
              <p:cNvSpPr>
                <a:spLocks/>
              </p:cNvSpPr>
              <p:nvPr/>
            </p:nvSpPr>
            <p:spPr bwMode="auto">
              <a:xfrm>
                <a:off x="1301" y="3628"/>
                <a:ext cx="41" cy="15"/>
              </a:xfrm>
              <a:custGeom>
                <a:avLst/>
                <a:gdLst>
                  <a:gd name="T0" fmla="*/ 4 w 81"/>
                  <a:gd name="T1" fmla="*/ 0 h 32"/>
                  <a:gd name="T2" fmla="*/ 0 w 81"/>
                  <a:gd name="T3" fmla="*/ 3 h 32"/>
                  <a:gd name="T4" fmla="*/ 7 w 81"/>
                  <a:gd name="T5" fmla="*/ 3 h 32"/>
                  <a:gd name="T6" fmla="*/ 11 w 81"/>
                  <a:gd name="T7" fmla="*/ 0 h 32"/>
                  <a:gd name="T8" fmla="*/ 4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99" name="Freeform 124"/>
              <p:cNvSpPr>
                <a:spLocks/>
              </p:cNvSpPr>
              <p:nvPr/>
            </p:nvSpPr>
            <p:spPr bwMode="auto">
              <a:xfrm>
                <a:off x="1203"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0" name="Freeform 125"/>
              <p:cNvSpPr>
                <a:spLocks/>
              </p:cNvSpPr>
              <p:nvPr/>
            </p:nvSpPr>
            <p:spPr bwMode="auto">
              <a:xfrm>
                <a:off x="1449"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1" name="Freeform 126"/>
              <p:cNvSpPr>
                <a:spLocks/>
              </p:cNvSpPr>
              <p:nvPr/>
            </p:nvSpPr>
            <p:spPr bwMode="auto">
              <a:xfrm>
                <a:off x="1498"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2" name="Freeform 127"/>
              <p:cNvSpPr>
                <a:spLocks/>
              </p:cNvSpPr>
              <p:nvPr/>
            </p:nvSpPr>
            <p:spPr bwMode="auto">
              <a:xfrm>
                <a:off x="1400"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3" name="Freeform 128"/>
              <p:cNvSpPr>
                <a:spLocks/>
              </p:cNvSpPr>
              <p:nvPr/>
            </p:nvSpPr>
            <p:spPr bwMode="auto">
              <a:xfrm>
                <a:off x="1183"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4" name="Freeform 129"/>
              <p:cNvSpPr>
                <a:spLocks/>
              </p:cNvSpPr>
              <p:nvPr/>
            </p:nvSpPr>
            <p:spPr bwMode="auto">
              <a:xfrm>
                <a:off x="1625"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5" name="Freeform 130"/>
              <p:cNvSpPr>
                <a:spLocks/>
              </p:cNvSpPr>
              <p:nvPr/>
            </p:nvSpPr>
            <p:spPr bwMode="auto">
              <a:xfrm>
                <a:off x="1575" y="3653"/>
                <a:ext cx="41" cy="16"/>
              </a:xfrm>
              <a:custGeom>
                <a:avLst/>
                <a:gdLst>
                  <a:gd name="T0" fmla="*/ 4 w 80"/>
                  <a:gd name="T1" fmla="*/ 0 h 31"/>
                  <a:gd name="T2" fmla="*/ 0 w 80"/>
                  <a:gd name="T3" fmla="*/ 4 h 31"/>
                  <a:gd name="T4" fmla="*/ 7 w 80"/>
                  <a:gd name="T5" fmla="*/ 4 h 31"/>
                  <a:gd name="T6" fmla="*/ 11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6" name="Freeform 131"/>
              <p:cNvSpPr>
                <a:spLocks/>
              </p:cNvSpPr>
              <p:nvPr/>
            </p:nvSpPr>
            <p:spPr bwMode="auto">
              <a:xfrm>
                <a:off x="1281"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7" name="Freeform 132"/>
              <p:cNvSpPr>
                <a:spLocks/>
              </p:cNvSpPr>
              <p:nvPr/>
            </p:nvSpPr>
            <p:spPr bwMode="auto">
              <a:xfrm>
                <a:off x="1232"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8" name="Freeform 133"/>
              <p:cNvSpPr>
                <a:spLocks/>
              </p:cNvSpPr>
              <p:nvPr/>
            </p:nvSpPr>
            <p:spPr bwMode="auto">
              <a:xfrm>
                <a:off x="167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09" name="Freeform 134"/>
              <p:cNvSpPr>
                <a:spLocks/>
              </p:cNvSpPr>
              <p:nvPr/>
            </p:nvSpPr>
            <p:spPr bwMode="auto">
              <a:xfrm>
                <a:off x="108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0" name="Freeform 135"/>
              <p:cNvSpPr>
                <a:spLocks/>
              </p:cNvSpPr>
              <p:nvPr/>
            </p:nvSpPr>
            <p:spPr bwMode="auto">
              <a:xfrm>
                <a:off x="1133"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1" name="Freeform 136"/>
              <p:cNvSpPr>
                <a:spLocks/>
              </p:cNvSpPr>
              <p:nvPr/>
            </p:nvSpPr>
            <p:spPr bwMode="auto">
              <a:xfrm>
                <a:off x="1330"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2" name="Freeform 137"/>
              <p:cNvSpPr>
                <a:spLocks/>
              </p:cNvSpPr>
              <p:nvPr/>
            </p:nvSpPr>
            <p:spPr bwMode="auto">
              <a:xfrm>
                <a:off x="1380"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3" name="Freeform 138"/>
              <p:cNvSpPr>
                <a:spLocks/>
              </p:cNvSpPr>
              <p:nvPr/>
            </p:nvSpPr>
            <p:spPr bwMode="auto">
              <a:xfrm>
                <a:off x="1526"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4" name="Freeform 139"/>
              <p:cNvSpPr>
                <a:spLocks/>
              </p:cNvSpPr>
              <p:nvPr/>
            </p:nvSpPr>
            <p:spPr bwMode="auto">
              <a:xfrm>
                <a:off x="1429"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815" name="Freeform 140"/>
              <p:cNvSpPr>
                <a:spLocks/>
              </p:cNvSpPr>
              <p:nvPr/>
            </p:nvSpPr>
            <p:spPr bwMode="auto">
              <a:xfrm>
                <a:off x="1477"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grpSp>
          <p:nvGrpSpPr>
            <p:cNvPr id="58649" name="Group 141"/>
            <p:cNvGrpSpPr>
              <a:grpSpLocks/>
            </p:cNvGrpSpPr>
            <p:nvPr/>
          </p:nvGrpSpPr>
          <p:grpSpPr bwMode="auto">
            <a:xfrm>
              <a:off x="4589" y="3602"/>
              <a:ext cx="384" cy="323"/>
              <a:chOff x="943" y="2820"/>
              <a:chExt cx="1130" cy="950"/>
            </a:xfrm>
          </p:grpSpPr>
          <p:sp>
            <p:nvSpPr>
              <p:cNvPr id="58682" name="AutoShape 142"/>
              <p:cNvSpPr>
                <a:spLocks noChangeAspect="1" noChangeArrowheads="1" noTextEdit="1"/>
              </p:cNvSpPr>
              <p:nvPr/>
            </p:nvSpPr>
            <p:spPr bwMode="auto">
              <a:xfrm>
                <a:off x="943" y="2820"/>
                <a:ext cx="113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683" name="Freeform 143"/>
              <p:cNvSpPr>
                <a:spLocks/>
              </p:cNvSpPr>
              <p:nvPr/>
            </p:nvSpPr>
            <p:spPr bwMode="auto">
              <a:xfrm>
                <a:off x="1226" y="2820"/>
                <a:ext cx="847" cy="721"/>
              </a:xfrm>
              <a:custGeom>
                <a:avLst/>
                <a:gdLst>
                  <a:gd name="T0" fmla="*/ 180 w 1694"/>
                  <a:gd name="T1" fmla="*/ 181 h 1441"/>
                  <a:gd name="T2" fmla="*/ 212 w 1694"/>
                  <a:gd name="T3" fmla="*/ 149 h 1441"/>
                  <a:gd name="T4" fmla="*/ 212 w 1694"/>
                  <a:gd name="T5" fmla="*/ 110 h 1441"/>
                  <a:gd name="T6" fmla="*/ 197 w 1694"/>
                  <a:gd name="T7" fmla="*/ 110 h 1441"/>
                  <a:gd name="T8" fmla="*/ 197 w 1694"/>
                  <a:gd name="T9" fmla="*/ 0 h 1441"/>
                  <a:gd name="T10" fmla="*/ 63 w 1694"/>
                  <a:gd name="T11" fmla="*/ 0 h 1441"/>
                  <a:gd name="T12" fmla="*/ 25 w 1694"/>
                  <a:gd name="T13" fmla="*/ 32 h 1441"/>
                  <a:gd name="T14" fmla="*/ 25 w 1694"/>
                  <a:gd name="T15" fmla="*/ 121 h 1441"/>
                  <a:gd name="T16" fmla="*/ 0 w 1694"/>
                  <a:gd name="T17" fmla="*/ 142 h 1441"/>
                  <a:gd name="T18" fmla="*/ 0 w 1694"/>
                  <a:gd name="T19" fmla="*/ 181 h 1441"/>
                  <a:gd name="T20" fmla="*/ 180 w 1694"/>
                  <a:gd name="T21" fmla="*/ 181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4" name="Freeform 144"/>
              <p:cNvSpPr>
                <a:spLocks/>
              </p:cNvSpPr>
              <p:nvPr/>
            </p:nvSpPr>
            <p:spPr bwMode="auto">
              <a:xfrm>
                <a:off x="1873" y="2875"/>
                <a:ext cx="94" cy="450"/>
              </a:xfrm>
              <a:custGeom>
                <a:avLst/>
                <a:gdLst>
                  <a:gd name="T0" fmla="*/ 23 w 189"/>
                  <a:gd name="T1" fmla="*/ 91 h 901"/>
                  <a:gd name="T2" fmla="*/ 0 w 189"/>
                  <a:gd name="T3" fmla="*/ 112 h 901"/>
                  <a:gd name="T4" fmla="*/ 0 w 189"/>
                  <a:gd name="T5" fmla="*/ 23 h 901"/>
                  <a:gd name="T6" fmla="*/ 23 w 189"/>
                  <a:gd name="T7" fmla="*/ 0 h 901"/>
                  <a:gd name="T8" fmla="*/ 23 w 189"/>
                  <a:gd name="T9" fmla="*/ 9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5" name="Rectangle 145"/>
              <p:cNvSpPr>
                <a:spLocks noChangeArrowheads="1"/>
              </p:cNvSpPr>
              <p:nvPr/>
            </p:nvSpPr>
            <p:spPr bwMode="auto">
              <a:xfrm>
                <a:off x="1372" y="2974"/>
                <a:ext cx="482" cy="3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6" name="Freeform 146"/>
              <p:cNvSpPr>
                <a:spLocks/>
              </p:cNvSpPr>
              <p:nvPr/>
            </p:nvSpPr>
            <p:spPr bwMode="auto">
              <a:xfrm>
                <a:off x="1297" y="3305"/>
                <a:ext cx="707" cy="81"/>
              </a:xfrm>
              <a:custGeom>
                <a:avLst/>
                <a:gdLst>
                  <a:gd name="T0" fmla="*/ 146 w 1415"/>
                  <a:gd name="T1" fmla="*/ 18 h 163"/>
                  <a:gd name="T2" fmla="*/ 167 w 1415"/>
                  <a:gd name="T3" fmla="*/ 0 h 163"/>
                  <a:gd name="T4" fmla="*/ 167 w 1415"/>
                  <a:gd name="T5" fmla="*/ 0 h 163"/>
                  <a:gd name="T6" fmla="*/ 176 w 1415"/>
                  <a:gd name="T7" fmla="*/ 0 h 163"/>
                  <a:gd name="T8" fmla="*/ 157 w 1415"/>
                  <a:gd name="T9" fmla="*/ 20 h 163"/>
                  <a:gd name="T10" fmla="*/ 0 w 1415"/>
                  <a:gd name="T11" fmla="*/ 20 h 163"/>
                  <a:gd name="T12" fmla="*/ 7 w 1415"/>
                  <a:gd name="T13" fmla="*/ 14 h 163"/>
                  <a:gd name="T14" fmla="*/ 7 w 1415"/>
                  <a:gd name="T15" fmla="*/ 18 h 163"/>
                  <a:gd name="T16" fmla="*/ 146 w 1415"/>
                  <a:gd name="T17" fmla="*/ 18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7" name="Freeform 147"/>
              <p:cNvSpPr>
                <a:spLocks/>
              </p:cNvSpPr>
              <p:nvPr/>
            </p:nvSpPr>
            <p:spPr bwMode="auto">
              <a:xfrm>
                <a:off x="1272" y="3405"/>
                <a:ext cx="647" cy="89"/>
              </a:xfrm>
              <a:custGeom>
                <a:avLst/>
                <a:gdLst>
                  <a:gd name="T0" fmla="*/ 0 w 1292"/>
                  <a:gd name="T1" fmla="*/ 1 h 177"/>
                  <a:gd name="T2" fmla="*/ 1 w 1292"/>
                  <a:gd name="T3" fmla="*/ 0 h 177"/>
                  <a:gd name="T4" fmla="*/ 162 w 1292"/>
                  <a:gd name="T5" fmla="*/ 0 h 177"/>
                  <a:gd name="T6" fmla="*/ 162 w 1292"/>
                  <a:gd name="T7" fmla="*/ 23 h 177"/>
                  <a:gd name="T8" fmla="*/ 0 w 1292"/>
                  <a:gd name="T9" fmla="*/ 23 h 177"/>
                  <a:gd name="T10" fmla="*/ 0 w 1292"/>
                  <a:gd name="T11" fmla="*/ 1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8" name="Freeform 148"/>
              <p:cNvSpPr>
                <a:spLocks/>
              </p:cNvSpPr>
              <p:nvPr/>
            </p:nvSpPr>
            <p:spPr bwMode="auto">
              <a:xfrm>
                <a:off x="1938" y="3311"/>
                <a:ext cx="88" cy="171"/>
              </a:xfrm>
              <a:custGeom>
                <a:avLst/>
                <a:gdLst>
                  <a:gd name="T0" fmla="*/ 0 w 178"/>
                  <a:gd name="T1" fmla="*/ 43 h 342"/>
                  <a:gd name="T2" fmla="*/ 0 w 178"/>
                  <a:gd name="T3" fmla="*/ 23 h 342"/>
                  <a:gd name="T4" fmla="*/ 22 w 178"/>
                  <a:gd name="T5" fmla="*/ 0 h 342"/>
                  <a:gd name="T6" fmla="*/ 22 w 178"/>
                  <a:gd name="T7" fmla="*/ 22 h 342"/>
                  <a:gd name="T8" fmla="*/ 0 w 178"/>
                  <a:gd name="T9" fmla="*/ 43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9" name="Freeform 149"/>
              <p:cNvSpPr>
                <a:spLocks/>
              </p:cNvSpPr>
              <p:nvPr/>
            </p:nvSpPr>
            <p:spPr bwMode="auto">
              <a:xfrm>
                <a:off x="1389" y="2867"/>
                <a:ext cx="559" cy="88"/>
              </a:xfrm>
              <a:custGeom>
                <a:avLst/>
                <a:gdLst>
                  <a:gd name="T0" fmla="*/ 27 w 1118"/>
                  <a:gd name="T1" fmla="*/ 0 h 178"/>
                  <a:gd name="T2" fmla="*/ 140 w 1118"/>
                  <a:gd name="T3" fmla="*/ 0 h 178"/>
                  <a:gd name="T4" fmla="*/ 118 w 1118"/>
                  <a:gd name="T5" fmla="*/ 22 h 178"/>
                  <a:gd name="T6" fmla="*/ 0 w 1118"/>
                  <a:gd name="T7" fmla="*/ 22 h 178"/>
                  <a:gd name="T8" fmla="*/ 27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0" name="Freeform 150"/>
              <p:cNvSpPr>
                <a:spLocks/>
              </p:cNvSpPr>
              <p:nvPr/>
            </p:nvSpPr>
            <p:spPr bwMode="auto">
              <a:xfrm>
                <a:off x="1405" y="2999"/>
                <a:ext cx="417" cy="308"/>
              </a:xfrm>
              <a:custGeom>
                <a:avLst/>
                <a:gdLst>
                  <a:gd name="T0" fmla="*/ 3 w 834"/>
                  <a:gd name="T1" fmla="*/ 75 h 617"/>
                  <a:gd name="T2" fmla="*/ 5 w 834"/>
                  <a:gd name="T3" fmla="*/ 75 h 617"/>
                  <a:gd name="T4" fmla="*/ 8 w 834"/>
                  <a:gd name="T5" fmla="*/ 75 h 617"/>
                  <a:gd name="T6" fmla="*/ 12 w 834"/>
                  <a:gd name="T7" fmla="*/ 75 h 617"/>
                  <a:gd name="T8" fmla="*/ 17 w 834"/>
                  <a:gd name="T9" fmla="*/ 76 h 617"/>
                  <a:gd name="T10" fmla="*/ 24 w 834"/>
                  <a:gd name="T11" fmla="*/ 76 h 617"/>
                  <a:gd name="T12" fmla="*/ 32 w 834"/>
                  <a:gd name="T13" fmla="*/ 76 h 617"/>
                  <a:gd name="T14" fmla="*/ 40 w 834"/>
                  <a:gd name="T15" fmla="*/ 77 h 617"/>
                  <a:gd name="T16" fmla="*/ 49 w 834"/>
                  <a:gd name="T17" fmla="*/ 77 h 617"/>
                  <a:gd name="T18" fmla="*/ 58 w 834"/>
                  <a:gd name="T19" fmla="*/ 77 h 617"/>
                  <a:gd name="T20" fmla="*/ 67 w 834"/>
                  <a:gd name="T21" fmla="*/ 77 h 617"/>
                  <a:gd name="T22" fmla="*/ 75 w 834"/>
                  <a:gd name="T23" fmla="*/ 76 h 617"/>
                  <a:gd name="T24" fmla="*/ 82 w 834"/>
                  <a:gd name="T25" fmla="*/ 76 h 617"/>
                  <a:gd name="T26" fmla="*/ 89 w 834"/>
                  <a:gd name="T27" fmla="*/ 76 h 617"/>
                  <a:gd name="T28" fmla="*/ 94 w 834"/>
                  <a:gd name="T29" fmla="*/ 75 h 617"/>
                  <a:gd name="T30" fmla="*/ 97 w 834"/>
                  <a:gd name="T31" fmla="*/ 75 h 617"/>
                  <a:gd name="T32" fmla="*/ 100 w 834"/>
                  <a:gd name="T33" fmla="*/ 75 h 617"/>
                  <a:gd name="T34" fmla="*/ 102 w 834"/>
                  <a:gd name="T35" fmla="*/ 75 h 617"/>
                  <a:gd name="T36" fmla="*/ 102 w 834"/>
                  <a:gd name="T37" fmla="*/ 70 h 617"/>
                  <a:gd name="T38" fmla="*/ 104 w 834"/>
                  <a:gd name="T39" fmla="*/ 52 h 617"/>
                  <a:gd name="T40" fmla="*/ 104 w 834"/>
                  <a:gd name="T41" fmla="*/ 25 h 617"/>
                  <a:gd name="T42" fmla="*/ 102 w 834"/>
                  <a:gd name="T43" fmla="*/ 6 h 617"/>
                  <a:gd name="T44" fmla="*/ 102 w 834"/>
                  <a:gd name="T45" fmla="*/ 2 h 617"/>
                  <a:gd name="T46" fmla="*/ 100 w 834"/>
                  <a:gd name="T47" fmla="*/ 1 h 617"/>
                  <a:gd name="T48" fmla="*/ 97 w 834"/>
                  <a:gd name="T49" fmla="*/ 1 h 617"/>
                  <a:gd name="T50" fmla="*/ 93 w 834"/>
                  <a:gd name="T51" fmla="*/ 1 h 617"/>
                  <a:gd name="T52" fmla="*/ 87 w 834"/>
                  <a:gd name="T53" fmla="*/ 1 h 617"/>
                  <a:gd name="T54" fmla="*/ 80 w 834"/>
                  <a:gd name="T55" fmla="*/ 0 h 617"/>
                  <a:gd name="T56" fmla="*/ 72 w 834"/>
                  <a:gd name="T57" fmla="*/ 0 h 617"/>
                  <a:gd name="T58" fmla="*/ 64 w 834"/>
                  <a:gd name="T59" fmla="*/ 0 h 617"/>
                  <a:gd name="T60" fmla="*/ 56 w 834"/>
                  <a:gd name="T61" fmla="*/ 0 h 617"/>
                  <a:gd name="T62" fmla="*/ 48 w 834"/>
                  <a:gd name="T63" fmla="*/ 0 h 617"/>
                  <a:gd name="T64" fmla="*/ 40 w 834"/>
                  <a:gd name="T65" fmla="*/ 0 h 617"/>
                  <a:gd name="T66" fmla="*/ 32 w 834"/>
                  <a:gd name="T67" fmla="*/ 0 h 617"/>
                  <a:gd name="T68" fmla="*/ 24 w 834"/>
                  <a:gd name="T69" fmla="*/ 0 h 617"/>
                  <a:gd name="T70" fmla="*/ 17 w 834"/>
                  <a:gd name="T71" fmla="*/ 1 h 617"/>
                  <a:gd name="T72" fmla="*/ 12 w 834"/>
                  <a:gd name="T73" fmla="*/ 1 h 617"/>
                  <a:gd name="T74" fmla="*/ 8 w 834"/>
                  <a:gd name="T75" fmla="*/ 1 h 617"/>
                  <a:gd name="T76" fmla="*/ 5 w 834"/>
                  <a:gd name="T77" fmla="*/ 1 h 617"/>
                  <a:gd name="T78" fmla="*/ 3 w 834"/>
                  <a:gd name="T79" fmla="*/ 2 h 617"/>
                  <a:gd name="T80" fmla="*/ 3 w 834"/>
                  <a:gd name="T81" fmla="*/ 8 h 617"/>
                  <a:gd name="T82" fmla="*/ 1 w 834"/>
                  <a:gd name="T83" fmla="*/ 29 h 617"/>
                  <a:gd name="T84" fmla="*/ 1 w 834"/>
                  <a:gd name="T85" fmla="*/ 49 h 617"/>
                  <a:gd name="T86" fmla="*/ 3 w 834"/>
                  <a:gd name="T87" fmla="*/ 69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1" name="Freeform 151"/>
              <p:cNvSpPr>
                <a:spLocks/>
              </p:cNvSpPr>
              <p:nvPr/>
            </p:nvSpPr>
            <p:spPr bwMode="auto">
              <a:xfrm>
                <a:off x="1424" y="3018"/>
                <a:ext cx="380" cy="271"/>
              </a:xfrm>
              <a:custGeom>
                <a:avLst/>
                <a:gdLst>
                  <a:gd name="T0" fmla="*/ 4 w 760"/>
                  <a:gd name="T1" fmla="*/ 1 h 543"/>
                  <a:gd name="T2" fmla="*/ 8 w 760"/>
                  <a:gd name="T3" fmla="*/ 1 h 543"/>
                  <a:gd name="T4" fmla="*/ 12 w 760"/>
                  <a:gd name="T5" fmla="*/ 1 h 543"/>
                  <a:gd name="T6" fmla="*/ 18 w 760"/>
                  <a:gd name="T7" fmla="*/ 0 h 543"/>
                  <a:gd name="T8" fmla="*/ 24 w 760"/>
                  <a:gd name="T9" fmla="*/ 0 h 543"/>
                  <a:gd name="T10" fmla="*/ 30 w 760"/>
                  <a:gd name="T11" fmla="*/ 0 h 543"/>
                  <a:gd name="T12" fmla="*/ 37 w 760"/>
                  <a:gd name="T13" fmla="*/ 0 h 543"/>
                  <a:gd name="T14" fmla="*/ 44 w 760"/>
                  <a:gd name="T15" fmla="*/ 0 h 543"/>
                  <a:gd name="T16" fmla="*/ 50 w 760"/>
                  <a:gd name="T17" fmla="*/ 0 h 543"/>
                  <a:gd name="T18" fmla="*/ 57 w 760"/>
                  <a:gd name="T19" fmla="*/ 0 h 543"/>
                  <a:gd name="T20" fmla="*/ 64 w 760"/>
                  <a:gd name="T21" fmla="*/ 0 h 543"/>
                  <a:gd name="T22" fmla="*/ 71 w 760"/>
                  <a:gd name="T23" fmla="*/ 0 h 543"/>
                  <a:gd name="T24" fmla="*/ 77 w 760"/>
                  <a:gd name="T25" fmla="*/ 0 h 543"/>
                  <a:gd name="T26" fmla="*/ 83 w 760"/>
                  <a:gd name="T27" fmla="*/ 1 h 543"/>
                  <a:gd name="T28" fmla="*/ 88 w 760"/>
                  <a:gd name="T29" fmla="*/ 1 h 543"/>
                  <a:gd name="T30" fmla="*/ 92 w 760"/>
                  <a:gd name="T31" fmla="*/ 1 h 543"/>
                  <a:gd name="T32" fmla="*/ 94 w 760"/>
                  <a:gd name="T33" fmla="*/ 6 h 543"/>
                  <a:gd name="T34" fmla="*/ 95 w 760"/>
                  <a:gd name="T35" fmla="*/ 23 h 543"/>
                  <a:gd name="T36" fmla="*/ 95 w 760"/>
                  <a:gd name="T37" fmla="*/ 45 h 543"/>
                  <a:gd name="T38" fmla="*/ 94 w 760"/>
                  <a:gd name="T39" fmla="*/ 61 h 543"/>
                  <a:gd name="T40" fmla="*/ 92 w 760"/>
                  <a:gd name="T41" fmla="*/ 66 h 543"/>
                  <a:gd name="T42" fmla="*/ 88 w 760"/>
                  <a:gd name="T43" fmla="*/ 66 h 543"/>
                  <a:gd name="T44" fmla="*/ 84 w 760"/>
                  <a:gd name="T45" fmla="*/ 66 h 543"/>
                  <a:gd name="T46" fmla="*/ 79 w 760"/>
                  <a:gd name="T47" fmla="*/ 67 h 543"/>
                  <a:gd name="T48" fmla="*/ 73 w 760"/>
                  <a:gd name="T49" fmla="*/ 67 h 543"/>
                  <a:gd name="T50" fmla="*/ 67 w 760"/>
                  <a:gd name="T51" fmla="*/ 67 h 543"/>
                  <a:gd name="T52" fmla="*/ 60 w 760"/>
                  <a:gd name="T53" fmla="*/ 67 h 543"/>
                  <a:gd name="T54" fmla="*/ 53 w 760"/>
                  <a:gd name="T55" fmla="*/ 67 h 543"/>
                  <a:gd name="T56" fmla="*/ 45 w 760"/>
                  <a:gd name="T57" fmla="*/ 67 h 543"/>
                  <a:gd name="T58" fmla="*/ 38 w 760"/>
                  <a:gd name="T59" fmla="*/ 67 h 543"/>
                  <a:gd name="T60" fmla="*/ 31 w 760"/>
                  <a:gd name="T61" fmla="*/ 67 h 543"/>
                  <a:gd name="T62" fmla="*/ 24 w 760"/>
                  <a:gd name="T63" fmla="*/ 67 h 543"/>
                  <a:gd name="T64" fmla="*/ 18 w 760"/>
                  <a:gd name="T65" fmla="*/ 67 h 543"/>
                  <a:gd name="T66" fmla="*/ 13 w 760"/>
                  <a:gd name="T67" fmla="*/ 66 h 543"/>
                  <a:gd name="T68" fmla="*/ 8 w 760"/>
                  <a:gd name="T69" fmla="*/ 66 h 543"/>
                  <a:gd name="T70" fmla="*/ 4 w 760"/>
                  <a:gd name="T71" fmla="*/ 66 h 543"/>
                  <a:gd name="T72" fmla="*/ 2 w 760"/>
                  <a:gd name="T73" fmla="*/ 60 h 543"/>
                  <a:gd name="T74" fmla="*/ 1 w 760"/>
                  <a:gd name="T75" fmla="*/ 42 h 543"/>
                  <a:gd name="T76" fmla="*/ 1 w 760"/>
                  <a:gd name="T77" fmla="*/ 26 h 543"/>
                  <a:gd name="T78" fmla="*/ 2 w 760"/>
                  <a:gd name="T79" fmla="*/ 8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2" name="Freeform 152"/>
              <p:cNvSpPr>
                <a:spLocks/>
              </p:cNvSpPr>
              <p:nvPr/>
            </p:nvSpPr>
            <p:spPr bwMode="auto">
              <a:xfrm>
                <a:off x="1692" y="3426"/>
                <a:ext cx="164" cy="48"/>
              </a:xfrm>
              <a:custGeom>
                <a:avLst/>
                <a:gdLst>
                  <a:gd name="T0" fmla="*/ 41 w 329"/>
                  <a:gd name="T1" fmla="*/ 5 h 96"/>
                  <a:gd name="T2" fmla="*/ 26 w 329"/>
                  <a:gd name="T3" fmla="*/ 5 h 96"/>
                  <a:gd name="T4" fmla="*/ 26 w 329"/>
                  <a:gd name="T5" fmla="*/ 4 h 96"/>
                  <a:gd name="T6" fmla="*/ 25 w 329"/>
                  <a:gd name="T7" fmla="*/ 3 h 96"/>
                  <a:gd name="T8" fmla="*/ 24 w 329"/>
                  <a:gd name="T9" fmla="*/ 2 h 96"/>
                  <a:gd name="T10" fmla="*/ 24 w 329"/>
                  <a:gd name="T11" fmla="*/ 2 h 96"/>
                  <a:gd name="T12" fmla="*/ 23 w 329"/>
                  <a:gd name="T13" fmla="*/ 1 h 96"/>
                  <a:gd name="T14" fmla="*/ 22 w 329"/>
                  <a:gd name="T15" fmla="*/ 1 h 96"/>
                  <a:gd name="T16" fmla="*/ 21 w 329"/>
                  <a:gd name="T17" fmla="*/ 1 h 96"/>
                  <a:gd name="T18" fmla="*/ 20 w 329"/>
                  <a:gd name="T19" fmla="*/ 0 h 96"/>
                  <a:gd name="T20" fmla="*/ 19 w 329"/>
                  <a:gd name="T21" fmla="*/ 1 h 96"/>
                  <a:gd name="T22" fmla="*/ 18 w 329"/>
                  <a:gd name="T23" fmla="*/ 1 h 96"/>
                  <a:gd name="T24" fmla="*/ 17 w 329"/>
                  <a:gd name="T25" fmla="*/ 1 h 96"/>
                  <a:gd name="T26" fmla="*/ 16 w 329"/>
                  <a:gd name="T27" fmla="*/ 2 h 96"/>
                  <a:gd name="T28" fmla="*/ 16 w 329"/>
                  <a:gd name="T29" fmla="*/ 2 h 96"/>
                  <a:gd name="T30" fmla="*/ 15 w 329"/>
                  <a:gd name="T31" fmla="*/ 3 h 96"/>
                  <a:gd name="T32" fmla="*/ 15 w 329"/>
                  <a:gd name="T33" fmla="*/ 4 h 96"/>
                  <a:gd name="T34" fmla="*/ 14 w 329"/>
                  <a:gd name="T35" fmla="*/ 5 h 96"/>
                  <a:gd name="T36" fmla="*/ 0 w 329"/>
                  <a:gd name="T37" fmla="*/ 5 h 96"/>
                  <a:gd name="T38" fmla="*/ 0 w 329"/>
                  <a:gd name="T39" fmla="*/ 8 h 96"/>
                  <a:gd name="T40" fmla="*/ 14 w 329"/>
                  <a:gd name="T41" fmla="*/ 8 h 96"/>
                  <a:gd name="T42" fmla="*/ 15 w 329"/>
                  <a:gd name="T43" fmla="*/ 9 h 96"/>
                  <a:gd name="T44" fmla="*/ 15 w 329"/>
                  <a:gd name="T45" fmla="*/ 10 h 96"/>
                  <a:gd name="T46" fmla="*/ 16 w 329"/>
                  <a:gd name="T47" fmla="*/ 11 h 96"/>
                  <a:gd name="T48" fmla="*/ 16 w 329"/>
                  <a:gd name="T49" fmla="*/ 11 h 96"/>
                  <a:gd name="T50" fmla="*/ 17 w 329"/>
                  <a:gd name="T51" fmla="*/ 12 h 96"/>
                  <a:gd name="T52" fmla="*/ 18 w 329"/>
                  <a:gd name="T53" fmla="*/ 12 h 96"/>
                  <a:gd name="T54" fmla="*/ 19 w 329"/>
                  <a:gd name="T55" fmla="*/ 12 h 96"/>
                  <a:gd name="T56" fmla="*/ 20 w 329"/>
                  <a:gd name="T57" fmla="*/ 12 h 96"/>
                  <a:gd name="T58" fmla="*/ 21 w 329"/>
                  <a:gd name="T59" fmla="*/ 12 h 96"/>
                  <a:gd name="T60" fmla="*/ 22 w 329"/>
                  <a:gd name="T61" fmla="*/ 12 h 96"/>
                  <a:gd name="T62" fmla="*/ 23 w 329"/>
                  <a:gd name="T63" fmla="*/ 12 h 96"/>
                  <a:gd name="T64" fmla="*/ 24 w 329"/>
                  <a:gd name="T65" fmla="*/ 11 h 96"/>
                  <a:gd name="T66" fmla="*/ 24 w 329"/>
                  <a:gd name="T67" fmla="*/ 11 h 96"/>
                  <a:gd name="T68" fmla="*/ 25 w 329"/>
                  <a:gd name="T69" fmla="*/ 10 h 96"/>
                  <a:gd name="T70" fmla="*/ 26 w 329"/>
                  <a:gd name="T71" fmla="*/ 9 h 96"/>
                  <a:gd name="T72" fmla="*/ 26 w 329"/>
                  <a:gd name="T73" fmla="*/ 8 h 96"/>
                  <a:gd name="T74" fmla="*/ 41 w 329"/>
                  <a:gd name="T75" fmla="*/ 8 h 96"/>
                  <a:gd name="T76" fmla="*/ 41 w 329"/>
                  <a:gd name="T77" fmla="*/ 5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3" name="Freeform 153"/>
              <p:cNvSpPr>
                <a:spLocks/>
              </p:cNvSpPr>
              <p:nvPr/>
            </p:nvSpPr>
            <p:spPr bwMode="auto">
              <a:xfrm>
                <a:off x="943" y="3499"/>
                <a:ext cx="1057" cy="271"/>
              </a:xfrm>
              <a:custGeom>
                <a:avLst/>
                <a:gdLst>
                  <a:gd name="T0" fmla="*/ 48 w 2114"/>
                  <a:gd name="T1" fmla="*/ 0 h 543"/>
                  <a:gd name="T2" fmla="*/ 31 w 2114"/>
                  <a:gd name="T3" fmla="*/ 7 h 543"/>
                  <a:gd name="T4" fmla="*/ 0 w 2114"/>
                  <a:gd name="T5" fmla="*/ 45 h 543"/>
                  <a:gd name="T6" fmla="*/ 0 w 2114"/>
                  <a:gd name="T7" fmla="*/ 67 h 543"/>
                  <a:gd name="T8" fmla="*/ 218 w 2114"/>
                  <a:gd name="T9" fmla="*/ 67 h 543"/>
                  <a:gd name="T10" fmla="*/ 265 w 2114"/>
                  <a:gd name="T11" fmla="*/ 27 h 543"/>
                  <a:gd name="T12" fmla="*/ 265 w 2114"/>
                  <a:gd name="T13" fmla="*/ 0 h 543"/>
                  <a:gd name="T14" fmla="*/ 48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4" name="Freeform 154"/>
              <p:cNvSpPr>
                <a:spLocks/>
              </p:cNvSpPr>
              <p:nvPr/>
            </p:nvSpPr>
            <p:spPr bwMode="auto">
              <a:xfrm>
                <a:off x="1009" y="3545"/>
                <a:ext cx="910" cy="136"/>
              </a:xfrm>
              <a:custGeom>
                <a:avLst/>
                <a:gdLst>
                  <a:gd name="T0" fmla="*/ 21 w 1820"/>
                  <a:gd name="T1" fmla="*/ 6 h 272"/>
                  <a:gd name="T2" fmla="*/ 34 w 1820"/>
                  <a:gd name="T3" fmla="*/ 0 h 272"/>
                  <a:gd name="T4" fmla="*/ 228 w 1820"/>
                  <a:gd name="T5" fmla="*/ 0 h 272"/>
                  <a:gd name="T6" fmla="*/ 221 w 1820"/>
                  <a:gd name="T7" fmla="*/ 5 h 272"/>
                  <a:gd name="T8" fmla="*/ 198 w 1820"/>
                  <a:gd name="T9" fmla="*/ 34 h 272"/>
                  <a:gd name="T10" fmla="*/ 0 w 1820"/>
                  <a:gd name="T11" fmla="*/ 34 h 272"/>
                  <a:gd name="T12" fmla="*/ 21 w 1820"/>
                  <a:gd name="T13" fmla="*/ 6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5" name="Freeform 155"/>
              <p:cNvSpPr>
                <a:spLocks/>
              </p:cNvSpPr>
              <p:nvPr/>
            </p:nvSpPr>
            <p:spPr bwMode="auto">
              <a:xfrm>
                <a:off x="990" y="3700"/>
                <a:ext cx="804" cy="23"/>
              </a:xfrm>
              <a:custGeom>
                <a:avLst/>
                <a:gdLst>
                  <a:gd name="T0" fmla="*/ 0 w 1609"/>
                  <a:gd name="T1" fmla="*/ 0 h 48"/>
                  <a:gd name="T2" fmla="*/ 0 w 1609"/>
                  <a:gd name="T3" fmla="*/ 0 h 48"/>
                  <a:gd name="T4" fmla="*/ 201 w 1609"/>
                  <a:gd name="T5" fmla="*/ 0 h 48"/>
                  <a:gd name="T6" fmla="*/ 201 w 1609"/>
                  <a:gd name="T7" fmla="*/ 5 h 48"/>
                  <a:gd name="T8" fmla="*/ 0 w 1609"/>
                  <a:gd name="T9" fmla="*/ 5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6" name="Freeform 156"/>
              <p:cNvSpPr>
                <a:spLocks/>
              </p:cNvSpPr>
              <p:nvPr/>
            </p:nvSpPr>
            <p:spPr bwMode="auto">
              <a:xfrm>
                <a:off x="1813" y="3546"/>
                <a:ext cx="140" cy="164"/>
              </a:xfrm>
              <a:custGeom>
                <a:avLst/>
                <a:gdLst>
                  <a:gd name="T0" fmla="*/ 0 w 281"/>
                  <a:gd name="T1" fmla="*/ 41 h 328"/>
                  <a:gd name="T2" fmla="*/ 0 w 281"/>
                  <a:gd name="T3" fmla="*/ 37 h 328"/>
                  <a:gd name="T4" fmla="*/ 23 w 281"/>
                  <a:gd name="T5" fmla="*/ 8 h 328"/>
                  <a:gd name="T6" fmla="*/ 35 w 281"/>
                  <a:gd name="T7" fmla="*/ 0 h 328"/>
                  <a:gd name="T8" fmla="*/ 35 w 281"/>
                  <a:gd name="T9" fmla="*/ 11 h 328"/>
                  <a:gd name="T10" fmla="*/ 0 w 281"/>
                  <a:gd name="T11" fmla="*/ 41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7" name="Freeform 157"/>
              <p:cNvSpPr>
                <a:spLocks/>
              </p:cNvSpPr>
              <p:nvPr/>
            </p:nvSpPr>
            <p:spPr bwMode="auto">
              <a:xfrm>
                <a:off x="1294" y="3577"/>
                <a:ext cx="39" cy="16"/>
              </a:xfrm>
              <a:custGeom>
                <a:avLst/>
                <a:gdLst>
                  <a:gd name="T0" fmla="*/ 6 w 80"/>
                  <a:gd name="T1" fmla="*/ 4 h 31"/>
                  <a:gd name="T2" fmla="*/ 9 w 80"/>
                  <a:gd name="T3" fmla="*/ 0 h 31"/>
                  <a:gd name="T4" fmla="*/ 3 w 80"/>
                  <a:gd name="T5" fmla="*/ 0 h 31"/>
                  <a:gd name="T6" fmla="*/ 0 w 80"/>
                  <a:gd name="T7" fmla="*/ 4 h 31"/>
                  <a:gd name="T8" fmla="*/ 6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8" name="Freeform 158"/>
              <p:cNvSpPr>
                <a:spLocks/>
              </p:cNvSpPr>
              <p:nvPr/>
            </p:nvSpPr>
            <p:spPr bwMode="auto">
              <a:xfrm>
                <a:off x="1736"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99" name="Freeform 159"/>
              <p:cNvSpPr>
                <a:spLocks/>
              </p:cNvSpPr>
              <p:nvPr/>
            </p:nvSpPr>
            <p:spPr bwMode="auto">
              <a:xfrm>
                <a:off x="1539"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0" name="Freeform 160"/>
              <p:cNvSpPr>
                <a:spLocks/>
              </p:cNvSpPr>
              <p:nvPr/>
            </p:nvSpPr>
            <p:spPr bwMode="auto">
              <a:xfrm>
                <a:off x="1146"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1" name="Freeform 161"/>
              <p:cNvSpPr>
                <a:spLocks/>
              </p:cNvSpPr>
              <p:nvPr/>
            </p:nvSpPr>
            <p:spPr bwMode="auto">
              <a:xfrm>
                <a:off x="1195" y="3577"/>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2" name="Freeform 162"/>
              <p:cNvSpPr>
                <a:spLocks/>
              </p:cNvSpPr>
              <p:nvPr/>
            </p:nvSpPr>
            <p:spPr bwMode="auto">
              <a:xfrm>
                <a:off x="1244"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3" name="Freeform 163"/>
              <p:cNvSpPr>
                <a:spLocks/>
              </p:cNvSpPr>
              <p:nvPr/>
            </p:nvSpPr>
            <p:spPr bwMode="auto">
              <a:xfrm>
                <a:off x="163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4" name="Freeform 164"/>
              <p:cNvSpPr>
                <a:spLocks/>
              </p:cNvSpPr>
              <p:nvPr/>
            </p:nvSpPr>
            <p:spPr bwMode="auto">
              <a:xfrm>
                <a:off x="1491" y="3577"/>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5" name="Freeform 165"/>
              <p:cNvSpPr>
                <a:spLocks/>
              </p:cNvSpPr>
              <p:nvPr/>
            </p:nvSpPr>
            <p:spPr bwMode="auto">
              <a:xfrm>
                <a:off x="1441" y="3577"/>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6" name="Freeform 166"/>
              <p:cNvSpPr>
                <a:spLocks/>
              </p:cNvSpPr>
              <p:nvPr/>
            </p:nvSpPr>
            <p:spPr bwMode="auto">
              <a:xfrm>
                <a:off x="1588"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7" name="Freeform 167"/>
              <p:cNvSpPr>
                <a:spLocks/>
              </p:cNvSpPr>
              <p:nvPr/>
            </p:nvSpPr>
            <p:spPr bwMode="auto">
              <a:xfrm>
                <a:off x="1687" y="3577"/>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8" name="Freeform 168"/>
              <p:cNvSpPr>
                <a:spLocks/>
              </p:cNvSpPr>
              <p:nvPr/>
            </p:nvSpPr>
            <p:spPr bwMode="auto">
              <a:xfrm>
                <a:off x="1392" y="3577"/>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09" name="Freeform 169"/>
              <p:cNvSpPr>
                <a:spLocks/>
              </p:cNvSpPr>
              <p:nvPr/>
            </p:nvSpPr>
            <p:spPr bwMode="auto">
              <a:xfrm>
                <a:off x="1343" y="3577"/>
                <a:ext cx="40" cy="16"/>
              </a:xfrm>
              <a:custGeom>
                <a:avLst/>
                <a:gdLst>
                  <a:gd name="T0" fmla="*/ 7 w 81"/>
                  <a:gd name="T1" fmla="*/ 4 h 31"/>
                  <a:gd name="T2" fmla="*/ 10 w 81"/>
                  <a:gd name="T3" fmla="*/ 0 h 31"/>
                  <a:gd name="T4" fmla="*/ 3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0" name="Freeform 170"/>
              <p:cNvSpPr>
                <a:spLocks/>
              </p:cNvSpPr>
              <p:nvPr/>
            </p:nvSpPr>
            <p:spPr bwMode="auto">
              <a:xfrm>
                <a:off x="1470" y="3602"/>
                <a:ext cx="39" cy="16"/>
              </a:xfrm>
              <a:custGeom>
                <a:avLst/>
                <a:gdLst>
                  <a:gd name="T0" fmla="*/ 7 w 78"/>
                  <a:gd name="T1" fmla="*/ 4 h 31"/>
                  <a:gd name="T2" fmla="*/ 10 w 78"/>
                  <a:gd name="T3" fmla="*/ 0 h 31"/>
                  <a:gd name="T4" fmla="*/ 4 w 78"/>
                  <a:gd name="T5" fmla="*/ 0 h 31"/>
                  <a:gd name="T6" fmla="*/ 0 w 78"/>
                  <a:gd name="T7" fmla="*/ 4 h 31"/>
                  <a:gd name="T8" fmla="*/ 7 w 78"/>
                  <a:gd name="T9" fmla="*/ 4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1" name="Freeform 171"/>
              <p:cNvSpPr>
                <a:spLocks/>
              </p:cNvSpPr>
              <p:nvPr/>
            </p:nvSpPr>
            <p:spPr bwMode="auto">
              <a:xfrm>
                <a:off x="1175"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2" name="Freeform 172"/>
              <p:cNvSpPr>
                <a:spLocks/>
              </p:cNvSpPr>
              <p:nvPr/>
            </p:nvSpPr>
            <p:spPr bwMode="auto">
              <a:xfrm>
                <a:off x="1223"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3" name="Freeform 173"/>
              <p:cNvSpPr>
                <a:spLocks/>
              </p:cNvSpPr>
              <p:nvPr/>
            </p:nvSpPr>
            <p:spPr bwMode="auto">
              <a:xfrm>
                <a:off x="1273"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4" name="Freeform 174"/>
              <p:cNvSpPr>
                <a:spLocks/>
              </p:cNvSpPr>
              <p:nvPr/>
            </p:nvSpPr>
            <p:spPr bwMode="auto">
              <a:xfrm>
                <a:off x="1322" y="3602"/>
                <a:ext cx="40" cy="16"/>
              </a:xfrm>
              <a:custGeom>
                <a:avLst/>
                <a:gdLst>
                  <a:gd name="T0" fmla="*/ 6 w 81"/>
                  <a:gd name="T1" fmla="*/ 4 h 31"/>
                  <a:gd name="T2" fmla="*/ 10 w 81"/>
                  <a:gd name="T3" fmla="*/ 0 h 31"/>
                  <a:gd name="T4" fmla="*/ 3 w 81"/>
                  <a:gd name="T5" fmla="*/ 0 h 31"/>
                  <a:gd name="T6" fmla="*/ 0 w 81"/>
                  <a:gd name="T7" fmla="*/ 4 h 31"/>
                  <a:gd name="T8" fmla="*/ 6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5" name="Freeform 175"/>
              <p:cNvSpPr>
                <a:spLocks/>
              </p:cNvSpPr>
              <p:nvPr/>
            </p:nvSpPr>
            <p:spPr bwMode="auto">
              <a:xfrm>
                <a:off x="1715" y="3602"/>
                <a:ext cx="41" cy="16"/>
              </a:xfrm>
              <a:custGeom>
                <a:avLst/>
                <a:gdLst>
                  <a:gd name="T0" fmla="*/ 0 w 80"/>
                  <a:gd name="T1" fmla="*/ 4 h 31"/>
                  <a:gd name="T2" fmla="*/ 7 w 80"/>
                  <a:gd name="T3" fmla="*/ 4 h 31"/>
                  <a:gd name="T4" fmla="*/ 11 w 80"/>
                  <a:gd name="T5" fmla="*/ 0 h 31"/>
                  <a:gd name="T6" fmla="*/ 4 w 80"/>
                  <a:gd name="T7" fmla="*/ 0 h 31"/>
                  <a:gd name="T8" fmla="*/ 0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6" name="Freeform 176"/>
              <p:cNvSpPr>
                <a:spLocks/>
              </p:cNvSpPr>
              <p:nvPr/>
            </p:nvSpPr>
            <p:spPr bwMode="auto">
              <a:xfrm>
                <a:off x="1126" y="3602"/>
                <a:ext cx="39" cy="16"/>
              </a:xfrm>
              <a:custGeom>
                <a:avLst/>
                <a:gdLst>
                  <a:gd name="T0" fmla="*/ 9 w 80"/>
                  <a:gd name="T1" fmla="*/ 0 h 31"/>
                  <a:gd name="T2" fmla="*/ 3 w 80"/>
                  <a:gd name="T3" fmla="*/ 0 h 31"/>
                  <a:gd name="T4" fmla="*/ 0 w 80"/>
                  <a:gd name="T5" fmla="*/ 4 h 31"/>
                  <a:gd name="T6" fmla="*/ 6 w 80"/>
                  <a:gd name="T7" fmla="*/ 4 h 31"/>
                  <a:gd name="T8" fmla="*/ 9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7" name="Freeform 177"/>
              <p:cNvSpPr>
                <a:spLocks/>
              </p:cNvSpPr>
              <p:nvPr/>
            </p:nvSpPr>
            <p:spPr bwMode="auto">
              <a:xfrm>
                <a:off x="1518" y="3602"/>
                <a:ext cx="41" cy="16"/>
              </a:xfrm>
              <a:custGeom>
                <a:avLst/>
                <a:gdLst>
                  <a:gd name="T0" fmla="*/ 7 w 80"/>
                  <a:gd name="T1" fmla="*/ 4 h 31"/>
                  <a:gd name="T2" fmla="*/ 11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8" name="Freeform 178"/>
              <p:cNvSpPr>
                <a:spLocks/>
              </p:cNvSpPr>
              <p:nvPr/>
            </p:nvSpPr>
            <p:spPr bwMode="auto">
              <a:xfrm>
                <a:off x="1617" y="3602"/>
                <a:ext cx="40" cy="16"/>
              </a:xfrm>
              <a:custGeom>
                <a:avLst/>
                <a:gdLst>
                  <a:gd name="T0" fmla="*/ 7 w 80"/>
                  <a:gd name="T1" fmla="*/ 4 h 31"/>
                  <a:gd name="T2" fmla="*/ 10 w 80"/>
                  <a:gd name="T3" fmla="*/ 0 h 31"/>
                  <a:gd name="T4" fmla="*/ 4 w 80"/>
                  <a:gd name="T5" fmla="*/ 0 h 31"/>
                  <a:gd name="T6" fmla="*/ 0 w 80"/>
                  <a:gd name="T7" fmla="*/ 4 h 31"/>
                  <a:gd name="T8" fmla="*/ 7 w 80"/>
                  <a:gd name="T9" fmla="*/ 4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19" name="Freeform 179"/>
              <p:cNvSpPr>
                <a:spLocks/>
              </p:cNvSpPr>
              <p:nvPr/>
            </p:nvSpPr>
            <p:spPr bwMode="auto">
              <a:xfrm>
                <a:off x="1568"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0" name="Freeform 180"/>
              <p:cNvSpPr>
                <a:spLocks/>
              </p:cNvSpPr>
              <p:nvPr/>
            </p:nvSpPr>
            <p:spPr bwMode="auto">
              <a:xfrm>
                <a:off x="1372" y="3602"/>
                <a:ext cx="39" cy="16"/>
              </a:xfrm>
              <a:custGeom>
                <a:avLst/>
                <a:gdLst>
                  <a:gd name="T0" fmla="*/ 6 w 79"/>
                  <a:gd name="T1" fmla="*/ 4 h 31"/>
                  <a:gd name="T2" fmla="*/ 9 w 79"/>
                  <a:gd name="T3" fmla="*/ 0 h 31"/>
                  <a:gd name="T4" fmla="*/ 3 w 79"/>
                  <a:gd name="T5" fmla="*/ 0 h 31"/>
                  <a:gd name="T6" fmla="*/ 0 w 79"/>
                  <a:gd name="T7" fmla="*/ 4 h 31"/>
                  <a:gd name="T8" fmla="*/ 6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1" name="Freeform 181"/>
              <p:cNvSpPr>
                <a:spLocks/>
              </p:cNvSpPr>
              <p:nvPr/>
            </p:nvSpPr>
            <p:spPr bwMode="auto">
              <a:xfrm>
                <a:off x="1420" y="3602"/>
                <a:ext cx="41" cy="16"/>
              </a:xfrm>
              <a:custGeom>
                <a:avLst/>
                <a:gdLst>
                  <a:gd name="T0" fmla="*/ 7 w 81"/>
                  <a:gd name="T1" fmla="*/ 4 h 31"/>
                  <a:gd name="T2" fmla="*/ 11 w 81"/>
                  <a:gd name="T3" fmla="*/ 0 h 31"/>
                  <a:gd name="T4" fmla="*/ 4 w 81"/>
                  <a:gd name="T5" fmla="*/ 0 h 31"/>
                  <a:gd name="T6" fmla="*/ 0 w 81"/>
                  <a:gd name="T7" fmla="*/ 4 h 31"/>
                  <a:gd name="T8" fmla="*/ 7 w 81"/>
                  <a:gd name="T9" fmla="*/ 4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2" name="Freeform 182"/>
              <p:cNvSpPr>
                <a:spLocks/>
              </p:cNvSpPr>
              <p:nvPr/>
            </p:nvSpPr>
            <p:spPr bwMode="auto">
              <a:xfrm>
                <a:off x="1666" y="3602"/>
                <a:ext cx="40" cy="16"/>
              </a:xfrm>
              <a:custGeom>
                <a:avLst/>
                <a:gdLst>
                  <a:gd name="T0" fmla="*/ 7 w 79"/>
                  <a:gd name="T1" fmla="*/ 4 h 31"/>
                  <a:gd name="T2" fmla="*/ 10 w 79"/>
                  <a:gd name="T3" fmla="*/ 0 h 31"/>
                  <a:gd name="T4" fmla="*/ 4 w 79"/>
                  <a:gd name="T5" fmla="*/ 0 h 31"/>
                  <a:gd name="T6" fmla="*/ 0 w 79"/>
                  <a:gd name="T7" fmla="*/ 4 h 31"/>
                  <a:gd name="T8" fmla="*/ 7 w 79"/>
                  <a:gd name="T9" fmla="*/ 4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3" name="Freeform 183"/>
              <p:cNvSpPr>
                <a:spLocks/>
              </p:cNvSpPr>
              <p:nvPr/>
            </p:nvSpPr>
            <p:spPr bwMode="auto">
              <a:xfrm>
                <a:off x="1646" y="3628"/>
                <a:ext cx="39" cy="15"/>
              </a:xfrm>
              <a:custGeom>
                <a:avLst/>
                <a:gdLst>
                  <a:gd name="T0" fmla="*/ 3 w 80"/>
                  <a:gd name="T1" fmla="*/ 0 h 32"/>
                  <a:gd name="T2" fmla="*/ 0 w 80"/>
                  <a:gd name="T3" fmla="*/ 3 h 32"/>
                  <a:gd name="T4" fmla="*/ 6 w 80"/>
                  <a:gd name="T5" fmla="*/ 3 h 32"/>
                  <a:gd name="T6" fmla="*/ 9 w 80"/>
                  <a:gd name="T7" fmla="*/ 0 h 32"/>
                  <a:gd name="T8" fmla="*/ 3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4" name="Freeform 184"/>
              <p:cNvSpPr>
                <a:spLocks/>
              </p:cNvSpPr>
              <p:nvPr/>
            </p:nvSpPr>
            <p:spPr bwMode="auto">
              <a:xfrm>
                <a:off x="1154"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5" name="Freeform 185"/>
              <p:cNvSpPr>
                <a:spLocks/>
              </p:cNvSpPr>
              <p:nvPr/>
            </p:nvSpPr>
            <p:spPr bwMode="auto">
              <a:xfrm>
                <a:off x="1547"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6" name="Freeform 186"/>
              <p:cNvSpPr>
                <a:spLocks/>
              </p:cNvSpPr>
              <p:nvPr/>
            </p:nvSpPr>
            <p:spPr bwMode="auto">
              <a:xfrm>
                <a:off x="1596"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7" name="Freeform 187"/>
              <p:cNvSpPr>
                <a:spLocks/>
              </p:cNvSpPr>
              <p:nvPr/>
            </p:nvSpPr>
            <p:spPr bwMode="auto">
              <a:xfrm>
                <a:off x="1695" y="3628"/>
                <a:ext cx="40" cy="15"/>
              </a:xfrm>
              <a:custGeom>
                <a:avLst/>
                <a:gdLst>
                  <a:gd name="T0" fmla="*/ 0 w 81"/>
                  <a:gd name="T1" fmla="*/ 3 h 32"/>
                  <a:gd name="T2" fmla="*/ 7 w 81"/>
                  <a:gd name="T3" fmla="*/ 3 h 32"/>
                  <a:gd name="T4" fmla="*/ 10 w 81"/>
                  <a:gd name="T5" fmla="*/ 0 h 32"/>
                  <a:gd name="T6" fmla="*/ 3 w 81"/>
                  <a:gd name="T7" fmla="*/ 0 h 32"/>
                  <a:gd name="T8" fmla="*/ 0 w 81"/>
                  <a:gd name="T9" fmla="*/ 3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8" name="Freeform 188"/>
              <p:cNvSpPr>
                <a:spLocks/>
              </p:cNvSpPr>
              <p:nvPr/>
            </p:nvSpPr>
            <p:spPr bwMode="auto">
              <a:xfrm>
                <a:off x="1105" y="3628"/>
                <a:ext cx="40" cy="15"/>
              </a:xfrm>
              <a:custGeom>
                <a:avLst/>
                <a:gdLst>
                  <a:gd name="T0" fmla="*/ 10 w 79"/>
                  <a:gd name="T1" fmla="*/ 0 h 32"/>
                  <a:gd name="T2" fmla="*/ 4 w 79"/>
                  <a:gd name="T3" fmla="*/ 0 h 32"/>
                  <a:gd name="T4" fmla="*/ 0 w 79"/>
                  <a:gd name="T5" fmla="*/ 3 h 32"/>
                  <a:gd name="T6" fmla="*/ 7 w 79"/>
                  <a:gd name="T7" fmla="*/ 3 h 32"/>
                  <a:gd name="T8" fmla="*/ 1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29" name="Freeform 189"/>
              <p:cNvSpPr>
                <a:spLocks/>
              </p:cNvSpPr>
              <p:nvPr/>
            </p:nvSpPr>
            <p:spPr bwMode="auto">
              <a:xfrm>
                <a:off x="1351"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0" name="Freeform 190"/>
              <p:cNvSpPr>
                <a:spLocks/>
              </p:cNvSpPr>
              <p:nvPr/>
            </p:nvSpPr>
            <p:spPr bwMode="auto">
              <a:xfrm>
                <a:off x="1252" y="3628"/>
                <a:ext cx="41" cy="15"/>
              </a:xfrm>
              <a:custGeom>
                <a:avLst/>
                <a:gdLst>
                  <a:gd name="T0" fmla="*/ 4 w 80"/>
                  <a:gd name="T1" fmla="*/ 0 h 32"/>
                  <a:gd name="T2" fmla="*/ 0 w 80"/>
                  <a:gd name="T3" fmla="*/ 3 h 32"/>
                  <a:gd name="T4" fmla="*/ 7 w 80"/>
                  <a:gd name="T5" fmla="*/ 3 h 32"/>
                  <a:gd name="T6" fmla="*/ 11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1" name="Freeform 191"/>
              <p:cNvSpPr>
                <a:spLocks/>
              </p:cNvSpPr>
              <p:nvPr/>
            </p:nvSpPr>
            <p:spPr bwMode="auto">
              <a:xfrm>
                <a:off x="1301" y="3628"/>
                <a:ext cx="41" cy="15"/>
              </a:xfrm>
              <a:custGeom>
                <a:avLst/>
                <a:gdLst>
                  <a:gd name="T0" fmla="*/ 4 w 81"/>
                  <a:gd name="T1" fmla="*/ 0 h 32"/>
                  <a:gd name="T2" fmla="*/ 0 w 81"/>
                  <a:gd name="T3" fmla="*/ 3 h 32"/>
                  <a:gd name="T4" fmla="*/ 7 w 81"/>
                  <a:gd name="T5" fmla="*/ 3 h 32"/>
                  <a:gd name="T6" fmla="*/ 11 w 81"/>
                  <a:gd name="T7" fmla="*/ 0 h 32"/>
                  <a:gd name="T8" fmla="*/ 4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2" name="Freeform 192"/>
              <p:cNvSpPr>
                <a:spLocks/>
              </p:cNvSpPr>
              <p:nvPr/>
            </p:nvSpPr>
            <p:spPr bwMode="auto">
              <a:xfrm>
                <a:off x="1203"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3" name="Freeform 193"/>
              <p:cNvSpPr>
                <a:spLocks/>
              </p:cNvSpPr>
              <p:nvPr/>
            </p:nvSpPr>
            <p:spPr bwMode="auto">
              <a:xfrm>
                <a:off x="1449" y="3628"/>
                <a:ext cx="40" cy="15"/>
              </a:xfrm>
              <a:custGeom>
                <a:avLst/>
                <a:gdLst>
                  <a:gd name="T0" fmla="*/ 4 w 79"/>
                  <a:gd name="T1" fmla="*/ 0 h 32"/>
                  <a:gd name="T2" fmla="*/ 0 w 79"/>
                  <a:gd name="T3" fmla="*/ 3 h 32"/>
                  <a:gd name="T4" fmla="*/ 7 w 79"/>
                  <a:gd name="T5" fmla="*/ 3 h 32"/>
                  <a:gd name="T6" fmla="*/ 10 w 79"/>
                  <a:gd name="T7" fmla="*/ 0 h 32"/>
                  <a:gd name="T8" fmla="*/ 4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4" name="Freeform 194"/>
              <p:cNvSpPr>
                <a:spLocks/>
              </p:cNvSpPr>
              <p:nvPr/>
            </p:nvSpPr>
            <p:spPr bwMode="auto">
              <a:xfrm>
                <a:off x="1498" y="3628"/>
                <a:ext cx="40" cy="15"/>
              </a:xfrm>
              <a:custGeom>
                <a:avLst/>
                <a:gdLst>
                  <a:gd name="T0" fmla="*/ 4 w 80"/>
                  <a:gd name="T1" fmla="*/ 0 h 32"/>
                  <a:gd name="T2" fmla="*/ 0 w 80"/>
                  <a:gd name="T3" fmla="*/ 3 h 32"/>
                  <a:gd name="T4" fmla="*/ 7 w 80"/>
                  <a:gd name="T5" fmla="*/ 3 h 32"/>
                  <a:gd name="T6" fmla="*/ 10 w 80"/>
                  <a:gd name="T7" fmla="*/ 0 h 32"/>
                  <a:gd name="T8" fmla="*/ 4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5" name="Freeform 195"/>
              <p:cNvSpPr>
                <a:spLocks/>
              </p:cNvSpPr>
              <p:nvPr/>
            </p:nvSpPr>
            <p:spPr bwMode="auto">
              <a:xfrm>
                <a:off x="1400" y="3628"/>
                <a:ext cx="40" cy="15"/>
              </a:xfrm>
              <a:custGeom>
                <a:avLst/>
                <a:gdLst>
                  <a:gd name="T0" fmla="*/ 3 w 81"/>
                  <a:gd name="T1" fmla="*/ 0 h 32"/>
                  <a:gd name="T2" fmla="*/ 0 w 81"/>
                  <a:gd name="T3" fmla="*/ 3 h 32"/>
                  <a:gd name="T4" fmla="*/ 7 w 81"/>
                  <a:gd name="T5" fmla="*/ 3 h 32"/>
                  <a:gd name="T6" fmla="*/ 10 w 81"/>
                  <a:gd name="T7" fmla="*/ 0 h 32"/>
                  <a:gd name="T8" fmla="*/ 3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6" name="Freeform 196"/>
              <p:cNvSpPr>
                <a:spLocks/>
              </p:cNvSpPr>
              <p:nvPr/>
            </p:nvSpPr>
            <p:spPr bwMode="auto">
              <a:xfrm>
                <a:off x="1183"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7" name="Freeform 197"/>
              <p:cNvSpPr>
                <a:spLocks/>
              </p:cNvSpPr>
              <p:nvPr/>
            </p:nvSpPr>
            <p:spPr bwMode="auto">
              <a:xfrm>
                <a:off x="1625"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8" name="Freeform 198"/>
              <p:cNvSpPr>
                <a:spLocks/>
              </p:cNvSpPr>
              <p:nvPr/>
            </p:nvSpPr>
            <p:spPr bwMode="auto">
              <a:xfrm>
                <a:off x="1575" y="3653"/>
                <a:ext cx="41" cy="16"/>
              </a:xfrm>
              <a:custGeom>
                <a:avLst/>
                <a:gdLst>
                  <a:gd name="T0" fmla="*/ 4 w 80"/>
                  <a:gd name="T1" fmla="*/ 0 h 31"/>
                  <a:gd name="T2" fmla="*/ 0 w 80"/>
                  <a:gd name="T3" fmla="*/ 4 h 31"/>
                  <a:gd name="T4" fmla="*/ 7 w 80"/>
                  <a:gd name="T5" fmla="*/ 4 h 31"/>
                  <a:gd name="T6" fmla="*/ 11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39" name="Freeform 199"/>
              <p:cNvSpPr>
                <a:spLocks/>
              </p:cNvSpPr>
              <p:nvPr/>
            </p:nvSpPr>
            <p:spPr bwMode="auto">
              <a:xfrm>
                <a:off x="1281"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0" name="Freeform 200"/>
              <p:cNvSpPr>
                <a:spLocks/>
              </p:cNvSpPr>
              <p:nvPr/>
            </p:nvSpPr>
            <p:spPr bwMode="auto">
              <a:xfrm>
                <a:off x="1232"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1" name="Freeform 201"/>
              <p:cNvSpPr>
                <a:spLocks/>
              </p:cNvSpPr>
              <p:nvPr/>
            </p:nvSpPr>
            <p:spPr bwMode="auto">
              <a:xfrm>
                <a:off x="167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2" name="Freeform 202"/>
              <p:cNvSpPr>
                <a:spLocks/>
              </p:cNvSpPr>
              <p:nvPr/>
            </p:nvSpPr>
            <p:spPr bwMode="auto">
              <a:xfrm>
                <a:off x="1084" y="3653"/>
                <a:ext cx="40" cy="16"/>
              </a:xfrm>
              <a:custGeom>
                <a:avLst/>
                <a:gdLst>
                  <a:gd name="T0" fmla="*/ 4 w 80"/>
                  <a:gd name="T1" fmla="*/ 0 h 31"/>
                  <a:gd name="T2" fmla="*/ 0 w 80"/>
                  <a:gd name="T3" fmla="*/ 4 h 31"/>
                  <a:gd name="T4" fmla="*/ 7 w 80"/>
                  <a:gd name="T5" fmla="*/ 4 h 31"/>
                  <a:gd name="T6" fmla="*/ 10 w 80"/>
                  <a:gd name="T7" fmla="*/ 0 h 31"/>
                  <a:gd name="T8" fmla="*/ 4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3" name="Freeform 203"/>
              <p:cNvSpPr>
                <a:spLocks/>
              </p:cNvSpPr>
              <p:nvPr/>
            </p:nvSpPr>
            <p:spPr bwMode="auto">
              <a:xfrm>
                <a:off x="1133"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4" name="Freeform 204"/>
              <p:cNvSpPr>
                <a:spLocks/>
              </p:cNvSpPr>
              <p:nvPr/>
            </p:nvSpPr>
            <p:spPr bwMode="auto">
              <a:xfrm>
                <a:off x="1330"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5" name="Freeform 205"/>
              <p:cNvSpPr>
                <a:spLocks/>
              </p:cNvSpPr>
              <p:nvPr/>
            </p:nvSpPr>
            <p:spPr bwMode="auto">
              <a:xfrm>
                <a:off x="1380" y="3653"/>
                <a:ext cx="39" cy="16"/>
              </a:xfrm>
              <a:custGeom>
                <a:avLst/>
                <a:gdLst>
                  <a:gd name="T0" fmla="*/ 3 w 80"/>
                  <a:gd name="T1" fmla="*/ 0 h 31"/>
                  <a:gd name="T2" fmla="*/ 0 w 80"/>
                  <a:gd name="T3" fmla="*/ 4 h 31"/>
                  <a:gd name="T4" fmla="*/ 6 w 80"/>
                  <a:gd name="T5" fmla="*/ 4 h 31"/>
                  <a:gd name="T6" fmla="*/ 9 w 80"/>
                  <a:gd name="T7" fmla="*/ 0 h 31"/>
                  <a:gd name="T8" fmla="*/ 3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6" name="Freeform 206"/>
              <p:cNvSpPr>
                <a:spLocks/>
              </p:cNvSpPr>
              <p:nvPr/>
            </p:nvSpPr>
            <p:spPr bwMode="auto">
              <a:xfrm>
                <a:off x="1526"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7" name="Freeform 207"/>
              <p:cNvSpPr>
                <a:spLocks/>
              </p:cNvSpPr>
              <p:nvPr/>
            </p:nvSpPr>
            <p:spPr bwMode="auto">
              <a:xfrm>
                <a:off x="1429" y="3653"/>
                <a:ext cx="40" cy="16"/>
              </a:xfrm>
              <a:custGeom>
                <a:avLst/>
                <a:gdLst>
                  <a:gd name="T0" fmla="*/ 3 w 81"/>
                  <a:gd name="T1" fmla="*/ 0 h 31"/>
                  <a:gd name="T2" fmla="*/ 0 w 81"/>
                  <a:gd name="T3" fmla="*/ 4 h 31"/>
                  <a:gd name="T4" fmla="*/ 6 w 81"/>
                  <a:gd name="T5" fmla="*/ 4 h 31"/>
                  <a:gd name="T6" fmla="*/ 10 w 81"/>
                  <a:gd name="T7" fmla="*/ 0 h 31"/>
                  <a:gd name="T8" fmla="*/ 3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748" name="Freeform 208"/>
              <p:cNvSpPr>
                <a:spLocks/>
              </p:cNvSpPr>
              <p:nvPr/>
            </p:nvSpPr>
            <p:spPr bwMode="auto">
              <a:xfrm>
                <a:off x="1477" y="3653"/>
                <a:ext cx="40" cy="16"/>
              </a:xfrm>
              <a:custGeom>
                <a:avLst/>
                <a:gdLst>
                  <a:gd name="T0" fmla="*/ 4 w 79"/>
                  <a:gd name="T1" fmla="*/ 0 h 31"/>
                  <a:gd name="T2" fmla="*/ 0 w 79"/>
                  <a:gd name="T3" fmla="*/ 4 h 31"/>
                  <a:gd name="T4" fmla="*/ 7 w 79"/>
                  <a:gd name="T5" fmla="*/ 4 h 31"/>
                  <a:gd name="T6" fmla="*/ 10 w 79"/>
                  <a:gd name="T7" fmla="*/ 0 h 31"/>
                  <a:gd name="T8" fmla="*/ 4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sp>
          <p:nvSpPr>
            <p:cNvPr id="58650" name="Line 209"/>
            <p:cNvSpPr>
              <a:spLocks noChangeShapeType="1"/>
            </p:cNvSpPr>
            <p:nvPr/>
          </p:nvSpPr>
          <p:spPr bwMode="auto">
            <a:xfrm>
              <a:off x="1797" y="2449"/>
              <a:ext cx="254" cy="3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51" name="Line 210"/>
            <p:cNvSpPr>
              <a:spLocks noChangeShapeType="1"/>
            </p:cNvSpPr>
            <p:nvPr/>
          </p:nvSpPr>
          <p:spPr bwMode="auto">
            <a:xfrm flipV="1">
              <a:off x="1259" y="2691"/>
              <a:ext cx="750" cy="16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52" name="Line 211"/>
            <p:cNvSpPr>
              <a:spLocks noChangeShapeType="1"/>
            </p:cNvSpPr>
            <p:nvPr/>
          </p:nvSpPr>
          <p:spPr bwMode="auto">
            <a:xfrm flipH="1" flipV="1">
              <a:off x="2340" y="2794"/>
              <a:ext cx="138" cy="277"/>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58653" name="Picture 212"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8" y="2077"/>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4" name="Picture 213"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4" y="2511"/>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5" name="Picture 214"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0" y="2827"/>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6" name="Picture 215"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 y="3346"/>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7" name="Picture 216"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1" y="3162"/>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8" name="Picture 217"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 y="2144"/>
              <a:ext cx="29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59" name="Picture 218"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5" y="2959"/>
              <a:ext cx="25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60" name="Picture 219"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5" y="3343"/>
              <a:ext cx="25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61" name="Picture 220"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9" y="2266"/>
              <a:ext cx="25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62" name="Line 221"/>
            <p:cNvSpPr>
              <a:spLocks noChangeShapeType="1"/>
            </p:cNvSpPr>
            <p:nvPr/>
          </p:nvSpPr>
          <p:spPr bwMode="auto">
            <a:xfrm>
              <a:off x="1218" y="2995"/>
              <a:ext cx="1118" cy="23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3" name="Line 222"/>
            <p:cNvSpPr>
              <a:spLocks noChangeShapeType="1"/>
            </p:cNvSpPr>
            <p:nvPr/>
          </p:nvSpPr>
          <p:spPr bwMode="auto">
            <a:xfrm flipV="1">
              <a:off x="1512" y="3368"/>
              <a:ext cx="821" cy="16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4" name="Line 223"/>
            <p:cNvSpPr>
              <a:spLocks noChangeShapeType="1"/>
            </p:cNvSpPr>
            <p:nvPr/>
          </p:nvSpPr>
          <p:spPr bwMode="auto">
            <a:xfrm>
              <a:off x="1500" y="3637"/>
              <a:ext cx="1559" cy="7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5" name="Line 224"/>
            <p:cNvSpPr>
              <a:spLocks noChangeShapeType="1"/>
            </p:cNvSpPr>
            <p:nvPr/>
          </p:nvSpPr>
          <p:spPr bwMode="auto">
            <a:xfrm flipH="1" flipV="1">
              <a:off x="2805" y="3295"/>
              <a:ext cx="273" cy="22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6" name="Line 225"/>
            <p:cNvSpPr>
              <a:spLocks noChangeShapeType="1"/>
            </p:cNvSpPr>
            <p:nvPr/>
          </p:nvSpPr>
          <p:spPr bwMode="auto">
            <a:xfrm flipH="1">
              <a:off x="2460" y="2354"/>
              <a:ext cx="210" cy="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7" name="Line 226"/>
            <p:cNvSpPr>
              <a:spLocks noChangeShapeType="1"/>
            </p:cNvSpPr>
            <p:nvPr/>
          </p:nvSpPr>
          <p:spPr bwMode="auto">
            <a:xfrm flipH="1">
              <a:off x="2745" y="2592"/>
              <a:ext cx="120" cy="54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8" name="Line 227"/>
            <p:cNvSpPr>
              <a:spLocks noChangeShapeType="1"/>
            </p:cNvSpPr>
            <p:nvPr/>
          </p:nvSpPr>
          <p:spPr bwMode="auto">
            <a:xfrm>
              <a:off x="2952" y="2605"/>
              <a:ext cx="267" cy="66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69" name="Line 228"/>
            <p:cNvSpPr>
              <a:spLocks noChangeShapeType="1"/>
            </p:cNvSpPr>
            <p:nvPr/>
          </p:nvSpPr>
          <p:spPr bwMode="auto">
            <a:xfrm>
              <a:off x="3123" y="2375"/>
              <a:ext cx="330" cy="227"/>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0" name="Line 229"/>
            <p:cNvSpPr>
              <a:spLocks noChangeShapeType="1"/>
            </p:cNvSpPr>
            <p:nvPr/>
          </p:nvSpPr>
          <p:spPr bwMode="auto">
            <a:xfrm>
              <a:off x="3123" y="2235"/>
              <a:ext cx="1032" cy="5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1" name="Line 230"/>
            <p:cNvSpPr>
              <a:spLocks noChangeShapeType="1"/>
            </p:cNvSpPr>
            <p:nvPr/>
          </p:nvSpPr>
          <p:spPr bwMode="auto">
            <a:xfrm flipH="1">
              <a:off x="4263" y="2644"/>
              <a:ext cx="75" cy="15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2" name="Line 231"/>
            <p:cNvSpPr>
              <a:spLocks noChangeShapeType="1"/>
            </p:cNvSpPr>
            <p:nvPr/>
          </p:nvSpPr>
          <p:spPr bwMode="auto">
            <a:xfrm>
              <a:off x="3885" y="2945"/>
              <a:ext cx="213" cy="10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3" name="Line 232"/>
            <p:cNvSpPr>
              <a:spLocks noChangeShapeType="1"/>
            </p:cNvSpPr>
            <p:nvPr/>
          </p:nvSpPr>
          <p:spPr bwMode="auto">
            <a:xfrm>
              <a:off x="4416" y="3309"/>
              <a:ext cx="285" cy="2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4" name="Line 233"/>
            <p:cNvSpPr>
              <a:spLocks noChangeShapeType="1"/>
            </p:cNvSpPr>
            <p:nvPr/>
          </p:nvSpPr>
          <p:spPr bwMode="auto">
            <a:xfrm>
              <a:off x="4539" y="3081"/>
              <a:ext cx="294" cy="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5" name="Line 234"/>
            <p:cNvSpPr>
              <a:spLocks noChangeShapeType="1"/>
            </p:cNvSpPr>
            <p:nvPr/>
          </p:nvSpPr>
          <p:spPr bwMode="auto">
            <a:xfrm flipV="1">
              <a:off x="4527" y="2531"/>
              <a:ext cx="330" cy="35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6" name="Line 235"/>
            <p:cNvSpPr>
              <a:spLocks noChangeShapeType="1"/>
            </p:cNvSpPr>
            <p:nvPr/>
          </p:nvSpPr>
          <p:spPr bwMode="auto">
            <a:xfrm>
              <a:off x="4605" y="2375"/>
              <a:ext cx="258" cy="2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7" name="Line 236"/>
            <p:cNvSpPr>
              <a:spLocks noChangeShapeType="1"/>
            </p:cNvSpPr>
            <p:nvPr/>
          </p:nvSpPr>
          <p:spPr bwMode="auto">
            <a:xfrm>
              <a:off x="3549" y="3641"/>
              <a:ext cx="1068" cy="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678" name="Freeform 237"/>
            <p:cNvSpPr>
              <a:spLocks/>
            </p:cNvSpPr>
            <p:nvPr/>
          </p:nvSpPr>
          <p:spPr bwMode="auto">
            <a:xfrm>
              <a:off x="1215" y="2574"/>
              <a:ext cx="1566" cy="416"/>
            </a:xfrm>
            <a:custGeom>
              <a:avLst/>
              <a:gdLst>
                <a:gd name="T0" fmla="*/ 0 w 1566"/>
                <a:gd name="T1" fmla="*/ 342 h 416"/>
                <a:gd name="T2" fmla="*/ 702 w 1566"/>
                <a:gd name="T3" fmla="*/ 414 h 416"/>
                <a:gd name="T4" fmla="*/ 1296 w 1566"/>
                <a:gd name="T5" fmla="*/ 333 h 416"/>
                <a:gd name="T6" fmla="*/ 1566 w 1566"/>
                <a:gd name="T7" fmla="*/ 0 h 416"/>
                <a:gd name="T8" fmla="*/ 0 60000 65536"/>
                <a:gd name="T9" fmla="*/ 0 60000 65536"/>
                <a:gd name="T10" fmla="*/ 0 60000 65536"/>
                <a:gd name="T11" fmla="*/ 0 60000 65536"/>
                <a:gd name="T12" fmla="*/ 0 w 1566"/>
                <a:gd name="T13" fmla="*/ 0 h 416"/>
                <a:gd name="T14" fmla="*/ 1566 w 1566"/>
                <a:gd name="T15" fmla="*/ 416 h 416"/>
              </a:gdLst>
              <a:ahLst/>
              <a:cxnLst>
                <a:cxn ang="T8">
                  <a:pos x="T0" y="T1"/>
                </a:cxn>
                <a:cxn ang="T9">
                  <a:pos x="T2" y="T3"/>
                </a:cxn>
                <a:cxn ang="T10">
                  <a:pos x="T4" y="T5"/>
                </a:cxn>
                <a:cxn ang="T11">
                  <a:pos x="T6" y="T7"/>
                </a:cxn>
              </a:cxnLst>
              <a:rect l="T12" t="T13" r="T14" b="T15"/>
              <a:pathLst>
                <a:path w="1566" h="416">
                  <a:moveTo>
                    <a:pt x="0" y="342"/>
                  </a:moveTo>
                  <a:cubicBezTo>
                    <a:pt x="243" y="379"/>
                    <a:pt x="486" y="416"/>
                    <a:pt x="702" y="414"/>
                  </a:cubicBezTo>
                  <a:cubicBezTo>
                    <a:pt x="918" y="412"/>
                    <a:pt x="1152" y="402"/>
                    <a:pt x="1296" y="333"/>
                  </a:cubicBezTo>
                  <a:cubicBezTo>
                    <a:pt x="1440" y="264"/>
                    <a:pt x="1503" y="132"/>
                    <a:pt x="1566" y="0"/>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79" name="Freeform 238"/>
            <p:cNvSpPr>
              <a:spLocks/>
            </p:cNvSpPr>
            <p:nvPr/>
          </p:nvSpPr>
          <p:spPr bwMode="auto">
            <a:xfrm>
              <a:off x="1656" y="2117"/>
              <a:ext cx="1026" cy="214"/>
            </a:xfrm>
            <a:custGeom>
              <a:avLst/>
              <a:gdLst>
                <a:gd name="T0" fmla="*/ 0 w 1026"/>
                <a:gd name="T1" fmla="*/ 214 h 214"/>
                <a:gd name="T2" fmla="*/ 270 w 1026"/>
                <a:gd name="T3" fmla="*/ 70 h 214"/>
                <a:gd name="T4" fmla="*/ 711 w 1026"/>
                <a:gd name="T5" fmla="*/ 7 h 214"/>
                <a:gd name="T6" fmla="*/ 1026 w 1026"/>
                <a:gd name="T7" fmla="*/ 25 h 214"/>
                <a:gd name="T8" fmla="*/ 0 60000 65536"/>
                <a:gd name="T9" fmla="*/ 0 60000 65536"/>
                <a:gd name="T10" fmla="*/ 0 60000 65536"/>
                <a:gd name="T11" fmla="*/ 0 60000 65536"/>
                <a:gd name="T12" fmla="*/ 0 w 1026"/>
                <a:gd name="T13" fmla="*/ 0 h 214"/>
                <a:gd name="T14" fmla="*/ 1026 w 1026"/>
                <a:gd name="T15" fmla="*/ 214 h 214"/>
              </a:gdLst>
              <a:ahLst/>
              <a:cxnLst>
                <a:cxn ang="T8">
                  <a:pos x="T0" y="T1"/>
                </a:cxn>
                <a:cxn ang="T9">
                  <a:pos x="T2" y="T3"/>
                </a:cxn>
                <a:cxn ang="T10">
                  <a:pos x="T4" y="T5"/>
                </a:cxn>
                <a:cxn ang="T11">
                  <a:pos x="T6" y="T7"/>
                </a:cxn>
              </a:cxnLst>
              <a:rect l="T12" t="T13" r="T14" b="T15"/>
              <a:pathLst>
                <a:path w="1026" h="214">
                  <a:moveTo>
                    <a:pt x="0" y="214"/>
                  </a:moveTo>
                  <a:cubicBezTo>
                    <a:pt x="76" y="159"/>
                    <a:pt x="152" y="104"/>
                    <a:pt x="270" y="70"/>
                  </a:cubicBezTo>
                  <a:cubicBezTo>
                    <a:pt x="388" y="36"/>
                    <a:pt x="585" y="14"/>
                    <a:pt x="711" y="7"/>
                  </a:cubicBezTo>
                  <a:cubicBezTo>
                    <a:pt x="837" y="0"/>
                    <a:pt x="931" y="12"/>
                    <a:pt x="1026" y="25"/>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0" name="Freeform 239"/>
            <p:cNvSpPr>
              <a:spLocks/>
            </p:cNvSpPr>
            <p:nvPr/>
          </p:nvSpPr>
          <p:spPr bwMode="auto">
            <a:xfrm>
              <a:off x="3078" y="2520"/>
              <a:ext cx="1017" cy="664"/>
            </a:xfrm>
            <a:custGeom>
              <a:avLst/>
              <a:gdLst>
                <a:gd name="T0" fmla="*/ 0 w 1017"/>
                <a:gd name="T1" fmla="*/ 0 h 664"/>
                <a:gd name="T2" fmla="*/ 324 w 1017"/>
                <a:gd name="T3" fmla="*/ 441 h 664"/>
                <a:gd name="T4" fmla="*/ 756 w 1017"/>
                <a:gd name="T5" fmla="*/ 630 h 664"/>
                <a:gd name="T6" fmla="*/ 1017 w 1017"/>
                <a:gd name="T7" fmla="*/ 648 h 664"/>
                <a:gd name="T8" fmla="*/ 0 60000 65536"/>
                <a:gd name="T9" fmla="*/ 0 60000 65536"/>
                <a:gd name="T10" fmla="*/ 0 60000 65536"/>
                <a:gd name="T11" fmla="*/ 0 60000 65536"/>
                <a:gd name="T12" fmla="*/ 0 w 1017"/>
                <a:gd name="T13" fmla="*/ 0 h 664"/>
                <a:gd name="T14" fmla="*/ 1017 w 1017"/>
                <a:gd name="T15" fmla="*/ 664 h 664"/>
              </a:gdLst>
              <a:ahLst/>
              <a:cxnLst>
                <a:cxn ang="T8">
                  <a:pos x="T0" y="T1"/>
                </a:cxn>
                <a:cxn ang="T9">
                  <a:pos x="T2" y="T3"/>
                </a:cxn>
                <a:cxn ang="T10">
                  <a:pos x="T4" y="T5"/>
                </a:cxn>
                <a:cxn ang="T11">
                  <a:pos x="T6" y="T7"/>
                </a:cxn>
              </a:cxnLst>
              <a:rect l="T12" t="T13" r="T14" b="T15"/>
              <a:pathLst>
                <a:path w="1017" h="664">
                  <a:moveTo>
                    <a:pt x="0" y="0"/>
                  </a:moveTo>
                  <a:cubicBezTo>
                    <a:pt x="99" y="168"/>
                    <a:pt x="198" y="336"/>
                    <a:pt x="324" y="441"/>
                  </a:cubicBezTo>
                  <a:cubicBezTo>
                    <a:pt x="450" y="546"/>
                    <a:pt x="641" y="596"/>
                    <a:pt x="756" y="630"/>
                  </a:cubicBezTo>
                  <a:cubicBezTo>
                    <a:pt x="871" y="664"/>
                    <a:pt x="944" y="656"/>
                    <a:pt x="1017" y="648"/>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81" name="Freeform 240"/>
            <p:cNvSpPr>
              <a:spLocks/>
            </p:cNvSpPr>
            <p:nvPr/>
          </p:nvSpPr>
          <p:spPr bwMode="auto">
            <a:xfrm>
              <a:off x="3024" y="2583"/>
              <a:ext cx="1620" cy="1080"/>
            </a:xfrm>
            <a:custGeom>
              <a:avLst/>
              <a:gdLst>
                <a:gd name="T0" fmla="*/ 0 w 1620"/>
                <a:gd name="T1" fmla="*/ 0 h 1080"/>
                <a:gd name="T2" fmla="*/ 306 w 1620"/>
                <a:gd name="T3" fmla="*/ 504 h 1080"/>
                <a:gd name="T4" fmla="*/ 675 w 1620"/>
                <a:gd name="T5" fmla="*/ 756 h 1080"/>
                <a:gd name="T6" fmla="*/ 1224 w 1620"/>
                <a:gd name="T7" fmla="*/ 972 h 1080"/>
                <a:gd name="T8" fmla="*/ 1620 w 1620"/>
                <a:gd name="T9" fmla="*/ 1080 h 1080"/>
                <a:gd name="T10" fmla="*/ 0 60000 65536"/>
                <a:gd name="T11" fmla="*/ 0 60000 65536"/>
                <a:gd name="T12" fmla="*/ 0 60000 65536"/>
                <a:gd name="T13" fmla="*/ 0 60000 65536"/>
                <a:gd name="T14" fmla="*/ 0 60000 65536"/>
                <a:gd name="T15" fmla="*/ 0 w 1620"/>
                <a:gd name="T16" fmla="*/ 0 h 1080"/>
                <a:gd name="T17" fmla="*/ 1620 w 1620"/>
                <a:gd name="T18" fmla="*/ 1080 h 1080"/>
              </a:gdLst>
              <a:ahLst/>
              <a:cxnLst>
                <a:cxn ang="T10">
                  <a:pos x="T0" y="T1"/>
                </a:cxn>
                <a:cxn ang="T11">
                  <a:pos x="T2" y="T3"/>
                </a:cxn>
                <a:cxn ang="T12">
                  <a:pos x="T4" y="T5"/>
                </a:cxn>
                <a:cxn ang="T13">
                  <a:pos x="T6" y="T7"/>
                </a:cxn>
                <a:cxn ang="T14">
                  <a:pos x="T8" y="T9"/>
                </a:cxn>
              </a:cxnLst>
              <a:rect l="T15" t="T16" r="T17" b="T18"/>
              <a:pathLst>
                <a:path w="1620" h="1080">
                  <a:moveTo>
                    <a:pt x="0" y="0"/>
                  </a:moveTo>
                  <a:cubicBezTo>
                    <a:pt x="97" y="189"/>
                    <a:pt x="194" y="378"/>
                    <a:pt x="306" y="504"/>
                  </a:cubicBezTo>
                  <a:cubicBezTo>
                    <a:pt x="418" y="630"/>
                    <a:pt x="522" y="678"/>
                    <a:pt x="675" y="756"/>
                  </a:cubicBezTo>
                  <a:cubicBezTo>
                    <a:pt x="828" y="834"/>
                    <a:pt x="1067" y="918"/>
                    <a:pt x="1224" y="972"/>
                  </a:cubicBezTo>
                  <a:cubicBezTo>
                    <a:pt x="1381" y="1026"/>
                    <a:pt x="1500" y="1053"/>
                    <a:pt x="1620" y="1080"/>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grpSp>
        <p:nvGrpSpPr>
          <p:cNvPr id="6" name="Group 241"/>
          <p:cNvGrpSpPr>
            <a:grpSpLocks/>
          </p:cNvGrpSpPr>
          <p:nvPr/>
        </p:nvGrpSpPr>
        <p:grpSpPr bwMode="auto">
          <a:xfrm>
            <a:off x="2743200" y="1682751"/>
            <a:ext cx="1187450" cy="1704975"/>
            <a:chOff x="470" y="927"/>
            <a:chExt cx="748" cy="1074"/>
          </a:xfrm>
        </p:grpSpPr>
        <p:grpSp>
          <p:nvGrpSpPr>
            <p:cNvPr id="58626" name="Group 242"/>
            <p:cNvGrpSpPr>
              <a:grpSpLocks/>
            </p:cNvGrpSpPr>
            <p:nvPr/>
          </p:nvGrpSpPr>
          <p:grpSpPr bwMode="auto">
            <a:xfrm>
              <a:off x="508" y="927"/>
              <a:ext cx="542" cy="590"/>
              <a:chOff x="991" y="1289"/>
              <a:chExt cx="542" cy="590"/>
            </a:xfrm>
          </p:grpSpPr>
          <p:sp>
            <p:nvSpPr>
              <p:cNvPr id="58628" name="Freeform 243"/>
              <p:cNvSpPr>
                <a:spLocks/>
              </p:cNvSpPr>
              <p:nvPr/>
            </p:nvSpPr>
            <p:spPr bwMode="auto">
              <a:xfrm>
                <a:off x="1327" y="1588"/>
                <a:ext cx="116" cy="291"/>
              </a:xfrm>
              <a:custGeom>
                <a:avLst/>
                <a:gdLst>
                  <a:gd name="T0" fmla="*/ 2 w 1788"/>
                  <a:gd name="T1" fmla="*/ 4 h 2353"/>
                  <a:gd name="T2" fmla="*/ 2 w 1788"/>
                  <a:gd name="T3" fmla="*/ 4 h 2353"/>
                  <a:gd name="T4" fmla="*/ 2 w 1788"/>
                  <a:gd name="T5" fmla="*/ 4 h 2353"/>
                  <a:gd name="T6" fmla="*/ 2 w 1788"/>
                  <a:gd name="T7" fmla="*/ 4 h 2353"/>
                  <a:gd name="T8" fmla="*/ 2 w 1788"/>
                  <a:gd name="T9" fmla="*/ 4 h 2353"/>
                  <a:gd name="T10" fmla="*/ 2 w 1788"/>
                  <a:gd name="T11" fmla="*/ 3 h 2353"/>
                  <a:gd name="T12" fmla="*/ 2 w 1788"/>
                  <a:gd name="T13" fmla="*/ 2 h 2353"/>
                  <a:gd name="T14" fmla="*/ 2 w 1788"/>
                  <a:gd name="T15" fmla="*/ 2 h 2353"/>
                  <a:gd name="T16" fmla="*/ 2 w 1788"/>
                  <a:gd name="T17" fmla="*/ 2 h 2353"/>
                  <a:gd name="T18" fmla="*/ 2 w 1788"/>
                  <a:gd name="T19" fmla="*/ 2 h 2353"/>
                  <a:gd name="T20" fmla="*/ 2 w 1788"/>
                  <a:gd name="T21" fmla="*/ 2 h 2353"/>
                  <a:gd name="T22" fmla="*/ 3 w 1788"/>
                  <a:gd name="T23" fmla="*/ 2 h 2353"/>
                  <a:gd name="T24" fmla="*/ 3 w 1788"/>
                  <a:gd name="T25" fmla="*/ 2 h 2353"/>
                  <a:gd name="T26" fmla="*/ 3 w 1788"/>
                  <a:gd name="T27" fmla="*/ 2 h 2353"/>
                  <a:gd name="T28" fmla="*/ 3 w 1788"/>
                  <a:gd name="T29" fmla="*/ 2 h 2353"/>
                  <a:gd name="T30" fmla="*/ 3 w 1788"/>
                  <a:gd name="T31" fmla="*/ 2 h 2353"/>
                  <a:gd name="T32" fmla="*/ 3 w 1788"/>
                  <a:gd name="T33" fmla="*/ 2 h 2353"/>
                  <a:gd name="T34" fmla="*/ 2 w 1788"/>
                  <a:gd name="T35" fmla="*/ 0 h 2353"/>
                  <a:gd name="T36" fmla="*/ 2 w 1788"/>
                  <a:gd name="T37" fmla="*/ 0 h 2353"/>
                  <a:gd name="T38" fmla="*/ 2 w 1788"/>
                  <a:gd name="T39" fmla="*/ 0 h 2353"/>
                  <a:gd name="T40" fmla="*/ 2 w 1788"/>
                  <a:gd name="T41" fmla="*/ 0 h 2353"/>
                  <a:gd name="T42" fmla="*/ 2 w 1788"/>
                  <a:gd name="T43" fmla="*/ 0 h 2353"/>
                  <a:gd name="T44" fmla="*/ 2 w 1788"/>
                  <a:gd name="T45" fmla="*/ 0 h 2353"/>
                  <a:gd name="T46" fmla="*/ 3 w 1788"/>
                  <a:gd name="T47" fmla="*/ 0 h 2353"/>
                  <a:gd name="T48" fmla="*/ 3 w 1788"/>
                  <a:gd name="T49" fmla="*/ 0 h 2353"/>
                  <a:gd name="T50" fmla="*/ 4 w 1788"/>
                  <a:gd name="T51" fmla="*/ 2 h 2353"/>
                  <a:gd name="T52" fmla="*/ 4 w 1788"/>
                  <a:gd name="T53" fmla="*/ 2 h 2353"/>
                  <a:gd name="T54" fmla="*/ 4 w 1788"/>
                  <a:gd name="T55" fmla="*/ 2 h 2353"/>
                  <a:gd name="T56" fmla="*/ 4 w 1788"/>
                  <a:gd name="T57" fmla="*/ 2 h 2353"/>
                  <a:gd name="T58" fmla="*/ 4 w 1788"/>
                  <a:gd name="T59" fmla="*/ 2 h 2353"/>
                  <a:gd name="T60" fmla="*/ 3 w 1788"/>
                  <a:gd name="T61" fmla="*/ 2 h 2353"/>
                  <a:gd name="T62" fmla="*/ 3 w 1788"/>
                  <a:gd name="T63" fmla="*/ 2 h 2353"/>
                  <a:gd name="T64" fmla="*/ 3 w 1788"/>
                  <a:gd name="T65" fmla="*/ 2 h 2353"/>
                  <a:gd name="T66" fmla="*/ 3 w 1788"/>
                  <a:gd name="T67" fmla="*/ 2 h 2353"/>
                  <a:gd name="T68" fmla="*/ 3 w 1788"/>
                  <a:gd name="T69" fmla="*/ 2 h 2353"/>
                  <a:gd name="T70" fmla="*/ 3 w 1788"/>
                  <a:gd name="T71" fmla="*/ 3 h 2353"/>
                  <a:gd name="T72" fmla="*/ 3 w 1788"/>
                  <a:gd name="T73" fmla="*/ 4 h 2353"/>
                  <a:gd name="T74" fmla="*/ 2 w 1788"/>
                  <a:gd name="T75" fmla="*/ 4 h 2353"/>
                  <a:gd name="T76" fmla="*/ 2 w 1788"/>
                  <a:gd name="T77" fmla="*/ 4 h 2353"/>
                  <a:gd name="T78" fmla="*/ 2 w 1788"/>
                  <a:gd name="T79" fmla="*/ 4 h 2353"/>
                  <a:gd name="T80" fmla="*/ 2 w 1788"/>
                  <a:gd name="T81" fmla="*/ 4 h 2353"/>
                  <a:gd name="T82" fmla="*/ 2 w 1788"/>
                  <a:gd name="T83" fmla="*/ 4 h 2353"/>
                  <a:gd name="T84" fmla="*/ 2 w 1788"/>
                  <a:gd name="T85" fmla="*/ 4 h 2353"/>
                  <a:gd name="T86" fmla="*/ 2 w 1788"/>
                  <a:gd name="T87" fmla="*/ 4 h 2353"/>
                  <a:gd name="T88" fmla="*/ 2 w 1788"/>
                  <a:gd name="T89" fmla="*/ 4 h 2353"/>
                  <a:gd name="T90" fmla="*/ 0 w 1788"/>
                  <a:gd name="T91" fmla="*/ 5 h 2353"/>
                  <a:gd name="T92" fmla="*/ 0 w 1788"/>
                  <a:gd name="T93" fmla="*/ 4 h 2353"/>
                  <a:gd name="T94" fmla="*/ 0 w 1788"/>
                  <a:gd name="T95" fmla="*/ 4 h 2353"/>
                  <a:gd name="T96" fmla="*/ 0 w 1788"/>
                  <a:gd name="T97" fmla="*/ 4 h 2353"/>
                  <a:gd name="T98" fmla="*/ 0 w 1788"/>
                  <a:gd name="T99" fmla="*/ 4 h 2353"/>
                  <a:gd name="T100" fmla="*/ 0 w 1788"/>
                  <a:gd name="T101" fmla="*/ 4 h 2353"/>
                  <a:gd name="T102" fmla="*/ 0 w 1788"/>
                  <a:gd name="T103" fmla="*/ 4 h 2353"/>
                  <a:gd name="T104" fmla="*/ 0 w 1788"/>
                  <a:gd name="T105" fmla="*/ 4 h 2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8"/>
                  <a:gd name="T160" fmla="*/ 0 h 2353"/>
                  <a:gd name="T161" fmla="*/ 1788 w 1788"/>
                  <a:gd name="T162" fmla="*/ 2353 h 2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8" h="2353">
                    <a:moveTo>
                      <a:pt x="90" y="2167"/>
                    </a:moveTo>
                    <a:lnTo>
                      <a:pt x="975" y="2148"/>
                    </a:lnTo>
                    <a:lnTo>
                      <a:pt x="983" y="2147"/>
                    </a:lnTo>
                    <a:lnTo>
                      <a:pt x="990" y="2146"/>
                    </a:lnTo>
                    <a:lnTo>
                      <a:pt x="998" y="2144"/>
                    </a:lnTo>
                    <a:lnTo>
                      <a:pt x="1003" y="2142"/>
                    </a:lnTo>
                    <a:lnTo>
                      <a:pt x="1008" y="2140"/>
                    </a:lnTo>
                    <a:lnTo>
                      <a:pt x="1012" y="2137"/>
                    </a:lnTo>
                    <a:lnTo>
                      <a:pt x="1015" y="2134"/>
                    </a:lnTo>
                    <a:lnTo>
                      <a:pt x="1018" y="2131"/>
                    </a:lnTo>
                    <a:lnTo>
                      <a:pt x="1024" y="2126"/>
                    </a:lnTo>
                    <a:lnTo>
                      <a:pt x="1028" y="2119"/>
                    </a:lnTo>
                    <a:lnTo>
                      <a:pt x="1032" y="2112"/>
                    </a:lnTo>
                    <a:lnTo>
                      <a:pt x="1036" y="2105"/>
                    </a:lnTo>
                    <a:lnTo>
                      <a:pt x="1042" y="2087"/>
                    </a:lnTo>
                    <a:lnTo>
                      <a:pt x="1048" y="2067"/>
                    </a:lnTo>
                    <a:lnTo>
                      <a:pt x="1053" y="2046"/>
                    </a:lnTo>
                    <a:lnTo>
                      <a:pt x="1056" y="2022"/>
                    </a:lnTo>
                    <a:lnTo>
                      <a:pt x="1058" y="1996"/>
                    </a:lnTo>
                    <a:lnTo>
                      <a:pt x="1058" y="1969"/>
                    </a:lnTo>
                    <a:lnTo>
                      <a:pt x="1058" y="1907"/>
                    </a:lnTo>
                    <a:lnTo>
                      <a:pt x="1059" y="1806"/>
                    </a:lnTo>
                    <a:lnTo>
                      <a:pt x="1061" y="1682"/>
                    </a:lnTo>
                    <a:lnTo>
                      <a:pt x="1063" y="1548"/>
                    </a:lnTo>
                    <a:lnTo>
                      <a:pt x="1066" y="1417"/>
                    </a:lnTo>
                    <a:lnTo>
                      <a:pt x="1068" y="1304"/>
                    </a:lnTo>
                    <a:lnTo>
                      <a:pt x="1070" y="1223"/>
                    </a:lnTo>
                    <a:lnTo>
                      <a:pt x="1071" y="1185"/>
                    </a:lnTo>
                    <a:lnTo>
                      <a:pt x="1072" y="1176"/>
                    </a:lnTo>
                    <a:lnTo>
                      <a:pt x="1073" y="1168"/>
                    </a:lnTo>
                    <a:lnTo>
                      <a:pt x="1075" y="1159"/>
                    </a:lnTo>
                    <a:lnTo>
                      <a:pt x="1079" y="1151"/>
                    </a:lnTo>
                    <a:lnTo>
                      <a:pt x="1083" y="1143"/>
                    </a:lnTo>
                    <a:lnTo>
                      <a:pt x="1087" y="1135"/>
                    </a:lnTo>
                    <a:lnTo>
                      <a:pt x="1093" y="1128"/>
                    </a:lnTo>
                    <a:lnTo>
                      <a:pt x="1098" y="1122"/>
                    </a:lnTo>
                    <a:lnTo>
                      <a:pt x="1104" y="1116"/>
                    </a:lnTo>
                    <a:lnTo>
                      <a:pt x="1112" y="1111"/>
                    </a:lnTo>
                    <a:lnTo>
                      <a:pt x="1119" y="1106"/>
                    </a:lnTo>
                    <a:lnTo>
                      <a:pt x="1127" y="1102"/>
                    </a:lnTo>
                    <a:lnTo>
                      <a:pt x="1136" y="1099"/>
                    </a:lnTo>
                    <a:lnTo>
                      <a:pt x="1144" y="1097"/>
                    </a:lnTo>
                    <a:lnTo>
                      <a:pt x="1153" y="1095"/>
                    </a:lnTo>
                    <a:lnTo>
                      <a:pt x="1163" y="1095"/>
                    </a:lnTo>
                    <a:lnTo>
                      <a:pt x="1203" y="1094"/>
                    </a:lnTo>
                    <a:lnTo>
                      <a:pt x="1255" y="1092"/>
                    </a:lnTo>
                    <a:lnTo>
                      <a:pt x="1314" y="1090"/>
                    </a:lnTo>
                    <a:lnTo>
                      <a:pt x="1376" y="1088"/>
                    </a:lnTo>
                    <a:lnTo>
                      <a:pt x="1439" y="1085"/>
                    </a:lnTo>
                    <a:lnTo>
                      <a:pt x="1497" y="1080"/>
                    </a:lnTo>
                    <a:lnTo>
                      <a:pt x="1546" y="1076"/>
                    </a:lnTo>
                    <a:lnTo>
                      <a:pt x="1584" y="1072"/>
                    </a:lnTo>
                    <a:lnTo>
                      <a:pt x="1586" y="1071"/>
                    </a:lnTo>
                    <a:lnTo>
                      <a:pt x="1588" y="1071"/>
                    </a:lnTo>
                    <a:lnTo>
                      <a:pt x="1591" y="1070"/>
                    </a:lnTo>
                    <a:lnTo>
                      <a:pt x="1593" y="1069"/>
                    </a:lnTo>
                    <a:lnTo>
                      <a:pt x="1595" y="1068"/>
                    </a:lnTo>
                    <a:lnTo>
                      <a:pt x="1597" y="1067"/>
                    </a:lnTo>
                    <a:lnTo>
                      <a:pt x="1598" y="1066"/>
                    </a:lnTo>
                    <a:lnTo>
                      <a:pt x="1599" y="1065"/>
                    </a:lnTo>
                    <a:lnTo>
                      <a:pt x="1600" y="1061"/>
                    </a:lnTo>
                    <a:lnTo>
                      <a:pt x="1601" y="1055"/>
                    </a:lnTo>
                    <a:lnTo>
                      <a:pt x="1602" y="1047"/>
                    </a:lnTo>
                    <a:lnTo>
                      <a:pt x="1601" y="1039"/>
                    </a:lnTo>
                    <a:lnTo>
                      <a:pt x="1599" y="1030"/>
                    </a:lnTo>
                    <a:lnTo>
                      <a:pt x="1597" y="1019"/>
                    </a:lnTo>
                    <a:lnTo>
                      <a:pt x="1593" y="1008"/>
                    </a:lnTo>
                    <a:lnTo>
                      <a:pt x="1587" y="995"/>
                    </a:lnTo>
                    <a:lnTo>
                      <a:pt x="1119" y="137"/>
                    </a:lnTo>
                    <a:lnTo>
                      <a:pt x="1115" y="129"/>
                    </a:lnTo>
                    <a:lnTo>
                      <a:pt x="1112" y="120"/>
                    </a:lnTo>
                    <a:lnTo>
                      <a:pt x="1110" y="111"/>
                    </a:lnTo>
                    <a:lnTo>
                      <a:pt x="1109" y="102"/>
                    </a:lnTo>
                    <a:lnTo>
                      <a:pt x="1108" y="94"/>
                    </a:lnTo>
                    <a:lnTo>
                      <a:pt x="1109" y="84"/>
                    </a:lnTo>
                    <a:lnTo>
                      <a:pt x="1110" y="75"/>
                    </a:lnTo>
                    <a:lnTo>
                      <a:pt x="1112" y="67"/>
                    </a:lnTo>
                    <a:lnTo>
                      <a:pt x="1115" y="58"/>
                    </a:lnTo>
                    <a:lnTo>
                      <a:pt x="1118" y="50"/>
                    </a:lnTo>
                    <a:lnTo>
                      <a:pt x="1123" y="43"/>
                    </a:lnTo>
                    <a:lnTo>
                      <a:pt x="1128" y="35"/>
                    </a:lnTo>
                    <a:lnTo>
                      <a:pt x="1134" y="28"/>
                    </a:lnTo>
                    <a:lnTo>
                      <a:pt x="1141" y="22"/>
                    </a:lnTo>
                    <a:lnTo>
                      <a:pt x="1148" y="16"/>
                    </a:lnTo>
                    <a:lnTo>
                      <a:pt x="1156" y="12"/>
                    </a:lnTo>
                    <a:lnTo>
                      <a:pt x="1165" y="7"/>
                    </a:lnTo>
                    <a:lnTo>
                      <a:pt x="1174" y="4"/>
                    </a:lnTo>
                    <a:lnTo>
                      <a:pt x="1182" y="1"/>
                    </a:lnTo>
                    <a:lnTo>
                      <a:pt x="1192" y="0"/>
                    </a:lnTo>
                    <a:lnTo>
                      <a:pt x="1201" y="0"/>
                    </a:lnTo>
                    <a:lnTo>
                      <a:pt x="1209" y="0"/>
                    </a:lnTo>
                    <a:lnTo>
                      <a:pt x="1219" y="1"/>
                    </a:lnTo>
                    <a:lnTo>
                      <a:pt x="1227" y="3"/>
                    </a:lnTo>
                    <a:lnTo>
                      <a:pt x="1235" y="6"/>
                    </a:lnTo>
                    <a:lnTo>
                      <a:pt x="1244" y="11"/>
                    </a:lnTo>
                    <a:lnTo>
                      <a:pt x="1251" y="15"/>
                    </a:lnTo>
                    <a:lnTo>
                      <a:pt x="1259" y="20"/>
                    </a:lnTo>
                    <a:lnTo>
                      <a:pt x="1265" y="26"/>
                    </a:lnTo>
                    <a:lnTo>
                      <a:pt x="1272" y="32"/>
                    </a:lnTo>
                    <a:lnTo>
                      <a:pt x="1278" y="41"/>
                    </a:lnTo>
                    <a:lnTo>
                      <a:pt x="1283" y="48"/>
                    </a:lnTo>
                    <a:lnTo>
                      <a:pt x="1752" y="908"/>
                    </a:lnTo>
                    <a:lnTo>
                      <a:pt x="1759" y="924"/>
                    </a:lnTo>
                    <a:lnTo>
                      <a:pt x="1765" y="939"/>
                    </a:lnTo>
                    <a:lnTo>
                      <a:pt x="1772" y="955"/>
                    </a:lnTo>
                    <a:lnTo>
                      <a:pt x="1777" y="971"/>
                    </a:lnTo>
                    <a:lnTo>
                      <a:pt x="1781" y="986"/>
                    </a:lnTo>
                    <a:lnTo>
                      <a:pt x="1784" y="1003"/>
                    </a:lnTo>
                    <a:lnTo>
                      <a:pt x="1786" y="1018"/>
                    </a:lnTo>
                    <a:lnTo>
                      <a:pt x="1787" y="1033"/>
                    </a:lnTo>
                    <a:lnTo>
                      <a:pt x="1788" y="1048"/>
                    </a:lnTo>
                    <a:lnTo>
                      <a:pt x="1787" y="1064"/>
                    </a:lnTo>
                    <a:lnTo>
                      <a:pt x="1786" y="1078"/>
                    </a:lnTo>
                    <a:lnTo>
                      <a:pt x="1784" y="1093"/>
                    </a:lnTo>
                    <a:lnTo>
                      <a:pt x="1781" y="1107"/>
                    </a:lnTo>
                    <a:lnTo>
                      <a:pt x="1777" y="1121"/>
                    </a:lnTo>
                    <a:lnTo>
                      <a:pt x="1772" y="1134"/>
                    </a:lnTo>
                    <a:lnTo>
                      <a:pt x="1766" y="1148"/>
                    </a:lnTo>
                    <a:lnTo>
                      <a:pt x="1760" y="1158"/>
                    </a:lnTo>
                    <a:lnTo>
                      <a:pt x="1754" y="1169"/>
                    </a:lnTo>
                    <a:lnTo>
                      <a:pt x="1747" y="1178"/>
                    </a:lnTo>
                    <a:lnTo>
                      <a:pt x="1739" y="1187"/>
                    </a:lnTo>
                    <a:lnTo>
                      <a:pt x="1732" y="1196"/>
                    </a:lnTo>
                    <a:lnTo>
                      <a:pt x="1723" y="1204"/>
                    </a:lnTo>
                    <a:lnTo>
                      <a:pt x="1715" y="1212"/>
                    </a:lnTo>
                    <a:lnTo>
                      <a:pt x="1705" y="1218"/>
                    </a:lnTo>
                    <a:lnTo>
                      <a:pt x="1695" y="1226"/>
                    </a:lnTo>
                    <a:lnTo>
                      <a:pt x="1684" y="1232"/>
                    </a:lnTo>
                    <a:lnTo>
                      <a:pt x="1674" y="1237"/>
                    </a:lnTo>
                    <a:lnTo>
                      <a:pt x="1663" y="1241"/>
                    </a:lnTo>
                    <a:lnTo>
                      <a:pt x="1651" y="1246"/>
                    </a:lnTo>
                    <a:lnTo>
                      <a:pt x="1639" y="1249"/>
                    </a:lnTo>
                    <a:lnTo>
                      <a:pt x="1626" y="1253"/>
                    </a:lnTo>
                    <a:lnTo>
                      <a:pt x="1614" y="1255"/>
                    </a:lnTo>
                    <a:lnTo>
                      <a:pt x="1581" y="1260"/>
                    </a:lnTo>
                    <a:lnTo>
                      <a:pt x="1540" y="1264"/>
                    </a:lnTo>
                    <a:lnTo>
                      <a:pt x="1496" y="1267"/>
                    </a:lnTo>
                    <a:lnTo>
                      <a:pt x="1447" y="1270"/>
                    </a:lnTo>
                    <a:lnTo>
                      <a:pt x="1396" y="1272"/>
                    </a:lnTo>
                    <a:lnTo>
                      <a:pt x="1346" y="1274"/>
                    </a:lnTo>
                    <a:lnTo>
                      <a:pt x="1298" y="1276"/>
                    </a:lnTo>
                    <a:lnTo>
                      <a:pt x="1255" y="1279"/>
                    </a:lnTo>
                    <a:lnTo>
                      <a:pt x="1253" y="1358"/>
                    </a:lnTo>
                    <a:lnTo>
                      <a:pt x="1252" y="1453"/>
                    </a:lnTo>
                    <a:lnTo>
                      <a:pt x="1249" y="1556"/>
                    </a:lnTo>
                    <a:lnTo>
                      <a:pt x="1248" y="1662"/>
                    </a:lnTo>
                    <a:lnTo>
                      <a:pt x="1246" y="1763"/>
                    </a:lnTo>
                    <a:lnTo>
                      <a:pt x="1245" y="1851"/>
                    </a:lnTo>
                    <a:lnTo>
                      <a:pt x="1244" y="1920"/>
                    </a:lnTo>
                    <a:lnTo>
                      <a:pt x="1244" y="1965"/>
                    </a:lnTo>
                    <a:lnTo>
                      <a:pt x="1244" y="1995"/>
                    </a:lnTo>
                    <a:lnTo>
                      <a:pt x="1241" y="2030"/>
                    </a:lnTo>
                    <a:lnTo>
                      <a:pt x="1240" y="2049"/>
                    </a:lnTo>
                    <a:lnTo>
                      <a:pt x="1237" y="2067"/>
                    </a:lnTo>
                    <a:lnTo>
                      <a:pt x="1234" y="2087"/>
                    </a:lnTo>
                    <a:lnTo>
                      <a:pt x="1230" y="2108"/>
                    </a:lnTo>
                    <a:lnTo>
                      <a:pt x="1225" y="2128"/>
                    </a:lnTo>
                    <a:lnTo>
                      <a:pt x="1219" y="2147"/>
                    </a:lnTo>
                    <a:lnTo>
                      <a:pt x="1210" y="2168"/>
                    </a:lnTo>
                    <a:lnTo>
                      <a:pt x="1202" y="2188"/>
                    </a:lnTo>
                    <a:lnTo>
                      <a:pt x="1192" y="2206"/>
                    </a:lnTo>
                    <a:lnTo>
                      <a:pt x="1180" y="2225"/>
                    </a:lnTo>
                    <a:lnTo>
                      <a:pt x="1168" y="2243"/>
                    </a:lnTo>
                    <a:lnTo>
                      <a:pt x="1152" y="2259"/>
                    </a:lnTo>
                    <a:lnTo>
                      <a:pt x="1144" y="2269"/>
                    </a:lnTo>
                    <a:lnTo>
                      <a:pt x="1135" y="2276"/>
                    </a:lnTo>
                    <a:lnTo>
                      <a:pt x="1125" y="2284"/>
                    </a:lnTo>
                    <a:lnTo>
                      <a:pt x="1116" y="2290"/>
                    </a:lnTo>
                    <a:lnTo>
                      <a:pt x="1107" y="2298"/>
                    </a:lnTo>
                    <a:lnTo>
                      <a:pt x="1096" y="2303"/>
                    </a:lnTo>
                    <a:lnTo>
                      <a:pt x="1086" y="2309"/>
                    </a:lnTo>
                    <a:lnTo>
                      <a:pt x="1074" y="2313"/>
                    </a:lnTo>
                    <a:lnTo>
                      <a:pt x="1063" y="2318"/>
                    </a:lnTo>
                    <a:lnTo>
                      <a:pt x="1052" y="2322"/>
                    </a:lnTo>
                    <a:lnTo>
                      <a:pt x="1040" y="2326"/>
                    </a:lnTo>
                    <a:lnTo>
                      <a:pt x="1029" y="2328"/>
                    </a:lnTo>
                    <a:lnTo>
                      <a:pt x="1016" y="2331"/>
                    </a:lnTo>
                    <a:lnTo>
                      <a:pt x="1004" y="2332"/>
                    </a:lnTo>
                    <a:lnTo>
                      <a:pt x="991" y="2333"/>
                    </a:lnTo>
                    <a:lnTo>
                      <a:pt x="979" y="2334"/>
                    </a:lnTo>
                    <a:lnTo>
                      <a:pt x="94" y="2353"/>
                    </a:lnTo>
                    <a:lnTo>
                      <a:pt x="85" y="2353"/>
                    </a:lnTo>
                    <a:lnTo>
                      <a:pt x="75" y="2350"/>
                    </a:lnTo>
                    <a:lnTo>
                      <a:pt x="66" y="2348"/>
                    </a:lnTo>
                    <a:lnTo>
                      <a:pt x="58" y="2346"/>
                    </a:lnTo>
                    <a:lnTo>
                      <a:pt x="49" y="2342"/>
                    </a:lnTo>
                    <a:lnTo>
                      <a:pt x="42" y="2338"/>
                    </a:lnTo>
                    <a:lnTo>
                      <a:pt x="35" y="2333"/>
                    </a:lnTo>
                    <a:lnTo>
                      <a:pt x="28" y="2327"/>
                    </a:lnTo>
                    <a:lnTo>
                      <a:pt x="21" y="2320"/>
                    </a:lnTo>
                    <a:lnTo>
                      <a:pt x="16" y="2313"/>
                    </a:lnTo>
                    <a:lnTo>
                      <a:pt x="11" y="2306"/>
                    </a:lnTo>
                    <a:lnTo>
                      <a:pt x="7" y="2298"/>
                    </a:lnTo>
                    <a:lnTo>
                      <a:pt x="4" y="2289"/>
                    </a:lnTo>
                    <a:lnTo>
                      <a:pt x="2" y="2280"/>
                    </a:lnTo>
                    <a:lnTo>
                      <a:pt x="0" y="2271"/>
                    </a:lnTo>
                    <a:lnTo>
                      <a:pt x="0" y="2261"/>
                    </a:lnTo>
                    <a:lnTo>
                      <a:pt x="0" y="2252"/>
                    </a:lnTo>
                    <a:lnTo>
                      <a:pt x="1" y="2243"/>
                    </a:lnTo>
                    <a:lnTo>
                      <a:pt x="3" y="2234"/>
                    </a:lnTo>
                    <a:lnTo>
                      <a:pt x="6" y="2225"/>
                    </a:lnTo>
                    <a:lnTo>
                      <a:pt x="9" y="2217"/>
                    </a:lnTo>
                    <a:lnTo>
                      <a:pt x="14" y="2209"/>
                    </a:lnTo>
                    <a:lnTo>
                      <a:pt x="19" y="2202"/>
                    </a:lnTo>
                    <a:lnTo>
                      <a:pt x="24" y="2195"/>
                    </a:lnTo>
                    <a:lnTo>
                      <a:pt x="32" y="2189"/>
                    </a:lnTo>
                    <a:lnTo>
                      <a:pt x="38" y="2184"/>
                    </a:lnTo>
                    <a:lnTo>
                      <a:pt x="46" y="2178"/>
                    </a:lnTo>
                    <a:lnTo>
                      <a:pt x="55" y="2175"/>
                    </a:lnTo>
                    <a:lnTo>
                      <a:pt x="63" y="2171"/>
                    </a:lnTo>
                    <a:lnTo>
                      <a:pt x="71" y="2169"/>
                    </a:lnTo>
                    <a:lnTo>
                      <a:pt x="80" y="2167"/>
                    </a:lnTo>
                    <a:lnTo>
                      <a:pt x="90" y="216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29" name="Freeform 244"/>
              <p:cNvSpPr>
                <a:spLocks/>
              </p:cNvSpPr>
              <p:nvPr/>
            </p:nvSpPr>
            <p:spPr bwMode="auto">
              <a:xfrm>
                <a:off x="1313" y="1515"/>
                <a:ext cx="116" cy="291"/>
              </a:xfrm>
              <a:custGeom>
                <a:avLst/>
                <a:gdLst>
                  <a:gd name="T0" fmla="*/ 1 w 934"/>
                  <a:gd name="T1" fmla="*/ 0 h 426"/>
                  <a:gd name="T2" fmla="*/ 1 w 934"/>
                  <a:gd name="T3" fmla="*/ 0 h 426"/>
                  <a:gd name="T4" fmla="*/ 1 w 934"/>
                  <a:gd name="T5" fmla="*/ 0 h 426"/>
                  <a:gd name="T6" fmla="*/ 1 w 934"/>
                  <a:gd name="T7" fmla="*/ 0 h 426"/>
                  <a:gd name="T8" fmla="*/ 1 w 934"/>
                  <a:gd name="T9" fmla="*/ 0 h 426"/>
                  <a:gd name="T10" fmla="*/ 1 w 934"/>
                  <a:gd name="T11" fmla="*/ 0 h 426"/>
                  <a:gd name="T12" fmla="*/ 1 w 934"/>
                  <a:gd name="T13" fmla="*/ 0 h 426"/>
                  <a:gd name="T14" fmla="*/ 1 w 934"/>
                  <a:gd name="T15" fmla="*/ 0 h 426"/>
                  <a:gd name="T16" fmla="*/ 1 w 934"/>
                  <a:gd name="T17" fmla="*/ 1 h 426"/>
                  <a:gd name="T18" fmla="*/ 0 w 934"/>
                  <a:gd name="T19" fmla="*/ 1 h 426"/>
                  <a:gd name="T20" fmla="*/ 0 w 934"/>
                  <a:gd name="T21" fmla="*/ 1 h 426"/>
                  <a:gd name="T22" fmla="*/ 0 w 934"/>
                  <a:gd name="T23" fmla="*/ 1 h 426"/>
                  <a:gd name="T24" fmla="*/ 0 w 934"/>
                  <a:gd name="T25" fmla="*/ 1 h 426"/>
                  <a:gd name="T26" fmla="*/ 0 w 934"/>
                  <a:gd name="T27" fmla="*/ 1 h 426"/>
                  <a:gd name="T28" fmla="*/ 0 w 934"/>
                  <a:gd name="T29" fmla="*/ 1 h 426"/>
                  <a:gd name="T30" fmla="*/ 0 w 934"/>
                  <a:gd name="T31" fmla="*/ 1 h 426"/>
                  <a:gd name="T32" fmla="*/ 0 w 934"/>
                  <a:gd name="T33" fmla="*/ 1 h 426"/>
                  <a:gd name="T34" fmla="*/ 0 w 934"/>
                  <a:gd name="T35" fmla="*/ 1 h 426"/>
                  <a:gd name="T36" fmla="*/ 0 w 934"/>
                  <a:gd name="T37" fmla="*/ 1 h 426"/>
                  <a:gd name="T38" fmla="*/ 0 w 934"/>
                  <a:gd name="T39" fmla="*/ 1 h 426"/>
                  <a:gd name="T40" fmla="*/ 0 w 934"/>
                  <a:gd name="T41" fmla="*/ 0 h 426"/>
                  <a:gd name="T42" fmla="*/ 0 w 934"/>
                  <a:gd name="T43" fmla="*/ 0 h 426"/>
                  <a:gd name="T44" fmla="*/ 0 w 934"/>
                  <a:gd name="T45" fmla="*/ 0 h 426"/>
                  <a:gd name="T46" fmla="*/ 1 w 934"/>
                  <a:gd name="T47" fmla="*/ 0 h 426"/>
                  <a:gd name="T48" fmla="*/ 1 w 934"/>
                  <a:gd name="T49" fmla="*/ 0 h 426"/>
                  <a:gd name="T50" fmla="*/ 1 w 934"/>
                  <a:gd name="T51" fmla="*/ 0 h 426"/>
                  <a:gd name="T52" fmla="*/ 1 w 934"/>
                  <a:gd name="T53" fmla="*/ 0 h 426"/>
                  <a:gd name="T54" fmla="*/ 1 w 934"/>
                  <a:gd name="T55" fmla="*/ 0 h 426"/>
                  <a:gd name="T56" fmla="*/ 1 w 934"/>
                  <a:gd name="T57" fmla="*/ 0 h 426"/>
                  <a:gd name="T58" fmla="*/ 1 w 934"/>
                  <a:gd name="T59" fmla="*/ 0 h 426"/>
                  <a:gd name="T60" fmla="*/ 2 w 934"/>
                  <a:gd name="T61" fmla="*/ 0 h 426"/>
                  <a:gd name="T62" fmla="*/ 2 w 934"/>
                  <a:gd name="T63" fmla="*/ 0 h 426"/>
                  <a:gd name="T64" fmla="*/ 2 w 934"/>
                  <a:gd name="T65" fmla="*/ 0 h 426"/>
                  <a:gd name="T66" fmla="*/ 2 w 934"/>
                  <a:gd name="T67" fmla="*/ 0 h 426"/>
                  <a:gd name="T68" fmla="*/ 2 w 934"/>
                  <a:gd name="T69" fmla="*/ 0 h 426"/>
                  <a:gd name="T70" fmla="*/ 2 w 934"/>
                  <a:gd name="T71" fmla="*/ 0 h 426"/>
                  <a:gd name="T72" fmla="*/ 2 w 934"/>
                  <a:gd name="T73" fmla="*/ 1 h 426"/>
                  <a:gd name="T74" fmla="*/ 2 w 934"/>
                  <a:gd name="T75" fmla="*/ 1 h 426"/>
                  <a:gd name="T76" fmla="*/ 2 w 934"/>
                  <a:gd name="T77" fmla="*/ 1 h 426"/>
                  <a:gd name="T78" fmla="*/ 2 w 934"/>
                  <a:gd name="T79" fmla="*/ 1 h 426"/>
                  <a:gd name="T80" fmla="*/ 2 w 934"/>
                  <a:gd name="T81" fmla="*/ 1 h 426"/>
                  <a:gd name="T82" fmla="*/ 2 w 934"/>
                  <a:gd name="T83" fmla="*/ 1 h 426"/>
                  <a:gd name="T84" fmla="*/ 2 w 934"/>
                  <a:gd name="T85" fmla="*/ 1 h 4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34"/>
                  <a:gd name="T130" fmla="*/ 0 h 426"/>
                  <a:gd name="T131" fmla="*/ 934 w 934"/>
                  <a:gd name="T132" fmla="*/ 426 h 4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34" h="426">
                    <a:moveTo>
                      <a:pt x="780" y="342"/>
                    </a:moveTo>
                    <a:lnTo>
                      <a:pt x="732" y="300"/>
                    </a:lnTo>
                    <a:lnTo>
                      <a:pt x="690" y="266"/>
                    </a:lnTo>
                    <a:lnTo>
                      <a:pt x="670" y="251"/>
                    </a:lnTo>
                    <a:lnTo>
                      <a:pt x="651" y="239"/>
                    </a:lnTo>
                    <a:lnTo>
                      <a:pt x="632" y="228"/>
                    </a:lnTo>
                    <a:lnTo>
                      <a:pt x="615" y="218"/>
                    </a:lnTo>
                    <a:lnTo>
                      <a:pt x="598" y="210"/>
                    </a:lnTo>
                    <a:lnTo>
                      <a:pt x="582" y="203"/>
                    </a:lnTo>
                    <a:lnTo>
                      <a:pt x="565" y="198"/>
                    </a:lnTo>
                    <a:lnTo>
                      <a:pt x="549" y="192"/>
                    </a:lnTo>
                    <a:lnTo>
                      <a:pt x="533" y="189"/>
                    </a:lnTo>
                    <a:lnTo>
                      <a:pt x="516" y="187"/>
                    </a:lnTo>
                    <a:lnTo>
                      <a:pt x="500" y="186"/>
                    </a:lnTo>
                    <a:lnTo>
                      <a:pt x="482" y="185"/>
                    </a:lnTo>
                    <a:lnTo>
                      <a:pt x="462" y="186"/>
                    </a:lnTo>
                    <a:lnTo>
                      <a:pt x="443" y="189"/>
                    </a:lnTo>
                    <a:lnTo>
                      <a:pt x="422" y="194"/>
                    </a:lnTo>
                    <a:lnTo>
                      <a:pt x="401" y="201"/>
                    </a:lnTo>
                    <a:lnTo>
                      <a:pt x="379" y="209"/>
                    </a:lnTo>
                    <a:lnTo>
                      <a:pt x="359" y="219"/>
                    </a:lnTo>
                    <a:lnTo>
                      <a:pt x="337" y="231"/>
                    </a:lnTo>
                    <a:lnTo>
                      <a:pt x="316" y="243"/>
                    </a:lnTo>
                    <a:lnTo>
                      <a:pt x="294" y="258"/>
                    </a:lnTo>
                    <a:lnTo>
                      <a:pt x="275" y="272"/>
                    </a:lnTo>
                    <a:lnTo>
                      <a:pt x="255" y="289"/>
                    </a:lnTo>
                    <a:lnTo>
                      <a:pt x="235" y="306"/>
                    </a:lnTo>
                    <a:lnTo>
                      <a:pt x="217" y="325"/>
                    </a:lnTo>
                    <a:lnTo>
                      <a:pt x="200" y="344"/>
                    </a:lnTo>
                    <a:lnTo>
                      <a:pt x="184" y="363"/>
                    </a:lnTo>
                    <a:lnTo>
                      <a:pt x="170" y="384"/>
                    </a:lnTo>
                    <a:lnTo>
                      <a:pt x="163" y="392"/>
                    </a:lnTo>
                    <a:lnTo>
                      <a:pt x="157" y="399"/>
                    </a:lnTo>
                    <a:lnTo>
                      <a:pt x="151" y="405"/>
                    </a:lnTo>
                    <a:lnTo>
                      <a:pt x="144" y="410"/>
                    </a:lnTo>
                    <a:lnTo>
                      <a:pt x="135" y="415"/>
                    </a:lnTo>
                    <a:lnTo>
                      <a:pt x="127" y="419"/>
                    </a:lnTo>
                    <a:lnTo>
                      <a:pt x="119" y="421"/>
                    </a:lnTo>
                    <a:lnTo>
                      <a:pt x="111" y="424"/>
                    </a:lnTo>
                    <a:lnTo>
                      <a:pt x="101" y="426"/>
                    </a:lnTo>
                    <a:lnTo>
                      <a:pt x="93" y="426"/>
                    </a:lnTo>
                    <a:lnTo>
                      <a:pt x="84" y="426"/>
                    </a:lnTo>
                    <a:lnTo>
                      <a:pt x="75" y="425"/>
                    </a:lnTo>
                    <a:lnTo>
                      <a:pt x="66" y="423"/>
                    </a:lnTo>
                    <a:lnTo>
                      <a:pt x="58" y="419"/>
                    </a:lnTo>
                    <a:lnTo>
                      <a:pt x="48" y="415"/>
                    </a:lnTo>
                    <a:lnTo>
                      <a:pt x="41" y="410"/>
                    </a:lnTo>
                    <a:lnTo>
                      <a:pt x="33" y="405"/>
                    </a:lnTo>
                    <a:lnTo>
                      <a:pt x="27" y="399"/>
                    </a:lnTo>
                    <a:lnTo>
                      <a:pt x="20" y="391"/>
                    </a:lnTo>
                    <a:lnTo>
                      <a:pt x="14" y="384"/>
                    </a:lnTo>
                    <a:lnTo>
                      <a:pt x="10" y="377"/>
                    </a:lnTo>
                    <a:lnTo>
                      <a:pt x="6" y="369"/>
                    </a:lnTo>
                    <a:lnTo>
                      <a:pt x="3" y="360"/>
                    </a:lnTo>
                    <a:lnTo>
                      <a:pt x="1" y="351"/>
                    </a:lnTo>
                    <a:lnTo>
                      <a:pt x="0" y="343"/>
                    </a:lnTo>
                    <a:lnTo>
                      <a:pt x="0" y="333"/>
                    </a:lnTo>
                    <a:lnTo>
                      <a:pt x="0" y="325"/>
                    </a:lnTo>
                    <a:lnTo>
                      <a:pt x="1" y="316"/>
                    </a:lnTo>
                    <a:lnTo>
                      <a:pt x="3" y="307"/>
                    </a:lnTo>
                    <a:lnTo>
                      <a:pt x="6" y="298"/>
                    </a:lnTo>
                    <a:lnTo>
                      <a:pt x="10" y="290"/>
                    </a:lnTo>
                    <a:lnTo>
                      <a:pt x="15" y="282"/>
                    </a:lnTo>
                    <a:lnTo>
                      <a:pt x="36" y="251"/>
                    </a:lnTo>
                    <a:lnTo>
                      <a:pt x="60" y="222"/>
                    </a:lnTo>
                    <a:lnTo>
                      <a:pt x="85" y="194"/>
                    </a:lnTo>
                    <a:lnTo>
                      <a:pt x="111" y="167"/>
                    </a:lnTo>
                    <a:lnTo>
                      <a:pt x="139" y="143"/>
                    </a:lnTo>
                    <a:lnTo>
                      <a:pt x="168" y="120"/>
                    </a:lnTo>
                    <a:lnTo>
                      <a:pt x="197" y="98"/>
                    </a:lnTo>
                    <a:lnTo>
                      <a:pt x="228" y="78"/>
                    </a:lnTo>
                    <a:lnTo>
                      <a:pt x="259" y="61"/>
                    </a:lnTo>
                    <a:lnTo>
                      <a:pt x="290" y="45"/>
                    </a:lnTo>
                    <a:lnTo>
                      <a:pt x="322" y="32"/>
                    </a:lnTo>
                    <a:lnTo>
                      <a:pt x="354" y="20"/>
                    </a:lnTo>
                    <a:lnTo>
                      <a:pt x="387" y="12"/>
                    </a:lnTo>
                    <a:lnTo>
                      <a:pt x="419" y="5"/>
                    </a:lnTo>
                    <a:lnTo>
                      <a:pt x="434" y="3"/>
                    </a:lnTo>
                    <a:lnTo>
                      <a:pt x="450" y="2"/>
                    </a:lnTo>
                    <a:lnTo>
                      <a:pt x="465" y="1"/>
                    </a:lnTo>
                    <a:lnTo>
                      <a:pt x="481" y="0"/>
                    </a:lnTo>
                    <a:lnTo>
                      <a:pt x="511" y="1"/>
                    </a:lnTo>
                    <a:lnTo>
                      <a:pt x="540" y="3"/>
                    </a:lnTo>
                    <a:lnTo>
                      <a:pt x="568" y="7"/>
                    </a:lnTo>
                    <a:lnTo>
                      <a:pt x="595" y="12"/>
                    </a:lnTo>
                    <a:lnTo>
                      <a:pt x="621" y="19"/>
                    </a:lnTo>
                    <a:lnTo>
                      <a:pt x="647" y="29"/>
                    </a:lnTo>
                    <a:lnTo>
                      <a:pt x="672" y="39"/>
                    </a:lnTo>
                    <a:lnTo>
                      <a:pt x="697" y="50"/>
                    </a:lnTo>
                    <a:lnTo>
                      <a:pt x="722" y="64"/>
                    </a:lnTo>
                    <a:lnTo>
                      <a:pt x="747" y="79"/>
                    </a:lnTo>
                    <a:lnTo>
                      <a:pt x="771" y="96"/>
                    </a:lnTo>
                    <a:lnTo>
                      <a:pt x="796" y="114"/>
                    </a:lnTo>
                    <a:lnTo>
                      <a:pt x="822" y="133"/>
                    </a:lnTo>
                    <a:lnTo>
                      <a:pt x="848" y="155"/>
                    </a:lnTo>
                    <a:lnTo>
                      <a:pt x="875" y="178"/>
                    </a:lnTo>
                    <a:lnTo>
                      <a:pt x="903" y="203"/>
                    </a:lnTo>
                    <a:lnTo>
                      <a:pt x="910" y="209"/>
                    </a:lnTo>
                    <a:lnTo>
                      <a:pt x="916" y="216"/>
                    </a:lnTo>
                    <a:lnTo>
                      <a:pt x="921" y="223"/>
                    </a:lnTo>
                    <a:lnTo>
                      <a:pt x="926" y="232"/>
                    </a:lnTo>
                    <a:lnTo>
                      <a:pt x="929" y="240"/>
                    </a:lnTo>
                    <a:lnTo>
                      <a:pt x="932" y="248"/>
                    </a:lnTo>
                    <a:lnTo>
                      <a:pt x="933" y="258"/>
                    </a:lnTo>
                    <a:lnTo>
                      <a:pt x="934" y="266"/>
                    </a:lnTo>
                    <a:lnTo>
                      <a:pt x="934" y="275"/>
                    </a:lnTo>
                    <a:lnTo>
                      <a:pt x="934" y="285"/>
                    </a:lnTo>
                    <a:lnTo>
                      <a:pt x="932" y="293"/>
                    </a:lnTo>
                    <a:lnTo>
                      <a:pt x="930" y="301"/>
                    </a:lnTo>
                    <a:lnTo>
                      <a:pt x="926" y="311"/>
                    </a:lnTo>
                    <a:lnTo>
                      <a:pt x="922" y="318"/>
                    </a:lnTo>
                    <a:lnTo>
                      <a:pt x="918" y="326"/>
                    </a:lnTo>
                    <a:lnTo>
                      <a:pt x="912" y="333"/>
                    </a:lnTo>
                    <a:lnTo>
                      <a:pt x="904" y="341"/>
                    </a:lnTo>
                    <a:lnTo>
                      <a:pt x="898" y="346"/>
                    </a:lnTo>
                    <a:lnTo>
                      <a:pt x="890" y="351"/>
                    </a:lnTo>
                    <a:lnTo>
                      <a:pt x="881" y="356"/>
                    </a:lnTo>
                    <a:lnTo>
                      <a:pt x="873" y="359"/>
                    </a:lnTo>
                    <a:lnTo>
                      <a:pt x="865" y="361"/>
                    </a:lnTo>
                    <a:lnTo>
                      <a:pt x="857" y="363"/>
                    </a:lnTo>
                    <a:lnTo>
                      <a:pt x="847" y="364"/>
                    </a:lnTo>
                    <a:lnTo>
                      <a:pt x="839" y="364"/>
                    </a:lnTo>
                    <a:lnTo>
                      <a:pt x="830" y="364"/>
                    </a:lnTo>
                    <a:lnTo>
                      <a:pt x="820" y="362"/>
                    </a:lnTo>
                    <a:lnTo>
                      <a:pt x="812" y="360"/>
                    </a:lnTo>
                    <a:lnTo>
                      <a:pt x="804" y="356"/>
                    </a:lnTo>
                    <a:lnTo>
                      <a:pt x="795" y="352"/>
                    </a:lnTo>
                    <a:lnTo>
                      <a:pt x="788" y="347"/>
                    </a:lnTo>
                    <a:lnTo>
                      <a:pt x="780" y="34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0" name="Freeform 245"/>
              <p:cNvSpPr>
                <a:spLocks/>
              </p:cNvSpPr>
              <p:nvPr/>
            </p:nvSpPr>
            <p:spPr bwMode="auto">
              <a:xfrm>
                <a:off x="1377" y="1578"/>
                <a:ext cx="116" cy="291"/>
              </a:xfrm>
              <a:custGeom>
                <a:avLst/>
                <a:gdLst>
                  <a:gd name="T0" fmla="*/ 0 w 187"/>
                  <a:gd name="T1" fmla="*/ 1 h 590"/>
                  <a:gd name="T2" fmla="*/ 0 w 187"/>
                  <a:gd name="T3" fmla="*/ 1 h 590"/>
                  <a:gd name="T4" fmla="*/ 0 w 187"/>
                  <a:gd name="T5" fmla="*/ 1 h 590"/>
                  <a:gd name="T6" fmla="*/ 0 w 187"/>
                  <a:gd name="T7" fmla="*/ 1 h 590"/>
                  <a:gd name="T8" fmla="*/ 0 w 187"/>
                  <a:gd name="T9" fmla="*/ 1 h 590"/>
                  <a:gd name="T10" fmla="*/ 0 w 187"/>
                  <a:gd name="T11" fmla="*/ 1 h 590"/>
                  <a:gd name="T12" fmla="*/ 0 w 187"/>
                  <a:gd name="T13" fmla="*/ 1 h 590"/>
                  <a:gd name="T14" fmla="*/ 0 w 187"/>
                  <a:gd name="T15" fmla="*/ 1 h 590"/>
                  <a:gd name="T16" fmla="*/ 0 w 187"/>
                  <a:gd name="T17" fmla="*/ 1 h 590"/>
                  <a:gd name="T18" fmla="*/ 0 w 187"/>
                  <a:gd name="T19" fmla="*/ 1 h 590"/>
                  <a:gd name="T20" fmla="*/ 0 w 187"/>
                  <a:gd name="T21" fmla="*/ 1 h 590"/>
                  <a:gd name="T22" fmla="*/ 0 w 187"/>
                  <a:gd name="T23" fmla="*/ 1 h 590"/>
                  <a:gd name="T24" fmla="*/ 0 w 187"/>
                  <a:gd name="T25" fmla="*/ 1 h 590"/>
                  <a:gd name="T26" fmla="*/ 0 w 187"/>
                  <a:gd name="T27" fmla="*/ 1 h 590"/>
                  <a:gd name="T28" fmla="*/ 0 w 187"/>
                  <a:gd name="T29" fmla="*/ 1 h 590"/>
                  <a:gd name="T30" fmla="*/ 0 w 187"/>
                  <a:gd name="T31" fmla="*/ 1 h 590"/>
                  <a:gd name="T32" fmla="*/ 0 w 187"/>
                  <a:gd name="T33" fmla="*/ 1 h 590"/>
                  <a:gd name="T34" fmla="*/ 0 w 187"/>
                  <a:gd name="T35" fmla="*/ 0 h 590"/>
                  <a:gd name="T36" fmla="*/ 0 w 187"/>
                  <a:gd name="T37" fmla="*/ 0 h 590"/>
                  <a:gd name="T38" fmla="*/ 0 w 187"/>
                  <a:gd name="T39" fmla="*/ 0 h 590"/>
                  <a:gd name="T40" fmla="*/ 0 w 187"/>
                  <a:gd name="T41" fmla="*/ 0 h 590"/>
                  <a:gd name="T42" fmla="*/ 0 w 187"/>
                  <a:gd name="T43" fmla="*/ 0 h 590"/>
                  <a:gd name="T44" fmla="*/ 0 w 187"/>
                  <a:gd name="T45" fmla="*/ 0 h 590"/>
                  <a:gd name="T46" fmla="*/ 0 w 187"/>
                  <a:gd name="T47" fmla="*/ 0 h 590"/>
                  <a:gd name="T48" fmla="*/ 0 w 187"/>
                  <a:gd name="T49" fmla="*/ 0 h 590"/>
                  <a:gd name="T50" fmla="*/ 0 w 187"/>
                  <a:gd name="T51" fmla="*/ 0 h 590"/>
                  <a:gd name="T52" fmla="*/ 0 w 187"/>
                  <a:gd name="T53" fmla="*/ 0 h 590"/>
                  <a:gd name="T54" fmla="*/ 0 w 187"/>
                  <a:gd name="T55" fmla="*/ 0 h 590"/>
                  <a:gd name="T56" fmla="*/ 0 w 187"/>
                  <a:gd name="T57" fmla="*/ 0 h 590"/>
                  <a:gd name="T58" fmla="*/ 0 w 187"/>
                  <a:gd name="T59" fmla="*/ 0 h 590"/>
                  <a:gd name="T60" fmla="*/ 0 w 187"/>
                  <a:gd name="T61" fmla="*/ 0 h 590"/>
                  <a:gd name="T62" fmla="*/ 0 w 187"/>
                  <a:gd name="T63" fmla="*/ 0 h 590"/>
                  <a:gd name="T64" fmla="*/ 0 w 187"/>
                  <a:gd name="T65" fmla="*/ 0 h 5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7"/>
                  <a:gd name="T100" fmla="*/ 0 h 590"/>
                  <a:gd name="T101" fmla="*/ 187 w 187"/>
                  <a:gd name="T102" fmla="*/ 590 h 5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7" h="590">
                    <a:moveTo>
                      <a:pt x="186" y="93"/>
                    </a:moveTo>
                    <a:lnTo>
                      <a:pt x="187" y="498"/>
                    </a:lnTo>
                    <a:lnTo>
                      <a:pt x="187" y="507"/>
                    </a:lnTo>
                    <a:lnTo>
                      <a:pt x="185" y="517"/>
                    </a:lnTo>
                    <a:lnTo>
                      <a:pt x="183" y="525"/>
                    </a:lnTo>
                    <a:lnTo>
                      <a:pt x="179" y="534"/>
                    </a:lnTo>
                    <a:lnTo>
                      <a:pt x="175" y="542"/>
                    </a:lnTo>
                    <a:lnTo>
                      <a:pt x="171" y="550"/>
                    </a:lnTo>
                    <a:lnTo>
                      <a:pt x="166" y="557"/>
                    </a:lnTo>
                    <a:lnTo>
                      <a:pt x="160" y="563"/>
                    </a:lnTo>
                    <a:lnTo>
                      <a:pt x="154" y="570"/>
                    </a:lnTo>
                    <a:lnTo>
                      <a:pt x="146" y="575"/>
                    </a:lnTo>
                    <a:lnTo>
                      <a:pt x="138" y="580"/>
                    </a:lnTo>
                    <a:lnTo>
                      <a:pt x="130" y="583"/>
                    </a:lnTo>
                    <a:lnTo>
                      <a:pt x="121" y="586"/>
                    </a:lnTo>
                    <a:lnTo>
                      <a:pt x="113" y="589"/>
                    </a:lnTo>
                    <a:lnTo>
                      <a:pt x="104" y="590"/>
                    </a:lnTo>
                    <a:lnTo>
                      <a:pt x="94" y="590"/>
                    </a:lnTo>
                    <a:lnTo>
                      <a:pt x="84" y="590"/>
                    </a:lnTo>
                    <a:lnTo>
                      <a:pt x="76" y="589"/>
                    </a:lnTo>
                    <a:lnTo>
                      <a:pt x="66" y="586"/>
                    </a:lnTo>
                    <a:lnTo>
                      <a:pt x="58" y="583"/>
                    </a:lnTo>
                    <a:lnTo>
                      <a:pt x="50" y="580"/>
                    </a:lnTo>
                    <a:lnTo>
                      <a:pt x="41" y="575"/>
                    </a:lnTo>
                    <a:lnTo>
                      <a:pt x="35" y="570"/>
                    </a:lnTo>
                    <a:lnTo>
                      <a:pt x="28" y="563"/>
                    </a:lnTo>
                    <a:lnTo>
                      <a:pt x="22" y="557"/>
                    </a:lnTo>
                    <a:lnTo>
                      <a:pt x="17" y="550"/>
                    </a:lnTo>
                    <a:lnTo>
                      <a:pt x="12" y="543"/>
                    </a:lnTo>
                    <a:lnTo>
                      <a:pt x="8" y="534"/>
                    </a:lnTo>
                    <a:lnTo>
                      <a:pt x="5" y="526"/>
                    </a:lnTo>
                    <a:lnTo>
                      <a:pt x="3" y="517"/>
                    </a:lnTo>
                    <a:lnTo>
                      <a:pt x="1" y="507"/>
                    </a:lnTo>
                    <a:lnTo>
                      <a:pt x="1" y="498"/>
                    </a:lnTo>
                    <a:lnTo>
                      <a:pt x="0" y="94"/>
                    </a:lnTo>
                    <a:lnTo>
                      <a:pt x="1" y="84"/>
                    </a:lnTo>
                    <a:lnTo>
                      <a:pt x="2" y="75"/>
                    </a:lnTo>
                    <a:lnTo>
                      <a:pt x="4" y="66"/>
                    </a:lnTo>
                    <a:lnTo>
                      <a:pt x="7" y="57"/>
                    </a:lnTo>
                    <a:lnTo>
                      <a:pt x="11" y="49"/>
                    </a:lnTo>
                    <a:lnTo>
                      <a:pt x="16" y="42"/>
                    </a:lnTo>
                    <a:lnTo>
                      <a:pt x="22" y="35"/>
                    </a:lnTo>
                    <a:lnTo>
                      <a:pt x="27" y="27"/>
                    </a:lnTo>
                    <a:lnTo>
                      <a:pt x="34" y="22"/>
                    </a:lnTo>
                    <a:lnTo>
                      <a:pt x="41" y="16"/>
                    </a:lnTo>
                    <a:lnTo>
                      <a:pt x="49" y="12"/>
                    </a:lnTo>
                    <a:lnTo>
                      <a:pt x="57" y="8"/>
                    </a:lnTo>
                    <a:lnTo>
                      <a:pt x="65" y="5"/>
                    </a:lnTo>
                    <a:lnTo>
                      <a:pt x="75" y="2"/>
                    </a:lnTo>
                    <a:lnTo>
                      <a:pt x="84" y="0"/>
                    </a:lnTo>
                    <a:lnTo>
                      <a:pt x="93" y="0"/>
                    </a:lnTo>
                    <a:lnTo>
                      <a:pt x="103" y="0"/>
                    </a:lnTo>
                    <a:lnTo>
                      <a:pt x="112" y="2"/>
                    </a:lnTo>
                    <a:lnTo>
                      <a:pt x="120" y="5"/>
                    </a:lnTo>
                    <a:lnTo>
                      <a:pt x="130" y="8"/>
                    </a:lnTo>
                    <a:lnTo>
                      <a:pt x="137" y="12"/>
                    </a:lnTo>
                    <a:lnTo>
                      <a:pt x="145" y="16"/>
                    </a:lnTo>
                    <a:lnTo>
                      <a:pt x="152" y="21"/>
                    </a:lnTo>
                    <a:lnTo>
                      <a:pt x="159" y="27"/>
                    </a:lnTo>
                    <a:lnTo>
                      <a:pt x="165" y="35"/>
                    </a:lnTo>
                    <a:lnTo>
                      <a:pt x="170" y="41"/>
                    </a:lnTo>
                    <a:lnTo>
                      <a:pt x="175" y="49"/>
                    </a:lnTo>
                    <a:lnTo>
                      <a:pt x="178" y="57"/>
                    </a:lnTo>
                    <a:lnTo>
                      <a:pt x="182" y="66"/>
                    </a:lnTo>
                    <a:lnTo>
                      <a:pt x="185" y="74"/>
                    </a:lnTo>
                    <a:lnTo>
                      <a:pt x="186" y="83"/>
                    </a:lnTo>
                    <a:lnTo>
                      <a:pt x="186" y="9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1" name="Freeform 246"/>
              <p:cNvSpPr>
                <a:spLocks/>
              </p:cNvSpPr>
              <p:nvPr/>
            </p:nvSpPr>
            <p:spPr bwMode="auto">
              <a:xfrm>
                <a:off x="1233" y="1401"/>
                <a:ext cx="116" cy="291"/>
              </a:xfrm>
              <a:custGeom>
                <a:avLst/>
                <a:gdLst>
                  <a:gd name="T0" fmla="*/ 2 w 801"/>
                  <a:gd name="T1" fmla="*/ 0 h 687"/>
                  <a:gd name="T2" fmla="*/ 1 w 801"/>
                  <a:gd name="T3" fmla="*/ 0 h 687"/>
                  <a:gd name="T4" fmla="*/ 1 w 801"/>
                  <a:gd name="T5" fmla="*/ 0 h 687"/>
                  <a:gd name="T6" fmla="*/ 1 w 801"/>
                  <a:gd name="T7" fmla="*/ 0 h 687"/>
                  <a:gd name="T8" fmla="*/ 1 w 801"/>
                  <a:gd name="T9" fmla="*/ 0 h 687"/>
                  <a:gd name="T10" fmla="*/ 1 w 801"/>
                  <a:gd name="T11" fmla="*/ 0 h 687"/>
                  <a:gd name="T12" fmla="*/ 1 w 801"/>
                  <a:gd name="T13" fmla="*/ 0 h 687"/>
                  <a:gd name="T14" fmla="*/ 1 w 801"/>
                  <a:gd name="T15" fmla="*/ 0 h 687"/>
                  <a:gd name="T16" fmla="*/ 1 w 801"/>
                  <a:gd name="T17" fmla="*/ 0 h 687"/>
                  <a:gd name="T18" fmla="*/ 1 w 801"/>
                  <a:gd name="T19" fmla="*/ 0 h 687"/>
                  <a:gd name="T20" fmla="*/ 1 w 801"/>
                  <a:gd name="T21" fmla="*/ 1 h 687"/>
                  <a:gd name="T22" fmla="*/ 1 w 801"/>
                  <a:gd name="T23" fmla="*/ 1 h 687"/>
                  <a:gd name="T24" fmla="*/ 1 w 801"/>
                  <a:gd name="T25" fmla="*/ 1 h 687"/>
                  <a:gd name="T26" fmla="*/ 1 w 801"/>
                  <a:gd name="T27" fmla="*/ 1 h 687"/>
                  <a:gd name="T28" fmla="*/ 1 w 801"/>
                  <a:gd name="T29" fmla="*/ 1 h 687"/>
                  <a:gd name="T30" fmla="*/ 1 w 801"/>
                  <a:gd name="T31" fmla="*/ 1 h 687"/>
                  <a:gd name="T32" fmla="*/ 1 w 801"/>
                  <a:gd name="T33" fmla="*/ 1 h 687"/>
                  <a:gd name="T34" fmla="*/ 1 w 801"/>
                  <a:gd name="T35" fmla="*/ 1 h 687"/>
                  <a:gd name="T36" fmla="*/ 0 w 801"/>
                  <a:gd name="T37" fmla="*/ 1 h 687"/>
                  <a:gd name="T38" fmla="*/ 0 w 801"/>
                  <a:gd name="T39" fmla="*/ 1 h 687"/>
                  <a:gd name="T40" fmla="*/ 0 w 801"/>
                  <a:gd name="T41" fmla="*/ 1 h 687"/>
                  <a:gd name="T42" fmla="*/ 0 w 801"/>
                  <a:gd name="T43" fmla="*/ 1 h 687"/>
                  <a:gd name="T44" fmla="*/ 0 w 801"/>
                  <a:gd name="T45" fmla="*/ 1 h 687"/>
                  <a:gd name="T46" fmla="*/ 0 w 801"/>
                  <a:gd name="T47" fmla="*/ 1 h 687"/>
                  <a:gd name="T48" fmla="*/ 0 w 801"/>
                  <a:gd name="T49" fmla="*/ 1 h 687"/>
                  <a:gd name="T50" fmla="*/ 0 w 801"/>
                  <a:gd name="T51" fmla="*/ 1 h 687"/>
                  <a:gd name="T52" fmla="*/ 0 w 801"/>
                  <a:gd name="T53" fmla="*/ 1 h 687"/>
                  <a:gd name="T54" fmla="*/ 0 w 801"/>
                  <a:gd name="T55" fmla="*/ 1 h 687"/>
                  <a:gd name="T56" fmla="*/ 0 w 801"/>
                  <a:gd name="T57" fmla="*/ 1 h 687"/>
                  <a:gd name="T58" fmla="*/ 0 w 801"/>
                  <a:gd name="T59" fmla="*/ 1 h 687"/>
                  <a:gd name="T60" fmla="*/ 0 w 801"/>
                  <a:gd name="T61" fmla="*/ 1 h 687"/>
                  <a:gd name="T62" fmla="*/ 0 w 801"/>
                  <a:gd name="T63" fmla="*/ 1 h 687"/>
                  <a:gd name="T64" fmla="*/ 0 w 801"/>
                  <a:gd name="T65" fmla="*/ 1 h 687"/>
                  <a:gd name="T66" fmla="*/ 0 w 801"/>
                  <a:gd name="T67" fmla="*/ 1 h 687"/>
                  <a:gd name="T68" fmla="*/ 0 w 801"/>
                  <a:gd name="T69" fmla="*/ 1 h 687"/>
                  <a:gd name="T70" fmla="*/ 0 w 801"/>
                  <a:gd name="T71" fmla="*/ 1 h 687"/>
                  <a:gd name="T72" fmla="*/ 0 w 801"/>
                  <a:gd name="T73" fmla="*/ 1 h 687"/>
                  <a:gd name="T74" fmla="*/ 0 w 801"/>
                  <a:gd name="T75" fmla="*/ 1 h 687"/>
                  <a:gd name="T76" fmla="*/ 0 w 801"/>
                  <a:gd name="T77" fmla="*/ 1 h 687"/>
                  <a:gd name="T78" fmla="*/ 0 w 801"/>
                  <a:gd name="T79" fmla="*/ 1 h 687"/>
                  <a:gd name="T80" fmla="*/ 0 w 801"/>
                  <a:gd name="T81" fmla="*/ 1 h 687"/>
                  <a:gd name="T82" fmla="*/ 0 w 801"/>
                  <a:gd name="T83" fmla="*/ 1 h 687"/>
                  <a:gd name="T84" fmla="*/ 1 w 801"/>
                  <a:gd name="T85" fmla="*/ 1 h 687"/>
                  <a:gd name="T86" fmla="*/ 1 w 801"/>
                  <a:gd name="T87" fmla="*/ 1 h 687"/>
                  <a:gd name="T88" fmla="*/ 1 w 801"/>
                  <a:gd name="T89" fmla="*/ 1 h 687"/>
                  <a:gd name="T90" fmla="*/ 1 w 801"/>
                  <a:gd name="T91" fmla="*/ 1 h 687"/>
                  <a:gd name="T92" fmla="*/ 1 w 801"/>
                  <a:gd name="T93" fmla="*/ 1 h 687"/>
                  <a:gd name="T94" fmla="*/ 1 w 801"/>
                  <a:gd name="T95" fmla="*/ 1 h 687"/>
                  <a:gd name="T96" fmla="*/ 1 w 801"/>
                  <a:gd name="T97" fmla="*/ 1 h 687"/>
                  <a:gd name="T98" fmla="*/ 1 w 801"/>
                  <a:gd name="T99" fmla="*/ 1 h 687"/>
                  <a:gd name="T100" fmla="*/ 1 w 801"/>
                  <a:gd name="T101" fmla="*/ 1 h 687"/>
                  <a:gd name="T102" fmla="*/ 2 w 801"/>
                  <a:gd name="T103" fmla="*/ 0 h 687"/>
                  <a:gd name="T104" fmla="*/ 2 w 801"/>
                  <a:gd name="T105" fmla="*/ 0 h 687"/>
                  <a:gd name="T106" fmla="*/ 2 w 801"/>
                  <a:gd name="T107" fmla="*/ 0 h 687"/>
                  <a:gd name="T108" fmla="*/ 2 w 801"/>
                  <a:gd name="T109" fmla="*/ 0 h 687"/>
                  <a:gd name="T110" fmla="*/ 2 w 801"/>
                  <a:gd name="T111" fmla="*/ 0 h 687"/>
                  <a:gd name="T112" fmla="*/ 2 w 801"/>
                  <a:gd name="T113" fmla="*/ 0 h 687"/>
                  <a:gd name="T114" fmla="*/ 2 w 801"/>
                  <a:gd name="T115" fmla="*/ 0 h 687"/>
                  <a:gd name="T116" fmla="*/ 2 w 801"/>
                  <a:gd name="T117" fmla="*/ 0 h 687"/>
                  <a:gd name="T118" fmla="*/ 2 w 801"/>
                  <a:gd name="T119" fmla="*/ 0 h 687"/>
                  <a:gd name="T120" fmla="*/ 2 w 801"/>
                  <a:gd name="T121" fmla="*/ 0 h 6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1"/>
                  <a:gd name="T184" fmla="*/ 0 h 687"/>
                  <a:gd name="T185" fmla="*/ 801 w 801"/>
                  <a:gd name="T186" fmla="*/ 687 h 68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1" h="687">
                    <a:moveTo>
                      <a:pt x="738" y="2"/>
                    </a:moveTo>
                    <a:lnTo>
                      <a:pt x="729" y="1"/>
                    </a:lnTo>
                    <a:lnTo>
                      <a:pt x="720" y="0"/>
                    </a:lnTo>
                    <a:lnTo>
                      <a:pt x="712" y="0"/>
                    </a:lnTo>
                    <a:lnTo>
                      <a:pt x="704" y="1"/>
                    </a:lnTo>
                    <a:lnTo>
                      <a:pt x="696" y="2"/>
                    </a:lnTo>
                    <a:lnTo>
                      <a:pt x="687" y="4"/>
                    </a:lnTo>
                    <a:lnTo>
                      <a:pt x="680" y="7"/>
                    </a:lnTo>
                    <a:lnTo>
                      <a:pt x="673" y="12"/>
                    </a:lnTo>
                    <a:lnTo>
                      <a:pt x="665" y="16"/>
                    </a:lnTo>
                    <a:lnTo>
                      <a:pt x="659" y="21"/>
                    </a:lnTo>
                    <a:lnTo>
                      <a:pt x="653" y="27"/>
                    </a:lnTo>
                    <a:lnTo>
                      <a:pt x="648" y="33"/>
                    </a:lnTo>
                    <a:lnTo>
                      <a:pt x="643" y="41"/>
                    </a:lnTo>
                    <a:lnTo>
                      <a:pt x="638" y="48"/>
                    </a:lnTo>
                    <a:lnTo>
                      <a:pt x="635" y="55"/>
                    </a:lnTo>
                    <a:lnTo>
                      <a:pt x="633" y="63"/>
                    </a:lnTo>
                    <a:lnTo>
                      <a:pt x="620" y="107"/>
                    </a:lnTo>
                    <a:lnTo>
                      <a:pt x="606" y="146"/>
                    </a:lnTo>
                    <a:lnTo>
                      <a:pt x="591" y="185"/>
                    </a:lnTo>
                    <a:lnTo>
                      <a:pt x="574" y="219"/>
                    </a:lnTo>
                    <a:lnTo>
                      <a:pt x="557" y="251"/>
                    </a:lnTo>
                    <a:lnTo>
                      <a:pt x="538" y="281"/>
                    </a:lnTo>
                    <a:lnTo>
                      <a:pt x="518" y="309"/>
                    </a:lnTo>
                    <a:lnTo>
                      <a:pt x="498" y="334"/>
                    </a:lnTo>
                    <a:lnTo>
                      <a:pt x="477" y="358"/>
                    </a:lnTo>
                    <a:lnTo>
                      <a:pt x="456" y="379"/>
                    </a:lnTo>
                    <a:lnTo>
                      <a:pt x="433" y="397"/>
                    </a:lnTo>
                    <a:lnTo>
                      <a:pt x="411" y="415"/>
                    </a:lnTo>
                    <a:lnTo>
                      <a:pt x="388" y="430"/>
                    </a:lnTo>
                    <a:lnTo>
                      <a:pt x="367" y="444"/>
                    </a:lnTo>
                    <a:lnTo>
                      <a:pt x="344" y="456"/>
                    </a:lnTo>
                    <a:lnTo>
                      <a:pt x="322" y="468"/>
                    </a:lnTo>
                    <a:lnTo>
                      <a:pt x="300" y="477"/>
                    </a:lnTo>
                    <a:lnTo>
                      <a:pt x="278" y="485"/>
                    </a:lnTo>
                    <a:lnTo>
                      <a:pt x="258" y="492"/>
                    </a:lnTo>
                    <a:lnTo>
                      <a:pt x="238" y="498"/>
                    </a:lnTo>
                    <a:lnTo>
                      <a:pt x="218" y="503"/>
                    </a:lnTo>
                    <a:lnTo>
                      <a:pt x="200" y="506"/>
                    </a:lnTo>
                    <a:lnTo>
                      <a:pt x="182" y="509"/>
                    </a:lnTo>
                    <a:lnTo>
                      <a:pt x="166" y="512"/>
                    </a:lnTo>
                    <a:lnTo>
                      <a:pt x="137" y="514"/>
                    </a:lnTo>
                    <a:lnTo>
                      <a:pt x="115" y="515"/>
                    </a:lnTo>
                    <a:lnTo>
                      <a:pt x="100" y="515"/>
                    </a:lnTo>
                    <a:lnTo>
                      <a:pt x="92" y="515"/>
                    </a:lnTo>
                    <a:lnTo>
                      <a:pt x="93" y="515"/>
                    </a:lnTo>
                    <a:lnTo>
                      <a:pt x="83" y="515"/>
                    </a:lnTo>
                    <a:lnTo>
                      <a:pt x="75" y="515"/>
                    </a:lnTo>
                    <a:lnTo>
                      <a:pt x="67" y="518"/>
                    </a:lnTo>
                    <a:lnTo>
                      <a:pt x="59" y="520"/>
                    </a:lnTo>
                    <a:lnTo>
                      <a:pt x="51" y="523"/>
                    </a:lnTo>
                    <a:lnTo>
                      <a:pt x="44" y="527"/>
                    </a:lnTo>
                    <a:lnTo>
                      <a:pt x="37" y="531"/>
                    </a:lnTo>
                    <a:lnTo>
                      <a:pt x="31" y="536"/>
                    </a:lnTo>
                    <a:lnTo>
                      <a:pt x="24" y="541"/>
                    </a:lnTo>
                    <a:lnTo>
                      <a:pt x="19" y="548"/>
                    </a:lnTo>
                    <a:lnTo>
                      <a:pt x="14" y="555"/>
                    </a:lnTo>
                    <a:lnTo>
                      <a:pt x="10" y="562"/>
                    </a:lnTo>
                    <a:lnTo>
                      <a:pt x="7" y="569"/>
                    </a:lnTo>
                    <a:lnTo>
                      <a:pt x="4" y="578"/>
                    </a:lnTo>
                    <a:lnTo>
                      <a:pt x="1" y="586"/>
                    </a:lnTo>
                    <a:lnTo>
                      <a:pt x="0" y="594"/>
                    </a:lnTo>
                    <a:lnTo>
                      <a:pt x="0" y="604"/>
                    </a:lnTo>
                    <a:lnTo>
                      <a:pt x="0" y="612"/>
                    </a:lnTo>
                    <a:lnTo>
                      <a:pt x="3" y="620"/>
                    </a:lnTo>
                    <a:lnTo>
                      <a:pt x="5" y="628"/>
                    </a:lnTo>
                    <a:lnTo>
                      <a:pt x="8" y="636"/>
                    </a:lnTo>
                    <a:lnTo>
                      <a:pt x="12" y="643"/>
                    </a:lnTo>
                    <a:lnTo>
                      <a:pt x="16" y="650"/>
                    </a:lnTo>
                    <a:lnTo>
                      <a:pt x="21" y="656"/>
                    </a:lnTo>
                    <a:lnTo>
                      <a:pt x="26" y="663"/>
                    </a:lnTo>
                    <a:lnTo>
                      <a:pt x="33" y="668"/>
                    </a:lnTo>
                    <a:lnTo>
                      <a:pt x="40" y="673"/>
                    </a:lnTo>
                    <a:lnTo>
                      <a:pt x="47" y="677"/>
                    </a:lnTo>
                    <a:lnTo>
                      <a:pt x="54" y="680"/>
                    </a:lnTo>
                    <a:lnTo>
                      <a:pt x="63" y="683"/>
                    </a:lnTo>
                    <a:lnTo>
                      <a:pt x="71" y="685"/>
                    </a:lnTo>
                    <a:lnTo>
                      <a:pt x="79" y="687"/>
                    </a:lnTo>
                    <a:lnTo>
                      <a:pt x="87" y="687"/>
                    </a:lnTo>
                    <a:lnTo>
                      <a:pt x="105" y="687"/>
                    </a:lnTo>
                    <a:lnTo>
                      <a:pt x="134" y="685"/>
                    </a:lnTo>
                    <a:lnTo>
                      <a:pt x="172" y="682"/>
                    </a:lnTo>
                    <a:lnTo>
                      <a:pt x="193" y="679"/>
                    </a:lnTo>
                    <a:lnTo>
                      <a:pt x="216" y="676"/>
                    </a:lnTo>
                    <a:lnTo>
                      <a:pt x="241" y="671"/>
                    </a:lnTo>
                    <a:lnTo>
                      <a:pt x="267" y="666"/>
                    </a:lnTo>
                    <a:lnTo>
                      <a:pt x="294" y="659"/>
                    </a:lnTo>
                    <a:lnTo>
                      <a:pt x="322" y="649"/>
                    </a:lnTo>
                    <a:lnTo>
                      <a:pt x="351" y="639"/>
                    </a:lnTo>
                    <a:lnTo>
                      <a:pt x="380" y="627"/>
                    </a:lnTo>
                    <a:lnTo>
                      <a:pt x="410" y="614"/>
                    </a:lnTo>
                    <a:lnTo>
                      <a:pt x="440" y="598"/>
                    </a:lnTo>
                    <a:lnTo>
                      <a:pt x="471" y="581"/>
                    </a:lnTo>
                    <a:lnTo>
                      <a:pt x="502" y="561"/>
                    </a:lnTo>
                    <a:lnTo>
                      <a:pt x="532" y="538"/>
                    </a:lnTo>
                    <a:lnTo>
                      <a:pt x="561" y="514"/>
                    </a:lnTo>
                    <a:lnTo>
                      <a:pt x="591" y="486"/>
                    </a:lnTo>
                    <a:lnTo>
                      <a:pt x="619" y="457"/>
                    </a:lnTo>
                    <a:lnTo>
                      <a:pt x="646" y="424"/>
                    </a:lnTo>
                    <a:lnTo>
                      <a:pt x="673" y="389"/>
                    </a:lnTo>
                    <a:lnTo>
                      <a:pt x="698" y="351"/>
                    </a:lnTo>
                    <a:lnTo>
                      <a:pt x="721" y="309"/>
                    </a:lnTo>
                    <a:lnTo>
                      <a:pt x="743" y="264"/>
                    </a:lnTo>
                    <a:lnTo>
                      <a:pt x="764" y="215"/>
                    </a:lnTo>
                    <a:lnTo>
                      <a:pt x="783" y="163"/>
                    </a:lnTo>
                    <a:lnTo>
                      <a:pt x="799" y="107"/>
                    </a:lnTo>
                    <a:lnTo>
                      <a:pt x="800" y="99"/>
                    </a:lnTo>
                    <a:lnTo>
                      <a:pt x="801" y="90"/>
                    </a:lnTo>
                    <a:lnTo>
                      <a:pt x="801" y="82"/>
                    </a:lnTo>
                    <a:lnTo>
                      <a:pt x="800" y="74"/>
                    </a:lnTo>
                    <a:lnTo>
                      <a:pt x="799" y="66"/>
                    </a:lnTo>
                    <a:lnTo>
                      <a:pt x="797" y="57"/>
                    </a:lnTo>
                    <a:lnTo>
                      <a:pt x="794" y="50"/>
                    </a:lnTo>
                    <a:lnTo>
                      <a:pt x="790" y="43"/>
                    </a:lnTo>
                    <a:lnTo>
                      <a:pt x="786" y="35"/>
                    </a:lnTo>
                    <a:lnTo>
                      <a:pt x="781" y="29"/>
                    </a:lnTo>
                    <a:lnTo>
                      <a:pt x="774" y="23"/>
                    </a:lnTo>
                    <a:lnTo>
                      <a:pt x="768" y="18"/>
                    </a:lnTo>
                    <a:lnTo>
                      <a:pt x="761" y="13"/>
                    </a:lnTo>
                    <a:lnTo>
                      <a:pt x="754" y="9"/>
                    </a:lnTo>
                    <a:lnTo>
                      <a:pt x="746" y="5"/>
                    </a:lnTo>
                    <a:lnTo>
                      <a:pt x="738"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2" name="Freeform 247"/>
              <p:cNvSpPr>
                <a:spLocks/>
              </p:cNvSpPr>
              <p:nvPr/>
            </p:nvSpPr>
            <p:spPr bwMode="auto">
              <a:xfrm>
                <a:off x="1417" y="1357"/>
                <a:ext cx="116" cy="291"/>
              </a:xfrm>
              <a:custGeom>
                <a:avLst/>
                <a:gdLst>
                  <a:gd name="T0" fmla="*/ 1 w 445"/>
                  <a:gd name="T1" fmla="*/ 0 h 931"/>
                  <a:gd name="T2" fmla="*/ 1 w 445"/>
                  <a:gd name="T3" fmla="*/ 0 h 931"/>
                  <a:gd name="T4" fmla="*/ 1 w 445"/>
                  <a:gd name="T5" fmla="*/ 0 h 931"/>
                  <a:gd name="T6" fmla="*/ 1 w 445"/>
                  <a:gd name="T7" fmla="*/ 0 h 931"/>
                  <a:gd name="T8" fmla="*/ 1 w 445"/>
                  <a:gd name="T9" fmla="*/ 0 h 931"/>
                  <a:gd name="T10" fmla="*/ 1 w 445"/>
                  <a:gd name="T11" fmla="*/ 0 h 931"/>
                  <a:gd name="T12" fmla="*/ 1 w 445"/>
                  <a:gd name="T13" fmla="*/ 0 h 931"/>
                  <a:gd name="T14" fmla="*/ 1 w 445"/>
                  <a:gd name="T15" fmla="*/ 0 h 931"/>
                  <a:gd name="T16" fmla="*/ 1 w 445"/>
                  <a:gd name="T17" fmla="*/ 0 h 931"/>
                  <a:gd name="T18" fmla="*/ 1 w 445"/>
                  <a:gd name="T19" fmla="*/ 0 h 931"/>
                  <a:gd name="T20" fmla="*/ 1 w 445"/>
                  <a:gd name="T21" fmla="*/ 0 h 931"/>
                  <a:gd name="T22" fmla="*/ 1 w 445"/>
                  <a:gd name="T23" fmla="*/ 0 h 931"/>
                  <a:gd name="T24" fmla="*/ 1 w 445"/>
                  <a:gd name="T25" fmla="*/ 0 h 931"/>
                  <a:gd name="T26" fmla="*/ 1 w 445"/>
                  <a:gd name="T27" fmla="*/ 0 h 931"/>
                  <a:gd name="T28" fmla="*/ 1 w 445"/>
                  <a:gd name="T29" fmla="*/ 0 h 931"/>
                  <a:gd name="T30" fmla="*/ 1 w 445"/>
                  <a:gd name="T31" fmla="*/ 0 h 931"/>
                  <a:gd name="T32" fmla="*/ 1 w 445"/>
                  <a:gd name="T33" fmla="*/ 0 h 931"/>
                  <a:gd name="T34" fmla="*/ 1 w 445"/>
                  <a:gd name="T35" fmla="*/ 1 h 931"/>
                  <a:gd name="T36" fmla="*/ 1 w 445"/>
                  <a:gd name="T37" fmla="*/ 1 h 931"/>
                  <a:gd name="T38" fmla="*/ 1 w 445"/>
                  <a:gd name="T39" fmla="*/ 1 h 931"/>
                  <a:gd name="T40" fmla="*/ 1 w 445"/>
                  <a:gd name="T41" fmla="*/ 1 h 931"/>
                  <a:gd name="T42" fmla="*/ 1 w 445"/>
                  <a:gd name="T43" fmla="*/ 1 h 931"/>
                  <a:gd name="T44" fmla="*/ 1 w 445"/>
                  <a:gd name="T45" fmla="*/ 1 h 931"/>
                  <a:gd name="T46" fmla="*/ 0 w 445"/>
                  <a:gd name="T47" fmla="*/ 1 h 931"/>
                  <a:gd name="T48" fmla="*/ 0 w 445"/>
                  <a:gd name="T49" fmla="*/ 1 h 931"/>
                  <a:gd name="T50" fmla="*/ 0 w 445"/>
                  <a:gd name="T51" fmla="*/ 1 h 931"/>
                  <a:gd name="T52" fmla="*/ 0 w 445"/>
                  <a:gd name="T53" fmla="*/ 1 h 931"/>
                  <a:gd name="T54" fmla="*/ 0 w 445"/>
                  <a:gd name="T55" fmla="*/ 1 h 931"/>
                  <a:gd name="T56" fmla="*/ 0 w 445"/>
                  <a:gd name="T57" fmla="*/ 2 h 931"/>
                  <a:gd name="T58" fmla="*/ 0 w 445"/>
                  <a:gd name="T59" fmla="*/ 2 h 931"/>
                  <a:gd name="T60" fmla="*/ 0 w 445"/>
                  <a:gd name="T61" fmla="*/ 2 h 931"/>
                  <a:gd name="T62" fmla="*/ 0 w 445"/>
                  <a:gd name="T63" fmla="*/ 2 h 931"/>
                  <a:gd name="T64" fmla="*/ 0 w 445"/>
                  <a:gd name="T65" fmla="*/ 2 h 931"/>
                  <a:gd name="T66" fmla="*/ 0 w 445"/>
                  <a:gd name="T67" fmla="*/ 2 h 931"/>
                  <a:gd name="T68" fmla="*/ 0 w 445"/>
                  <a:gd name="T69" fmla="*/ 2 h 931"/>
                  <a:gd name="T70" fmla="*/ 0 w 445"/>
                  <a:gd name="T71" fmla="*/ 2 h 931"/>
                  <a:gd name="T72" fmla="*/ 0 w 445"/>
                  <a:gd name="T73" fmla="*/ 2 h 931"/>
                  <a:gd name="T74" fmla="*/ 0 w 445"/>
                  <a:gd name="T75" fmla="*/ 2 h 931"/>
                  <a:gd name="T76" fmla="*/ 0 w 445"/>
                  <a:gd name="T77" fmla="*/ 2 h 931"/>
                  <a:gd name="T78" fmla="*/ 0 w 445"/>
                  <a:gd name="T79" fmla="*/ 2 h 931"/>
                  <a:gd name="T80" fmla="*/ 0 w 445"/>
                  <a:gd name="T81" fmla="*/ 2 h 931"/>
                  <a:gd name="T82" fmla="*/ 0 w 445"/>
                  <a:gd name="T83" fmla="*/ 2 h 931"/>
                  <a:gd name="T84" fmla="*/ 0 w 445"/>
                  <a:gd name="T85" fmla="*/ 2 h 931"/>
                  <a:gd name="T86" fmla="*/ 0 w 445"/>
                  <a:gd name="T87" fmla="*/ 2 h 931"/>
                  <a:gd name="T88" fmla="*/ 0 w 445"/>
                  <a:gd name="T89" fmla="*/ 2 h 931"/>
                  <a:gd name="T90" fmla="*/ 0 w 445"/>
                  <a:gd name="T91" fmla="*/ 2 h 931"/>
                  <a:gd name="T92" fmla="*/ 0 w 445"/>
                  <a:gd name="T93" fmla="*/ 2 h 931"/>
                  <a:gd name="T94" fmla="*/ 0 w 445"/>
                  <a:gd name="T95" fmla="*/ 2 h 931"/>
                  <a:gd name="T96" fmla="*/ 0 w 445"/>
                  <a:gd name="T97" fmla="*/ 2 h 931"/>
                  <a:gd name="T98" fmla="*/ 1 w 445"/>
                  <a:gd name="T99" fmla="*/ 2 h 931"/>
                  <a:gd name="T100" fmla="*/ 1 w 445"/>
                  <a:gd name="T101" fmla="*/ 2 h 931"/>
                  <a:gd name="T102" fmla="*/ 1 w 445"/>
                  <a:gd name="T103" fmla="*/ 2 h 931"/>
                  <a:gd name="T104" fmla="*/ 1 w 445"/>
                  <a:gd name="T105" fmla="*/ 1 h 931"/>
                  <a:gd name="T106" fmla="*/ 1 w 445"/>
                  <a:gd name="T107" fmla="*/ 1 h 931"/>
                  <a:gd name="T108" fmla="*/ 1 w 445"/>
                  <a:gd name="T109" fmla="*/ 1 h 931"/>
                  <a:gd name="T110" fmla="*/ 1 w 445"/>
                  <a:gd name="T111" fmla="*/ 1 h 931"/>
                  <a:gd name="T112" fmla="*/ 1 w 445"/>
                  <a:gd name="T113" fmla="*/ 1 h 931"/>
                  <a:gd name="T114" fmla="*/ 1 w 445"/>
                  <a:gd name="T115" fmla="*/ 1 h 931"/>
                  <a:gd name="T116" fmla="*/ 1 w 445"/>
                  <a:gd name="T117" fmla="*/ 1 h 931"/>
                  <a:gd name="T118" fmla="*/ 1 w 445"/>
                  <a:gd name="T119" fmla="*/ 0 h 931"/>
                  <a:gd name="T120" fmla="*/ 1 w 445"/>
                  <a:gd name="T121" fmla="*/ 0 h 9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5"/>
                  <a:gd name="T184" fmla="*/ 0 h 931"/>
                  <a:gd name="T185" fmla="*/ 445 w 445"/>
                  <a:gd name="T186" fmla="*/ 931 h 9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5" h="931">
                    <a:moveTo>
                      <a:pt x="395" y="59"/>
                    </a:moveTo>
                    <a:lnTo>
                      <a:pt x="391" y="51"/>
                    </a:lnTo>
                    <a:lnTo>
                      <a:pt x="388" y="43"/>
                    </a:lnTo>
                    <a:lnTo>
                      <a:pt x="382" y="36"/>
                    </a:lnTo>
                    <a:lnTo>
                      <a:pt x="377" y="30"/>
                    </a:lnTo>
                    <a:lnTo>
                      <a:pt x="372" y="24"/>
                    </a:lnTo>
                    <a:lnTo>
                      <a:pt x="366" y="18"/>
                    </a:lnTo>
                    <a:lnTo>
                      <a:pt x="359" y="13"/>
                    </a:lnTo>
                    <a:lnTo>
                      <a:pt x="351" y="9"/>
                    </a:lnTo>
                    <a:lnTo>
                      <a:pt x="344" y="6"/>
                    </a:lnTo>
                    <a:lnTo>
                      <a:pt x="336" y="3"/>
                    </a:lnTo>
                    <a:lnTo>
                      <a:pt x="329" y="2"/>
                    </a:lnTo>
                    <a:lnTo>
                      <a:pt x="320" y="1"/>
                    </a:lnTo>
                    <a:lnTo>
                      <a:pt x="312" y="0"/>
                    </a:lnTo>
                    <a:lnTo>
                      <a:pt x="303" y="1"/>
                    </a:lnTo>
                    <a:lnTo>
                      <a:pt x="294" y="2"/>
                    </a:lnTo>
                    <a:lnTo>
                      <a:pt x="286" y="4"/>
                    </a:lnTo>
                    <a:lnTo>
                      <a:pt x="278" y="8"/>
                    </a:lnTo>
                    <a:lnTo>
                      <a:pt x="270" y="11"/>
                    </a:lnTo>
                    <a:lnTo>
                      <a:pt x="263" y="16"/>
                    </a:lnTo>
                    <a:lnTo>
                      <a:pt x="257" y="22"/>
                    </a:lnTo>
                    <a:lnTo>
                      <a:pt x="251" y="27"/>
                    </a:lnTo>
                    <a:lnTo>
                      <a:pt x="246" y="33"/>
                    </a:lnTo>
                    <a:lnTo>
                      <a:pt x="240" y="40"/>
                    </a:lnTo>
                    <a:lnTo>
                      <a:pt x="236" y="47"/>
                    </a:lnTo>
                    <a:lnTo>
                      <a:pt x="233" y="55"/>
                    </a:lnTo>
                    <a:lnTo>
                      <a:pt x="230" y="63"/>
                    </a:lnTo>
                    <a:lnTo>
                      <a:pt x="229" y="70"/>
                    </a:lnTo>
                    <a:lnTo>
                      <a:pt x="228" y="79"/>
                    </a:lnTo>
                    <a:lnTo>
                      <a:pt x="227" y="87"/>
                    </a:lnTo>
                    <a:lnTo>
                      <a:pt x="228" y="96"/>
                    </a:lnTo>
                    <a:lnTo>
                      <a:pt x="229" y="105"/>
                    </a:lnTo>
                    <a:lnTo>
                      <a:pt x="231" y="113"/>
                    </a:lnTo>
                    <a:lnTo>
                      <a:pt x="244" y="155"/>
                    </a:lnTo>
                    <a:lnTo>
                      <a:pt x="255" y="197"/>
                    </a:lnTo>
                    <a:lnTo>
                      <a:pt x="262" y="236"/>
                    </a:lnTo>
                    <a:lnTo>
                      <a:pt x="268" y="275"/>
                    </a:lnTo>
                    <a:lnTo>
                      <a:pt x="271" y="311"/>
                    </a:lnTo>
                    <a:lnTo>
                      <a:pt x="273" y="346"/>
                    </a:lnTo>
                    <a:lnTo>
                      <a:pt x="271" y="379"/>
                    </a:lnTo>
                    <a:lnTo>
                      <a:pt x="269" y="410"/>
                    </a:lnTo>
                    <a:lnTo>
                      <a:pt x="264" y="441"/>
                    </a:lnTo>
                    <a:lnTo>
                      <a:pt x="259" y="469"/>
                    </a:lnTo>
                    <a:lnTo>
                      <a:pt x="252" y="497"/>
                    </a:lnTo>
                    <a:lnTo>
                      <a:pt x="243" y="523"/>
                    </a:lnTo>
                    <a:lnTo>
                      <a:pt x="234" y="547"/>
                    </a:lnTo>
                    <a:lnTo>
                      <a:pt x="224" y="571"/>
                    </a:lnTo>
                    <a:lnTo>
                      <a:pt x="212" y="593"/>
                    </a:lnTo>
                    <a:lnTo>
                      <a:pt x="201" y="613"/>
                    </a:lnTo>
                    <a:lnTo>
                      <a:pt x="188" y="632"/>
                    </a:lnTo>
                    <a:lnTo>
                      <a:pt x="176" y="650"/>
                    </a:lnTo>
                    <a:lnTo>
                      <a:pt x="164" y="666"/>
                    </a:lnTo>
                    <a:lnTo>
                      <a:pt x="151" y="681"/>
                    </a:lnTo>
                    <a:lnTo>
                      <a:pt x="138" y="694"/>
                    </a:lnTo>
                    <a:lnTo>
                      <a:pt x="125" y="708"/>
                    </a:lnTo>
                    <a:lnTo>
                      <a:pt x="114" y="719"/>
                    </a:lnTo>
                    <a:lnTo>
                      <a:pt x="102" y="729"/>
                    </a:lnTo>
                    <a:lnTo>
                      <a:pt x="81" y="746"/>
                    </a:lnTo>
                    <a:lnTo>
                      <a:pt x="64" y="758"/>
                    </a:lnTo>
                    <a:lnTo>
                      <a:pt x="52" y="766"/>
                    </a:lnTo>
                    <a:lnTo>
                      <a:pt x="45" y="769"/>
                    </a:lnTo>
                    <a:lnTo>
                      <a:pt x="46" y="769"/>
                    </a:lnTo>
                    <a:lnTo>
                      <a:pt x="38" y="773"/>
                    </a:lnTo>
                    <a:lnTo>
                      <a:pt x="32" y="778"/>
                    </a:lnTo>
                    <a:lnTo>
                      <a:pt x="26" y="785"/>
                    </a:lnTo>
                    <a:lnTo>
                      <a:pt x="19" y="791"/>
                    </a:lnTo>
                    <a:lnTo>
                      <a:pt x="14" y="797"/>
                    </a:lnTo>
                    <a:lnTo>
                      <a:pt x="10" y="804"/>
                    </a:lnTo>
                    <a:lnTo>
                      <a:pt x="7" y="812"/>
                    </a:lnTo>
                    <a:lnTo>
                      <a:pt x="4" y="820"/>
                    </a:lnTo>
                    <a:lnTo>
                      <a:pt x="2" y="827"/>
                    </a:lnTo>
                    <a:lnTo>
                      <a:pt x="1" y="835"/>
                    </a:lnTo>
                    <a:lnTo>
                      <a:pt x="0" y="844"/>
                    </a:lnTo>
                    <a:lnTo>
                      <a:pt x="1" y="852"/>
                    </a:lnTo>
                    <a:lnTo>
                      <a:pt x="2" y="860"/>
                    </a:lnTo>
                    <a:lnTo>
                      <a:pt x="4" y="869"/>
                    </a:lnTo>
                    <a:lnTo>
                      <a:pt x="6" y="877"/>
                    </a:lnTo>
                    <a:lnTo>
                      <a:pt x="10" y="885"/>
                    </a:lnTo>
                    <a:lnTo>
                      <a:pt x="14" y="892"/>
                    </a:lnTo>
                    <a:lnTo>
                      <a:pt x="19" y="900"/>
                    </a:lnTo>
                    <a:lnTo>
                      <a:pt x="26" y="906"/>
                    </a:lnTo>
                    <a:lnTo>
                      <a:pt x="32" y="911"/>
                    </a:lnTo>
                    <a:lnTo>
                      <a:pt x="38" y="916"/>
                    </a:lnTo>
                    <a:lnTo>
                      <a:pt x="45" y="920"/>
                    </a:lnTo>
                    <a:lnTo>
                      <a:pt x="53" y="925"/>
                    </a:lnTo>
                    <a:lnTo>
                      <a:pt x="61" y="927"/>
                    </a:lnTo>
                    <a:lnTo>
                      <a:pt x="68" y="929"/>
                    </a:lnTo>
                    <a:lnTo>
                      <a:pt x="76" y="930"/>
                    </a:lnTo>
                    <a:lnTo>
                      <a:pt x="85" y="931"/>
                    </a:lnTo>
                    <a:lnTo>
                      <a:pt x="93" y="931"/>
                    </a:lnTo>
                    <a:lnTo>
                      <a:pt x="101" y="930"/>
                    </a:lnTo>
                    <a:lnTo>
                      <a:pt x="110" y="928"/>
                    </a:lnTo>
                    <a:lnTo>
                      <a:pt x="118" y="925"/>
                    </a:lnTo>
                    <a:lnTo>
                      <a:pt x="126" y="920"/>
                    </a:lnTo>
                    <a:lnTo>
                      <a:pt x="132" y="917"/>
                    </a:lnTo>
                    <a:lnTo>
                      <a:pt x="147" y="908"/>
                    </a:lnTo>
                    <a:lnTo>
                      <a:pt x="170" y="892"/>
                    </a:lnTo>
                    <a:lnTo>
                      <a:pt x="198" y="871"/>
                    </a:lnTo>
                    <a:lnTo>
                      <a:pt x="213" y="857"/>
                    </a:lnTo>
                    <a:lnTo>
                      <a:pt x="231" y="842"/>
                    </a:lnTo>
                    <a:lnTo>
                      <a:pt x="248" y="825"/>
                    </a:lnTo>
                    <a:lnTo>
                      <a:pt x="265" y="806"/>
                    </a:lnTo>
                    <a:lnTo>
                      <a:pt x="284" y="787"/>
                    </a:lnTo>
                    <a:lnTo>
                      <a:pt x="302" y="765"/>
                    </a:lnTo>
                    <a:lnTo>
                      <a:pt x="319" y="741"/>
                    </a:lnTo>
                    <a:lnTo>
                      <a:pt x="337" y="716"/>
                    </a:lnTo>
                    <a:lnTo>
                      <a:pt x="353" y="689"/>
                    </a:lnTo>
                    <a:lnTo>
                      <a:pt x="370" y="660"/>
                    </a:lnTo>
                    <a:lnTo>
                      <a:pt x="385" y="630"/>
                    </a:lnTo>
                    <a:lnTo>
                      <a:pt x="398" y="597"/>
                    </a:lnTo>
                    <a:lnTo>
                      <a:pt x="410" y="563"/>
                    </a:lnTo>
                    <a:lnTo>
                      <a:pt x="422" y="527"/>
                    </a:lnTo>
                    <a:lnTo>
                      <a:pt x="430" y="489"/>
                    </a:lnTo>
                    <a:lnTo>
                      <a:pt x="437" y="449"/>
                    </a:lnTo>
                    <a:lnTo>
                      <a:pt x="442" y="407"/>
                    </a:lnTo>
                    <a:lnTo>
                      <a:pt x="445" y="364"/>
                    </a:lnTo>
                    <a:lnTo>
                      <a:pt x="444" y="318"/>
                    </a:lnTo>
                    <a:lnTo>
                      <a:pt x="441" y="270"/>
                    </a:lnTo>
                    <a:lnTo>
                      <a:pt x="434" y="221"/>
                    </a:lnTo>
                    <a:lnTo>
                      <a:pt x="424" y="169"/>
                    </a:lnTo>
                    <a:lnTo>
                      <a:pt x="412" y="115"/>
                    </a:lnTo>
                    <a:lnTo>
                      <a:pt x="395" y="5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3" name="Freeform 248"/>
              <p:cNvSpPr>
                <a:spLocks/>
              </p:cNvSpPr>
              <p:nvPr/>
            </p:nvSpPr>
            <p:spPr bwMode="auto">
              <a:xfrm>
                <a:off x="1141" y="1515"/>
                <a:ext cx="116" cy="291"/>
              </a:xfrm>
              <a:custGeom>
                <a:avLst/>
                <a:gdLst>
                  <a:gd name="T0" fmla="*/ 1 w 705"/>
                  <a:gd name="T1" fmla="*/ 0 h 298"/>
                  <a:gd name="T2" fmla="*/ 1 w 705"/>
                  <a:gd name="T3" fmla="*/ 0 h 298"/>
                  <a:gd name="T4" fmla="*/ 1 w 705"/>
                  <a:gd name="T5" fmla="*/ 0 h 298"/>
                  <a:gd name="T6" fmla="*/ 1 w 705"/>
                  <a:gd name="T7" fmla="*/ 0 h 298"/>
                  <a:gd name="T8" fmla="*/ 1 w 705"/>
                  <a:gd name="T9" fmla="*/ 0 h 298"/>
                  <a:gd name="T10" fmla="*/ 1 w 705"/>
                  <a:gd name="T11" fmla="*/ 0 h 298"/>
                  <a:gd name="T12" fmla="*/ 1 w 705"/>
                  <a:gd name="T13" fmla="*/ 0 h 298"/>
                  <a:gd name="T14" fmla="*/ 1 w 705"/>
                  <a:gd name="T15" fmla="*/ 0 h 298"/>
                  <a:gd name="T16" fmla="*/ 1 w 705"/>
                  <a:gd name="T17" fmla="*/ 0 h 298"/>
                  <a:gd name="T18" fmla="*/ 1 w 705"/>
                  <a:gd name="T19" fmla="*/ 0 h 298"/>
                  <a:gd name="T20" fmla="*/ 0 w 705"/>
                  <a:gd name="T21" fmla="*/ 0 h 298"/>
                  <a:gd name="T22" fmla="*/ 0 w 705"/>
                  <a:gd name="T23" fmla="*/ 0 h 298"/>
                  <a:gd name="T24" fmla="*/ 0 w 705"/>
                  <a:gd name="T25" fmla="*/ 0 h 298"/>
                  <a:gd name="T26" fmla="*/ 0 w 705"/>
                  <a:gd name="T27" fmla="*/ 0 h 298"/>
                  <a:gd name="T28" fmla="*/ 0 w 705"/>
                  <a:gd name="T29" fmla="*/ 0 h 298"/>
                  <a:gd name="T30" fmla="*/ 0 w 705"/>
                  <a:gd name="T31" fmla="*/ 0 h 298"/>
                  <a:gd name="T32" fmla="*/ 0 w 705"/>
                  <a:gd name="T33" fmla="*/ 0 h 298"/>
                  <a:gd name="T34" fmla="*/ 0 w 705"/>
                  <a:gd name="T35" fmla="*/ 0 h 298"/>
                  <a:gd name="T36" fmla="*/ 0 w 705"/>
                  <a:gd name="T37" fmla="*/ 0 h 298"/>
                  <a:gd name="T38" fmla="*/ 0 w 705"/>
                  <a:gd name="T39" fmla="*/ 0 h 298"/>
                  <a:gd name="T40" fmla="*/ 0 w 705"/>
                  <a:gd name="T41" fmla="*/ 0 h 298"/>
                  <a:gd name="T42" fmla="*/ 0 w 705"/>
                  <a:gd name="T43" fmla="*/ 0 h 298"/>
                  <a:gd name="T44" fmla="*/ 0 w 705"/>
                  <a:gd name="T45" fmla="*/ 0 h 298"/>
                  <a:gd name="T46" fmla="*/ 0 w 705"/>
                  <a:gd name="T47" fmla="*/ 0 h 298"/>
                  <a:gd name="T48" fmla="*/ 0 w 705"/>
                  <a:gd name="T49" fmla="*/ 0 h 298"/>
                  <a:gd name="T50" fmla="*/ 0 w 705"/>
                  <a:gd name="T51" fmla="*/ 0 h 298"/>
                  <a:gd name="T52" fmla="*/ 0 w 705"/>
                  <a:gd name="T53" fmla="*/ 0 h 298"/>
                  <a:gd name="T54" fmla="*/ 0 w 705"/>
                  <a:gd name="T55" fmla="*/ 0 h 298"/>
                  <a:gd name="T56" fmla="*/ 0 w 705"/>
                  <a:gd name="T57" fmla="*/ 0 h 298"/>
                  <a:gd name="T58" fmla="*/ 0 w 705"/>
                  <a:gd name="T59" fmla="*/ 0 h 298"/>
                  <a:gd name="T60" fmla="*/ 0 w 705"/>
                  <a:gd name="T61" fmla="*/ 0 h 298"/>
                  <a:gd name="T62" fmla="*/ 0 w 705"/>
                  <a:gd name="T63" fmla="*/ 0 h 298"/>
                  <a:gd name="T64" fmla="*/ 0 w 705"/>
                  <a:gd name="T65" fmla="*/ 0 h 298"/>
                  <a:gd name="T66" fmla="*/ 0 w 705"/>
                  <a:gd name="T67" fmla="*/ 0 h 298"/>
                  <a:gd name="T68" fmla="*/ 0 w 705"/>
                  <a:gd name="T69" fmla="*/ 0 h 298"/>
                  <a:gd name="T70" fmla="*/ 0 w 705"/>
                  <a:gd name="T71" fmla="*/ 0 h 298"/>
                  <a:gd name="T72" fmla="*/ 1 w 705"/>
                  <a:gd name="T73" fmla="*/ 0 h 298"/>
                  <a:gd name="T74" fmla="*/ 1 w 705"/>
                  <a:gd name="T75" fmla="*/ 1 h 298"/>
                  <a:gd name="T76" fmla="*/ 1 w 705"/>
                  <a:gd name="T77" fmla="*/ 1 h 298"/>
                  <a:gd name="T78" fmla="*/ 1 w 705"/>
                  <a:gd name="T79" fmla="*/ 1 h 298"/>
                  <a:gd name="T80" fmla="*/ 1 w 705"/>
                  <a:gd name="T81" fmla="*/ 0 h 298"/>
                  <a:gd name="T82" fmla="*/ 1 w 705"/>
                  <a:gd name="T83" fmla="*/ 0 h 298"/>
                  <a:gd name="T84" fmla="*/ 1 w 705"/>
                  <a:gd name="T85" fmla="*/ 0 h 298"/>
                  <a:gd name="T86" fmla="*/ 1 w 705"/>
                  <a:gd name="T87" fmla="*/ 0 h 298"/>
                  <a:gd name="T88" fmla="*/ 1 w 705"/>
                  <a:gd name="T89" fmla="*/ 0 h 298"/>
                  <a:gd name="T90" fmla="*/ 1 w 705"/>
                  <a:gd name="T91" fmla="*/ 0 h 298"/>
                  <a:gd name="T92" fmla="*/ 1 w 705"/>
                  <a:gd name="T93" fmla="*/ 0 h 298"/>
                  <a:gd name="T94" fmla="*/ 1 w 705"/>
                  <a:gd name="T95" fmla="*/ 0 h 298"/>
                  <a:gd name="T96" fmla="*/ 1 w 705"/>
                  <a:gd name="T97" fmla="*/ 0 h 298"/>
                  <a:gd name="T98" fmla="*/ 1 w 705"/>
                  <a:gd name="T99" fmla="*/ 0 h 298"/>
                  <a:gd name="T100" fmla="*/ 1 w 705"/>
                  <a:gd name="T101" fmla="*/ 0 h 298"/>
                  <a:gd name="T102" fmla="*/ 1 w 705"/>
                  <a:gd name="T103" fmla="*/ 0 h 298"/>
                  <a:gd name="T104" fmla="*/ 1 w 705"/>
                  <a:gd name="T105" fmla="*/ 0 h 298"/>
                  <a:gd name="T106" fmla="*/ 1 w 705"/>
                  <a:gd name="T107" fmla="*/ 0 h 298"/>
                  <a:gd name="T108" fmla="*/ 1 w 705"/>
                  <a:gd name="T109" fmla="*/ 0 h 298"/>
                  <a:gd name="T110" fmla="*/ 1 w 705"/>
                  <a:gd name="T111" fmla="*/ 0 h 298"/>
                  <a:gd name="T112" fmla="*/ 1 w 705"/>
                  <a:gd name="T113" fmla="*/ 0 h 298"/>
                  <a:gd name="T114" fmla="*/ 1 w 705"/>
                  <a:gd name="T115" fmla="*/ 0 h 298"/>
                  <a:gd name="T116" fmla="*/ 1 w 705"/>
                  <a:gd name="T117" fmla="*/ 0 h 298"/>
                  <a:gd name="T118" fmla="*/ 1 w 705"/>
                  <a:gd name="T119" fmla="*/ 0 h 298"/>
                  <a:gd name="T120" fmla="*/ 1 w 705"/>
                  <a:gd name="T121" fmla="*/ 0 h 298"/>
                  <a:gd name="T122" fmla="*/ 1 w 705"/>
                  <a:gd name="T123" fmla="*/ 0 h 2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5"/>
                  <a:gd name="T187" fmla="*/ 0 h 298"/>
                  <a:gd name="T188" fmla="*/ 705 w 705"/>
                  <a:gd name="T189" fmla="*/ 298 h 2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5" h="298">
                    <a:moveTo>
                      <a:pt x="566" y="19"/>
                    </a:moveTo>
                    <a:lnTo>
                      <a:pt x="543" y="37"/>
                    </a:lnTo>
                    <a:lnTo>
                      <a:pt x="521" y="52"/>
                    </a:lnTo>
                    <a:lnTo>
                      <a:pt x="499" y="66"/>
                    </a:lnTo>
                    <a:lnTo>
                      <a:pt x="477" y="78"/>
                    </a:lnTo>
                    <a:lnTo>
                      <a:pt x="456" y="88"/>
                    </a:lnTo>
                    <a:lnTo>
                      <a:pt x="437" y="98"/>
                    </a:lnTo>
                    <a:lnTo>
                      <a:pt x="417" y="106"/>
                    </a:lnTo>
                    <a:lnTo>
                      <a:pt x="398" y="112"/>
                    </a:lnTo>
                    <a:lnTo>
                      <a:pt x="380" y="117"/>
                    </a:lnTo>
                    <a:lnTo>
                      <a:pt x="362" y="122"/>
                    </a:lnTo>
                    <a:lnTo>
                      <a:pt x="344" y="125"/>
                    </a:lnTo>
                    <a:lnTo>
                      <a:pt x="328" y="127"/>
                    </a:lnTo>
                    <a:lnTo>
                      <a:pt x="312" y="128"/>
                    </a:lnTo>
                    <a:lnTo>
                      <a:pt x="297" y="128"/>
                    </a:lnTo>
                    <a:lnTo>
                      <a:pt x="282" y="127"/>
                    </a:lnTo>
                    <a:lnTo>
                      <a:pt x="269" y="126"/>
                    </a:lnTo>
                    <a:lnTo>
                      <a:pt x="255" y="124"/>
                    </a:lnTo>
                    <a:lnTo>
                      <a:pt x="243" y="122"/>
                    </a:lnTo>
                    <a:lnTo>
                      <a:pt x="230" y="119"/>
                    </a:lnTo>
                    <a:lnTo>
                      <a:pt x="219" y="115"/>
                    </a:lnTo>
                    <a:lnTo>
                      <a:pt x="199" y="107"/>
                    </a:lnTo>
                    <a:lnTo>
                      <a:pt x="181" y="100"/>
                    </a:lnTo>
                    <a:lnTo>
                      <a:pt x="168" y="92"/>
                    </a:lnTo>
                    <a:lnTo>
                      <a:pt x="156" y="84"/>
                    </a:lnTo>
                    <a:lnTo>
                      <a:pt x="148" y="78"/>
                    </a:lnTo>
                    <a:lnTo>
                      <a:pt x="144" y="74"/>
                    </a:lnTo>
                    <a:lnTo>
                      <a:pt x="144" y="75"/>
                    </a:lnTo>
                    <a:lnTo>
                      <a:pt x="138" y="69"/>
                    </a:lnTo>
                    <a:lnTo>
                      <a:pt x="131" y="65"/>
                    </a:lnTo>
                    <a:lnTo>
                      <a:pt x="123" y="60"/>
                    </a:lnTo>
                    <a:lnTo>
                      <a:pt x="115" y="57"/>
                    </a:lnTo>
                    <a:lnTo>
                      <a:pt x="108" y="54"/>
                    </a:lnTo>
                    <a:lnTo>
                      <a:pt x="99" y="53"/>
                    </a:lnTo>
                    <a:lnTo>
                      <a:pt x="91" y="52"/>
                    </a:lnTo>
                    <a:lnTo>
                      <a:pt x="83" y="52"/>
                    </a:lnTo>
                    <a:lnTo>
                      <a:pt x="75" y="53"/>
                    </a:lnTo>
                    <a:lnTo>
                      <a:pt x="66" y="54"/>
                    </a:lnTo>
                    <a:lnTo>
                      <a:pt x="58" y="56"/>
                    </a:lnTo>
                    <a:lnTo>
                      <a:pt x="51" y="59"/>
                    </a:lnTo>
                    <a:lnTo>
                      <a:pt x="43" y="64"/>
                    </a:lnTo>
                    <a:lnTo>
                      <a:pt x="36" y="68"/>
                    </a:lnTo>
                    <a:lnTo>
                      <a:pt x="29" y="73"/>
                    </a:lnTo>
                    <a:lnTo>
                      <a:pt x="23" y="79"/>
                    </a:lnTo>
                    <a:lnTo>
                      <a:pt x="17" y="86"/>
                    </a:lnTo>
                    <a:lnTo>
                      <a:pt x="12" y="94"/>
                    </a:lnTo>
                    <a:lnTo>
                      <a:pt x="8" y="101"/>
                    </a:lnTo>
                    <a:lnTo>
                      <a:pt x="5" y="108"/>
                    </a:lnTo>
                    <a:lnTo>
                      <a:pt x="3" y="116"/>
                    </a:lnTo>
                    <a:lnTo>
                      <a:pt x="1" y="125"/>
                    </a:lnTo>
                    <a:lnTo>
                      <a:pt x="0" y="133"/>
                    </a:lnTo>
                    <a:lnTo>
                      <a:pt x="0" y="141"/>
                    </a:lnTo>
                    <a:lnTo>
                      <a:pt x="1" y="150"/>
                    </a:lnTo>
                    <a:lnTo>
                      <a:pt x="3" y="157"/>
                    </a:lnTo>
                    <a:lnTo>
                      <a:pt x="5" y="165"/>
                    </a:lnTo>
                    <a:lnTo>
                      <a:pt x="8" y="173"/>
                    </a:lnTo>
                    <a:lnTo>
                      <a:pt x="11" y="181"/>
                    </a:lnTo>
                    <a:lnTo>
                      <a:pt x="16" y="188"/>
                    </a:lnTo>
                    <a:lnTo>
                      <a:pt x="22" y="194"/>
                    </a:lnTo>
                    <a:lnTo>
                      <a:pt x="28" y="200"/>
                    </a:lnTo>
                    <a:lnTo>
                      <a:pt x="37" y="209"/>
                    </a:lnTo>
                    <a:lnTo>
                      <a:pt x="46" y="217"/>
                    </a:lnTo>
                    <a:lnTo>
                      <a:pt x="58" y="225"/>
                    </a:lnTo>
                    <a:lnTo>
                      <a:pt x="70" y="233"/>
                    </a:lnTo>
                    <a:lnTo>
                      <a:pt x="83" y="241"/>
                    </a:lnTo>
                    <a:lnTo>
                      <a:pt x="96" y="248"/>
                    </a:lnTo>
                    <a:lnTo>
                      <a:pt x="111" y="255"/>
                    </a:lnTo>
                    <a:lnTo>
                      <a:pt x="126" y="263"/>
                    </a:lnTo>
                    <a:lnTo>
                      <a:pt x="142" y="269"/>
                    </a:lnTo>
                    <a:lnTo>
                      <a:pt x="159" y="275"/>
                    </a:lnTo>
                    <a:lnTo>
                      <a:pt x="176" y="280"/>
                    </a:lnTo>
                    <a:lnTo>
                      <a:pt x="195" y="285"/>
                    </a:lnTo>
                    <a:lnTo>
                      <a:pt x="214" y="290"/>
                    </a:lnTo>
                    <a:lnTo>
                      <a:pt x="233" y="293"/>
                    </a:lnTo>
                    <a:lnTo>
                      <a:pt x="253" y="296"/>
                    </a:lnTo>
                    <a:lnTo>
                      <a:pt x="274" y="298"/>
                    </a:lnTo>
                    <a:lnTo>
                      <a:pt x="295" y="298"/>
                    </a:lnTo>
                    <a:lnTo>
                      <a:pt x="317" y="298"/>
                    </a:lnTo>
                    <a:lnTo>
                      <a:pt x="339" y="297"/>
                    </a:lnTo>
                    <a:lnTo>
                      <a:pt x="363" y="294"/>
                    </a:lnTo>
                    <a:lnTo>
                      <a:pt x="386" y="291"/>
                    </a:lnTo>
                    <a:lnTo>
                      <a:pt x="411" y="285"/>
                    </a:lnTo>
                    <a:lnTo>
                      <a:pt x="435" y="279"/>
                    </a:lnTo>
                    <a:lnTo>
                      <a:pt x="459" y="272"/>
                    </a:lnTo>
                    <a:lnTo>
                      <a:pt x="485" y="263"/>
                    </a:lnTo>
                    <a:lnTo>
                      <a:pt x="511" y="252"/>
                    </a:lnTo>
                    <a:lnTo>
                      <a:pt x="537" y="240"/>
                    </a:lnTo>
                    <a:lnTo>
                      <a:pt x="563" y="226"/>
                    </a:lnTo>
                    <a:lnTo>
                      <a:pt x="590" y="211"/>
                    </a:lnTo>
                    <a:lnTo>
                      <a:pt x="617" y="193"/>
                    </a:lnTo>
                    <a:lnTo>
                      <a:pt x="645" y="175"/>
                    </a:lnTo>
                    <a:lnTo>
                      <a:pt x="673" y="153"/>
                    </a:lnTo>
                    <a:lnTo>
                      <a:pt x="679" y="148"/>
                    </a:lnTo>
                    <a:lnTo>
                      <a:pt x="686" y="141"/>
                    </a:lnTo>
                    <a:lnTo>
                      <a:pt x="691" y="134"/>
                    </a:lnTo>
                    <a:lnTo>
                      <a:pt x="695" y="127"/>
                    </a:lnTo>
                    <a:lnTo>
                      <a:pt x="698" y="120"/>
                    </a:lnTo>
                    <a:lnTo>
                      <a:pt x="701" y="112"/>
                    </a:lnTo>
                    <a:lnTo>
                      <a:pt x="703" y="104"/>
                    </a:lnTo>
                    <a:lnTo>
                      <a:pt x="704" y="96"/>
                    </a:lnTo>
                    <a:lnTo>
                      <a:pt x="705" y="87"/>
                    </a:lnTo>
                    <a:lnTo>
                      <a:pt x="705" y="79"/>
                    </a:lnTo>
                    <a:lnTo>
                      <a:pt x="704" y="71"/>
                    </a:lnTo>
                    <a:lnTo>
                      <a:pt x="702" y="64"/>
                    </a:lnTo>
                    <a:lnTo>
                      <a:pt x="699" y="55"/>
                    </a:lnTo>
                    <a:lnTo>
                      <a:pt x="696" y="47"/>
                    </a:lnTo>
                    <a:lnTo>
                      <a:pt x="692" y="40"/>
                    </a:lnTo>
                    <a:lnTo>
                      <a:pt x="687" y="32"/>
                    </a:lnTo>
                    <a:lnTo>
                      <a:pt x="680" y="26"/>
                    </a:lnTo>
                    <a:lnTo>
                      <a:pt x="674" y="20"/>
                    </a:lnTo>
                    <a:lnTo>
                      <a:pt x="668" y="15"/>
                    </a:lnTo>
                    <a:lnTo>
                      <a:pt x="661" y="11"/>
                    </a:lnTo>
                    <a:lnTo>
                      <a:pt x="653" y="8"/>
                    </a:lnTo>
                    <a:lnTo>
                      <a:pt x="645" y="4"/>
                    </a:lnTo>
                    <a:lnTo>
                      <a:pt x="638" y="2"/>
                    </a:lnTo>
                    <a:lnTo>
                      <a:pt x="630" y="1"/>
                    </a:lnTo>
                    <a:lnTo>
                      <a:pt x="621" y="0"/>
                    </a:lnTo>
                    <a:lnTo>
                      <a:pt x="613" y="0"/>
                    </a:lnTo>
                    <a:lnTo>
                      <a:pt x="605" y="1"/>
                    </a:lnTo>
                    <a:lnTo>
                      <a:pt x="596" y="3"/>
                    </a:lnTo>
                    <a:lnTo>
                      <a:pt x="588" y="6"/>
                    </a:lnTo>
                    <a:lnTo>
                      <a:pt x="581" y="10"/>
                    </a:lnTo>
                    <a:lnTo>
                      <a:pt x="574" y="14"/>
                    </a:lnTo>
                    <a:lnTo>
                      <a:pt x="566" y="1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4" name="Freeform 249"/>
              <p:cNvSpPr>
                <a:spLocks/>
              </p:cNvSpPr>
              <p:nvPr/>
            </p:nvSpPr>
            <p:spPr bwMode="auto">
              <a:xfrm>
                <a:off x="1147" y="1563"/>
                <a:ext cx="116" cy="291"/>
              </a:xfrm>
              <a:custGeom>
                <a:avLst/>
                <a:gdLst>
                  <a:gd name="T0" fmla="*/ 1 w 597"/>
                  <a:gd name="T1" fmla="*/ 0 h 346"/>
                  <a:gd name="T2" fmla="*/ 1 w 597"/>
                  <a:gd name="T3" fmla="*/ 0 h 346"/>
                  <a:gd name="T4" fmla="*/ 1 w 597"/>
                  <a:gd name="T5" fmla="*/ 0 h 346"/>
                  <a:gd name="T6" fmla="*/ 1 w 597"/>
                  <a:gd name="T7" fmla="*/ 0 h 346"/>
                  <a:gd name="T8" fmla="*/ 1 w 597"/>
                  <a:gd name="T9" fmla="*/ 0 h 346"/>
                  <a:gd name="T10" fmla="*/ 0 w 597"/>
                  <a:gd name="T11" fmla="*/ 0 h 346"/>
                  <a:gd name="T12" fmla="*/ 0 w 597"/>
                  <a:gd name="T13" fmla="*/ 0 h 346"/>
                  <a:gd name="T14" fmla="*/ 0 w 597"/>
                  <a:gd name="T15" fmla="*/ 0 h 346"/>
                  <a:gd name="T16" fmla="*/ 0 w 597"/>
                  <a:gd name="T17" fmla="*/ 0 h 346"/>
                  <a:gd name="T18" fmla="*/ 0 w 597"/>
                  <a:gd name="T19" fmla="*/ 0 h 346"/>
                  <a:gd name="T20" fmla="*/ 0 w 597"/>
                  <a:gd name="T21" fmla="*/ 0 h 346"/>
                  <a:gd name="T22" fmla="*/ 0 w 597"/>
                  <a:gd name="T23" fmla="*/ 0 h 346"/>
                  <a:gd name="T24" fmla="*/ 0 w 597"/>
                  <a:gd name="T25" fmla="*/ 0 h 346"/>
                  <a:gd name="T26" fmla="*/ 0 w 597"/>
                  <a:gd name="T27" fmla="*/ 0 h 346"/>
                  <a:gd name="T28" fmla="*/ 0 w 597"/>
                  <a:gd name="T29" fmla="*/ 0 h 346"/>
                  <a:gd name="T30" fmla="*/ 0 w 597"/>
                  <a:gd name="T31" fmla="*/ 0 h 346"/>
                  <a:gd name="T32" fmla="*/ 0 w 597"/>
                  <a:gd name="T33" fmla="*/ 0 h 346"/>
                  <a:gd name="T34" fmla="*/ 0 w 597"/>
                  <a:gd name="T35" fmla="*/ 0 h 346"/>
                  <a:gd name="T36" fmla="*/ 0 w 597"/>
                  <a:gd name="T37" fmla="*/ 0 h 346"/>
                  <a:gd name="T38" fmla="*/ 0 w 597"/>
                  <a:gd name="T39" fmla="*/ 0 h 346"/>
                  <a:gd name="T40" fmla="*/ 0 w 597"/>
                  <a:gd name="T41" fmla="*/ 0 h 346"/>
                  <a:gd name="T42" fmla="*/ 0 w 597"/>
                  <a:gd name="T43" fmla="*/ 0 h 346"/>
                  <a:gd name="T44" fmla="*/ 0 w 597"/>
                  <a:gd name="T45" fmla="*/ 0 h 346"/>
                  <a:gd name="T46" fmla="*/ 0 w 597"/>
                  <a:gd name="T47" fmla="*/ 1 h 346"/>
                  <a:gd name="T48" fmla="*/ 0 w 597"/>
                  <a:gd name="T49" fmla="*/ 1 h 346"/>
                  <a:gd name="T50" fmla="*/ 0 w 597"/>
                  <a:gd name="T51" fmla="*/ 1 h 346"/>
                  <a:gd name="T52" fmla="*/ 0 w 597"/>
                  <a:gd name="T53" fmla="*/ 1 h 346"/>
                  <a:gd name="T54" fmla="*/ 0 w 597"/>
                  <a:gd name="T55" fmla="*/ 1 h 346"/>
                  <a:gd name="T56" fmla="*/ 0 w 597"/>
                  <a:gd name="T57" fmla="*/ 1 h 346"/>
                  <a:gd name="T58" fmla="*/ 0 w 597"/>
                  <a:gd name="T59" fmla="*/ 1 h 346"/>
                  <a:gd name="T60" fmla="*/ 0 w 597"/>
                  <a:gd name="T61" fmla="*/ 1 h 346"/>
                  <a:gd name="T62" fmla="*/ 0 w 597"/>
                  <a:gd name="T63" fmla="*/ 1 h 346"/>
                  <a:gd name="T64" fmla="*/ 0 w 597"/>
                  <a:gd name="T65" fmla="*/ 1 h 346"/>
                  <a:gd name="T66" fmla="*/ 1 w 597"/>
                  <a:gd name="T67" fmla="*/ 1 h 346"/>
                  <a:gd name="T68" fmla="*/ 1 w 597"/>
                  <a:gd name="T69" fmla="*/ 1 h 346"/>
                  <a:gd name="T70" fmla="*/ 1 w 597"/>
                  <a:gd name="T71" fmla="*/ 0 h 346"/>
                  <a:gd name="T72" fmla="*/ 1 w 597"/>
                  <a:gd name="T73" fmla="*/ 0 h 346"/>
                  <a:gd name="T74" fmla="*/ 1 w 597"/>
                  <a:gd name="T75" fmla="*/ 0 h 346"/>
                  <a:gd name="T76" fmla="*/ 1 w 597"/>
                  <a:gd name="T77" fmla="*/ 0 h 346"/>
                  <a:gd name="T78" fmla="*/ 1 w 597"/>
                  <a:gd name="T79" fmla="*/ 0 h 346"/>
                  <a:gd name="T80" fmla="*/ 1 w 597"/>
                  <a:gd name="T81" fmla="*/ 0 h 346"/>
                  <a:gd name="T82" fmla="*/ 1 w 597"/>
                  <a:gd name="T83" fmla="*/ 0 h 346"/>
                  <a:gd name="T84" fmla="*/ 1 w 597"/>
                  <a:gd name="T85" fmla="*/ 0 h 346"/>
                  <a:gd name="T86" fmla="*/ 1 w 597"/>
                  <a:gd name="T87" fmla="*/ 0 h 346"/>
                  <a:gd name="T88" fmla="*/ 1 w 597"/>
                  <a:gd name="T89" fmla="*/ 0 h 346"/>
                  <a:gd name="T90" fmla="*/ 1 w 597"/>
                  <a:gd name="T91" fmla="*/ 0 h 346"/>
                  <a:gd name="T92" fmla="*/ 1 w 597"/>
                  <a:gd name="T93" fmla="*/ 0 h 346"/>
                  <a:gd name="T94" fmla="*/ 1 w 597"/>
                  <a:gd name="T95" fmla="*/ 0 h 346"/>
                  <a:gd name="T96" fmla="*/ 1 w 597"/>
                  <a:gd name="T97" fmla="*/ 0 h 346"/>
                  <a:gd name="T98" fmla="*/ 1 w 597"/>
                  <a:gd name="T99" fmla="*/ 0 h 346"/>
                  <a:gd name="T100" fmla="*/ 1 w 597"/>
                  <a:gd name="T101" fmla="*/ 0 h 346"/>
                  <a:gd name="T102" fmla="*/ 1 w 597"/>
                  <a:gd name="T103" fmla="*/ 0 h 346"/>
                  <a:gd name="T104" fmla="*/ 1 w 597"/>
                  <a:gd name="T105" fmla="*/ 0 h 346"/>
                  <a:gd name="T106" fmla="*/ 1 w 597"/>
                  <a:gd name="T107" fmla="*/ 0 h 346"/>
                  <a:gd name="T108" fmla="*/ 1 w 597"/>
                  <a:gd name="T109" fmla="*/ 0 h 3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97"/>
                  <a:gd name="T166" fmla="*/ 0 h 346"/>
                  <a:gd name="T167" fmla="*/ 597 w 597"/>
                  <a:gd name="T168" fmla="*/ 346 h 3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97" h="346">
                    <a:moveTo>
                      <a:pt x="449" y="28"/>
                    </a:moveTo>
                    <a:lnTo>
                      <a:pt x="432" y="45"/>
                    </a:lnTo>
                    <a:lnTo>
                      <a:pt x="416" y="60"/>
                    </a:lnTo>
                    <a:lnTo>
                      <a:pt x="400" y="75"/>
                    </a:lnTo>
                    <a:lnTo>
                      <a:pt x="384" y="88"/>
                    </a:lnTo>
                    <a:lnTo>
                      <a:pt x="369" y="100"/>
                    </a:lnTo>
                    <a:lnTo>
                      <a:pt x="354" y="111"/>
                    </a:lnTo>
                    <a:lnTo>
                      <a:pt x="339" y="120"/>
                    </a:lnTo>
                    <a:lnTo>
                      <a:pt x="324" y="130"/>
                    </a:lnTo>
                    <a:lnTo>
                      <a:pt x="310" y="137"/>
                    </a:lnTo>
                    <a:lnTo>
                      <a:pt x="295" y="144"/>
                    </a:lnTo>
                    <a:lnTo>
                      <a:pt x="282" y="150"/>
                    </a:lnTo>
                    <a:lnTo>
                      <a:pt x="268" y="156"/>
                    </a:lnTo>
                    <a:lnTo>
                      <a:pt x="242" y="164"/>
                    </a:lnTo>
                    <a:lnTo>
                      <a:pt x="218" y="170"/>
                    </a:lnTo>
                    <a:lnTo>
                      <a:pt x="195" y="173"/>
                    </a:lnTo>
                    <a:lnTo>
                      <a:pt x="176" y="175"/>
                    </a:lnTo>
                    <a:lnTo>
                      <a:pt x="158" y="175"/>
                    </a:lnTo>
                    <a:lnTo>
                      <a:pt x="143" y="174"/>
                    </a:lnTo>
                    <a:lnTo>
                      <a:pt x="121" y="172"/>
                    </a:lnTo>
                    <a:lnTo>
                      <a:pt x="111" y="169"/>
                    </a:lnTo>
                    <a:lnTo>
                      <a:pt x="112" y="170"/>
                    </a:lnTo>
                    <a:lnTo>
                      <a:pt x="104" y="168"/>
                    </a:lnTo>
                    <a:lnTo>
                      <a:pt x="96" y="166"/>
                    </a:lnTo>
                    <a:lnTo>
                      <a:pt x="88" y="166"/>
                    </a:lnTo>
                    <a:lnTo>
                      <a:pt x="79" y="166"/>
                    </a:lnTo>
                    <a:lnTo>
                      <a:pt x="71" y="167"/>
                    </a:lnTo>
                    <a:lnTo>
                      <a:pt x="63" y="169"/>
                    </a:lnTo>
                    <a:lnTo>
                      <a:pt x="54" y="171"/>
                    </a:lnTo>
                    <a:lnTo>
                      <a:pt x="47" y="174"/>
                    </a:lnTo>
                    <a:lnTo>
                      <a:pt x="40" y="178"/>
                    </a:lnTo>
                    <a:lnTo>
                      <a:pt x="34" y="184"/>
                    </a:lnTo>
                    <a:lnTo>
                      <a:pt x="27" y="189"/>
                    </a:lnTo>
                    <a:lnTo>
                      <a:pt x="21" y="195"/>
                    </a:lnTo>
                    <a:lnTo>
                      <a:pt x="16" y="201"/>
                    </a:lnTo>
                    <a:lnTo>
                      <a:pt x="12" y="209"/>
                    </a:lnTo>
                    <a:lnTo>
                      <a:pt x="8" y="217"/>
                    </a:lnTo>
                    <a:lnTo>
                      <a:pt x="5" y="224"/>
                    </a:lnTo>
                    <a:lnTo>
                      <a:pt x="1" y="233"/>
                    </a:lnTo>
                    <a:lnTo>
                      <a:pt x="0" y="242"/>
                    </a:lnTo>
                    <a:lnTo>
                      <a:pt x="0" y="250"/>
                    </a:lnTo>
                    <a:lnTo>
                      <a:pt x="0" y="258"/>
                    </a:lnTo>
                    <a:lnTo>
                      <a:pt x="1" y="267"/>
                    </a:lnTo>
                    <a:lnTo>
                      <a:pt x="4" y="275"/>
                    </a:lnTo>
                    <a:lnTo>
                      <a:pt x="6" y="282"/>
                    </a:lnTo>
                    <a:lnTo>
                      <a:pt x="9" y="290"/>
                    </a:lnTo>
                    <a:lnTo>
                      <a:pt x="13" y="298"/>
                    </a:lnTo>
                    <a:lnTo>
                      <a:pt x="18" y="304"/>
                    </a:lnTo>
                    <a:lnTo>
                      <a:pt x="23" y="310"/>
                    </a:lnTo>
                    <a:lnTo>
                      <a:pt x="29" y="316"/>
                    </a:lnTo>
                    <a:lnTo>
                      <a:pt x="36" y="322"/>
                    </a:lnTo>
                    <a:lnTo>
                      <a:pt x="43" y="326"/>
                    </a:lnTo>
                    <a:lnTo>
                      <a:pt x="50" y="330"/>
                    </a:lnTo>
                    <a:lnTo>
                      <a:pt x="59" y="333"/>
                    </a:lnTo>
                    <a:lnTo>
                      <a:pt x="74" y="337"/>
                    </a:lnTo>
                    <a:lnTo>
                      <a:pt x="109" y="343"/>
                    </a:lnTo>
                    <a:lnTo>
                      <a:pt x="133" y="345"/>
                    </a:lnTo>
                    <a:lnTo>
                      <a:pt x="161" y="346"/>
                    </a:lnTo>
                    <a:lnTo>
                      <a:pt x="177" y="346"/>
                    </a:lnTo>
                    <a:lnTo>
                      <a:pt x="192" y="345"/>
                    </a:lnTo>
                    <a:lnTo>
                      <a:pt x="210" y="344"/>
                    </a:lnTo>
                    <a:lnTo>
                      <a:pt x="228" y="342"/>
                    </a:lnTo>
                    <a:lnTo>
                      <a:pt x="246" y="339"/>
                    </a:lnTo>
                    <a:lnTo>
                      <a:pt x="265" y="335"/>
                    </a:lnTo>
                    <a:lnTo>
                      <a:pt x="285" y="330"/>
                    </a:lnTo>
                    <a:lnTo>
                      <a:pt x="304" y="325"/>
                    </a:lnTo>
                    <a:lnTo>
                      <a:pt x="325" y="317"/>
                    </a:lnTo>
                    <a:lnTo>
                      <a:pt x="347" y="309"/>
                    </a:lnTo>
                    <a:lnTo>
                      <a:pt x="369" y="300"/>
                    </a:lnTo>
                    <a:lnTo>
                      <a:pt x="391" y="288"/>
                    </a:lnTo>
                    <a:lnTo>
                      <a:pt x="413" y="277"/>
                    </a:lnTo>
                    <a:lnTo>
                      <a:pt x="435" y="262"/>
                    </a:lnTo>
                    <a:lnTo>
                      <a:pt x="458" y="247"/>
                    </a:lnTo>
                    <a:lnTo>
                      <a:pt x="482" y="230"/>
                    </a:lnTo>
                    <a:lnTo>
                      <a:pt x="505" y="212"/>
                    </a:lnTo>
                    <a:lnTo>
                      <a:pt x="529" y="191"/>
                    </a:lnTo>
                    <a:lnTo>
                      <a:pt x="551" y="168"/>
                    </a:lnTo>
                    <a:lnTo>
                      <a:pt x="575" y="143"/>
                    </a:lnTo>
                    <a:lnTo>
                      <a:pt x="580" y="137"/>
                    </a:lnTo>
                    <a:lnTo>
                      <a:pt x="586" y="130"/>
                    </a:lnTo>
                    <a:lnTo>
                      <a:pt x="589" y="122"/>
                    </a:lnTo>
                    <a:lnTo>
                      <a:pt x="593" y="114"/>
                    </a:lnTo>
                    <a:lnTo>
                      <a:pt x="595" y="106"/>
                    </a:lnTo>
                    <a:lnTo>
                      <a:pt x="596" y="99"/>
                    </a:lnTo>
                    <a:lnTo>
                      <a:pt x="597" y="90"/>
                    </a:lnTo>
                    <a:lnTo>
                      <a:pt x="597" y="82"/>
                    </a:lnTo>
                    <a:lnTo>
                      <a:pt x="596" y="74"/>
                    </a:lnTo>
                    <a:lnTo>
                      <a:pt x="595" y="65"/>
                    </a:lnTo>
                    <a:lnTo>
                      <a:pt x="593" y="57"/>
                    </a:lnTo>
                    <a:lnTo>
                      <a:pt x="590" y="50"/>
                    </a:lnTo>
                    <a:lnTo>
                      <a:pt x="586" y="43"/>
                    </a:lnTo>
                    <a:lnTo>
                      <a:pt x="580" y="35"/>
                    </a:lnTo>
                    <a:lnTo>
                      <a:pt x="575" y="28"/>
                    </a:lnTo>
                    <a:lnTo>
                      <a:pt x="569" y="22"/>
                    </a:lnTo>
                    <a:lnTo>
                      <a:pt x="563" y="17"/>
                    </a:lnTo>
                    <a:lnTo>
                      <a:pt x="555" y="12"/>
                    </a:lnTo>
                    <a:lnTo>
                      <a:pt x="548" y="8"/>
                    </a:lnTo>
                    <a:lnTo>
                      <a:pt x="540" y="5"/>
                    </a:lnTo>
                    <a:lnTo>
                      <a:pt x="532" y="2"/>
                    </a:lnTo>
                    <a:lnTo>
                      <a:pt x="524" y="1"/>
                    </a:lnTo>
                    <a:lnTo>
                      <a:pt x="516" y="0"/>
                    </a:lnTo>
                    <a:lnTo>
                      <a:pt x="508" y="0"/>
                    </a:lnTo>
                    <a:lnTo>
                      <a:pt x="499" y="1"/>
                    </a:lnTo>
                    <a:lnTo>
                      <a:pt x="491" y="2"/>
                    </a:lnTo>
                    <a:lnTo>
                      <a:pt x="483" y="4"/>
                    </a:lnTo>
                    <a:lnTo>
                      <a:pt x="476" y="7"/>
                    </a:lnTo>
                    <a:lnTo>
                      <a:pt x="468" y="12"/>
                    </a:lnTo>
                    <a:lnTo>
                      <a:pt x="461" y="17"/>
                    </a:lnTo>
                    <a:lnTo>
                      <a:pt x="454" y="22"/>
                    </a:lnTo>
                    <a:lnTo>
                      <a:pt x="449"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5" name="Freeform 250"/>
              <p:cNvSpPr>
                <a:spLocks/>
              </p:cNvSpPr>
              <p:nvPr/>
            </p:nvSpPr>
            <p:spPr bwMode="auto">
              <a:xfrm>
                <a:off x="1005" y="1337"/>
                <a:ext cx="116" cy="291"/>
              </a:xfrm>
              <a:custGeom>
                <a:avLst/>
                <a:gdLst>
                  <a:gd name="T0" fmla="*/ 4 w 2332"/>
                  <a:gd name="T1" fmla="*/ 0 h 3486"/>
                  <a:gd name="T2" fmla="*/ 4 w 2332"/>
                  <a:gd name="T3" fmla="*/ 0 h 3486"/>
                  <a:gd name="T4" fmla="*/ 4 w 2332"/>
                  <a:gd name="T5" fmla="*/ 0 h 3486"/>
                  <a:gd name="T6" fmla="*/ 4 w 2332"/>
                  <a:gd name="T7" fmla="*/ 0 h 3486"/>
                  <a:gd name="T8" fmla="*/ 4 w 2332"/>
                  <a:gd name="T9" fmla="*/ 0 h 3486"/>
                  <a:gd name="T10" fmla="*/ 4 w 2332"/>
                  <a:gd name="T11" fmla="*/ 0 h 3486"/>
                  <a:gd name="T12" fmla="*/ 4 w 2332"/>
                  <a:gd name="T13" fmla="*/ 0 h 3486"/>
                  <a:gd name="T14" fmla="*/ 4 w 2332"/>
                  <a:gd name="T15" fmla="*/ 0 h 3486"/>
                  <a:gd name="T16" fmla="*/ 4 w 2332"/>
                  <a:gd name="T17" fmla="*/ 0 h 3486"/>
                  <a:gd name="T18" fmla="*/ 4 w 2332"/>
                  <a:gd name="T19" fmla="*/ 0 h 3486"/>
                  <a:gd name="T20" fmla="*/ 3 w 2332"/>
                  <a:gd name="T21" fmla="*/ 0 h 3486"/>
                  <a:gd name="T22" fmla="*/ 3 w 2332"/>
                  <a:gd name="T23" fmla="*/ 0 h 3486"/>
                  <a:gd name="T24" fmla="*/ 2 w 2332"/>
                  <a:gd name="T25" fmla="*/ 0 h 3486"/>
                  <a:gd name="T26" fmla="*/ 2 w 2332"/>
                  <a:gd name="T27" fmla="*/ 1 h 3486"/>
                  <a:gd name="T28" fmla="*/ 1 w 2332"/>
                  <a:gd name="T29" fmla="*/ 1 h 3486"/>
                  <a:gd name="T30" fmla="*/ 1 w 2332"/>
                  <a:gd name="T31" fmla="*/ 1 h 3486"/>
                  <a:gd name="T32" fmla="*/ 0 w 2332"/>
                  <a:gd name="T33" fmla="*/ 2 h 3486"/>
                  <a:gd name="T34" fmla="*/ 0 w 2332"/>
                  <a:gd name="T35" fmla="*/ 2 h 3486"/>
                  <a:gd name="T36" fmla="*/ 0 w 2332"/>
                  <a:gd name="T37" fmla="*/ 2 h 3486"/>
                  <a:gd name="T38" fmla="*/ 0 w 2332"/>
                  <a:gd name="T39" fmla="*/ 3 h 3486"/>
                  <a:gd name="T40" fmla="*/ 0 w 2332"/>
                  <a:gd name="T41" fmla="*/ 3 h 3486"/>
                  <a:gd name="T42" fmla="*/ 0 w 2332"/>
                  <a:gd name="T43" fmla="*/ 3 h 3486"/>
                  <a:gd name="T44" fmla="*/ 0 w 2332"/>
                  <a:gd name="T45" fmla="*/ 4 h 3486"/>
                  <a:gd name="T46" fmla="*/ 0 w 2332"/>
                  <a:gd name="T47" fmla="*/ 4 h 3486"/>
                  <a:gd name="T48" fmla="*/ 0 w 2332"/>
                  <a:gd name="T49" fmla="*/ 5 h 3486"/>
                  <a:gd name="T50" fmla="*/ 0 w 2332"/>
                  <a:gd name="T51" fmla="*/ 5 h 3486"/>
                  <a:gd name="T52" fmla="*/ 1 w 2332"/>
                  <a:gd name="T53" fmla="*/ 6 h 3486"/>
                  <a:gd name="T54" fmla="*/ 1 w 2332"/>
                  <a:gd name="T55" fmla="*/ 6 h 3486"/>
                  <a:gd name="T56" fmla="*/ 1 w 2332"/>
                  <a:gd name="T57" fmla="*/ 7 h 3486"/>
                  <a:gd name="T58" fmla="*/ 1 w 2332"/>
                  <a:gd name="T59" fmla="*/ 7 h 3486"/>
                  <a:gd name="T60" fmla="*/ 1 w 2332"/>
                  <a:gd name="T61" fmla="*/ 7 h 3486"/>
                  <a:gd name="T62" fmla="*/ 1 w 2332"/>
                  <a:gd name="T63" fmla="*/ 7 h 3486"/>
                  <a:gd name="T64" fmla="*/ 1 w 2332"/>
                  <a:gd name="T65" fmla="*/ 7 h 3486"/>
                  <a:gd name="T66" fmla="*/ 1 w 2332"/>
                  <a:gd name="T67" fmla="*/ 7 h 3486"/>
                  <a:gd name="T68" fmla="*/ 1 w 2332"/>
                  <a:gd name="T69" fmla="*/ 7 h 3486"/>
                  <a:gd name="T70" fmla="*/ 1 w 2332"/>
                  <a:gd name="T71" fmla="*/ 7 h 3486"/>
                  <a:gd name="T72" fmla="*/ 1 w 2332"/>
                  <a:gd name="T73" fmla="*/ 7 h 3486"/>
                  <a:gd name="T74" fmla="*/ 1 w 2332"/>
                  <a:gd name="T75" fmla="*/ 6 h 3486"/>
                  <a:gd name="T76" fmla="*/ 1 w 2332"/>
                  <a:gd name="T77" fmla="*/ 6 h 3486"/>
                  <a:gd name="T78" fmla="*/ 1 w 2332"/>
                  <a:gd name="T79" fmla="*/ 5 h 3486"/>
                  <a:gd name="T80" fmla="*/ 1 w 2332"/>
                  <a:gd name="T81" fmla="*/ 5 h 3486"/>
                  <a:gd name="T82" fmla="*/ 0 w 2332"/>
                  <a:gd name="T83" fmla="*/ 4 h 3486"/>
                  <a:gd name="T84" fmla="*/ 0 w 2332"/>
                  <a:gd name="T85" fmla="*/ 4 h 3486"/>
                  <a:gd name="T86" fmla="*/ 0 w 2332"/>
                  <a:gd name="T87" fmla="*/ 3 h 3486"/>
                  <a:gd name="T88" fmla="*/ 0 w 2332"/>
                  <a:gd name="T89" fmla="*/ 3 h 3486"/>
                  <a:gd name="T90" fmla="*/ 0 w 2332"/>
                  <a:gd name="T91" fmla="*/ 3 h 3486"/>
                  <a:gd name="T92" fmla="*/ 0 w 2332"/>
                  <a:gd name="T93" fmla="*/ 2 h 3486"/>
                  <a:gd name="T94" fmla="*/ 0 w 2332"/>
                  <a:gd name="T95" fmla="*/ 2 h 3486"/>
                  <a:gd name="T96" fmla="*/ 1 w 2332"/>
                  <a:gd name="T97" fmla="*/ 2 h 3486"/>
                  <a:gd name="T98" fmla="*/ 1 w 2332"/>
                  <a:gd name="T99" fmla="*/ 1 h 3486"/>
                  <a:gd name="T100" fmla="*/ 1 w 2332"/>
                  <a:gd name="T101" fmla="*/ 1 h 3486"/>
                  <a:gd name="T102" fmla="*/ 2 w 2332"/>
                  <a:gd name="T103" fmla="*/ 1 h 3486"/>
                  <a:gd name="T104" fmla="*/ 2 w 2332"/>
                  <a:gd name="T105" fmla="*/ 1 h 3486"/>
                  <a:gd name="T106" fmla="*/ 3 w 2332"/>
                  <a:gd name="T107" fmla="*/ 0 h 3486"/>
                  <a:gd name="T108" fmla="*/ 3 w 2332"/>
                  <a:gd name="T109" fmla="*/ 0 h 3486"/>
                  <a:gd name="T110" fmla="*/ 4 w 2332"/>
                  <a:gd name="T111" fmla="*/ 0 h 3486"/>
                  <a:gd name="T112" fmla="*/ 4 w 2332"/>
                  <a:gd name="T113" fmla="*/ 0 h 34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2"/>
                  <a:gd name="T172" fmla="*/ 0 h 3486"/>
                  <a:gd name="T173" fmla="*/ 2332 w 2332"/>
                  <a:gd name="T174" fmla="*/ 3486 h 34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2" h="3486">
                    <a:moveTo>
                      <a:pt x="2237" y="181"/>
                    </a:moveTo>
                    <a:lnTo>
                      <a:pt x="2237" y="181"/>
                    </a:lnTo>
                    <a:lnTo>
                      <a:pt x="2245" y="181"/>
                    </a:lnTo>
                    <a:lnTo>
                      <a:pt x="2255" y="181"/>
                    </a:lnTo>
                    <a:lnTo>
                      <a:pt x="2263" y="179"/>
                    </a:lnTo>
                    <a:lnTo>
                      <a:pt x="2271" y="177"/>
                    </a:lnTo>
                    <a:lnTo>
                      <a:pt x="2279" y="175"/>
                    </a:lnTo>
                    <a:lnTo>
                      <a:pt x="2286" y="171"/>
                    </a:lnTo>
                    <a:lnTo>
                      <a:pt x="2293" y="167"/>
                    </a:lnTo>
                    <a:lnTo>
                      <a:pt x="2300" y="163"/>
                    </a:lnTo>
                    <a:lnTo>
                      <a:pt x="2306" y="157"/>
                    </a:lnTo>
                    <a:lnTo>
                      <a:pt x="2312" y="150"/>
                    </a:lnTo>
                    <a:lnTo>
                      <a:pt x="2317" y="144"/>
                    </a:lnTo>
                    <a:lnTo>
                      <a:pt x="2321" y="137"/>
                    </a:lnTo>
                    <a:lnTo>
                      <a:pt x="2324" y="130"/>
                    </a:lnTo>
                    <a:lnTo>
                      <a:pt x="2327" y="121"/>
                    </a:lnTo>
                    <a:lnTo>
                      <a:pt x="2330" y="113"/>
                    </a:lnTo>
                    <a:lnTo>
                      <a:pt x="2332" y="105"/>
                    </a:lnTo>
                    <a:lnTo>
                      <a:pt x="2332" y="95"/>
                    </a:lnTo>
                    <a:lnTo>
                      <a:pt x="2332" y="87"/>
                    </a:lnTo>
                    <a:lnTo>
                      <a:pt x="2330" y="79"/>
                    </a:lnTo>
                    <a:lnTo>
                      <a:pt x="2328" y="71"/>
                    </a:lnTo>
                    <a:lnTo>
                      <a:pt x="2325" y="63"/>
                    </a:lnTo>
                    <a:lnTo>
                      <a:pt x="2321" y="55"/>
                    </a:lnTo>
                    <a:lnTo>
                      <a:pt x="2317" y="49"/>
                    </a:lnTo>
                    <a:lnTo>
                      <a:pt x="2313" y="42"/>
                    </a:lnTo>
                    <a:lnTo>
                      <a:pt x="2307" y="35"/>
                    </a:lnTo>
                    <a:lnTo>
                      <a:pt x="2300" y="30"/>
                    </a:lnTo>
                    <a:lnTo>
                      <a:pt x="2294" y="25"/>
                    </a:lnTo>
                    <a:lnTo>
                      <a:pt x="2287" y="21"/>
                    </a:lnTo>
                    <a:lnTo>
                      <a:pt x="2280" y="17"/>
                    </a:lnTo>
                    <a:lnTo>
                      <a:pt x="2271" y="15"/>
                    </a:lnTo>
                    <a:lnTo>
                      <a:pt x="2263" y="11"/>
                    </a:lnTo>
                    <a:lnTo>
                      <a:pt x="2255" y="10"/>
                    </a:lnTo>
                    <a:lnTo>
                      <a:pt x="2233" y="8"/>
                    </a:lnTo>
                    <a:lnTo>
                      <a:pt x="2187" y="5"/>
                    </a:lnTo>
                    <a:lnTo>
                      <a:pt x="2121" y="2"/>
                    </a:lnTo>
                    <a:lnTo>
                      <a:pt x="2036" y="0"/>
                    </a:lnTo>
                    <a:lnTo>
                      <a:pt x="1987" y="0"/>
                    </a:lnTo>
                    <a:lnTo>
                      <a:pt x="1935" y="0"/>
                    </a:lnTo>
                    <a:lnTo>
                      <a:pt x="1879" y="2"/>
                    </a:lnTo>
                    <a:lnTo>
                      <a:pt x="1820" y="4"/>
                    </a:lnTo>
                    <a:lnTo>
                      <a:pt x="1759" y="8"/>
                    </a:lnTo>
                    <a:lnTo>
                      <a:pt x="1695" y="14"/>
                    </a:lnTo>
                    <a:lnTo>
                      <a:pt x="1628" y="21"/>
                    </a:lnTo>
                    <a:lnTo>
                      <a:pt x="1560" y="29"/>
                    </a:lnTo>
                    <a:lnTo>
                      <a:pt x="1489" y="39"/>
                    </a:lnTo>
                    <a:lnTo>
                      <a:pt x="1419" y="52"/>
                    </a:lnTo>
                    <a:lnTo>
                      <a:pt x="1346" y="66"/>
                    </a:lnTo>
                    <a:lnTo>
                      <a:pt x="1273" y="83"/>
                    </a:lnTo>
                    <a:lnTo>
                      <a:pt x="1200" y="102"/>
                    </a:lnTo>
                    <a:lnTo>
                      <a:pt x="1126" y="123"/>
                    </a:lnTo>
                    <a:lnTo>
                      <a:pt x="1053" y="148"/>
                    </a:lnTo>
                    <a:lnTo>
                      <a:pt x="981" y="176"/>
                    </a:lnTo>
                    <a:lnTo>
                      <a:pt x="909" y="207"/>
                    </a:lnTo>
                    <a:lnTo>
                      <a:pt x="839" y="241"/>
                    </a:lnTo>
                    <a:lnTo>
                      <a:pt x="770" y="278"/>
                    </a:lnTo>
                    <a:lnTo>
                      <a:pt x="703" y="319"/>
                    </a:lnTo>
                    <a:lnTo>
                      <a:pt x="637" y="364"/>
                    </a:lnTo>
                    <a:lnTo>
                      <a:pt x="575" y="413"/>
                    </a:lnTo>
                    <a:lnTo>
                      <a:pt x="515" y="465"/>
                    </a:lnTo>
                    <a:lnTo>
                      <a:pt x="459" y="522"/>
                    </a:lnTo>
                    <a:lnTo>
                      <a:pt x="414" y="570"/>
                    </a:lnTo>
                    <a:lnTo>
                      <a:pt x="373" y="618"/>
                    </a:lnTo>
                    <a:lnTo>
                      <a:pt x="333" y="667"/>
                    </a:lnTo>
                    <a:lnTo>
                      <a:pt x="298" y="713"/>
                    </a:lnTo>
                    <a:lnTo>
                      <a:pt x="264" y="760"/>
                    </a:lnTo>
                    <a:lnTo>
                      <a:pt x="234" y="807"/>
                    </a:lnTo>
                    <a:lnTo>
                      <a:pt x="205" y="852"/>
                    </a:lnTo>
                    <a:lnTo>
                      <a:pt x="179" y="897"/>
                    </a:lnTo>
                    <a:lnTo>
                      <a:pt x="155" y="941"/>
                    </a:lnTo>
                    <a:lnTo>
                      <a:pt x="134" y="985"/>
                    </a:lnTo>
                    <a:lnTo>
                      <a:pt x="114" y="1027"/>
                    </a:lnTo>
                    <a:lnTo>
                      <a:pt x="97" y="1069"/>
                    </a:lnTo>
                    <a:lnTo>
                      <a:pt x="81" y="1110"/>
                    </a:lnTo>
                    <a:lnTo>
                      <a:pt x="67" y="1151"/>
                    </a:lnTo>
                    <a:lnTo>
                      <a:pt x="54" y="1190"/>
                    </a:lnTo>
                    <a:lnTo>
                      <a:pt x="44" y="1229"/>
                    </a:lnTo>
                    <a:lnTo>
                      <a:pt x="35" y="1266"/>
                    </a:lnTo>
                    <a:lnTo>
                      <a:pt x="26" y="1303"/>
                    </a:lnTo>
                    <a:lnTo>
                      <a:pt x="20" y="1338"/>
                    </a:lnTo>
                    <a:lnTo>
                      <a:pt x="15" y="1373"/>
                    </a:lnTo>
                    <a:lnTo>
                      <a:pt x="10" y="1406"/>
                    </a:lnTo>
                    <a:lnTo>
                      <a:pt x="7" y="1438"/>
                    </a:lnTo>
                    <a:lnTo>
                      <a:pt x="4" y="1469"/>
                    </a:lnTo>
                    <a:lnTo>
                      <a:pt x="2" y="1499"/>
                    </a:lnTo>
                    <a:lnTo>
                      <a:pt x="0" y="1555"/>
                    </a:lnTo>
                    <a:lnTo>
                      <a:pt x="1" y="1605"/>
                    </a:lnTo>
                    <a:lnTo>
                      <a:pt x="3" y="1651"/>
                    </a:lnTo>
                    <a:lnTo>
                      <a:pt x="6" y="1690"/>
                    </a:lnTo>
                    <a:lnTo>
                      <a:pt x="7" y="1721"/>
                    </a:lnTo>
                    <a:lnTo>
                      <a:pt x="12" y="1801"/>
                    </a:lnTo>
                    <a:lnTo>
                      <a:pt x="20" y="1882"/>
                    </a:lnTo>
                    <a:lnTo>
                      <a:pt x="30" y="1961"/>
                    </a:lnTo>
                    <a:lnTo>
                      <a:pt x="43" y="2040"/>
                    </a:lnTo>
                    <a:lnTo>
                      <a:pt x="58" y="2118"/>
                    </a:lnTo>
                    <a:lnTo>
                      <a:pt x="76" y="2196"/>
                    </a:lnTo>
                    <a:lnTo>
                      <a:pt x="95" y="2273"/>
                    </a:lnTo>
                    <a:lnTo>
                      <a:pt x="115" y="2348"/>
                    </a:lnTo>
                    <a:lnTo>
                      <a:pt x="138" y="2422"/>
                    </a:lnTo>
                    <a:lnTo>
                      <a:pt x="161" y="2494"/>
                    </a:lnTo>
                    <a:lnTo>
                      <a:pt x="186" y="2566"/>
                    </a:lnTo>
                    <a:lnTo>
                      <a:pt x="212" y="2635"/>
                    </a:lnTo>
                    <a:lnTo>
                      <a:pt x="238" y="2703"/>
                    </a:lnTo>
                    <a:lnTo>
                      <a:pt x="265" y="2769"/>
                    </a:lnTo>
                    <a:lnTo>
                      <a:pt x="292" y="2832"/>
                    </a:lnTo>
                    <a:lnTo>
                      <a:pt x="319" y="2894"/>
                    </a:lnTo>
                    <a:lnTo>
                      <a:pt x="346" y="2952"/>
                    </a:lnTo>
                    <a:lnTo>
                      <a:pt x="373" y="3009"/>
                    </a:lnTo>
                    <a:lnTo>
                      <a:pt x="400" y="3062"/>
                    </a:lnTo>
                    <a:lnTo>
                      <a:pt x="426" y="3112"/>
                    </a:lnTo>
                    <a:lnTo>
                      <a:pt x="474" y="3205"/>
                    </a:lnTo>
                    <a:lnTo>
                      <a:pt x="519" y="3284"/>
                    </a:lnTo>
                    <a:lnTo>
                      <a:pt x="557" y="3349"/>
                    </a:lnTo>
                    <a:lnTo>
                      <a:pt x="589" y="3398"/>
                    </a:lnTo>
                    <a:lnTo>
                      <a:pt x="609" y="3433"/>
                    </a:lnTo>
                    <a:lnTo>
                      <a:pt x="620" y="3448"/>
                    </a:lnTo>
                    <a:lnTo>
                      <a:pt x="625" y="3455"/>
                    </a:lnTo>
                    <a:lnTo>
                      <a:pt x="631" y="3462"/>
                    </a:lnTo>
                    <a:lnTo>
                      <a:pt x="637" y="3467"/>
                    </a:lnTo>
                    <a:lnTo>
                      <a:pt x="644" y="3472"/>
                    </a:lnTo>
                    <a:lnTo>
                      <a:pt x="651" y="3476"/>
                    </a:lnTo>
                    <a:lnTo>
                      <a:pt x="658" y="3479"/>
                    </a:lnTo>
                    <a:lnTo>
                      <a:pt x="666" y="3482"/>
                    </a:lnTo>
                    <a:lnTo>
                      <a:pt x="675" y="3485"/>
                    </a:lnTo>
                    <a:lnTo>
                      <a:pt x="682" y="3486"/>
                    </a:lnTo>
                    <a:lnTo>
                      <a:pt x="690" y="3486"/>
                    </a:lnTo>
                    <a:lnTo>
                      <a:pt x="699" y="3486"/>
                    </a:lnTo>
                    <a:lnTo>
                      <a:pt x="707" y="3485"/>
                    </a:lnTo>
                    <a:lnTo>
                      <a:pt x="715" y="3482"/>
                    </a:lnTo>
                    <a:lnTo>
                      <a:pt x="723" y="3479"/>
                    </a:lnTo>
                    <a:lnTo>
                      <a:pt x="731" y="3476"/>
                    </a:lnTo>
                    <a:lnTo>
                      <a:pt x="739" y="3472"/>
                    </a:lnTo>
                    <a:lnTo>
                      <a:pt x="745" y="3467"/>
                    </a:lnTo>
                    <a:lnTo>
                      <a:pt x="751" y="3461"/>
                    </a:lnTo>
                    <a:lnTo>
                      <a:pt x="758" y="3454"/>
                    </a:lnTo>
                    <a:lnTo>
                      <a:pt x="763" y="3447"/>
                    </a:lnTo>
                    <a:lnTo>
                      <a:pt x="767" y="3440"/>
                    </a:lnTo>
                    <a:lnTo>
                      <a:pt x="770" y="3433"/>
                    </a:lnTo>
                    <a:lnTo>
                      <a:pt x="773" y="3425"/>
                    </a:lnTo>
                    <a:lnTo>
                      <a:pt x="775" y="3417"/>
                    </a:lnTo>
                    <a:lnTo>
                      <a:pt x="776" y="3409"/>
                    </a:lnTo>
                    <a:lnTo>
                      <a:pt x="776" y="3401"/>
                    </a:lnTo>
                    <a:lnTo>
                      <a:pt x="776" y="3392"/>
                    </a:lnTo>
                    <a:lnTo>
                      <a:pt x="775" y="3384"/>
                    </a:lnTo>
                    <a:lnTo>
                      <a:pt x="773" y="3376"/>
                    </a:lnTo>
                    <a:lnTo>
                      <a:pt x="770" y="3368"/>
                    </a:lnTo>
                    <a:lnTo>
                      <a:pt x="767" y="3360"/>
                    </a:lnTo>
                    <a:lnTo>
                      <a:pt x="762" y="3353"/>
                    </a:lnTo>
                    <a:lnTo>
                      <a:pt x="737" y="3313"/>
                    </a:lnTo>
                    <a:lnTo>
                      <a:pt x="674" y="3207"/>
                    </a:lnTo>
                    <a:lnTo>
                      <a:pt x="632" y="3132"/>
                    </a:lnTo>
                    <a:lnTo>
                      <a:pt x="584" y="3044"/>
                    </a:lnTo>
                    <a:lnTo>
                      <a:pt x="560" y="2995"/>
                    </a:lnTo>
                    <a:lnTo>
                      <a:pt x="535" y="2944"/>
                    </a:lnTo>
                    <a:lnTo>
                      <a:pt x="509" y="2890"/>
                    </a:lnTo>
                    <a:lnTo>
                      <a:pt x="482" y="2833"/>
                    </a:lnTo>
                    <a:lnTo>
                      <a:pt x="456" y="2774"/>
                    </a:lnTo>
                    <a:lnTo>
                      <a:pt x="429" y="2714"/>
                    </a:lnTo>
                    <a:lnTo>
                      <a:pt x="403" y="2651"/>
                    </a:lnTo>
                    <a:lnTo>
                      <a:pt x="378" y="2586"/>
                    </a:lnTo>
                    <a:lnTo>
                      <a:pt x="353" y="2519"/>
                    </a:lnTo>
                    <a:lnTo>
                      <a:pt x="329" y="2451"/>
                    </a:lnTo>
                    <a:lnTo>
                      <a:pt x="305" y="2381"/>
                    </a:lnTo>
                    <a:lnTo>
                      <a:pt x="285" y="2310"/>
                    </a:lnTo>
                    <a:lnTo>
                      <a:pt x="264" y="2237"/>
                    </a:lnTo>
                    <a:lnTo>
                      <a:pt x="245" y="2165"/>
                    </a:lnTo>
                    <a:lnTo>
                      <a:pt x="229" y="2090"/>
                    </a:lnTo>
                    <a:lnTo>
                      <a:pt x="214" y="2015"/>
                    </a:lnTo>
                    <a:lnTo>
                      <a:pt x="201" y="1941"/>
                    </a:lnTo>
                    <a:lnTo>
                      <a:pt x="191" y="1865"/>
                    </a:lnTo>
                    <a:lnTo>
                      <a:pt x="183" y="1788"/>
                    </a:lnTo>
                    <a:lnTo>
                      <a:pt x="178" y="1713"/>
                    </a:lnTo>
                    <a:lnTo>
                      <a:pt x="177" y="1680"/>
                    </a:lnTo>
                    <a:lnTo>
                      <a:pt x="175" y="1642"/>
                    </a:lnTo>
                    <a:lnTo>
                      <a:pt x="173" y="1601"/>
                    </a:lnTo>
                    <a:lnTo>
                      <a:pt x="173" y="1555"/>
                    </a:lnTo>
                    <a:lnTo>
                      <a:pt x="174" y="1504"/>
                    </a:lnTo>
                    <a:lnTo>
                      <a:pt x="176" y="1478"/>
                    </a:lnTo>
                    <a:lnTo>
                      <a:pt x="178" y="1450"/>
                    </a:lnTo>
                    <a:lnTo>
                      <a:pt x="181" y="1421"/>
                    </a:lnTo>
                    <a:lnTo>
                      <a:pt x="185" y="1392"/>
                    </a:lnTo>
                    <a:lnTo>
                      <a:pt x="189" y="1361"/>
                    </a:lnTo>
                    <a:lnTo>
                      <a:pt x="195" y="1330"/>
                    </a:lnTo>
                    <a:lnTo>
                      <a:pt x="203" y="1298"/>
                    </a:lnTo>
                    <a:lnTo>
                      <a:pt x="211" y="1265"/>
                    </a:lnTo>
                    <a:lnTo>
                      <a:pt x="220" y="1232"/>
                    </a:lnTo>
                    <a:lnTo>
                      <a:pt x="232" y="1196"/>
                    </a:lnTo>
                    <a:lnTo>
                      <a:pt x="244" y="1161"/>
                    </a:lnTo>
                    <a:lnTo>
                      <a:pt x="259" y="1125"/>
                    </a:lnTo>
                    <a:lnTo>
                      <a:pt x="274" y="1088"/>
                    </a:lnTo>
                    <a:lnTo>
                      <a:pt x="292" y="1050"/>
                    </a:lnTo>
                    <a:lnTo>
                      <a:pt x="312" y="1012"/>
                    </a:lnTo>
                    <a:lnTo>
                      <a:pt x="332" y="973"/>
                    </a:lnTo>
                    <a:lnTo>
                      <a:pt x="356" y="933"/>
                    </a:lnTo>
                    <a:lnTo>
                      <a:pt x="382" y="893"/>
                    </a:lnTo>
                    <a:lnTo>
                      <a:pt x="409" y="852"/>
                    </a:lnTo>
                    <a:lnTo>
                      <a:pt x="439" y="811"/>
                    </a:lnTo>
                    <a:lnTo>
                      <a:pt x="471" y="768"/>
                    </a:lnTo>
                    <a:lnTo>
                      <a:pt x="507" y="726"/>
                    </a:lnTo>
                    <a:lnTo>
                      <a:pt x="544" y="682"/>
                    </a:lnTo>
                    <a:lnTo>
                      <a:pt x="583" y="639"/>
                    </a:lnTo>
                    <a:lnTo>
                      <a:pt x="635" y="588"/>
                    </a:lnTo>
                    <a:lnTo>
                      <a:pt x="689" y="540"/>
                    </a:lnTo>
                    <a:lnTo>
                      <a:pt x="746" y="497"/>
                    </a:lnTo>
                    <a:lnTo>
                      <a:pt x="806" y="457"/>
                    </a:lnTo>
                    <a:lnTo>
                      <a:pt x="869" y="420"/>
                    </a:lnTo>
                    <a:lnTo>
                      <a:pt x="932" y="387"/>
                    </a:lnTo>
                    <a:lnTo>
                      <a:pt x="997" y="356"/>
                    </a:lnTo>
                    <a:lnTo>
                      <a:pt x="1065" y="329"/>
                    </a:lnTo>
                    <a:lnTo>
                      <a:pt x="1132" y="304"/>
                    </a:lnTo>
                    <a:lnTo>
                      <a:pt x="1200" y="282"/>
                    </a:lnTo>
                    <a:lnTo>
                      <a:pt x="1268" y="262"/>
                    </a:lnTo>
                    <a:lnTo>
                      <a:pt x="1338" y="246"/>
                    </a:lnTo>
                    <a:lnTo>
                      <a:pt x="1405" y="230"/>
                    </a:lnTo>
                    <a:lnTo>
                      <a:pt x="1473" y="218"/>
                    </a:lnTo>
                    <a:lnTo>
                      <a:pt x="1540" y="206"/>
                    </a:lnTo>
                    <a:lnTo>
                      <a:pt x="1605" y="197"/>
                    </a:lnTo>
                    <a:lnTo>
                      <a:pt x="1670" y="190"/>
                    </a:lnTo>
                    <a:lnTo>
                      <a:pt x="1732" y="185"/>
                    </a:lnTo>
                    <a:lnTo>
                      <a:pt x="1791" y="179"/>
                    </a:lnTo>
                    <a:lnTo>
                      <a:pt x="1849" y="176"/>
                    </a:lnTo>
                    <a:lnTo>
                      <a:pt x="1904" y="174"/>
                    </a:lnTo>
                    <a:lnTo>
                      <a:pt x="1956" y="173"/>
                    </a:lnTo>
                    <a:lnTo>
                      <a:pt x="2004" y="172"/>
                    </a:lnTo>
                    <a:lnTo>
                      <a:pt x="2048" y="172"/>
                    </a:lnTo>
                    <a:lnTo>
                      <a:pt x="2126" y="174"/>
                    </a:lnTo>
                    <a:lnTo>
                      <a:pt x="2184" y="177"/>
                    </a:lnTo>
                    <a:lnTo>
                      <a:pt x="2223" y="179"/>
                    </a:lnTo>
                    <a:lnTo>
                      <a:pt x="2237" y="18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6" name="Freeform 251"/>
              <p:cNvSpPr>
                <a:spLocks/>
              </p:cNvSpPr>
              <p:nvPr/>
            </p:nvSpPr>
            <p:spPr bwMode="auto">
              <a:xfrm>
                <a:off x="1300" y="1310"/>
                <a:ext cx="116" cy="291"/>
              </a:xfrm>
              <a:custGeom>
                <a:avLst/>
                <a:gdLst>
                  <a:gd name="T0" fmla="*/ 1 w 1018"/>
                  <a:gd name="T1" fmla="*/ 0 h 1215"/>
                  <a:gd name="T2" fmla="*/ 1 w 1018"/>
                  <a:gd name="T3" fmla="*/ 0 h 1215"/>
                  <a:gd name="T4" fmla="*/ 1 w 1018"/>
                  <a:gd name="T5" fmla="*/ 0 h 1215"/>
                  <a:gd name="T6" fmla="*/ 1 w 1018"/>
                  <a:gd name="T7" fmla="*/ 0 h 1215"/>
                  <a:gd name="T8" fmla="*/ 1 w 1018"/>
                  <a:gd name="T9" fmla="*/ 0 h 1215"/>
                  <a:gd name="T10" fmla="*/ 0 w 1018"/>
                  <a:gd name="T11" fmla="*/ 0 h 1215"/>
                  <a:gd name="T12" fmla="*/ 0 w 1018"/>
                  <a:gd name="T13" fmla="*/ 0 h 1215"/>
                  <a:gd name="T14" fmla="*/ 0 w 1018"/>
                  <a:gd name="T15" fmla="*/ 0 h 1215"/>
                  <a:gd name="T16" fmla="*/ 0 w 1018"/>
                  <a:gd name="T17" fmla="*/ 0 h 1215"/>
                  <a:gd name="T18" fmla="*/ 0 w 1018"/>
                  <a:gd name="T19" fmla="*/ 0 h 1215"/>
                  <a:gd name="T20" fmla="*/ 0 w 1018"/>
                  <a:gd name="T21" fmla="*/ 0 h 1215"/>
                  <a:gd name="T22" fmla="*/ 0 w 1018"/>
                  <a:gd name="T23" fmla="*/ 0 h 1215"/>
                  <a:gd name="T24" fmla="*/ 0 w 1018"/>
                  <a:gd name="T25" fmla="*/ 1 h 1215"/>
                  <a:gd name="T26" fmla="*/ 0 w 1018"/>
                  <a:gd name="T27" fmla="*/ 1 h 1215"/>
                  <a:gd name="T28" fmla="*/ 0 w 1018"/>
                  <a:gd name="T29" fmla="*/ 1 h 1215"/>
                  <a:gd name="T30" fmla="*/ 0 w 1018"/>
                  <a:gd name="T31" fmla="*/ 1 h 1215"/>
                  <a:gd name="T32" fmla="*/ 0 w 1018"/>
                  <a:gd name="T33" fmla="*/ 0 h 1215"/>
                  <a:gd name="T34" fmla="*/ 1 w 1018"/>
                  <a:gd name="T35" fmla="*/ 0 h 1215"/>
                  <a:gd name="T36" fmla="*/ 1 w 1018"/>
                  <a:gd name="T37" fmla="*/ 0 h 1215"/>
                  <a:gd name="T38" fmla="*/ 1 w 1018"/>
                  <a:gd name="T39" fmla="*/ 0 h 1215"/>
                  <a:gd name="T40" fmla="*/ 1 w 1018"/>
                  <a:gd name="T41" fmla="*/ 0 h 1215"/>
                  <a:gd name="T42" fmla="*/ 1 w 1018"/>
                  <a:gd name="T43" fmla="*/ 0 h 1215"/>
                  <a:gd name="T44" fmla="*/ 1 w 1018"/>
                  <a:gd name="T45" fmla="*/ 1 h 1215"/>
                  <a:gd name="T46" fmla="*/ 1 w 1018"/>
                  <a:gd name="T47" fmla="*/ 1 h 1215"/>
                  <a:gd name="T48" fmla="*/ 2 w 1018"/>
                  <a:gd name="T49" fmla="*/ 1 h 1215"/>
                  <a:gd name="T50" fmla="*/ 2 w 1018"/>
                  <a:gd name="T51" fmla="*/ 1 h 1215"/>
                  <a:gd name="T52" fmla="*/ 2 w 1018"/>
                  <a:gd name="T53" fmla="*/ 1 h 1215"/>
                  <a:gd name="T54" fmla="*/ 1 w 1018"/>
                  <a:gd name="T55" fmla="*/ 2 h 1215"/>
                  <a:gd name="T56" fmla="*/ 1 w 1018"/>
                  <a:gd name="T57" fmla="*/ 2 h 1215"/>
                  <a:gd name="T58" fmla="*/ 1 w 1018"/>
                  <a:gd name="T59" fmla="*/ 2 h 1215"/>
                  <a:gd name="T60" fmla="*/ 1 w 1018"/>
                  <a:gd name="T61" fmla="*/ 2 h 1215"/>
                  <a:gd name="T62" fmla="*/ 1 w 1018"/>
                  <a:gd name="T63" fmla="*/ 2 h 1215"/>
                  <a:gd name="T64" fmla="*/ 1 w 1018"/>
                  <a:gd name="T65" fmla="*/ 2 h 1215"/>
                  <a:gd name="T66" fmla="*/ 1 w 1018"/>
                  <a:gd name="T67" fmla="*/ 2 h 1215"/>
                  <a:gd name="T68" fmla="*/ 1 w 1018"/>
                  <a:gd name="T69" fmla="*/ 2 h 1215"/>
                  <a:gd name="T70" fmla="*/ 1 w 1018"/>
                  <a:gd name="T71" fmla="*/ 2 h 1215"/>
                  <a:gd name="T72" fmla="*/ 1 w 1018"/>
                  <a:gd name="T73" fmla="*/ 2 h 1215"/>
                  <a:gd name="T74" fmla="*/ 1 w 1018"/>
                  <a:gd name="T75" fmla="*/ 2 h 1215"/>
                  <a:gd name="T76" fmla="*/ 1 w 1018"/>
                  <a:gd name="T77" fmla="*/ 2 h 1215"/>
                  <a:gd name="T78" fmla="*/ 1 w 1018"/>
                  <a:gd name="T79" fmla="*/ 2 h 1215"/>
                  <a:gd name="T80" fmla="*/ 1 w 1018"/>
                  <a:gd name="T81" fmla="*/ 2 h 1215"/>
                  <a:gd name="T82" fmla="*/ 1 w 1018"/>
                  <a:gd name="T83" fmla="*/ 2 h 1215"/>
                  <a:gd name="T84" fmla="*/ 1 w 1018"/>
                  <a:gd name="T85" fmla="*/ 2 h 1215"/>
                  <a:gd name="T86" fmla="*/ 2 w 1018"/>
                  <a:gd name="T87" fmla="*/ 2 h 1215"/>
                  <a:gd name="T88" fmla="*/ 2 w 1018"/>
                  <a:gd name="T89" fmla="*/ 2 h 1215"/>
                  <a:gd name="T90" fmla="*/ 2 w 1018"/>
                  <a:gd name="T91" fmla="*/ 2 h 1215"/>
                  <a:gd name="T92" fmla="*/ 2 w 1018"/>
                  <a:gd name="T93" fmla="*/ 1 h 1215"/>
                  <a:gd name="T94" fmla="*/ 2 w 1018"/>
                  <a:gd name="T95" fmla="*/ 1 h 1215"/>
                  <a:gd name="T96" fmla="*/ 2 w 1018"/>
                  <a:gd name="T97" fmla="*/ 1 h 1215"/>
                  <a:gd name="T98" fmla="*/ 2 w 1018"/>
                  <a:gd name="T99" fmla="*/ 1 h 1215"/>
                  <a:gd name="T100" fmla="*/ 2 w 1018"/>
                  <a:gd name="T101" fmla="*/ 1 h 1215"/>
                  <a:gd name="T102" fmla="*/ 2 w 1018"/>
                  <a:gd name="T103" fmla="*/ 0 h 1215"/>
                  <a:gd name="T104" fmla="*/ 2 w 1018"/>
                  <a:gd name="T105" fmla="*/ 0 h 1215"/>
                  <a:gd name="T106" fmla="*/ 1 w 1018"/>
                  <a:gd name="T107" fmla="*/ 0 h 12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8"/>
                  <a:gd name="T163" fmla="*/ 0 h 1215"/>
                  <a:gd name="T164" fmla="*/ 1018 w 1018"/>
                  <a:gd name="T165" fmla="*/ 1215 h 12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8" h="1215">
                    <a:moveTo>
                      <a:pt x="751" y="80"/>
                    </a:moveTo>
                    <a:lnTo>
                      <a:pt x="733" y="70"/>
                    </a:lnTo>
                    <a:lnTo>
                      <a:pt x="714" y="59"/>
                    </a:lnTo>
                    <a:lnTo>
                      <a:pt x="696" y="51"/>
                    </a:lnTo>
                    <a:lnTo>
                      <a:pt x="677" y="43"/>
                    </a:lnTo>
                    <a:lnTo>
                      <a:pt x="658" y="35"/>
                    </a:lnTo>
                    <a:lnTo>
                      <a:pt x="639" y="28"/>
                    </a:lnTo>
                    <a:lnTo>
                      <a:pt x="619" y="22"/>
                    </a:lnTo>
                    <a:lnTo>
                      <a:pt x="598" y="17"/>
                    </a:lnTo>
                    <a:lnTo>
                      <a:pt x="577" y="12"/>
                    </a:lnTo>
                    <a:lnTo>
                      <a:pt x="557" y="9"/>
                    </a:lnTo>
                    <a:lnTo>
                      <a:pt x="536" y="6"/>
                    </a:lnTo>
                    <a:lnTo>
                      <a:pt x="515" y="2"/>
                    </a:lnTo>
                    <a:lnTo>
                      <a:pt x="493" y="1"/>
                    </a:lnTo>
                    <a:lnTo>
                      <a:pt x="472" y="0"/>
                    </a:lnTo>
                    <a:lnTo>
                      <a:pt x="450" y="0"/>
                    </a:lnTo>
                    <a:lnTo>
                      <a:pt x="427" y="0"/>
                    </a:lnTo>
                    <a:lnTo>
                      <a:pt x="404" y="2"/>
                    </a:lnTo>
                    <a:lnTo>
                      <a:pt x="382" y="4"/>
                    </a:lnTo>
                    <a:lnTo>
                      <a:pt x="360" y="7"/>
                    </a:lnTo>
                    <a:lnTo>
                      <a:pt x="336" y="11"/>
                    </a:lnTo>
                    <a:lnTo>
                      <a:pt x="313" y="15"/>
                    </a:lnTo>
                    <a:lnTo>
                      <a:pt x="289" y="20"/>
                    </a:lnTo>
                    <a:lnTo>
                      <a:pt x="265" y="25"/>
                    </a:lnTo>
                    <a:lnTo>
                      <a:pt x="241" y="32"/>
                    </a:lnTo>
                    <a:lnTo>
                      <a:pt x="217" y="40"/>
                    </a:lnTo>
                    <a:lnTo>
                      <a:pt x="194" y="47"/>
                    </a:lnTo>
                    <a:lnTo>
                      <a:pt x="170" y="56"/>
                    </a:lnTo>
                    <a:lnTo>
                      <a:pt x="145" y="66"/>
                    </a:lnTo>
                    <a:lnTo>
                      <a:pt x="121" y="76"/>
                    </a:lnTo>
                    <a:lnTo>
                      <a:pt x="96" y="86"/>
                    </a:lnTo>
                    <a:lnTo>
                      <a:pt x="71" y="98"/>
                    </a:lnTo>
                    <a:lnTo>
                      <a:pt x="46" y="110"/>
                    </a:lnTo>
                    <a:lnTo>
                      <a:pt x="39" y="115"/>
                    </a:lnTo>
                    <a:lnTo>
                      <a:pt x="32" y="120"/>
                    </a:lnTo>
                    <a:lnTo>
                      <a:pt x="26" y="126"/>
                    </a:lnTo>
                    <a:lnTo>
                      <a:pt x="19" y="132"/>
                    </a:lnTo>
                    <a:lnTo>
                      <a:pt x="15" y="138"/>
                    </a:lnTo>
                    <a:lnTo>
                      <a:pt x="10" y="145"/>
                    </a:lnTo>
                    <a:lnTo>
                      <a:pt x="7" y="153"/>
                    </a:lnTo>
                    <a:lnTo>
                      <a:pt x="4" y="161"/>
                    </a:lnTo>
                    <a:lnTo>
                      <a:pt x="2" y="168"/>
                    </a:lnTo>
                    <a:lnTo>
                      <a:pt x="1" y="177"/>
                    </a:lnTo>
                    <a:lnTo>
                      <a:pt x="0" y="185"/>
                    </a:lnTo>
                    <a:lnTo>
                      <a:pt x="0" y="193"/>
                    </a:lnTo>
                    <a:lnTo>
                      <a:pt x="1" y="201"/>
                    </a:lnTo>
                    <a:lnTo>
                      <a:pt x="3" y="210"/>
                    </a:lnTo>
                    <a:lnTo>
                      <a:pt x="6" y="218"/>
                    </a:lnTo>
                    <a:lnTo>
                      <a:pt x="9" y="226"/>
                    </a:lnTo>
                    <a:lnTo>
                      <a:pt x="14" y="234"/>
                    </a:lnTo>
                    <a:lnTo>
                      <a:pt x="18" y="241"/>
                    </a:lnTo>
                    <a:lnTo>
                      <a:pt x="24" y="247"/>
                    </a:lnTo>
                    <a:lnTo>
                      <a:pt x="31" y="252"/>
                    </a:lnTo>
                    <a:lnTo>
                      <a:pt x="37" y="257"/>
                    </a:lnTo>
                    <a:lnTo>
                      <a:pt x="44" y="262"/>
                    </a:lnTo>
                    <a:lnTo>
                      <a:pt x="51" y="266"/>
                    </a:lnTo>
                    <a:lnTo>
                      <a:pt x="60" y="269"/>
                    </a:lnTo>
                    <a:lnTo>
                      <a:pt x="67" y="271"/>
                    </a:lnTo>
                    <a:lnTo>
                      <a:pt x="75" y="272"/>
                    </a:lnTo>
                    <a:lnTo>
                      <a:pt x="84" y="273"/>
                    </a:lnTo>
                    <a:lnTo>
                      <a:pt x="92" y="272"/>
                    </a:lnTo>
                    <a:lnTo>
                      <a:pt x="100" y="271"/>
                    </a:lnTo>
                    <a:lnTo>
                      <a:pt x="109" y="270"/>
                    </a:lnTo>
                    <a:lnTo>
                      <a:pt x="117" y="267"/>
                    </a:lnTo>
                    <a:lnTo>
                      <a:pt x="125" y="263"/>
                    </a:lnTo>
                    <a:lnTo>
                      <a:pt x="164" y="244"/>
                    </a:lnTo>
                    <a:lnTo>
                      <a:pt x="203" y="227"/>
                    </a:lnTo>
                    <a:lnTo>
                      <a:pt x="240" y="213"/>
                    </a:lnTo>
                    <a:lnTo>
                      <a:pt x="278" y="200"/>
                    </a:lnTo>
                    <a:lnTo>
                      <a:pt x="315" y="190"/>
                    </a:lnTo>
                    <a:lnTo>
                      <a:pt x="350" y="182"/>
                    </a:lnTo>
                    <a:lnTo>
                      <a:pt x="386" y="177"/>
                    </a:lnTo>
                    <a:lnTo>
                      <a:pt x="421" y="172"/>
                    </a:lnTo>
                    <a:lnTo>
                      <a:pt x="437" y="172"/>
                    </a:lnTo>
                    <a:lnTo>
                      <a:pt x="454" y="171"/>
                    </a:lnTo>
                    <a:lnTo>
                      <a:pt x="471" y="171"/>
                    </a:lnTo>
                    <a:lnTo>
                      <a:pt x="487" y="172"/>
                    </a:lnTo>
                    <a:lnTo>
                      <a:pt x="503" y="175"/>
                    </a:lnTo>
                    <a:lnTo>
                      <a:pt x="518" y="176"/>
                    </a:lnTo>
                    <a:lnTo>
                      <a:pt x="534" y="179"/>
                    </a:lnTo>
                    <a:lnTo>
                      <a:pt x="549" y="182"/>
                    </a:lnTo>
                    <a:lnTo>
                      <a:pt x="564" y="185"/>
                    </a:lnTo>
                    <a:lnTo>
                      <a:pt x="579" y="189"/>
                    </a:lnTo>
                    <a:lnTo>
                      <a:pt x="593" y="194"/>
                    </a:lnTo>
                    <a:lnTo>
                      <a:pt x="608" y="199"/>
                    </a:lnTo>
                    <a:lnTo>
                      <a:pt x="621" y="206"/>
                    </a:lnTo>
                    <a:lnTo>
                      <a:pt x="635" y="212"/>
                    </a:lnTo>
                    <a:lnTo>
                      <a:pt x="648" y="218"/>
                    </a:lnTo>
                    <a:lnTo>
                      <a:pt x="662" y="226"/>
                    </a:lnTo>
                    <a:lnTo>
                      <a:pt x="682" y="241"/>
                    </a:lnTo>
                    <a:lnTo>
                      <a:pt x="703" y="256"/>
                    </a:lnTo>
                    <a:lnTo>
                      <a:pt x="722" y="273"/>
                    </a:lnTo>
                    <a:lnTo>
                      <a:pt x="739" y="292"/>
                    </a:lnTo>
                    <a:lnTo>
                      <a:pt x="756" y="311"/>
                    </a:lnTo>
                    <a:lnTo>
                      <a:pt x="771" y="332"/>
                    </a:lnTo>
                    <a:lnTo>
                      <a:pt x="785" y="355"/>
                    </a:lnTo>
                    <a:lnTo>
                      <a:pt x="798" y="378"/>
                    </a:lnTo>
                    <a:lnTo>
                      <a:pt x="809" y="403"/>
                    </a:lnTo>
                    <a:lnTo>
                      <a:pt x="819" y="427"/>
                    </a:lnTo>
                    <a:lnTo>
                      <a:pt x="828" y="453"/>
                    </a:lnTo>
                    <a:lnTo>
                      <a:pt x="835" y="480"/>
                    </a:lnTo>
                    <a:lnTo>
                      <a:pt x="840" y="508"/>
                    </a:lnTo>
                    <a:lnTo>
                      <a:pt x="843" y="536"/>
                    </a:lnTo>
                    <a:lnTo>
                      <a:pt x="846" y="565"/>
                    </a:lnTo>
                    <a:lnTo>
                      <a:pt x="846" y="594"/>
                    </a:lnTo>
                    <a:lnTo>
                      <a:pt x="845" y="627"/>
                    </a:lnTo>
                    <a:lnTo>
                      <a:pt x="842" y="657"/>
                    </a:lnTo>
                    <a:lnTo>
                      <a:pt x="837" y="686"/>
                    </a:lnTo>
                    <a:lnTo>
                      <a:pt x="830" y="714"/>
                    </a:lnTo>
                    <a:lnTo>
                      <a:pt x="821" y="740"/>
                    </a:lnTo>
                    <a:lnTo>
                      <a:pt x="811" y="764"/>
                    </a:lnTo>
                    <a:lnTo>
                      <a:pt x="800" y="788"/>
                    </a:lnTo>
                    <a:lnTo>
                      <a:pt x="787" y="811"/>
                    </a:lnTo>
                    <a:lnTo>
                      <a:pt x="774" y="832"/>
                    </a:lnTo>
                    <a:lnTo>
                      <a:pt x="759" y="852"/>
                    </a:lnTo>
                    <a:lnTo>
                      <a:pt x="743" y="871"/>
                    </a:lnTo>
                    <a:lnTo>
                      <a:pt x="727" y="889"/>
                    </a:lnTo>
                    <a:lnTo>
                      <a:pt x="710" y="905"/>
                    </a:lnTo>
                    <a:lnTo>
                      <a:pt x="694" y="921"/>
                    </a:lnTo>
                    <a:lnTo>
                      <a:pt x="676" y="935"/>
                    </a:lnTo>
                    <a:lnTo>
                      <a:pt x="658" y="949"/>
                    </a:lnTo>
                    <a:lnTo>
                      <a:pt x="641" y="961"/>
                    </a:lnTo>
                    <a:lnTo>
                      <a:pt x="623" y="973"/>
                    </a:lnTo>
                    <a:lnTo>
                      <a:pt x="605" y="983"/>
                    </a:lnTo>
                    <a:lnTo>
                      <a:pt x="589" y="993"/>
                    </a:lnTo>
                    <a:lnTo>
                      <a:pt x="557" y="1009"/>
                    </a:lnTo>
                    <a:lnTo>
                      <a:pt x="528" y="1023"/>
                    </a:lnTo>
                    <a:lnTo>
                      <a:pt x="482" y="1040"/>
                    </a:lnTo>
                    <a:lnTo>
                      <a:pt x="461" y="1046"/>
                    </a:lnTo>
                    <a:lnTo>
                      <a:pt x="453" y="1050"/>
                    </a:lnTo>
                    <a:lnTo>
                      <a:pt x="445" y="1053"/>
                    </a:lnTo>
                    <a:lnTo>
                      <a:pt x="437" y="1057"/>
                    </a:lnTo>
                    <a:lnTo>
                      <a:pt x="430" y="1061"/>
                    </a:lnTo>
                    <a:lnTo>
                      <a:pt x="424" y="1067"/>
                    </a:lnTo>
                    <a:lnTo>
                      <a:pt x="419" y="1072"/>
                    </a:lnTo>
                    <a:lnTo>
                      <a:pt x="414" y="1080"/>
                    </a:lnTo>
                    <a:lnTo>
                      <a:pt x="408" y="1086"/>
                    </a:lnTo>
                    <a:lnTo>
                      <a:pt x="405" y="1093"/>
                    </a:lnTo>
                    <a:lnTo>
                      <a:pt x="402" y="1101"/>
                    </a:lnTo>
                    <a:lnTo>
                      <a:pt x="399" y="1109"/>
                    </a:lnTo>
                    <a:lnTo>
                      <a:pt x="398" y="1117"/>
                    </a:lnTo>
                    <a:lnTo>
                      <a:pt x="397" y="1125"/>
                    </a:lnTo>
                    <a:lnTo>
                      <a:pt x="397" y="1133"/>
                    </a:lnTo>
                    <a:lnTo>
                      <a:pt x="398" y="1143"/>
                    </a:lnTo>
                    <a:lnTo>
                      <a:pt x="400" y="1151"/>
                    </a:lnTo>
                    <a:lnTo>
                      <a:pt x="402" y="1159"/>
                    </a:lnTo>
                    <a:lnTo>
                      <a:pt x="405" y="1168"/>
                    </a:lnTo>
                    <a:lnTo>
                      <a:pt x="409" y="1175"/>
                    </a:lnTo>
                    <a:lnTo>
                      <a:pt x="415" y="1181"/>
                    </a:lnTo>
                    <a:lnTo>
                      <a:pt x="420" y="1188"/>
                    </a:lnTo>
                    <a:lnTo>
                      <a:pt x="426" y="1194"/>
                    </a:lnTo>
                    <a:lnTo>
                      <a:pt x="432" y="1199"/>
                    </a:lnTo>
                    <a:lnTo>
                      <a:pt x="439" y="1203"/>
                    </a:lnTo>
                    <a:lnTo>
                      <a:pt x="447" y="1207"/>
                    </a:lnTo>
                    <a:lnTo>
                      <a:pt x="454" y="1210"/>
                    </a:lnTo>
                    <a:lnTo>
                      <a:pt x="462" y="1212"/>
                    </a:lnTo>
                    <a:lnTo>
                      <a:pt x="471" y="1214"/>
                    </a:lnTo>
                    <a:lnTo>
                      <a:pt x="479" y="1215"/>
                    </a:lnTo>
                    <a:lnTo>
                      <a:pt x="487" y="1215"/>
                    </a:lnTo>
                    <a:lnTo>
                      <a:pt x="496" y="1214"/>
                    </a:lnTo>
                    <a:lnTo>
                      <a:pt x="505" y="1212"/>
                    </a:lnTo>
                    <a:lnTo>
                      <a:pt x="539" y="1202"/>
                    </a:lnTo>
                    <a:lnTo>
                      <a:pt x="576" y="1188"/>
                    </a:lnTo>
                    <a:lnTo>
                      <a:pt x="597" y="1180"/>
                    </a:lnTo>
                    <a:lnTo>
                      <a:pt x="617" y="1172"/>
                    </a:lnTo>
                    <a:lnTo>
                      <a:pt x="638" y="1161"/>
                    </a:lnTo>
                    <a:lnTo>
                      <a:pt x="658" y="1151"/>
                    </a:lnTo>
                    <a:lnTo>
                      <a:pt x="680" y="1139"/>
                    </a:lnTo>
                    <a:lnTo>
                      <a:pt x="701" y="1126"/>
                    </a:lnTo>
                    <a:lnTo>
                      <a:pt x="723" y="1113"/>
                    </a:lnTo>
                    <a:lnTo>
                      <a:pt x="743" y="1098"/>
                    </a:lnTo>
                    <a:lnTo>
                      <a:pt x="764" y="1083"/>
                    </a:lnTo>
                    <a:lnTo>
                      <a:pt x="786" y="1066"/>
                    </a:lnTo>
                    <a:lnTo>
                      <a:pt x="806" y="1050"/>
                    </a:lnTo>
                    <a:lnTo>
                      <a:pt x="826" y="1031"/>
                    </a:lnTo>
                    <a:lnTo>
                      <a:pt x="846" y="1011"/>
                    </a:lnTo>
                    <a:lnTo>
                      <a:pt x="865" y="990"/>
                    </a:lnTo>
                    <a:lnTo>
                      <a:pt x="884" y="970"/>
                    </a:lnTo>
                    <a:lnTo>
                      <a:pt x="901" y="947"/>
                    </a:lnTo>
                    <a:lnTo>
                      <a:pt x="918" y="924"/>
                    </a:lnTo>
                    <a:lnTo>
                      <a:pt x="933" y="899"/>
                    </a:lnTo>
                    <a:lnTo>
                      <a:pt x="948" y="874"/>
                    </a:lnTo>
                    <a:lnTo>
                      <a:pt x="961" y="847"/>
                    </a:lnTo>
                    <a:lnTo>
                      <a:pt x="974" y="819"/>
                    </a:lnTo>
                    <a:lnTo>
                      <a:pt x="984" y="791"/>
                    </a:lnTo>
                    <a:lnTo>
                      <a:pt x="995" y="761"/>
                    </a:lnTo>
                    <a:lnTo>
                      <a:pt x="1002" y="730"/>
                    </a:lnTo>
                    <a:lnTo>
                      <a:pt x="1009" y="698"/>
                    </a:lnTo>
                    <a:lnTo>
                      <a:pt x="1013" y="666"/>
                    </a:lnTo>
                    <a:lnTo>
                      <a:pt x="1016" y="632"/>
                    </a:lnTo>
                    <a:lnTo>
                      <a:pt x="1018" y="595"/>
                    </a:lnTo>
                    <a:lnTo>
                      <a:pt x="1017" y="576"/>
                    </a:lnTo>
                    <a:lnTo>
                      <a:pt x="1017" y="555"/>
                    </a:lnTo>
                    <a:lnTo>
                      <a:pt x="1015" y="535"/>
                    </a:lnTo>
                    <a:lnTo>
                      <a:pt x="1014" y="516"/>
                    </a:lnTo>
                    <a:lnTo>
                      <a:pt x="1008" y="476"/>
                    </a:lnTo>
                    <a:lnTo>
                      <a:pt x="1001" y="438"/>
                    </a:lnTo>
                    <a:lnTo>
                      <a:pt x="990" y="401"/>
                    </a:lnTo>
                    <a:lnTo>
                      <a:pt x="979" y="364"/>
                    </a:lnTo>
                    <a:lnTo>
                      <a:pt x="964" y="329"/>
                    </a:lnTo>
                    <a:lnTo>
                      <a:pt x="948" y="295"/>
                    </a:lnTo>
                    <a:lnTo>
                      <a:pt x="930" y="263"/>
                    </a:lnTo>
                    <a:lnTo>
                      <a:pt x="911" y="232"/>
                    </a:lnTo>
                    <a:lnTo>
                      <a:pt x="899" y="216"/>
                    </a:lnTo>
                    <a:lnTo>
                      <a:pt x="888" y="201"/>
                    </a:lnTo>
                    <a:lnTo>
                      <a:pt x="876" y="187"/>
                    </a:lnTo>
                    <a:lnTo>
                      <a:pt x="864" y="173"/>
                    </a:lnTo>
                    <a:lnTo>
                      <a:pt x="851" y="160"/>
                    </a:lnTo>
                    <a:lnTo>
                      <a:pt x="838" y="148"/>
                    </a:lnTo>
                    <a:lnTo>
                      <a:pt x="824" y="135"/>
                    </a:lnTo>
                    <a:lnTo>
                      <a:pt x="811" y="123"/>
                    </a:lnTo>
                    <a:lnTo>
                      <a:pt x="796" y="111"/>
                    </a:lnTo>
                    <a:lnTo>
                      <a:pt x="782" y="101"/>
                    </a:lnTo>
                    <a:lnTo>
                      <a:pt x="766" y="91"/>
                    </a:lnTo>
                    <a:lnTo>
                      <a:pt x="751" y="8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7" name="Freeform 252"/>
              <p:cNvSpPr>
                <a:spLocks/>
              </p:cNvSpPr>
              <p:nvPr/>
            </p:nvSpPr>
            <p:spPr bwMode="auto">
              <a:xfrm>
                <a:off x="1314" y="1567"/>
                <a:ext cx="116" cy="291"/>
              </a:xfrm>
              <a:custGeom>
                <a:avLst/>
                <a:gdLst>
                  <a:gd name="T0" fmla="*/ 2 w 1789"/>
                  <a:gd name="T1" fmla="*/ 4 h 2354"/>
                  <a:gd name="T2" fmla="*/ 2 w 1789"/>
                  <a:gd name="T3" fmla="*/ 4 h 2354"/>
                  <a:gd name="T4" fmla="*/ 2 w 1789"/>
                  <a:gd name="T5" fmla="*/ 4 h 2354"/>
                  <a:gd name="T6" fmla="*/ 2 w 1789"/>
                  <a:gd name="T7" fmla="*/ 4 h 2354"/>
                  <a:gd name="T8" fmla="*/ 2 w 1789"/>
                  <a:gd name="T9" fmla="*/ 4 h 2354"/>
                  <a:gd name="T10" fmla="*/ 2 w 1789"/>
                  <a:gd name="T11" fmla="*/ 3 h 2354"/>
                  <a:gd name="T12" fmla="*/ 2 w 1789"/>
                  <a:gd name="T13" fmla="*/ 2 h 2354"/>
                  <a:gd name="T14" fmla="*/ 2 w 1789"/>
                  <a:gd name="T15" fmla="*/ 2 h 2354"/>
                  <a:gd name="T16" fmla="*/ 2 w 1789"/>
                  <a:gd name="T17" fmla="*/ 2 h 2354"/>
                  <a:gd name="T18" fmla="*/ 2 w 1789"/>
                  <a:gd name="T19" fmla="*/ 2 h 2354"/>
                  <a:gd name="T20" fmla="*/ 2 w 1789"/>
                  <a:gd name="T21" fmla="*/ 2 h 2354"/>
                  <a:gd name="T22" fmla="*/ 3 w 1789"/>
                  <a:gd name="T23" fmla="*/ 2 h 2354"/>
                  <a:gd name="T24" fmla="*/ 3 w 1789"/>
                  <a:gd name="T25" fmla="*/ 2 h 2354"/>
                  <a:gd name="T26" fmla="*/ 3 w 1789"/>
                  <a:gd name="T27" fmla="*/ 2 h 2354"/>
                  <a:gd name="T28" fmla="*/ 3 w 1789"/>
                  <a:gd name="T29" fmla="*/ 2 h 2354"/>
                  <a:gd name="T30" fmla="*/ 3 w 1789"/>
                  <a:gd name="T31" fmla="*/ 2 h 2354"/>
                  <a:gd name="T32" fmla="*/ 3 w 1789"/>
                  <a:gd name="T33" fmla="*/ 2 h 2354"/>
                  <a:gd name="T34" fmla="*/ 2 w 1789"/>
                  <a:gd name="T35" fmla="*/ 0 h 2354"/>
                  <a:gd name="T36" fmla="*/ 2 w 1789"/>
                  <a:gd name="T37" fmla="*/ 0 h 2354"/>
                  <a:gd name="T38" fmla="*/ 2 w 1789"/>
                  <a:gd name="T39" fmla="*/ 0 h 2354"/>
                  <a:gd name="T40" fmla="*/ 2 w 1789"/>
                  <a:gd name="T41" fmla="*/ 0 h 2354"/>
                  <a:gd name="T42" fmla="*/ 2 w 1789"/>
                  <a:gd name="T43" fmla="*/ 0 h 2354"/>
                  <a:gd name="T44" fmla="*/ 2 w 1789"/>
                  <a:gd name="T45" fmla="*/ 0 h 2354"/>
                  <a:gd name="T46" fmla="*/ 2 w 1789"/>
                  <a:gd name="T47" fmla="*/ 0 h 2354"/>
                  <a:gd name="T48" fmla="*/ 2 w 1789"/>
                  <a:gd name="T49" fmla="*/ 0 h 2354"/>
                  <a:gd name="T50" fmla="*/ 3 w 1789"/>
                  <a:gd name="T51" fmla="*/ 2 h 2354"/>
                  <a:gd name="T52" fmla="*/ 3 w 1789"/>
                  <a:gd name="T53" fmla="*/ 2 h 2354"/>
                  <a:gd name="T54" fmla="*/ 3 w 1789"/>
                  <a:gd name="T55" fmla="*/ 2 h 2354"/>
                  <a:gd name="T56" fmla="*/ 3 w 1789"/>
                  <a:gd name="T57" fmla="*/ 2 h 2354"/>
                  <a:gd name="T58" fmla="*/ 3 w 1789"/>
                  <a:gd name="T59" fmla="*/ 2 h 2354"/>
                  <a:gd name="T60" fmla="*/ 3 w 1789"/>
                  <a:gd name="T61" fmla="*/ 2 h 2354"/>
                  <a:gd name="T62" fmla="*/ 3 w 1789"/>
                  <a:gd name="T63" fmla="*/ 2 h 2354"/>
                  <a:gd name="T64" fmla="*/ 3 w 1789"/>
                  <a:gd name="T65" fmla="*/ 2 h 2354"/>
                  <a:gd name="T66" fmla="*/ 3 w 1789"/>
                  <a:gd name="T67" fmla="*/ 2 h 2354"/>
                  <a:gd name="T68" fmla="*/ 3 w 1789"/>
                  <a:gd name="T69" fmla="*/ 2 h 2354"/>
                  <a:gd name="T70" fmla="*/ 2 w 1789"/>
                  <a:gd name="T71" fmla="*/ 3 h 2354"/>
                  <a:gd name="T72" fmla="*/ 2 w 1789"/>
                  <a:gd name="T73" fmla="*/ 4 h 2354"/>
                  <a:gd name="T74" fmla="*/ 2 w 1789"/>
                  <a:gd name="T75" fmla="*/ 4 h 2354"/>
                  <a:gd name="T76" fmla="*/ 2 w 1789"/>
                  <a:gd name="T77" fmla="*/ 4 h 2354"/>
                  <a:gd name="T78" fmla="*/ 2 w 1789"/>
                  <a:gd name="T79" fmla="*/ 4 h 2354"/>
                  <a:gd name="T80" fmla="*/ 2 w 1789"/>
                  <a:gd name="T81" fmla="*/ 4 h 2354"/>
                  <a:gd name="T82" fmla="*/ 2 w 1789"/>
                  <a:gd name="T83" fmla="*/ 4 h 2354"/>
                  <a:gd name="T84" fmla="*/ 2 w 1789"/>
                  <a:gd name="T85" fmla="*/ 4 h 2354"/>
                  <a:gd name="T86" fmla="*/ 2 w 1789"/>
                  <a:gd name="T87" fmla="*/ 4 h 2354"/>
                  <a:gd name="T88" fmla="*/ 2 w 1789"/>
                  <a:gd name="T89" fmla="*/ 4 h 2354"/>
                  <a:gd name="T90" fmla="*/ 0 w 1789"/>
                  <a:gd name="T91" fmla="*/ 5 h 2354"/>
                  <a:gd name="T92" fmla="*/ 0 w 1789"/>
                  <a:gd name="T93" fmla="*/ 4 h 2354"/>
                  <a:gd name="T94" fmla="*/ 0 w 1789"/>
                  <a:gd name="T95" fmla="*/ 4 h 2354"/>
                  <a:gd name="T96" fmla="*/ 0 w 1789"/>
                  <a:gd name="T97" fmla="*/ 4 h 2354"/>
                  <a:gd name="T98" fmla="*/ 0 w 1789"/>
                  <a:gd name="T99" fmla="*/ 4 h 2354"/>
                  <a:gd name="T100" fmla="*/ 0 w 1789"/>
                  <a:gd name="T101" fmla="*/ 4 h 2354"/>
                  <a:gd name="T102" fmla="*/ 0 w 1789"/>
                  <a:gd name="T103" fmla="*/ 4 h 2354"/>
                  <a:gd name="T104" fmla="*/ 0 w 1789"/>
                  <a:gd name="T105" fmla="*/ 4 h 23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9"/>
                  <a:gd name="T160" fmla="*/ 0 h 2354"/>
                  <a:gd name="T161" fmla="*/ 1789 w 1789"/>
                  <a:gd name="T162" fmla="*/ 2354 h 23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9" h="2354">
                    <a:moveTo>
                      <a:pt x="91" y="2167"/>
                    </a:moveTo>
                    <a:lnTo>
                      <a:pt x="976" y="2148"/>
                    </a:lnTo>
                    <a:lnTo>
                      <a:pt x="984" y="2148"/>
                    </a:lnTo>
                    <a:lnTo>
                      <a:pt x="991" y="2147"/>
                    </a:lnTo>
                    <a:lnTo>
                      <a:pt x="999" y="2145"/>
                    </a:lnTo>
                    <a:lnTo>
                      <a:pt x="1004" y="2143"/>
                    </a:lnTo>
                    <a:lnTo>
                      <a:pt x="1009" y="2141"/>
                    </a:lnTo>
                    <a:lnTo>
                      <a:pt x="1013" y="2138"/>
                    </a:lnTo>
                    <a:lnTo>
                      <a:pt x="1016" y="2135"/>
                    </a:lnTo>
                    <a:lnTo>
                      <a:pt x="1019" y="2132"/>
                    </a:lnTo>
                    <a:lnTo>
                      <a:pt x="1024" y="2126"/>
                    </a:lnTo>
                    <a:lnTo>
                      <a:pt x="1029" y="2120"/>
                    </a:lnTo>
                    <a:lnTo>
                      <a:pt x="1033" y="2113"/>
                    </a:lnTo>
                    <a:lnTo>
                      <a:pt x="1037" y="2106"/>
                    </a:lnTo>
                    <a:lnTo>
                      <a:pt x="1043" y="2088"/>
                    </a:lnTo>
                    <a:lnTo>
                      <a:pt x="1050" y="2068"/>
                    </a:lnTo>
                    <a:lnTo>
                      <a:pt x="1054" y="2046"/>
                    </a:lnTo>
                    <a:lnTo>
                      <a:pt x="1057" y="2022"/>
                    </a:lnTo>
                    <a:lnTo>
                      <a:pt x="1059" y="1997"/>
                    </a:lnTo>
                    <a:lnTo>
                      <a:pt x="1059" y="1970"/>
                    </a:lnTo>
                    <a:lnTo>
                      <a:pt x="1059" y="1907"/>
                    </a:lnTo>
                    <a:lnTo>
                      <a:pt x="1060" y="1807"/>
                    </a:lnTo>
                    <a:lnTo>
                      <a:pt x="1062" y="1683"/>
                    </a:lnTo>
                    <a:lnTo>
                      <a:pt x="1064" y="1549"/>
                    </a:lnTo>
                    <a:lnTo>
                      <a:pt x="1067" y="1418"/>
                    </a:lnTo>
                    <a:lnTo>
                      <a:pt x="1069" y="1305"/>
                    </a:lnTo>
                    <a:lnTo>
                      <a:pt x="1071" y="1223"/>
                    </a:lnTo>
                    <a:lnTo>
                      <a:pt x="1072" y="1186"/>
                    </a:lnTo>
                    <a:lnTo>
                      <a:pt x="1072" y="1177"/>
                    </a:lnTo>
                    <a:lnTo>
                      <a:pt x="1074" y="1169"/>
                    </a:lnTo>
                    <a:lnTo>
                      <a:pt x="1077" y="1159"/>
                    </a:lnTo>
                    <a:lnTo>
                      <a:pt x="1080" y="1151"/>
                    </a:lnTo>
                    <a:lnTo>
                      <a:pt x="1084" y="1144"/>
                    </a:lnTo>
                    <a:lnTo>
                      <a:pt x="1088" y="1136"/>
                    </a:lnTo>
                    <a:lnTo>
                      <a:pt x="1093" y="1129"/>
                    </a:lnTo>
                    <a:lnTo>
                      <a:pt x="1099" y="1123"/>
                    </a:lnTo>
                    <a:lnTo>
                      <a:pt x="1106" y="1117"/>
                    </a:lnTo>
                    <a:lnTo>
                      <a:pt x="1113" y="1112"/>
                    </a:lnTo>
                    <a:lnTo>
                      <a:pt x="1120" y="1107"/>
                    </a:lnTo>
                    <a:lnTo>
                      <a:pt x="1128" y="1103"/>
                    </a:lnTo>
                    <a:lnTo>
                      <a:pt x="1137" y="1100"/>
                    </a:lnTo>
                    <a:lnTo>
                      <a:pt x="1145" y="1098"/>
                    </a:lnTo>
                    <a:lnTo>
                      <a:pt x="1154" y="1096"/>
                    </a:lnTo>
                    <a:lnTo>
                      <a:pt x="1163" y="1096"/>
                    </a:lnTo>
                    <a:lnTo>
                      <a:pt x="1204" y="1095"/>
                    </a:lnTo>
                    <a:lnTo>
                      <a:pt x="1256" y="1093"/>
                    </a:lnTo>
                    <a:lnTo>
                      <a:pt x="1315" y="1091"/>
                    </a:lnTo>
                    <a:lnTo>
                      <a:pt x="1377" y="1089"/>
                    </a:lnTo>
                    <a:lnTo>
                      <a:pt x="1440" y="1086"/>
                    </a:lnTo>
                    <a:lnTo>
                      <a:pt x="1498" y="1081"/>
                    </a:lnTo>
                    <a:lnTo>
                      <a:pt x="1547" y="1077"/>
                    </a:lnTo>
                    <a:lnTo>
                      <a:pt x="1585" y="1072"/>
                    </a:lnTo>
                    <a:lnTo>
                      <a:pt x="1587" y="1072"/>
                    </a:lnTo>
                    <a:lnTo>
                      <a:pt x="1589" y="1071"/>
                    </a:lnTo>
                    <a:lnTo>
                      <a:pt x="1592" y="1071"/>
                    </a:lnTo>
                    <a:lnTo>
                      <a:pt x="1594" y="1070"/>
                    </a:lnTo>
                    <a:lnTo>
                      <a:pt x="1596" y="1069"/>
                    </a:lnTo>
                    <a:lnTo>
                      <a:pt x="1598" y="1068"/>
                    </a:lnTo>
                    <a:lnTo>
                      <a:pt x="1599" y="1067"/>
                    </a:lnTo>
                    <a:lnTo>
                      <a:pt x="1600" y="1066"/>
                    </a:lnTo>
                    <a:lnTo>
                      <a:pt x="1602" y="1062"/>
                    </a:lnTo>
                    <a:lnTo>
                      <a:pt x="1603" y="1056"/>
                    </a:lnTo>
                    <a:lnTo>
                      <a:pt x="1603" y="1048"/>
                    </a:lnTo>
                    <a:lnTo>
                      <a:pt x="1603" y="1040"/>
                    </a:lnTo>
                    <a:lnTo>
                      <a:pt x="1600" y="1031"/>
                    </a:lnTo>
                    <a:lnTo>
                      <a:pt x="1597" y="1020"/>
                    </a:lnTo>
                    <a:lnTo>
                      <a:pt x="1593" y="1009"/>
                    </a:lnTo>
                    <a:lnTo>
                      <a:pt x="1588" y="996"/>
                    </a:lnTo>
                    <a:lnTo>
                      <a:pt x="1120" y="138"/>
                    </a:lnTo>
                    <a:lnTo>
                      <a:pt x="1116" y="130"/>
                    </a:lnTo>
                    <a:lnTo>
                      <a:pt x="1113" y="120"/>
                    </a:lnTo>
                    <a:lnTo>
                      <a:pt x="1111" y="112"/>
                    </a:lnTo>
                    <a:lnTo>
                      <a:pt x="1110" y="103"/>
                    </a:lnTo>
                    <a:lnTo>
                      <a:pt x="1109" y="93"/>
                    </a:lnTo>
                    <a:lnTo>
                      <a:pt x="1110" y="85"/>
                    </a:lnTo>
                    <a:lnTo>
                      <a:pt x="1111" y="76"/>
                    </a:lnTo>
                    <a:lnTo>
                      <a:pt x="1113" y="68"/>
                    </a:lnTo>
                    <a:lnTo>
                      <a:pt x="1116" y="59"/>
                    </a:lnTo>
                    <a:lnTo>
                      <a:pt x="1119" y="51"/>
                    </a:lnTo>
                    <a:lnTo>
                      <a:pt x="1123" y="43"/>
                    </a:lnTo>
                    <a:lnTo>
                      <a:pt x="1129" y="35"/>
                    </a:lnTo>
                    <a:lnTo>
                      <a:pt x="1135" y="29"/>
                    </a:lnTo>
                    <a:lnTo>
                      <a:pt x="1142" y="23"/>
                    </a:lnTo>
                    <a:lnTo>
                      <a:pt x="1149" y="17"/>
                    </a:lnTo>
                    <a:lnTo>
                      <a:pt x="1157" y="12"/>
                    </a:lnTo>
                    <a:lnTo>
                      <a:pt x="1166" y="7"/>
                    </a:lnTo>
                    <a:lnTo>
                      <a:pt x="1175" y="4"/>
                    </a:lnTo>
                    <a:lnTo>
                      <a:pt x="1183" y="2"/>
                    </a:lnTo>
                    <a:lnTo>
                      <a:pt x="1193" y="1"/>
                    </a:lnTo>
                    <a:lnTo>
                      <a:pt x="1201" y="0"/>
                    </a:lnTo>
                    <a:lnTo>
                      <a:pt x="1210" y="1"/>
                    </a:lnTo>
                    <a:lnTo>
                      <a:pt x="1220" y="2"/>
                    </a:lnTo>
                    <a:lnTo>
                      <a:pt x="1228" y="4"/>
                    </a:lnTo>
                    <a:lnTo>
                      <a:pt x="1236" y="7"/>
                    </a:lnTo>
                    <a:lnTo>
                      <a:pt x="1245" y="11"/>
                    </a:lnTo>
                    <a:lnTo>
                      <a:pt x="1252" y="16"/>
                    </a:lnTo>
                    <a:lnTo>
                      <a:pt x="1259" y="21"/>
                    </a:lnTo>
                    <a:lnTo>
                      <a:pt x="1266" y="27"/>
                    </a:lnTo>
                    <a:lnTo>
                      <a:pt x="1273" y="33"/>
                    </a:lnTo>
                    <a:lnTo>
                      <a:pt x="1279" y="41"/>
                    </a:lnTo>
                    <a:lnTo>
                      <a:pt x="1283" y="49"/>
                    </a:lnTo>
                    <a:lnTo>
                      <a:pt x="1752" y="909"/>
                    </a:lnTo>
                    <a:lnTo>
                      <a:pt x="1760" y="925"/>
                    </a:lnTo>
                    <a:lnTo>
                      <a:pt x="1766" y="940"/>
                    </a:lnTo>
                    <a:lnTo>
                      <a:pt x="1773" y="956"/>
                    </a:lnTo>
                    <a:lnTo>
                      <a:pt x="1778" y="972"/>
                    </a:lnTo>
                    <a:lnTo>
                      <a:pt x="1781" y="987"/>
                    </a:lnTo>
                    <a:lnTo>
                      <a:pt x="1785" y="1003"/>
                    </a:lnTo>
                    <a:lnTo>
                      <a:pt x="1787" y="1018"/>
                    </a:lnTo>
                    <a:lnTo>
                      <a:pt x="1788" y="1034"/>
                    </a:lnTo>
                    <a:lnTo>
                      <a:pt x="1789" y="1049"/>
                    </a:lnTo>
                    <a:lnTo>
                      <a:pt x="1788" y="1064"/>
                    </a:lnTo>
                    <a:lnTo>
                      <a:pt x="1787" y="1079"/>
                    </a:lnTo>
                    <a:lnTo>
                      <a:pt x="1785" y="1094"/>
                    </a:lnTo>
                    <a:lnTo>
                      <a:pt x="1782" y="1108"/>
                    </a:lnTo>
                    <a:lnTo>
                      <a:pt x="1778" y="1122"/>
                    </a:lnTo>
                    <a:lnTo>
                      <a:pt x="1773" y="1135"/>
                    </a:lnTo>
                    <a:lnTo>
                      <a:pt x="1766" y="1148"/>
                    </a:lnTo>
                    <a:lnTo>
                      <a:pt x="1761" y="1159"/>
                    </a:lnTo>
                    <a:lnTo>
                      <a:pt x="1755" y="1170"/>
                    </a:lnTo>
                    <a:lnTo>
                      <a:pt x="1748" y="1179"/>
                    </a:lnTo>
                    <a:lnTo>
                      <a:pt x="1741" y="1188"/>
                    </a:lnTo>
                    <a:lnTo>
                      <a:pt x="1732" y="1197"/>
                    </a:lnTo>
                    <a:lnTo>
                      <a:pt x="1724" y="1205"/>
                    </a:lnTo>
                    <a:lnTo>
                      <a:pt x="1716" y="1212"/>
                    </a:lnTo>
                    <a:lnTo>
                      <a:pt x="1706" y="1219"/>
                    </a:lnTo>
                    <a:lnTo>
                      <a:pt x="1696" y="1226"/>
                    </a:lnTo>
                    <a:lnTo>
                      <a:pt x="1686" y="1232"/>
                    </a:lnTo>
                    <a:lnTo>
                      <a:pt x="1675" y="1238"/>
                    </a:lnTo>
                    <a:lnTo>
                      <a:pt x="1664" y="1242"/>
                    </a:lnTo>
                    <a:lnTo>
                      <a:pt x="1652" y="1246"/>
                    </a:lnTo>
                    <a:lnTo>
                      <a:pt x="1640" y="1250"/>
                    </a:lnTo>
                    <a:lnTo>
                      <a:pt x="1627" y="1254"/>
                    </a:lnTo>
                    <a:lnTo>
                      <a:pt x="1615" y="1256"/>
                    </a:lnTo>
                    <a:lnTo>
                      <a:pt x="1582" y="1260"/>
                    </a:lnTo>
                    <a:lnTo>
                      <a:pt x="1541" y="1264"/>
                    </a:lnTo>
                    <a:lnTo>
                      <a:pt x="1496" y="1268"/>
                    </a:lnTo>
                    <a:lnTo>
                      <a:pt x="1447" y="1271"/>
                    </a:lnTo>
                    <a:lnTo>
                      <a:pt x="1397" y="1273"/>
                    </a:lnTo>
                    <a:lnTo>
                      <a:pt x="1347" y="1275"/>
                    </a:lnTo>
                    <a:lnTo>
                      <a:pt x="1300" y="1277"/>
                    </a:lnTo>
                    <a:lnTo>
                      <a:pt x="1256" y="1278"/>
                    </a:lnTo>
                    <a:lnTo>
                      <a:pt x="1254" y="1358"/>
                    </a:lnTo>
                    <a:lnTo>
                      <a:pt x="1252" y="1454"/>
                    </a:lnTo>
                    <a:lnTo>
                      <a:pt x="1250" y="1557"/>
                    </a:lnTo>
                    <a:lnTo>
                      <a:pt x="1248" y="1663"/>
                    </a:lnTo>
                    <a:lnTo>
                      <a:pt x="1247" y="1763"/>
                    </a:lnTo>
                    <a:lnTo>
                      <a:pt x="1245" y="1852"/>
                    </a:lnTo>
                    <a:lnTo>
                      <a:pt x="1245" y="1921"/>
                    </a:lnTo>
                    <a:lnTo>
                      <a:pt x="1245" y="1966"/>
                    </a:lnTo>
                    <a:lnTo>
                      <a:pt x="1245" y="1996"/>
                    </a:lnTo>
                    <a:lnTo>
                      <a:pt x="1243" y="2031"/>
                    </a:lnTo>
                    <a:lnTo>
                      <a:pt x="1240" y="2049"/>
                    </a:lnTo>
                    <a:lnTo>
                      <a:pt x="1238" y="2068"/>
                    </a:lnTo>
                    <a:lnTo>
                      <a:pt x="1235" y="2088"/>
                    </a:lnTo>
                    <a:lnTo>
                      <a:pt x="1231" y="2108"/>
                    </a:lnTo>
                    <a:lnTo>
                      <a:pt x="1226" y="2129"/>
                    </a:lnTo>
                    <a:lnTo>
                      <a:pt x="1219" y="2148"/>
                    </a:lnTo>
                    <a:lnTo>
                      <a:pt x="1211" y="2169"/>
                    </a:lnTo>
                    <a:lnTo>
                      <a:pt x="1203" y="2188"/>
                    </a:lnTo>
                    <a:lnTo>
                      <a:pt x="1193" y="2207"/>
                    </a:lnTo>
                    <a:lnTo>
                      <a:pt x="1181" y="2226"/>
                    </a:lnTo>
                    <a:lnTo>
                      <a:pt x="1168" y="2244"/>
                    </a:lnTo>
                    <a:lnTo>
                      <a:pt x="1153" y="2260"/>
                    </a:lnTo>
                    <a:lnTo>
                      <a:pt x="1145" y="2269"/>
                    </a:lnTo>
                    <a:lnTo>
                      <a:pt x="1136" y="2277"/>
                    </a:lnTo>
                    <a:lnTo>
                      <a:pt x="1126" y="2284"/>
                    </a:lnTo>
                    <a:lnTo>
                      <a:pt x="1117" y="2291"/>
                    </a:lnTo>
                    <a:lnTo>
                      <a:pt x="1107" y="2298"/>
                    </a:lnTo>
                    <a:lnTo>
                      <a:pt x="1097" y="2304"/>
                    </a:lnTo>
                    <a:lnTo>
                      <a:pt x="1086" y="2310"/>
                    </a:lnTo>
                    <a:lnTo>
                      <a:pt x="1075" y="2314"/>
                    </a:lnTo>
                    <a:lnTo>
                      <a:pt x="1064" y="2319"/>
                    </a:lnTo>
                    <a:lnTo>
                      <a:pt x="1053" y="2322"/>
                    </a:lnTo>
                    <a:lnTo>
                      <a:pt x="1041" y="2326"/>
                    </a:lnTo>
                    <a:lnTo>
                      <a:pt x="1030" y="2329"/>
                    </a:lnTo>
                    <a:lnTo>
                      <a:pt x="1017" y="2331"/>
                    </a:lnTo>
                    <a:lnTo>
                      <a:pt x="1005" y="2333"/>
                    </a:lnTo>
                    <a:lnTo>
                      <a:pt x="992" y="2334"/>
                    </a:lnTo>
                    <a:lnTo>
                      <a:pt x="979" y="2334"/>
                    </a:lnTo>
                    <a:lnTo>
                      <a:pt x="95" y="2354"/>
                    </a:lnTo>
                    <a:lnTo>
                      <a:pt x="86" y="2352"/>
                    </a:lnTo>
                    <a:lnTo>
                      <a:pt x="76" y="2351"/>
                    </a:lnTo>
                    <a:lnTo>
                      <a:pt x="67" y="2349"/>
                    </a:lnTo>
                    <a:lnTo>
                      <a:pt x="59" y="2346"/>
                    </a:lnTo>
                    <a:lnTo>
                      <a:pt x="50" y="2343"/>
                    </a:lnTo>
                    <a:lnTo>
                      <a:pt x="42" y="2338"/>
                    </a:lnTo>
                    <a:lnTo>
                      <a:pt x="35" y="2333"/>
                    </a:lnTo>
                    <a:lnTo>
                      <a:pt x="29" y="2328"/>
                    </a:lnTo>
                    <a:lnTo>
                      <a:pt x="22" y="2321"/>
                    </a:lnTo>
                    <a:lnTo>
                      <a:pt x="17" y="2314"/>
                    </a:lnTo>
                    <a:lnTo>
                      <a:pt x="12" y="2306"/>
                    </a:lnTo>
                    <a:lnTo>
                      <a:pt x="8" y="2299"/>
                    </a:lnTo>
                    <a:lnTo>
                      <a:pt x="5" y="2290"/>
                    </a:lnTo>
                    <a:lnTo>
                      <a:pt x="3" y="2281"/>
                    </a:lnTo>
                    <a:lnTo>
                      <a:pt x="1" y="2272"/>
                    </a:lnTo>
                    <a:lnTo>
                      <a:pt x="0" y="2262"/>
                    </a:lnTo>
                    <a:lnTo>
                      <a:pt x="1" y="2253"/>
                    </a:lnTo>
                    <a:lnTo>
                      <a:pt x="2" y="2244"/>
                    </a:lnTo>
                    <a:lnTo>
                      <a:pt x="4" y="2234"/>
                    </a:lnTo>
                    <a:lnTo>
                      <a:pt x="7" y="2226"/>
                    </a:lnTo>
                    <a:lnTo>
                      <a:pt x="10" y="2218"/>
                    </a:lnTo>
                    <a:lnTo>
                      <a:pt x="15" y="2210"/>
                    </a:lnTo>
                    <a:lnTo>
                      <a:pt x="20" y="2203"/>
                    </a:lnTo>
                    <a:lnTo>
                      <a:pt x="26" y="2196"/>
                    </a:lnTo>
                    <a:lnTo>
                      <a:pt x="32" y="2190"/>
                    </a:lnTo>
                    <a:lnTo>
                      <a:pt x="39" y="2185"/>
                    </a:lnTo>
                    <a:lnTo>
                      <a:pt x="47" y="2179"/>
                    </a:lnTo>
                    <a:lnTo>
                      <a:pt x="55" y="2175"/>
                    </a:lnTo>
                    <a:lnTo>
                      <a:pt x="63" y="2172"/>
                    </a:lnTo>
                    <a:lnTo>
                      <a:pt x="72" y="2170"/>
                    </a:lnTo>
                    <a:lnTo>
                      <a:pt x="82" y="2168"/>
                    </a:lnTo>
                    <a:lnTo>
                      <a:pt x="91" y="21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8" name="Freeform 253"/>
              <p:cNvSpPr>
                <a:spLocks/>
              </p:cNvSpPr>
              <p:nvPr/>
            </p:nvSpPr>
            <p:spPr bwMode="auto">
              <a:xfrm>
                <a:off x="1300" y="1494"/>
                <a:ext cx="116" cy="291"/>
              </a:xfrm>
              <a:custGeom>
                <a:avLst/>
                <a:gdLst>
                  <a:gd name="T0" fmla="*/ 1 w 935"/>
                  <a:gd name="T1" fmla="*/ 0 h 426"/>
                  <a:gd name="T2" fmla="*/ 1 w 935"/>
                  <a:gd name="T3" fmla="*/ 0 h 426"/>
                  <a:gd name="T4" fmla="*/ 1 w 935"/>
                  <a:gd name="T5" fmla="*/ 0 h 426"/>
                  <a:gd name="T6" fmla="*/ 1 w 935"/>
                  <a:gd name="T7" fmla="*/ 0 h 426"/>
                  <a:gd name="T8" fmla="*/ 1 w 935"/>
                  <a:gd name="T9" fmla="*/ 0 h 426"/>
                  <a:gd name="T10" fmla="*/ 1 w 935"/>
                  <a:gd name="T11" fmla="*/ 0 h 426"/>
                  <a:gd name="T12" fmla="*/ 1 w 935"/>
                  <a:gd name="T13" fmla="*/ 0 h 426"/>
                  <a:gd name="T14" fmla="*/ 1 w 935"/>
                  <a:gd name="T15" fmla="*/ 0 h 426"/>
                  <a:gd name="T16" fmla="*/ 1 w 935"/>
                  <a:gd name="T17" fmla="*/ 1 h 426"/>
                  <a:gd name="T18" fmla="*/ 0 w 935"/>
                  <a:gd name="T19" fmla="*/ 1 h 426"/>
                  <a:gd name="T20" fmla="*/ 0 w 935"/>
                  <a:gd name="T21" fmla="*/ 1 h 426"/>
                  <a:gd name="T22" fmla="*/ 0 w 935"/>
                  <a:gd name="T23" fmla="*/ 1 h 426"/>
                  <a:gd name="T24" fmla="*/ 0 w 935"/>
                  <a:gd name="T25" fmla="*/ 1 h 426"/>
                  <a:gd name="T26" fmla="*/ 0 w 935"/>
                  <a:gd name="T27" fmla="*/ 1 h 426"/>
                  <a:gd name="T28" fmla="*/ 0 w 935"/>
                  <a:gd name="T29" fmla="*/ 1 h 426"/>
                  <a:gd name="T30" fmla="*/ 0 w 935"/>
                  <a:gd name="T31" fmla="*/ 1 h 426"/>
                  <a:gd name="T32" fmla="*/ 0 w 935"/>
                  <a:gd name="T33" fmla="*/ 1 h 426"/>
                  <a:gd name="T34" fmla="*/ 0 w 935"/>
                  <a:gd name="T35" fmla="*/ 1 h 426"/>
                  <a:gd name="T36" fmla="*/ 0 w 935"/>
                  <a:gd name="T37" fmla="*/ 1 h 426"/>
                  <a:gd name="T38" fmla="*/ 0 w 935"/>
                  <a:gd name="T39" fmla="*/ 1 h 426"/>
                  <a:gd name="T40" fmla="*/ 0 w 935"/>
                  <a:gd name="T41" fmla="*/ 0 h 426"/>
                  <a:gd name="T42" fmla="*/ 0 w 935"/>
                  <a:gd name="T43" fmla="*/ 0 h 426"/>
                  <a:gd name="T44" fmla="*/ 0 w 935"/>
                  <a:gd name="T45" fmla="*/ 0 h 426"/>
                  <a:gd name="T46" fmla="*/ 1 w 935"/>
                  <a:gd name="T47" fmla="*/ 0 h 426"/>
                  <a:gd name="T48" fmla="*/ 1 w 935"/>
                  <a:gd name="T49" fmla="*/ 0 h 426"/>
                  <a:gd name="T50" fmla="*/ 1 w 935"/>
                  <a:gd name="T51" fmla="*/ 0 h 426"/>
                  <a:gd name="T52" fmla="*/ 1 w 935"/>
                  <a:gd name="T53" fmla="*/ 0 h 426"/>
                  <a:gd name="T54" fmla="*/ 1 w 935"/>
                  <a:gd name="T55" fmla="*/ 0 h 426"/>
                  <a:gd name="T56" fmla="*/ 1 w 935"/>
                  <a:gd name="T57" fmla="*/ 0 h 426"/>
                  <a:gd name="T58" fmla="*/ 1 w 935"/>
                  <a:gd name="T59" fmla="*/ 0 h 426"/>
                  <a:gd name="T60" fmla="*/ 2 w 935"/>
                  <a:gd name="T61" fmla="*/ 0 h 426"/>
                  <a:gd name="T62" fmla="*/ 2 w 935"/>
                  <a:gd name="T63" fmla="*/ 0 h 426"/>
                  <a:gd name="T64" fmla="*/ 2 w 935"/>
                  <a:gd name="T65" fmla="*/ 0 h 426"/>
                  <a:gd name="T66" fmla="*/ 2 w 935"/>
                  <a:gd name="T67" fmla="*/ 0 h 426"/>
                  <a:gd name="T68" fmla="*/ 2 w 935"/>
                  <a:gd name="T69" fmla="*/ 0 h 426"/>
                  <a:gd name="T70" fmla="*/ 2 w 935"/>
                  <a:gd name="T71" fmla="*/ 0 h 426"/>
                  <a:gd name="T72" fmla="*/ 2 w 935"/>
                  <a:gd name="T73" fmla="*/ 1 h 426"/>
                  <a:gd name="T74" fmla="*/ 2 w 935"/>
                  <a:gd name="T75" fmla="*/ 1 h 426"/>
                  <a:gd name="T76" fmla="*/ 2 w 935"/>
                  <a:gd name="T77" fmla="*/ 1 h 426"/>
                  <a:gd name="T78" fmla="*/ 2 w 935"/>
                  <a:gd name="T79" fmla="*/ 1 h 426"/>
                  <a:gd name="T80" fmla="*/ 2 w 935"/>
                  <a:gd name="T81" fmla="*/ 1 h 426"/>
                  <a:gd name="T82" fmla="*/ 2 w 935"/>
                  <a:gd name="T83" fmla="*/ 1 h 426"/>
                  <a:gd name="T84" fmla="*/ 2 w 935"/>
                  <a:gd name="T85" fmla="*/ 1 h 4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35"/>
                  <a:gd name="T130" fmla="*/ 0 h 426"/>
                  <a:gd name="T131" fmla="*/ 935 w 935"/>
                  <a:gd name="T132" fmla="*/ 426 h 4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35" h="426">
                    <a:moveTo>
                      <a:pt x="781" y="341"/>
                    </a:moveTo>
                    <a:lnTo>
                      <a:pt x="733" y="300"/>
                    </a:lnTo>
                    <a:lnTo>
                      <a:pt x="690" y="266"/>
                    </a:lnTo>
                    <a:lnTo>
                      <a:pt x="670" y="251"/>
                    </a:lnTo>
                    <a:lnTo>
                      <a:pt x="651" y="239"/>
                    </a:lnTo>
                    <a:lnTo>
                      <a:pt x="634" y="228"/>
                    </a:lnTo>
                    <a:lnTo>
                      <a:pt x="616" y="217"/>
                    </a:lnTo>
                    <a:lnTo>
                      <a:pt x="599" y="210"/>
                    </a:lnTo>
                    <a:lnTo>
                      <a:pt x="583" y="203"/>
                    </a:lnTo>
                    <a:lnTo>
                      <a:pt x="566" y="196"/>
                    </a:lnTo>
                    <a:lnTo>
                      <a:pt x="551" y="192"/>
                    </a:lnTo>
                    <a:lnTo>
                      <a:pt x="534" y="189"/>
                    </a:lnTo>
                    <a:lnTo>
                      <a:pt x="517" y="187"/>
                    </a:lnTo>
                    <a:lnTo>
                      <a:pt x="500" y="186"/>
                    </a:lnTo>
                    <a:lnTo>
                      <a:pt x="483" y="185"/>
                    </a:lnTo>
                    <a:lnTo>
                      <a:pt x="463" y="186"/>
                    </a:lnTo>
                    <a:lnTo>
                      <a:pt x="444" y="189"/>
                    </a:lnTo>
                    <a:lnTo>
                      <a:pt x="423" y="194"/>
                    </a:lnTo>
                    <a:lnTo>
                      <a:pt x="402" y="201"/>
                    </a:lnTo>
                    <a:lnTo>
                      <a:pt x="380" y="209"/>
                    </a:lnTo>
                    <a:lnTo>
                      <a:pt x="359" y="219"/>
                    </a:lnTo>
                    <a:lnTo>
                      <a:pt x="338" y="231"/>
                    </a:lnTo>
                    <a:lnTo>
                      <a:pt x="316" y="243"/>
                    </a:lnTo>
                    <a:lnTo>
                      <a:pt x="295" y="257"/>
                    </a:lnTo>
                    <a:lnTo>
                      <a:pt x="276" y="272"/>
                    </a:lnTo>
                    <a:lnTo>
                      <a:pt x="255" y="289"/>
                    </a:lnTo>
                    <a:lnTo>
                      <a:pt x="236" y="306"/>
                    </a:lnTo>
                    <a:lnTo>
                      <a:pt x="219" y="324"/>
                    </a:lnTo>
                    <a:lnTo>
                      <a:pt x="201" y="344"/>
                    </a:lnTo>
                    <a:lnTo>
                      <a:pt x="185" y="363"/>
                    </a:lnTo>
                    <a:lnTo>
                      <a:pt x="171" y="384"/>
                    </a:lnTo>
                    <a:lnTo>
                      <a:pt x="165" y="391"/>
                    </a:lnTo>
                    <a:lnTo>
                      <a:pt x="158" y="399"/>
                    </a:lnTo>
                    <a:lnTo>
                      <a:pt x="152" y="405"/>
                    </a:lnTo>
                    <a:lnTo>
                      <a:pt x="144" y="410"/>
                    </a:lnTo>
                    <a:lnTo>
                      <a:pt x="137" y="415"/>
                    </a:lnTo>
                    <a:lnTo>
                      <a:pt x="128" y="418"/>
                    </a:lnTo>
                    <a:lnTo>
                      <a:pt x="120" y="421"/>
                    </a:lnTo>
                    <a:lnTo>
                      <a:pt x="112" y="424"/>
                    </a:lnTo>
                    <a:lnTo>
                      <a:pt x="102" y="426"/>
                    </a:lnTo>
                    <a:lnTo>
                      <a:pt x="94" y="426"/>
                    </a:lnTo>
                    <a:lnTo>
                      <a:pt x="85" y="426"/>
                    </a:lnTo>
                    <a:lnTo>
                      <a:pt x="75" y="425"/>
                    </a:lnTo>
                    <a:lnTo>
                      <a:pt x="67" y="421"/>
                    </a:lnTo>
                    <a:lnTo>
                      <a:pt x="58" y="419"/>
                    </a:lnTo>
                    <a:lnTo>
                      <a:pt x="49" y="415"/>
                    </a:lnTo>
                    <a:lnTo>
                      <a:pt x="41" y="410"/>
                    </a:lnTo>
                    <a:lnTo>
                      <a:pt x="34" y="405"/>
                    </a:lnTo>
                    <a:lnTo>
                      <a:pt x="27" y="399"/>
                    </a:lnTo>
                    <a:lnTo>
                      <a:pt x="20" y="391"/>
                    </a:lnTo>
                    <a:lnTo>
                      <a:pt x="15" y="384"/>
                    </a:lnTo>
                    <a:lnTo>
                      <a:pt x="11" y="376"/>
                    </a:lnTo>
                    <a:lnTo>
                      <a:pt x="7" y="369"/>
                    </a:lnTo>
                    <a:lnTo>
                      <a:pt x="4" y="359"/>
                    </a:lnTo>
                    <a:lnTo>
                      <a:pt x="2" y="351"/>
                    </a:lnTo>
                    <a:lnTo>
                      <a:pt x="1" y="343"/>
                    </a:lnTo>
                    <a:lnTo>
                      <a:pt x="0" y="333"/>
                    </a:lnTo>
                    <a:lnTo>
                      <a:pt x="1" y="324"/>
                    </a:lnTo>
                    <a:lnTo>
                      <a:pt x="2" y="316"/>
                    </a:lnTo>
                    <a:lnTo>
                      <a:pt x="4" y="306"/>
                    </a:lnTo>
                    <a:lnTo>
                      <a:pt x="7" y="298"/>
                    </a:lnTo>
                    <a:lnTo>
                      <a:pt x="11" y="290"/>
                    </a:lnTo>
                    <a:lnTo>
                      <a:pt x="15" y="281"/>
                    </a:lnTo>
                    <a:lnTo>
                      <a:pt x="37" y="250"/>
                    </a:lnTo>
                    <a:lnTo>
                      <a:pt x="61" y="221"/>
                    </a:lnTo>
                    <a:lnTo>
                      <a:pt x="86" y="194"/>
                    </a:lnTo>
                    <a:lnTo>
                      <a:pt x="112" y="167"/>
                    </a:lnTo>
                    <a:lnTo>
                      <a:pt x="140" y="143"/>
                    </a:lnTo>
                    <a:lnTo>
                      <a:pt x="169" y="120"/>
                    </a:lnTo>
                    <a:lnTo>
                      <a:pt x="198" y="98"/>
                    </a:lnTo>
                    <a:lnTo>
                      <a:pt x="229" y="78"/>
                    </a:lnTo>
                    <a:lnTo>
                      <a:pt x="260" y="61"/>
                    </a:lnTo>
                    <a:lnTo>
                      <a:pt x="291" y="45"/>
                    </a:lnTo>
                    <a:lnTo>
                      <a:pt x="323" y="32"/>
                    </a:lnTo>
                    <a:lnTo>
                      <a:pt x="355" y="20"/>
                    </a:lnTo>
                    <a:lnTo>
                      <a:pt x="388" y="12"/>
                    </a:lnTo>
                    <a:lnTo>
                      <a:pt x="420" y="5"/>
                    </a:lnTo>
                    <a:lnTo>
                      <a:pt x="435" y="3"/>
                    </a:lnTo>
                    <a:lnTo>
                      <a:pt x="451" y="1"/>
                    </a:lnTo>
                    <a:lnTo>
                      <a:pt x="467" y="0"/>
                    </a:lnTo>
                    <a:lnTo>
                      <a:pt x="482" y="0"/>
                    </a:lnTo>
                    <a:lnTo>
                      <a:pt x="512" y="1"/>
                    </a:lnTo>
                    <a:lnTo>
                      <a:pt x="541" y="3"/>
                    </a:lnTo>
                    <a:lnTo>
                      <a:pt x="569" y="7"/>
                    </a:lnTo>
                    <a:lnTo>
                      <a:pt x="596" y="12"/>
                    </a:lnTo>
                    <a:lnTo>
                      <a:pt x="622" y="19"/>
                    </a:lnTo>
                    <a:lnTo>
                      <a:pt x="647" y="27"/>
                    </a:lnTo>
                    <a:lnTo>
                      <a:pt x="673" y="38"/>
                    </a:lnTo>
                    <a:lnTo>
                      <a:pt x="698" y="50"/>
                    </a:lnTo>
                    <a:lnTo>
                      <a:pt x="722" y="64"/>
                    </a:lnTo>
                    <a:lnTo>
                      <a:pt x="747" y="78"/>
                    </a:lnTo>
                    <a:lnTo>
                      <a:pt x="772" y="96"/>
                    </a:lnTo>
                    <a:lnTo>
                      <a:pt x="797" y="114"/>
                    </a:lnTo>
                    <a:lnTo>
                      <a:pt x="823" y="133"/>
                    </a:lnTo>
                    <a:lnTo>
                      <a:pt x="849" y="155"/>
                    </a:lnTo>
                    <a:lnTo>
                      <a:pt x="876" y="178"/>
                    </a:lnTo>
                    <a:lnTo>
                      <a:pt x="904" y="202"/>
                    </a:lnTo>
                    <a:lnTo>
                      <a:pt x="912" y="209"/>
                    </a:lnTo>
                    <a:lnTo>
                      <a:pt x="917" y="216"/>
                    </a:lnTo>
                    <a:lnTo>
                      <a:pt x="922" y="223"/>
                    </a:lnTo>
                    <a:lnTo>
                      <a:pt x="926" y="232"/>
                    </a:lnTo>
                    <a:lnTo>
                      <a:pt x="930" y="240"/>
                    </a:lnTo>
                    <a:lnTo>
                      <a:pt x="932" y="248"/>
                    </a:lnTo>
                    <a:lnTo>
                      <a:pt x="934" y="258"/>
                    </a:lnTo>
                    <a:lnTo>
                      <a:pt x="935" y="266"/>
                    </a:lnTo>
                    <a:lnTo>
                      <a:pt x="935" y="275"/>
                    </a:lnTo>
                    <a:lnTo>
                      <a:pt x="934" y="284"/>
                    </a:lnTo>
                    <a:lnTo>
                      <a:pt x="933" y="293"/>
                    </a:lnTo>
                    <a:lnTo>
                      <a:pt x="931" y="301"/>
                    </a:lnTo>
                    <a:lnTo>
                      <a:pt x="927" y="309"/>
                    </a:lnTo>
                    <a:lnTo>
                      <a:pt x="923" y="318"/>
                    </a:lnTo>
                    <a:lnTo>
                      <a:pt x="918" y="326"/>
                    </a:lnTo>
                    <a:lnTo>
                      <a:pt x="913" y="333"/>
                    </a:lnTo>
                    <a:lnTo>
                      <a:pt x="905" y="340"/>
                    </a:lnTo>
                    <a:lnTo>
                      <a:pt x="898" y="346"/>
                    </a:lnTo>
                    <a:lnTo>
                      <a:pt x="891" y="351"/>
                    </a:lnTo>
                    <a:lnTo>
                      <a:pt x="883" y="355"/>
                    </a:lnTo>
                    <a:lnTo>
                      <a:pt x="874" y="359"/>
                    </a:lnTo>
                    <a:lnTo>
                      <a:pt x="866" y="361"/>
                    </a:lnTo>
                    <a:lnTo>
                      <a:pt x="858" y="363"/>
                    </a:lnTo>
                    <a:lnTo>
                      <a:pt x="848" y="364"/>
                    </a:lnTo>
                    <a:lnTo>
                      <a:pt x="839" y="364"/>
                    </a:lnTo>
                    <a:lnTo>
                      <a:pt x="831" y="363"/>
                    </a:lnTo>
                    <a:lnTo>
                      <a:pt x="821" y="362"/>
                    </a:lnTo>
                    <a:lnTo>
                      <a:pt x="813" y="359"/>
                    </a:lnTo>
                    <a:lnTo>
                      <a:pt x="805" y="356"/>
                    </a:lnTo>
                    <a:lnTo>
                      <a:pt x="796" y="352"/>
                    </a:lnTo>
                    <a:lnTo>
                      <a:pt x="788" y="347"/>
                    </a:lnTo>
                    <a:lnTo>
                      <a:pt x="781" y="3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39" name="Freeform 254"/>
              <p:cNvSpPr>
                <a:spLocks/>
              </p:cNvSpPr>
              <p:nvPr/>
            </p:nvSpPr>
            <p:spPr bwMode="auto">
              <a:xfrm>
                <a:off x="1364" y="1557"/>
                <a:ext cx="116" cy="291"/>
              </a:xfrm>
              <a:custGeom>
                <a:avLst/>
                <a:gdLst>
                  <a:gd name="T0" fmla="*/ 0 w 187"/>
                  <a:gd name="T1" fmla="*/ 1 h 590"/>
                  <a:gd name="T2" fmla="*/ 0 w 187"/>
                  <a:gd name="T3" fmla="*/ 1 h 590"/>
                  <a:gd name="T4" fmla="*/ 0 w 187"/>
                  <a:gd name="T5" fmla="*/ 1 h 590"/>
                  <a:gd name="T6" fmla="*/ 0 w 187"/>
                  <a:gd name="T7" fmla="*/ 1 h 590"/>
                  <a:gd name="T8" fmla="*/ 0 w 187"/>
                  <a:gd name="T9" fmla="*/ 1 h 590"/>
                  <a:gd name="T10" fmla="*/ 0 w 187"/>
                  <a:gd name="T11" fmla="*/ 1 h 590"/>
                  <a:gd name="T12" fmla="*/ 0 w 187"/>
                  <a:gd name="T13" fmla="*/ 1 h 590"/>
                  <a:gd name="T14" fmla="*/ 0 w 187"/>
                  <a:gd name="T15" fmla="*/ 1 h 590"/>
                  <a:gd name="T16" fmla="*/ 0 w 187"/>
                  <a:gd name="T17" fmla="*/ 1 h 590"/>
                  <a:gd name="T18" fmla="*/ 0 w 187"/>
                  <a:gd name="T19" fmla="*/ 1 h 590"/>
                  <a:gd name="T20" fmla="*/ 0 w 187"/>
                  <a:gd name="T21" fmla="*/ 1 h 590"/>
                  <a:gd name="T22" fmla="*/ 0 w 187"/>
                  <a:gd name="T23" fmla="*/ 1 h 590"/>
                  <a:gd name="T24" fmla="*/ 0 w 187"/>
                  <a:gd name="T25" fmla="*/ 1 h 590"/>
                  <a:gd name="T26" fmla="*/ 0 w 187"/>
                  <a:gd name="T27" fmla="*/ 1 h 590"/>
                  <a:gd name="T28" fmla="*/ 0 w 187"/>
                  <a:gd name="T29" fmla="*/ 1 h 590"/>
                  <a:gd name="T30" fmla="*/ 0 w 187"/>
                  <a:gd name="T31" fmla="*/ 1 h 590"/>
                  <a:gd name="T32" fmla="*/ 0 w 187"/>
                  <a:gd name="T33" fmla="*/ 1 h 590"/>
                  <a:gd name="T34" fmla="*/ 0 w 187"/>
                  <a:gd name="T35" fmla="*/ 0 h 590"/>
                  <a:gd name="T36" fmla="*/ 0 w 187"/>
                  <a:gd name="T37" fmla="*/ 0 h 590"/>
                  <a:gd name="T38" fmla="*/ 0 w 187"/>
                  <a:gd name="T39" fmla="*/ 0 h 590"/>
                  <a:gd name="T40" fmla="*/ 0 w 187"/>
                  <a:gd name="T41" fmla="*/ 0 h 590"/>
                  <a:gd name="T42" fmla="*/ 0 w 187"/>
                  <a:gd name="T43" fmla="*/ 0 h 590"/>
                  <a:gd name="T44" fmla="*/ 0 w 187"/>
                  <a:gd name="T45" fmla="*/ 0 h 590"/>
                  <a:gd name="T46" fmla="*/ 0 w 187"/>
                  <a:gd name="T47" fmla="*/ 0 h 590"/>
                  <a:gd name="T48" fmla="*/ 0 w 187"/>
                  <a:gd name="T49" fmla="*/ 0 h 590"/>
                  <a:gd name="T50" fmla="*/ 0 w 187"/>
                  <a:gd name="T51" fmla="*/ 0 h 590"/>
                  <a:gd name="T52" fmla="*/ 0 w 187"/>
                  <a:gd name="T53" fmla="*/ 0 h 590"/>
                  <a:gd name="T54" fmla="*/ 0 w 187"/>
                  <a:gd name="T55" fmla="*/ 0 h 590"/>
                  <a:gd name="T56" fmla="*/ 0 w 187"/>
                  <a:gd name="T57" fmla="*/ 0 h 590"/>
                  <a:gd name="T58" fmla="*/ 0 w 187"/>
                  <a:gd name="T59" fmla="*/ 0 h 590"/>
                  <a:gd name="T60" fmla="*/ 0 w 187"/>
                  <a:gd name="T61" fmla="*/ 0 h 590"/>
                  <a:gd name="T62" fmla="*/ 0 w 187"/>
                  <a:gd name="T63" fmla="*/ 0 h 590"/>
                  <a:gd name="T64" fmla="*/ 0 w 187"/>
                  <a:gd name="T65" fmla="*/ 0 h 5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7"/>
                  <a:gd name="T100" fmla="*/ 0 h 590"/>
                  <a:gd name="T101" fmla="*/ 187 w 187"/>
                  <a:gd name="T102" fmla="*/ 590 h 5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7" h="590">
                    <a:moveTo>
                      <a:pt x="186" y="93"/>
                    </a:moveTo>
                    <a:lnTo>
                      <a:pt x="187" y="497"/>
                    </a:lnTo>
                    <a:lnTo>
                      <a:pt x="186" y="507"/>
                    </a:lnTo>
                    <a:lnTo>
                      <a:pt x="185" y="516"/>
                    </a:lnTo>
                    <a:lnTo>
                      <a:pt x="183" y="525"/>
                    </a:lnTo>
                    <a:lnTo>
                      <a:pt x="180" y="533"/>
                    </a:lnTo>
                    <a:lnTo>
                      <a:pt x="175" y="542"/>
                    </a:lnTo>
                    <a:lnTo>
                      <a:pt x="171" y="550"/>
                    </a:lnTo>
                    <a:lnTo>
                      <a:pt x="165" y="556"/>
                    </a:lnTo>
                    <a:lnTo>
                      <a:pt x="160" y="563"/>
                    </a:lnTo>
                    <a:lnTo>
                      <a:pt x="153" y="570"/>
                    </a:lnTo>
                    <a:lnTo>
                      <a:pt x="146" y="575"/>
                    </a:lnTo>
                    <a:lnTo>
                      <a:pt x="138" y="579"/>
                    </a:lnTo>
                    <a:lnTo>
                      <a:pt x="130" y="583"/>
                    </a:lnTo>
                    <a:lnTo>
                      <a:pt x="121" y="586"/>
                    </a:lnTo>
                    <a:lnTo>
                      <a:pt x="113" y="588"/>
                    </a:lnTo>
                    <a:lnTo>
                      <a:pt x="104" y="590"/>
                    </a:lnTo>
                    <a:lnTo>
                      <a:pt x="94" y="590"/>
                    </a:lnTo>
                    <a:lnTo>
                      <a:pt x="84" y="590"/>
                    </a:lnTo>
                    <a:lnTo>
                      <a:pt x="75" y="588"/>
                    </a:lnTo>
                    <a:lnTo>
                      <a:pt x="66" y="586"/>
                    </a:lnTo>
                    <a:lnTo>
                      <a:pt x="58" y="583"/>
                    </a:lnTo>
                    <a:lnTo>
                      <a:pt x="50" y="579"/>
                    </a:lnTo>
                    <a:lnTo>
                      <a:pt x="42" y="575"/>
                    </a:lnTo>
                    <a:lnTo>
                      <a:pt x="34" y="570"/>
                    </a:lnTo>
                    <a:lnTo>
                      <a:pt x="28" y="563"/>
                    </a:lnTo>
                    <a:lnTo>
                      <a:pt x="22" y="557"/>
                    </a:lnTo>
                    <a:lnTo>
                      <a:pt x="17" y="550"/>
                    </a:lnTo>
                    <a:lnTo>
                      <a:pt x="13" y="542"/>
                    </a:lnTo>
                    <a:lnTo>
                      <a:pt x="8" y="534"/>
                    </a:lnTo>
                    <a:lnTo>
                      <a:pt x="5" y="525"/>
                    </a:lnTo>
                    <a:lnTo>
                      <a:pt x="3" y="517"/>
                    </a:lnTo>
                    <a:lnTo>
                      <a:pt x="1" y="507"/>
                    </a:lnTo>
                    <a:lnTo>
                      <a:pt x="1" y="498"/>
                    </a:lnTo>
                    <a:lnTo>
                      <a:pt x="0" y="93"/>
                    </a:lnTo>
                    <a:lnTo>
                      <a:pt x="1" y="83"/>
                    </a:lnTo>
                    <a:lnTo>
                      <a:pt x="2" y="74"/>
                    </a:lnTo>
                    <a:lnTo>
                      <a:pt x="4" y="66"/>
                    </a:lnTo>
                    <a:lnTo>
                      <a:pt x="7" y="57"/>
                    </a:lnTo>
                    <a:lnTo>
                      <a:pt x="11" y="49"/>
                    </a:lnTo>
                    <a:lnTo>
                      <a:pt x="16" y="41"/>
                    </a:lnTo>
                    <a:lnTo>
                      <a:pt x="21" y="34"/>
                    </a:lnTo>
                    <a:lnTo>
                      <a:pt x="27" y="27"/>
                    </a:lnTo>
                    <a:lnTo>
                      <a:pt x="34" y="21"/>
                    </a:lnTo>
                    <a:lnTo>
                      <a:pt x="41" y="16"/>
                    </a:lnTo>
                    <a:lnTo>
                      <a:pt x="49" y="12"/>
                    </a:lnTo>
                    <a:lnTo>
                      <a:pt x="57" y="8"/>
                    </a:lnTo>
                    <a:lnTo>
                      <a:pt x="65" y="5"/>
                    </a:lnTo>
                    <a:lnTo>
                      <a:pt x="74" y="2"/>
                    </a:lnTo>
                    <a:lnTo>
                      <a:pt x="83" y="0"/>
                    </a:lnTo>
                    <a:lnTo>
                      <a:pt x="93" y="0"/>
                    </a:lnTo>
                    <a:lnTo>
                      <a:pt x="103" y="0"/>
                    </a:lnTo>
                    <a:lnTo>
                      <a:pt x="112" y="2"/>
                    </a:lnTo>
                    <a:lnTo>
                      <a:pt x="120" y="5"/>
                    </a:lnTo>
                    <a:lnTo>
                      <a:pt x="129" y="8"/>
                    </a:lnTo>
                    <a:lnTo>
                      <a:pt x="137" y="12"/>
                    </a:lnTo>
                    <a:lnTo>
                      <a:pt x="145" y="16"/>
                    </a:lnTo>
                    <a:lnTo>
                      <a:pt x="153" y="21"/>
                    </a:lnTo>
                    <a:lnTo>
                      <a:pt x="159" y="27"/>
                    </a:lnTo>
                    <a:lnTo>
                      <a:pt x="165" y="34"/>
                    </a:lnTo>
                    <a:lnTo>
                      <a:pt x="170" y="41"/>
                    </a:lnTo>
                    <a:lnTo>
                      <a:pt x="174" y="49"/>
                    </a:lnTo>
                    <a:lnTo>
                      <a:pt x="179" y="56"/>
                    </a:lnTo>
                    <a:lnTo>
                      <a:pt x="182" y="66"/>
                    </a:lnTo>
                    <a:lnTo>
                      <a:pt x="184" y="74"/>
                    </a:lnTo>
                    <a:lnTo>
                      <a:pt x="186" y="83"/>
                    </a:lnTo>
                    <a:lnTo>
                      <a:pt x="186" y="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0" name="Freeform 255"/>
              <p:cNvSpPr>
                <a:spLocks/>
              </p:cNvSpPr>
              <p:nvPr/>
            </p:nvSpPr>
            <p:spPr bwMode="auto">
              <a:xfrm>
                <a:off x="1220" y="1380"/>
                <a:ext cx="116" cy="291"/>
              </a:xfrm>
              <a:custGeom>
                <a:avLst/>
                <a:gdLst>
                  <a:gd name="T0" fmla="*/ 1 w 800"/>
                  <a:gd name="T1" fmla="*/ 0 h 686"/>
                  <a:gd name="T2" fmla="*/ 1 w 800"/>
                  <a:gd name="T3" fmla="*/ 0 h 686"/>
                  <a:gd name="T4" fmla="*/ 1 w 800"/>
                  <a:gd name="T5" fmla="*/ 0 h 686"/>
                  <a:gd name="T6" fmla="*/ 1 w 800"/>
                  <a:gd name="T7" fmla="*/ 0 h 686"/>
                  <a:gd name="T8" fmla="*/ 1 w 800"/>
                  <a:gd name="T9" fmla="*/ 0 h 686"/>
                  <a:gd name="T10" fmla="*/ 1 w 800"/>
                  <a:gd name="T11" fmla="*/ 0 h 686"/>
                  <a:gd name="T12" fmla="*/ 1 w 800"/>
                  <a:gd name="T13" fmla="*/ 0 h 686"/>
                  <a:gd name="T14" fmla="*/ 1 w 800"/>
                  <a:gd name="T15" fmla="*/ 0 h 686"/>
                  <a:gd name="T16" fmla="*/ 1 w 800"/>
                  <a:gd name="T17" fmla="*/ 0 h 686"/>
                  <a:gd name="T18" fmla="*/ 1 w 800"/>
                  <a:gd name="T19" fmla="*/ 0 h 686"/>
                  <a:gd name="T20" fmla="*/ 1 w 800"/>
                  <a:gd name="T21" fmla="*/ 1 h 686"/>
                  <a:gd name="T22" fmla="*/ 1 w 800"/>
                  <a:gd name="T23" fmla="*/ 1 h 686"/>
                  <a:gd name="T24" fmla="*/ 1 w 800"/>
                  <a:gd name="T25" fmla="*/ 1 h 686"/>
                  <a:gd name="T26" fmla="*/ 1 w 800"/>
                  <a:gd name="T27" fmla="*/ 1 h 686"/>
                  <a:gd name="T28" fmla="*/ 1 w 800"/>
                  <a:gd name="T29" fmla="*/ 1 h 686"/>
                  <a:gd name="T30" fmla="*/ 1 w 800"/>
                  <a:gd name="T31" fmla="*/ 1 h 686"/>
                  <a:gd name="T32" fmla="*/ 1 w 800"/>
                  <a:gd name="T33" fmla="*/ 1 h 686"/>
                  <a:gd name="T34" fmla="*/ 1 w 800"/>
                  <a:gd name="T35" fmla="*/ 1 h 686"/>
                  <a:gd name="T36" fmla="*/ 0 w 800"/>
                  <a:gd name="T37" fmla="*/ 1 h 686"/>
                  <a:gd name="T38" fmla="*/ 0 w 800"/>
                  <a:gd name="T39" fmla="*/ 1 h 686"/>
                  <a:gd name="T40" fmla="*/ 0 w 800"/>
                  <a:gd name="T41" fmla="*/ 1 h 686"/>
                  <a:gd name="T42" fmla="*/ 0 w 800"/>
                  <a:gd name="T43" fmla="*/ 1 h 686"/>
                  <a:gd name="T44" fmla="*/ 0 w 800"/>
                  <a:gd name="T45" fmla="*/ 1 h 686"/>
                  <a:gd name="T46" fmla="*/ 0 w 800"/>
                  <a:gd name="T47" fmla="*/ 1 h 686"/>
                  <a:gd name="T48" fmla="*/ 0 w 800"/>
                  <a:gd name="T49" fmla="*/ 1 h 686"/>
                  <a:gd name="T50" fmla="*/ 0 w 800"/>
                  <a:gd name="T51" fmla="*/ 1 h 686"/>
                  <a:gd name="T52" fmla="*/ 0 w 800"/>
                  <a:gd name="T53" fmla="*/ 1 h 686"/>
                  <a:gd name="T54" fmla="*/ 0 w 800"/>
                  <a:gd name="T55" fmla="*/ 1 h 686"/>
                  <a:gd name="T56" fmla="*/ 0 w 800"/>
                  <a:gd name="T57" fmla="*/ 1 h 686"/>
                  <a:gd name="T58" fmla="*/ 0 w 800"/>
                  <a:gd name="T59" fmla="*/ 1 h 686"/>
                  <a:gd name="T60" fmla="*/ 0 w 800"/>
                  <a:gd name="T61" fmla="*/ 1 h 686"/>
                  <a:gd name="T62" fmla="*/ 0 w 800"/>
                  <a:gd name="T63" fmla="*/ 1 h 686"/>
                  <a:gd name="T64" fmla="*/ 0 w 800"/>
                  <a:gd name="T65" fmla="*/ 1 h 686"/>
                  <a:gd name="T66" fmla="*/ 0 w 800"/>
                  <a:gd name="T67" fmla="*/ 1 h 686"/>
                  <a:gd name="T68" fmla="*/ 0 w 800"/>
                  <a:gd name="T69" fmla="*/ 1 h 686"/>
                  <a:gd name="T70" fmla="*/ 0 w 800"/>
                  <a:gd name="T71" fmla="*/ 1 h 686"/>
                  <a:gd name="T72" fmla="*/ 0 w 800"/>
                  <a:gd name="T73" fmla="*/ 1 h 686"/>
                  <a:gd name="T74" fmla="*/ 0 w 800"/>
                  <a:gd name="T75" fmla="*/ 1 h 686"/>
                  <a:gd name="T76" fmla="*/ 0 w 800"/>
                  <a:gd name="T77" fmla="*/ 1 h 686"/>
                  <a:gd name="T78" fmla="*/ 0 w 800"/>
                  <a:gd name="T79" fmla="*/ 1 h 686"/>
                  <a:gd name="T80" fmla="*/ 0 w 800"/>
                  <a:gd name="T81" fmla="*/ 1 h 686"/>
                  <a:gd name="T82" fmla="*/ 0 w 800"/>
                  <a:gd name="T83" fmla="*/ 1 h 686"/>
                  <a:gd name="T84" fmla="*/ 1 w 800"/>
                  <a:gd name="T85" fmla="*/ 1 h 686"/>
                  <a:gd name="T86" fmla="*/ 1 w 800"/>
                  <a:gd name="T87" fmla="*/ 1 h 686"/>
                  <a:gd name="T88" fmla="*/ 1 w 800"/>
                  <a:gd name="T89" fmla="*/ 1 h 686"/>
                  <a:gd name="T90" fmla="*/ 1 w 800"/>
                  <a:gd name="T91" fmla="*/ 1 h 686"/>
                  <a:gd name="T92" fmla="*/ 1 w 800"/>
                  <a:gd name="T93" fmla="*/ 1 h 686"/>
                  <a:gd name="T94" fmla="*/ 1 w 800"/>
                  <a:gd name="T95" fmla="*/ 1 h 686"/>
                  <a:gd name="T96" fmla="*/ 1 w 800"/>
                  <a:gd name="T97" fmla="*/ 1 h 686"/>
                  <a:gd name="T98" fmla="*/ 1 w 800"/>
                  <a:gd name="T99" fmla="*/ 1 h 686"/>
                  <a:gd name="T100" fmla="*/ 1 w 800"/>
                  <a:gd name="T101" fmla="*/ 1 h 686"/>
                  <a:gd name="T102" fmla="*/ 2 w 800"/>
                  <a:gd name="T103" fmla="*/ 0 h 686"/>
                  <a:gd name="T104" fmla="*/ 2 w 800"/>
                  <a:gd name="T105" fmla="*/ 0 h 686"/>
                  <a:gd name="T106" fmla="*/ 2 w 800"/>
                  <a:gd name="T107" fmla="*/ 0 h 686"/>
                  <a:gd name="T108" fmla="*/ 2 w 800"/>
                  <a:gd name="T109" fmla="*/ 0 h 686"/>
                  <a:gd name="T110" fmla="*/ 2 w 800"/>
                  <a:gd name="T111" fmla="*/ 0 h 686"/>
                  <a:gd name="T112" fmla="*/ 2 w 800"/>
                  <a:gd name="T113" fmla="*/ 0 h 686"/>
                  <a:gd name="T114" fmla="*/ 2 w 800"/>
                  <a:gd name="T115" fmla="*/ 0 h 686"/>
                  <a:gd name="T116" fmla="*/ 2 w 800"/>
                  <a:gd name="T117" fmla="*/ 0 h 686"/>
                  <a:gd name="T118" fmla="*/ 2 w 800"/>
                  <a:gd name="T119" fmla="*/ 0 h 686"/>
                  <a:gd name="T120" fmla="*/ 2 w 800"/>
                  <a:gd name="T121" fmla="*/ 0 h 6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0"/>
                  <a:gd name="T184" fmla="*/ 0 h 686"/>
                  <a:gd name="T185" fmla="*/ 800 w 800"/>
                  <a:gd name="T186" fmla="*/ 686 h 6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0" h="686">
                    <a:moveTo>
                      <a:pt x="736" y="2"/>
                    </a:moveTo>
                    <a:lnTo>
                      <a:pt x="728" y="1"/>
                    </a:lnTo>
                    <a:lnTo>
                      <a:pt x="720" y="0"/>
                    </a:lnTo>
                    <a:lnTo>
                      <a:pt x="711" y="0"/>
                    </a:lnTo>
                    <a:lnTo>
                      <a:pt x="703" y="0"/>
                    </a:lnTo>
                    <a:lnTo>
                      <a:pt x="695" y="2"/>
                    </a:lnTo>
                    <a:lnTo>
                      <a:pt x="686" y="4"/>
                    </a:lnTo>
                    <a:lnTo>
                      <a:pt x="679" y="7"/>
                    </a:lnTo>
                    <a:lnTo>
                      <a:pt x="672" y="12"/>
                    </a:lnTo>
                    <a:lnTo>
                      <a:pt x="665" y="16"/>
                    </a:lnTo>
                    <a:lnTo>
                      <a:pt x="658" y="21"/>
                    </a:lnTo>
                    <a:lnTo>
                      <a:pt x="652" y="27"/>
                    </a:lnTo>
                    <a:lnTo>
                      <a:pt x="647" y="33"/>
                    </a:lnTo>
                    <a:lnTo>
                      <a:pt x="642" y="40"/>
                    </a:lnTo>
                    <a:lnTo>
                      <a:pt x="638" y="47"/>
                    </a:lnTo>
                    <a:lnTo>
                      <a:pt x="634" y="55"/>
                    </a:lnTo>
                    <a:lnTo>
                      <a:pt x="631" y="63"/>
                    </a:lnTo>
                    <a:lnTo>
                      <a:pt x="619" y="106"/>
                    </a:lnTo>
                    <a:lnTo>
                      <a:pt x="605" y="146"/>
                    </a:lnTo>
                    <a:lnTo>
                      <a:pt x="590" y="184"/>
                    </a:lnTo>
                    <a:lnTo>
                      <a:pt x="573" y="219"/>
                    </a:lnTo>
                    <a:lnTo>
                      <a:pt x="556" y="251"/>
                    </a:lnTo>
                    <a:lnTo>
                      <a:pt x="537" y="281"/>
                    </a:lnTo>
                    <a:lnTo>
                      <a:pt x="517" y="308"/>
                    </a:lnTo>
                    <a:lnTo>
                      <a:pt x="496" y="334"/>
                    </a:lnTo>
                    <a:lnTo>
                      <a:pt x="476" y="357"/>
                    </a:lnTo>
                    <a:lnTo>
                      <a:pt x="454" y="379"/>
                    </a:lnTo>
                    <a:lnTo>
                      <a:pt x="432" y="397"/>
                    </a:lnTo>
                    <a:lnTo>
                      <a:pt x="410" y="415"/>
                    </a:lnTo>
                    <a:lnTo>
                      <a:pt x="388" y="430"/>
                    </a:lnTo>
                    <a:lnTo>
                      <a:pt x="366" y="444"/>
                    </a:lnTo>
                    <a:lnTo>
                      <a:pt x="343" y="456"/>
                    </a:lnTo>
                    <a:lnTo>
                      <a:pt x="321" y="467"/>
                    </a:lnTo>
                    <a:lnTo>
                      <a:pt x="299" y="477"/>
                    </a:lnTo>
                    <a:lnTo>
                      <a:pt x="278" y="484"/>
                    </a:lnTo>
                    <a:lnTo>
                      <a:pt x="257" y="492"/>
                    </a:lnTo>
                    <a:lnTo>
                      <a:pt x="236" y="498"/>
                    </a:lnTo>
                    <a:lnTo>
                      <a:pt x="217" y="502"/>
                    </a:lnTo>
                    <a:lnTo>
                      <a:pt x="199" y="506"/>
                    </a:lnTo>
                    <a:lnTo>
                      <a:pt x="181" y="509"/>
                    </a:lnTo>
                    <a:lnTo>
                      <a:pt x="166" y="511"/>
                    </a:lnTo>
                    <a:lnTo>
                      <a:pt x="136" y="514"/>
                    </a:lnTo>
                    <a:lnTo>
                      <a:pt x="114" y="515"/>
                    </a:lnTo>
                    <a:lnTo>
                      <a:pt x="98" y="515"/>
                    </a:lnTo>
                    <a:lnTo>
                      <a:pt x="91" y="515"/>
                    </a:lnTo>
                    <a:lnTo>
                      <a:pt x="92" y="515"/>
                    </a:lnTo>
                    <a:lnTo>
                      <a:pt x="83" y="515"/>
                    </a:lnTo>
                    <a:lnTo>
                      <a:pt x="74" y="515"/>
                    </a:lnTo>
                    <a:lnTo>
                      <a:pt x="66" y="518"/>
                    </a:lnTo>
                    <a:lnTo>
                      <a:pt x="58" y="520"/>
                    </a:lnTo>
                    <a:lnTo>
                      <a:pt x="50" y="523"/>
                    </a:lnTo>
                    <a:lnTo>
                      <a:pt x="42" y="526"/>
                    </a:lnTo>
                    <a:lnTo>
                      <a:pt x="36" y="531"/>
                    </a:lnTo>
                    <a:lnTo>
                      <a:pt x="29" y="535"/>
                    </a:lnTo>
                    <a:lnTo>
                      <a:pt x="23" y="541"/>
                    </a:lnTo>
                    <a:lnTo>
                      <a:pt x="17" y="548"/>
                    </a:lnTo>
                    <a:lnTo>
                      <a:pt x="13" y="554"/>
                    </a:lnTo>
                    <a:lnTo>
                      <a:pt x="9" y="561"/>
                    </a:lnTo>
                    <a:lnTo>
                      <a:pt x="5" y="569"/>
                    </a:lnTo>
                    <a:lnTo>
                      <a:pt x="3" y="577"/>
                    </a:lnTo>
                    <a:lnTo>
                      <a:pt x="1" y="586"/>
                    </a:lnTo>
                    <a:lnTo>
                      <a:pt x="0" y="594"/>
                    </a:lnTo>
                    <a:lnTo>
                      <a:pt x="0" y="603"/>
                    </a:lnTo>
                    <a:lnTo>
                      <a:pt x="0" y="612"/>
                    </a:lnTo>
                    <a:lnTo>
                      <a:pt x="2" y="620"/>
                    </a:lnTo>
                    <a:lnTo>
                      <a:pt x="4" y="628"/>
                    </a:lnTo>
                    <a:lnTo>
                      <a:pt x="7" y="636"/>
                    </a:lnTo>
                    <a:lnTo>
                      <a:pt x="10" y="643"/>
                    </a:lnTo>
                    <a:lnTo>
                      <a:pt x="15" y="650"/>
                    </a:lnTo>
                    <a:lnTo>
                      <a:pt x="20" y="656"/>
                    </a:lnTo>
                    <a:lnTo>
                      <a:pt x="25" y="663"/>
                    </a:lnTo>
                    <a:lnTo>
                      <a:pt x="32" y="668"/>
                    </a:lnTo>
                    <a:lnTo>
                      <a:pt x="39" y="673"/>
                    </a:lnTo>
                    <a:lnTo>
                      <a:pt x="45" y="677"/>
                    </a:lnTo>
                    <a:lnTo>
                      <a:pt x="53" y="680"/>
                    </a:lnTo>
                    <a:lnTo>
                      <a:pt x="62" y="683"/>
                    </a:lnTo>
                    <a:lnTo>
                      <a:pt x="70" y="685"/>
                    </a:lnTo>
                    <a:lnTo>
                      <a:pt x="78" y="686"/>
                    </a:lnTo>
                    <a:lnTo>
                      <a:pt x="86" y="686"/>
                    </a:lnTo>
                    <a:lnTo>
                      <a:pt x="104" y="686"/>
                    </a:lnTo>
                    <a:lnTo>
                      <a:pt x="133" y="685"/>
                    </a:lnTo>
                    <a:lnTo>
                      <a:pt x="171" y="682"/>
                    </a:lnTo>
                    <a:lnTo>
                      <a:pt x="191" y="679"/>
                    </a:lnTo>
                    <a:lnTo>
                      <a:pt x="215" y="676"/>
                    </a:lnTo>
                    <a:lnTo>
                      <a:pt x="239" y="671"/>
                    </a:lnTo>
                    <a:lnTo>
                      <a:pt x="266" y="665"/>
                    </a:lnTo>
                    <a:lnTo>
                      <a:pt x="293" y="657"/>
                    </a:lnTo>
                    <a:lnTo>
                      <a:pt x="321" y="649"/>
                    </a:lnTo>
                    <a:lnTo>
                      <a:pt x="350" y="639"/>
                    </a:lnTo>
                    <a:lnTo>
                      <a:pt x="379" y="627"/>
                    </a:lnTo>
                    <a:lnTo>
                      <a:pt x="409" y="614"/>
                    </a:lnTo>
                    <a:lnTo>
                      <a:pt x="439" y="597"/>
                    </a:lnTo>
                    <a:lnTo>
                      <a:pt x="470" y="580"/>
                    </a:lnTo>
                    <a:lnTo>
                      <a:pt x="501" y="560"/>
                    </a:lnTo>
                    <a:lnTo>
                      <a:pt x="531" y="538"/>
                    </a:lnTo>
                    <a:lnTo>
                      <a:pt x="560" y="513"/>
                    </a:lnTo>
                    <a:lnTo>
                      <a:pt x="589" y="486"/>
                    </a:lnTo>
                    <a:lnTo>
                      <a:pt x="618" y="456"/>
                    </a:lnTo>
                    <a:lnTo>
                      <a:pt x="645" y="424"/>
                    </a:lnTo>
                    <a:lnTo>
                      <a:pt x="672" y="389"/>
                    </a:lnTo>
                    <a:lnTo>
                      <a:pt x="697" y="351"/>
                    </a:lnTo>
                    <a:lnTo>
                      <a:pt x="721" y="308"/>
                    </a:lnTo>
                    <a:lnTo>
                      <a:pt x="742" y="264"/>
                    </a:lnTo>
                    <a:lnTo>
                      <a:pt x="763" y="215"/>
                    </a:lnTo>
                    <a:lnTo>
                      <a:pt x="782" y="163"/>
                    </a:lnTo>
                    <a:lnTo>
                      <a:pt x="797" y="107"/>
                    </a:lnTo>
                    <a:lnTo>
                      <a:pt x="799" y="99"/>
                    </a:lnTo>
                    <a:lnTo>
                      <a:pt x="800" y="90"/>
                    </a:lnTo>
                    <a:lnTo>
                      <a:pt x="800" y="82"/>
                    </a:lnTo>
                    <a:lnTo>
                      <a:pt x="799" y="74"/>
                    </a:lnTo>
                    <a:lnTo>
                      <a:pt x="798" y="65"/>
                    </a:lnTo>
                    <a:lnTo>
                      <a:pt x="795" y="57"/>
                    </a:lnTo>
                    <a:lnTo>
                      <a:pt x="792" y="50"/>
                    </a:lnTo>
                    <a:lnTo>
                      <a:pt x="789" y="43"/>
                    </a:lnTo>
                    <a:lnTo>
                      <a:pt x="784" y="35"/>
                    </a:lnTo>
                    <a:lnTo>
                      <a:pt x="780" y="29"/>
                    </a:lnTo>
                    <a:lnTo>
                      <a:pt x="774" y="23"/>
                    </a:lnTo>
                    <a:lnTo>
                      <a:pt x="767" y="18"/>
                    </a:lnTo>
                    <a:lnTo>
                      <a:pt x="760" y="13"/>
                    </a:lnTo>
                    <a:lnTo>
                      <a:pt x="753" y="8"/>
                    </a:lnTo>
                    <a:lnTo>
                      <a:pt x="745" y="5"/>
                    </a:lnTo>
                    <a:lnTo>
                      <a:pt x="736"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1" name="Freeform 256"/>
              <p:cNvSpPr>
                <a:spLocks/>
              </p:cNvSpPr>
              <p:nvPr/>
            </p:nvSpPr>
            <p:spPr bwMode="auto">
              <a:xfrm>
                <a:off x="1404" y="1336"/>
                <a:ext cx="116" cy="291"/>
              </a:xfrm>
              <a:custGeom>
                <a:avLst/>
                <a:gdLst>
                  <a:gd name="T0" fmla="*/ 1 w 444"/>
                  <a:gd name="T1" fmla="*/ 0 h 931"/>
                  <a:gd name="T2" fmla="*/ 1 w 444"/>
                  <a:gd name="T3" fmla="*/ 0 h 931"/>
                  <a:gd name="T4" fmla="*/ 1 w 444"/>
                  <a:gd name="T5" fmla="*/ 0 h 931"/>
                  <a:gd name="T6" fmla="*/ 1 w 444"/>
                  <a:gd name="T7" fmla="*/ 0 h 931"/>
                  <a:gd name="T8" fmla="*/ 1 w 444"/>
                  <a:gd name="T9" fmla="*/ 0 h 931"/>
                  <a:gd name="T10" fmla="*/ 1 w 444"/>
                  <a:gd name="T11" fmla="*/ 0 h 931"/>
                  <a:gd name="T12" fmla="*/ 1 w 444"/>
                  <a:gd name="T13" fmla="*/ 0 h 931"/>
                  <a:gd name="T14" fmla="*/ 0 w 444"/>
                  <a:gd name="T15" fmla="*/ 0 h 931"/>
                  <a:gd name="T16" fmla="*/ 0 w 444"/>
                  <a:gd name="T17" fmla="*/ 0 h 931"/>
                  <a:gd name="T18" fmla="*/ 0 w 444"/>
                  <a:gd name="T19" fmla="*/ 0 h 931"/>
                  <a:gd name="T20" fmla="*/ 0 w 444"/>
                  <a:gd name="T21" fmla="*/ 0 h 931"/>
                  <a:gd name="T22" fmla="*/ 0 w 444"/>
                  <a:gd name="T23" fmla="*/ 0 h 931"/>
                  <a:gd name="T24" fmla="*/ 0 w 444"/>
                  <a:gd name="T25" fmla="*/ 0 h 931"/>
                  <a:gd name="T26" fmla="*/ 0 w 444"/>
                  <a:gd name="T27" fmla="*/ 0 h 931"/>
                  <a:gd name="T28" fmla="*/ 0 w 444"/>
                  <a:gd name="T29" fmla="*/ 0 h 931"/>
                  <a:gd name="T30" fmla="*/ 0 w 444"/>
                  <a:gd name="T31" fmla="*/ 0 h 931"/>
                  <a:gd name="T32" fmla="*/ 0 w 444"/>
                  <a:gd name="T33" fmla="*/ 0 h 931"/>
                  <a:gd name="T34" fmla="*/ 0 w 444"/>
                  <a:gd name="T35" fmla="*/ 0 h 931"/>
                  <a:gd name="T36" fmla="*/ 0 w 444"/>
                  <a:gd name="T37" fmla="*/ 1 h 931"/>
                  <a:gd name="T38" fmla="*/ 0 w 444"/>
                  <a:gd name="T39" fmla="*/ 1 h 931"/>
                  <a:gd name="T40" fmla="*/ 0 w 444"/>
                  <a:gd name="T41" fmla="*/ 1 h 931"/>
                  <a:gd name="T42" fmla="*/ 0 w 444"/>
                  <a:gd name="T43" fmla="*/ 1 h 931"/>
                  <a:gd name="T44" fmla="*/ 0 w 444"/>
                  <a:gd name="T45" fmla="*/ 1 h 931"/>
                  <a:gd name="T46" fmla="*/ 0 w 444"/>
                  <a:gd name="T47" fmla="*/ 1 h 931"/>
                  <a:gd name="T48" fmla="*/ 0 w 444"/>
                  <a:gd name="T49" fmla="*/ 1 h 931"/>
                  <a:gd name="T50" fmla="*/ 0 w 444"/>
                  <a:gd name="T51" fmla="*/ 1 h 931"/>
                  <a:gd name="T52" fmla="*/ 0 w 444"/>
                  <a:gd name="T53" fmla="*/ 1 h 931"/>
                  <a:gd name="T54" fmla="*/ 0 w 444"/>
                  <a:gd name="T55" fmla="*/ 1 h 931"/>
                  <a:gd name="T56" fmla="*/ 0 w 444"/>
                  <a:gd name="T57" fmla="*/ 1 h 931"/>
                  <a:gd name="T58" fmla="*/ 0 w 444"/>
                  <a:gd name="T59" fmla="*/ 1 h 931"/>
                  <a:gd name="T60" fmla="*/ 0 w 444"/>
                  <a:gd name="T61" fmla="*/ 1 h 931"/>
                  <a:gd name="T62" fmla="*/ 0 w 444"/>
                  <a:gd name="T63" fmla="*/ 1 h 931"/>
                  <a:gd name="T64" fmla="*/ 0 w 444"/>
                  <a:gd name="T65" fmla="*/ 1 h 931"/>
                  <a:gd name="T66" fmla="*/ 0 w 444"/>
                  <a:gd name="T67" fmla="*/ 1 h 931"/>
                  <a:gd name="T68" fmla="*/ 0 w 444"/>
                  <a:gd name="T69" fmla="*/ 2 h 931"/>
                  <a:gd name="T70" fmla="*/ 0 w 444"/>
                  <a:gd name="T71" fmla="*/ 2 h 931"/>
                  <a:gd name="T72" fmla="*/ 0 w 444"/>
                  <a:gd name="T73" fmla="*/ 2 h 931"/>
                  <a:gd name="T74" fmla="*/ 0 w 444"/>
                  <a:gd name="T75" fmla="*/ 2 h 931"/>
                  <a:gd name="T76" fmla="*/ 0 w 444"/>
                  <a:gd name="T77" fmla="*/ 2 h 931"/>
                  <a:gd name="T78" fmla="*/ 0 w 444"/>
                  <a:gd name="T79" fmla="*/ 2 h 931"/>
                  <a:gd name="T80" fmla="*/ 0 w 444"/>
                  <a:gd name="T81" fmla="*/ 2 h 931"/>
                  <a:gd name="T82" fmla="*/ 0 w 444"/>
                  <a:gd name="T83" fmla="*/ 2 h 931"/>
                  <a:gd name="T84" fmla="*/ 0 w 444"/>
                  <a:gd name="T85" fmla="*/ 2 h 931"/>
                  <a:gd name="T86" fmla="*/ 0 w 444"/>
                  <a:gd name="T87" fmla="*/ 2 h 931"/>
                  <a:gd name="T88" fmla="*/ 0 w 444"/>
                  <a:gd name="T89" fmla="*/ 2 h 931"/>
                  <a:gd name="T90" fmla="*/ 0 w 444"/>
                  <a:gd name="T91" fmla="*/ 2 h 931"/>
                  <a:gd name="T92" fmla="*/ 0 w 444"/>
                  <a:gd name="T93" fmla="*/ 2 h 931"/>
                  <a:gd name="T94" fmla="*/ 0 w 444"/>
                  <a:gd name="T95" fmla="*/ 2 h 931"/>
                  <a:gd name="T96" fmla="*/ 0 w 444"/>
                  <a:gd name="T97" fmla="*/ 2 h 931"/>
                  <a:gd name="T98" fmla="*/ 0 w 444"/>
                  <a:gd name="T99" fmla="*/ 2 h 931"/>
                  <a:gd name="T100" fmla="*/ 0 w 444"/>
                  <a:gd name="T101" fmla="*/ 1 h 931"/>
                  <a:gd name="T102" fmla="*/ 1 w 444"/>
                  <a:gd name="T103" fmla="*/ 1 h 931"/>
                  <a:gd name="T104" fmla="*/ 1 w 444"/>
                  <a:gd name="T105" fmla="*/ 1 h 931"/>
                  <a:gd name="T106" fmla="*/ 1 w 444"/>
                  <a:gd name="T107" fmla="*/ 1 h 931"/>
                  <a:gd name="T108" fmla="*/ 1 w 444"/>
                  <a:gd name="T109" fmla="*/ 1 h 931"/>
                  <a:gd name="T110" fmla="*/ 1 w 444"/>
                  <a:gd name="T111" fmla="*/ 1 h 931"/>
                  <a:gd name="T112" fmla="*/ 1 w 444"/>
                  <a:gd name="T113" fmla="*/ 1 h 931"/>
                  <a:gd name="T114" fmla="*/ 1 w 444"/>
                  <a:gd name="T115" fmla="*/ 1 h 931"/>
                  <a:gd name="T116" fmla="*/ 1 w 444"/>
                  <a:gd name="T117" fmla="*/ 0 h 931"/>
                  <a:gd name="T118" fmla="*/ 1 w 444"/>
                  <a:gd name="T119" fmla="*/ 0 h 931"/>
                  <a:gd name="T120" fmla="*/ 1 w 444"/>
                  <a:gd name="T121" fmla="*/ 0 h 9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4"/>
                  <a:gd name="T184" fmla="*/ 0 h 931"/>
                  <a:gd name="T185" fmla="*/ 444 w 444"/>
                  <a:gd name="T186" fmla="*/ 931 h 9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4" h="931">
                    <a:moveTo>
                      <a:pt x="394" y="59"/>
                    </a:moveTo>
                    <a:lnTo>
                      <a:pt x="391" y="51"/>
                    </a:lnTo>
                    <a:lnTo>
                      <a:pt x="388" y="43"/>
                    </a:lnTo>
                    <a:lnTo>
                      <a:pt x="383" y="36"/>
                    </a:lnTo>
                    <a:lnTo>
                      <a:pt x="377" y="29"/>
                    </a:lnTo>
                    <a:lnTo>
                      <a:pt x="372" y="24"/>
                    </a:lnTo>
                    <a:lnTo>
                      <a:pt x="365" y="17"/>
                    </a:lnTo>
                    <a:lnTo>
                      <a:pt x="359" y="13"/>
                    </a:lnTo>
                    <a:lnTo>
                      <a:pt x="351" y="9"/>
                    </a:lnTo>
                    <a:lnTo>
                      <a:pt x="344" y="6"/>
                    </a:lnTo>
                    <a:lnTo>
                      <a:pt x="336" y="3"/>
                    </a:lnTo>
                    <a:lnTo>
                      <a:pt x="329" y="1"/>
                    </a:lnTo>
                    <a:lnTo>
                      <a:pt x="320" y="0"/>
                    </a:lnTo>
                    <a:lnTo>
                      <a:pt x="311" y="0"/>
                    </a:lnTo>
                    <a:lnTo>
                      <a:pt x="303" y="1"/>
                    </a:lnTo>
                    <a:lnTo>
                      <a:pt x="294" y="2"/>
                    </a:lnTo>
                    <a:lnTo>
                      <a:pt x="286" y="4"/>
                    </a:lnTo>
                    <a:lnTo>
                      <a:pt x="278" y="7"/>
                    </a:lnTo>
                    <a:lnTo>
                      <a:pt x="271" y="11"/>
                    </a:lnTo>
                    <a:lnTo>
                      <a:pt x="263" y="15"/>
                    </a:lnTo>
                    <a:lnTo>
                      <a:pt x="256" y="21"/>
                    </a:lnTo>
                    <a:lnTo>
                      <a:pt x="251" y="27"/>
                    </a:lnTo>
                    <a:lnTo>
                      <a:pt x="245" y="33"/>
                    </a:lnTo>
                    <a:lnTo>
                      <a:pt x="240" y="40"/>
                    </a:lnTo>
                    <a:lnTo>
                      <a:pt x="236" y="47"/>
                    </a:lnTo>
                    <a:lnTo>
                      <a:pt x="233" y="55"/>
                    </a:lnTo>
                    <a:lnTo>
                      <a:pt x="230" y="62"/>
                    </a:lnTo>
                    <a:lnTo>
                      <a:pt x="228" y="70"/>
                    </a:lnTo>
                    <a:lnTo>
                      <a:pt x="227" y="79"/>
                    </a:lnTo>
                    <a:lnTo>
                      <a:pt x="227" y="87"/>
                    </a:lnTo>
                    <a:lnTo>
                      <a:pt x="228" y="95"/>
                    </a:lnTo>
                    <a:lnTo>
                      <a:pt x="229" y="103"/>
                    </a:lnTo>
                    <a:lnTo>
                      <a:pt x="231" y="113"/>
                    </a:lnTo>
                    <a:lnTo>
                      <a:pt x="245" y="155"/>
                    </a:lnTo>
                    <a:lnTo>
                      <a:pt x="255" y="197"/>
                    </a:lnTo>
                    <a:lnTo>
                      <a:pt x="262" y="236"/>
                    </a:lnTo>
                    <a:lnTo>
                      <a:pt x="268" y="275"/>
                    </a:lnTo>
                    <a:lnTo>
                      <a:pt x="272" y="311"/>
                    </a:lnTo>
                    <a:lnTo>
                      <a:pt x="273" y="345"/>
                    </a:lnTo>
                    <a:lnTo>
                      <a:pt x="272" y="378"/>
                    </a:lnTo>
                    <a:lnTo>
                      <a:pt x="269" y="410"/>
                    </a:lnTo>
                    <a:lnTo>
                      <a:pt x="264" y="440"/>
                    </a:lnTo>
                    <a:lnTo>
                      <a:pt x="259" y="469"/>
                    </a:lnTo>
                    <a:lnTo>
                      <a:pt x="252" y="497"/>
                    </a:lnTo>
                    <a:lnTo>
                      <a:pt x="244" y="523"/>
                    </a:lnTo>
                    <a:lnTo>
                      <a:pt x="234" y="547"/>
                    </a:lnTo>
                    <a:lnTo>
                      <a:pt x="224" y="570"/>
                    </a:lnTo>
                    <a:lnTo>
                      <a:pt x="212" y="592"/>
                    </a:lnTo>
                    <a:lnTo>
                      <a:pt x="201" y="612"/>
                    </a:lnTo>
                    <a:lnTo>
                      <a:pt x="189" y="631"/>
                    </a:lnTo>
                    <a:lnTo>
                      <a:pt x="176" y="649"/>
                    </a:lnTo>
                    <a:lnTo>
                      <a:pt x="164" y="665"/>
                    </a:lnTo>
                    <a:lnTo>
                      <a:pt x="150" y="681"/>
                    </a:lnTo>
                    <a:lnTo>
                      <a:pt x="138" y="694"/>
                    </a:lnTo>
                    <a:lnTo>
                      <a:pt x="125" y="707"/>
                    </a:lnTo>
                    <a:lnTo>
                      <a:pt x="113" y="718"/>
                    </a:lnTo>
                    <a:lnTo>
                      <a:pt x="101" y="729"/>
                    </a:lnTo>
                    <a:lnTo>
                      <a:pt x="81" y="745"/>
                    </a:lnTo>
                    <a:lnTo>
                      <a:pt x="64" y="758"/>
                    </a:lnTo>
                    <a:lnTo>
                      <a:pt x="52" y="766"/>
                    </a:lnTo>
                    <a:lnTo>
                      <a:pt x="45" y="769"/>
                    </a:lnTo>
                    <a:lnTo>
                      <a:pt x="38" y="773"/>
                    </a:lnTo>
                    <a:lnTo>
                      <a:pt x="31" y="778"/>
                    </a:lnTo>
                    <a:lnTo>
                      <a:pt x="25" y="785"/>
                    </a:lnTo>
                    <a:lnTo>
                      <a:pt x="19" y="791"/>
                    </a:lnTo>
                    <a:lnTo>
                      <a:pt x="14" y="797"/>
                    </a:lnTo>
                    <a:lnTo>
                      <a:pt x="10" y="804"/>
                    </a:lnTo>
                    <a:lnTo>
                      <a:pt x="7" y="812"/>
                    </a:lnTo>
                    <a:lnTo>
                      <a:pt x="4" y="820"/>
                    </a:lnTo>
                    <a:lnTo>
                      <a:pt x="2" y="827"/>
                    </a:lnTo>
                    <a:lnTo>
                      <a:pt x="1" y="835"/>
                    </a:lnTo>
                    <a:lnTo>
                      <a:pt x="0" y="844"/>
                    </a:lnTo>
                    <a:lnTo>
                      <a:pt x="1" y="852"/>
                    </a:lnTo>
                    <a:lnTo>
                      <a:pt x="2" y="860"/>
                    </a:lnTo>
                    <a:lnTo>
                      <a:pt x="4" y="869"/>
                    </a:lnTo>
                    <a:lnTo>
                      <a:pt x="6" y="877"/>
                    </a:lnTo>
                    <a:lnTo>
                      <a:pt x="10" y="885"/>
                    </a:lnTo>
                    <a:lnTo>
                      <a:pt x="14" y="892"/>
                    </a:lnTo>
                    <a:lnTo>
                      <a:pt x="19" y="900"/>
                    </a:lnTo>
                    <a:lnTo>
                      <a:pt x="26" y="906"/>
                    </a:lnTo>
                    <a:lnTo>
                      <a:pt x="32" y="911"/>
                    </a:lnTo>
                    <a:lnTo>
                      <a:pt x="38" y="916"/>
                    </a:lnTo>
                    <a:lnTo>
                      <a:pt x="45" y="920"/>
                    </a:lnTo>
                    <a:lnTo>
                      <a:pt x="53" y="923"/>
                    </a:lnTo>
                    <a:lnTo>
                      <a:pt x="61" y="927"/>
                    </a:lnTo>
                    <a:lnTo>
                      <a:pt x="68" y="929"/>
                    </a:lnTo>
                    <a:lnTo>
                      <a:pt x="77" y="930"/>
                    </a:lnTo>
                    <a:lnTo>
                      <a:pt x="85" y="931"/>
                    </a:lnTo>
                    <a:lnTo>
                      <a:pt x="93" y="930"/>
                    </a:lnTo>
                    <a:lnTo>
                      <a:pt x="101" y="929"/>
                    </a:lnTo>
                    <a:lnTo>
                      <a:pt x="110" y="927"/>
                    </a:lnTo>
                    <a:lnTo>
                      <a:pt x="118" y="925"/>
                    </a:lnTo>
                    <a:lnTo>
                      <a:pt x="126" y="920"/>
                    </a:lnTo>
                    <a:lnTo>
                      <a:pt x="132" y="917"/>
                    </a:lnTo>
                    <a:lnTo>
                      <a:pt x="147" y="908"/>
                    </a:lnTo>
                    <a:lnTo>
                      <a:pt x="170" y="892"/>
                    </a:lnTo>
                    <a:lnTo>
                      <a:pt x="198" y="870"/>
                    </a:lnTo>
                    <a:lnTo>
                      <a:pt x="213" y="857"/>
                    </a:lnTo>
                    <a:lnTo>
                      <a:pt x="230" y="842"/>
                    </a:lnTo>
                    <a:lnTo>
                      <a:pt x="248" y="825"/>
                    </a:lnTo>
                    <a:lnTo>
                      <a:pt x="265" y="806"/>
                    </a:lnTo>
                    <a:lnTo>
                      <a:pt x="284" y="787"/>
                    </a:lnTo>
                    <a:lnTo>
                      <a:pt x="302" y="765"/>
                    </a:lnTo>
                    <a:lnTo>
                      <a:pt x="319" y="741"/>
                    </a:lnTo>
                    <a:lnTo>
                      <a:pt x="337" y="716"/>
                    </a:lnTo>
                    <a:lnTo>
                      <a:pt x="354" y="689"/>
                    </a:lnTo>
                    <a:lnTo>
                      <a:pt x="370" y="660"/>
                    </a:lnTo>
                    <a:lnTo>
                      <a:pt x="385" y="630"/>
                    </a:lnTo>
                    <a:lnTo>
                      <a:pt x="398" y="597"/>
                    </a:lnTo>
                    <a:lnTo>
                      <a:pt x="411" y="563"/>
                    </a:lnTo>
                    <a:lnTo>
                      <a:pt x="422" y="526"/>
                    </a:lnTo>
                    <a:lnTo>
                      <a:pt x="430" y="489"/>
                    </a:lnTo>
                    <a:lnTo>
                      <a:pt x="438" y="449"/>
                    </a:lnTo>
                    <a:lnTo>
                      <a:pt x="442" y="407"/>
                    </a:lnTo>
                    <a:lnTo>
                      <a:pt x="444" y="364"/>
                    </a:lnTo>
                    <a:lnTo>
                      <a:pt x="444" y="317"/>
                    </a:lnTo>
                    <a:lnTo>
                      <a:pt x="441" y="269"/>
                    </a:lnTo>
                    <a:lnTo>
                      <a:pt x="434" y="220"/>
                    </a:lnTo>
                    <a:lnTo>
                      <a:pt x="424" y="169"/>
                    </a:lnTo>
                    <a:lnTo>
                      <a:pt x="412" y="115"/>
                    </a:lnTo>
                    <a:lnTo>
                      <a:pt x="394" y="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2" name="Freeform 257"/>
              <p:cNvSpPr>
                <a:spLocks/>
              </p:cNvSpPr>
              <p:nvPr/>
            </p:nvSpPr>
            <p:spPr bwMode="auto">
              <a:xfrm>
                <a:off x="1128" y="1493"/>
                <a:ext cx="116" cy="291"/>
              </a:xfrm>
              <a:custGeom>
                <a:avLst/>
                <a:gdLst>
                  <a:gd name="T0" fmla="*/ 1 w 705"/>
                  <a:gd name="T1" fmla="*/ 0 h 298"/>
                  <a:gd name="T2" fmla="*/ 1 w 705"/>
                  <a:gd name="T3" fmla="*/ 0 h 298"/>
                  <a:gd name="T4" fmla="*/ 1 w 705"/>
                  <a:gd name="T5" fmla="*/ 0 h 298"/>
                  <a:gd name="T6" fmla="*/ 1 w 705"/>
                  <a:gd name="T7" fmla="*/ 0 h 298"/>
                  <a:gd name="T8" fmla="*/ 1 w 705"/>
                  <a:gd name="T9" fmla="*/ 0 h 298"/>
                  <a:gd name="T10" fmla="*/ 1 w 705"/>
                  <a:gd name="T11" fmla="*/ 0 h 298"/>
                  <a:gd name="T12" fmla="*/ 1 w 705"/>
                  <a:gd name="T13" fmla="*/ 0 h 298"/>
                  <a:gd name="T14" fmla="*/ 0 w 705"/>
                  <a:gd name="T15" fmla="*/ 0 h 298"/>
                  <a:gd name="T16" fmla="*/ 0 w 705"/>
                  <a:gd name="T17" fmla="*/ 0 h 298"/>
                  <a:gd name="T18" fmla="*/ 0 w 705"/>
                  <a:gd name="T19" fmla="*/ 0 h 298"/>
                  <a:gd name="T20" fmla="*/ 0 w 705"/>
                  <a:gd name="T21" fmla="*/ 0 h 298"/>
                  <a:gd name="T22" fmla="*/ 0 w 705"/>
                  <a:gd name="T23" fmla="*/ 0 h 298"/>
                  <a:gd name="T24" fmla="*/ 0 w 705"/>
                  <a:gd name="T25" fmla="*/ 0 h 298"/>
                  <a:gd name="T26" fmla="*/ 0 w 705"/>
                  <a:gd name="T27" fmla="*/ 0 h 298"/>
                  <a:gd name="T28" fmla="*/ 0 w 705"/>
                  <a:gd name="T29" fmla="*/ 0 h 298"/>
                  <a:gd name="T30" fmla="*/ 0 w 705"/>
                  <a:gd name="T31" fmla="*/ 0 h 298"/>
                  <a:gd name="T32" fmla="*/ 0 w 705"/>
                  <a:gd name="T33" fmla="*/ 0 h 298"/>
                  <a:gd name="T34" fmla="*/ 0 w 705"/>
                  <a:gd name="T35" fmla="*/ 0 h 298"/>
                  <a:gd name="T36" fmla="*/ 0 w 705"/>
                  <a:gd name="T37" fmla="*/ 0 h 298"/>
                  <a:gd name="T38" fmla="*/ 0 w 705"/>
                  <a:gd name="T39" fmla="*/ 0 h 298"/>
                  <a:gd name="T40" fmla="*/ 0 w 705"/>
                  <a:gd name="T41" fmla="*/ 0 h 298"/>
                  <a:gd name="T42" fmla="*/ 0 w 705"/>
                  <a:gd name="T43" fmla="*/ 0 h 298"/>
                  <a:gd name="T44" fmla="*/ 0 w 705"/>
                  <a:gd name="T45" fmla="*/ 0 h 298"/>
                  <a:gd name="T46" fmla="*/ 0 w 705"/>
                  <a:gd name="T47" fmla="*/ 0 h 298"/>
                  <a:gd name="T48" fmla="*/ 0 w 705"/>
                  <a:gd name="T49" fmla="*/ 0 h 298"/>
                  <a:gd name="T50" fmla="*/ 0 w 705"/>
                  <a:gd name="T51" fmla="*/ 0 h 298"/>
                  <a:gd name="T52" fmla="*/ 0 w 705"/>
                  <a:gd name="T53" fmla="*/ 0 h 298"/>
                  <a:gd name="T54" fmla="*/ 0 w 705"/>
                  <a:gd name="T55" fmla="*/ 0 h 298"/>
                  <a:gd name="T56" fmla="*/ 0 w 705"/>
                  <a:gd name="T57" fmla="*/ 0 h 298"/>
                  <a:gd name="T58" fmla="*/ 0 w 705"/>
                  <a:gd name="T59" fmla="*/ 0 h 298"/>
                  <a:gd name="T60" fmla="*/ 0 w 705"/>
                  <a:gd name="T61" fmla="*/ 0 h 298"/>
                  <a:gd name="T62" fmla="*/ 0 w 705"/>
                  <a:gd name="T63" fmla="*/ 0 h 298"/>
                  <a:gd name="T64" fmla="*/ 0 w 705"/>
                  <a:gd name="T65" fmla="*/ 0 h 298"/>
                  <a:gd name="T66" fmla="*/ 0 w 705"/>
                  <a:gd name="T67" fmla="*/ 0 h 298"/>
                  <a:gd name="T68" fmla="*/ 0 w 705"/>
                  <a:gd name="T69" fmla="*/ 0 h 298"/>
                  <a:gd name="T70" fmla="*/ 0 w 705"/>
                  <a:gd name="T71" fmla="*/ 0 h 298"/>
                  <a:gd name="T72" fmla="*/ 0 w 705"/>
                  <a:gd name="T73" fmla="*/ 0 h 298"/>
                  <a:gd name="T74" fmla="*/ 0 w 705"/>
                  <a:gd name="T75" fmla="*/ 1 h 298"/>
                  <a:gd name="T76" fmla="*/ 1 w 705"/>
                  <a:gd name="T77" fmla="*/ 1 h 298"/>
                  <a:gd name="T78" fmla="*/ 1 w 705"/>
                  <a:gd name="T79" fmla="*/ 1 h 298"/>
                  <a:gd name="T80" fmla="*/ 1 w 705"/>
                  <a:gd name="T81" fmla="*/ 0 h 298"/>
                  <a:gd name="T82" fmla="*/ 1 w 705"/>
                  <a:gd name="T83" fmla="*/ 0 h 298"/>
                  <a:gd name="T84" fmla="*/ 1 w 705"/>
                  <a:gd name="T85" fmla="*/ 0 h 298"/>
                  <a:gd name="T86" fmla="*/ 1 w 705"/>
                  <a:gd name="T87" fmla="*/ 0 h 298"/>
                  <a:gd name="T88" fmla="*/ 1 w 705"/>
                  <a:gd name="T89" fmla="*/ 0 h 298"/>
                  <a:gd name="T90" fmla="*/ 1 w 705"/>
                  <a:gd name="T91" fmla="*/ 0 h 298"/>
                  <a:gd name="T92" fmla="*/ 1 w 705"/>
                  <a:gd name="T93" fmla="*/ 0 h 298"/>
                  <a:gd name="T94" fmla="*/ 1 w 705"/>
                  <a:gd name="T95" fmla="*/ 0 h 298"/>
                  <a:gd name="T96" fmla="*/ 1 w 705"/>
                  <a:gd name="T97" fmla="*/ 0 h 298"/>
                  <a:gd name="T98" fmla="*/ 1 w 705"/>
                  <a:gd name="T99" fmla="*/ 0 h 298"/>
                  <a:gd name="T100" fmla="*/ 1 w 705"/>
                  <a:gd name="T101" fmla="*/ 0 h 298"/>
                  <a:gd name="T102" fmla="*/ 1 w 705"/>
                  <a:gd name="T103" fmla="*/ 0 h 298"/>
                  <a:gd name="T104" fmla="*/ 1 w 705"/>
                  <a:gd name="T105" fmla="*/ 0 h 298"/>
                  <a:gd name="T106" fmla="*/ 1 w 705"/>
                  <a:gd name="T107" fmla="*/ 0 h 298"/>
                  <a:gd name="T108" fmla="*/ 1 w 705"/>
                  <a:gd name="T109" fmla="*/ 0 h 298"/>
                  <a:gd name="T110" fmla="*/ 1 w 705"/>
                  <a:gd name="T111" fmla="*/ 0 h 298"/>
                  <a:gd name="T112" fmla="*/ 1 w 705"/>
                  <a:gd name="T113" fmla="*/ 0 h 298"/>
                  <a:gd name="T114" fmla="*/ 1 w 705"/>
                  <a:gd name="T115" fmla="*/ 0 h 298"/>
                  <a:gd name="T116" fmla="*/ 1 w 705"/>
                  <a:gd name="T117" fmla="*/ 0 h 298"/>
                  <a:gd name="T118" fmla="*/ 1 w 705"/>
                  <a:gd name="T119" fmla="*/ 0 h 298"/>
                  <a:gd name="T120" fmla="*/ 1 w 705"/>
                  <a:gd name="T121" fmla="*/ 0 h 298"/>
                  <a:gd name="T122" fmla="*/ 1 w 705"/>
                  <a:gd name="T123" fmla="*/ 0 h 2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5"/>
                  <a:gd name="T187" fmla="*/ 0 h 298"/>
                  <a:gd name="T188" fmla="*/ 705 w 705"/>
                  <a:gd name="T189" fmla="*/ 298 h 2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5" h="298">
                    <a:moveTo>
                      <a:pt x="566" y="19"/>
                    </a:moveTo>
                    <a:lnTo>
                      <a:pt x="544" y="36"/>
                    </a:lnTo>
                    <a:lnTo>
                      <a:pt x="521" y="52"/>
                    </a:lnTo>
                    <a:lnTo>
                      <a:pt x="499" y="66"/>
                    </a:lnTo>
                    <a:lnTo>
                      <a:pt x="477" y="78"/>
                    </a:lnTo>
                    <a:lnTo>
                      <a:pt x="456" y="88"/>
                    </a:lnTo>
                    <a:lnTo>
                      <a:pt x="437" y="98"/>
                    </a:lnTo>
                    <a:lnTo>
                      <a:pt x="417" y="106"/>
                    </a:lnTo>
                    <a:lnTo>
                      <a:pt x="397" y="112"/>
                    </a:lnTo>
                    <a:lnTo>
                      <a:pt x="380" y="117"/>
                    </a:lnTo>
                    <a:lnTo>
                      <a:pt x="361" y="122"/>
                    </a:lnTo>
                    <a:lnTo>
                      <a:pt x="344" y="125"/>
                    </a:lnTo>
                    <a:lnTo>
                      <a:pt x="328" y="127"/>
                    </a:lnTo>
                    <a:lnTo>
                      <a:pt x="312" y="128"/>
                    </a:lnTo>
                    <a:lnTo>
                      <a:pt x="297" y="128"/>
                    </a:lnTo>
                    <a:lnTo>
                      <a:pt x="282" y="127"/>
                    </a:lnTo>
                    <a:lnTo>
                      <a:pt x="268" y="126"/>
                    </a:lnTo>
                    <a:lnTo>
                      <a:pt x="255" y="124"/>
                    </a:lnTo>
                    <a:lnTo>
                      <a:pt x="242" y="122"/>
                    </a:lnTo>
                    <a:lnTo>
                      <a:pt x="230" y="119"/>
                    </a:lnTo>
                    <a:lnTo>
                      <a:pt x="219" y="114"/>
                    </a:lnTo>
                    <a:lnTo>
                      <a:pt x="199" y="107"/>
                    </a:lnTo>
                    <a:lnTo>
                      <a:pt x="181" y="99"/>
                    </a:lnTo>
                    <a:lnTo>
                      <a:pt x="168" y="92"/>
                    </a:lnTo>
                    <a:lnTo>
                      <a:pt x="157" y="84"/>
                    </a:lnTo>
                    <a:lnTo>
                      <a:pt x="148" y="78"/>
                    </a:lnTo>
                    <a:lnTo>
                      <a:pt x="143" y="74"/>
                    </a:lnTo>
                    <a:lnTo>
                      <a:pt x="144" y="75"/>
                    </a:lnTo>
                    <a:lnTo>
                      <a:pt x="138" y="69"/>
                    </a:lnTo>
                    <a:lnTo>
                      <a:pt x="131" y="65"/>
                    </a:lnTo>
                    <a:lnTo>
                      <a:pt x="123" y="60"/>
                    </a:lnTo>
                    <a:lnTo>
                      <a:pt x="115" y="57"/>
                    </a:lnTo>
                    <a:lnTo>
                      <a:pt x="107" y="54"/>
                    </a:lnTo>
                    <a:lnTo>
                      <a:pt x="100" y="53"/>
                    </a:lnTo>
                    <a:lnTo>
                      <a:pt x="91" y="52"/>
                    </a:lnTo>
                    <a:lnTo>
                      <a:pt x="83" y="52"/>
                    </a:lnTo>
                    <a:lnTo>
                      <a:pt x="75" y="52"/>
                    </a:lnTo>
                    <a:lnTo>
                      <a:pt x="66" y="54"/>
                    </a:lnTo>
                    <a:lnTo>
                      <a:pt x="58" y="56"/>
                    </a:lnTo>
                    <a:lnTo>
                      <a:pt x="51" y="59"/>
                    </a:lnTo>
                    <a:lnTo>
                      <a:pt x="43" y="64"/>
                    </a:lnTo>
                    <a:lnTo>
                      <a:pt x="36" y="68"/>
                    </a:lnTo>
                    <a:lnTo>
                      <a:pt x="29" y="73"/>
                    </a:lnTo>
                    <a:lnTo>
                      <a:pt x="23" y="79"/>
                    </a:lnTo>
                    <a:lnTo>
                      <a:pt x="18" y="86"/>
                    </a:lnTo>
                    <a:lnTo>
                      <a:pt x="12" y="93"/>
                    </a:lnTo>
                    <a:lnTo>
                      <a:pt x="8" y="101"/>
                    </a:lnTo>
                    <a:lnTo>
                      <a:pt x="5" y="108"/>
                    </a:lnTo>
                    <a:lnTo>
                      <a:pt x="3" y="116"/>
                    </a:lnTo>
                    <a:lnTo>
                      <a:pt x="1" y="125"/>
                    </a:lnTo>
                    <a:lnTo>
                      <a:pt x="0" y="133"/>
                    </a:lnTo>
                    <a:lnTo>
                      <a:pt x="0" y="140"/>
                    </a:lnTo>
                    <a:lnTo>
                      <a:pt x="1" y="149"/>
                    </a:lnTo>
                    <a:lnTo>
                      <a:pt x="2" y="157"/>
                    </a:lnTo>
                    <a:lnTo>
                      <a:pt x="5" y="165"/>
                    </a:lnTo>
                    <a:lnTo>
                      <a:pt x="8" y="172"/>
                    </a:lnTo>
                    <a:lnTo>
                      <a:pt x="11" y="181"/>
                    </a:lnTo>
                    <a:lnTo>
                      <a:pt x="17" y="187"/>
                    </a:lnTo>
                    <a:lnTo>
                      <a:pt x="22" y="194"/>
                    </a:lnTo>
                    <a:lnTo>
                      <a:pt x="28" y="200"/>
                    </a:lnTo>
                    <a:lnTo>
                      <a:pt x="37" y="209"/>
                    </a:lnTo>
                    <a:lnTo>
                      <a:pt x="47" y="217"/>
                    </a:lnTo>
                    <a:lnTo>
                      <a:pt x="58" y="225"/>
                    </a:lnTo>
                    <a:lnTo>
                      <a:pt x="69" y="233"/>
                    </a:lnTo>
                    <a:lnTo>
                      <a:pt x="83" y="241"/>
                    </a:lnTo>
                    <a:lnTo>
                      <a:pt x="96" y="248"/>
                    </a:lnTo>
                    <a:lnTo>
                      <a:pt x="111" y="255"/>
                    </a:lnTo>
                    <a:lnTo>
                      <a:pt x="125" y="263"/>
                    </a:lnTo>
                    <a:lnTo>
                      <a:pt x="142" y="269"/>
                    </a:lnTo>
                    <a:lnTo>
                      <a:pt x="159" y="275"/>
                    </a:lnTo>
                    <a:lnTo>
                      <a:pt x="176" y="280"/>
                    </a:lnTo>
                    <a:lnTo>
                      <a:pt x="194" y="285"/>
                    </a:lnTo>
                    <a:lnTo>
                      <a:pt x="214" y="290"/>
                    </a:lnTo>
                    <a:lnTo>
                      <a:pt x="232" y="293"/>
                    </a:lnTo>
                    <a:lnTo>
                      <a:pt x="253" y="296"/>
                    </a:lnTo>
                    <a:lnTo>
                      <a:pt x="274" y="297"/>
                    </a:lnTo>
                    <a:lnTo>
                      <a:pt x="295" y="298"/>
                    </a:lnTo>
                    <a:lnTo>
                      <a:pt x="317" y="298"/>
                    </a:lnTo>
                    <a:lnTo>
                      <a:pt x="339" y="297"/>
                    </a:lnTo>
                    <a:lnTo>
                      <a:pt x="363" y="294"/>
                    </a:lnTo>
                    <a:lnTo>
                      <a:pt x="386" y="291"/>
                    </a:lnTo>
                    <a:lnTo>
                      <a:pt x="410" y="285"/>
                    </a:lnTo>
                    <a:lnTo>
                      <a:pt x="435" y="279"/>
                    </a:lnTo>
                    <a:lnTo>
                      <a:pt x="460" y="272"/>
                    </a:lnTo>
                    <a:lnTo>
                      <a:pt x="484" y="263"/>
                    </a:lnTo>
                    <a:lnTo>
                      <a:pt x="510" y="252"/>
                    </a:lnTo>
                    <a:lnTo>
                      <a:pt x="537" y="240"/>
                    </a:lnTo>
                    <a:lnTo>
                      <a:pt x="563" y="226"/>
                    </a:lnTo>
                    <a:lnTo>
                      <a:pt x="590" y="211"/>
                    </a:lnTo>
                    <a:lnTo>
                      <a:pt x="617" y="193"/>
                    </a:lnTo>
                    <a:lnTo>
                      <a:pt x="645" y="174"/>
                    </a:lnTo>
                    <a:lnTo>
                      <a:pt x="672" y="153"/>
                    </a:lnTo>
                    <a:lnTo>
                      <a:pt x="679" y="148"/>
                    </a:lnTo>
                    <a:lnTo>
                      <a:pt x="685" y="141"/>
                    </a:lnTo>
                    <a:lnTo>
                      <a:pt x="690" y="134"/>
                    </a:lnTo>
                    <a:lnTo>
                      <a:pt x="695" y="127"/>
                    </a:lnTo>
                    <a:lnTo>
                      <a:pt x="698" y="120"/>
                    </a:lnTo>
                    <a:lnTo>
                      <a:pt x="701" y="111"/>
                    </a:lnTo>
                    <a:lnTo>
                      <a:pt x="703" y="104"/>
                    </a:lnTo>
                    <a:lnTo>
                      <a:pt x="704" y="96"/>
                    </a:lnTo>
                    <a:lnTo>
                      <a:pt x="705" y="87"/>
                    </a:lnTo>
                    <a:lnTo>
                      <a:pt x="705" y="79"/>
                    </a:lnTo>
                    <a:lnTo>
                      <a:pt x="704" y="71"/>
                    </a:lnTo>
                    <a:lnTo>
                      <a:pt x="702" y="63"/>
                    </a:lnTo>
                    <a:lnTo>
                      <a:pt x="699" y="55"/>
                    </a:lnTo>
                    <a:lnTo>
                      <a:pt x="696" y="47"/>
                    </a:lnTo>
                    <a:lnTo>
                      <a:pt x="692" y="40"/>
                    </a:lnTo>
                    <a:lnTo>
                      <a:pt x="687" y="32"/>
                    </a:lnTo>
                    <a:lnTo>
                      <a:pt x="681" y="26"/>
                    </a:lnTo>
                    <a:lnTo>
                      <a:pt x="674" y="20"/>
                    </a:lnTo>
                    <a:lnTo>
                      <a:pt x="668" y="15"/>
                    </a:lnTo>
                    <a:lnTo>
                      <a:pt x="661" y="11"/>
                    </a:lnTo>
                    <a:lnTo>
                      <a:pt x="654" y="7"/>
                    </a:lnTo>
                    <a:lnTo>
                      <a:pt x="645" y="4"/>
                    </a:lnTo>
                    <a:lnTo>
                      <a:pt x="637" y="2"/>
                    </a:lnTo>
                    <a:lnTo>
                      <a:pt x="630" y="0"/>
                    </a:lnTo>
                    <a:lnTo>
                      <a:pt x="621" y="0"/>
                    </a:lnTo>
                    <a:lnTo>
                      <a:pt x="613" y="0"/>
                    </a:lnTo>
                    <a:lnTo>
                      <a:pt x="605" y="1"/>
                    </a:lnTo>
                    <a:lnTo>
                      <a:pt x="596" y="3"/>
                    </a:lnTo>
                    <a:lnTo>
                      <a:pt x="588" y="6"/>
                    </a:lnTo>
                    <a:lnTo>
                      <a:pt x="581" y="10"/>
                    </a:lnTo>
                    <a:lnTo>
                      <a:pt x="574" y="14"/>
                    </a:lnTo>
                    <a:lnTo>
                      <a:pt x="566" y="1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3" name="Freeform 258"/>
              <p:cNvSpPr>
                <a:spLocks/>
              </p:cNvSpPr>
              <p:nvPr/>
            </p:nvSpPr>
            <p:spPr bwMode="auto">
              <a:xfrm>
                <a:off x="1133" y="1542"/>
                <a:ext cx="116" cy="291"/>
              </a:xfrm>
              <a:custGeom>
                <a:avLst/>
                <a:gdLst>
                  <a:gd name="T0" fmla="*/ 1 w 598"/>
                  <a:gd name="T1" fmla="*/ 0 h 346"/>
                  <a:gd name="T2" fmla="*/ 1 w 598"/>
                  <a:gd name="T3" fmla="*/ 0 h 346"/>
                  <a:gd name="T4" fmla="*/ 1 w 598"/>
                  <a:gd name="T5" fmla="*/ 0 h 346"/>
                  <a:gd name="T6" fmla="*/ 1 w 598"/>
                  <a:gd name="T7" fmla="*/ 0 h 346"/>
                  <a:gd name="T8" fmla="*/ 1 w 598"/>
                  <a:gd name="T9" fmla="*/ 0 h 346"/>
                  <a:gd name="T10" fmla="*/ 1 w 598"/>
                  <a:gd name="T11" fmla="*/ 0 h 346"/>
                  <a:gd name="T12" fmla="*/ 1 w 598"/>
                  <a:gd name="T13" fmla="*/ 0 h 346"/>
                  <a:gd name="T14" fmla="*/ 0 w 598"/>
                  <a:gd name="T15" fmla="*/ 0 h 346"/>
                  <a:gd name="T16" fmla="*/ 0 w 598"/>
                  <a:gd name="T17" fmla="*/ 0 h 346"/>
                  <a:gd name="T18" fmla="*/ 0 w 598"/>
                  <a:gd name="T19" fmla="*/ 0 h 346"/>
                  <a:gd name="T20" fmla="*/ 0 w 598"/>
                  <a:gd name="T21" fmla="*/ 0 h 346"/>
                  <a:gd name="T22" fmla="*/ 0 w 598"/>
                  <a:gd name="T23" fmla="*/ 0 h 346"/>
                  <a:gd name="T24" fmla="*/ 0 w 598"/>
                  <a:gd name="T25" fmla="*/ 0 h 346"/>
                  <a:gd name="T26" fmla="*/ 0 w 598"/>
                  <a:gd name="T27" fmla="*/ 0 h 346"/>
                  <a:gd name="T28" fmla="*/ 0 w 598"/>
                  <a:gd name="T29" fmla="*/ 0 h 346"/>
                  <a:gd name="T30" fmla="*/ 0 w 598"/>
                  <a:gd name="T31" fmla="*/ 0 h 346"/>
                  <a:gd name="T32" fmla="*/ 0 w 598"/>
                  <a:gd name="T33" fmla="*/ 0 h 346"/>
                  <a:gd name="T34" fmla="*/ 0 w 598"/>
                  <a:gd name="T35" fmla="*/ 0 h 346"/>
                  <a:gd name="T36" fmla="*/ 0 w 598"/>
                  <a:gd name="T37" fmla="*/ 0 h 346"/>
                  <a:gd name="T38" fmla="*/ 0 w 598"/>
                  <a:gd name="T39" fmla="*/ 0 h 346"/>
                  <a:gd name="T40" fmla="*/ 0 w 598"/>
                  <a:gd name="T41" fmla="*/ 0 h 346"/>
                  <a:gd name="T42" fmla="*/ 0 w 598"/>
                  <a:gd name="T43" fmla="*/ 0 h 346"/>
                  <a:gd name="T44" fmla="*/ 0 w 598"/>
                  <a:gd name="T45" fmla="*/ 0 h 346"/>
                  <a:gd name="T46" fmla="*/ 0 w 598"/>
                  <a:gd name="T47" fmla="*/ 1 h 346"/>
                  <a:gd name="T48" fmla="*/ 0 w 598"/>
                  <a:gd name="T49" fmla="*/ 1 h 346"/>
                  <a:gd name="T50" fmla="*/ 0 w 598"/>
                  <a:gd name="T51" fmla="*/ 1 h 346"/>
                  <a:gd name="T52" fmla="*/ 0 w 598"/>
                  <a:gd name="T53" fmla="*/ 1 h 346"/>
                  <a:gd name="T54" fmla="*/ 0 w 598"/>
                  <a:gd name="T55" fmla="*/ 1 h 346"/>
                  <a:gd name="T56" fmla="*/ 0 w 598"/>
                  <a:gd name="T57" fmla="*/ 1 h 346"/>
                  <a:gd name="T58" fmla="*/ 0 w 598"/>
                  <a:gd name="T59" fmla="*/ 1 h 346"/>
                  <a:gd name="T60" fmla="*/ 1 w 598"/>
                  <a:gd name="T61" fmla="*/ 1 h 346"/>
                  <a:gd name="T62" fmla="*/ 1 w 598"/>
                  <a:gd name="T63" fmla="*/ 1 h 346"/>
                  <a:gd name="T64" fmla="*/ 1 w 598"/>
                  <a:gd name="T65" fmla="*/ 1 h 346"/>
                  <a:gd name="T66" fmla="*/ 1 w 598"/>
                  <a:gd name="T67" fmla="*/ 1 h 346"/>
                  <a:gd name="T68" fmla="*/ 1 w 598"/>
                  <a:gd name="T69" fmla="*/ 0 h 346"/>
                  <a:gd name="T70" fmla="*/ 1 w 598"/>
                  <a:gd name="T71" fmla="*/ 0 h 346"/>
                  <a:gd name="T72" fmla="*/ 1 w 598"/>
                  <a:gd name="T73" fmla="*/ 0 h 346"/>
                  <a:gd name="T74" fmla="*/ 1 w 598"/>
                  <a:gd name="T75" fmla="*/ 0 h 346"/>
                  <a:gd name="T76" fmla="*/ 1 w 598"/>
                  <a:gd name="T77" fmla="*/ 0 h 346"/>
                  <a:gd name="T78" fmla="*/ 1 w 598"/>
                  <a:gd name="T79" fmla="*/ 0 h 346"/>
                  <a:gd name="T80" fmla="*/ 1 w 598"/>
                  <a:gd name="T81" fmla="*/ 0 h 346"/>
                  <a:gd name="T82" fmla="*/ 1 w 598"/>
                  <a:gd name="T83" fmla="*/ 0 h 346"/>
                  <a:gd name="T84" fmla="*/ 1 w 598"/>
                  <a:gd name="T85" fmla="*/ 0 h 346"/>
                  <a:gd name="T86" fmla="*/ 1 w 598"/>
                  <a:gd name="T87" fmla="*/ 0 h 346"/>
                  <a:gd name="T88" fmla="*/ 1 w 598"/>
                  <a:gd name="T89" fmla="*/ 0 h 346"/>
                  <a:gd name="T90" fmla="*/ 1 w 598"/>
                  <a:gd name="T91" fmla="*/ 0 h 346"/>
                  <a:gd name="T92" fmla="*/ 1 w 598"/>
                  <a:gd name="T93" fmla="*/ 0 h 346"/>
                  <a:gd name="T94" fmla="*/ 1 w 598"/>
                  <a:gd name="T95" fmla="*/ 0 h 346"/>
                  <a:gd name="T96" fmla="*/ 1 w 598"/>
                  <a:gd name="T97" fmla="*/ 0 h 346"/>
                  <a:gd name="T98" fmla="*/ 1 w 598"/>
                  <a:gd name="T99" fmla="*/ 0 h 346"/>
                  <a:gd name="T100" fmla="*/ 1 w 598"/>
                  <a:gd name="T101" fmla="*/ 0 h 346"/>
                  <a:gd name="T102" fmla="*/ 1 w 598"/>
                  <a:gd name="T103" fmla="*/ 0 h 346"/>
                  <a:gd name="T104" fmla="*/ 1 w 598"/>
                  <a:gd name="T105" fmla="*/ 0 h 346"/>
                  <a:gd name="T106" fmla="*/ 1 w 598"/>
                  <a:gd name="T107" fmla="*/ 0 h 346"/>
                  <a:gd name="T108" fmla="*/ 1 w 598"/>
                  <a:gd name="T109" fmla="*/ 0 h 3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98"/>
                  <a:gd name="T166" fmla="*/ 0 h 346"/>
                  <a:gd name="T167" fmla="*/ 598 w 598"/>
                  <a:gd name="T168" fmla="*/ 346 h 3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98" h="346">
                    <a:moveTo>
                      <a:pt x="449" y="28"/>
                    </a:moveTo>
                    <a:lnTo>
                      <a:pt x="433" y="45"/>
                    </a:lnTo>
                    <a:lnTo>
                      <a:pt x="418" y="60"/>
                    </a:lnTo>
                    <a:lnTo>
                      <a:pt x="401" y="75"/>
                    </a:lnTo>
                    <a:lnTo>
                      <a:pt x="385" y="87"/>
                    </a:lnTo>
                    <a:lnTo>
                      <a:pt x="370" y="100"/>
                    </a:lnTo>
                    <a:lnTo>
                      <a:pt x="355" y="111"/>
                    </a:lnTo>
                    <a:lnTo>
                      <a:pt x="340" y="120"/>
                    </a:lnTo>
                    <a:lnTo>
                      <a:pt x="325" y="130"/>
                    </a:lnTo>
                    <a:lnTo>
                      <a:pt x="311" y="137"/>
                    </a:lnTo>
                    <a:lnTo>
                      <a:pt x="296" y="144"/>
                    </a:lnTo>
                    <a:lnTo>
                      <a:pt x="283" y="150"/>
                    </a:lnTo>
                    <a:lnTo>
                      <a:pt x="269" y="156"/>
                    </a:lnTo>
                    <a:lnTo>
                      <a:pt x="243" y="164"/>
                    </a:lnTo>
                    <a:lnTo>
                      <a:pt x="219" y="169"/>
                    </a:lnTo>
                    <a:lnTo>
                      <a:pt x="197" y="173"/>
                    </a:lnTo>
                    <a:lnTo>
                      <a:pt x="177" y="175"/>
                    </a:lnTo>
                    <a:lnTo>
                      <a:pt x="159" y="175"/>
                    </a:lnTo>
                    <a:lnTo>
                      <a:pt x="144" y="174"/>
                    </a:lnTo>
                    <a:lnTo>
                      <a:pt x="122" y="171"/>
                    </a:lnTo>
                    <a:lnTo>
                      <a:pt x="113" y="169"/>
                    </a:lnTo>
                    <a:lnTo>
                      <a:pt x="114" y="170"/>
                    </a:lnTo>
                    <a:lnTo>
                      <a:pt x="105" y="167"/>
                    </a:lnTo>
                    <a:lnTo>
                      <a:pt x="97" y="166"/>
                    </a:lnTo>
                    <a:lnTo>
                      <a:pt x="88" y="165"/>
                    </a:lnTo>
                    <a:lnTo>
                      <a:pt x="79" y="166"/>
                    </a:lnTo>
                    <a:lnTo>
                      <a:pt x="71" y="167"/>
                    </a:lnTo>
                    <a:lnTo>
                      <a:pt x="64" y="169"/>
                    </a:lnTo>
                    <a:lnTo>
                      <a:pt x="55" y="171"/>
                    </a:lnTo>
                    <a:lnTo>
                      <a:pt x="48" y="174"/>
                    </a:lnTo>
                    <a:lnTo>
                      <a:pt x="41" y="178"/>
                    </a:lnTo>
                    <a:lnTo>
                      <a:pt x="34" y="184"/>
                    </a:lnTo>
                    <a:lnTo>
                      <a:pt x="27" y="189"/>
                    </a:lnTo>
                    <a:lnTo>
                      <a:pt x="22" y="195"/>
                    </a:lnTo>
                    <a:lnTo>
                      <a:pt x="17" y="201"/>
                    </a:lnTo>
                    <a:lnTo>
                      <a:pt x="12" y="208"/>
                    </a:lnTo>
                    <a:lnTo>
                      <a:pt x="9" y="216"/>
                    </a:lnTo>
                    <a:lnTo>
                      <a:pt x="6" y="224"/>
                    </a:lnTo>
                    <a:lnTo>
                      <a:pt x="3" y="232"/>
                    </a:lnTo>
                    <a:lnTo>
                      <a:pt x="2" y="242"/>
                    </a:lnTo>
                    <a:lnTo>
                      <a:pt x="0" y="250"/>
                    </a:lnTo>
                    <a:lnTo>
                      <a:pt x="2" y="258"/>
                    </a:lnTo>
                    <a:lnTo>
                      <a:pt x="3" y="267"/>
                    </a:lnTo>
                    <a:lnTo>
                      <a:pt x="5" y="275"/>
                    </a:lnTo>
                    <a:lnTo>
                      <a:pt x="7" y="282"/>
                    </a:lnTo>
                    <a:lnTo>
                      <a:pt x="10" y="289"/>
                    </a:lnTo>
                    <a:lnTo>
                      <a:pt x="14" y="297"/>
                    </a:lnTo>
                    <a:lnTo>
                      <a:pt x="19" y="304"/>
                    </a:lnTo>
                    <a:lnTo>
                      <a:pt x="24" y="310"/>
                    </a:lnTo>
                    <a:lnTo>
                      <a:pt x="31" y="315"/>
                    </a:lnTo>
                    <a:lnTo>
                      <a:pt x="37" y="320"/>
                    </a:lnTo>
                    <a:lnTo>
                      <a:pt x="44" y="326"/>
                    </a:lnTo>
                    <a:lnTo>
                      <a:pt x="51" y="330"/>
                    </a:lnTo>
                    <a:lnTo>
                      <a:pt x="60" y="333"/>
                    </a:lnTo>
                    <a:lnTo>
                      <a:pt x="75" y="337"/>
                    </a:lnTo>
                    <a:lnTo>
                      <a:pt x="110" y="343"/>
                    </a:lnTo>
                    <a:lnTo>
                      <a:pt x="134" y="345"/>
                    </a:lnTo>
                    <a:lnTo>
                      <a:pt x="162" y="346"/>
                    </a:lnTo>
                    <a:lnTo>
                      <a:pt x="178" y="346"/>
                    </a:lnTo>
                    <a:lnTo>
                      <a:pt x="193" y="345"/>
                    </a:lnTo>
                    <a:lnTo>
                      <a:pt x="211" y="343"/>
                    </a:lnTo>
                    <a:lnTo>
                      <a:pt x="229" y="341"/>
                    </a:lnTo>
                    <a:lnTo>
                      <a:pt x="246" y="339"/>
                    </a:lnTo>
                    <a:lnTo>
                      <a:pt x="266" y="335"/>
                    </a:lnTo>
                    <a:lnTo>
                      <a:pt x="286" y="330"/>
                    </a:lnTo>
                    <a:lnTo>
                      <a:pt x="306" y="324"/>
                    </a:lnTo>
                    <a:lnTo>
                      <a:pt x="326" y="317"/>
                    </a:lnTo>
                    <a:lnTo>
                      <a:pt x="348" y="309"/>
                    </a:lnTo>
                    <a:lnTo>
                      <a:pt x="370" y="300"/>
                    </a:lnTo>
                    <a:lnTo>
                      <a:pt x="392" y="288"/>
                    </a:lnTo>
                    <a:lnTo>
                      <a:pt x="413" y="276"/>
                    </a:lnTo>
                    <a:lnTo>
                      <a:pt x="436" y="262"/>
                    </a:lnTo>
                    <a:lnTo>
                      <a:pt x="459" y="247"/>
                    </a:lnTo>
                    <a:lnTo>
                      <a:pt x="483" y="230"/>
                    </a:lnTo>
                    <a:lnTo>
                      <a:pt x="506" y="211"/>
                    </a:lnTo>
                    <a:lnTo>
                      <a:pt x="529" y="191"/>
                    </a:lnTo>
                    <a:lnTo>
                      <a:pt x="552" y="168"/>
                    </a:lnTo>
                    <a:lnTo>
                      <a:pt x="576" y="143"/>
                    </a:lnTo>
                    <a:lnTo>
                      <a:pt x="581" y="136"/>
                    </a:lnTo>
                    <a:lnTo>
                      <a:pt x="586" y="130"/>
                    </a:lnTo>
                    <a:lnTo>
                      <a:pt x="590" y="121"/>
                    </a:lnTo>
                    <a:lnTo>
                      <a:pt x="593" y="114"/>
                    </a:lnTo>
                    <a:lnTo>
                      <a:pt x="596" y="106"/>
                    </a:lnTo>
                    <a:lnTo>
                      <a:pt x="597" y="98"/>
                    </a:lnTo>
                    <a:lnTo>
                      <a:pt x="598" y="89"/>
                    </a:lnTo>
                    <a:lnTo>
                      <a:pt x="598" y="82"/>
                    </a:lnTo>
                    <a:lnTo>
                      <a:pt x="597" y="74"/>
                    </a:lnTo>
                    <a:lnTo>
                      <a:pt x="596" y="65"/>
                    </a:lnTo>
                    <a:lnTo>
                      <a:pt x="594" y="57"/>
                    </a:lnTo>
                    <a:lnTo>
                      <a:pt x="591" y="50"/>
                    </a:lnTo>
                    <a:lnTo>
                      <a:pt x="587" y="43"/>
                    </a:lnTo>
                    <a:lnTo>
                      <a:pt x="581" y="35"/>
                    </a:lnTo>
                    <a:lnTo>
                      <a:pt x="576" y="28"/>
                    </a:lnTo>
                    <a:lnTo>
                      <a:pt x="570" y="22"/>
                    </a:lnTo>
                    <a:lnTo>
                      <a:pt x="564" y="17"/>
                    </a:lnTo>
                    <a:lnTo>
                      <a:pt x="557" y="12"/>
                    </a:lnTo>
                    <a:lnTo>
                      <a:pt x="548" y="7"/>
                    </a:lnTo>
                    <a:lnTo>
                      <a:pt x="541" y="4"/>
                    </a:lnTo>
                    <a:lnTo>
                      <a:pt x="533" y="2"/>
                    </a:lnTo>
                    <a:lnTo>
                      <a:pt x="524" y="0"/>
                    </a:lnTo>
                    <a:lnTo>
                      <a:pt x="517" y="0"/>
                    </a:lnTo>
                    <a:lnTo>
                      <a:pt x="509" y="0"/>
                    </a:lnTo>
                    <a:lnTo>
                      <a:pt x="501" y="0"/>
                    </a:lnTo>
                    <a:lnTo>
                      <a:pt x="492" y="2"/>
                    </a:lnTo>
                    <a:lnTo>
                      <a:pt x="484" y="4"/>
                    </a:lnTo>
                    <a:lnTo>
                      <a:pt x="477" y="7"/>
                    </a:lnTo>
                    <a:lnTo>
                      <a:pt x="469" y="12"/>
                    </a:lnTo>
                    <a:lnTo>
                      <a:pt x="462" y="16"/>
                    </a:lnTo>
                    <a:lnTo>
                      <a:pt x="455" y="22"/>
                    </a:lnTo>
                    <a:lnTo>
                      <a:pt x="44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4" name="Freeform 259"/>
              <p:cNvSpPr>
                <a:spLocks/>
              </p:cNvSpPr>
              <p:nvPr/>
            </p:nvSpPr>
            <p:spPr bwMode="auto">
              <a:xfrm>
                <a:off x="991" y="1316"/>
                <a:ext cx="116" cy="291"/>
              </a:xfrm>
              <a:custGeom>
                <a:avLst/>
                <a:gdLst>
                  <a:gd name="T0" fmla="*/ 4 w 2332"/>
                  <a:gd name="T1" fmla="*/ 0 h 3486"/>
                  <a:gd name="T2" fmla="*/ 5 w 2332"/>
                  <a:gd name="T3" fmla="*/ 0 h 3486"/>
                  <a:gd name="T4" fmla="*/ 5 w 2332"/>
                  <a:gd name="T5" fmla="*/ 0 h 3486"/>
                  <a:gd name="T6" fmla="*/ 5 w 2332"/>
                  <a:gd name="T7" fmla="*/ 0 h 3486"/>
                  <a:gd name="T8" fmla="*/ 5 w 2332"/>
                  <a:gd name="T9" fmla="*/ 0 h 3486"/>
                  <a:gd name="T10" fmla="*/ 5 w 2332"/>
                  <a:gd name="T11" fmla="*/ 0 h 3486"/>
                  <a:gd name="T12" fmla="*/ 5 w 2332"/>
                  <a:gd name="T13" fmla="*/ 0 h 3486"/>
                  <a:gd name="T14" fmla="*/ 5 w 2332"/>
                  <a:gd name="T15" fmla="*/ 0 h 3486"/>
                  <a:gd name="T16" fmla="*/ 4 w 2332"/>
                  <a:gd name="T17" fmla="*/ 0 h 3486"/>
                  <a:gd name="T18" fmla="*/ 4 w 2332"/>
                  <a:gd name="T19" fmla="*/ 0 h 3486"/>
                  <a:gd name="T20" fmla="*/ 3 w 2332"/>
                  <a:gd name="T21" fmla="*/ 0 h 3486"/>
                  <a:gd name="T22" fmla="*/ 3 w 2332"/>
                  <a:gd name="T23" fmla="*/ 0 h 3486"/>
                  <a:gd name="T24" fmla="*/ 2 w 2332"/>
                  <a:gd name="T25" fmla="*/ 0 h 3486"/>
                  <a:gd name="T26" fmla="*/ 2 w 2332"/>
                  <a:gd name="T27" fmla="*/ 1 h 3486"/>
                  <a:gd name="T28" fmla="*/ 1 w 2332"/>
                  <a:gd name="T29" fmla="*/ 1 h 3486"/>
                  <a:gd name="T30" fmla="*/ 1 w 2332"/>
                  <a:gd name="T31" fmla="*/ 1 h 3486"/>
                  <a:gd name="T32" fmla="*/ 1 w 2332"/>
                  <a:gd name="T33" fmla="*/ 2 h 3486"/>
                  <a:gd name="T34" fmla="*/ 0 w 2332"/>
                  <a:gd name="T35" fmla="*/ 2 h 3486"/>
                  <a:gd name="T36" fmla="*/ 0 w 2332"/>
                  <a:gd name="T37" fmla="*/ 2 h 3486"/>
                  <a:gd name="T38" fmla="*/ 0 w 2332"/>
                  <a:gd name="T39" fmla="*/ 3 h 3486"/>
                  <a:gd name="T40" fmla="*/ 0 w 2332"/>
                  <a:gd name="T41" fmla="*/ 3 h 3486"/>
                  <a:gd name="T42" fmla="*/ 0 w 2332"/>
                  <a:gd name="T43" fmla="*/ 3 h 3486"/>
                  <a:gd name="T44" fmla="*/ 0 w 2332"/>
                  <a:gd name="T45" fmla="*/ 4 h 3486"/>
                  <a:gd name="T46" fmla="*/ 0 w 2332"/>
                  <a:gd name="T47" fmla="*/ 4 h 3486"/>
                  <a:gd name="T48" fmla="*/ 0 w 2332"/>
                  <a:gd name="T49" fmla="*/ 5 h 3486"/>
                  <a:gd name="T50" fmla="*/ 1 w 2332"/>
                  <a:gd name="T51" fmla="*/ 5 h 3486"/>
                  <a:gd name="T52" fmla="*/ 1 w 2332"/>
                  <a:gd name="T53" fmla="*/ 6 h 3486"/>
                  <a:gd name="T54" fmla="*/ 1 w 2332"/>
                  <a:gd name="T55" fmla="*/ 6 h 3486"/>
                  <a:gd name="T56" fmla="*/ 1 w 2332"/>
                  <a:gd name="T57" fmla="*/ 7 h 3486"/>
                  <a:gd name="T58" fmla="*/ 1 w 2332"/>
                  <a:gd name="T59" fmla="*/ 7 h 3486"/>
                  <a:gd name="T60" fmla="*/ 1 w 2332"/>
                  <a:gd name="T61" fmla="*/ 7 h 3486"/>
                  <a:gd name="T62" fmla="*/ 1 w 2332"/>
                  <a:gd name="T63" fmla="*/ 7 h 3486"/>
                  <a:gd name="T64" fmla="*/ 2 w 2332"/>
                  <a:gd name="T65" fmla="*/ 7 h 3486"/>
                  <a:gd name="T66" fmla="*/ 2 w 2332"/>
                  <a:gd name="T67" fmla="*/ 7 h 3486"/>
                  <a:gd name="T68" fmla="*/ 2 w 2332"/>
                  <a:gd name="T69" fmla="*/ 7 h 3486"/>
                  <a:gd name="T70" fmla="*/ 2 w 2332"/>
                  <a:gd name="T71" fmla="*/ 7 h 3486"/>
                  <a:gd name="T72" fmla="*/ 2 w 2332"/>
                  <a:gd name="T73" fmla="*/ 7 h 3486"/>
                  <a:gd name="T74" fmla="*/ 1 w 2332"/>
                  <a:gd name="T75" fmla="*/ 6 h 3486"/>
                  <a:gd name="T76" fmla="*/ 1 w 2332"/>
                  <a:gd name="T77" fmla="*/ 6 h 3486"/>
                  <a:gd name="T78" fmla="*/ 1 w 2332"/>
                  <a:gd name="T79" fmla="*/ 5 h 3486"/>
                  <a:gd name="T80" fmla="*/ 1 w 2332"/>
                  <a:gd name="T81" fmla="*/ 5 h 3486"/>
                  <a:gd name="T82" fmla="*/ 1 w 2332"/>
                  <a:gd name="T83" fmla="*/ 4 h 3486"/>
                  <a:gd name="T84" fmla="*/ 0 w 2332"/>
                  <a:gd name="T85" fmla="*/ 4 h 3486"/>
                  <a:gd name="T86" fmla="*/ 0 w 2332"/>
                  <a:gd name="T87" fmla="*/ 3 h 3486"/>
                  <a:gd name="T88" fmla="*/ 0 w 2332"/>
                  <a:gd name="T89" fmla="*/ 3 h 3486"/>
                  <a:gd name="T90" fmla="*/ 0 w 2332"/>
                  <a:gd name="T91" fmla="*/ 3 h 3486"/>
                  <a:gd name="T92" fmla="*/ 1 w 2332"/>
                  <a:gd name="T93" fmla="*/ 2 h 3486"/>
                  <a:gd name="T94" fmla="*/ 1 w 2332"/>
                  <a:gd name="T95" fmla="*/ 2 h 3486"/>
                  <a:gd name="T96" fmla="*/ 1 w 2332"/>
                  <a:gd name="T97" fmla="*/ 2 h 3486"/>
                  <a:gd name="T98" fmla="*/ 1 w 2332"/>
                  <a:gd name="T99" fmla="*/ 1 h 3486"/>
                  <a:gd name="T100" fmla="*/ 1 w 2332"/>
                  <a:gd name="T101" fmla="*/ 1 h 3486"/>
                  <a:gd name="T102" fmla="*/ 2 w 2332"/>
                  <a:gd name="T103" fmla="*/ 1 h 3486"/>
                  <a:gd name="T104" fmla="*/ 2 w 2332"/>
                  <a:gd name="T105" fmla="*/ 1 h 3486"/>
                  <a:gd name="T106" fmla="*/ 3 w 2332"/>
                  <a:gd name="T107" fmla="*/ 0 h 3486"/>
                  <a:gd name="T108" fmla="*/ 3 w 2332"/>
                  <a:gd name="T109" fmla="*/ 0 h 3486"/>
                  <a:gd name="T110" fmla="*/ 4 w 2332"/>
                  <a:gd name="T111" fmla="*/ 0 h 3486"/>
                  <a:gd name="T112" fmla="*/ 4 w 2332"/>
                  <a:gd name="T113" fmla="*/ 0 h 34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2"/>
                  <a:gd name="T172" fmla="*/ 0 h 3486"/>
                  <a:gd name="T173" fmla="*/ 2332 w 2332"/>
                  <a:gd name="T174" fmla="*/ 3486 h 34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2" h="3486">
                    <a:moveTo>
                      <a:pt x="2237" y="180"/>
                    </a:moveTo>
                    <a:lnTo>
                      <a:pt x="2237" y="180"/>
                    </a:lnTo>
                    <a:lnTo>
                      <a:pt x="2246" y="181"/>
                    </a:lnTo>
                    <a:lnTo>
                      <a:pt x="2254" y="180"/>
                    </a:lnTo>
                    <a:lnTo>
                      <a:pt x="2263" y="179"/>
                    </a:lnTo>
                    <a:lnTo>
                      <a:pt x="2270" y="177"/>
                    </a:lnTo>
                    <a:lnTo>
                      <a:pt x="2279" y="175"/>
                    </a:lnTo>
                    <a:lnTo>
                      <a:pt x="2286" y="171"/>
                    </a:lnTo>
                    <a:lnTo>
                      <a:pt x="2293" y="167"/>
                    </a:lnTo>
                    <a:lnTo>
                      <a:pt x="2300" y="162"/>
                    </a:lnTo>
                    <a:lnTo>
                      <a:pt x="2306" y="157"/>
                    </a:lnTo>
                    <a:lnTo>
                      <a:pt x="2312" y="150"/>
                    </a:lnTo>
                    <a:lnTo>
                      <a:pt x="2317" y="144"/>
                    </a:lnTo>
                    <a:lnTo>
                      <a:pt x="2321" y="137"/>
                    </a:lnTo>
                    <a:lnTo>
                      <a:pt x="2324" y="130"/>
                    </a:lnTo>
                    <a:lnTo>
                      <a:pt x="2328" y="121"/>
                    </a:lnTo>
                    <a:lnTo>
                      <a:pt x="2330" y="113"/>
                    </a:lnTo>
                    <a:lnTo>
                      <a:pt x="2332" y="105"/>
                    </a:lnTo>
                    <a:lnTo>
                      <a:pt x="2332" y="95"/>
                    </a:lnTo>
                    <a:lnTo>
                      <a:pt x="2332" y="87"/>
                    </a:lnTo>
                    <a:lnTo>
                      <a:pt x="2330" y="79"/>
                    </a:lnTo>
                    <a:lnTo>
                      <a:pt x="2328" y="71"/>
                    </a:lnTo>
                    <a:lnTo>
                      <a:pt x="2325" y="62"/>
                    </a:lnTo>
                    <a:lnTo>
                      <a:pt x="2321" y="55"/>
                    </a:lnTo>
                    <a:lnTo>
                      <a:pt x="2317" y="48"/>
                    </a:lnTo>
                    <a:lnTo>
                      <a:pt x="2312" y="42"/>
                    </a:lnTo>
                    <a:lnTo>
                      <a:pt x="2307" y="35"/>
                    </a:lnTo>
                    <a:lnTo>
                      <a:pt x="2301" y="30"/>
                    </a:lnTo>
                    <a:lnTo>
                      <a:pt x="2294" y="25"/>
                    </a:lnTo>
                    <a:lnTo>
                      <a:pt x="2287" y="21"/>
                    </a:lnTo>
                    <a:lnTo>
                      <a:pt x="2280" y="17"/>
                    </a:lnTo>
                    <a:lnTo>
                      <a:pt x="2272" y="14"/>
                    </a:lnTo>
                    <a:lnTo>
                      <a:pt x="2263" y="11"/>
                    </a:lnTo>
                    <a:lnTo>
                      <a:pt x="2255" y="10"/>
                    </a:lnTo>
                    <a:lnTo>
                      <a:pt x="2233" y="8"/>
                    </a:lnTo>
                    <a:lnTo>
                      <a:pt x="2187" y="5"/>
                    </a:lnTo>
                    <a:lnTo>
                      <a:pt x="2121" y="2"/>
                    </a:lnTo>
                    <a:lnTo>
                      <a:pt x="2036" y="0"/>
                    </a:lnTo>
                    <a:lnTo>
                      <a:pt x="1987" y="0"/>
                    </a:lnTo>
                    <a:lnTo>
                      <a:pt x="1935" y="0"/>
                    </a:lnTo>
                    <a:lnTo>
                      <a:pt x="1879" y="2"/>
                    </a:lnTo>
                    <a:lnTo>
                      <a:pt x="1820" y="4"/>
                    </a:lnTo>
                    <a:lnTo>
                      <a:pt x="1758" y="8"/>
                    </a:lnTo>
                    <a:lnTo>
                      <a:pt x="1694" y="14"/>
                    </a:lnTo>
                    <a:lnTo>
                      <a:pt x="1627" y="20"/>
                    </a:lnTo>
                    <a:lnTo>
                      <a:pt x="1559" y="28"/>
                    </a:lnTo>
                    <a:lnTo>
                      <a:pt x="1489" y="38"/>
                    </a:lnTo>
                    <a:lnTo>
                      <a:pt x="1418" y="51"/>
                    </a:lnTo>
                    <a:lnTo>
                      <a:pt x="1346" y="65"/>
                    </a:lnTo>
                    <a:lnTo>
                      <a:pt x="1272" y="82"/>
                    </a:lnTo>
                    <a:lnTo>
                      <a:pt x="1200" y="102"/>
                    </a:lnTo>
                    <a:lnTo>
                      <a:pt x="1126" y="123"/>
                    </a:lnTo>
                    <a:lnTo>
                      <a:pt x="1053" y="148"/>
                    </a:lnTo>
                    <a:lnTo>
                      <a:pt x="981" y="176"/>
                    </a:lnTo>
                    <a:lnTo>
                      <a:pt x="909" y="206"/>
                    </a:lnTo>
                    <a:lnTo>
                      <a:pt x="839" y="241"/>
                    </a:lnTo>
                    <a:lnTo>
                      <a:pt x="770" y="278"/>
                    </a:lnTo>
                    <a:lnTo>
                      <a:pt x="703" y="319"/>
                    </a:lnTo>
                    <a:lnTo>
                      <a:pt x="637" y="364"/>
                    </a:lnTo>
                    <a:lnTo>
                      <a:pt x="575" y="412"/>
                    </a:lnTo>
                    <a:lnTo>
                      <a:pt x="515" y="464"/>
                    </a:lnTo>
                    <a:lnTo>
                      <a:pt x="458" y="522"/>
                    </a:lnTo>
                    <a:lnTo>
                      <a:pt x="413" y="570"/>
                    </a:lnTo>
                    <a:lnTo>
                      <a:pt x="372" y="618"/>
                    </a:lnTo>
                    <a:lnTo>
                      <a:pt x="333" y="666"/>
                    </a:lnTo>
                    <a:lnTo>
                      <a:pt x="297" y="713"/>
                    </a:lnTo>
                    <a:lnTo>
                      <a:pt x="264" y="760"/>
                    </a:lnTo>
                    <a:lnTo>
                      <a:pt x="234" y="807"/>
                    </a:lnTo>
                    <a:lnTo>
                      <a:pt x="205" y="852"/>
                    </a:lnTo>
                    <a:lnTo>
                      <a:pt x="179" y="897"/>
                    </a:lnTo>
                    <a:lnTo>
                      <a:pt x="155" y="941"/>
                    </a:lnTo>
                    <a:lnTo>
                      <a:pt x="133" y="984"/>
                    </a:lnTo>
                    <a:lnTo>
                      <a:pt x="115" y="1027"/>
                    </a:lnTo>
                    <a:lnTo>
                      <a:pt x="97" y="1069"/>
                    </a:lnTo>
                    <a:lnTo>
                      <a:pt x="80" y="1110"/>
                    </a:lnTo>
                    <a:lnTo>
                      <a:pt x="67" y="1151"/>
                    </a:lnTo>
                    <a:lnTo>
                      <a:pt x="54" y="1190"/>
                    </a:lnTo>
                    <a:lnTo>
                      <a:pt x="44" y="1229"/>
                    </a:lnTo>
                    <a:lnTo>
                      <a:pt x="35" y="1266"/>
                    </a:lnTo>
                    <a:lnTo>
                      <a:pt x="26" y="1302"/>
                    </a:lnTo>
                    <a:lnTo>
                      <a:pt x="20" y="1338"/>
                    </a:lnTo>
                    <a:lnTo>
                      <a:pt x="14" y="1373"/>
                    </a:lnTo>
                    <a:lnTo>
                      <a:pt x="10" y="1406"/>
                    </a:lnTo>
                    <a:lnTo>
                      <a:pt x="7" y="1438"/>
                    </a:lnTo>
                    <a:lnTo>
                      <a:pt x="4" y="1469"/>
                    </a:lnTo>
                    <a:lnTo>
                      <a:pt x="2" y="1499"/>
                    </a:lnTo>
                    <a:lnTo>
                      <a:pt x="0" y="1554"/>
                    </a:lnTo>
                    <a:lnTo>
                      <a:pt x="1" y="1605"/>
                    </a:lnTo>
                    <a:lnTo>
                      <a:pt x="2" y="1651"/>
                    </a:lnTo>
                    <a:lnTo>
                      <a:pt x="6" y="1689"/>
                    </a:lnTo>
                    <a:lnTo>
                      <a:pt x="7" y="1720"/>
                    </a:lnTo>
                    <a:lnTo>
                      <a:pt x="12" y="1801"/>
                    </a:lnTo>
                    <a:lnTo>
                      <a:pt x="20" y="1881"/>
                    </a:lnTo>
                    <a:lnTo>
                      <a:pt x="31" y="1960"/>
                    </a:lnTo>
                    <a:lnTo>
                      <a:pt x="43" y="2040"/>
                    </a:lnTo>
                    <a:lnTo>
                      <a:pt x="59" y="2118"/>
                    </a:lnTo>
                    <a:lnTo>
                      <a:pt x="76" y="2196"/>
                    </a:lnTo>
                    <a:lnTo>
                      <a:pt x="95" y="2273"/>
                    </a:lnTo>
                    <a:lnTo>
                      <a:pt x="116" y="2348"/>
                    </a:lnTo>
                    <a:lnTo>
                      <a:pt x="137" y="2422"/>
                    </a:lnTo>
                    <a:lnTo>
                      <a:pt x="161" y="2494"/>
                    </a:lnTo>
                    <a:lnTo>
                      <a:pt x="186" y="2566"/>
                    </a:lnTo>
                    <a:lnTo>
                      <a:pt x="211" y="2635"/>
                    </a:lnTo>
                    <a:lnTo>
                      <a:pt x="238" y="2703"/>
                    </a:lnTo>
                    <a:lnTo>
                      <a:pt x="265" y="2768"/>
                    </a:lnTo>
                    <a:lnTo>
                      <a:pt x="292" y="2832"/>
                    </a:lnTo>
                    <a:lnTo>
                      <a:pt x="319" y="2893"/>
                    </a:lnTo>
                    <a:lnTo>
                      <a:pt x="346" y="2952"/>
                    </a:lnTo>
                    <a:lnTo>
                      <a:pt x="373" y="3008"/>
                    </a:lnTo>
                    <a:lnTo>
                      <a:pt x="400" y="3062"/>
                    </a:lnTo>
                    <a:lnTo>
                      <a:pt x="426" y="3112"/>
                    </a:lnTo>
                    <a:lnTo>
                      <a:pt x="475" y="3205"/>
                    </a:lnTo>
                    <a:lnTo>
                      <a:pt x="519" y="3283"/>
                    </a:lnTo>
                    <a:lnTo>
                      <a:pt x="558" y="3349"/>
                    </a:lnTo>
                    <a:lnTo>
                      <a:pt x="588" y="3398"/>
                    </a:lnTo>
                    <a:lnTo>
                      <a:pt x="609" y="3432"/>
                    </a:lnTo>
                    <a:lnTo>
                      <a:pt x="620" y="3447"/>
                    </a:lnTo>
                    <a:lnTo>
                      <a:pt x="625" y="3454"/>
                    </a:lnTo>
                    <a:lnTo>
                      <a:pt x="630" y="3461"/>
                    </a:lnTo>
                    <a:lnTo>
                      <a:pt x="636" y="3467"/>
                    </a:lnTo>
                    <a:lnTo>
                      <a:pt x="644" y="3472"/>
                    </a:lnTo>
                    <a:lnTo>
                      <a:pt x="651" y="3476"/>
                    </a:lnTo>
                    <a:lnTo>
                      <a:pt x="658" y="3479"/>
                    </a:lnTo>
                    <a:lnTo>
                      <a:pt x="666" y="3482"/>
                    </a:lnTo>
                    <a:lnTo>
                      <a:pt x="674" y="3484"/>
                    </a:lnTo>
                    <a:lnTo>
                      <a:pt x="682" y="3486"/>
                    </a:lnTo>
                    <a:lnTo>
                      <a:pt x="690" y="3486"/>
                    </a:lnTo>
                    <a:lnTo>
                      <a:pt x="699" y="3486"/>
                    </a:lnTo>
                    <a:lnTo>
                      <a:pt x="707" y="3484"/>
                    </a:lnTo>
                    <a:lnTo>
                      <a:pt x="715" y="3482"/>
                    </a:lnTo>
                    <a:lnTo>
                      <a:pt x="724" y="3479"/>
                    </a:lnTo>
                    <a:lnTo>
                      <a:pt x="731" y="3476"/>
                    </a:lnTo>
                    <a:lnTo>
                      <a:pt x="738" y="3471"/>
                    </a:lnTo>
                    <a:lnTo>
                      <a:pt x="745" y="3466"/>
                    </a:lnTo>
                    <a:lnTo>
                      <a:pt x="752" y="3461"/>
                    </a:lnTo>
                    <a:lnTo>
                      <a:pt x="758" y="3454"/>
                    </a:lnTo>
                    <a:lnTo>
                      <a:pt x="763" y="3447"/>
                    </a:lnTo>
                    <a:lnTo>
                      <a:pt x="767" y="3440"/>
                    </a:lnTo>
                    <a:lnTo>
                      <a:pt x="770" y="3433"/>
                    </a:lnTo>
                    <a:lnTo>
                      <a:pt x="773" y="3424"/>
                    </a:lnTo>
                    <a:lnTo>
                      <a:pt x="775" y="3417"/>
                    </a:lnTo>
                    <a:lnTo>
                      <a:pt x="776" y="3409"/>
                    </a:lnTo>
                    <a:lnTo>
                      <a:pt x="776" y="3401"/>
                    </a:lnTo>
                    <a:lnTo>
                      <a:pt x="776" y="3392"/>
                    </a:lnTo>
                    <a:lnTo>
                      <a:pt x="775" y="3384"/>
                    </a:lnTo>
                    <a:lnTo>
                      <a:pt x="773" y="3376"/>
                    </a:lnTo>
                    <a:lnTo>
                      <a:pt x="770" y="3367"/>
                    </a:lnTo>
                    <a:lnTo>
                      <a:pt x="767" y="3360"/>
                    </a:lnTo>
                    <a:lnTo>
                      <a:pt x="762" y="3353"/>
                    </a:lnTo>
                    <a:lnTo>
                      <a:pt x="737" y="3312"/>
                    </a:lnTo>
                    <a:lnTo>
                      <a:pt x="674" y="3207"/>
                    </a:lnTo>
                    <a:lnTo>
                      <a:pt x="631" y="3132"/>
                    </a:lnTo>
                    <a:lnTo>
                      <a:pt x="585" y="3044"/>
                    </a:lnTo>
                    <a:lnTo>
                      <a:pt x="560" y="2995"/>
                    </a:lnTo>
                    <a:lnTo>
                      <a:pt x="534" y="2944"/>
                    </a:lnTo>
                    <a:lnTo>
                      <a:pt x="508" y="2889"/>
                    </a:lnTo>
                    <a:lnTo>
                      <a:pt x="482" y="2833"/>
                    </a:lnTo>
                    <a:lnTo>
                      <a:pt x="456" y="2774"/>
                    </a:lnTo>
                    <a:lnTo>
                      <a:pt x="429" y="2713"/>
                    </a:lnTo>
                    <a:lnTo>
                      <a:pt x="403" y="2651"/>
                    </a:lnTo>
                    <a:lnTo>
                      <a:pt x="378" y="2586"/>
                    </a:lnTo>
                    <a:lnTo>
                      <a:pt x="353" y="2519"/>
                    </a:lnTo>
                    <a:lnTo>
                      <a:pt x="328" y="2451"/>
                    </a:lnTo>
                    <a:lnTo>
                      <a:pt x="305" y="2380"/>
                    </a:lnTo>
                    <a:lnTo>
                      <a:pt x="284" y="2310"/>
                    </a:lnTo>
                    <a:lnTo>
                      <a:pt x="264" y="2237"/>
                    </a:lnTo>
                    <a:lnTo>
                      <a:pt x="245" y="2165"/>
                    </a:lnTo>
                    <a:lnTo>
                      <a:pt x="229" y="2090"/>
                    </a:lnTo>
                    <a:lnTo>
                      <a:pt x="213" y="2015"/>
                    </a:lnTo>
                    <a:lnTo>
                      <a:pt x="201" y="1940"/>
                    </a:lnTo>
                    <a:lnTo>
                      <a:pt x="190" y="1864"/>
                    </a:lnTo>
                    <a:lnTo>
                      <a:pt x="183" y="1788"/>
                    </a:lnTo>
                    <a:lnTo>
                      <a:pt x="178" y="1713"/>
                    </a:lnTo>
                    <a:lnTo>
                      <a:pt x="177" y="1680"/>
                    </a:lnTo>
                    <a:lnTo>
                      <a:pt x="175" y="1642"/>
                    </a:lnTo>
                    <a:lnTo>
                      <a:pt x="173" y="1601"/>
                    </a:lnTo>
                    <a:lnTo>
                      <a:pt x="173" y="1555"/>
                    </a:lnTo>
                    <a:lnTo>
                      <a:pt x="174" y="1504"/>
                    </a:lnTo>
                    <a:lnTo>
                      <a:pt x="175" y="1477"/>
                    </a:lnTo>
                    <a:lnTo>
                      <a:pt x="178" y="1450"/>
                    </a:lnTo>
                    <a:lnTo>
                      <a:pt x="181" y="1421"/>
                    </a:lnTo>
                    <a:lnTo>
                      <a:pt x="184" y="1392"/>
                    </a:lnTo>
                    <a:lnTo>
                      <a:pt x="189" y="1361"/>
                    </a:lnTo>
                    <a:lnTo>
                      <a:pt x="195" y="1330"/>
                    </a:lnTo>
                    <a:lnTo>
                      <a:pt x="203" y="1298"/>
                    </a:lnTo>
                    <a:lnTo>
                      <a:pt x="211" y="1265"/>
                    </a:lnTo>
                    <a:lnTo>
                      <a:pt x="220" y="1231"/>
                    </a:lnTo>
                    <a:lnTo>
                      <a:pt x="232" y="1196"/>
                    </a:lnTo>
                    <a:lnTo>
                      <a:pt x="244" y="1161"/>
                    </a:lnTo>
                    <a:lnTo>
                      <a:pt x="259" y="1125"/>
                    </a:lnTo>
                    <a:lnTo>
                      <a:pt x="274" y="1088"/>
                    </a:lnTo>
                    <a:lnTo>
                      <a:pt x="292" y="1050"/>
                    </a:lnTo>
                    <a:lnTo>
                      <a:pt x="312" y="1012"/>
                    </a:lnTo>
                    <a:lnTo>
                      <a:pt x="332" y="972"/>
                    </a:lnTo>
                    <a:lnTo>
                      <a:pt x="356" y="933"/>
                    </a:lnTo>
                    <a:lnTo>
                      <a:pt x="381" y="893"/>
                    </a:lnTo>
                    <a:lnTo>
                      <a:pt x="409" y="851"/>
                    </a:lnTo>
                    <a:lnTo>
                      <a:pt x="439" y="810"/>
                    </a:lnTo>
                    <a:lnTo>
                      <a:pt x="471" y="768"/>
                    </a:lnTo>
                    <a:lnTo>
                      <a:pt x="507" y="726"/>
                    </a:lnTo>
                    <a:lnTo>
                      <a:pt x="543" y="682"/>
                    </a:lnTo>
                    <a:lnTo>
                      <a:pt x="583" y="639"/>
                    </a:lnTo>
                    <a:lnTo>
                      <a:pt x="634" y="588"/>
                    </a:lnTo>
                    <a:lnTo>
                      <a:pt x="689" y="540"/>
                    </a:lnTo>
                    <a:lnTo>
                      <a:pt x="746" y="497"/>
                    </a:lnTo>
                    <a:lnTo>
                      <a:pt x="807" y="456"/>
                    </a:lnTo>
                    <a:lnTo>
                      <a:pt x="869" y="420"/>
                    </a:lnTo>
                    <a:lnTo>
                      <a:pt x="932" y="387"/>
                    </a:lnTo>
                    <a:lnTo>
                      <a:pt x="997" y="356"/>
                    </a:lnTo>
                    <a:lnTo>
                      <a:pt x="1064" y="329"/>
                    </a:lnTo>
                    <a:lnTo>
                      <a:pt x="1131" y="304"/>
                    </a:lnTo>
                    <a:lnTo>
                      <a:pt x="1200" y="282"/>
                    </a:lnTo>
                    <a:lnTo>
                      <a:pt x="1268" y="262"/>
                    </a:lnTo>
                    <a:lnTo>
                      <a:pt x="1337" y="245"/>
                    </a:lnTo>
                    <a:lnTo>
                      <a:pt x="1405" y="230"/>
                    </a:lnTo>
                    <a:lnTo>
                      <a:pt x="1473" y="218"/>
                    </a:lnTo>
                    <a:lnTo>
                      <a:pt x="1540" y="206"/>
                    </a:lnTo>
                    <a:lnTo>
                      <a:pt x="1605" y="197"/>
                    </a:lnTo>
                    <a:lnTo>
                      <a:pt x="1669" y="190"/>
                    </a:lnTo>
                    <a:lnTo>
                      <a:pt x="1731" y="184"/>
                    </a:lnTo>
                    <a:lnTo>
                      <a:pt x="1791" y="179"/>
                    </a:lnTo>
                    <a:lnTo>
                      <a:pt x="1849" y="176"/>
                    </a:lnTo>
                    <a:lnTo>
                      <a:pt x="1904" y="174"/>
                    </a:lnTo>
                    <a:lnTo>
                      <a:pt x="1955" y="173"/>
                    </a:lnTo>
                    <a:lnTo>
                      <a:pt x="2004" y="172"/>
                    </a:lnTo>
                    <a:lnTo>
                      <a:pt x="2048" y="172"/>
                    </a:lnTo>
                    <a:lnTo>
                      <a:pt x="2126" y="174"/>
                    </a:lnTo>
                    <a:lnTo>
                      <a:pt x="2184" y="177"/>
                    </a:lnTo>
                    <a:lnTo>
                      <a:pt x="2223" y="179"/>
                    </a:lnTo>
                    <a:lnTo>
                      <a:pt x="2237"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45" name="Freeform 260"/>
              <p:cNvSpPr>
                <a:spLocks/>
              </p:cNvSpPr>
              <p:nvPr/>
            </p:nvSpPr>
            <p:spPr bwMode="auto">
              <a:xfrm>
                <a:off x="1286" y="1289"/>
                <a:ext cx="116" cy="291"/>
              </a:xfrm>
              <a:custGeom>
                <a:avLst/>
                <a:gdLst>
                  <a:gd name="T0" fmla="*/ 1 w 1017"/>
                  <a:gd name="T1" fmla="*/ 0 h 1214"/>
                  <a:gd name="T2" fmla="*/ 1 w 1017"/>
                  <a:gd name="T3" fmla="*/ 0 h 1214"/>
                  <a:gd name="T4" fmla="*/ 1 w 1017"/>
                  <a:gd name="T5" fmla="*/ 0 h 1214"/>
                  <a:gd name="T6" fmla="*/ 1 w 1017"/>
                  <a:gd name="T7" fmla="*/ 0 h 1214"/>
                  <a:gd name="T8" fmla="*/ 1 w 1017"/>
                  <a:gd name="T9" fmla="*/ 0 h 1214"/>
                  <a:gd name="T10" fmla="*/ 0 w 1017"/>
                  <a:gd name="T11" fmla="*/ 0 h 1214"/>
                  <a:gd name="T12" fmla="*/ 0 w 1017"/>
                  <a:gd name="T13" fmla="*/ 0 h 1214"/>
                  <a:gd name="T14" fmla="*/ 0 w 1017"/>
                  <a:gd name="T15" fmla="*/ 0 h 1214"/>
                  <a:gd name="T16" fmla="*/ 0 w 1017"/>
                  <a:gd name="T17" fmla="*/ 0 h 1214"/>
                  <a:gd name="T18" fmla="*/ 0 w 1017"/>
                  <a:gd name="T19" fmla="*/ 0 h 1214"/>
                  <a:gd name="T20" fmla="*/ 0 w 1017"/>
                  <a:gd name="T21" fmla="*/ 0 h 1214"/>
                  <a:gd name="T22" fmla="*/ 0 w 1017"/>
                  <a:gd name="T23" fmla="*/ 0 h 1214"/>
                  <a:gd name="T24" fmla="*/ 0 w 1017"/>
                  <a:gd name="T25" fmla="*/ 0 h 1214"/>
                  <a:gd name="T26" fmla="*/ 0 w 1017"/>
                  <a:gd name="T27" fmla="*/ 0 h 1214"/>
                  <a:gd name="T28" fmla="*/ 0 w 1017"/>
                  <a:gd name="T29" fmla="*/ 0 h 1214"/>
                  <a:gd name="T30" fmla="*/ 0 w 1017"/>
                  <a:gd name="T31" fmla="*/ 0 h 1214"/>
                  <a:gd name="T32" fmla="*/ 0 w 1017"/>
                  <a:gd name="T33" fmla="*/ 0 h 1214"/>
                  <a:gd name="T34" fmla="*/ 1 w 1017"/>
                  <a:gd name="T35" fmla="*/ 0 h 1214"/>
                  <a:gd name="T36" fmla="*/ 1 w 1017"/>
                  <a:gd name="T37" fmla="*/ 0 h 1214"/>
                  <a:gd name="T38" fmla="*/ 1 w 1017"/>
                  <a:gd name="T39" fmla="*/ 0 h 1214"/>
                  <a:gd name="T40" fmla="*/ 1 w 1017"/>
                  <a:gd name="T41" fmla="*/ 0 h 1214"/>
                  <a:gd name="T42" fmla="*/ 1 w 1017"/>
                  <a:gd name="T43" fmla="*/ 0 h 1214"/>
                  <a:gd name="T44" fmla="*/ 1 w 1017"/>
                  <a:gd name="T45" fmla="*/ 0 h 1214"/>
                  <a:gd name="T46" fmla="*/ 1 w 1017"/>
                  <a:gd name="T47" fmla="*/ 1 h 1214"/>
                  <a:gd name="T48" fmla="*/ 2 w 1017"/>
                  <a:gd name="T49" fmla="*/ 1 h 1214"/>
                  <a:gd name="T50" fmla="*/ 2 w 1017"/>
                  <a:gd name="T51" fmla="*/ 1 h 1214"/>
                  <a:gd name="T52" fmla="*/ 2 w 1017"/>
                  <a:gd name="T53" fmla="*/ 1 h 1214"/>
                  <a:gd name="T54" fmla="*/ 1 w 1017"/>
                  <a:gd name="T55" fmla="*/ 1 h 1214"/>
                  <a:gd name="T56" fmla="*/ 1 w 1017"/>
                  <a:gd name="T57" fmla="*/ 2 h 1214"/>
                  <a:gd name="T58" fmla="*/ 1 w 1017"/>
                  <a:gd name="T59" fmla="*/ 2 h 1214"/>
                  <a:gd name="T60" fmla="*/ 1 w 1017"/>
                  <a:gd name="T61" fmla="*/ 2 h 1214"/>
                  <a:gd name="T62" fmla="*/ 1 w 1017"/>
                  <a:gd name="T63" fmla="*/ 2 h 1214"/>
                  <a:gd name="T64" fmla="*/ 1 w 1017"/>
                  <a:gd name="T65" fmla="*/ 2 h 1214"/>
                  <a:gd name="T66" fmla="*/ 1 w 1017"/>
                  <a:gd name="T67" fmla="*/ 2 h 1214"/>
                  <a:gd name="T68" fmla="*/ 1 w 1017"/>
                  <a:gd name="T69" fmla="*/ 2 h 1214"/>
                  <a:gd name="T70" fmla="*/ 1 w 1017"/>
                  <a:gd name="T71" fmla="*/ 2 h 1214"/>
                  <a:gd name="T72" fmla="*/ 1 w 1017"/>
                  <a:gd name="T73" fmla="*/ 2 h 1214"/>
                  <a:gd name="T74" fmla="*/ 1 w 1017"/>
                  <a:gd name="T75" fmla="*/ 2 h 1214"/>
                  <a:gd name="T76" fmla="*/ 1 w 1017"/>
                  <a:gd name="T77" fmla="*/ 2 h 1214"/>
                  <a:gd name="T78" fmla="*/ 1 w 1017"/>
                  <a:gd name="T79" fmla="*/ 2 h 1214"/>
                  <a:gd name="T80" fmla="*/ 1 w 1017"/>
                  <a:gd name="T81" fmla="*/ 2 h 1214"/>
                  <a:gd name="T82" fmla="*/ 1 w 1017"/>
                  <a:gd name="T83" fmla="*/ 2 h 1214"/>
                  <a:gd name="T84" fmla="*/ 1 w 1017"/>
                  <a:gd name="T85" fmla="*/ 2 h 1214"/>
                  <a:gd name="T86" fmla="*/ 2 w 1017"/>
                  <a:gd name="T87" fmla="*/ 2 h 1214"/>
                  <a:gd name="T88" fmla="*/ 2 w 1017"/>
                  <a:gd name="T89" fmla="*/ 2 h 1214"/>
                  <a:gd name="T90" fmla="*/ 2 w 1017"/>
                  <a:gd name="T91" fmla="*/ 2 h 1214"/>
                  <a:gd name="T92" fmla="*/ 2 w 1017"/>
                  <a:gd name="T93" fmla="*/ 1 h 1214"/>
                  <a:gd name="T94" fmla="*/ 2 w 1017"/>
                  <a:gd name="T95" fmla="*/ 1 h 1214"/>
                  <a:gd name="T96" fmla="*/ 2 w 1017"/>
                  <a:gd name="T97" fmla="*/ 1 h 1214"/>
                  <a:gd name="T98" fmla="*/ 2 w 1017"/>
                  <a:gd name="T99" fmla="*/ 1 h 1214"/>
                  <a:gd name="T100" fmla="*/ 2 w 1017"/>
                  <a:gd name="T101" fmla="*/ 0 h 1214"/>
                  <a:gd name="T102" fmla="*/ 2 w 1017"/>
                  <a:gd name="T103" fmla="*/ 0 h 1214"/>
                  <a:gd name="T104" fmla="*/ 2 w 1017"/>
                  <a:gd name="T105" fmla="*/ 0 h 1214"/>
                  <a:gd name="T106" fmla="*/ 1 w 1017"/>
                  <a:gd name="T107" fmla="*/ 0 h 12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7"/>
                  <a:gd name="T163" fmla="*/ 0 h 1214"/>
                  <a:gd name="T164" fmla="*/ 1017 w 1017"/>
                  <a:gd name="T165" fmla="*/ 1214 h 12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7" h="1214">
                    <a:moveTo>
                      <a:pt x="751" y="80"/>
                    </a:moveTo>
                    <a:lnTo>
                      <a:pt x="733" y="69"/>
                    </a:lnTo>
                    <a:lnTo>
                      <a:pt x="715" y="59"/>
                    </a:lnTo>
                    <a:lnTo>
                      <a:pt x="696" y="50"/>
                    </a:lnTo>
                    <a:lnTo>
                      <a:pt x="677" y="42"/>
                    </a:lnTo>
                    <a:lnTo>
                      <a:pt x="657" y="35"/>
                    </a:lnTo>
                    <a:lnTo>
                      <a:pt x="639" y="27"/>
                    </a:lnTo>
                    <a:lnTo>
                      <a:pt x="618" y="22"/>
                    </a:lnTo>
                    <a:lnTo>
                      <a:pt x="598" y="16"/>
                    </a:lnTo>
                    <a:lnTo>
                      <a:pt x="578" y="12"/>
                    </a:lnTo>
                    <a:lnTo>
                      <a:pt x="557" y="8"/>
                    </a:lnTo>
                    <a:lnTo>
                      <a:pt x="536" y="4"/>
                    </a:lnTo>
                    <a:lnTo>
                      <a:pt x="514" y="2"/>
                    </a:lnTo>
                    <a:lnTo>
                      <a:pt x="494" y="1"/>
                    </a:lnTo>
                    <a:lnTo>
                      <a:pt x="472" y="0"/>
                    </a:lnTo>
                    <a:lnTo>
                      <a:pt x="449" y="0"/>
                    </a:lnTo>
                    <a:lnTo>
                      <a:pt x="427" y="0"/>
                    </a:lnTo>
                    <a:lnTo>
                      <a:pt x="404" y="1"/>
                    </a:lnTo>
                    <a:lnTo>
                      <a:pt x="381" y="3"/>
                    </a:lnTo>
                    <a:lnTo>
                      <a:pt x="359" y="7"/>
                    </a:lnTo>
                    <a:lnTo>
                      <a:pt x="336" y="11"/>
                    </a:lnTo>
                    <a:lnTo>
                      <a:pt x="313" y="15"/>
                    </a:lnTo>
                    <a:lnTo>
                      <a:pt x="289" y="20"/>
                    </a:lnTo>
                    <a:lnTo>
                      <a:pt x="265" y="25"/>
                    </a:lnTo>
                    <a:lnTo>
                      <a:pt x="241" y="31"/>
                    </a:lnTo>
                    <a:lnTo>
                      <a:pt x="218" y="39"/>
                    </a:lnTo>
                    <a:lnTo>
                      <a:pt x="194" y="47"/>
                    </a:lnTo>
                    <a:lnTo>
                      <a:pt x="170" y="55"/>
                    </a:lnTo>
                    <a:lnTo>
                      <a:pt x="145" y="66"/>
                    </a:lnTo>
                    <a:lnTo>
                      <a:pt x="120" y="75"/>
                    </a:lnTo>
                    <a:lnTo>
                      <a:pt x="96" y="86"/>
                    </a:lnTo>
                    <a:lnTo>
                      <a:pt x="71" y="98"/>
                    </a:lnTo>
                    <a:lnTo>
                      <a:pt x="46" y="110"/>
                    </a:lnTo>
                    <a:lnTo>
                      <a:pt x="39" y="114"/>
                    </a:lnTo>
                    <a:lnTo>
                      <a:pt x="32" y="120"/>
                    </a:lnTo>
                    <a:lnTo>
                      <a:pt x="26" y="126"/>
                    </a:lnTo>
                    <a:lnTo>
                      <a:pt x="19" y="132"/>
                    </a:lnTo>
                    <a:lnTo>
                      <a:pt x="14" y="138"/>
                    </a:lnTo>
                    <a:lnTo>
                      <a:pt x="10" y="145"/>
                    </a:lnTo>
                    <a:lnTo>
                      <a:pt x="7" y="153"/>
                    </a:lnTo>
                    <a:lnTo>
                      <a:pt x="4" y="160"/>
                    </a:lnTo>
                    <a:lnTo>
                      <a:pt x="2" y="168"/>
                    </a:lnTo>
                    <a:lnTo>
                      <a:pt x="1" y="177"/>
                    </a:lnTo>
                    <a:lnTo>
                      <a:pt x="0" y="185"/>
                    </a:lnTo>
                    <a:lnTo>
                      <a:pt x="0" y="193"/>
                    </a:lnTo>
                    <a:lnTo>
                      <a:pt x="1" y="201"/>
                    </a:lnTo>
                    <a:lnTo>
                      <a:pt x="3" y="210"/>
                    </a:lnTo>
                    <a:lnTo>
                      <a:pt x="6" y="218"/>
                    </a:lnTo>
                    <a:lnTo>
                      <a:pt x="9" y="225"/>
                    </a:lnTo>
                    <a:lnTo>
                      <a:pt x="13" y="234"/>
                    </a:lnTo>
                    <a:lnTo>
                      <a:pt x="18" y="241"/>
                    </a:lnTo>
                    <a:lnTo>
                      <a:pt x="25" y="247"/>
                    </a:lnTo>
                    <a:lnTo>
                      <a:pt x="31" y="252"/>
                    </a:lnTo>
                    <a:lnTo>
                      <a:pt x="37" y="257"/>
                    </a:lnTo>
                    <a:lnTo>
                      <a:pt x="44" y="262"/>
                    </a:lnTo>
                    <a:lnTo>
                      <a:pt x="52" y="266"/>
                    </a:lnTo>
                    <a:lnTo>
                      <a:pt x="59" y="268"/>
                    </a:lnTo>
                    <a:lnTo>
                      <a:pt x="67" y="271"/>
                    </a:lnTo>
                    <a:lnTo>
                      <a:pt x="75" y="272"/>
                    </a:lnTo>
                    <a:lnTo>
                      <a:pt x="84" y="272"/>
                    </a:lnTo>
                    <a:lnTo>
                      <a:pt x="92" y="272"/>
                    </a:lnTo>
                    <a:lnTo>
                      <a:pt x="100" y="271"/>
                    </a:lnTo>
                    <a:lnTo>
                      <a:pt x="109" y="269"/>
                    </a:lnTo>
                    <a:lnTo>
                      <a:pt x="117" y="267"/>
                    </a:lnTo>
                    <a:lnTo>
                      <a:pt x="125" y="263"/>
                    </a:lnTo>
                    <a:lnTo>
                      <a:pt x="164" y="244"/>
                    </a:lnTo>
                    <a:lnTo>
                      <a:pt x="202" y="227"/>
                    </a:lnTo>
                    <a:lnTo>
                      <a:pt x="240" y="213"/>
                    </a:lnTo>
                    <a:lnTo>
                      <a:pt x="278" y="200"/>
                    </a:lnTo>
                    <a:lnTo>
                      <a:pt x="315" y="190"/>
                    </a:lnTo>
                    <a:lnTo>
                      <a:pt x="350" y="182"/>
                    </a:lnTo>
                    <a:lnTo>
                      <a:pt x="386" y="177"/>
                    </a:lnTo>
                    <a:lnTo>
                      <a:pt x="421" y="172"/>
                    </a:lnTo>
                    <a:lnTo>
                      <a:pt x="438" y="171"/>
                    </a:lnTo>
                    <a:lnTo>
                      <a:pt x="454" y="171"/>
                    </a:lnTo>
                    <a:lnTo>
                      <a:pt x="471" y="171"/>
                    </a:lnTo>
                    <a:lnTo>
                      <a:pt x="487" y="172"/>
                    </a:lnTo>
                    <a:lnTo>
                      <a:pt x="503" y="173"/>
                    </a:lnTo>
                    <a:lnTo>
                      <a:pt x="518" y="176"/>
                    </a:lnTo>
                    <a:lnTo>
                      <a:pt x="534" y="179"/>
                    </a:lnTo>
                    <a:lnTo>
                      <a:pt x="550" y="181"/>
                    </a:lnTo>
                    <a:lnTo>
                      <a:pt x="564" y="185"/>
                    </a:lnTo>
                    <a:lnTo>
                      <a:pt x="579" y="189"/>
                    </a:lnTo>
                    <a:lnTo>
                      <a:pt x="593" y="194"/>
                    </a:lnTo>
                    <a:lnTo>
                      <a:pt x="608" y="199"/>
                    </a:lnTo>
                    <a:lnTo>
                      <a:pt x="621" y="205"/>
                    </a:lnTo>
                    <a:lnTo>
                      <a:pt x="635" y="211"/>
                    </a:lnTo>
                    <a:lnTo>
                      <a:pt x="648" y="218"/>
                    </a:lnTo>
                    <a:lnTo>
                      <a:pt x="661" y="225"/>
                    </a:lnTo>
                    <a:lnTo>
                      <a:pt x="682" y="240"/>
                    </a:lnTo>
                    <a:lnTo>
                      <a:pt x="703" y="255"/>
                    </a:lnTo>
                    <a:lnTo>
                      <a:pt x="722" y="273"/>
                    </a:lnTo>
                    <a:lnTo>
                      <a:pt x="739" y="292"/>
                    </a:lnTo>
                    <a:lnTo>
                      <a:pt x="756" y="311"/>
                    </a:lnTo>
                    <a:lnTo>
                      <a:pt x="772" y="332"/>
                    </a:lnTo>
                    <a:lnTo>
                      <a:pt x="785" y="355"/>
                    </a:lnTo>
                    <a:lnTo>
                      <a:pt x="798" y="378"/>
                    </a:lnTo>
                    <a:lnTo>
                      <a:pt x="809" y="402"/>
                    </a:lnTo>
                    <a:lnTo>
                      <a:pt x="819" y="427"/>
                    </a:lnTo>
                    <a:lnTo>
                      <a:pt x="828" y="453"/>
                    </a:lnTo>
                    <a:lnTo>
                      <a:pt x="834" y="480"/>
                    </a:lnTo>
                    <a:lnTo>
                      <a:pt x="840" y="507"/>
                    </a:lnTo>
                    <a:lnTo>
                      <a:pt x="843" y="536"/>
                    </a:lnTo>
                    <a:lnTo>
                      <a:pt x="845" y="565"/>
                    </a:lnTo>
                    <a:lnTo>
                      <a:pt x="846" y="594"/>
                    </a:lnTo>
                    <a:lnTo>
                      <a:pt x="845" y="627"/>
                    </a:lnTo>
                    <a:lnTo>
                      <a:pt x="842" y="657"/>
                    </a:lnTo>
                    <a:lnTo>
                      <a:pt x="837" y="686"/>
                    </a:lnTo>
                    <a:lnTo>
                      <a:pt x="830" y="713"/>
                    </a:lnTo>
                    <a:lnTo>
                      <a:pt x="821" y="740"/>
                    </a:lnTo>
                    <a:lnTo>
                      <a:pt x="811" y="764"/>
                    </a:lnTo>
                    <a:lnTo>
                      <a:pt x="800" y="788"/>
                    </a:lnTo>
                    <a:lnTo>
                      <a:pt x="787" y="810"/>
                    </a:lnTo>
                    <a:lnTo>
                      <a:pt x="774" y="832"/>
                    </a:lnTo>
                    <a:lnTo>
                      <a:pt x="759" y="851"/>
                    </a:lnTo>
                    <a:lnTo>
                      <a:pt x="744" y="870"/>
                    </a:lnTo>
                    <a:lnTo>
                      <a:pt x="727" y="889"/>
                    </a:lnTo>
                    <a:lnTo>
                      <a:pt x="710" y="905"/>
                    </a:lnTo>
                    <a:lnTo>
                      <a:pt x="694" y="921"/>
                    </a:lnTo>
                    <a:lnTo>
                      <a:pt x="676" y="935"/>
                    </a:lnTo>
                    <a:lnTo>
                      <a:pt x="659" y="949"/>
                    </a:lnTo>
                    <a:lnTo>
                      <a:pt x="641" y="961"/>
                    </a:lnTo>
                    <a:lnTo>
                      <a:pt x="623" y="973"/>
                    </a:lnTo>
                    <a:lnTo>
                      <a:pt x="606" y="983"/>
                    </a:lnTo>
                    <a:lnTo>
                      <a:pt x="589" y="992"/>
                    </a:lnTo>
                    <a:lnTo>
                      <a:pt x="557" y="1009"/>
                    </a:lnTo>
                    <a:lnTo>
                      <a:pt x="528" y="1023"/>
                    </a:lnTo>
                    <a:lnTo>
                      <a:pt x="482" y="1040"/>
                    </a:lnTo>
                    <a:lnTo>
                      <a:pt x="461" y="1046"/>
                    </a:lnTo>
                    <a:lnTo>
                      <a:pt x="453" y="1048"/>
                    </a:lnTo>
                    <a:lnTo>
                      <a:pt x="445" y="1053"/>
                    </a:lnTo>
                    <a:lnTo>
                      <a:pt x="438" y="1057"/>
                    </a:lnTo>
                    <a:lnTo>
                      <a:pt x="430" y="1061"/>
                    </a:lnTo>
                    <a:lnTo>
                      <a:pt x="424" y="1066"/>
                    </a:lnTo>
                    <a:lnTo>
                      <a:pt x="418" y="1072"/>
                    </a:lnTo>
                    <a:lnTo>
                      <a:pt x="414" y="1079"/>
                    </a:lnTo>
                    <a:lnTo>
                      <a:pt x="408" y="1086"/>
                    </a:lnTo>
                    <a:lnTo>
                      <a:pt x="405" y="1093"/>
                    </a:lnTo>
                    <a:lnTo>
                      <a:pt x="402" y="1100"/>
                    </a:lnTo>
                    <a:lnTo>
                      <a:pt x="399" y="1109"/>
                    </a:lnTo>
                    <a:lnTo>
                      <a:pt x="398" y="1117"/>
                    </a:lnTo>
                    <a:lnTo>
                      <a:pt x="397" y="1125"/>
                    </a:lnTo>
                    <a:lnTo>
                      <a:pt x="397" y="1133"/>
                    </a:lnTo>
                    <a:lnTo>
                      <a:pt x="398" y="1142"/>
                    </a:lnTo>
                    <a:lnTo>
                      <a:pt x="400" y="1151"/>
                    </a:lnTo>
                    <a:lnTo>
                      <a:pt x="402" y="1159"/>
                    </a:lnTo>
                    <a:lnTo>
                      <a:pt x="405" y="1167"/>
                    </a:lnTo>
                    <a:lnTo>
                      <a:pt x="410" y="1175"/>
                    </a:lnTo>
                    <a:lnTo>
                      <a:pt x="415" y="1181"/>
                    </a:lnTo>
                    <a:lnTo>
                      <a:pt x="420" y="1187"/>
                    </a:lnTo>
                    <a:lnTo>
                      <a:pt x="426" y="1194"/>
                    </a:lnTo>
                    <a:lnTo>
                      <a:pt x="432" y="1199"/>
                    </a:lnTo>
                    <a:lnTo>
                      <a:pt x="440" y="1203"/>
                    </a:lnTo>
                    <a:lnTo>
                      <a:pt x="447" y="1207"/>
                    </a:lnTo>
                    <a:lnTo>
                      <a:pt x="454" y="1210"/>
                    </a:lnTo>
                    <a:lnTo>
                      <a:pt x="462" y="1212"/>
                    </a:lnTo>
                    <a:lnTo>
                      <a:pt x="471" y="1214"/>
                    </a:lnTo>
                    <a:lnTo>
                      <a:pt x="479" y="1214"/>
                    </a:lnTo>
                    <a:lnTo>
                      <a:pt x="487" y="1214"/>
                    </a:lnTo>
                    <a:lnTo>
                      <a:pt x="496" y="1214"/>
                    </a:lnTo>
                    <a:lnTo>
                      <a:pt x="504" y="1212"/>
                    </a:lnTo>
                    <a:lnTo>
                      <a:pt x="539" y="1202"/>
                    </a:lnTo>
                    <a:lnTo>
                      <a:pt x="577" y="1188"/>
                    </a:lnTo>
                    <a:lnTo>
                      <a:pt x="596" y="1180"/>
                    </a:lnTo>
                    <a:lnTo>
                      <a:pt x="617" y="1171"/>
                    </a:lnTo>
                    <a:lnTo>
                      <a:pt x="638" y="1161"/>
                    </a:lnTo>
                    <a:lnTo>
                      <a:pt x="659" y="1150"/>
                    </a:lnTo>
                    <a:lnTo>
                      <a:pt x="679" y="1139"/>
                    </a:lnTo>
                    <a:lnTo>
                      <a:pt x="701" y="1126"/>
                    </a:lnTo>
                    <a:lnTo>
                      <a:pt x="722" y="1113"/>
                    </a:lnTo>
                    <a:lnTo>
                      <a:pt x="744" y="1098"/>
                    </a:lnTo>
                    <a:lnTo>
                      <a:pt x="764" y="1083"/>
                    </a:lnTo>
                    <a:lnTo>
                      <a:pt x="785" y="1066"/>
                    </a:lnTo>
                    <a:lnTo>
                      <a:pt x="806" y="1048"/>
                    </a:lnTo>
                    <a:lnTo>
                      <a:pt x="827" y="1030"/>
                    </a:lnTo>
                    <a:lnTo>
                      <a:pt x="845" y="1011"/>
                    </a:lnTo>
                    <a:lnTo>
                      <a:pt x="865" y="990"/>
                    </a:lnTo>
                    <a:lnTo>
                      <a:pt x="883" y="970"/>
                    </a:lnTo>
                    <a:lnTo>
                      <a:pt x="900" y="947"/>
                    </a:lnTo>
                    <a:lnTo>
                      <a:pt x="917" y="924"/>
                    </a:lnTo>
                    <a:lnTo>
                      <a:pt x="933" y="899"/>
                    </a:lnTo>
                    <a:lnTo>
                      <a:pt x="948" y="873"/>
                    </a:lnTo>
                    <a:lnTo>
                      <a:pt x="961" y="847"/>
                    </a:lnTo>
                    <a:lnTo>
                      <a:pt x="974" y="819"/>
                    </a:lnTo>
                    <a:lnTo>
                      <a:pt x="984" y="790"/>
                    </a:lnTo>
                    <a:lnTo>
                      <a:pt x="994" y="761"/>
                    </a:lnTo>
                    <a:lnTo>
                      <a:pt x="1002" y="730"/>
                    </a:lnTo>
                    <a:lnTo>
                      <a:pt x="1009" y="698"/>
                    </a:lnTo>
                    <a:lnTo>
                      <a:pt x="1013" y="665"/>
                    </a:lnTo>
                    <a:lnTo>
                      <a:pt x="1016" y="631"/>
                    </a:lnTo>
                    <a:lnTo>
                      <a:pt x="1017" y="595"/>
                    </a:lnTo>
                    <a:lnTo>
                      <a:pt x="1017" y="575"/>
                    </a:lnTo>
                    <a:lnTo>
                      <a:pt x="1017" y="555"/>
                    </a:lnTo>
                    <a:lnTo>
                      <a:pt x="1015" y="535"/>
                    </a:lnTo>
                    <a:lnTo>
                      <a:pt x="1013" y="515"/>
                    </a:lnTo>
                    <a:lnTo>
                      <a:pt x="1008" y="475"/>
                    </a:lnTo>
                    <a:lnTo>
                      <a:pt x="1001" y="437"/>
                    </a:lnTo>
                    <a:lnTo>
                      <a:pt x="991" y="399"/>
                    </a:lnTo>
                    <a:lnTo>
                      <a:pt x="979" y="363"/>
                    </a:lnTo>
                    <a:lnTo>
                      <a:pt x="965" y="328"/>
                    </a:lnTo>
                    <a:lnTo>
                      <a:pt x="948" y="295"/>
                    </a:lnTo>
                    <a:lnTo>
                      <a:pt x="930" y="262"/>
                    </a:lnTo>
                    <a:lnTo>
                      <a:pt x="910" y="230"/>
                    </a:lnTo>
                    <a:lnTo>
                      <a:pt x="899" y="216"/>
                    </a:lnTo>
                    <a:lnTo>
                      <a:pt x="888" y="201"/>
                    </a:lnTo>
                    <a:lnTo>
                      <a:pt x="876" y="187"/>
                    </a:lnTo>
                    <a:lnTo>
                      <a:pt x="864" y="173"/>
                    </a:lnTo>
                    <a:lnTo>
                      <a:pt x="851" y="160"/>
                    </a:lnTo>
                    <a:lnTo>
                      <a:pt x="838" y="148"/>
                    </a:lnTo>
                    <a:lnTo>
                      <a:pt x="825" y="135"/>
                    </a:lnTo>
                    <a:lnTo>
                      <a:pt x="811" y="123"/>
                    </a:lnTo>
                    <a:lnTo>
                      <a:pt x="796" y="111"/>
                    </a:lnTo>
                    <a:lnTo>
                      <a:pt x="782" y="100"/>
                    </a:lnTo>
                    <a:lnTo>
                      <a:pt x="766" y="89"/>
                    </a:lnTo>
                    <a:lnTo>
                      <a:pt x="751" y="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sp>
          <p:nvSpPr>
            <p:cNvPr id="58627" name="Text Box 261"/>
            <p:cNvSpPr txBox="1">
              <a:spLocks noChangeArrowheads="1"/>
            </p:cNvSpPr>
            <p:nvPr/>
          </p:nvSpPr>
          <p:spPr bwMode="auto">
            <a:xfrm>
              <a:off x="470" y="1597"/>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pPr eaLnBrk="1" hangingPunct="1"/>
              <a:r>
                <a:rPr lang="en-US" sz="1800"/>
                <a:t>software</a:t>
              </a:r>
            </a:p>
            <a:p>
              <a:pPr eaLnBrk="1" hangingPunct="1"/>
              <a:r>
                <a:rPr lang="en-US" sz="1800"/>
                <a:t>developer</a:t>
              </a:r>
            </a:p>
          </p:txBody>
        </p:sp>
      </p:grpSp>
      <p:sp>
        <p:nvSpPr>
          <p:cNvPr id="297222" name="Line 262"/>
          <p:cNvSpPr>
            <a:spLocks noChangeShapeType="1"/>
          </p:cNvSpPr>
          <p:nvPr/>
        </p:nvSpPr>
        <p:spPr bwMode="auto">
          <a:xfrm>
            <a:off x="3798889" y="3444876"/>
            <a:ext cx="777875" cy="779463"/>
          </a:xfrm>
          <a:prstGeom prst="line">
            <a:avLst/>
          </a:prstGeom>
          <a:noFill/>
          <a:ln w="57150">
            <a:solidFill>
              <a:srgbClr val="FFCC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en-US"/>
          </a:p>
        </p:txBody>
      </p:sp>
      <p:grpSp>
        <p:nvGrpSpPr>
          <p:cNvPr id="8" name="Group 263"/>
          <p:cNvGrpSpPr>
            <a:grpSpLocks/>
          </p:cNvGrpSpPr>
          <p:nvPr/>
        </p:nvGrpSpPr>
        <p:grpSpPr bwMode="auto">
          <a:xfrm>
            <a:off x="3970338" y="3506788"/>
            <a:ext cx="220662" cy="436562"/>
            <a:chOff x="675" y="2334"/>
            <a:chExt cx="139" cy="275"/>
          </a:xfrm>
        </p:grpSpPr>
        <p:sp>
          <p:nvSpPr>
            <p:cNvPr id="58624" name="Line 264"/>
            <p:cNvSpPr>
              <a:spLocks noChangeShapeType="1"/>
            </p:cNvSpPr>
            <p:nvPr/>
          </p:nvSpPr>
          <p:spPr bwMode="auto">
            <a:xfrm>
              <a:off x="676" y="2334"/>
              <a:ext cx="138" cy="275"/>
            </a:xfrm>
            <a:prstGeom prst="line">
              <a:avLst/>
            </a:prstGeom>
            <a:noFill/>
            <a:ln w="28575">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58625" name="Line 265"/>
            <p:cNvSpPr>
              <a:spLocks noChangeShapeType="1"/>
            </p:cNvSpPr>
            <p:nvPr/>
          </p:nvSpPr>
          <p:spPr bwMode="auto">
            <a:xfrm flipH="1">
              <a:off x="675" y="2334"/>
              <a:ext cx="138" cy="275"/>
            </a:xfrm>
            <a:prstGeom prst="line">
              <a:avLst/>
            </a:prstGeom>
            <a:noFill/>
            <a:ln w="28575">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9" name="Group 266"/>
          <p:cNvGrpSpPr>
            <a:grpSpLocks/>
          </p:cNvGrpSpPr>
          <p:nvPr/>
        </p:nvGrpSpPr>
        <p:grpSpPr bwMode="auto">
          <a:xfrm>
            <a:off x="3922713" y="1611314"/>
            <a:ext cx="6380162" cy="1846261"/>
            <a:chOff x="1213" y="882"/>
            <a:chExt cx="4019" cy="1163"/>
          </a:xfrm>
        </p:grpSpPr>
        <p:grpSp>
          <p:nvGrpSpPr>
            <p:cNvPr id="58386" name="Group 267"/>
            <p:cNvGrpSpPr>
              <a:grpSpLocks/>
            </p:cNvGrpSpPr>
            <p:nvPr/>
          </p:nvGrpSpPr>
          <p:grpSpPr bwMode="auto">
            <a:xfrm>
              <a:off x="1847" y="1012"/>
              <a:ext cx="1942" cy="1033"/>
              <a:chOff x="1226" y="940"/>
              <a:chExt cx="3336" cy="1773"/>
            </a:xfrm>
          </p:grpSpPr>
          <p:pic>
            <p:nvPicPr>
              <p:cNvPr id="58390" name="Picture 268"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 y="1098"/>
                <a:ext cx="20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1" name="AutoShape 269"/>
              <p:cNvSpPr>
                <a:spLocks noChangeAspect="1" noChangeArrowheads="1" noTextEdit="1"/>
              </p:cNvSpPr>
              <p:nvPr/>
            </p:nvSpPr>
            <p:spPr bwMode="auto">
              <a:xfrm>
                <a:off x="1226" y="1435"/>
                <a:ext cx="20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p>
                <a:endParaRPr lang="en-US"/>
              </a:p>
            </p:txBody>
          </p:sp>
          <p:sp>
            <p:nvSpPr>
              <p:cNvPr id="58392" name="Freeform 270"/>
              <p:cNvSpPr>
                <a:spLocks/>
              </p:cNvSpPr>
              <p:nvPr/>
            </p:nvSpPr>
            <p:spPr bwMode="auto">
              <a:xfrm>
                <a:off x="1293" y="1435"/>
                <a:ext cx="200" cy="499"/>
              </a:xfrm>
              <a:custGeom>
                <a:avLst/>
                <a:gdLst>
                  <a:gd name="T0" fmla="*/ 2 w 1694"/>
                  <a:gd name="T1" fmla="*/ 3 h 1441"/>
                  <a:gd name="T2" fmla="*/ 3 w 1694"/>
                  <a:gd name="T3" fmla="*/ 2 h 1441"/>
                  <a:gd name="T4" fmla="*/ 3 w 1694"/>
                  <a:gd name="T5" fmla="*/ 2 h 1441"/>
                  <a:gd name="T6" fmla="*/ 3 w 1694"/>
                  <a:gd name="T7" fmla="*/ 2 h 1441"/>
                  <a:gd name="T8" fmla="*/ 3 w 1694"/>
                  <a:gd name="T9" fmla="*/ 0 h 1441"/>
                  <a:gd name="T10" fmla="*/ 1 w 1694"/>
                  <a:gd name="T11" fmla="*/ 0 h 1441"/>
                  <a:gd name="T12" fmla="*/ 0 w 1694"/>
                  <a:gd name="T13" fmla="*/ 0 h 1441"/>
                  <a:gd name="T14" fmla="*/ 0 w 1694"/>
                  <a:gd name="T15" fmla="*/ 2 h 1441"/>
                  <a:gd name="T16" fmla="*/ 0 w 1694"/>
                  <a:gd name="T17" fmla="*/ 2 h 1441"/>
                  <a:gd name="T18" fmla="*/ 0 w 1694"/>
                  <a:gd name="T19" fmla="*/ 3 h 1441"/>
                  <a:gd name="T20" fmla="*/ 2 w 1694"/>
                  <a:gd name="T21" fmla="*/ 3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3" name="Freeform 271"/>
              <p:cNvSpPr>
                <a:spLocks/>
              </p:cNvSpPr>
              <p:nvPr/>
            </p:nvSpPr>
            <p:spPr bwMode="auto">
              <a:xfrm>
                <a:off x="1447" y="1448"/>
                <a:ext cx="200" cy="499"/>
              </a:xfrm>
              <a:custGeom>
                <a:avLst/>
                <a:gdLst>
                  <a:gd name="T0" fmla="*/ 0 w 189"/>
                  <a:gd name="T1" fmla="*/ 1 h 901"/>
                  <a:gd name="T2" fmla="*/ 0 w 189"/>
                  <a:gd name="T3" fmla="*/ 2 h 901"/>
                  <a:gd name="T4" fmla="*/ 0 w 189"/>
                  <a:gd name="T5" fmla="*/ 0 h 901"/>
                  <a:gd name="T6" fmla="*/ 0 w 189"/>
                  <a:gd name="T7" fmla="*/ 0 h 901"/>
                  <a:gd name="T8" fmla="*/ 0 w 189"/>
                  <a:gd name="T9" fmla="*/ 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4" name="Rectangle 272"/>
              <p:cNvSpPr>
                <a:spLocks noChangeArrowheads="1"/>
              </p:cNvSpPr>
              <p:nvPr/>
            </p:nvSpPr>
            <p:spPr bwMode="auto">
              <a:xfrm>
                <a:off x="1328" y="1472"/>
                <a:ext cx="200"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5" name="Freeform 273"/>
              <p:cNvSpPr>
                <a:spLocks/>
              </p:cNvSpPr>
              <p:nvPr/>
            </p:nvSpPr>
            <p:spPr bwMode="auto">
              <a:xfrm>
                <a:off x="1310" y="1550"/>
                <a:ext cx="200" cy="499"/>
              </a:xfrm>
              <a:custGeom>
                <a:avLst/>
                <a:gdLst>
                  <a:gd name="T0" fmla="*/ 2 w 1415"/>
                  <a:gd name="T1" fmla="*/ 0 h 163"/>
                  <a:gd name="T2" fmla="*/ 2 w 1415"/>
                  <a:gd name="T3" fmla="*/ 0 h 163"/>
                  <a:gd name="T4" fmla="*/ 2 w 1415"/>
                  <a:gd name="T5" fmla="*/ 0 h 163"/>
                  <a:gd name="T6" fmla="*/ 2 w 1415"/>
                  <a:gd name="T7" fmla="*/ 0 h 163"/>
                  <a:gd name="T8" fmla="*/ 2 w 1415"/>
                  <a:gd name="T9" fmla="*/ 0 h 163"/>
                  <a:gd name="T10" fmla="*/ 0 w 1415"/>
                  <a:gd name="T11" fmla="*/ 0 h 163"/>
                  <a:gd name="T12" fmla="*/ 0 w 1415"/>
                  <a:gd name="T13" fmla="*/ 0 h 163"/>
                  <a:gd name="T14" fmla="*/ 0 w 1415"/>
                  <a:gd name="T15" fmla="*/ 0 h 163"/>
                  <a:gd name="T16" fmla="*/ 2 w 1415"/>
                  <a:gd name="T17" fmla="*/ 0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6" name="Freeform 274"/>
              <p:cNvSpPr>
                <a:spLocks/>
              </p:cNvSpPr>
              <p:nvPr/>
            </p:nvSpPr>
            <p:spPr bwMode="auto">
              <a:xfrm>
                <a:off x="1304" y="1574"/>
                <a:ext cx="200" cy="499"/>
              </a:xfrm>
              <a:custGeom>
                <a:avLst/>
                <a:gdLst>
                  <a:gd name="T0" fmla="*/ 0 w 1292"/>
                  <a:gd name="T1" fmla="*/ 0 h 177"/>
                  <a:gd name="T2" fmla="*/ 0 w 1292"/>
                  <a:gd name="T3" fmla="*/ 0 h 177"/>
                  <a:gd name="T4" fmla="*/ 2 w 1292"/>
                  <a:gd name="T5" fmla="*/ 0 h 177"/>
                  <a:gd name="T6" fmla="*/ 2 w 1292"/>
                  <a:gd name="T7" fmla="*/ 0 h 177"/>
                  <a:gd name="T8" fmla="*/ 0 w 1292"/>
                  <a:gd name="T9" fmla="*/ 0 h 177"/>
                  <a:gd name="T10" fmla="*/ 0 w 1292"/>
                  <a:gd name="T11" fmla="*/ 0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7" name="Freeform 275"/>
              <p:cNvSpPr>
                <a:spLocks/>
              </p:cNvSpPr>
              <p:nvPr/>
            </p:nvSpPr>
            <p:spPr bwMode="auto">
              <a:xfrm>
                <a:off x="1462" y="1552"/>
                <a:ext cx="200" cy="499"/>
              </a:xfrm>
              <a:custGeom>
                <a:avLst/>
                <a:gdLst>
                  <a:gd name="T0" fmla="*/ 0 w 178"/>
                  <a:gd name="T1" fmla="*/ 1 h 342"/>
                  <a:gd name="T2" fmla="*/ 0 w 178"/>
                  <a:gd name="T3" fmla="*/ 0 h 342"/>
                  <a:gd name="T4" fmla="*/ 0 w 178"/>
                  <a:gd name="T5" fmla="*/ 0 h 342"/>
                  <a:gd name="T6" fmla="*/ 0 w 178"/>
                  <a:gd name="T7" fmla="*/ 0 h 342"/>
                  <a:gd name="T8" fmla="*/ 0 w 178"/>
                  <a:gd name="T9" fmla="*/ 1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8" name="Freeform 276"/>
              <p:cNvSpPr>
                <a:spLocks/>
              </p:cNvSpPr>
              <p:nvPr/>
            </p:nvSpPr>
            <p:spPr bwMode="auto">
              <a:xfrm>
                <a:off x="1332" y="1446"/>
                <a:ext cx="200" cy="499"/>
              </a:xfrm>
              <a:custGeom>
                <a:avLst/>
                <a:gdLst>
                  <a:gd name="T0" fmla="*/ 0 w 1118"/>
                  <a:gd name="T1" fmla="*/ 0 h 178"/>
                  <a:gd name="T2" fmla="*/ 2 w 1118"/>
                  <a:gd name="T3" fmla="*/ 0 h 178"/>
                  <a:gd name="T4" fmla="*/ 2 w 1118"/>
                  <a:gd name="T5" fmla="*/ 0 h 178"/>
                  <a:gd name="T6" fmla="*/ 0 w 1118"/>
                  <a:gd name="T7" fmla="*/ 0 h 178"/>
                  <a:gd name="T8" fmla="*/ 0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99" name="Freeform 277"/>
              <p:cNvSpPr>
                <a:spLocks/>
              </p:cNvSpPr>
              <p:nvPr/>
            </p:nvSpPr>
            <p:spPr bwMode="auto">
              <a:xfrm>
                <a:off x="1336" y="1478"/>
                <a:ext cx="200" cy="499"/>
              </a:xfrm>
              <a:custGeom>
                <a:avLst/>
                <a:gdLst>
                  <a:gd name="T0" fmla="*/ 0 w 834"/>
                  <a:gd name="T1" fmla="*/ 1 h 617"/>
                  <a:gd name="T2" fmla="*/ 0 w 834"/>
                  <a:gd name="T3" fmla="*/ 1 h 617"/>
                  <a:gd name="T4" fmla="*/ 0 w 834"/>
                  <a:gd name="T5" fmla="*/ 1 h 617"/>
                  <a:gd name="T6" fmla="*/ 0 w 834"/>
                  <a:gd name="T7" fmla="*/ 1 h 617"/>
                  <a:gd name="T8" fmla="*/ 0 w 834"/>
                  <a:gd name="T9" fmla="*/ 1 h 617"/>
                  <a:gd name="T10" fmla="*/ 0 w 834"/>
                  <a:gd name="T11" fmla="*/ 1 h 617"/>
                  <a:gd name="T12" fmla="*/ 0 w 834"/>
                  <a:gd name="T13" fmla="*/ 1 h 617"/>
                  <a:gd name="T14" fmla="*/ 0 w 834"/>
                  <a:gd name="T15" fmla="*/ 1 h 617"/>
                  <a:gd name="T16" fmla="*/ 1 w 834"/>
                  <a:gd name="T17" fmla="*/ 1 h 617"/>
                  <a:gd name="T18" fmla="*/ 1 w 834"/>
                  <a:gd name="T19" fmla="*/ 1 h 617"/>
                  <a:gd name="T20" fmla="*/ 1 w 834"/>
                  <a:gd name="T21" fmla="*/ 1 h 617"/>
                  <a:gd name="T22" fmla="*/ 1 w 834"/>
                  <a:gd name="T23" fmla="*/ 1 h 617"/>
                  <a:gd name="T24" fmla="*/ 1 w 834"/>
                  <a:gd name="T25" fmla="*/ 1 h 617"/>
                  <a:gd name="T26" fmla="*/ 1 w 834"/>
                  <a:gd name="T27" fmla="*/ 1 h 617"/>
                  <a:gd name="T28" fmla="*/ 1 w 834"/>
                  <a:gd name="T29" fmla="*/ 1 h 617"/>
                  <a:gd name="T30" fmla="*/ 1 w 834"/>
                  <a:gd name="T31" fmla="*/ 1 h 617"/>
                  <a:gd name="T32" fmla="*/ 1 w 834"/>
                  <a:gd name="T33" fmla="*/ 1 h 617"/>
                  <a:gd name="T34" fmla="*/ 1 w 834"/>
                  <a:gd name="T35" fmla="*/ 1 h 617"/>
                  <a:gd name="T36" fmla="*/ 1 w 834"/>
                  <a:gd name="T37" fmla="*/ 1 h 617"/>
                  <a:gd name="T38" fmla="*/ 1 w 834"/>
                  <a:gd name="T39" fmla="*/ 1 h 617"/>
                  <a:gd name="T40" fmla="*/ 1 w 834"/>
                  <a:gd name="T41" fmla="*/ 0 h 617"/>
                  <a:gd name="T42" fmla="*/ 1 w 834"/>
                  <a:gd name="T43" fmla="*/ 0 h 617"/>
                  <a:gd name="T44" fmla="*/ 1 w 834"/>
                  <a:gd name="T45" fmla="*/ 0 h 617"/>
                  <a:gd name="T46" fmla="*/ 1 w 834"/>
                  <a:gd name="T47" fmla="*/ 0 h 617"/>
                  <a:gd name="T48" fmla="*/ 1 w 834"/>
                  <a:gd name="T49" fmla="*/ 0 h 617"/>
                  <a:gd name="T50" fmla="*/ 1 w 834"/>
                  <a:gd name="T51" fmla="*/ 0 h 617"/>
                  <a:gd name="T52" fmla="*/ 1 w 834"/>
                  <a:gd name="T53" fmla="*/ 0 h 617"/>
                  <a:gd name="T54" fmla="*/ 1 w 834"/>
                  <a:gd name="T55" fmla="*/ 0 h 617"/>
                  <a:gd name="T56" fmla="*/ 1 w 834"/>
                  <a:gd name="T57" fmla="*/ 0 h 617"/>
                  <a:gd name="T58" fmla="*/ 1 w 834"/>
                  <a:gd name="T59" fmla="*/ 0 h 617"/>
                  <a:gd name="T60" fmla="*/ 1 w 834"/>
                  <a:gd name="T61" fmla="*/ 0 h 617"/>
                  <a:gd name="T62" fmla="*/ 1 w 834"/>
                  <a:gd name="T63" fmla="*/ 0 h 617"/>
                  <a:gd name="T64" fmla="*/ 0 w 834"/>
                  <a:gd name="T65" fmla="*/ 0 h 617"/>
                  <a:gd name="T66" fmla="*/ 0 w 834"/>
                  <a:gd name="T67" fmla="*/ 0 h 617"/>
                  <a:gd name="T68" fmla="*/ 0 w 834"/>
                  <a:gd name="T69" fmla="*/ 0 h 617"/>
                  <a:gd name="T70" fmla="*/ 0 w 834"/>
                  <a:gd name="T71" fmla="*/ 0 h 617"/>
                  <a:gd name="T72" fmla="*/ 0 w 834"/>
                  <a:gd name="T73" fmla="*/ 0 h 617"/>
                  <a:gd name="T74" fmla="*/ 0 w 834"/>
                  <a:gd name="T75" fmla="*/ 0 h 617"/>
                  <a:gd name="T76" fmla="*/ 0 w 834"/>
                  <a:gd name="T77" fmla="*/ 0 h 617"/>
                  <a:gd name="T78" fmla="*/ 0 w 834"/>
                  <a:gd name="T79" fmla="*/ 0 h 617"/>
                  <a:gd name="T80" fmla="*/ 0 w 834"/>
                  <a:gd name="T81" fmla="*/ 0 h 617"/>
                  <a:gd name="T82" fmla="*/ 0 w 834"/>
                  <a:gd name="T83" fmla="*/ 0 h 617"/>
                  <a:gd name="T84" fmla="*/ 0 w 834"/>
                  <a:gd name="T85" fmla="*/ 1 h 617"/>
                  <a:gd name="T86" fmla="*/ 0 w 834"/>
                  <a:gd name="T87" fmla="*/ 1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0" name="Freeform 278"/>
              <p:cNvSpPr>
                <a:spLocks/>
              </p:cNvSpPr>
              <p:nvPr/>
            </p:nvSpPr>
            <p:spPr bwMode="auto">
              <a:xfrm>
                <a:off x="1340" y="1482"/>
                <a:ext cx="200" cy="499"/>
              </a:xfrm>
              <a:custGeom>
                <a:avLst/>
                <a:gdLst>
                  <a:gd name="T0" fmla="*/ 0 w 760"/>
                  <a:gd name="T1" fmla="*/ 0 h 543"/>
                  <a:gd name="T2" fmla="*/ 0 w 760"/>
                  <a:gd name="T3" fmla="*/ 0 h 543"/>
                  <a:gd name="T4" fmla="*/ 0 w 760"/>
                  <a:gd name="T5" fmla="*/ 0 h 543"/>
                  <a:gd name="T6" fmla="*/ 0 w 760"/>
                  <a:gd name="T7" fmla="*/ 0 h 543"/>
                  <a:gd name="T8" fmla="*/ 0 w 760"/>
                  <a:gd name="T9" fmla="*/ 0 h 543"/>
                  <a:gd name="T10" fmla="*/ 0 w 760"/>
                  <a:gd name="T11" fmla="*/ 0 h 543"/>
                  <a:gd name="T12" fmla="*/ 0 w 760"/>
                  <a:gd name="T13" fmla="*/ 0 h 543"/>
                  <a:gd name="T14" fmla="*/ 1 w 760"/>
                  <a:gd name="T15" fmla="*/ 0 h 543"/>
                  <a:gd name="T16" fmla="*/ 1 w 760"/>
                  <a:gd name="T17" fmla="*/ 0 h 543"/>
                  <a:gd name="T18" fmla="*/ 1 w 760"/>
                  <a:gd name="T19" fmla="*/ 0 h 543"/>
                  <a:gd name="T20" fmla="*/ 1 w 760"/>
                  <a:gd name="T21" fmla="*/ 0 h 543"/>
                  <a:gd name="T22" fmla="*/ 1 w 760"/>
                  <a:gd name="T23" fmla="*/ 0 h 543"/>
                  <a:gd name="T24" fmla="*/ 1 w 760"/>
                  <a:gd name="T25" fmla="*/ 0 h 543"/>
                  <a:gd name="T26" fmla="*/ 1 w 760"/>
                  <a:gd name="T27" fmla="*/ 0 h 543"/>
                  <a:gd name="T28" fmla="*/ 1 w 760"/>
                  <a:gd name="T29" fmla="*/ 0 h 543"/>
                  <a:gd name="T30" fmla="*/ 1 w 760"/>
                  <a:gd name="T31" fmla="*/ 0 h 543"/>
                  <a:gd name="T32" fmla="*/ 1 w 760"/>
                  <a:gd name="T33" fmla="*/ 0 h 543"/>
                  <a:gd name="T34" fmla="*/ 1 w 760"/>
                  <a:gd name="T35" fmla="*/ 0 h 543"/>
                  <a:gd name="T36" fmla="*/ 1 w 760"/>
                  <a:gd name="T37" fmla="*/ 1 h 543"/>
                  <a:gd name="T38" fmla="*/ 1 w 760"/>
                  <a:gd name="T39" fmla="*/ 1 h 543"/>
                  <a:gd name="T40" fmla="*/ 1 w 760"/>
                  <a:gd name="T41" fmla="*/ 1 h 543"/>
                  <a:gd name="T42" fmla="*/ 1 w 760"/>
                  <a:gd name="T43" fmla="*/ 1 h 543"/>
                  <a:gd name="T44" fmla="*/ 1 w 760"/>
                  <a:gd name="T45" fmla="*/ 1 h 543"/>
                  <a:gd name="T46" fmla="*/ 1 w 760"/>
                  <a:gd name="T47" fmla="*/ 1 h 543"/>
                  <a:gd name="T48" fmla="*/ 1 w 760"/>
                  <a:gd name="T49" fmla="*/ 1 h 543"/>
                  <a:gd name="T50" fmla="*/ 1 w 760"/>
                  <a:gd name="T51" fmla="*/ 1 h 543"/>
                  <a:gd name="T52" fmla="*/ 1 w 760"/>
                  <a:gd name="T53" fmla="*/ 1 h 543"/>
                  <a:gd name="T54" fmla="*/ 1 w 760"/>
                  <a:gd name="T55" fmla="*/ 1 h 543"/>
                  <a:gd name="T56" fmla="*/ 1 w 760"/>
                  <a:gd name="T57" fmla="*/ 1 h 543"/>
                  <a:gd name="T58" fmla="*/ 0 w 760"/>
                  <a:gd name="T59" fmla="*/ 1 h 543"/>
                  <a:gd name="T60" fmla="*/ 0 w 760"/>
                  <a:gd name="T61" fmla="*/ 1 h 543"/>
                  <a:gd name="T62" fmla="*/ 0 w 760"/>
                  <a:gd name="T63" fmla="*/ 1 h 543"/>
                  <a:gd name="T64" fmla="*/ 0 w 760"/>
                  <a:gd name="T65" fmla="*/ 1 h 543"/>
                  <a:gd name="T66" fmla="*/ 0 w 760"/>
                  <a:gd name="T67" fmla="*/ 1 h 543"/>
                  <a:gd name="T68" fmla="*/ 0 w 760"/>
                  <a:gd name="T69" fmla="*/ 1 h 543"/>
                  <a:gd name="T70" fmla="*/ 0 w 760"/>
                  <a:gd name="T71" fmla="*/ 1 h 543"/>
                  <a:gd name="T72" fmla="*/ 0 w 760"/>
                  <a:gd name="T73" fmla="*/ 1 h 543"/>
                  <a:gd name="T74" fmla="*/ 0 w 760"/>
                  <a:gd name="T75" fmla="*/ 1 h 543"/>
                  <a:gd name="T76" fmla="*/ 0 w 760"/>
                  <a:gd name="T77" fmla="*/ 0 h 543"/>
                  <a:gd name="T78" fmla="*/ 0 w 760"/>
                  <a:gd name="T79" fmla="*/ 0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1" name="Freeform 279"/>
              <p:cNvSpPr>
                <a:spLocks/>
              </p:cNvSpPr>
              <p:nvPr/>
            </p:nvSpPr>
            <p:spPr bwMode="auto">
              <a:xfrm>
                <a:off x="1404" y="1579"/>
                <a:ext cx="200" cy="499"/>
              </a:xfrm>
              <a:custGeom>
                <a:avLst/>
                <a:gdLst>
                  <a:gd name="T0" fmla="*/ 1 w 329"/>
                  <a:gd name="T1" fmla="*/ 0 h 96"/>
                  <a:gd name="T2" fmla="*/ 0 w 329"/>
                  <a:gd name="T3" fmla="*/ 0 h 96"/>
                  <a:gd name="T4" fmla="*/ 0 w 329"/>
                  <a:gd name="T5" fmla="*/ 0 h 96"/>
                  <a:gd name="T6" fmla="*/ 0 w 329"/>
                  <a:gd name="T7" fmla="*/ 0 h 96"/>
                  <a:gd name="T8" fmla="*/ 0 w 329"/>
                  <a:gd name="T9" fmla="*/ 0 h 96"/>
                  <a:gd name="T10" fmla="*/ 0 w 329"/>
                  <a:gd name="T11" fmla="*/ 0 h 96"/>
                  <a:gd name="T12" fmla="*/ 0 w 329"/>
                  <a:gd name="T13" fmla="*/ 0 h 96"/>
                  <a:gd name="T14" fmla="*/ 0 w 329"/>
                  <a:gd name="T15" fmla="*/ 0 h 96"/>
                  <a:gd name="T16" fmla="*/ 0 w 329"/>
                  <a:gd name="T17" fmla="*/ 0 h 96"/>
                  <a:gd name="T18" fmla="*/ 0 w 329"/>
                  <a:gd name="T19" fmla="*/ 0 h 96"/>
                  <a:gd name="T20" fmla="*/ 0 w 329"/>
                  <a:gd name="T21" fmla="*/ 0 h 96"/>
                  <a:gd name="T22" fmla="*/ 0 w 329"/>
                  <a:gd name="T23" fmla="*/ 0 h 96"/>
                  <a:gd name="T24" fmla="*/ 0 w 329"/>
                  <a:gd name="T25" fmla="*/ 0 h 96"/>
                  <a:gd name="T26" fmla="*/ 0 w 329"/>
                  <a:gd name="T27" fmla="*/ 0 h 96"/>
                  <a:gd name="T28" fmla="*/ 0 w 329"/>
                  <a:gd name="T29" fmla="*/ 0 h 96"/>
                  <a:gd name="T30" fmla="*/ 0 w 329"/>
                  <a:gd name="T31" fmla="*/ 0 h 96"/>
                  <a:gd name="T32" fmla="*/ 0 w 329"/>
                  <a:gd name="T33" fmla="*/ 0 h 96"/>
                  <a:gd name="T34" fmla="*/ 0 w 329"/>
                  <a:gd name="T35" fmla="*/ 0 h 96"/>
                  <a:gd name="T36" fmla="*/ 0 w 329"/>
                  <a:gd name="T37" fmla="*/ 0 h 96"/>
                  <a:gd name="T38" fmla="*/ 0 w 329"/>
                  <a:gd name="T39" fmla="*/ 0 h 96"/>
                  <a:gd name="T40" fmla="*/ 0 w 329"/>
                  <a:gd name="T41" fmla="*/ 0 h 96"/>
                  <a:gd name="T42" fmla="*/ 0 w 329"/>
                  <a:gd name="T43" fmla="*/ 0 h 96"/>
                  <a:gd name="T44" fmla="*/ 0 w 329"/>
                  <a:gd name="T45" fmla="*/ 0 h 96"/>
                  <a:gd name="T46" fmla="*/ 0 w 329"/>
                  <a:gd name="T47" fmla="*/ 0 h 96"/>
                  <a:gd name="T48" fmla="*/ 0 w 329"/>
                  <a:gd name="T49" fmla="*/ 0 h 96"/>
                  <a:gd name="T50" fmla="*/ 0 w 329"/>
                  <a:gd name="T51" fmla="*/ 0 h 96"/>
                  <a:gd name="T52" fmla="*/ 0 w 329"/>
                  <a:gd name="T53" fmla="*/ 0 h 96"/>
                  <a:gd name="T54" fmla="*/ 0 w 329"/>
                  <a:gd name="T55" fmla="*/ 0 h 96"/>
                  <a:gd name="T56" fmla="*/ 0 w 329"/>
                  <a:gd name="T57" fmla="*/ 0 h 96"/>
                  <a:gd name="T58" fmla="*/ 0 w 329"/>
                  <a:gd name="T59" fmla="*/ 0 h 96"/>
                  <a:gd name="T60" fmla="*/ 0 w 329"/>
                  <a:gd name="T61" fmla="*/ 0 h 96"/>
                  <a:gd name="T62" fmla="*/ 0 w 329"/>
                  <a:gd name="T63" fmla="*/ 0 h 96"/>
                  <a:gd name="T64" fmla="*/ 0 w 329"/>
                  <a:gd name="T65" fmla="*/ 0 h 96"/>
                  <a:gd name="T66" fmla="*/ 0 w 329"/>
                  <a:gd name="T67" fmla="*/ 0 h 96"/>
                  <a:gd name="T68" fmla="*/ 0 w 329"/>
                  <a:gd name="T69" fmla="*/ 0 h 96"/>
                  <a:gd name="T70" fmla="*/ 0 w 329"/>
                  <a:gd name="T71" fmla="*/ 0 h 96"/>
                  <a:gd name="T72" fmla="*/ 0 w 329"/>
                  <a:gd name="T73" fmla="*/ 0 h 96"/>
                  <a:gd name="T74" fmla="*/ 1 w 329"/>
                  <a:gd name="T75" fmla="*/ 0 h 96"/>
                  <a:gd name="T76" fmla="*/ 1 w 329"/>
                  <a:gd name="T77" fmla="*/ 0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2" name="Freeform 280"/>
              <p:cNvSpPr>
                <a:spLocks/>
              </p:cNvSpPr>
              <p:nvPr/>
            </p:nvSpPr>
            <p:spPr bwMode="auto">
              <a:xfrm>
                <a:off x="1226" y="1597"/>
                <a:ext cx="200" cy="499"/>
              </a:xfrm>
              <a:custGeom>
                <a:avLst/>
                <a:gdLst>
                  <a:gd name="T0" fmla="*/ 1 w 2114"/>
                  <a:gd name="T1" fmla="*/ 0 h 543"/>
                  <a:gd name="T2" fmla="*/ 0 w 2114"/>
                  <a:gd name="T3" fmla="*/ 0 h 543"/>
                  <a:gd name="T4" fmla="*/ 0 w 2114"/>
                  <a:gd name="T5" fmla="*/ 1 h 543"/>
                  <a:gd name="T6" fmla="*/ 0 w 2114"/>
                  <a:gd name="T7" fmla="*/ 1 h 543"/>
                  <a:gd name="T8" fmla="*/ 3 w 2114"/>
                  <a:gd name="T9" fmla="*/ 1 h 543"/>
                  <a:gd name="T10" fmla="*/ 4 w 2114"/>
                  <a:gd name="T11" fmla="*/ 0 h 543"/>
                  <a:gd name="T12" fmla="*/ 4 w 2114"/>
                  <a:gd name="T13" fmla="*/ 0 h 543"/>
                  <a:gd name="T14" fmla="*/ 1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3" name="Freeform 281"/>
              <p:cNvSpPr>
                <a:spLocks/>
              </p:cNvSpPr>
              <p:nvPr/>
            </p:nvSpPr>
            <p:spPr bwMode="auto">
              <a:xfrm>
                <a:off x="1242" y="1607"/>
                <a:ext cx="200" cy="499"/>
              </a:xfrm>
              <a:custGeom>
                <a:avLst/>
                <a:gdLst>
                  <a:gd name="T0" fmla="*/ 0 w 1820"/>
                  <a:gd name="T1" fmla="*/ 0 h 272"/>
                  <a:gd name="T2" fmla="*/ 0 w 1820"/>
                  <a:gd name="T3" fmla="*/ 0 h 272"/>
                  <a:gd name="T4" fmla="*/ 3 w 1820"/>
                  <a:gd name="T5" fmla="*/ 0 h 272"/>
                  <a:gd name="T6" fmla="*/ 3 w 1820"/>
                  <a:gd name="T7" fmla="*/ 0 h 272"/>
                  <a:gd name="T8" fmla="*/ 3 w 1820"/>
                  <a:gd name="T9" fmla="*/ 0 h 272"/>
                  <a:gd name="T10" fmla="*/ 0 w 1820"/>
                  <a:gd name="T11" fmla="*/ 0 h 272"/>
                  <a:gd name="T12" fmla="*/ 0 w 1820"/>
                  <a:gd name="T13" fmla="*/ 0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4" name="Freeform 282"/>
              <p:cNvSpPr>
                <a:spLocks/>
              </p:cNvSpPr>
              <p:nvPr/>
            </p:nvSpPr>
            <p:spPr bwMode="auto">
              <a:xfrm>
                <a:off x="1237" y="1644"/>
                <a:ext cx="200" cy="499"/>
              </a:xfrm>
              <a:custGeom>
                <a:avLst/>
                <a:gdLst>
                  <a:gd name="T0" fmla="*/ 0 w 1609"/>
                  <a:gd name="T1" fmla="*/ 0 h 48"/>
                  <a:gd name="T2" fmla="*/ 0 w 1609"/>
                  <a:gd name="T3" fmla="*/ 0 h 48"/>
                  <a:gd name="T4" fmla="*/ 3 w 1609"/>
                  <a:gd name="T5" fmla="*/ 0 h 48"/>
                  <a:gd name="T6" fmla="*/ 3 w 1609"/>
                  <a:gd name="T7" fmla="*/ 0 h 48"/>
                  <a:gd name="T8" fmla="*/ 0 w 1609"/>
                  <a:gd name="T9" fmla="*/ 0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5" name="Freeform 283"/>
              <p:cNvSpPr>
                <a:spLocks/>
              </p:cNvSpPr>
              <p:nvPr/>
            </p:nvSpPr>
            <p:spPr bwMode="auto">
              <a:xfrm>
                <a:off x="1432" y="1608"/>
                <a:ext cx="200" cy="499"/>
              </a:xfrm>
              <a:custGeom>
                <a:avLst/>
                <a:gdLst>
                  <a:gd name="T0" fmla="*/ 0 w 281"/>
                  <a:gd name="T1" fmla="*/ 1 h 328"/>
                  <a:gd name="T2" fmla="*/ 0 w 281"/>
                  <a:gd name="T3" fmla="*/ 0 h 328"/>
                  <a:gd name="T4" fmla="*/ 0 w 281"/>
                  <a:gd name="T5" fmla="*/ 0 h 328"/>
                  <a:gd name="T6" fmla="*/ 0 w 281"/>
                  <a:gd name="T7" fmla="*/ 0 h 328"/>
                  <a:gd name="T8" fmla="*/ 0 w 281"/>
                  <a:gd name="T9" fmla="*/ 0 h 328"/>
                  <a:gd name="T10" fmla="*/ 0 w 281"/>
                  <a:gd name="T11" fmla="*/ 1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6" name="Freeform 284"/>
              <p:cNvSpPr>
                <a:spLocks/>
              </p:cNvSpPr>
              <p:nvPr/>
            </p:nvSpPr>
            <p:spPr bwMode="auto">
              <a:xfrm>
                <a:off x="1309" y="161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7" name="Freeform 285"/>
              <p:cNvSpPr>
                <a:spLocks/>
              </p:cNvSpPr>
              <p:nvPr/>
            </p:nvSpPr>
            <p:spPr bwMode="auto">
              <a:xfrm>
                <a:off x="1414" y="161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8" name="Freeform 286"/>
              <p:cNvSpPr>
                <a:spLocks/>
              </p:cNvSpPr>
              <p:nvPr/>
            </p:nvSpPr>
            <p:spPr bwMode="auto">
              <a:xfrm>
                <a:off x="1367"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09" name="Freeform 287"/>
              <p:cNvSpPr>
                <a:spLocks/>
              </p:cNvSpPr>
              <p:nvPr/>
            </p:nvSpPr>
            <p:spPr bwMode="auto">
              <a:xfrm>
                <a:off x="1274"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0" name="Freeform 288"/>
              <p:cNvSpPr>
                <a:spLocks/>
              </p:cNvSpPr>
              <p:nvPr/>
            </p:nvSpPr>
            <p:spPr bwMode="auto">
              <a:xfrm>
                <a:off x="1286" y="1615"/>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1" name="Freeform 289"/>
              <p:cNvSpPr>
                <a:spLocks/>
              </p:cNvSpPr>
              <p:nvPr/>
            </p:nvSpPr>
            <p:spPr bwMode="auto">
              <a:xfrm>
                <a:off x="1297"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2" name="Freeform 290"/>
              <p:cNvSpPr>
                <a:spLocks/>
              </p:cNvSpPr>
              <p:nvPr/>
            </p:nvSpPr>
            <p:spPr bwMode="auto">
              <a:xfrm>
                <a:off x="1391"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3" name="Freeform 291"/>
              <p:cNvSpPr>
                <a:spLocks/>
              </p:cNvSpPr>
              <p:nvPr/>
            </p:nvSpPr>
            <p:spPr bwMode="auto">
              <a:xfrm>
                <a:off x="1356" y="1615"/>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4" name="Freeform 292"/>
              <p:cNvSpPr>
                <a:spLocks/>
              </p:cNvSpPr>
              <p:nvPr/>
            </p:nvSpPr>
            <p:spPr bwMode="auto">
              <a:xfrm>
                <a:off x="1344"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5" name="Freeform 293"/>
              <p:cNvSpPr>
                <a:spLocks/>
              </p:cNvSpPr>
              <p:nvPr/>
            </p:nvSpPr>
            <p:spPr bwMode="auto">
              <a:xfrm>
                <a:off x="1379"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6" name="Freeform 294"/>
              <p:cNvSpPr>
                <a:spLocks/>
              </p:cNvSpPr>
              <p:nvPr/>
            </p:nvSpPr>
            <p:spPr bwMode="auto">
              <a:xfrm>
                <a:off x="1402"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7" name="Freeform 295"/>
              <p:cNvSpPr>
                <a:spLocks/>
              </p:cNvSpPr>
              <p:nvPr/>
            </p:nvSpPr>
            <p:spPr bwMode="auto">
              <a:xfrm>
                <a:off x="1332" y="161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8" name="Freeform 296"/>
              <p:cNvSpPr>
                <a:spLocks/>
              </p:cNvSpPr>
              <p:nvPr/>
            </p:nvSpPr>
            <p:spPr bwMode="auto">
              <a:xfrm>
                <a:off x="1321" y="161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19" name="Freeform 297"/>
              <p:cNvSpPr>
                <a:spLocks/>
              </p:cNvSpPr>
              <p:nvPr/>
            </p:nvSpPr>
            <p:spPr bwMode="auto">
              <a:xfrm>
                <a:off x="1351" y="1621"/>
                <a:ext cx="200" cy="499"/>
              </a:xfrm>
              <a:custGeom>
                <a:avLst/>
                <a:gdLst>
                  <a:gd name="T0" fmla="*/ 0 w 78"/>
                  <a:gd name="T1" fmla="*/ 0 h 31"/>
                  <a:gd name="T2" fmla="*/ 0 w 78"/>
                  <a:gd name="T3" fmla="*/ 0 h 31"/>
                  <a:gd name="T4" fmla="*/ 0 w 78"/>
                  <a:gd name="T5" fmla="*/ 0 h 31"/>
                  <a:gd name="T6" fmla="*/ 0 w 78"/>
                  <a:gd name="T7" fmla="*/ 0 h 31"/>
                  <a:gd name="T8" fmla="*/ 0 w 78"/>
                  <a:gd name="T9" fmla="*/ 0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0" name="Freeform 298"/>
              <p:cNvSpPr>
                <a:spLocks/>
              </p:cNvSpPr>
              <p:nvPr/>
            </p:nvSpPr>
            <p:spPr bwMode="auto">
              <a:xfrm>
                <a:off x="1281" y="162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1" name="Freeform 299"/>
              <p:cNvSpPr>
                <a:spLocks/>
              </p:cNvSpPr>
              <p:nvPr/>
            </p:nvSpPr>
            <p:spPr bwMode="auto">
              <a:xfrm>
                <a:off x="1292" y="162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2" name="Freeform 300"/>
              <p:cNvSpPr>
                <a:spLocks/>
              </p:cNvSpPr>
              <p:nvPr/>
            </p:nvSpPr>
            <p:spPr bwMode="auto">
              <a:xfrm>
                <a:off x="1304" y="162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3" name="Freeform 301"/>
              <p:cNvSpPr>
                <a:spLocks/>
              </p:cNvSpPr>
              <p:nvPr/>
            </p:nvSpPr>
            <p:spPr bwMode="auto">
              <a:xfrm>
                <a:off x="1316" y="162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4" name="Freeform 302"/>
              <p:cNvSpPr>
                <a:spLocks/>
              </p:cNvSpPr>
              <p:nvPr/>
            </p:nvSpPr>
            <p:spPr bwMode="auto">
              <a:xfrm>
                <a:off x="1409" y="162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5" name="Freeform 303"/>
              <p:cNvSpPr>
                <a:spLocks/>
              </p:cNvSpPr>
              <p:nvPr/>
            </p:nvSpPr>
            <p:spPr bwMode="auto">
              <a:xfrm>
                <a:off x="1269" y="162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6" name="Freeform 304"/>
              <p:cNvSpPr>
                <a:spLocks/>
              </p:cNvSpPr>
              <p:nvPr/>
            </p:nvSpPr>
            <p:spPr bwMode="auto">
              <a:xfrm>
                <a:off x="1362" y="162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7" name="Freeform 305"/>
              <p:cNvSpPr>
                <a:spLocks/>
              </p:cNvSpPr>
              <p:nvPr/>
            </p:nvSpPr>
            <p:spPr bwMode="auto">
              <a:xfrm>
                <a:off x="1386" y="162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8" name="Freeform 306"/>
              <p:cNvSpPr>
                <a:spLocks/>
              </p:cNvSpPr>
              <p:nvPr/>
            </p:nvSpPr>
            <p:spPr bwMode="auto">
              <a:xfrm>
                <a:off x="1374" y="162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29" name="Freeform 307"/>
              <p:cNvSpPr>
                <a:spLocks/>
              </p:cNvSpPr>
              <p:nvPr/>
            </p:nvSpPr>
            <p:spPr bwMode="auto">
              <a:xfrm>
                <a:off x="1328" y="162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0" name="Freeform 308"/>
              <p:cNvSpPr>
                <a:spLocks/>
              </p:cNvSpPr>
              <p:nvPr/>
            </p:nvSpPr>
            <p:spPr bwMode="auto">
              <a:xfrm>
                <a:off x="1339" y="162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1" name="Freeform 309"/>
              <p:cNvSpPr>
                <a:spLocks/>
              </p:cNvSpPr>
              <p:nvPr/>
            </p:nvSpPr>
            <p:spPr bwMode="auto">
              <a:xfrm>
                <a:off x="1397" y="162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2" name="Freeform 310"/>
              <p:cNvSpPr>
                <a:spLocks/>
              </p:cNvSpPr>
              <p:nvPr/>
            </p:nvSpPr>
            <p:spPr bwMode="auto">
              <a:xfrm>
                <a:off x="1393"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3" name="Freeform 311"/>
              <p:cNvSpPr>
                <a:spLocks/>
              </p:cNvSpPr>
              <p:nvPr/>
            </p:nvSpPr>
            <p:spPr bwMode="auto">
              <a:xfrm>
                <a:off x="1276"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4" name="Freeform 312"/>
              <p:cNvSpPr>
                <a:spLocks/>
              </p:cNvSpPr>
              <p:nvPr/>
            </p:nvSpPr>
            <p:spPr bwMode="auto">
              <a:xfrm>
                <a:off x="1369"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5" name="Freeform 313"/>
              <p:cNvSpPr>
                <a:spLocks/>
              </p:cNvSpPr>
              <p:nvPr/>
            </p:nvSpPr>
            <p:spPr bwMode="auto">
              <a:xfrm>
                <a:off x="1381" y="162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6" name="Freeform 314"/>
              <p:cNvSpPr>
                <a:spLocks/>
              </p:cNvSpPr>
              <p:nvPr/>
            </p:nvSpPr>
            <p:spPr bwMode="auto">
              <a:xfrm>
                <a:off x="1404" y="162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7" name="Freeform 315"/>
              <p:cNvSpPr>
                <a:spLocks/>
              </p:cNvSpPr>
              <p:nvPr/>
            </p:nvSpPr>
            <p:spPr bwMode="auto">
              <a:xfrm>
                <a:off x="1264" y="162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8" name="Freeform 316"/>
              <p:cNvSpPr>
                <a:spLocks/>
              </p:cNvSpPr>
              <p:nvPr/>
            </p:nvSpPr>
            <p:spPr bwMode="auto">
              <a:xfrm>
                <a:off x="1323"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39" name="Freeform 317"/>
              <p:cNvSpPr>
                <a:spLocks/>
              </p:cNvSpPr>
              <p:nvPr/>
            </p:nvSpPr>
            <p:spPr bwMode="auto">
              <a:xfrm>
                <a:off x="1299"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0" name="Freeform 318"/>
              <p:cNvSpPr>
                <a:spLocks/>
              </p:cNvSpPr>
              <p:nvPr/>
            </p:nvSpPr>
            <p:spPr bwMode="auto">
              <a:xfrm>
                <a:off x="1311" y="162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1" name="Freeform 319"/>
              <p:cNvSpPr>
                <a:spLocks/>
              </p:cNvSpPr>
              <p:nvPr/>
            </p:nvSpPr>
            <p:spPr bwMode="auto">
              <a:xfrm>
                <a:off x="1288" y="162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2" name="Freeform 320"/>
              <p:cNvSpPr>
                <a:spLocks/>
              </p:cNvSpPr>
              <p:nvPr/>
            </p:nvSpPr>
            <p:spPr bwMode="auto">
              <a:xfrm>
                <a:off x="1346" y="162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3" name="Freeform 321"/>
              <p:cNvSpPr>
                <a:spLocks/>
              </p:cNvSpPr>
              <p:nvPr/>
            </p:nvSpPr>
            <p:spPr bwMode="auto">
              <a:xfrm>
                <a:off x="1358" y="162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4" name="Freeform 322"/>
              <p:cNvSpPr>
                <a:spLocks/>
              </p:cNvSpPr>
              <p:nvPr/>
            </p:nvSpPr>
            <p:spPr bwMode="auto">
              <a:xfrm>
                <a:off x="1334" y="162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5" name="Freeform 323"/>
              <p:cNvSpPr>
                <a:spLocks/>
              </p:cNvSpPr>
              <p:nvPr/>
            </p:nvSpPr>
            <p:spPr bwMode="auto">
              <a:xfrm>
                <a:off x="1283"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6" name="Freeform 324"/>
              <p:cNvSpPr>
                <a:spLocks/>
              </p:cNvSpPr>
              <p:nvPr/>
            </p:nvSpPr>
            <p:spPr bwMode="auto">
              <a:xfrm>
                <a:off x="1388" y="163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7" name="Freeform 325"/>
              <p:cNvSpPr>
                <a:spLocks/>
              </p:cNvSpPr>
              <p:nvPr/>
            </p:nvSpPr>
            <p:spPr bwMode="auto">
              <a:xfrm>
                <a:off x="1376"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8" name="Freeform 326"/>
              <p:cNvSpPr>
                <a:spLocks/>
              </p:cNvSpPr>
              <p:nvPr/>
            </p:nvSpPr>
            <p:spPr bwMode="auto">
              <a:xfrm>
                <a:off x="1306"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49" name="Freeform 327"/>
              <p:cNvSpPr>
                <a:spLocks/>
              </p:cNvSpPr>
              <p:nvPr/>
            </p:nvSpPr>
            <p:spPr bwMode="auto">
              <a:xfrm>
                <a:off x="1295" y="163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0" name="Freeform 328"/>
              <p:cNvSpPr>
                <a:spLocks/>
              </p:cNvSpPr>
              <p:nvPr/>
            </p:nvSpPr>
            <p:spPr bwMode="auto">
              <a:xfrm>
                <a:off x="1399"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1" name="Freeform 329"/>
              <p:cNvSpPr>
                <a:spLocks/>
              </p:cNvSpPr>
              <p:nvPr/>
            </p:nvSpPr>
            <p:spPr bwMode="auto">
              <a:xfrm>
                <a:off x="1259"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2" name="Freeform 330"/>
              <p:cNvSpPr>
                <a:spLocks/>
              </p:cNvSpPr>
              <p:nvPr/>
            </p:nvSpPr>
            <p:spPr bwMode="auto">
              <a:xfrm>
                <a:off x="1271" y="163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3" name="Freeform 331"/>
              <p:cNvSpPr>
                <a:spLocks/>
              </p:cNvSpPr>
              <p:nvPr/>
            </p:nvSpPr>
            <p:spPr bwMode="auto">
              <a:xfrm>
                <a:off x="1318" y="163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4" name="Freeform 332"/>
              <p:cNvSpPr>
                <a:spLocks/>
              </p:cNvSpPr>
              <p:nvPr/>
            </p:nvSpPr>
            <p:spPr bwMode="auto">
              <a:xfrm>
                <a:off x="1330" y="163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5" name="Freeform 333"/>
              <p:cNvSpPr>
                <a:spLocks/>
              </p:cNvSpPr>
              <p:nvPr/>
            </p:nvSpPr>
            <p:spPr bwMode="auto">
              <a:xfrm>
                <a:off x="1364" y="163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6" name="Freeform 334"/>
              <p:cNvSpPr>
                <a:spLocks/>
              </p:cNvSpPr>
              <p:nvPr/>
            </p:nvSpPr>
            <p:spPr bwMode="auto">
              <a:xfrm>
                <a:off x="1341" y="163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7" name="Freeform 335"/>
              <p:cNvSpPr>
                <a:spLocks/>
              </p:cNvSpPr>
              <p:nvPr/>
            </p:nvSpPr>
            <p:spPr bwMode="auto">
              <a:xfrm>
                <a:off x="1353" y="163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58" name="AutoShape 336"/>
              <p:cNvSpPr>
                <a:spLocks noChangeAspect="1" noChangeArrowheads="1" noTextEdit="1"/>
              </p:cNvSpPr>
              <p:nvPr/>
            </p:nvSpPr>
            <p:spPr bwMode="auto">
              <a:xfrm>
                <a:off x="4140" y="1118"/>
                <a:ext cx="20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p>
                <a:endParaRPr lang="en-US"/>
              </a:p>
            </p:txBody>
          </p:sp>
          <p:sp>
            <p:nvSpPr>
              <p:cNvPr id="58459" name="Freeform 337"/>
              <p:cNvSpPr>
                <a:spLocks/>
              </p:cNvSpPr>
              <p:nvPr/>
            </p:nvSpPr>
            <p:spPr bwMode="auto">
              <a:xfrm>
                <a:off x="4203" y="1118"/>
                <a:ext cx="200" cy="499"/>
              </a:xfrm>
              <a:custGeom>
                <a:avLst/>
                <a:gdLst>
                  <a:gd name="T0" fmla="*/ 2 w 1694"/>
                  <a:gd name="T1" fmla="*/ 2 h 1441"/>
                  <a:gd name="T2" fmla="*/ 2 w 1694"/>
                  <a:gd name="T3" fmla="*/ 2 h 1441"/>
                  <a:gd name="T4" fmla="*/ 2 w 1694"/>
                  <a:gd name="T5" fmla="*/ 1 h 1441"/>
                  <a:gd name="T6" fmla="*/ 2 w 1694"/>
                  <a:gd name="T7" fmla="*/ 1 h 1441"/>
                  <a:gd name="T8" fmla="*/ 2 w 1694"/>
                  <a:gd name="T9" fmla="*/ 0 h 1441"/>
                  <a:gd name="T10" fmla="*/ 1 w 1694"/>
                  <a:gd name="T11" fmla="*/ 0 h 1441"/>
                  <a:gd name="T12" fmla="*/ 0 w 1694"/>
                  <a:gd name="T13" fmla="*/ 0 h 1441"/>
                  <a:gd name="T14" fmla="*/ 0 w 1694"/>
                  <a:gd name="T15" fmla="*/ 1 h 1441"/>
                  <a:gd name="T16" fmla="*/ 0 w 1694"/>
                  <a:gd name="T17" fmla="*/ 2 h 1441"/>
                  <a:gd name="T18" fmla="*/ 0 w 1694"/>
                  <a:gd name="T19" fmla="*/ 2 h 1441"/>
                  <a:gd name="T20" fmla="*/ 2 w 1694"/>
                  <a:gd name="T21" fmla="*/ 2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0" name="Freeform 338"/>
              <p:cNvSpPr>
                <a:spLocks/>
              </p:cNvSpPr>
              <p:nvPr/>
            </p:nvSpPr>
            <p:spPr bwMode="auto">
              <a:xfrm>
                <a:off x="4347" y="1130"/>
                <a:ext cx="200" cy="499"/>
              </a:xfrm>
              <a:custGeom>
                <a:avLst/>
                <a:gdLst>
                  <a:gd name="T0" fmla="*/ 0 w 189"/>
                  <a:gd name="T1" fmla="*/ 1 h 901"/>
                  <a:gd name="T2" fmla="*/ 0 w 189"/>
                  <a:gd name="T3" fmla="*/ 1 h 901"/>
                  <a:gd name="T4" fmla="*/ 0 w 189"/>
                  <a:gd name="T5" fmla="*/ 0 h 901"/>
                  <a:gd name="T6" fmla="*/ 0 w 189"/>
                  <a:gd name="T7" fmla="*/ 0 h 901"/>
                  <a:gd name="T8" fmla="*/ 0 w 189"/>
                  <a:gd name="T9" fmla="*/ 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1" name="Rectangle 339"/>
              <p:cNvSpPr>
                <a:spLocks noChangeArrowheads="1"/>
              </p:cNvSpPr>
              <p:nvPr/>
            </p:nvSpPr>
            <p:spPr bwMode="auto">
              <a:xfrm>
                <a:off x="4236" y="1152"/>
                <a:ext cx="200"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2" name="Freeform 340"/>
              <p:cNvSpPr>
                <a:spLocks/>
              </p:cNvSpPr>
              <p:nvPr/>
            </p:nvSpPr>
            <p:spPr bwMode="auto">
              <a:xfrm>
                <a:off x="4219" y="1226"/>
                <a:ext cx="200" cy="499"/>
              </a:xfrm>
              <a:custGeom>
                <a:avLst/>
                <a:gdLst>
                  <a:gd name="T0" fmla="*/ 2 w 1415"/>
                  <a:gd name="T1" fmla="*/ 0 h 163"/>
                  <a:gd name="T2" fmla="*/ 2 w 1415"/>
                  <a:gd name="T3" fmla="*/ 0 h 163"/>
                  <a:gd name="T4" fmla="*/ 2 w 1415"/>
                  <a:gd name="T5" fmla="*/ 0 h 163"/>
                  <a:gd name="T6" fmla="*/ 2 w 1415"/>
                  <a:gd name="T7" fmla="*/ 0 h 163"/>
                  <a:gd name="T8" fmla="*/ 2 w 1415"/>
                  <a:gd name="T9" fmla="*/ 0 h 163"/>
                  <a:gd name="T10" fmla="*/ 0 w 1415"/>
                  <a:gd name="T11" fmla="*/ 0 h 163"/>
                  <a:gd name="T12" fmla="*/ 0 w 1415"/>
                  <a:gd name="T13" fmla="*/ 0 h 163"/>
                  <a:gd name="T14" fmla="*/ 0 w 1415"/>
                  <a:gd name="T15" fmla="*/ 0 h 163"/>
                  <a:gd name="T16" fmla="*/ 2 w 1415"/>
                  <a:gd name="T17" fmla="*/ 0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3" name="Freeform 341"/>
              <p:cNvSpPr>
                <a:spLocks/>
              </p:cNvSpPr>
              <p:nvPr/>
            </p:nvSpPr>
            <p:spPr bwMode="auto">
              <a:xfrm>
                <a:off x="4213" y="1249"/>
                <a:ext cx="200" cy="499"/>
              </a:xfrm>
              <a:custGeom>
                <a:avLst/>
                <a:gdLst>
                  <a:gd name="T0" fmla="*/ 0 w 1292"/>
                  <a:gd name="T1" fmla="*/ 0 h 177"/>
                  <a:gd name="T2" fmla="*/ 0 w 1292"/>
                  <a:gd name="T3" fmla="*/ 0 h 177"/>
                  <a:gd name="T4" fmla="*/ 2 w 1292"/>
                  <a:gd name="T5" fmla="*/ 0 h 177"/>
                  <a:gd name="T6" fmla="*/ 2 w 1292"/>
                  <a:gd name="T7" fmla="*/ 0 h 177"/>
                  <a:gd name="T8" fmla="*/ 0 w 1292"/>
                  <a:gd name="T9" fmla="*/ 0 h 177"/>
                  <a:gd name="T10" fmla="*/ 0 w 1292"/>
                  <a:gd name="T11" fmla="*/ 0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4" name="Freeform 342"/>
              <p:cNvSpPr>
                <a:spLocks/>
              </p:cNvSpPr>
              <p:nvPr/>
            </p:nvSpPr>
            <p:spPr bwMode="auto">
              <a:xfrm>
                <a:off x="4362" y="1228"/>
                <a:ext cx="200" cy="499"/>
              </a:xfrm>
              <a:custGeom>
                <a:avLst/>
                <a:gdLst>
                  <a:gd name="T0" fmla="*/ 0 w 178"/>
                  <a:gd name="T1" fmla="*/ 0 h 342"/>
                  <a:gd name="T2" fmla="*/ 0 w 178"/>
                  <a:gd name="T3" fmla="*/ 0 h 342"/>
                  <a:gd name="T4" fmla="*/ 0 w 178"/>
                  <a:gd name="T5" fmla="*/ 0 h 342"/>
                  <a:gd name="T6" fmla="*/ 0 w 178"/>
                  <a:gd name="T7" fmla="*/ 0 h 342"/>
                  <a:gd name="T8" fmla="*/ 0 w 178"/>
                  <a:gd name="T9" fmla="*/ 0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5" name="Freeform 343"/>
              <p:cNvSpPr>
                <a:spLocks/>
              </p:cNvSpPr>
              <p:nvPr/>
            </p:nvSpPr>
            <p:spPr bwMode="auto">
              <a:xfrm>
                <a:off x="4239" y="1128"/>
                <a:ext cx="200" cy="499"/>
              </a:xfrm>
              <a:custGeom>
                <a:avLst/>
                <a:gdLst>
                  <a:gd name="T0" fmla="*/ 0 w 1118"/>
                  <a:gd name="T1" fmla="*/ 0 h 178"/>
                  <a:gd name="T2" fmla="*/ 2 w 1118"/>
                  <a:gd name="T3" fmla="*/ 0 h 178"/>
                  <a:gd name="T4" fmla="*/ 1 w 1118"/>
                  <a:gd name="T5" fmla="*/ 0 h 178"/>
                  <a:gd name="T6" fmla="*/ 0 w 1118"/>
                  <a:gd name="T7" fmla="*/ 0 h 178"/>
                  <a:gd name="T8" fmla="*/ 0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6" name="Freeform 344"/>
              <p:cNvSpPr>
                <a:spLocks/>
              </p:cNvSpPr>
              <p:nvPr/>
            </p:nvSpPr>
            <p:spPr bwMode="auto">
              <a:xfrm>
                <a:off x="4243" y="1158"/>
                <a:ext cx="200" cy="499"/>
              </a:xfrm>
              <a:custGeom>
                <a:avLst/>
                <a:gdLst>
                  <a:gd name="T0" fmla="*/ 0 w 834"/>
                  <a:gd name="T1" fmla="*/ 1 h 617"/>
                  <a:gd name="T2" fmla="*/ 0 w 834"/>
                  <a:gd name="T3" fmla="*/ 1 h 617"/>
                  <a:gd name="T4" fmla="*/ 0 w 834"/>
                  <a:gd name="T5" fmla="*/ 1 h 617"/>
                  <a:gd name="T6" fmla="*/ 0 w 834"/>
                  <a:gd name="T7" fmla="*/ 1 h 617"/>
                  <a:gd name="T8" fmla="*/ 0 w 834"/>
                  <a:gd name="T9" fmla="*/ 1 h 617"/>
                  <a:gd name="T10" fmla="*/ 0 w 834"/>
                  <a:gd name="T11" fmla="*/ 1 h 617"/>
                  <a:gd name="T12" fmla="*/ 0 w 834"/>
                  <a:gd name="T13" fmla="*/ 1 h 617"/>
                  <a:gd name="T14" fmla="*/ 0 w 834"/>
                  <a:gd name="T15" fmla="*/ 1 h 617"/>
                  <a:gd name="T16" fmla="*/ 1 w 834"/>
                  <a:gd name="T17" fmla="*/ 1 h 617"/>
                  <a:gd name="T18" fmla="*/ 1 w 834"/>
                  <a:gd name="T19" fmla="*/ 1 h 617"/>
                  <a:gd name="T20" fmla="*/ 1 w 834"/>
                  <a:gd name="T21" fmla="*/ 1 h 617"/>
                  <a:gd name="T22" fmla="*/ 1 w 834"/>
                  <a:gd name="T23" fmla="*/ 1 h 617"/>
                  <a:gd name="T24" fmla="*/ 1 w 834"/>
                  <a:gd name="T25" fmla="*/ 1 h 617"/>
                  <a:gd name="T26" fmla="*/ 1 w 834"/>
                  <a:gd name="T27" fmla="*/ 1 h 617"/>
                  <a:gd name="T28" fmla="*/ 1 w 834"/>
                  <a:gd name="T29" fmla="*/ 1 h 617"/>
                  <a:gd name="T30" fmla="*/ 1 w 834"/>
                  <a:gd name="T31" fmla="*/ 1 h 617"/>
                  <a:gd name="T32" fmla="*/ 1 w 834"/>
                  <a:gd name="T33" fmla="*/ 1 h 617"/>
                  <a:gd name="T34" fmla="*/ 1 w 834"/>
                  <a:gd name="T35" fmla="*/ 1 h 617"/>
                  <a:gd name="T36" fmla="*/ 1 w 834"/>
                  <a:gd name="T37" fmla="*/ 1 h 617"/>
                  <a:gd name="T38" fmla="*/ 1 w 834"/>
                  <a:gd name="T39" fmla="*/ 1 h 617"/>
                  <a:gd name="T40" fmla="*/ 1 w 834"/>
                  <a:gd name="T41" fmla="*/ 0 h 617"/>
                  <a:gd name="T42" fmla="*/ 1 w 834"/>
                  <a:gd name="T43" fmla="*/ 0 h 617"/>
                  <a:gd name="T44" fmla="*/ 1 w 834"/>
                  <a:gd name="T45" fmla="*/ 0 h 617"/>
                  <a:gd name="T46" fmla="*/ 1 w 834"/>
                  <a:gd name="T47" fmla="*/ 0 h 617"/>
                  <a:gd name="T48" fmla="*/ 1 w 834"/>
                  <a:gd name="T49" fmla="*/ 0 h 617"/>
                  <a:gd name="T50" fmla="*/ 1 w 834"/>
                  <a:gd name="T51" fmla="*/ 0 h 617"/>
                  <a:gd name="T52" fmla="*/ 1 w 834"/>
                  <a:gd name="T53" fmla="*/ 0 h 617"/>
                  <a:gd name="T54" fmla="*/ 1 w 834"/>
                  <a:gd name="T55" fmla="*/ 0 h 617"/>
                  <a:gd name="T56" fmla="*/ 1 w 834"/>
                  <a:gd name="T57" fmla="*/ 0 h 617"/>
                  <a:gd name="T58" fmla="*/ 1 w 834"/>
                  <a:gd name="T59" fmla="*/ 0 h 617"/>
                  <a:gd name="T60" fmla="*/ 1 w 834"/>
                  <a:gd name="T61" fmla="*/ 0 h 617"/>
                  <a:gd name="T62" fmla="*/ 1 w 834"/>
                  <a:gd name="T63" fmla="*/ 0 h 617"/>
                  <a:gd name="T64" fmla="*/ 0 w 834"/>
                  <a:gd name="T65" fmla="*/ 0 h 617"/>
                  <a:gd name="T66" fmla="*/ 0 w 834"/>
                  <a:gd name="T67" fmla="*/ 0 h 617"/>
                  <a:gd name="T68" fmla="*/ 0 w 834"/>
                  <a:gd name="T69" fmla="*/ 0 h 617"/>
                  <a:gd name="T70" fmla="*/ 0 w 834"/>
                  <a:gd name="T71" fmla="*/ 0 h 617"/>
                  <a:gd name="T72" fmla="*/ 0 w 834"/>
                  <a:gd name="T73" fmla="*/ 0 h 617"/>
                  <a:gd name="T74" fmla="*/ 0 w 834"/>
                  <a:gd name="T75" fmla="*/ 0 h 617"/>
                  <a:gd name="T76" fmla="*/ 0 w 834"/>
                  <a:gd name="T77" fmla="*/ 0 h 617"/>
                  <a:gd name="T78" fmla="*/ 0 w 834"/>
                  <a:gd name="T79" fmla="*/ 0 h 617"/>
                  <a:gd name="T80" fmla="*/ 0 w 834"/>
                  <a:gd name="T81" fmla="*/ 0 h 617"/>
                  <a:gd name="T82" fmla="*/ 0 w 834"/>
                  <a:gd name="T83" fmla="*/ 0 h 617"/>
                  <a:gd name="T84" fmla="*/ 0 w 834"/>
                  <a:gd name="T85" fmla="*/ 1 h 617"/>
                  <a:gd name="T86" fmla="*/ 0 w 834"/>
                  <a:gd name="T87" fmla="*/ 1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7" name="Freeform 345"/>
              <p:cNvSpPr>
                <a:spLocks/>
              </p:cNvSpPr>
              <p:nvPr/>
            </p:nvSpPr>
            <p:spPr bwMode="auto">
              <a:xfrm>
                <a:off x="4247" y="1162"/>
                <a:ext cx="200" cy="499"/>
              </a:xfrm>
              <a:custGeom>
                <a:avLst/>
                <a:gdLst>
                  <a:gd name="T0" fmla="*/ 0 w 760"/>
                  <a:gd name="T1" fmla="*/ 0 h 543"/>
                  <a:gd name="T2" fmla="*/ 0 w 760"/>
                  <a:gd name="T3" fmla="*/ 0 h 543"/>
                  <a:gd name="T4" fmla="*/ 0 w 760"/>
                  <a:gd name="T5" fmla="*/ 0 h 543"/>
                  <a:gd name="T6" fmla="*/ 0 w 760"/>
                  <a:gd name="T7" fmla="*/ 0 h 543"/>
                  <a:gd name="T8" fmla="*/ 0 w 760"/>
                  <a:gd name="T9" fmla="*/ 0 h 543"/>
                  <a:gd name="T10" fmla="*/ 0 w 760"/>
                  <a:gd name="T11" fmla="*/ 0 h 543"/>
                  <a:gd name="T12" fmla="*/ 0 w 760"/>
                  <a:gd name="T13" fmla="*/ 0 h 543"/>
                  <a:gd name="T14" fmla="*/ 0 w 760"/>
                  <a:gd name="T15" fmla="*/ 0 h 543"/>
                  <a:gd name="T16" fmla="*/ 1 w 760"/>
                  <a:gd name="T17" fmla="*/ 0 h 543"/>
                  <a:gd name="T18" fmla="*/ 1 w 760"/>
                  <a:gd name="T19" fmla="*/ 0 h 543"/>
                  <a:gd name="T20" fmla="*/ 1 w 760"/>
                  <a:gd name="T21" fmla="*/ 0 h 543"/>
                  <a:gd name="T22" fmla="*/ 1 w 760"/>
                  <a:gd name="T23" fmla="*/ 0 h 543"/>
                  <a:gd name="T24" fmla="*/ 1 w 760"/>
                  <a:gd name="T25" fmla="*/ 0 h 543"/>
                  <a:gd name="T26" fmla="*/ 1 w 760"/>
                  <a:gd name="T27" fmla="*/ 0 h 543"/>
                  <a:gd name="T28" fmla="*/ 1 w 760"/>
                  <a:gd name="T29" fmla="*/ 0 h 543"/>
                  <a:gd name="T30" fmla="*/ 1 w 760"/>
                  <a:gd name="T31" fmla="*/ 0 h 543"/>
                  <a:gd name="T32" fmla="*/ 1 w 760"/>
                  <a:gd name="T33" fmla="*/ 0 h 543"/>
                  <a:gd name="T34" fmla="*/ 1 w 760"/>
                  <a:gd name="T35" fmla="*/ 0 h 543"/>
                  <a:gd name="T36" fmla="*/ 1 w 760"/>
                  <a:gd name="T37" fmla="*/ 1 h 543"/>
                  <a:gd name="T38" fmla="*/ 1 w 760"/>
                  <a:gd name="T39" fmla="*/ 1 h 543"/>
                  <a:gd name="T40" fmla="*/ 1 w 760"/>
                  <a:gd name="T41" fmla="*/ 1 h 543"/>
                  <a:gd name="T42" fmla="*/ 1 w 760"/>
                  <a:gd name="T43" fmla="*/ 1 h 543"/>
                  <a:gd name="T44" fmla="*/ 1 w 760"/>
                  <a:gd name="T45" fmla="*/ 1 h 543"/>
                  <a:gd name="T46" fmla="*/ 1 w 760"/>
                  <a:gd name="T47" fmla="*/ 1 h 543"/>
                  <a:gd name="T48" fmla="*/ 1 w 760"/>
                  <a:gd name="T49" fmla="*/ 1 h 543"/>
                  <a:gd name="T50" fmla="*/ 1 w 760"/>
                  <a:gd name="T51" fmla="*/ 1 h 543"/>
                  <a:gd name="T52" fmla="*/ 1 w 760"/>
                  <a:gd name="T53" fmla="*/ 1 h 543"/>
                  <a:gd name="T54" fmla="*/ 1 w 760"/>
                  <a:gd name="T55" fmla="*/ 1 h 543"/>
                  <a:gd name="T56" fmla="*/ 0 w 760"/>
                  <a:gd name="T57" fmla="*/ 1 h 543"/>
                  <a:gd name="T58" fmla="*/ 0 w 760"/>
                  <a:gd name="T59" fmla="*/ 1 h 543"/>
                  <a:gd name="T60" fmla="*/ 0 w 760"/>
                  <a:gd name="T61" fmla="*/ 1 h 543"/>
                  <a:gd name="T62" fmla="*/ 0 w 760"/>
                  <a:gd name="T63" fmla="*/ 1 h 543"/>
                  <a:gd name="T64" fmla="*/ 0 w 760"/>
                  <a:gd name="T65" fmla="*/ 1 h 543"/>
                  <a:gd name="T66" fmla="*/ 0 w 760"/>
                  <a:gd name="T67" fmla="*/ 1 h 543"/>
                  <a:gd name="T68" fmla="*/ 0 w 760"/>
                  <a:gd name="T69" fmla="*/ 1 h 543"/>
                  <a:gd name="T70" fmla="*/ 0 w 760"/>
                  <a:gd name="T71" fmla="*/ 1 h 543"/>
                  <a:gd name="T72" fmla="*/ 0 w 760"/>
                  <a:gd name="T73" fmla="*/ 1 h 543"/>
                  <a:gd name="T74" fmla="*/ 0 w 760"/>
                  <a:gd name="T75" fmla="*/ 0 h 543"/>
                  <a:gd name="T76" fmla="*/ 0 w 760"/>
                  <a:gd name="T77" fmla="*/ 0 h 543"/>
                  <a:gd name="T78" fmla="*/ 0 w 760"/>
                  <a:gd name="T79" fmla="*/ 0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8" name="Freeform 346"/>
              <p:cNvSpPr>
                <a:spLocks/>
              </p:cNvSpPr>
              <p:nvPr/>
            </p:nvSpPr>
            <p:spPr bwMode="auto">
              <a:xfrm>
                <a:off x="4307" y="1253"/>
                <a:ext cx="200" cy="499"/>
              </a:xfrm>
              <a:custGeom>
                <a:avLst/>
                <a:gdLst>
                  <a:gd name="T0" fmla="*/ 0 w 329"/>
                  <a:gd name="T1" fmla="*/ 0 h 96"/>
                  <a:gd name="T2" fmla="*/ 0 w 329"/>
                  <a:gd name="T3" fmla="*/ 0 h 96"/>
                  <a:gd name="T4" fmla="*/ 0 w 329"/>
                  <a:gd name="T5" fmla="*/ 0 h 96"/>
                  <a:gd name="T6" fmla="*/ 0 w 329"/>
                  <a:gd name="T7" fmla="*/ 0 h 96"/>
                  <a:gd name="T8" fmla="*/ 0 w 329"/>
                  <a:gd name="T9" fmla="*/ 0 h 96"/>
                  <a:gd name="T10" fmla="*/ 0 w 329"/>
                  <a:gd name="T11" fmla="*/ 0 h 96"/>
                  <a:gd name="T12" fmla="*/ 0 w 329"/>
                  <a:gd name="T13" fmla="*/ 0 h 96"/>
                  <a:gd name="T14" fmla="*/ 0 w 329"/>
                  <a:gd name="T15" fmla="*/ 0 h 96"/>
                  <a:gd name="T16" fmla="*/ 0 w 329"/>
                  <a:gd name="T17" fmla="*/ 0 h 96"/>
                  <a:gd name="T18" fmla="*/ 0 w 329"/>
                  <a:gd name="T19" fmla="*/ 0 h 96"/>
                  <a:gd name="T20" fmla="*/ 0 w 329"/>
                  <a:gd name="T21" fmla="*/ 0 h 96"/>
                  <a:gd name="T22" fmla="*/ 0 w 329"/>
                  <a:gd name="T23" fmla="*/ 0 h 96"/>
                  <a:gd name="T24" fmla="*/ 0 w 329"/>
                  <a:gd name="T25" fmla="*/ 0 h 96"/>
                  <a:gd name="T26" fmla="*/ 0 w 329"/>
                  <a:gd name="T27" fmla="*/ 0 h 96"/>
                  <a:gd name="T28" fmla="*/ 0 w 329"/>
                  <a:gd name="T29" fmla="*/ 0 h 96"/>
                  <a:gd name="T30" fmla="*/ 0 w 329"/>
                  <a:gd name="T31" fmla="*/ 0 h 96"/>
                  <a:gd name="T32" fmla="*/ 0 w 329"/>
                  <a:gd name="T33" fmla="*/ 0 h 96"/>
                  <a:gd name="T34" fmla="*/ 0 w 329"/>
                  <a:gd name="T35" fmla="*/ 0 h 96"/>
                  <a:gd name="T36" fmla="*/ 0 w 329"/>
                  <a:gd name="T37" fmla="*/ 0 h 96"/>
                  <a:gd name="T38" fmla="*/ 0 w 329"/>
                  <a:gd name="T39" fmla="*/ 0 h 96"/>
                  <a:gd name="T40" fmla="*/ 0 w 329"/>
                  <a:gd name="T41" fmla="*/ 0 h 96"/>
                  <a:gd name="T42" fmla="*/ 0 w 329"/>
                  <a:gd name="T43" fmla="*/ 0 h 96"/>
                  <a:gd name="T44" fmla="*/ 0 w 329"/>
                  <a:gd name="T45" fmla="*/ 0 h 96"/>
                  <a:gd name="T46" fmla="*/ 0 w 329"/>
                  <a:gd name="T47" fmla="*/ 0 h 96"/>
                  <a:gd name="T48" fmla="*/ 0 w 329"/>
                  <a:gd name="T49" fmla="*/ 0 h 96"/>
                  <a:gd name="T50" fmla="*/ 0 w 329"/>
                  <a:gd name="T51" fmla="*/ 0 h 96"/>
                  <a:gd name="T52" fmla="*/ 0 w 329"/>
                  <a:gd name="T53" fmla="*/ 0 h 96"/>
                  <a:gd name="T54" fmla="*/ 0 w 329"/>
                  <a:gd name="T55" fmla="*/ 0 h 96"/>
                  <a:gd name="T56" fmla="*/ 0 w 329"/>
                  <a:gd name="T57" fmla="*/ 0 h 96"/>
                  <a:gd name="T58" fmla="*/ 0 w 329"/>
                  <a:gd name="T59" fmla="*/ 0 h 96"/>
                  <a:gd name="T60" fmla="*/ 0 w 329"/>
                  <a:gd name="T61" fmla="*/ 0 h 96"/>
                  <a:gd name="T62" fmla="*/ 0 w 329"/>
                  <a:gd name="T63" fmla="*/ 0 h 96"/>
                  <a:gd name="T64" fmla="*/ 0 w 329"/>
                  <a:gd name="T65" fmla="*/ 0 h 96"/>
                  <a:gd name="T66" fmla="*/ 0 w 329"/>
                  <a:gd name="T67" fmla="*/ 0 h 96"/>
                  <a:gd name="T68" fmla="*/ 0 w 329"/>
                  <a:gd name="T69" fmla="*/ 0 h 96"/>
                  <a:gd name="T70" fmla="*/ 0 w 329"/>
                  <a:gd name="T71" fmla="*/ 0 h 96"/>
                  <a:gd name="T72" fmla="*/ 0 w 329"/>
                  <a:gd name="T73" fmla="*/ 0 h 96"/>
                  <a:gd name="T74" fmla="*/ 0 w 329"/>
                  <a:gd name="T75" fmla="*/ 0 h 96"/>
                  <a:gd name="T76" fmla="*/ 0 w 329"/>
                  <a:gd name="T77" fmla="*/ 0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69" name="Freeform 347"/>
              <p:cNvSpPr>
                <a:spLocks/>
              </p:cNvSpPr>
              <p:nvPr/>
            </p:nvSpPr>
            <p:spPr bwMode="auto">
              <a:xfrm>
                <a:off x="4140" y="1270"/>
                <a:ext cx="200" cy="499"/>
              </a:xfrm>
              <a:custGeom>
                <a:avLst/>
                <a:gdLst>
                  <a:gd name="T0" fmla="*/ 1 w 2114"/>
                  <a:gd name="T1" fmla="*/ 0 h 543"/>
                  <a:gd name="T2" fmla="*/ 0 w 2114"/>
                  <a:gd name="T3" fmla="*/ 0 h 543"/>
                  <a:gd name="T4" fmla="*/ 0 w 2114"/>
                  <a:gd name="T5" fmla="*/ 0 h 543"/>
                  <a:gd name="T6" fmla="*/ 0 w 2114"/>
                  <a:gd name="T7" fmla="*/ 1 h 543"/>
                  <a:gd name="T8" fmla="*/ 2 w 2114"/>
                  <a:gd name="T9" fmla="*/ 1 h 543"/>
                  <a:gd name="T10" fmla="*/ 3 w 2114"/>
                  <a:gd name="T11" fmla="*/ 0 h 543"/>
                  <a:gd name="T12" fmla="*/ 3 w 2114"/>
                  <a:gd name="T13" fmla="*/ 0 h 543"/>
                  <a:gd name="T14" fmla="*/ 1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0" name="Freeform 348"/>
              <p:cNvSpPr>
                <a:spLocks/>
              </p:cNvSpPr>
              <p:nvPr/>
            </p:nvSpPr>
            <p:spPr bwMode="auto">
              <a:xfrm>
                <a:off x="4155" y="1280"/>
                <a:ext cx="200" cy="499"/>
              </a:xfrm>
              <a:custGeom>
                <a:avLst/>
                <a:gdLst>
                  <a:gd name="T0" fmla="*/ 0 w 1820"/>
                  <a:gd name="T1" fmla="*/ 0 h 272"/>
                  <a:gd name="T2" fmla="*/ 0 w 1820"/>
                  <a:gd name="T3" fmla="*/ 0 h 272"/>
                  <a:gd name="T4" fmla="*/ 3 w 1820"/>
                  <a:gd name="T5" fmla="*/ 0 h 272"/>
                  <a:gd name="T6" fmla="*/ 2 w 1820"/>
                  <a:gd name="T7" fmla="*/ 0 h 272"/>
                  <a:gd name="T8" fmla="*/ 2 w 1820"/>
                  <a:gd name="T9" fmla="*/ 0 h 272"/>
                  <a:gd name="T10" fmla="*/ 0 w 1820"/>
                  <a:gd name="T11" fmla="*/ 0 h 272"/>
                  <a:gd name="T12" fmla="*/ 0 w 1820"/>
                  <a:gd name="T13" fmla="*/ 0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1" name="Freeform 349"/>
              <p:cNvSpPr>
                <a:spLocks/>
              </p:cNvSpPr>
              <p:nvPr/>
            </p:nvSpPr>
            <p:spPr bwMode="auto">
              <a:xfrm>
                <a:off x="4150" y="1314"/>
                <a:ext cx="200" cy="499"/>
              </a:xfrm>
              <a:custGeom>
                <a:avLst/>
                <a:gdLst>
                  <a:gd name="T0" fmla="*/ 0 w 1609"/>
                  <a:gd name="T1" fmla="*/ 0 h 48"/>
                  <a:gd name="T2" fmla="*/ 0 w 1609"/>
                  <a:gd name="T3" fmla="*/ 0 h 48"/>
                  <a:gd name="T4" fmla="*/ 2 w 1609"/>
                  <a:gd name="T5" fmla="*/ 0 h 48"/>
                  <a:gd name="T6" fmla="*/ 2 w 1609"/>
                  <a:gd name="T7" fmla="*/ 0 h 48"/>
                  <a:gd name="T8" fmla="*/ 0 w 1609"/>
                  <a:gd name="T9" fmla="*/ 0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2" name="Freeform 350"/>
              <p:cNvSpPr>
                <a:spLocks/>
              </p:cNvSpPr>
              <p:nvPr/>
            </p:nvSpPr>
            <p:spPr bwMode="auto">
              <a:xfrm>
                <a:off x="4334" y="1280"/>
                <a:ext cx="200" cy="499"/>
              </a:xfrm>
              <a:custGeom>
                <a:avLst/>
                <a:gdLst>
                  <a:gd name="T0" fmla="*/ 0 w 281"/>
                  <a:gd name="T1" fmla="*/ 0 h 328"/>
                  <a:gd name="T2" fmla="*/ 0 w 281"/>
                  <a:gd name="T3" fmla="*/ 0 h 328"/>
                  <a:gd name="T4" fmla="*/ 0 w 281"/>
                  <a:gd name="T5" fmla="*/ 0 h 328"/>
                  <a:gd name="T6" fmla="*/ 0 w 281"/>
                  <a:gd name="T7" fmla="*/ 0 h 328"/>
                  <a:gd name="T8" fmla="*/ 0 w 281"/>
                  <a:gd name="T9" fmla="*/ 0 h 328"/>
                  <a:gd name="T10" fmla="*/ 0 w 281"/>
                  <a:gd name="T11" fmla="*/ 0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3" name="Freeform 351"/>
              <p:cNvSpPr>
                <a:spLocks/>
              </p:cNvSpPr>
              <p:nvPr/>
            </p:nvSpPr>
            <p:spPr bwMode="auto">
              <a:xfrm>
                <a:off x="4218" y="1287"/>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4" name="Freeform 352"/>
              <p:cNvSpPr>
                <a:spLocks/>
              </p:cNvSpPr>
              <p:nvPr/>
            </p:nvSpPr>
            <p:spPr bwMode="auto">
              <a:xfrm>
                <a:off x="4317" y="1287"/>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5" name="Freeform 353"/>
              <p:cNvSpPr>
                <a:spLocks/>
              </p:cNvSpPr>
              <p:nvPr/>
            </p:nvSpPr>
            <p:spPr bwMode="auto">
              <a:xfrm>
                <a:off x="4273"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6" name="Freeform 354"/>
              <p:cNvSpPr>
                <a:spLocks/>
              </p:cNvSpPr>
              <p:nvPr/>
            </p:nvSpPr>
            <p:spPr bwMode="auto">
              <a:xfrm>
                <a:off x="4185"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7" name="Freeform 355"/>
              <p:cNvSpPr>
                <a:spLocks/>
              </p:cNvSpPr>
              <p:nvPr/>
            </p:nvSpPr>
            <p:spPr bwMode="auto">
              <a:xfrm>
                <a:off x="4196" y="1287"/>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8" name="Freeform 356"/>
              <p:cNvSpPr>
                <a:spLocks/>
              </p:cNvSpPr>
              <p:nvPr/>
            </p:nvSpPr>
            <p:spPr bwMode="auto">
              <a:xfrm>
                <a:off x="4207"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79" name="Freeform 357"/>
              <p:cNvSpPr>
                <a:spLocks/>
              </p:cNvSpPr>
              <p:nvPr/>
            </p:nvSpPr>
            <p:spPr bwMode="auto">
              <a:xfrm>
                <a:off x="4295"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0" name="Freeform 358"/>
              <p:cNvSpPr>
                <a:spLocks/>
              </p:cNvSpPr>
              <p:nvPr/>
            </p:nvSpPr>
            <p:spPr bwMode="auto">
              <a:xfrm>
                <a:off x="4262" y="1287"/>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1" name="Freeform 359"/>
              <p:cNvSpPr>
                <a:spLocks/>
              </p:cNvSpPr>
              <p:nvPr/>
            </p:nvSpPr>
            <p:spPr bwMode="auto">
              <a:xfrm>
                <a:off x="4251"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2" name="Freeform 360"/>
              <p:cNvSpPr>
                <a:spLocks/>
              </p:cNvSpPr>
              <p:nvPr/>
            </p:nvSpPr>
            <p:spPr bwMode="auto">
              <a:xfrm>
                <a:off x="4284"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3" name="Freeform 361"/>
              <p:cNvSpPr>
                <a:spLocks/>
              </p:cNvSpPr>
              <p:nvPr/>
            </p:nvSpPr>
            <p:spPr bwMode="auto">
              <a:xfrm>
                <a:off x="4306"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4" name="Freeform 362"/>
              <p:cNvSpPr>
                <a:spLocks/>
              </p:cNvSpPr>
              <p:nvPr/>
            </p:nvSpPr>
            <p:spPr bwMode="auto">
              <a:xfrm>
                <a:off x="4240" y="1287"/>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5" name="Freeform 363"/>
              <p:cNvSpPr>
                <a:spLocks/>
              </p:cNvSpPr>
              <p:nvPr/>
            </p:nvSpPr>
            <p:spPr bwMode="auto">
              <a:xfrm>
                <a:off x="4229" y="1287"/>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6" name="Freeform 364"/>
              <p:cNvSpPr>
                <a:spLocks/>
              </p:cNvSpPr>
              <p:nvPr/>
            </p:nvSpPr>
            <p:spPr bwMode="auto">
              <a:xfrm>
                <a:off x="4258" y="1293"/>
                <a:ext cx="200" cy="499"/>
              </a:xfrm>
              <a:custGeom>
                <a:avLst/>
                <a:gdLst>
                  <a:gd name="T0" fmla="*/ 0 w 78"/>
                  <a:gd name="T1" fmla="*/ 0 h 31"/>
                  <a:gd name="T2" fmla="*/ 0 w 78"/>
                  <a:gd name="T3" fmla="*/ 0 h 31"/>
                  <a:gd name="T4" fmla="*/ 0 w 78"/>
                  <a:gd name="T5" fmla="*/ 0 h 31"/>
                  <a:gd name="T6" fmla="*/ 0 w 78"/>
                  <a:gd name="T7" fmla="*/ 0 h 31"/>
                  <a:gd name="T8" fmla="*/ 0 w 78"/>
                  <a:gd name="T9" fmla="*/ 0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7" name="Freeform 365"/>
              <p:cNvSpPr>
                <a:spLocks/>
              </p:cNvSpPr>
              <p:nvPr/>
            </p:nvSpPr>
            <p:spPr bwMode="auto">
              <a:xfrm>
                <a:off x="4192" y="129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8" name="Freeform 366"/>
              <p:cNvSpPr>
                <a:spLocks/>
              </p:cNvSpPr>
              <p:nvPr/>
            </p:nvSpPr>
            <p:spPr bwMode="auto">
              <a:xfrm>
                <a:off x="4202" y="129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89" name="Freeform 367"/>
              <p:cNvSpPr>
                <a:spLocks/>
              </p:cNvSpPr>
              <p:nvPr/>
            </p:nvSpPr>
            <p:spPr bwMode="auto">
              <a:xfrm>
                <a:off x="4214" y="129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0" name="Freeform 368"/>
              <p:cNvSpPr>
                <a:spLocks/>
              </p:cNvSpPr>
              <p:nvPr/>
            </p:nvSpPr>
            <p:spPr bwMode="auto">
              <a:xfrm>
                <a:off x="4225" y="129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1" name="Freeform 369"/>
              <p:cNvSpPr>
                <a:spLocks/>
              </p:cNvSpPr>
              <p:nvPr/>
            </p:nvSpPr>
            <p:spPr bwMode="auto">
              <a:xfrm>
                <a:off x="4312" y="129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2" name="Freeform 370"/>
              <p:cNvSpPr>
                <a:spLocks/>
              </p:cNvSpPr>
              <p:nvPr/>
            </p:nvSpPr>
            <p:spPr bwMode="auto">
              <a:xfrm>
                <a:off x="4181" y="129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3" name="Freeform 371"/>
              <p:cNvSpPr>
                <a:spLocks/>
              </p:cNvSpPr>
              <p:nvPr/>
            </p:nvSpPr>
            <p:spPr bwMode="auto">
              <a:xfrm>
                <a:off x="4268" y="129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4" name="Freeform 372"/>
              <p:cNvSpPr>
                <a:spLocks/>
              </p:cNvSpPr>
              <p:nvPr/>
            </p:nvSpPr>
            <p:spPr bwMode="auto">
              <a:xfrm>
                <a:off x="4290" y="129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5" name="Freeform 373"/>
              <p:cNvSpPr>
                <a:spLocks/>
              </p:cNvSpPr>
              <p:nvPr/>
            </p:nvSpPr>
            <p:spPr bwMode="auto">
              <a:xfrm>
                <a:off x="4279" y="129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6" name="Freeform 374"/>
              <p:cNvSpPr>
                <a:spLocks/>
              </p:cNvSpPr>
              <p:nvPr/>
            </p:nvSpPr>
            <p:spPr bwMode="auto">
              <a:xfrm>
                <a:off x="4236" y="129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7" name="Freeform 375"/>
              <p:cNvSpPr>
                <a:spLocks/>
              </p:cNvSpPr>
              <p:nvPr/>
            </p:nvSpPr>
            <p:spPr bwMode="auto">
              <a:xfrm>
                <a:off x="4246" y="129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8" name="Freeform 376"/>
              <p:cNvSpPr>
                <a:spLocks/>
              </p:cNvSpPr>
              <p:nvPr/>
            </p:nvSpPr>
            <p:spPr bwMode="auto">
              <a:xfrm>
                <a:off x="4301" y="129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499" name="Freeform 377"/>
              <p:cNvSpPr>
                <a:spLocks/>
              </p:cNvSpPr>
              <p:nvPr/>
            </p:nvSpPr>
            <p:spPr bwMode="auto">
              <a:xfrm>
                <a:off x="4297"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0" name="Freeform 378"/>
              <p:cNvSpPr>
                <a:spLocks/>
              </p:cNvSpPr>
              <p:nvPr/>
            </p:nvSpPr>
            <p:spPr bwMode="auto">
              <a:xfrm>
                <a:off x="4187"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1" name="Freeform 379"/>
              <p:cNvSpPr>
                <a:spLocks/>
              </p:cNvSpPr>
              <p:nvPr/>
            </p:nvSpPr>
            <p:spPr bwMode="auto">
              <a:xfrm>
                <a:off x="4275"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2" name="Freeform 380"/>
              <p:cNvSpPr>
                <a:spLocks/>
              </p:cNvSpPr>
              <p:nvPr/>
            </p:nvSpPr>
            <p:spPr bwMode="auto">
              <a:xfrm>
                <a:off x="4286" y="1298"/>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3" name="Freeform 381"/>
              <p:cNvSpPr>
                <a:spLocks/>
              </p:cNvSpPr>
              <p:nvPr/>
            </p:nvSpPr>
            <p:spPr bwMode="auto">
              <a:xfrm>
                <a:off x="4308" y="1298"/>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4" name="Freeform 382"/>
              <p:cNvSpPr>
                <a:spLocks/>
              </p:cNvSpPr>
              <p:nvPr/>
            </p:nvSpPr>
            <p:spPr bwMode="auto">
              <a:xfrm>
                <a:off x="4176" y="1298"/>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5" name="Freeform 383"/>
              <p:cNvSpPr>
                <a:spLocks/>
              </p:cNvSpPr>
              <p:nvPr/>
            </p:nvSpPr>
            <p:spPr bwMode="auto">
              <a:xfrm>
                <a:off x="4231"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6" name="Freeform 384"/>
              <p:cNvSpPr>
                <a:spLocks/>
              </p:cNvSpPr>
              <p:nvPr/>
            </p:nvSpPr>
            <p:spPr bwMode="auto">
              <a:xfrm>
                <a:off x="4209"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7" name="Freeform 385"/>
              <p:cNvSpPr>
                <a:spLocks/>
              </p:cNvSpPr>
              <p:nvPr/>
            </p:nvSpPr>
            <p:spPr bwMode="auto">
              <a:xfrm>
                <a:off x="4220" y="1298"/>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8" name="Freeform 386"/>
              <p:cNvSpPr>
                <a:spLocks/>
              </p:cNvSpPr>
              <p:nvPr/>
            </p:nvSpPr>
            <p:spPr bwMode="auto">
              <a:xfrm>
                <a:off x="4198" y="1298"/>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09" name="Freeform 387"/>
              <p:cNvSpPr>
                <a:spLocks/>
              </p:cNvSpPr>
              <p:nvPr/>
            </p:nvSpPr>
            <p:spPr bwMode="auto">
              <a:xfrm>
                <a:off x="4253" y="1298"/>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0" name="Freeform 388"/>
              <p:cNvSpPr>
                <a:spLocks/>
              </p:cNvSpPr>
              <p:nvPr/>
            </p:nvSpPr>
            <p:spPr bwMode="auto">
              <a:xfrm>
                <a:off x="4264" y="1298"/>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1" name="Freeform 389"/>
              <p:cNvSpPr>
                <a:spLocks/>
              </p:cNvSpPr>
              <p:nvPr/>
            </p:nvSpPr>
            <p:spPr bwMode="auto">
              <a:xfrm>
                <a:off x="4242" y="1298"/>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2" name="Freeform 390"/>
              <p:cNvSpPr>
                <a:spLocks/>
              </p:cNvSpPr>
              <p:nvPr/>
            </p:nvSpPr>
            <p:spPr bwMode="auto">
              <a:xfrm>
                <a:off x="4194"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3" name="Freeform 391"/>
              <p:cNvSpPr>
                <a:spLocks/>
              </p:cNvSpPr>
              <p:nvPr/>
            </p:nvSpPr>
            <p:spPr bwMode="auto">
              <a:xfrm>
                <a:off x="4292" y="1304"/>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4" name="Freeform 392"/>
              <p:cNvSpPr>
                <a:spLocks/>
              </p:cNvSpPr>
              <p:nvPr/>
            </p:nvSpPr>
            <p:spPr bwMode="auto">
              <a:xfrm>
                <a:off x="4281"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5" name="Freeform 393"/>
              <p:cNvSpPr>
                <a:spLocks/>
              </p:cNvSpPr>
              <p:nvPr/>
            </p:nvSpPr>
            <p:spPr bwMode="auto">
              <a:xfrm>
                <a:off x="4215"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6" name="Freeform 394"/>
              <p:cNvSpPr>
                <a:spLocks/>
              </p:cNvSpPr>
              <p:nvPr/>
            </p:nvSpPr>
            <p:spPr bwMode="auto">
              <a:xfrm>
                <a:off x="4204" y="1304"/>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7" name="Freeform 395"/>
              <p:cNvSpPr>
                <a:spLocks/>
              </p:cNvSpPr>
              <p:nvPr/>
            </p:nvSpPr>
            <p:spPr bwMode="auto">
              <a:xfrm>
                <a:off x="4303"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8" name="Freeform 396"/>
              <p:cNvSpPr>
                <a:spLocks/>
              </p:cNvSpPr>
              <p:nvPr/>
            </p:nvSpPr>
            <p:spPr bwMode="auto">
              <a:xfrm>
                <a:off x="4171"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19" name="Freeform 397"/>
              <p:cNvSpPr>
                <a:spLocks/>
              </p:cNvSpPr>
              <p:nvPr/>
            </p:nvSpPr>
            <p:spPr bwMode="auto">
              <a:xfrm>
                <a:off x="4182" y="1304"/>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0" name="Freeform 398"/>
              <p:cNvSpPr>
                <a:spLocks/>
              </p:cNvSpPr>
              <p:nvPr/>
            </p:nvSpPr>
            <p:spPr bwMode="auto">
              <a:xfrm>
                <a:off x="4226" y="1304"/>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1" name="Freeform 399"/>
              <p:cNvSpPr>
                <a:spLocks/>
              </p:cNvSpPr>
              <p:nvPr/>
            </p:nvSpPr>
            <p:spPr bwMode="auto">
              <a:xfrm>
                <a:off x="4237" y="1304"/>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2" name="Freeform 400"/>
              <p:cNvSpPr>
                <a:spLocks/>
              </p:cNvSpPr>
              <p:nvPr/>
            </p:nvSpPr>
            <p:spPr bwMode="auto">
              <a:xfrm>
                <a:off x="4270" y="1304"/>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3" name="Freeform 401"/>
              <p:cNvSpPr>
                <a:spLocks/>
              </p:cNvSpPr>
              <p:nvPr/>
            </p:nvSpPr>
            <p:spPr bwMode="auto">
              <a:xfrm>
                <a:off x="4248" y="1304"/>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4" name="Freeform 402"/>
              <p:cNvSpPr>
                <a:spLocks/>
              </p:cNvSpPr>
              <p:nvPr/>
            </p:nvSpPr>
            <p:spPr bwMode="auto">
              <a:xfrm>
                <a:off x="4259" y="1304"/>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5" name="AutoShape 403"/>
              <p:cNvSpPr>
                <a:spLocks noChangeAspect="1" noChangeArrowheads="1" noTextEdit="1"/>
              </p:cNvSpPr>
              <p:nvPr/>
            </p:nvSpPr>
            <p:spPr bwMode="auto">
              <a:xfrm>
                <a:off x="3933" y="2005"/>
                <a:ext cx="20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p>
                <a:endParaRPr lang="en-US"/>
              </a:p>
            </p:txBody>
          </p:sp>
          <p:sp>
            <p:nvSpPr>
              <p:cNvPr id="58526" name="Freeform 404"/>
              <p:cNvSpPr>
                <a:spLocks/>
              </p:cNvSpPr>
              <p:nvPr/>
            </p:nvSpPr>
            <p:spPr bwMode="auto">
              <a:xfrm>
                <a:off x="4000" y="2005"/>
                <a:ext cx="200" cy="499"/>
              </a:xfrm>
              <a:custGeom>
                <a:avLst/>
                <a:gdLst>
                  <a:gd name="T0" fmla="*/ 2 w 1694"/>
                  <a:gd name="T1" fmla="*/ 3 h 1441"/>
                  <a:gd name="T2" fmla="*/ 3 w 1694"/>
                  <a:gd name="T3" fmla="*/ 2 h 1441"/>
                  <a:gd name="T4" fmla="*/ 3 w 1694"/>
                  <a:gd name="T5" fmla="*/ 2 h 1441"/>
                  <a:gd name="T6" fmla="*/ 3 w 1694"/>
                  <a:gd name="T7" fmla="*/ 2 h 1441"/>
                  <a:gd name="T8" fmla="*/ 3 w 1694"/>
                  <a:gd name="T9" fmla="*/ 0 h 1441"/>
                  <a:gd name="T10" fmla="*/ 1 w 1694"/>
                  <a:gd name="T11" fmla="*/ 0 h 1441"/>
                  <a:gd name="T12" fmla="*/ 0 w 1694"/>
                  <a:gd name="T13" fmla="*/ 0 h 1441"/>
                  <a:gd name="T14" fmla="*/ 0 w 1694"/>
                  <a:gd name="T15" fmla="*/ 2 h 1441"/>
                  <a:gd name="T16" fmla="*/ 0 w 1694"/>
                  <a:gd name="T17" fmla="*/ 2 h 1441"/>
                  <a:gd name="T18" fmla="*/ 0 w 1694"/>
                  <a:gd name="T19" fmla="*/ 3 h 1441"/>
                  <a:gd name="T20" fmla="*/ 2 w 1694"/>
                  <a:gd name="T21" fmla="*/ 3 h 1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4"/>
                  <a:gd name="T34" fmla="*/ 0 h 1441"/>
                  <a:gd name="T35" fmla="*/ 1694 w 1694"/>
                  <a:gd name="T36" fmla="*/ 1441 h 1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4" h="1441">
                    <a:moveTo>
                      <a:pt x="1436" y="1441"/>
                    </a:moveTo>
                    <a:lnTo>
                      <a:pt x="1694" y="1190"/>
                    </a:lnTo>
                    <a:lnTo>
                      <a:pt x="1694" y="880"/>
                    </a:lnTo>
                    <a:lnTo>
                      <a:pt x="1575" y="880"/>
                    </a:lnTo>
                    <a:lnTo>
                      <a:pt x="1575" y="0"/>
                    </a:lnTo>
                    <a:lnTo>
                      <a:pt x="501" y="0"/>
                    </a:lnTo>
                    <a:lnTo>
                      <a:pt x="199" y="256"/>
                    </a:lnTo>
                    <a:lnTo>
                      <a:pt x="199" y="962"/>
                    </a:lnTo>
                    <a:lnTo>
                      <a:pt x="0" y="1130"/>
                    </a:lnTo>
                    <a:lnTo>
                      <a:pt x="0" y="1441"/>
                    </a:lnTo>
                    <a:lnTo>
                      <a:pt x="1436" y="14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7" name="Freeform 405"/>
              <p:cNvSpPr>
                <a:spLocks/>
              </p:cNvSpPr>
              <p:nvPr/>
            </p:nvSpPr>
            <p:spPr bwMode="auto">
              <a:xfrm>
                <a:off x="4154" y="2018"/>
                <a:ext cx="200" cy="499"/>
              </a:xfrm>
              <a:custGeom>
                <a:avLst/>
                <a:gdLst>
                  <a:gd name="T0" fmla="*/ 0 w 189"/>
                  <a:gd name="T1" fmla="*/ 1 h 901"/>
                  <a:gd name="T2" fmla="*/ 0 w 189"/>
                  <a:gd name="T3" fmla="*/ 2 h 901"/>
                  <a:gd name="T4" fmla="*/ 0 w 189"/>
                  <a:gd name="T5" fmla="*/ 0 h 901"/>
                  <a:gd name="T6" fmla="*/ 0 w 189"/>
                  <a:gd name="T7" fmla="*/ 0 h 901"/>
                  <a:gd name="T8" fmla="*/ 0 w 189"/>
                  <a:gd name="T9" fmla="*/ 1 h 901"/>
                  <a:gd name="T10" fmla="*/ 0 60000 65536"/>
                  <a:gd name="T11" fmla="*/ 0 60000 65536"/>
                  <a:gd name="T12" fmla="*/ 0 60000 65536"/>
                  <a:gd name="T13" fmla="*/ 0 60000 65536"/>
                  <a:gd name="T14" fmla="*/ 0 60000 65536"/>
                  <a:gd name="T15" fmla="*/ 0 w 189"/>
                  <a:gd name="T16" fmla="*/ 0 h 901"/>
                  <a:gd name="T17" fmla="*/ 189 w 189"/>
                  <a:gd name="T18" fmla="*/ 901 h 901"/>
                </a:gdLst>
                <a:ahLst/>
                <a:cxnLst>
                  <a:cxn ang="T10">
                    <a:pos x="T0" y="T1"/>
                  </a:cxn>
                  <a:cxn ang="T11">
                    <a:pos x="T2" y="T3"/>
                  </a:cxn>
                  <a:cxn ang="T12">
                    <a:pos x="T4" y="T5"/>
                  </a:cxn>
                  <a:cxn ang="T13">
                    <a:pos x="T6" y="T7"/>
                  </a:cxn>
                  <a:cxn ang="T14">
                    <a:pos x="T8" y="T9"/>
                  </a:cxn>
                </a:cxnLst>
                <a:rect l="T15" t="T16" r="T17" b="T18"/>
                <a:pathLst>
                  <a:path w="189" h="901">
                    <a:moveTo>
                      <a:pt x="189" y="734"/>
                    </a:moveTo>
                    <a:lnTo>
                      <a:pt x="0" y="901"/>
                    </a:lnTo>
                    <a:lnTo>
                      <a:pt x="0" y="188"/>
                    </a:lnTo>
                    <a:lnTo>
                      <a:pt x="189" y="0"/>
                    </a:lnTo>
                    <a:lnTo>
                      <a:pt x="189" y="7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8" name="Rectangle 406"/>
              <p:cNvSpPr>
                <a:spLocks noChangeArrowheads="1"/>
              </p:cNvSpPr>
              <p:nvPr/>
            </p:nvSpPr>
            <p:spPr bwMode="auto">
              <a:xfrm>
                <a:off x="4035" y="2042"/>
                <a:ext cx="200"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29" name="Freeform 407"/>
              <p:cNvSpPr>
                <a:spLocks/>
              </p:cNvSpPr>
              <p:nvPr/>
            </p:nvSpPr>
            <p:spPr bwMode="auto">
              <a:xfrm>
                <a:off x="4017" y="2120"/>
                <a:ext cx="200" cy="499"/>
              </a:xfrm>
              <a:custGeom>
                <a:avLst/>
                <a:gdLst>
                  <a:gd name="T0" fmla="*/ 2 w 1415"/>
                  <a:gd name="T1" fmla="*/ 0 h 163"/>
                  <a:gd name="T2" fmla="*/ 2 w 1415"/>
                  <a:gd name="T3" fmla="*/ 0 h 163"/>
                  <a:gd name="T4" fmla="*/ 2 w 1415"/>
                  <a:gd name="T5" fmla="*/ 0 h 163"/>
                  <a:gd name="T6" fmla="*/ 2 w 1415"/>
                  <a:gd name="T7" fmla="*/ 0 h 163"/>
                  <a:gd name="T8" fmla="*/ 2 w 1415"/>
                  <a:gd name="T9" fmla="*/ 0 h 163"/>
                  <a:gd name="T10" fmla="*/ 0 w 1415"/>
                  <a:gd name="T11" fmla="*/ 0 h 163"/>
                  <a:gd name="T12" fmla="*/ 0 w 1415"/>
                  <a:gd name="T13" fmla="*/ 0 h 163"/>
                  <a:gd name="T14" fmla="*/ 0 w 1415"/>
                  <a:gd name="T15" fmla="*/ 0 h 163"/>
                  <a:gd name="T16" fmla="*/ 2 w 1415"/>
                  <a:gd name="T17" fmla="*/ 0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5"/>
                  <a:gd name="T28" fmla="*/ 0 h 163"/>
                  <a:gd name="T29" fmla="*/ 1415 w 1415"/>
                  <a:gd name="T30" fmla="*/ 163 h 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5" h="163">
                    <a:moveTo>
                      <a:pt x="1168" y="151"/>
                    </a:moveTo>
                    <a:lnTo>
                      <a:pt x="1338" y="0"/>
                    </a:lnTo>
                    <a:lnTo>
                      <a:pt x="1338" y="4"/>
                    </a:lnTo>
                    <a:lnTo>
                      <a:pt x="1415" y="4"/>
                    </a:lnTo>
                    <a:lnTo>
                      <a:pt x="1256" y="163"/>
                    </a:lnTo>
                    <a:lnTo>
                      <a:pt x="0" y="163"/>
                    </a:lnTo>
                    <a:lnTo>
                      <a:pt x="58" y="114"/>
                    </a:lnTo>
                    <a:lnTo>
                      <a:pt x="58" y="151"/>
                    </a:lnTo>
                    <a:lnTo>
                      <a:pt x="1168"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0" name="Freeform 408"/>
              <p:cNvSpPr>
                <a:spLocks/>
              </p:cNvSpPr>
              <p:nvPr/>
            </p:nvSpPr>
            <p:spPr bwMode="auto">
              <a:xfrm>
                <a:off x="4011" y="2144"/>
                <a:ext cx="200" cy="499"/>
              </a:xfrm>
              <a:custGeom>
                <a:avLst/>
                <a:gdLst>
                  <a:gd name="T0" fmla="*/ 0 w 1292"/>
                  <a:gd name="T1" fmla="*/ 0 h 177"/>
                  <a:gd name="T2" fmla="*/ 0 w 1292"/>
                  <a:gd name="T3" fmla="*/ 0 h 177"/>
                  <a:gd name="T4" fmla="*/ 2 w 1292"/>
                  <a:gd name="T5" fmla="*/ 0 h 177"/>
                  <a:gd name="T6" fmla="*/ 2 w 1292"/>
                  <a:gd name="T7" fmla="*/ 0 h 177"/>
                  <a:gd name="T8" fmla="*/ 0 w 1292"/>
                  <a:gd name="T9" fmla="*/ 0 h 177"/>
                  <a:gd name="T10" fmla="*/ 0 w 1292"/>
                  <a:gd name="T11" fmla="*/ 0 h 177"/>
                  <a:gd name="T12" fmla="*/ 0 60000 65536"/>
                  <a:gd name="T13" fmla="*/ 0 60000 65536"/>
                  <a:gd name="T14" fmla="*/ 0 60000 65536"/>
                  <a:gd name="T15" fmla="*/ 0 60000 65536"/>
                  <a:gd name="T16" fmla="*/ 0 60000 65536"/>
                  <a:gd name="T17" fmla="*/ 0 60000 65536"/>
                  <a:gd name="T18" fmla="*/ 0 w 1292"/>
                  <a:gd name="T19" fmla="*/ 0 h 177"/>
                  <a:gd name="T20" fmla="*/ 1292 w 1292"/>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292" h="177">
                    <a:moveTo>
                      <a:pt x="0" y="2"/>
                    </a:moveTo>
                    <a:lnTo>
                      <a:pt x="3" y="0"/>
                    </a:lnTo>
                    <a:lnTo>
                      <a:pt x="1292" y="0"/>
                    </a:lnTo>
                    <a:lnTo>
                      <a:pt x="1292" y="177"/>
                    </a:lnTo>
                    <a:lnTo>
                      <a:pt x="0" y="177"/>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1" name="Freeform 409"/>
              <p:cNvSpPr>
                <a:spLocks/>
              </p:cNvSpPr>
              <p:nvPr/>
            </p:nvSpPr>
            <p:spPr bwMode="auto">
              <a:xfrm>
                <a:off x="4169" y="2122"/>
                <a:ext cx="200" cy="499"/>
              </a:xfrm>
              <a:custGeom>
                <a:avLst/>
                <a:gdLst>
                  <a:gd name="T0" fmla="*/ 0 w 178"/>
                  <a:gd name="T1" fmla="*/ 1 h 342"/>
                  <a:gd name="T2" fmla="*/ 0 w 178"/>
                  <a:gd name="T3" fmla="*/ 0 h 342"/>
                  <a:gd name="T4" fmla="*/ 0 w 178"/>
                  <a:gd name="T5" fmla="*/ 0 h 342"/>
                  <a:gd name="T6" fmla="*/ 0 w 178"/>
                  <a:gd name="T7" fmla="*/ 0 h 342"/>
                  <a:gd name="T8" fmla="*/ 0 w 178"/>
                  <a:gd name="T9" fmla="*/ 1 h 342"/>
                  <a:gd name="T10" fmla="*/ 0 60000 65536"/>
                  <a:gd name="T11" fmla="*/ 0 60000 65536"/>
                  <a:gd name="T12" fmla="*/ 0 60000 65536"/>
                  <a:gd name="T13" fmla="*/ 0 60000 65536"/>
                  <a:gd name="T14" fmla="*/ 0 60000 65536"/>
                  <a:gd name="T15" fmla="*/ 0 w 178"/>
                  <a:gd name="T16" fmla="*/ 0 h 342"/>
                  <a:gd name="T17" fmla="*/ 178 w 178"/>
                  <a:gd name="T18" fmla="*/ 342 h 342"/>
                </a:gdLst>
                <a:ahLst/>
                <a:cxnLst>
                  <a:cxn ang="T10">
                    <a:pos x="T0" y="T1"/>
                  </a:cxn>
                  <a:cxn ang="T11">
                    <a:pos x="T2" y="T3"/>
                  </a:cxn>
                  <a:cxn ang="T12">
                    <a:pos x="T4" y="T5"/>
                  </a:cxn>
                  <a:cxn ang="T13">
                    <a:pos x="T6" y="T7"/>
                  </a:cxn>
                  <a:cxn ang="T14">
                    <a:pos x="T8" y="T9"/>
                  </a:cxn>
                </a:cxnLst>
                <a:rect l="T15" t="T16" r="T17" b="T18"/>
                <a:pathLst>
                  <a:path w="178" h="342">
                    <a:moveTo>
                      <a:pt x="0" y="342"/>
                    </a:moveTo>
                    <a:lnTo>
                      <a:pt x="0" y="177"/>
                    </a:lnTo>
                    <a:lnTo>
                      <a:pt x="178" y="0"/>
                    </a:lnTo>
                    <a:lnTo>
                      <a:pt x="178" y="169"/>
                    </a:lnTo>
                    <a:lnTo>
                      <a:pt x="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2" name="Freeform 410"/>
              <p:cNvSpPr>
                <a:spLocks/>
              </p:cNvSpPr>
              <p:nvPr/>
            </p:nvSpPr>
            <p:spPr bwMode="auto">
              <a:xfrm>
                <a:off x="4039" y="2016"/>
                <a:ext cx="200" cy="499"/>
              </a:xfrm>
              <a:custGeom>
                <a:avLst/>
                <a:gdLst>
                  <a:gd name="T0" fmla="*/ 0 w 1118"/>
                  <a:gd name="T1" fmla="*/ 0 h 178"/>
                  <a:gd name="T2" fmla="*/ 2 w 1118"/>
                  <a:gd name="T3" fmla="*/ 0 h 178"/>
                  <a:gd name="T4" fmla="*/ 2 w 1118"/>
                  <a:gd name="T5" fmla="*/ 0 h 178"/>
                  <a:gd name="T6" fmla="*/ 0 w 1118"/>
                  <a:gd name="T7" fmla="*/ 0 h 178"/>
                  <a:gd name="T8" fmla="*/ 0 w 1118"/>
                  <a:gd name="T9" fmla="*/ 0 h 178"/>
                  <a:gd name="T10" fmla="*/ 0 60000 65536"/>
                  <a:gd name="T11" fmla="*/ 0 60000 65536"/>
                  <a:gd name="T12" fmla="*/ 0 60000 65536"/>
                  <a:gd name="T13" fmla="*/ 0 60000 65536"/>
                  <a:gd name="T14" fmla="*/ 0 60000 65536"/>
                  <a:gd name="T15" fmla="*/ 0 w 1118"/>
                  <a:gd name="T16" fmla="*/ 0 h 178"/>
                  <a:gd name="T17" fmla="*/ 1118 w 1118"/>
                  <a:gd name="T18" fmla="*/ 178 h 178"/>
                </a:gdLst>
                <a:ahLst/>
                <a:cxnLst>
                  <a:cxn ang="T10">
                    <a:pos x="T0" y="T1"/>
                  </a:cxn>
                  <a:cxn ang="T11">
                    <a:pos x="T2" y="T3"/>
                  </a:cxn>
                  <a:cxn ang="T12">
                    <a:pos x="T4" y="T5"/>
                  </a:cxn>
                  <a:cxn ang="T13">
                    <a:pos x="T6" y="T7"/>
                  </a:cxn>
                  <a:cxn ang="T14">
                    <a:pos x="T8" y="T9"/>
                  </a:cxn>
                </a:cxnLst>
                <a:rect l="T15" t="T16" r="T17" b="T18"/>
                <a:pathLst>
                  <a:path w="1118" h="178">
                    <a:moveTo>
                      <a:pt x="209" y="0"/>
                    </a:moveTo>
                    <a:lnTo>
                      <a:pt x="1118" y="0"/>
                    </a:lnTo>
                    <a:lnTo>
                      <a:pt x="941" y="178"/>
                    </a:lnTo>
                    <a:lnTo>
                      <a:pt x="0" y="178"/>
                    </a:lnTo>
                    <a:lnTo>
                      <a:pt x="20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3" name="Freeform 411"/>
              <p:cNvSpPr>
                <a:spLocks/>
              </p:cNvSpPr>
              <p:nvPr/>
            </p:nvSpPr>
            <p:spPr bwMode="auto">
              <a:xfrm>
                <a:off x="4043" y="2048"/>
                <a:ext cx="200" cy="499"/>
              </a:xfrm>
              <a:custGeom>
                <a:avLst/>
                <a:gdLst>
                  <a:gd name="T0" fmla="*/ 0 w 834"/>
                  <a:gd name="T1" fmla="*/ 1 h 617"/>
                  <a:gd name="T2" fmla="*/ 0 w 834"/>
                  <a:gd name="T3" fmla="*/ 1 h 617"/>
                  <a:gd name="T4" fmla="*/ 0 w 834"/>
                  <a:gd name="T5" fmla="*/ 1 h 617"/>
                  <a:gd name="T6" fmla="*/ 0 w 834"/>
                  <a:gd name="T7" fmla="*/ 1 h 617"/>
                  <a:gd name="T8" fmla="*/ 0 w 834"/>
                  <a:gd name="T9" fmla="*/ 1 h 617"/>
                  <a:gd name="T10" fmla="*/ 0 w 834"/>
                  <a:gd name="T11" fmla="*/ 1 h 617"/>
                  <a:gd name="T12" fmla="*/ 0 w 834"/>
                  <a:gd name="T13" fmla="*/ 1 h 617"/>
                  <a:gd name="T14" fmla="*/ 0 w 834"/>
                  <a:gd name="T15" fmla="*/ 1 h 617"/>
                  <a:gd name="T16" fmla="*/ 1 w 834"/>
                  <a:gd name="T17" fmla="*/ 1 h 617"/>
                  <a:gd name="T18" fmla="*/ 1 w 834"/>
                  <a:gd name="T19" fmla="*/ 1 h 617"/>
                  <a:gd name="T20" fmla="*/ 1 w 834"/>
                  <a:gd name="T21" fmla="*/ 1 h 617"/>
                  <a:gd name="T22" fmla="*/ 1 w 834"/>
                  <a:gd name="T23" fmla="*/ 1 h 617"/>
                  <a:gd name="T24" fmla="*/ 1 w 834"/>
                  <a:gd name="T25" fmla="*/ 1 h 617"/>
                  <a:gd name="T26" fmla="*/ 1 w 834"/>
                  <a:gd name="T27" fmla="*/ 1 h 617"/>
                  <a:gd name="T28" fmla="*/ 1 w 834"/>
                  <a:gd name="T29" fmla="*/ 1 h 617"/>
                  <a:gd name="T30" fmla="*/ 1 w 834"/>
                  <a:gd name="T31" fmla="*/ 1 h 617"/>
                  <a:gd name="T32" fmla="*/ 1 w 834"/>
                  <a:gd name="T33" fmla="*/ 1 h 617"/>
                  <a:gd name="T34" fmla="*/ 1 w 834"/>
                  <a:gd name="T35" fmla="*/ 1 h 617"/>
                  <a:gd name="T36" fmla="*/ 1 w 834"/>
                  <a:gd name="T37" fmla="*/ 1 h 617"/>
                  <a:gd name="T38" fmla="*/ 1 w 834"/>
                  <a:gd name="T39" fmla="*/ 1 h 617"/>
                  <a:gd name="T40" fmla="*/ 1 w 834"/>
                  <a:gd name="T41" fmla="*/ 0 h 617"/>
                  <a:gd name="T42" fmla="*/ 1 w 834"/>
                  <a:gd name="T43" fmla="*/ 0 h 617"/>
                  <a:gd name="T44" fmla="*/ 1 w 834"/>
                  <a:gd name="T45" fmla="*/ 0 h 617"/>
                  <a:gd name="T46" fmla="*/ 1 w 834"/>
                  <a:gd name="T47" fmla="*/ 0 h 617"/>
                  <a:gd name="T48" fmla="*/ 1 w 834"/>
                  <a:gd name="T49" fmla="*/ 0 h 617"/>
                  <a:gd name="T50" fmla="*/ 1 w 834"/>
                  <a:gd name="T51" fmla="*/ 0 h 617"/>
                  <a:gd name="T52" fmla="*/ 1 w 834"/>
                  <a:gd name="T53" fmla="*/ 0 h 617"/>
                  <a:gd name="T54" fmla="*/ 1 w 834"/>
                  <a:gd name="T55" fmla="*/ 0 h 617"/>
                  <a:gd name="T56" fmla="*/ 1 w 834"/>
                  <a:gd name="T57" fmla="*/ 0 h 617"/>
                  <a:gd name="T58" fmla="*/ 1 w 834"/>
                  <a:gd name="T59" fmla="*/ 0 h 617"/>
                  <a:gd name="T60" fmla="*/ 1 w 834"/>
                  <a:gd name="T61" fmla="*/ 0 h 617"/>
                  <a:gd name="T62" fmla="*/ 1 w 834"/>
                  <a:gd name="T63" fmla="*/ 0 h 617"/>
                  <a:gd name="T64" fmla="*/ 0 w 834"/>
                  <a:gd name="T65" fmla="*/ 0 h 617"/>
                  <a:gd name="T66" fmla="*/ 0 w 834"/>
                  <a:gd name="T67" fmla="*/ 0 h 617"/>
                  <a:gd name="T68" fmla="*/ 0 w 834"/>
                  <a:gd name="T69" fmla="*/ 0 h 617"/>
                  <a:gd name="T70" fmla="*/ 0 w 834"/>
                  <a:gd name="T71" fmla="*/ 0 h 617"/>
                  <a:gd name="T72" fmla="*/ 0 w 834"/>
                  <a:gd name="T73" fmla="*/ 0 h 617"/>
                  <a:gd name="T74" fmla="*/ 0 w 834"/>
                  <a:gd name="T75" fmla="*/ 0 h 617"/>
                  <a:gd name="T76" fmla="*/ 0 w 834"/>
                  <a:gd name="T77" fmla="*/ 0 h 617"/>
                  <a:gd name="T78" fmla="*/ 0 w 834"/>
                  <a:gd name="T79" fmla="*/ 0 h 617"/>
                  <a:gd name="T80" fmla="*/ 0 w 834"/>
                  <a:gd name="T81" fmla="*/ 0 h 617"/>
                  <a:gd name="T82" fmla="*/ 0 w 834"/>
                  <a:gd name="T83" fmla="*/ 0 h 617"/>
                  <a:gd name="T84" fmla="*/ 0 w 834"/>
                  <a:gd name="T85" fmla="*/ 1 h 617"/>
                  <a:gd name="T86" fmla="*/ 0 w 834"/>
                  <a:gd name="T87" fmla="*/ 1 h 6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4"/>
                  <a:gd name="T133" fmla="*/ 0 h 617"/>
                  <a:gd name="T134" fmla="*/ 834 w 834"/>
                  <a:gd name="T135" fmla="*/ 617 h 61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4" h="617">
                    <a:moveTo>
                      <a:pt x="21" y="585"/>
                    </a:moveTo>
                    <a:lnTo>
                      <a:pt x="23" y="601"/>
                    </a:lnTo>
                    <a:lnTo>
                      <a:pt x="38" y="602"/>
                    </a:lnTo>
                    <a:lnTo>
                      <a:pt x="40" y="602"/>
                    </a:lnTo>
                    <a:lnTo>
                      <a:pt x="47" y="603"/>
                    </a:lnTo>
                    <a:lnTo>
                      <a:pt x="59" y="603"/>
                    </a:lnTo>
                    <a:lnTo>
                      <a:pt x="74" y="604"/>
                    </a:lnTo>
                    <a:lnTo>
                      <a:pt x="91" y="605"/>
                    </a:lnTo>
                    <a:lnTo>
                      <a:pt x="113" y="606"/>
                    </a:lnTo>
                    <a:lnTo>
                      <a:pt x="136" y="608"/>
                    </a:lnTo>
                    <a:lnTo>
                      <a:pt x="162" y="609"/>
                    </a:lnTo>
                    <a:lnTo>
                      <a:pt x="191" y="611"/>
                    </a:lnTo>
                    <a:lnTo>
                      <a:pt x="221" y="612"/>
                    </a:lnTo>
                    <a:lnTo>
                      <a:pt x="253" y="613"/>
                    </a:lnTo>
                    <a:lnTo>
                      <a:pt x="287" y="614"/>
                    </a:lnTo>
                    <a:lnTo>
                      <a:pt x="320" y="616"/>
                    </a:lnTo>
                    <a:lnTo>
                      <a:pt x="355" y="616"/>
                    </a:lnTo>
                    <a:lnTo>
                      <a:pt x="390" y="617"/>
                    </a:lnTo>
                    <a:lnTo>
                      <a:pt x="425" y="617"/>
                    </a:lnTo>
                    <a:lnTo>
                      <a:pt x="460" y="617"/>
                    </a:lnTo>
                    <a:lnTo>
                      <a:pt x="494" y="616"/>
                    </a:lnTo>
                    <a:lnTo>
                      <a:pt x="529" y="616"/>
                    </a:lnTo>
                    <a:lnTo>
                      <a:pt x="561" y="614"/>
                    </a:lnTo>
                    <a:lnTo>
                      <a:pt x="593" y="613"/>
                    </a:lnTo>
                    <a:lnTo>
                      <a:pt x="624" y="612"/>
                    </a:lnTo>
                    <a:lnTo>
                      <a:pt x="653" y="611"/>
                    </a:lnTo>
                    <a:lnTo>
                      <a:pt x="680" y="609"/>
                    </a:lnTo>
                    <a:lnTo>
                      <a:pt x="705" y="608"/>
                    </a:lnTo>
                    <a:lnTo>
                      <a:pt x="727" y="606"/>
                    </a:lnTo>
                    <a:lnTo>
                      <a:pt x="746" y="605"/>
                    </a:lnTo>
                    <a:lnTo>
                      <a:pt x="764" y="604"/>
                    </a:lnTo>
                    <a:lnTo>
                      <a:pt x="776" y="603"/>
                    </a:lnTo>
                    <a:lnTo>
                      <a:pt x="787" y="603"/>
                    </a:lnTo>
                    <a:lnTo>
                      <a:pt x="794" y="602"/>
                    </a:lnTo>
                    <a:lnTo>
                      <a:pt x="796" y="602"/>
                    </a:lnTo>
                    <a:lnTo>
                      <a:pt x="810" y="601"/>
                    </a:lnTo>
                    <a:lnTo>
                      <a:pt x="812" y="586"/>
                    </a:lnTo>
                    <a:lnTo>
                      <a:pt x="815" y="564"/>
                    </a:lnTo>
                    <a:lnTo>
                      <a:pt x="824" y="507"/>
                    </a:lnTo>
                    <a:lnTo>
                      <a:pt x="830" y="422"/>
                    </a:lnTo>
                    <a:lnTo>
                      <a:pt x="834" y="315"/>
                    </a:lnTo>
                    <a:lnTo>
                      <a:pt x="830" y="205"/>
                    </a:lnTo>
                    <a:lnTo>
                      <a:pt x="824" y="116"/>
                    </a:lnTo>
                    <a:lnTo>
                      <a:pt x="815" y="54"/>
                    </a:lnTo>
                    <a:lnTo>
                      <a:pt x="812" y="31"/>
                    </a:lnTo>
                    <a:lnTo>
                      <a:pt x="810" y="16"/>
                    </a:lnTo>
                    <a:lnTo>
                      <a:pt x="796" y="15"/>
                    </a:lnTo>
                    <a:lnTo>
                      <a:pt x="794" y="15"/>
                    </a:lnTo>
                    <a:lnTo>
                      <a:pt x="786" y="14"/>
                    </a:lnTo>
                    <a:lnTo>
                      <a:pt x="774" y="14"/>
                    </a:lnTo>
                    <a:lnTo>
                      <a:pt x="758" y="13"/>
                    </a:lnTo>
                    <a:lnTo>
                      <a:pt x="739" y="12"/>
                    </a:lnTo>
                    <a:lnTo>
                      <a:pt x="716" y="11"/>
                    </a:lnTo>
                    <a:lnTo>
                      <a:pt x="692" y="10"/>
                    </a:lnTo>
                    <a:lnTo>
                      <a:pt x="665" y="7"/>
                    </a:lnTo>
                    <a:lnTo>
                      <a:pt x="636" y="6"/>
                    </a:lnTo>
                    <a:lnTo>
                      <a:pt x="605" y="5"/>
                    </a:lnTo>
                    <a:lnTo>
                      <a:pt x="574" y="4"/>
                    </a:lnTo>
                    <a:lnTo>
                      <a:pt x="540" y="3"/>
                    </a:lnTo>
                    <a:lnTo>
                      <a:pt x="508" y="1"/>
                    </a:lnTo>
                    <a:lnTo>
                      <a:pt x="475" y="1"/>
                    </a:lnTo>
                    <a:lnTo>
                      <a:pt x="442" y="0"/>
                    </a:lnTo>
                    <a:lnTo>
                      <a:pt x="410" y="0"/>
                    </a:lnTo>
                    <a:lnTo>
                      <a:pt x="378" y="0"/>
                    </a:lnTo>
                    <a:lnTo>
                      <a:pt x="347" y="1"/>
                    </a:lnTo>
                    <a:lnTo>
                      <a:pt x="314" y="1"/>
                    </a:lnTo>
                    <a:lnTo>
                      <a:pt x="282" y="3"/>
                    </a:lnTo>
                    <a:lnTo>
                      <a:pt x="250" y="4"/>
                    </a:lnTo>
                    <a:lnTo>
                      <a:pt x="220" y="5"/>
                    </a:lnTo>
                    <a:lnTo>
                      <a:pt x="190" y="6"/>
                    </a:lnTo>
                    <a:lnTo>
                      <a:pt x="162" y="7"/>
                    </a:lnTo>
                    <a:lnTo>
                      <a:pt x="136" y="10"/>
                    </a:lnTo>
                    <a:lnTo>
                      <a:pt x="113" y="11"/>
                    </a:lnTo>
                    <a:lnTo>
                      <a:pt x="92" y="12"/>
                    </a:lnTo>
                    <a:lnTo>
                      <a:pt x="74" y="13"/>
                    </a:lnTo>
                    <a:lnTo>
                      <a:pt x="59" y="14"/>
                    </a:lnTo>
                    <a:lnTo>
                      <a:pt x="48" y="14"/>
                    </a:lnTo>
                    <a:lnTo>
                      <a:pt x="40" y="15"/>
                    </a:lnTo>
                    <a:lnTo>
                      <a:pt x="38" y="15"/>
                    </a:lnTo>
                    <a:lnTo>
                      <a:pt x="23" y="16"/>
                    </a:lnTo>
                    <a:lnTo>
                      <a:pt x="21" y="33"/>
                    </a:lnTo>
                    <a:lnTo>
                      <a:pt x="17" y="67"/>
                    </a:lnTo>
                    <a:lnTo>
                      <a:pt x="10" y="141"/>
                    </a:lnTo>
                    <a:lnTo>
                      <a:pt x="3" y="232"/>
                    </a:lnTo>
                    <a:lnTo>
                      <a:pt x="0" y="313"/>
                    </a:lnTo>
                    <a:lnTo>
                      <a:pt x="3" y="392"/>
                    </a:lnTo>
                    <a:lnTo>
                      <a:pt x="10" y="480"/>
                    </a:lnTo>
                    <a:lnTo>
                      <a:pt x="17" y="552"/>
                    </a:lnTo>
                    <a:lnTo>
                      <a:pt x="21"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4" name="Freeform 412"/>
              <p:cNvSpPr>
                <a:spLocks/>
              </p:cNvSpPr>
              <p:nvPr/>
            </p:nvSpPr>
            <p:spPr bwMode="auto">
              <a:xfrm>
                <a:off x="4047" y="2052"/>
                <a:ext cx="200" cy="499"/>
              </a:xfrm>
              <a:custGeom>
                <a:avLst/>
                <a:gdLst>
                  <a:gd name="T0" fmla="*/ 0 w 760"/>
                  <a:gd name="T1" fmla="*/ 0 h 543"/>
                  <a:gd name="T2" fmla="*/ 0 w 760"/>
                  <a:gd name="T3" fmla="*/ 0 h 543"/>
                  <a:gd name="T4" fmla="*/ 0 w 760"/>
                  <a:gd name="T5" fmla="*/ 0 h 543"/>
                  <a:gd name="T6" fmla="*/ 0 w 760"/>
                  <a:gd name="T7" fmla="*/ 0 h 543"/>
                  <a:gd name="T8" fmla="*/ 0 w 760"/>
                  <a:gd name="T9" fmla="*/ 0 h 543"/>
                  <a:gd name="T10" fmla="*/ 0 w 760"/>
                  <a:gd name="T11" fmla="*/ 0 h 543"/>
                  <a:gd name="T12" fmla="*/ 0 w 760"/>
                  <a:gd name="T13" fmla="*/ 0 h 543"/>
                  <a:gd name="T14" fmla="*/ 1 w 760"/>
                  <a:gd name="T15" fmla="*/ 0 h 543"/>
                  <a:gd name="T16" fmla="*/ 1 w 760"/>
                  <a:gd name="T17" fmla="*/ 0 h 543"/>
                  <a:gd name="T18" fmla="*/ 1 w 760"/>
                  <a:gd name="T19" fmla="*/ 0 h 543"/>
                  <a:gd name="T20" fmla="*/ 1 w 760"/>
                  <a:gd name="T21" fmla="*/ 0 h 543"/>
                  <a:gd name="T22" fmla="*/ 1 w 760"/>
                  <a:gd name="T23" fmla="*/ 0 h 543"/>
                  <a:gd name="T24" fmla="*/ 1 w 760"/>
                  <a:gd name="T25" fmla="*/ 0 h 543"/>
                  <a:gd name="T26" fmla="*/ 1 w 760"/>
                  <a:gd name="T27" fmla="*/ 0 h 543"/>
                  <a:gd name="T28" fmla="*/ 1 w 760"/>
                  <a:gd name="T29" fmla="*/ 0 h 543"/>
                  <a:gd name="T30" fmla="*/ 1 w 760"/>
                  <a:gd name="T31" fmla="*/ 0 h 543"/>
                  <a:gd name="T32" fmla="*/ 1 w 760"/>
                  <a:gd name="T33" fmla="*/ 0 h 543"/>
                  <a:gd name="T34" fmla="*/ 1 w 760"/>
                  <a:gd name="T35" fmla="*/ 0 h 543"/>
                  <a:gd name="T36" fmla="*/ 1 w 760"/>
                  <a:gd name="T37" fmla="*/ 1 h 543"/>
                  <a:gd name="T38" fmla="*/ 1 w 760"/>
                  <a:gd name="T39" fmla="*/ 1 h 543"/>
                  <a:gd name="T40" fmla="*/ 1 w 760"/>
                  <a:gd name="T41" fmla="*/ 1 h 543"/>
                  <a:gd name="T42" fmla="*/ 1 w 760"/>
                  <a:gd name="T43" fmla="*/ 1 h 543"/>
                  <a:gd name="T44" fmla="*/ 1 w 760"/>
                  <a:gd name="T45" fmla="*/ 1 h 543"/>
                  <a:gd name="T46" fmla="*/ 1 w 760"/>
                  <a:gd name="T47" fmla="*/ 1 h 543"/>
                  <a:gd name="T48" fmla="*/ 1 w 760"/>
                  <a:gd name="T49" fmla="*/ 1 h 543"/>
                  <a:gd name="T50" fmla="*/ 1 w 760"/>
                  <a:gd name="T51" fmla="*/ 1 h 543"/>
                  <a:gd name="T52" fmla="*/ 1 w 760"/>
                  <a:gd name="T53" fmla="*/ 1 h 543"/>
                  <a:gd name="T54" fmla="*/ 1 w 760"/>
                  <a:gd name="T55" fmla="*/ 1 h 543"/>
                  <a:gd name="T56" fmla="*/ 1 w 760"/>
                  <a:gd name="T57" fmla="*/ 1 h 543"/>
                  <a:gd name="T58" fmla="*/ 0 w 760"/>
                  <a:gd name="T59" fmla="*/ 1 h 543"/>
                  <a:gd name="T60" fmla="*/ 0 w 760"/>
                  <a:gd name="T61" fmla="*/ 1 h 543"/>
                  <a:gd name="T62" fmla="*/ 0 w 760"/>
                  <a:gd name="T63" fmla="*/ 1 h 543"/>
                  <a:gd name="T64" fmla="*/ 0 w 760"/>
                  <a:gd name="T65" fmla="*/ 1 h 543"/>
                  <a:gd name="T66" fmla="*/ 0 w 760"/>
                  <a:gd name="T67" fmla="*/ 1 h 543"/>
                  <a:gd name="T68" fmla="*/ 0 w 760"/>
                  <a:gd name="T69" fmla="*/ 1 h 543"/>
                  <a:gd name="T70" fmla="*/ 0 w 760"/>
                  <a:gd name="T71" fmla="*/ 1 h 543"/>
                  <a:gd name="T72" fmla="*/ 0 w 760"/>
                  <a:gd name="T73" fmla="*/ 1 h 543"/>
                  <a:gd name="T74" fmla="*/ 0 w 760"/>
                  <a:gd name="T75" fmla="*/ 1 h 543"/>
                  <a:gd name="T76" fmla="*/ 0 w 760"/>
                  <a:gd name="T77" fmla="*/ 0 h 543"/>
                  <a:gd name="T78" fmla="*/ 0 w 760"/>
                  <a:gd name="T79" fmla="*/ 0 h 5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60"/>
                  <a:gd name="T121" fmla="*/ 0 h 543"/>
                  <a:gd name="T122" fmla="*/ 760 w 760"/>
                  <a:gd name="T123" fmla="*/ 543 h 5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60" h="543">
                    <a:moveTo>
                      <a:pt x="19" y="15"/>
                    </a:moveTo>
                    <a:lnTo>
                      <a:pt x="30" y="14"/>
                    </a:lnTo>
                    <a:lnTo>
                      <a:pt x="44" y="14"/>
                    </a:lnTo>
                    <a:lnTo>
                      <a:pt x="59" y="13"/>
                    </a:lnTo>
                    <a:lnTo>
                      <a:pt x="77" y="12"/>
                    </a:lnTo>
                    <a:lnTo>
                      <a:pt x="95" y="11"/>
                    </a:lnTo>
                    <a:lnTo>
                      <a:pt x="117" y="9"/>
                    </a:lnTo>
                    <a:lnTo>
                      <a:pt x="139" y="7"/>
                    </a:lnTo>
                    <a:lnTo>
                      <a:pt x="163" y="6"/>
                    </a:lnTo>
                    <a:lnTo>
                      <a:pt x="188" y="5"/>
                    </a:lnTo>
                    <a:lnTo>
                      <a:pt x="213" y="4"/>
                    </a:lnTo>
                    <a:lnTo>
                      <a:pt x="239" y="3"/>
                    </a:lnTo>
                    <a:lnTo>
                      <a:pt x="266" y="3"/>
                    </a:lnTo>
                    <a:lnTo>
                      <a:pt x="294" y="1"/>
                    </a:lnTo>
                    <a:lnTo>
                      <a:pt x="320" y="0"/>
                    </a:lnTo>
                    <a:lnTo>
                      <a:pt x="347" y="0"/>
                    </a:lnTo>
                    <a:lnTo>
                      <a:pt x="373" y="0"/>
                    </a:lnTo>
                    <a:lnTo>
                      <a:pt x="400" y="0"/>
                    </a:lnTo>
                    <a:lnTo>
                      <a:pt x="427" y="0"/>
                    </a:lnTo>
                    <a:lnTo>
                      <a:pt x="455" y="1"/>
                    </a:lnTo>
                    <a:lnTo>
                      <a:pt x="482" y="3"/>
                    </a:lnTo>
                    <a:lnTo>
                      <a:pt x="510" y="3"/>
                    </a:lnTo>
                    <a:lnTo>
                      <a:pt x="538" y="4"/>
                    </a:lnTo>
                    <a:lnTo>
                      <a:pt x="564" y="5"/>
                    </a:lnTo>
                    <a:lnTo>
                      <a:pt x="591" y="6"/>
                    </a:lnTo>
                    <a:lnTo>
                      <a:pt x="615" y="7"/>
                    </a:lnTo>
                    <a:lnTo>
                      <a:pt x="639" y="9"/>
                    </a:lnTo>
                    <a:lnTo>
                      <a:pt x="661" y="11"/>
                    </a:lnTo>
                    <a:lnTo>
                      <a:pt x="682" y="12"/>
                    </a:lnTo>
                    <a:lnTo>
                      <a:pt x="700" y="13"/>
                    </a:lnTo>
                    <a:lnTo>
                      <a:pt x="716" y="14"/>
                    </a:lnTo>
                    <a:lnTo>
                      <a:pt x="730" y="14"/>
                    </a:lnTo>
                    <a:lnTo>
                      <a:pt x="740" y="15"/>
                    </a:lnTo>
                    <a:lnTo>
                      <a:pt x="746" y="54"/>
                    </a:lnTo>
                    <a:lnTo>
                      <a:pt x="752" y="114"/>
                    </a:lnTo>
                    <a:lnTo>
                      <a:pt x="758" y="190"/>
                    </a:lnTo>
                    <a:lnTo>
                      <a:pt x="760" y="278"/>
                    </a:lnTo>
                    <a:lnTo>
                      <a:pt x="758" y="363"/>
                    </a:lnTo>
                    <a:lnTo>
                      <a:pt x="752" y="436"/>
                    </a:lnTo>
                    <a:lnTo>
                      <a:pt x="746" y="491"/>
                    </a:lnTo>
                    <a:lnTo>
                      <a:pt x="740" y="528"/>
                    </a:lnTo>
                    <a:lnTo>
                      <a:pt x="730" y="529"/>
                    </a:lnTo>
                    <a:lnTo>
                      <a:pt x="719" y="529"/>
                    </a:lnTo>
                    <a:lnTo>
                      <a:pt x="704" y="530"/>
                    </a:lnTo>
                    <a:lnTo>
                      <a:pt x="688" y="531"/>
                    </a:lnTo>
                    <a:lnTo>
                      <a:pt x="669" y="533"/>
                    </a:lnTo>
                    <a:lnTo>
                      <a:pt x="649" y="534"/>
                    </a:lnTo>
                    <a:lnTo>
                      <a:pt x="629" y="536"/>
                    </a:lnTo>
                    <a:lnTo>
                      <a:pt x="606" y="537"/>
                    </a:lnTo>
                    <a:lnTo>
                      <a:pt x="582" y="538"/>
                    </a:lnTo>
                    <a:lnTo>
                      <a:pt x="556" y="539"/>
                    </a:lnTo>
                    <a:lnTo>
                      <a:pt x="530" y="541"/>
                    </a:lnTo>
                    <a:lnTo>
                      <a:pt x="502" y="541"/>
                    </a:lnTo>
                    <a:lnTo>
                      <a:pt x="474" y="542"/>
                    </a:lnTo>
                    <a:lnTo>
                      <a:pt x="446" y="543"/>
                    </a:lnTo>
                    <a:lnTo>
                      <a:pt x="417" y="543"/>
                    </a:lnTo>
                    <a:lnTo>
                      <a:pt x="388" y="543"/>
                    </a:lnTo>
                    <a:lnTo>
                      <a:pt x="359" y="543"/>
                    </a:lnTo>
                    <a:lnTo>
                      <a:pt x="330" y="543"/>
                    </a:lnTo>
                    <a:lnTo>
                      <a:pt x="300" y="542"/>
                    </a:lnTo>
                    <a:lnTo>
                      <a:pt x="273" y="541"/>
                    </a:lnTo>
                    <a:lnTo>
                      <a:pt x="244" y="541"/>
                    </a:lnTo>
                    <a:lnTo>
                      <a:pt x="216" y="539"/>
                    </a:lnTo>
                    <a:lnTo>
                      <a:pt x="190" y="538"/>
                    </a:lnTo>
                    <a:lnTo>
                      <a:pt x="165" y="537"/>
                    </a:lnTo>
                    <a:lnTo>
                      <a:pt x="140" y="536"/>
                    </a:lnTo>
                    <a:lnTo>
                      <a:pt x="117" y="534"/>
                    </a:lnTo>
                    <a:lnTo>
                      <a:pt x="97" y="533"/>
                    </a:lnTo>
                    <a:lnTo>
                      <a:pt x="77" y="531"/>
                    </a:lnTo>
                    <a:lnTo>
                      <a:pt x="59" y="530"/>
                    </a:lnTo>
                    <a:lnTo>
                      <a:pt x="44" y="529"/>
                    </a:lnTo>
                    <a:lnTo>
                      <a:pt x="30" y="529"/>
                    </a:lnTo>
                    <a:lnTo>
                      <a:pt x="19" y="528"/>
                    </a:lnTo>
                    <a:lnTo>
                      <a:pt x="15" y="480"/>
                    </a:lnTo>
                    <a:lnTo>
                      <a:pt x="8" y="412"/>
                    </a:lnTo>
                    <a:lnTo>
                      <a:pt x="2" y="339"/>
                    </a:lnTo>
                    <a:lnTo>
                      <a:pt x="0" y="276"/>
                    </a:lnTo>
                    <a:lnTo>
                      <a:pt x="2" y="210"/>
                    </a:lnTo>
                    <a:lnTo>
                      <a:pt x="8" y="135"/>
                    </a:lnTo>
                    <a:lnTo>
                      <a:pt x="15" y="65"/>
                    </a:lnTo>
                    <a:lnTo>
                      <a:pt x="1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5" name="Freeform 413"/>
              <p:cNvSpPr>
                <a:spLocks/>
              </p:cNvSpPr>
              <p:nvPr/>
            </p:nvSpPr>
            <p:spPr bwMode="auto">
              <a:xfrm>
                <a:off x="4111" y="2149"/>
                <a:ext cx="200" cy="499"/>
              </a:xfrm>
              <a:custGeom>
                <a:avLst/>
                <a:gdLst>
                  <a:gd name="T0" fmla="*/ 1 w 329"/>
                  <a:gd name="T1" fmla="*/ 0 h 96"/>
                  <a:gd name="T2" fmla="*/ 0 w 329"/>
                  <a:gd name="T3" fmla="*/ 0 h 96"/>
                  <a:gd name="T4" fmla="*/ 0 w 329"/>
                  <a:gd name="T5" fmla="*/ 0 h 96"/>
                  <a:gd name="T6" fmla="*/ 0 w 329"/>
                  <a:gd name="T7" fmla="*/ 0 h 96"/>
                  <a:gd name="T8" fmla="*/ 0 w 329"/>
                  <a:gd name="T9" fmla="*/ 0 h 96"/>
                  <a:gd name="T10" fmla="*/ 0 w 329"/>
                  <a:gd name="T11" fmla="*/ 0 h 96"/>
                  <a:gd name="T12" fmla="*/ 0 w 329"/>
                  <a:gd name="T13" fmla="*/ 0 h 96"/>
                  <a:gd name="T14" fmla="*/ 0 w 329"/>
                  <a:gd name="T15" fmla="*/ 0 h 96"/>
                  <a:gd name="T16" fmla="*/ 0 w 329"/>
                  <a:gd name="T17" fmla="*/ 0 h 96"/>
                  <a:gd name="T18" fmla="*/ 0 w 329"/>
                  <a:gd name="T19" fmla="*/ 0 h 96"/>
                  <a:gd name="T20" fmla="*/ 0 w 329"/>
                  <a:gd name="T21" fmla="*/ 0 h 96"/>
                  <a:gd name="T22" fmla="*/ 0 w 329"/>
                  <a:gd name="T23" fmla="*/ 0 h 96"/>
                  <a:gd name="T24" fmla="*/ 0 w 329"/>
                  <a:gd name="T25" fmla="*/ 0 h 96"/>
                  <a:gd name="T26" fmla="*/ 0 w 329"/>
                  <a:gd name="T27" fmla="*/ 0 h 96"/>
                  <a:gd name="T28" fmla="*/ 0 w 329"/>
                  <a:gd name="T29" fmla="*/ 0 h 96"/>
                  <a:gd name="T30" fmla="*/ 0 w 329"/>
                  <a:gd name="T31" fmla="*/ 0 h 96"/>
                  <a:gd name="T32" fmla="*/ 0 w 329"/>
                  <a:gd name="T33" fmla="*/ 0 h 96"/>
                  <a:gd name="T34" fmla="*/ 0 w 329"/>
                  <a:gd name="T35" fmla="*/ 0 h 96"/>
                  <a:gd name="T36" fmla="*/ 0 w 329"/>
                  <a:gd name="T37" fmla="*/ 0 h 96"/>
                  <a:gd name="T38" fmla="*/ 0 w 329"/>
                  <a:gd name="T39" fmla="*/ 0 h 96"/>
                  <a:gd name="T40" fmla="*/ 0 w 329"/>
                  <a:gd name="T41" fmla="*/ 0 h 96"/>
                  <a:gd name="T42" fmla="*/ 0 w 329"/>
                  <a:gd name="T43" fmla="*/ 0 h 96"/>
                  <a:gd name="T44" fmla="*/ 0 w 329"/>
                  <a:gd name="T45" fmla="*/ 0 h 96"/>
                  <a:gd name="T46" fmla="*/ 0 w 329"/>
                  <a:gd name="T47" fmla="*/ 0 h 96"/>
                  <a:gd name="T48" fmla="*/ 0 w 329"/>
                  <a:gd name="T49" fmla="*/ 0 h 96"/>
                  <a:gd name="T50" fmla="*/ 0 w 329"/>
                  <a:gd name="T51" fmla="*/ 0 h 96"/>
                  <a:gd name="T52" fmla="*/ 0 w 329"/>
                  <a:gd name="T53" fmla="*/ 0 h 96"/>
                  <a:gd name="T54" fmla="*/ 0 w 329"/>
                  <a:gd name="T55" fmla="*/ 0 h 96"/>
                  <a:gd name="T56" fmla="*/ 0 w 329"/>
                  <a:gd name="T57" fmla="*/ 0 h 96"/>
                  <a:gd name="T58" fmla="*/ 0 w 329"/>
                  <a:gd name="T59" fmla="*/ 0 h 96"/>
                  <a:gd name="T60" fmla="*/ 0 w 329"/>
                  <a:gd name="T61" fmla="*/ 0 h 96"/>
                  <a:gd name="T62" fmla="*/ 0 w 329"/>
                  <a:gd name="T63" fmla="*/ 0 h 96"/>
                  <a:gd name="T64" fmla="*/ 0 w 329"/>
                  <a:gd name="T65" fmla="*/ 0 h 96"/>
                  <a:gd name="T66" fmla="*/ 0 w 329"/>
                  <a:gd name="T67" fmla="*/ 0 h 96"/>
                  <a:gd name="T68" fmla="*/ 0 w 329"/>
                  <a:gd name="T69" fmla="*/ 0 h 96"/>
                  <a:gd name="T70" fmla="*/ 0 w 329"/>
                  <a:gd name="T71" fmla="*/ 0 h 96"/>
                  <a:gd name="T72" fmla="*/ 0 w 329"/>
                  <a:gd name="T73" fmla="*/ 0 h 96"/>
                  <a:gd name="T74" fmla="*/ 1 w 329"/>
                  <a:gd name="T75" fmla="*/ 0 h 96"/>
                  <a:gd name="T76" fmla="*/ 1 w 329"/>
                  <a:gd name="T77" fmla="*/ 0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96"/>
                  <a:gd name="T119" fmla="*/ 329 w 329"/>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96">
                    <a:moveTo>
                      <a:pt x="329" y="35"/>
                    </a:moveTo>
                    <a:lnTo>
                      <a:pt x="210" y="35"/>
                    </a:lnTo>
                    <a:lnTo>
                      <a:pt x="208" y="28"/>
                    </a:lnTo>
                    <a:lnTo>
                      <a:pt x="203" y="21"/>
                    </a:lnTo>
                    <a:lnTo>
                      <a:pt x="199" y="15"/>
                    </a:lnTo>
                    <a:lnTo>
                      <a:pt x="194" y="10"/>
                    </a:lnTo>
                    <a:lnTo>
                      <a:pt x="187" y="6"/>
                    </a:lnTo>
                    <a:lnTo>
                      <a:pt x="180" y="2"/>
                    </a:lnTo>
                    <a:lnTo>
                      <a:pt x="172" y="1"/>
                    </a:lnTo>
                    <a:lnTo>
                      <a:pt x="164" y="0"/>
                    </a:lnTo>
                    <a:lnTo>
                      <a:pt x="156" y="1"/>
                    </a:lnTo>
                    <a:lnTo>
                      <a:pt x="148" y="2"/>
                    </a:lnTo>
                    <a:lnTo>
                      <a:pt x="141" y="6"/>
                    </a:lnTo>
                    <a:lnTo>
                      <a:pt x="135" y="10"/>
                    </a:lnTo>
                    <a:lnTo>
                      <a:pt x="129" y="15"/>
                    </a:lnTo>
                    <a:lnTo>
                      <a:pt x="125" y="21"/>
                    </a:lnTo>
                    <a:lnTo>
                      <a:pt x="120" y="28"/>
                    </a:lnTo>
                    <a:lnTo>
                      <a:pt x="118" y="35"/>
                    </a:lnTo>
                    <a:lnTo>
                      <a:pt x="0" y="35"/>
                    </a:lnTo>
                    <a:lnTo>
                      <a:pt x="0" y="60"/>
                    </a:lnTo>
                    <a:lnTo>
                      <a:pt x="118" y="60"/>
                    </a:lnTo>
                    <a:lnTo>
                      <a:pt x="120" y="67"/>
                    </a:lnTo>
                    <a:lnTo>
                      <a:pt x="125" y="74"/>
                    </a:lnTo>
                    <a:lnTo>
                      <a:pt x="129" y="81"/>
                    </a:lnTo>
                    <a:lnTo>
                      <a:pt x="135" y="85"/>
                    </a:lnTo>
                    <a:lnTo>
                      <a:pt x="141" y="90"/>
                    </a:lnTo>
                    <a:lnTo>
                      <a:pt x="148" y="93"/>
                    </a:lnTo>
                    <a:lnTo>
                      <a:pt x="156" y="95"/>
                    </a:lnTo>
                    <a:lnTo>
                      <a:pt x="164" y="96"/>
                    </a:lnTo>
                    <a:lnTo>
                      <a:pt x="172" y="95"/>
                    </a:lnTo>
                    <a:lnTo>
                      <a:pt x="180" y="93"/>
                    </a:lnTo>
                    <a:lnTo>
                      <a:pt x="187" y="90"/>
                    </a:lnTo>
                    <a:lnTo>
                      <a:pt x="194" y="85"/>
                    </a:lnTo>
                    <a:lnTo>
                      <a:pt x="199" y="81"/>
                    </a:lnTo>
                    <a:lnTo>
                      <a:pt x="203" y="74"/>
                    </a:lnTo>
                    <a:lnTo>
                      <a:pt x="208" y="67"/>
                    </a:lnTo>
                    <a:lnTo>
                      <a:pt x="210" y="60"/>
                    </a:lnTo>
                    <a:lnTo>
                      <a:pt x="329" y="60"/>
                    </a:lnTo>
                    <a:lnTo>
                      <a:pt x="32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6" name="Freeform 414"/>
              <p:cNvSpPr>
                <a:spLocks/>
              </p:cNvSpPr>
              <p:nvPr/>
            </p:nvSpPr>
            <p:spPr bwMode="auto">
              <a:xfrm>
                <a:off x="3933" y="2167"/>
                <a:ext cx="200" cy="499"/>
              </a:xfrm>
              <a:custGeom>
                <a:avLst/>
                <a:gdLst>
                  <a:gd name="T0" fmla="*/ 1 w 2114"/>
                  <a:gd name="T1" fmla="*/ 0 h 543"/>
                  <a:gd name="T2" fmla="*/ 0 w 2114"/>
                  <a:gd name="T3" fmla="*/ 0 h 543"/>
                  <a:gd name="T4" fmla="*/ 0 w 2114"/>
                  <a:gd name="T5" fmla="*/ 1 h 543"/>
                  <a:gd name="T6" fmla="*/ 0 w 2114"/>
                  <a:gd name="T7" fmla="*/ 1 h 543"/>
                  <a:gd name="T8" fmla="*/ 3 w 2114"/>
                  <a:gd name="T9" fmla="*/ 1 h 543"/>
                  <a:gd name="T10" fmla="*/ 4 w 2114"/>
                  <a:gd name="T11" fmla="*/ 0 h 543"/>
                  <a:gd name="T12" fmla="*/ 4 w 2114"/>
                  <a:gd name="T13" fmla="*/ 0 h 543"/>
                  <a:gd name="T14" fmla="*/ 1 w 211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2114"/>
                  <a:gd name="T25" fmla="*/ 0 h 543"/>
                  <a:gd name="T26" fmla="*/ 2114 w 211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4" h="543">
                    <a:moveTo>
                      <a:pt x="379" y="0"/>
                    </a:moveTo>
                    <a:lnTo>
                      <a:pt x="245" y="63"/>
                    </a:lnTo>
                    <a:lnTo>
                      <a:pt x="0" y="364"/>
                    </a:lnTo>
                    <a:lnTo>
                      <a:pt x="0" y="543"/>
                    </a:lnTo>
                    <a:lnTo>
                      <a:pt x="1743" y="543"/>
                    </a:lnTo>
                    <a:lnTo>
                      <a:pt x="2114" y="223"/>
                    </a:lnTo>
                    <a:lnTo>
                      <a:pt x="2114" y="0"/>
                    </a:lnTo>
                    <a:lnTo>
                      <a:pt x="3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7" name="Freeform 415"/>
              <p:cNvSpPr>
                <a:spLocks/>
              </p:cNvSpPr>
              <p:nvPr/>
            </p:nvSpPr>
            <p:spPr bwMode="auto">
              <a:xfrm>
                <a:off x="3949" y="2177"/>
                <a:ext cx="200" cy="499"/>
              </a:xfrm>
              <a:custGeom>
                <a:avLst/>
                <a:gdLst>
                  <a:gd name="T0" fmla="*/ 0 w 1820"/>
                  <a:gd name="T1" fmla="*/ 0 h 272"/>
                  <a:gd name="T2" fmla="*/ 0 w 1820"/>
                  <a:gd name="T3" fmla="*/ 0 h 272"/>
                  <a:gd name="T4" fmla="*/ 3 w 1820"/>
                  <a:gd name="T5" fmla="*/ 0 h 272"/>
                  <a:gd name="T6" fmla="*/ 3 w 1820"/>
                  <a:gd name="T7" fmla="*/ 0 h 272"/>
                  <a:gd name="T8" fmla="*/ 3 w 1820"/>
                  <a:gd name="T9" fmla="*/ 0 h 272"/>
                  <a:gd name="T10" fmla="*/ 0 w 1820"/>
                  <a:gd name="T11" fmla="*/ 0 h 272"/>
                  <a:gd name="T12" fmla="*/ 0 w 1820"/>
                  <a:gd name="T13" fmla="*/ 0 h 272"/>
                  <a:gd name="T14" fmla="*/ 0 60000 65536"/>
                  <a:gd name="T15" fmla="*/ 0 60000 65536"/>
                  <a:gd name="T16" fmla="*/ 0 60000 65536"/>
                  <a:gd name="T17" fmla="*/ 0 60000 65536"/>
                  <a:gd name="T18" fmla="*/ 0 60000 65536"/>
                  <a:gd name="T19" fmla="*/ 0 60000 65536"/>
                  <a:gd name="T20" fmla="*/ 0 60000 65536"/>
                  <a:gd name="T21" fmla="*/ 0 w 1820"/>
                  <a:gd name="T22" fmla="*/ 0 h 272"/>
                  <a:gd name="T23" fmla="*/ 1820 w 182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0" h="272">
                    <a:moveTo>
                      <a:pt x="168" y="46"/>
                    </a:moveTo>
                    <a:lnTo>
                      <a:pt x="269" y="0"/>
                    </a:lnTo>
                    <a:lnTo>
                      <a:pt x="1820" y="0"/>
                    </a:lnTo>
                    <a:lnTo>
                      <a:pt x="1768" y="33"/>
                    </a:lnTo>
                    <a:lnTo>
                      <a:pt x="1581" y="272"/>
                    </a:lnTo>
                    <a:lnTo>
                      <a:pt x="0" y="272"/>
                    </a:lnTo>
                    <a:lnTo>
                      <a:pt x="168"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8" name="Freeform 416"/>
              <p:cNvSpPr>
                <a:spLocks/>
              </p:cNvSpPr>
              <p:nvPr/>
            </p:nvSpPr>
            <p:spPr bwMode="auto">
              <a:xfrm>
                <a:off x="3944" y="2214"/>
                <a:ext cx="200" cy="499"/>
              </a:xfrm>
              <a:custGeom>
                <a:avLst/>
                <a:gdLst>
                  <a:gd name="T0" fmla="*/ 0 w 1609"/>
                  <a:gd name="T1" fmla="*/ 0 h 48"/>
                  <a:gd name="T2" fmla="*/ 0 w 1609"/>
                  <a:gd name="T3" fmla="*/ 0 h 48"/>
                  <a:gd name="T4" fmla="*/ 3 w 1609"/>
                  <a:gd name="T5" fmla="*/ 0 h 48"/>
                  <a:gd name="T6" fmla="*/ 3 w 1609"/>
                  <a:gd name="T7" fmla="*/ 0 h 48"/>
                  <a:gd name="T8" fmla="*/ 0 w 1609"/>
                  <a:gd name="T9" fmla="*/ 0 h 48"/>
                  <a:gd name="T10" fmla="*/ 0 w 1609"/>
                  <a:gd name="T11" fmla="*/ 0 h 48"/>
                  <a:gd name="T12" fmla="*/ 0 60000 65536"/>
                  <a:gd name="T13" fmla="*/ 0 60000 65536"/>
                  <a:gd name="T14" fmla="*/ 0 60000 65536"/>
                  <a:gd name="T15" fmla="*/ 0 60000 65536"/>
                  <a:gd name="T16" fmla="*/ 0 60000 65536"/>
                  <a:gd name="T17" fmla="*/ 0 60000 65536"/>
                  <a:gd name="T18" fmla="*/ 0 w 1609"/>
                  <a:gd name="T19" fmla="*/ 0 h 48"/>
                  <a:gd name="T20" fmla="*/ 1609 w 160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09" h="48">
                    <a:moveTo>
                      <a:pt x="0" y="2"/>
                    </a:moveTo>
                    <a:lnTo>
                      <a:pt x="1" y="0"/>
                    </a:lnTo>
                    <a:lnTo>
                      <a:pt x="1609" y="0"/>
                    </a:lnTo>
                    <a:lnTo>
                      <a:pt x="1609" y="48"/>
                    </a:lnTo>
                    <a:lnTo>
                      <a:pt x="0" y="48"/>
                    </a:lnTo>
                    <a:lnTo>
                      <a:pt x="0"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39" name="Freeform 417"/>
              <p:cNvSpPr>
                <a:spLocks/>
              </p:cNvSpPr>
              <p:nvPr/>
            </p:nvSpPr>
            <p:spPr bwMode="auto">
              <a:xfrm>
                <a:off x="4139" y="2178"/>
                <a:ext cx="200" cy="499"/>
              </a:xfrm>
              <a:custGeom>
                <a:avLst/>
                <a:gdLst>
                  <a:gd name="T0" fmla="*/ 0 w 281"/>
                  <a:gd name="T1" fmla="*/ 1 h 328"/>
                  <a:gd name="T2" fmla="*/ 0 w 281"/>
                  <a:gd name="T3" fmla="*/ 0 h 328"/>
                  <a:gd name="T4" fmla="*/ 0 w 281"/>
                  <a:gd name="T5" fmla="*/ 0 h 328"/>
                  <a:gd name="T6" fmla="*/ 0 w 281"/>
                  <a:gd name="T7" fmla="*/ 0 h 328"/>
                  <a:gd name="T8" fmla="*/ 0 w 281"/>
                  <a:gd name="T9" fmla="*/ 0 h 328"/>
                  <a:gd name="T10" fmla="*/ 0 w 281"/>
                  <a:gd name="T11" fmla="*/ 1 h 328"/>
                  <a:gd name="T12" fmla="*/ 0 60000 65536"/>
                  <a:gd name="T13" fmla="*/ 0 60000 65536"/>
                  <a:gd name="T14" fmla="*/ 0 60000 65536"/>
                  <a:gd name="T15" fmla="*/ 0 60000 65536"/>
                  <a:gd name="T16" fmla="*/ 0 60000 65536"/>
                  <a:gd name="T17" fmla="*/ 0 60000 65536"/>
                  <a:gd name="T18" fmla="*/ 0 w 281"/>
                  <a:gd name="T19" fmla="*/ 0 h 328"/>
                  <a:gd name="T20" fmla="*/ 281 w 281"/>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281" h="328">
                    <a:moveTo>
                      <a:pt x="0" y="328"/>
                    </a:moveTo>
                    <a:lnTo>
                      <a:pt x="0" y="296"/>
                    </a:lnTo>
                    <a:lnTo>
                      <a:pt x="186" y="60"/>
                    </a:lnTo>
                    <a:lnTo>
                      <a:pt x="281" y="0"/>
                    </a:lnTo>
                    <a:lnTo>
                      <a:pt x="281" y="85"/>
                    </a:lnTo>
                    <a:lnTo>
                      <a:pt x="0" y="3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0" name="Freeform 418"/>
              <p:cNvSpPr>
                <a:spLocks/>
              </p:cNvSpPr>
              <p:nvPr/>
            </p:nvSpPr>
            <p:spPr bwMode="auto">
              <a:xfrm>
                <a:off x="4016" y="218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1" name="Freeform 419"/>
              <p:cNvSpPr>
                <a:spLocks/>
              </p:cNvSpPr>
              <p:nvPr/>
            </p:nvSpPr>
            <p:spPr bwMode="auto">
              <a:xfrm>
                <a:off x="4121" y="218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4" y="31"/>
                    </a:moveTo>
                    <a:lnTo>
                      <a:pt x="80"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2" name="Freeform 420"/>
              <p:cNvSpPr>
                <a:spLocks/>
              </p:cNvSpPr>
              <p:nvPr/>
            </p:nvSpPr>
            <p:spPr bwMode="auto">
              <a:xfrm>
                <a:off x="4074"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3" name="Freeform 421"/>
              <p:cNvSpPr>
                <a:spLocks/>
              </p:cNvSpPr>
              <p:nvPr/>
            </p:nvSpPr>
            <p:spPr bwMode="auto">
              <a:xfrm>
                <a:off x="3981"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4" name="Freeform 422"/>
              <p:cNvSpPr>
                <a:spLocks/>
              </p:cNvSpPr>
              <p:nvPr/>
            </p:nvSpPr>
            <p:spPr bwMode="auto">
              <a:xfrm>
                <a:off x="3993" y="2185"/>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5" name="Freeform 423"/>
              <p:cNvSpPr>
                <a:spLocks/>
              </p:cNvSpPr>
              <p:nvPr/>
            </p:nvSpPr>
            <p:spPr bwMode="auto">
              <a:xfrm>
                <a:off x="4004"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6" name="Freeform 424"/>
              <p:cNvSpPr>
                <a:spLocks/>
              </p:cNvSpPr>
              <p:nvPr/>
            </p:nvSpPr>
            <p:spPr bwMode="auto">
              <a:xfrm>
                <a:off x="4098"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6"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7" name="Freeform 425"/>
              <p:cNvSpPr>
                <a:spLocks/>
              </p:cNvSpPr>
              <p:nvPr/>
            </p:nvSpPr>
            <p:spPr bwMode="auto">
              <a:xfrm>
                <a:off x="4063" y="2185"/>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3" y="31"/>
                    </a:moveTo>
                    <a:lnTo>
                      <a:pt x="79" y="0"/>
                    </a:lnTo>
                    <a:lnTo>
                      <a:pt x="25" y="0"/>
                    </a:lnTo>
                    <a:lnTo>
                      <a:pt x="0" y="31"/>
                    </a:lnTo>
                    <a:lnTo>
                      <a:pt x="5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8" name="Freeform 426"/>
              <p:cNvSpPr>
                <a:spLocks/>
              </p:cNvSpPr>
              <p:nvPr/>
            </p:nvSpPr>
            <p:spPr bwMode="auto">
              <a:xfrm>
                <a:off x="4051"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49" name="Freeform 427"/>
              <p:cNvSpPr>
                <a:spLocks/>
              </p:cNvSpPr>
              <p:nvPr/>
            </p:nvSpPr>
            <p:spPr bwMode="auto">
              <a:xfrm>
                <a:off x="4086"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7"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0" name="Freeform 428"/>
              <p:cNvSpPr>
                <a:spLocks/>
              </p:cNvSpPr>
              <p:nvPr/>
            </p:nvSpPr>
            <p:spPr bwMode="auto">
              <a:xfrm>
                <a:off x="4109"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1" name="Freeform 429"/>
              <p:cNvSpPr>
                <a:spLocks/>
              </p:cNvSpPr>
              <p:nvPr/>
            </p:nvSpPr>
            <p:spPr bwMode="auto">
              <a:xfrm>
                <a:off x="4039" y="2185"/>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2" name="Freeform 430"/>
              <p:cNvSpPr>
                <a:spLocks/>
              </p:cNvSpPr>
              <p:nvPr/>
            </p:nvSpPr>
            <p:spPr bwMode="auto">
              <a:xfrm>
                <a:off x="4028" y="2185"/>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6" y="31"/>
                    </a:moveTo>
                    <a:lnTo>
                      <a:pt x="81" y="0"/>
                    </a:lnTo>
                    <a:lnTo>
                      <a:pt x="26" y="0"/>
                    </a:lnTo>
                    <a:lnTo>
                      <a:pt x="0" y="31"/>
                    </a:lnTo>
                    <a:lnTo>
                      <a:pt x="5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3" name="Freeform 431"/>
              <p:cNvSpPr>
                <a:spLocks/>
              </p:cNvSpPr>
              <p:nvPr/>
            </p:nvSpPr>
            <p:spPr bwMode="auto">
              <a:xfrm>
                <a:off x="4058" y="2191"/>
                <a:ext cx="200" cy="499"/>
              </a:xfrm>
              <a:custGeom>
                <a:avLst/>
                <a:gdLst>
                  <a:gd name="T0" fmla="*/ 0 w 78"/>
                  <a:gd name="T1" fmla="*/ 0 h 31"/>
                  <a:gd name="T2" fmla="*/ 0 w 78"/>
                  <a:gd name="T3" fmla="*/ 0 h 31"/>
                  <a:gd name="T4" fmla="*/ 0 w 78"/>
                  <a:gd name="T5" fmla="*/ 0 h 31"/>
                  <a:gd name="T6" fmla="*/ 0 w 78"/>
                  <a:gd name="T7" fmla="*/ 0 h 31"/>
                  <a:gd name="T8" fmla="*/ 0 w 78"/>
                  <a:gd name="T9" fmla="*/ 0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54" y="31"/>
                    </a:moveTo>
                    <a:lnTo>
                      <a:pt x="78"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4" name="Freeform 432"/>
              <p:cNvSpPr>
                <a:spLocks/>
              </p:cNvSpPr>
              <p:nvPr/>
            </p:nvSpPr>
            <p:spPr bwMode="auto">
              <a:xfrm>
                <a:off x="3988" y="219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5" name="Freeform 433"/>
              <p:cNvSpPr>
                <a:spLocks/>
              </p:cNvSpPr>
              <p:nvPr/>
            </p:nvSpPr>
            <p:spPr bwMode="auto">
              <a:xfrm>
                <a:off x="3999" y="219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6"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6" name="Freeform 434"/>
              <p:cNvSpPr>
                <a:spLocks/>
              </p:cNvSpPr>
              <p:nvPr/>
            </p:nvSpPr>
            <p:spPr bwMode="auto">
              <a:xfrm>
                <a:off x="4011" y="219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4" y="31"/>
                    </a:moveTo>
                    <a:lnTo>
                      <a:pt x="81"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7" name="Freeform 435"/>
              <p:cNvSpPr>
                <a:spLocks/>
              </p:cNvSpPr>
              <p:nvPr/>
            </p:nvSpPr>
            <p:spPr bwMode="auto">
              <a:xfrm>
                <a:off x="4023" y="219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8" name="Freeform 436"/>
              <p:cNvSpPr>
                <a:spLocks/>
              </p:cNvSpPr>
              <p:nvPr/>
            </p:nvSpPr>
            <p:spPr bwMode="auto">
              <a:xfrm>
                <a:off x="4116" y="219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0" y="31"/>
                    </a:moveTo>
                    <a:lnTo>
                      <a:pt x="55" y="31"/>
                    </a:lnTo>
                    <a:lnTo>
                      <a:pt x="80" y="0"/>
                    </a:lnTo>
                    <a:lnTo>
                      <a:pt x="25"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59" name="Freeform 437"/>
              <p:cNvSpPr>
                <a:spLocks/>
              </p:cNvSpPr>
              <p:nvPr/>
            </p:nvSpPr>
            <p:spPr bwMode="auto">
              <a:xfrm>
                <a:off x="3976" y="219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0"/>
                    </a:moveTo>
                    <a:lnTo>
                      <a:pt x="25" y="0"/>
                    </a:lnTo>
                    <a:lnTo>
                      <a:pt x="0" y="31"/>
                    </a:lnTo>
                    <a:lnTo>
                      <a:pt x="54" y="31"/>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0" name="Freeform 438"/>
              <p:cNvSpPr>
                <a:spLocks/>
              </p:cNvSpPr>
              <p:nvPr/>
            </p:nvSpPr>
            <p:spPr bwMode="auto">
              <a:xfrm>
                <a:off x="4069" y="219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1" name="Freeform 439"/>
              <p:cNvSpPr>
                <a:spLocks/>
              </p:cNvSpPr>
              <p:nvPr/>
            </p:nvSpPr>
            <p:spPr bwMode="auto">
              <a:xfrm>
                <a:off x="4093" y="2191"/>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55" y="31"/>
                    </a:moveTo>
                    <a:lnTo>
                      <a:pt x="80"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2" name="Freeform 440"/>
              <p:cNvSpPr>
                <a:spLocks/>
              </p:cNvSpPr>
              <p:nvPr/>
            </p:nvSpPr>
            <p:spPr bwMode="auto">
              <a:xfrm>
                <a:off x="4081" y="219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3" name="Freeform 441"/>
              <p:cNvSpPr>
                <a:spLocks/>
              </p:cNvSpPr>
              <p:nvPr/>
            </p:nvSpPr>
            <p:spPr bwMode="auto">
              <a:xfrm>
                <a:off x="4035" y="219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4" name="Freeform 442"/>
              <p:cNvSpPr>
                <a:spLocks/>
              </p:cNvSpPr>
              <p:nvPr/>
            </p:nvSpPr>
            <p:spPr bwMode="auto">
              <a:xfrm>
                <a:off x="4046" y="2191"/>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55" y="31"/>
                    </a:moveTo>
                    <a:lnTo>
                      <a:pt x="81" y="0"/>
                    </a:lnTo>
                    <a:lnTo>
                      <a:pt x="25" y="0"/>
                    </a:lnTo>
                    <a:lnTo>
                      <a:pt x="0" y="31"/>
                    </a:lnTo>
                    <a:lnTo>
                      <a:pt x="5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5" name="Freeform 443"/>
              <p:cNvSpPr>
                <a:spLocks/>
              </p:cNvSpPr>
              <p:nvPr/>
            </p:nvSpPr>
            <p:spPr bwMode="auto">
              <a:xfrm>
                <a:off x="4104" y="2191"/>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54" y="31"/>
                    </a:moveTo>
                    <a:lnTo>
                      <a:pt x="79" y="0"/>
                    </a:lnTo>
                    <a:lnTo>
                      <a:pt x="25" y="0"/>
                    </a:lnTo>
                    <a:lnTo>
                      <a:pt x="0" y="31"/>
                    </a:lnTo>
                    <a:lnTo>
                      <a:pt x="5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6" name="Freeform 444"/>
              <p:cNvSpPr>
                <a:spLocks/>
              </p:cNvSpPr>
              <p:nvPr/>
            </p:nvSpPr>
            <p:spPr bwMode="auto">
              <a:xfrm>
                <a:off x="4100"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7" name="Freeform 445"/>
              <p:cNvSpPr>
                <a:spLocks/>
              </p:cNvSpPr>
              <p:nvPr/>
            </p:nvSpPr>
            <p:spPr bwMode="auto">
              <a:xfrm>
                <a:off x="3983"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8" name="Freeform 446"/>
              <p:cNvSpPr>
                <a:spLocks/>
              </p:cNvSpPr>
              <p:nvPr/>
            </p:nvSpPr>
            <p:spPr bwMode="auto">
              <a:xfrm>
                <a:off x="4076"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6" y="0"/>
                    </a:moveTo>
                    <a:lnTo>
                      <a:pt x="0" y="32"/>
                    </a:lnTo>
                    <a:lnTo>
                      <a:pt x="54" y="32"/>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69" name="Freeform 447"/>
              <p:cNvSpPr>
                <a:spLocks/>
              </p:cNvSpPr>
              <p:nvPr/>
            </p:nvSpPr>
            <p:spPr bwMode="auto">
              <a:xfrm>
                <a:off x="4088" y="219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0" name="Freeform 448"/>
              <p:cNvSpPr>
                <a:spLocks/>
              </p:cNvSpPr>
              <p:nvPr/>
            </p:nvSpPr>
            <p:spPr bwMode="auto">
              <a:xfrm>
                <a:off x="4111" y="219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2"/>
                    </a:moveTo>
                    <a:lnTo>
                      <a:pt x="56" y="32"/>
                    </a:lnTo>
                    <a:lnTo>
                      <a:pt x="81" y="0"/>
                    </a:lnTo>
                    <a:lnTo>
                      <a:pt x="26"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1" name="Freeform 449"/>
              <p:cNvSpPr>
                <a:spLocks/>
              </p:cNvSpPr>
              <p:nvPr/>
            </p:nvSpPr>
            <p:spPr bwMode="auto">
              <a:xfrm>
                <a:off x="3971" y="219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79" y="0"/>
                    </a:moveTo>
                    <a:lnTo>
                      <a:pt x="25" y="0"/>
                    </a:lnTo>
                    <a:lnTo>
                      <a:pt x="0" y="32"/>
                    </a:lnTo>
                    <a:lnTo>
                      <a:pt x="54" y="32"/>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2" name="Freeform 450"/>
              <p:cNvSpPr>
                <a:spLocks/>
              </p:cNvSpPr>
              <p:nvPr/>
            </p:nvSpPr>
            <p:spPr bwMode="auto">
              <a:xfrm>
                <a:off x="4030"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4"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3" name="Freeform 451"/>
              <p:cNvSpPr>
                <a:spLocks/>
              </p:cNvSpPr>
              <p:nvPr/>
            </p:nvSpPr>
            <p:spPr bwMode="auto">
              <a:xfrm>
                <a:off x="4006"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4" name="Freeform 452"/>
              <p:cNvSpPr>
                <a:spLocks/>
              </p:cNvSpPr>
              <p:nvPr/>
            </p:nvSpPr>
            <p:spPr bwMode="auto">
              <a:xfrm>
                <a:off x="4018" y="219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7" y="0"/>
                    </a:moveTo>
                    <a:lnTo>
                      <a:pt x="0" y="32"/>
                    </a:lnTo>
                    <a:lnTo>
                      <a:pt x="56" y="32"/>
                    </a:lnTo>
                    <a:lnTo>
                      <a:pt x="8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5" name="Freeform 453"/>
              <p:cNvSpPr>
                <a:spLocks/>
              </p:cNvSpPr>
              <p:nvPr/>
            </p:nvSpPr>
            <p:spPr bwMode="auto">
              <a:xfrm>
                <a:off x="3995" y="219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6" name="Freeform 454"/>
              <p:cNvSpPr>
                <a:spLocks/>
              </p:cNvSpPr>
              <p:nvPr/>
            </p:nvSpPr>
            <p:spPr bwMode="auto">
              <a:xfrm>
                <a:off x="4053" y="2197"/>
                <a:ext cx="200" cy="499"/>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60000 65536"/>
                  <a:gd name="T11" fmla="*/ 0 60000 65536"/>
                  <a:gd name="T12" fmla="*/ 0 60000 65536"/>
                  <a:gd name="T13" fmla="*/ 0 60000 65536"/>
                  <a:gd name="T14" fmla="*/ 0 60000 65536"/>
                  <a:gd name="T15" fmla="*/ 0 w 79"/>
                  <a:gd name="T16" fmla="*/ 0 h 32"/>
                  <a:gd name="T17" fmla="*/ 79 w 79"/>
                  <a:gd name="T18" fmla="*/ 32 h 32"/>
                </a:gdLst>
                <a:ahLst/>
                <a:cxnLst>
                  <a:cxn ang="T10">
                    <a:pos x="T0" y="T1"/>
                  </a:cxn>
                  <a:cxn ang="T11">
                    <a:pos x="T2" y="T3"/>
                  </a:cxn>
                  <a:cxn ang="T12">
                    <a:pos x="T4" y="T5"/>
                  </a:cxn>
                  <a:cxn ang="T13">
                    <a:pos x="T6" y="T7"/>
                  </a:cxn>
                  <a:cxn ang="T14">
                    <a:pos x="T8" y="T9"/>
                  </a:cxn>
                </a:cxnLst>
                <a:rect l="T15" t="T16" r="T17" b="T18"/>
                <a:pathLst>
                  <a:path w="79" h="32">
                    <a:moveTo>
                      <a:pt x="25" y="0"/>
                    </a:moveTo>
                    <a:lnTo>
                      <a:pt x="0" y="32"/>
                    </a:lnTo>
                    <a:lnTo>
                      <a:pt x="54" y="32"/>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7" name="Freeform 455"/>
              <p:cNvSpPr>
                <a:spLocks/>
              </p:cNvSpPr>
              <p:nvPr/>
            </p:nvSpPr>
            <p:spPr bwMode="auto">
              <a:xfrm>
                <a:off x="4065" y="2197"/>
                <a:ext cx="200" cy="499"/>
              </a:xfrm>
              <a:custGeom>
                <a:avLst/>
                <a:gdLst>
                  <a:gd name="T0" fmla="*/ 0 w 80"/>
                  <a:gd name="T1" fmla="*/ 0 h 32"/>
                  <a:gd name="T2" fmla="*/ 0 w 80"/>
                  <a:gd name="T3" fmla="*/ 0 h 32"/>
                  <a:gd name="T4" fmla="*/ 0 w 80"/>
                  <a:gd name="T5" fmla="*/ 0 h 32"/>
                  <a:gd name="T6" fmla="*/ 0 w 80"/>
                  <a:gd name="T7" fmla="*/ 0 h 32"/>
                  <a:gd name="T8" fmla="*/ 0 w 80"/>
                  <a:gd name="T9" fmla="*/ 0 h 32"/>
                  <a:gd name="T10" fmla="*/ 0 60000 65536"/>
                  <a:gd name="T11" fmla="*/ 0 60000 65536"/>
                  <a:gd name="T12" fmla="*/ 0 60000 65536"/>
                  <a:gd name="T13" fmla="*/ 0 60000 65536"/>
                  <a:gd name="T14" fmla="*/ 0 60000 65536"/>
                  <a:gd name="T15" fmla="*/ 0 w 80"/>
                  <a:gd name="T16" fmla="*/ 0 h 32"/>
                  <a:gd name="T17" fmla="*/ 80 w 80"/>
                  <a:gd name="T18" fmla="*/ 32 h 32"/>
                </a:gdLst>
                <a:ahLst/>
                <a:cxnLst>
                  <a:cxn ang="T10">
                    <a:pos x="T0" y="T1"/>
                  </a:cxn>
                  <a:cxn ang="T11">
                    <a:pos x="T2" y="T3"/>
                  </a:cxn>
                  <a:cxn ang="T12">
                    <a:pos x="T4" y="T5"/>
                  </a:cxn>
                  <a:cxn ang="T13">
                    <a:pos x="T6" y="T7"/>
                  </a:cxn>
                  <a:cxn ang="T14">
                    <a:pos x="T8" y="T9"/>
                  </a:cxn>
                </a:cxnLst>
                <a:rect l="T15" t="T16" r="T17" b="T18"/>
                <a:pathLst>
                  <a:path w="80" h="32">
                    <a:moveTo>
                      <a:pt x="25" y="0"/>
                    </a:moveTo>
                    <a:lnTo>
                      <a:pt x="0" y="32"/>
                    </a:lnTo>
                    <a:lnTo>
                      <a:pt x="55" y="32"/>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8" name="Freeform 456"/>
              <p:cNvSpPr>
                <a:spLocks/>
              </p:cNvSpPr>
              <p:nvPr/>
            </p:nvSpPr>
            <p:spPr bwMode="auto">
              <a:xfrm>
                <a:off x="4041" y="2197"/>
                <a:ext cx="200" cy="499"/>
              </a:xfrm>
              <a:custGeom>
                <a:avLst/>
                <a:gdLst>
                  <a:gd name="T0" fmla="*/ 0 w 81"/>
                  <a:gd name="T1" fmla="*/ 0 h 32"/>
                  <a:gd name="T2" fmla="*/ 0 w 81"/>
                  <a:gd name="T3" fmla="*/ 0 h 32"/>
                  <a:gd name="T4" fmla="*/ 0 w 81"/>
                  <a:gd name="T5" fmla="*/ 0 h 32"/>
                  <a:gd name="T6" fmla="*/ 0 w 81"/>
                  <a:gd name="T7" fmla="*/ 0 h 32"/>
                  <a:gd name="T8" fmla="*/ 0 w 81"/>
                  <a:gd name="T9" fmla="*/ 0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26" y="0"/>
                    </a:moveTo>
                    <a:lnTo>
                      <a:pt x="0" y="32"/>
                    </a:lnTo>
                    <a:lnTo>
                      <a:pt x="56" y="32"/>
                    </a:lnTo>
                    <a:lnTo>
                      <a:pt x="81"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79" name="Freeform 457"/>
              <p:cNvSpPr>
                <a:spLocks/>
              </p:cNvSpPr>
              <p:nvPr/>
            </p:nvSpPr>
            <p:spPr bwMode="auto">
              <a:xfrm>
                <a:off x="3990"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0" name="Freeform 458"/>
              <p:cNvSpPr>
                <a:spLocks/>
              </p:cNvSpPr>
              <p:nvPr/>
            </p:nvSpPr>
            <p:spPr bwMode="auto">
              <a:xfrm>
                <a:off x="4095" y="220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1" name="Freeform 459"/>
              <p:cNvSpPr>
                <a:spLocks/>
              </p:cNvSpPr>
              <p:nvPr/>
            </p:nvSpPr>
            <p:spPr bwMode="auto">
              <a:xfrm>
                <a:off x="4083"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2" name="Freeform 460"/>
              <p:cNvSpPr>
                <a:spLocks/>
              </p:cNvSpPr>
              <p:nvPr/>
            </p:nvSpPr>
            <p:spPr bwMode="auto">
              <a:xfrm>
                <a:off x="4013"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3" name="Freeform 461"/>
              <p:cNvSpPr>
                <a:spLocks/>
              </p:cNvSpPr>
              <p:nvPr/>
            </p:nvSpPr>
            <p:spPr bwMode="auto">
              <a:xfrm>
                <a:off x="4002" y="220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4" name="Freeform 462"/>
              <p:cNvSpPr>
                <a:spLocks/>
              </p:cNvSpPr>
              <p:nvPr/>
            </p:nvSpPr>
            <p:spPr bwMode="auto">
              <a:xfrm>
                <a:off x="4106"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5"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5" name="Freeform 463"/>
              <p:cNvSpPr>
                <a:spLocks/>
              </p:cNvSpPr>
              <p:nvPr/>
            </p:nvSpPr>
            <p:spPr bwMode="auto">
              <a:xfrm>
                <a:off x="3966"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6" y="0"/>
                    </a:moveTo>
                    <a:lnTo>
                      <a:pt x="0" y="31"/>
                    </a:lnTo>
                    <a:lnTo>
                      <a:pt x="54" y="31"/>
                    </a:lnTo>
                    <a:lnTo>
                      <a:pt x="80"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6" name="Freeform 464"/>
              <p:cNvSpPr>
                <a:spLocks/>
              </p:cNvSpPr>
              <p:nvPr/>
            </p:nvSpPr>
            <p:spPr bwMode="auto">
              <a:xfrm>
                <a:off x="3978" y="220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7" name="Freeform 465"/>
              <p:cNvSpPr>
                <a:spLocks/>
              </p:cNvSpPr>
              <p:nvPr/>
            </p:nvSpPr>
            <p:spPr bwMode="auto">
              <a:xfrm>
                <a:off x="4025" y="220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8" name="Freeform 466"/>
              <p:cNvSpPr>
                <a:spLocks/>
              </p:cNvSpPr>
              <p:nvPr/>
            </p:nvSpPr>
            <p:spPr bwMode="auto">
              <a:xfrm>
                <a:off x="4037" y="2203"/>
                <a:ext cx="200" cy="499"/>
              </a:xfrm>
              <a:custGeom>
                <a:avLst/>
                <a:gdLst>
                  <a:gd name="T0" fmla="*/ 0 w 80"/>
                  <a:gd name="T1" fmla="*/ 0 h 31"/>
                  <a:gd name="T2" fmla="*/ 0 w 80"/>
                  <a:gd name="T3" fmla="*/ 0 h 31"/>
                  <a:gd name="T4" fmla="*/ 0 w 80"/>
                  <a:gd name="T5" fmla="*/ 0 h 31"/>
                  <a:gd name="T6" fmla="*/ 0 w 80"/>
                  <a:gd name="T7" fmla="*/ 0 h 31"/>
                  <a:gd name="T8" fmla="*/ 0 w 80"/>
                  <a:gd name="T9" fmla="*/ 0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25" y="0"/>
                    </a:moveTo>
                    <a:lnTo>
                      <a:pt x="0" y="31"/>
                    </a:lnTo>
                    <a:lnTo>
                      <a:pt x="54" y="31"/>
                    </a:lnTo>
                    <a:lnTo>
                      <a:pt x="80"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89" name="Freeform 467"/>
              <p:cNvSpPr>
                <a:spLocks/>
              </p:cNvSpPr>
              <p:nvPr/>
            </p:nvSpPr>
            <p:spPr bwMode="auto">
              <a:xfrm>
                <a:off x="4071" y="220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90" name="Freeform 468"/>
              <p:cNvSpPr>
                <a:spLocks/>
              </p:cNvSpPr>
              <p:nvPr/>
            </p:nvSpPr>
            <p:spPr bwMode="auto">
              <a:xfrm>
                <a:off x="4048" y="2203"/>
                <a:ext cx="200" cy="499"/>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60000 65536"/>
                  <a:gd name="T11" fmla="*/ 0 60000 65536"/>
                  <a:gd name="T12" fmla="*/ 0 60000 65536"/>
                  <a:gd name="T13" fmla="*/ 0 60000 65536"/>
                  <a:gd name="T14" fmla="*/ 0 60000 65536"/>
                  <a:gd name="T15" fmla="*/ 0 w 81"/>
                  <a:gd name="T16" fmla="*/ 0 h 31"/>
                  <a:gd name="T17" fmla="*/ 81 w 81"/>
                  <a:gd name="T18" fmla="*/ 31 h 31"/>
                </a:gdLst>
                <a:ahLst/>
                <a:cxnLst>
                  <a:cxn ang="T10">
                    <a:pos x="T0" y="T1"/>
                  </a:cxn>
                  <a:cxn ang="T11">
                    <a:pos x="T2" y="T3"/>
                  </a:cxn>
                  <a:cxn ang="T12">
                    <a:pos x="T4" y="T5"/>
                  </a:cxn>
                  <a:cxn ang="T13">
                    <a:pos x="T6" y="T7"/>
                  </a:cxn>
                  <a:cxn ang="T14">
                    <a:pos x="T8" y="T9"/>
                  </a:cxn>
                </a:cxnLst>
                <a:rect l="T15" t="T16" r="T17" b="T18"/>
                <a:pathLst>
                  <a:path w="81" h="31">
                    <a:moveTo>
                      <a:pt x="25" y="0"/>
                    </a:moveTo>
                    <a:lnTo>
                      <a:pt x="0" y="31"/>
                    </a:lnTo>
                    <a:lnTo>
                      <a:pt x="55" y="31"/>
                    </a:lnTo>
                    <a:lnTo>
                      <a:pt x="8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91" name="Freeform 469"/>
              <p:cNvSpPr>
                <a:spLocks/>
              </p:cNvSpPr>
              <p:nvPr/>
            </p:nvSpPr>
            <p:spPr bwMode="auto">
              <a:xfrm>
                <a:off x="4060" y="2203"/>
                <a:ext cx="200" cy="499"/>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60000 65536"/>
                  <a:gd name="T11" fmla="*/ 0 60000 65536"/>
                  <a:gd name="T12" fmla="*/ 0 60000 65536"/>
                  <a:gd name="T13" fmla="*/ 0 60000 65536"/>
                  <a:gd name="T14" fmla="*/ 0 60000 65536"/>
                  <a:gd name="T15" fmla="*/ 0 w 79"/>
                  <a:gd name="T16" fmla="*/ 0 h 31"/>
                  <a:gd name="T17" fmla="*/ 79 w 79"/>
                  <a:gd name="T18" fmla="*/ 31 h 31"/>
                </a:gdLst>
                <a:ahLst/>
                <a:cxnLst>
                  <a:cxn ang="T10">
                    <a:pos x="T0" y="T1"/>
                  </a:cxn>
                  <a:cxn ang="T11">
                    <a:pos x="T2" y="T3"/>
                  </a:cxn>
                  <a:cxn ang="T12">
                    <a:pos x="T4" y="T5"/>
                  </a:cxn>
                  <a:cxn ang="T13">
                    <a:pos x="T6" y="T7"/>
                  </a:cxn>
                  <a:cxn ang="T14">
                    <a:pos x="T8" y="T9"/>
                  </a:cxn>
                </a:cxnLst>
                <a:rect l="T15" t="T16" r="T17" b="T18"/>
                <a:pathLst>
                  <a:path w="79" h="31">
                    <a:moveTo>
                      <a:pt x="25" y="0"/>
                    </a:moveTo>
                    <a:lnTo>
                      <a:pt x="0" y="31"/>
                    </a:lnTo>
                    <a:lnTo>
                      <a:pt x="54" y="31"/>
                    </a:lnTo>
                    <a:lnTo>
                      <a:pt x="79"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592" name="Line 470"/>
              <p:cNvSpPr>
                <a:spLocks noChangeShapeType="1"/>
              </p:cNvSpPr>
              <p:nvPr/>
            </p:nvSpPr>
            <p:spPr bwMode="auto">
              <a:xfrm>
                <a:off x="1982" y="1200"/>
                <a:ext cx="177" cy="2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593" name="Line 471"/>
              <p:cNvSpPr>
                <a:spLocks noChangeShapeType="1"/>
              </p:cNvSpPr>
              <p:nvPr/>
            </p:nvSpPr>
            <p:spPr bwMode="auto">
              <a:xfrm flipV="1">
                <a:off x="1606" y="1369"/>
                <a:ext cx="524" cy="11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594" name="Line 472"/>
              <p:cNvSpPr>
                <a:spLocks noChangeShapeType="1"/>
              </p:cNvSpPr>
              <p:nvPr/>
            </p:nvSpPr>
            <p:spPr bwMode="auto">
              <a:xfrm flipH="1" flipV="1">
                <a:off x="2361" y="1441"/>
                <a:ext cx="96" cy="19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pic>
            <p:nvPicPr>
              <p:cNvPr id="58595" name="Picture 473"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 y="940"/>
                <a:ext cx="2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596" name="Picture 474"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 y="1243"/>
                <a:ext cx="2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597" name="Picture 475"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 y="1464"/>
                <a:ext cx="206" cy="291"/>
              </a:xfrm>
              <a:prstGeom prst="rect">
                <a:avLst/>
              </a:prstGeom>
              <a:solidFill>
                <a:srgbClr val="FFF17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8598" name="Picture 476"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3" y="1827"/>
                <a:ext cx="206" cy="290"/>
              </a:xfrm>
              <a:prstGeom prst="rect">
                <a:avLst/>
              </a:prstGeom>
              <a:solidFill>
                <a:srgbClr val="FFF17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8599" name="Picture 477"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 y="1698"/>
                <a:ext cx="2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00" name="Picture 478" descr="j01974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0" y="987"/>
                <a:ext cx="206" cy="290"/>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8601" name="Picture 479"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7" y="1556"/>
                <a:ext cx="1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02" name="Picture 480"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3" y="1824"/>
                <a:ext cx="1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03" name="Picture 481" descr="j023670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9" y="1072"/>
                <a:ext cx="17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04" name="Line 482"/>
              <p:cNvSpPr>
                <a:spLocks noChangeShapeType="1"/>
              </p:cNvSpPr>
              <p:nvPr/>
            </p:nvSpPr>
            <p:spPr bwMode="auto">
              <a:xfrm>
                <a:off x="1577" y="1581"/>
                <a:ext cx="781" cy="1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05" name="Line 483"/>
              <p:cNvSpPr>
                <a:spLocks noChangeShapeType="1"/>
              </p:cNvSpPr>
              <p:nvPr/>
            </p:nvSpPr>
            <p:spPr bwMode="auto">
              <a:xfrm flipV="1">
                <a:off x="1782" y="1842"/>
                <a:ext cx="574" cy="11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06" name="Line 484"/>
              <p:cNvSpPr>
                <a:spLocks noChangeShapeType="1"/>
              </p:cNvSpPr>
              <p:nvPr/>
            </p:nvSpPr>
            <p:spPr bwMode="auto">
              <a:xfrm>
                <a:off x="1774" y="2030"/>
                <a:ext cx="1090" cy="4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07" name="Line 485"/>
              <p:cNvSpPr>
                <a:spLocks noChangeShapeType="1"/>
              </p:cNvSpPr>
              <p:nvPr/>
            </p:nvSpPr>
            <p:spPr bwMode="auto">
              <a:xfrm flipH="1" flipV="1">
                <a:off x="2686" y="1791"/>
                <a:ext cx="191" cy="15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08" name="Line 486"/>
              <p:cNvSpPr>
                <a:spLocks noChangeShapeType="1"/>
              </p:cNvSpPr>
              <p:nvPr/>
            </p:nvSpPr>
            <p:spPr bwMode="auto">
              <a:xfrm flipH="1">
                <a:off x="2445" y="1134"/>
                <a:ext cx="147" cy="5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09" name="Line 487"/>
              <p:cNvSpPr>
                <a:spLocks noChangeShapeType="1"/>
              </p:cNvSpPr>
              <p:nvPr/>
            </p:nvSpPr>
            <p:spPr bwMode="auto">
              <a:xfrm flipH="1">
                <a:off x="2644" y="1300"/>
                <a:ext cx="84" cy="37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0" name="Line 488"/>
              <p:cNvSpPr>
                <a:spLocks noChangeShapeType="1"/>
              </p:cNvSpPr>
              <p:nvPr/>
            </p:nvSpPr>
            <p:spPr bwMode="auto">
              <a:xfrm>
                <a:off x="2789" y="1309"/>
                <a:ext cx="186" cy="467"/>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1" name="Line 489"/>
              <p:cNvSpPr>
                <a:spLocks noChangeShapeType="1"/>
              </p:cNvSpPr>
              <p:nvPr/>
            </p:nvSpPr>
            <p:spPr bwMode="auto">
              <a:xfrm>
                <a:off x="2908" y="1148"/>
                <a:ext cx="231" cy="15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2" name="Line 490"/>
              <p:cNvSpPr>
                <a:spLocks noChangeShapeType="1"/>
              </p:cNvSpPr>
              <p:nvPr/>
            </p:nvSpPr>
            <p:spPr bwMode="auto">
              <a:xfrm>
                <a:off x="2908" y="1050"/>
                <a:ext cx="722" cy="3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3" name="Line 491"/>
              <p:cNvSpPr>
                <a:spLocks noChangeShapeType="1"/>
              </p:cNvSpPr>
              <p:nvPr/>
            </p:nvSpPr>
            <p:spPr bwMode="auto">
              <a:xfrm flipH="1">
                <a:off x="3705" y="1336"/>
                <a:ext cx="52" cy="10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4" name="Line 492"/>
              <p:cNvSpPr>
                <a:spLocks noChangeShapeType="1"/>
              </p:cNvSpPr>
              <p:nvPr/>
            </p:nvSpPr>
            <p:spPr bwMode="auto">
              <a:xfrm>
                <a:off x="3441" y="1546"/>
                <a:ext cx="149" cy="7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5" name="Line 493"/>
              <p:cNvSpPr>
                <a:spLocks noChangeShapeType="1"/>
              </p:cNvSpPr>
              <p:nvPr/>
            </p:nvSpPr>
            <p:spPr bwMode="auto">
              <a:xfrm>
                <a:off x="3812" y="1801"/>
                <a:ext cx="199" cy="20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6" name="Line 494"/>
              <p:cNvSpPr>
                <a:spLocks noChangeShapeType="1"/>
              </p:cNvSpPr>
              <p:nvPr/>
            </p:nvSpPr>
            <p:spPr bwMode="auto">
              <a:xfrm>
                <a:off x="3898" y="1641"/>
                <a:ext cx="205" cy="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7" name="Line 495"/>
              <p:cNvSpPr>
                <a:spLocks noChangeShapeType="1"/>
              </p:cNvSpPr>
              <p:nvPr/>
            </p:nvSpPr>
            <p:spPr bwMode="auto">
              <a:xfrm flipV="1">
                <a:off x="3889" y="1257"/>
                <a:ext cx="231" cy="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8" name="Line 496"/>
              <p:cNvSpPr>
                <a:spLocks noChangeShapeType="1"/>
              </p:cNvSpPr>
              <p:nvPr/>
            </p:nvSpPr>
            <p:spPr bwMode="auto">
              <a:xfrm>
                <a:off x="3944" y="1148"/>
                <a:ext cx="180" cy="1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19" name="Line 497"/>
              <p:cNvSpPr>
                <a:spLocks noChangeShapeType="1"/>
              </p:cNvSpPr>
              <p:nvPr/>
            </p:nvSpPr>
            <p:spPr bwMode="auto">
              <a:xfrm>
                <a:off x="3206" y="2033"/>
                <a:ext cx="746" cy="6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620" name="Freeform 498"/>
              <p:cNvSpPr>
                <a:spLocks/>
              </p:cNvSpPr>
              <p:nvPr/>
            </p:nvSpPr>
            <p:spPr bwMode="auto">
              <a:xfrm>
                <a:off x="1575" y="1287"/>
                <a:ext cx="200" cy="499"/>
              </a:xfrm>
              <a:custGeom>
                <a:avLst/>
                <a:gdLst>
                  <a:gd name="T0" fmla="*/ 0 w 1566"/>
                  <a:gd name="T1" fmla="*/ 117 h 416"/>
                  <a:gd name="T2" fmla="*/ 239 w 1566"/>
                  <a:gd name="T3" fmla="*/ 142 h 416"/>
                  <a:gd name="T4" fmla="*/ 442 w 1566"/>
                  <a:gd name="T5" fmla="*/ 114 h 416"/>
                  <a:gd name="T6" fmla="*/ 534 w 1566"/>
                  <a:gd name="T7" fmla="*/ 0 h 416"/>
                  <a:gd name="T8" fmla="*/ 0 60000 65536"/>
                  <a:gd name="T9" fmla="*/ 0 60000 65536"/>
                  <a:gd name="T10" fmla="*/ 0 60000 65536"/>
                  <a:gd name="T11" fmla="*/ 0 60000 65536"/>
                  <a:gd name="T12" fmla="*/ 0 w 1566"/>
                  <a:gd name="T13" fmla="*/ 0 h 416"/>
                  <a:gd name="T14" fmla="*/ 1566 w 1566"/>
                  <a:gd name="T15" fmla="*/ 416 h 416"/>
                </a:gdLst>
                <a:ahLst/>
                <a:cxnLst>
                  <a:cxn ang="T8">
                    <a:pos x="T0" y="T1"/>
                  </a:cxn>
                  <a:cxn ang="T9">
                    <a:pos x="T2" y="T3"/>
                  </a:cxn>
                  <a:cxn ang="T10">
                    <a:pos x="T4" y="T5"/>
                  </a:cxn>
                  <a:cxn ang="T11">
                    <a:pos x="T6" y="T7"/>
                  </a:cxn>
                </a:cxnLst>
                <a:rect l="T12" t="T13" r="T14" b="T15"/>
                <a:pathLst>
                  <a:path w="1566" h="416">
                    <a:moveTo>
                      <a:pt x="0" y="342"/>
                    </a:moveTo>
                    <a:cubicBezTo>
                      <a:pt x="243" y="379"/>
                      <a:pt x="486" y="416"/>
                      <a:pt x="702" y="414"/>
                    </a:cubicBezTo>
                    <a:cubicBezTo>
                      <a:pt x="918" y="412"/>
                      <a:pt x="1152" y="402"/>
                      <a:pt x="1296" y="333"/>
                    </a:cubicBezTo>
                    <a:cubicBezTo>
                      <a:pt x="1440" y="264"/>
                      <a:pt x="1503" y="132"/>
                      <a:pt x="1566" y="0"/>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21" name="Freeform 499"/>
              <p:cNvSpPr>
                <a:spLocks/>
              </p:cNvSpPr>
              <p:nvPr/>
            </p:nvSpPr>
            <p:spPr bwMode="auto">
              <a:xfrm>
                <a:off x="1883" y="968"/>
                <a:ext cx="200" cy="499"/>
              </a:xfrm>
              <a:custGeom>
                <a:avLst/>
                <a:gdLst>
                  <a:gd name="T0" fmla="*/ 0 w 1026"/>
                  <a:gd name="T1" fmla="*/ 72 h 214"/>
                  <a:gd name="T2" fmla="*/ 92 w 1026"/>
                  <a:gd name="T3" fmla="*/ 24 h 214"/>
                  <a:gd name="T4" fmla="*/ 242 w 1026"/>
                  <a:gd name="T5" fmla="*/ 2 h 214"/>
                  <a:gd name="T6" fmla="*/ 350 w 1026"/>
                  <a:gd name="T7" fmla="*/ 8 h 214"/>
                  <a:gd name="T8" fmla="*/ 0 60000 65536"/>
                  <a:gd name="T9" fmla="*/ 0 60000 65536"/>
                  <a:gd name="T10" fmla="*/ 0 60000 65536"/>
                  <a:gd name="T11" fmla="*/ 0 60000 65536"/>
                  <a:gd name="T12" fmla="*/ 0 w 1026"/>
                  <a:gd name="T13" fmla="*/ 0 h 214"/>
                  <a:gd name="T14" fmla="*/ 1026 w 1026"/>
                  <a:gd name="T15" fmla="*/ 214 h 214"/>
                </a:gdLst>
                <a:ahLst/>
                <a:cxnLst>
                  <a:cxn ang="T8">
                    <a:pos x="T0" y="T1"/>
                  </a:cxn>
                  <a:cxn ang="T9">
                    <a:pos x="T2" y="T3"/>
                  </a:cxn>
                  <a:cxn ang="T10">
                    <a:pos x="T4" y="T5"/>
                  </a:cxn>
                  <a:cxn ang="T11">
                    <a:pos x="T6" y="T7"/>
                  </a:cxn>
                </a:cxnLst>
                <a:rect l="T12" t="T13" r="T14" b="T15"/>
                <a:pathLst>
                  <a:path w="1026" h="214">
                    <a:moveTo>
                      <a:pt x="0" y="214"/>
                    </a:moveTo>
                    <a:cubicBezTo>
                      <a:pt x="76" y="159"/>
                      <a:pt x="152" y="104"/>
                      <a:pt x="270" y="70"/>
                    </a:cubicBezTo>
                    <a:cubicBezTo>
                      <a:pt x="388" y="36"/>
                      <a:pt x="585" y="14"/>
                      <a:pt x="711" y="7"/>
                    </a:cubicBezTo>
                    <a:cubicBezTo>
                      <a:pt x="837" y="0"/>
                      <a:pt x="931" y="12"/>
                      <a:pt x="1026" y="25"/>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22" name="Freeform 500"/>
              <p:cNvSpPr>
                <a:spLocks/>
              </p:cNvSpPr>
              <p:nvPr/>
            </p:nvSpPr>
            <p:spPr bwMode="auto">
              <a:xfrm>
                <a:off x="2877" y="1249"/>
                <a:ext cx="200" cy="499"/>
              </a:xfrm>
              <a:custGeom>
                <a:avLst/>
                <a:gdLst>
                  <a:gd name="T0" fmla="*/ 0 w 1017"/>
                  <a:gd name="T1" fmla="*/ 0 h 664"/>
                  <a:gd name="T2" fmla="*/ 111 w 1017"/>
                  <a:gd name="T3" fmla="*/ 150 h 664"/>
                  <a:gd name="T4" fmla="*/ 259 w 1017"/>
                  <a:gd name="T5" fmla="*/ 215 h 664"/>
                  <a:gd name="T6" fmla="*/ 347 w 1017"/>
                  <a:gd name="T7" fmla="*/ 222 h 664"/>
                  <a:gd name="T8" fmla="*/ 0 60000 65536"/>
                  <a:gd name="T9" fmla="*/ 0 60000 65536"/>
                  <a:gd name="T10" fmla="*/ 0 60000 65536"/>
                  <a:gd name="T11" fmla="*/ 0 60000 65536"/>
                  <a:gd name="T12" fmla="*/ 0 w 1017"/>
                  <a:gd name="T13" fmla="*/ 0 h 664"/>
                  <a:gd name="T14" fmla="*/ 1017 w 1017"/>
                  <a:gd name="T15" fmla="*/ 664 h 664"/>
                </a:gdLst>
                <a:ahLst/>
                <a:cxnLst>
                  <a:cxn ang="T8">
                    <a:pos x="T0" y="T1"/>
                  </a:cxn>
                  <a:cxn ang="T9">
                    <a:pos x="T2" y="T3"/>
                  </a:cxn>
                  <a:cxn ang="T10">
                    <a:pos x="T4" y="T5"/>
                  </a:cxn>
                  <a:cxn ang="T11">
                    <a:pos x="T6" y="T7"/>
                  </a:cxn>
                </a:cxnLst>
                <a:rect l="T12" t="T13" r="T14" b="T15"/>
                <a:pathLst>
                  <a:path w="1017" h="664">
                    <a:moveTo>
                      <a:pt x="0" y="0"/>
                    </a:moveTo>
                    <a:cubicBezTo>
                      <a:pt x="99" y="168"/>
                      <a:pt x="198" y="336"/>
                      <a:pt x="324" y="441"/>
                    </a:cubicBezTo>
                    <a:cubicBezTo>
                      <a:pt x="450" y="546"/>
                      <a:pt x="641" y="596"/>
                      <a:pt x="756" y="630"/>
                    </a:cubicBezTo>
                    <a:cubicBezTo>
                      <a:pt x="871" y="664"/>
                      <a:pt x="944" y="656"/>
                      <a:pt x="1017" y="648"/>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623" name="Freeform 501"/>
              <p:cNvSpPr>
                <a:spLocks/>
              </p:cNvSpPr>
              <p:nvPr/>
            </p:nvSpPr>
            <p:spPr bwMode="auto">
              <a:xfrm>
                <a:off x="2839" y="1293"/>
                <a:ext cx="200" cy="499"/>
              </a:xfrm>
              <a:custGeom>
                <a:avLst/>
                <a:gdLst>
                  <a:gd name="T0" fmla="*/ 0 w 1620"/>
                  <a:gd name="T1" fmla="*/ 0 h 1080"/>
                  <a:gd name="T2" fmla="*/ 105 w 1620"/>
                  <a:gd name="T3" fmla="*/ 172 h 1080"/>
                  <a:gd name="T4" fmla="*/ 231 w 1620"/>
                  <a:gd name="T5" fmla="*/ 259 h 1080"/>
                  <a:gd name="T6" fmla="*/ 417 w 1620"/>
                  <a:gd name="T7" fmla="*/ 332 h 1080"/>
                  <a:gd name="T8" fmla="*/ 553 w 1620"/>
                  <a:gd name="T9" fmla="*/ 369 h 1080"/>
                  <a:gd name="T10" fmla="*/ 0 60000 65536"/>
                  <a:gd name="T11" fmla="*/ 0 60000 65536"/>
                  <a:gd name="T12" fmla="*/ 0 60000 65536"/>
                  <a:gd name="T13" fmla="*/ 0 60000 65536"/>
                  <a:gd name="T14" fmla="*/ 0 60000 65536"/>
                  <a:gd name="T15" fmla="*/ 0 w 1620"/>
                  <a:gd name="T16" fmla="*/ 0 h 1080"/>
                  <a:gd name="T17" fmla="*/ 1620 w 1620"/>
                  <a:gd name="T18" fmla="*/ 1080 h 1080"/>
                </a:gdLst>
                <a:ahLst/>
                <a:cxnLst>
                  <a:cxn ang="T10">
                    <a:pos x="T0" y="T1"/>
                  </a:cxn>
                  <a:cxn ang="T11">
                    <a:pos x="T2" y="T3"/>
                  </a:cxn>
                  <a:cxn ang="T12">
                    <a:pos x="T4" y="T5"/>
                  </a:cxn>
                  <a:cxn ang="T13">
                    <a:pos x="T6" y="T7"/>
                  </a:cxn>
                  <a:cxn ang="T14">
                    <a:pos x="T8" y="T9"/>
                  </a:cxn>
                </a:cxnLst>
                <a:rect l="T15" t="T16" r="T17" b="T18"/>
                <a:pathLst>
                  <a:path w="1620" h="1080">
                    <a:moveTo>
                      <a:pt x="0" y="0"/>
                    </a:moveTo>
                    <a:cubicBezTo>
                      <a:pt x="97" y="189"/>
                      <a:pt x="194" y="378"/>
                      <a:pt x="306" y="504"/>
                    </a:cubicBezTo>
                    <a:cubicBezTo>
                      <a:pt x="418" y="630"/>
                      <a:pt x="522" y="678"/>
                      <a:pt x="675" y="756"/>
                    </a:cubicBezTo>
                    <a:cubicBezTo>
                      <a:pt x="828" y="834"/>
                      <a:pt x="1067" y="918"/>
                      <a:pt x="1224" y="972"/>
                    </a:cubicBezTo>
                    <a:cubicBezTo>
                      <a:pt x="1381" y="1026"/>
                      <a:pt x="1500" y="1053"/>
                      <a:pt x="1620" y="1080"/>
                    </a:cubicBez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sp>
          <p:nvSpPr>
            <p:cNvPr id="58387" name="Oval 502"/>
            <p:cNvSpPr>
              <a:spLocks noChangeArrowheads="1"/>
            </p:cNvSpPr>
            <p:nvPr/>
          </p:nvSpPr>
          <p:spPr bwMode="auto">
            <a:xfrm>
              <a:off x="1701" y="882"/>
              <a:ext cx="164" cy="409"/>
            </a:xfrm>
            <a:prstGeom prst="ellipse">
              <a:avLst/>
            </a:prstGeom>
            <a:solidFill>
              <a:srgbClr val="9AC0EA">
                <a:alpha val="29019"/>
              </a:srgbClr>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sp>
          <p:nvSpPr>
            <p:cNvPr id="58388" name="Text Box 503"/>
            <p:cNvSpPr txBox="1">
              <a:spLocks noChangeArrowheads="1"/>
            </p:cNvSpPr>
            <p:nvPr/>
          </p:nvSpPr>
          <p:spPr bwMode="auto">
            <a:xfrm>
              <a:off x="4315" y="1098"/>
              <a:ext cx="91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pPr eaLnBrk="1" hangingPunct="1"/>
              <a:r>
                <a:rPr lang="en-US" sz="1800"/>
                <a:t>Platform</a:t>
              </a:r>
            </a:p>
            <a:p>
              <a:pPr eaLnBrk="1" hangingPunct="1"/>
              <a:r>
                <a:rPr lang="en-US" sz="1800"/>
                <a:t>Independent</a:t>
              </a:r>
            </a:p>
            <a:p>
              <a:pPr eaLnBrk="1" hangingPunct="1"/>
              <a:r>
                <a:rPr lang="en-US" sz="1800"/>
                <a:t>Model</a:t>
              </a:r>
            </a:p>
          </p:txBody>
        </p:sp>
        <p:sp>
          <p:nvSpPr>
            <p:cNvPr id="58389" name="Line 504"/>
            <p:cNvSpPr>
              <a:spLocks noChangeShapeType="1"/>
            </p:cNvSpPr>
            <p:nvPr/>
          </p:nvSpPr>
          <p:spPr bwMode="auto">
            <a:xfrm>
              <a:off x="1213" y="1299"/>
              <a:ext cx="369" cy="2"/>
            </a:xfrm>
            <a:prstGeom prst="line">
              <a:avLst/>
            </a:prstGeom>
            <a:noFill/>
            <a:ln w="57150">
              <a:solidFill>
                <a:srgbClr val="FFCC00"/>
              </a:solidFill>
              <a:round/>
              <a:headEnd type="none" w="sm" len="sm"/>
              <a:tailEnd type="triangle" w="med" len="lg"/>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grpSp>
      <p:grpSp>
        <p:nvGrpSpPr>
          <p:cNvPr id="11" name="Group 505"/>
          <p:cNvGrpSpPr>
            <a:grpSpLocks/>
          </p:cNvGrpSpPr>
          <p:nvPr/>
        </p:nvGrpSpPr>
        <p:grpSpPr bwMode="auto">
          <a:xfrm>
            <a:off x="5300663" y="3076576"/>
            <a:ext cx="3479800" cy="1203325"/>
            <a:chOff x="2081" y="1805"/>
            <a:chExt cx="2192" cy="758"/>
          </a:xfrm>
        </p:grpSpPr>
        <p:sp>
          <p:nvSpPr>
            <p:cNvPr id="58380" name="Text Box 506"/>
            <p:cNvSpPr txBox="1">
              <a:spLocks noChangeArrowheads="1"/>
            </p:cNvSpPr>
            <p:nvPr/>
          </p:nvSpPr>
          <p:spPr bwMode="auto">
            <a:xfrm>
              <a:off x="3421" y="1995"/>
              <a:ext cx="8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29" tIns="45715" rIns="91429" bIns="45715">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pPr eaLnBrk="1" hangingPunct="1"/>
              <a:r>
                <a:rPr lang="en-US" sz="1800" b="1">
                  <a:solidFill>
                    <a:srgbClr val="922626"/>
                  </a:solidFill>
                </a:rPr>
                <a:t>automatic</a:t>
              </a:r>
            </a:p>
            <a:p>
              <a:pPr eaLnBrk="1" hangingPunct="1"/>
              <a:r>
                <a:rPr lang="en-US" sz="1800" b="1">
                  <a:solidFill>
                    <a:srgbClr val="922626"/>
                  </a:solidFill>
                </a:rPr>
                <a:t>translation</a:t>
              </a:r>
            </a:p>
          </p:txBody>
        </p:sp>
        <p:sp>
          <p:nvSpPr>
            <p:cNvPr id="58381" name="Line 507"/>
            <p:cNvSpPr>
              <a:spLocks noChangeShapeType="1"/>
            </p:cNvSpPr>
            <p:nvPr/>
          </p:nvSpPr>
          <p:spPr bwMode="auto">
            <a:xfrm flipH="1">
              <a:off x="2081" y="1805"/>
              <a:ext cx="240" cy="705"/>
            </a:xfrm>
            <a:prstGeom prst="line">
              <a:avLst/>
            </a:prstGeom>
            <a:noFill/>
            <a:ln w="28575">
              <a:solidFill>
                <a:srgbClr val="800000"/>
              </a:solidFill>
              <a:round/>
              <a:headEnd type="none" w="sm" len="sm"/>
              <a:tailEnd type="stealth" w="lg"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sp>
          <p:nvSpPr>
            <p:cNvPr id="58382" name="Line 508"/>
            <p:cNvSpPr>
              <a:spLocks noChangeShapeType="1"/>
            </p:cNvSpPr>
            <p:nvPr/>
          </p:nvSpPr>
          <p:spPr bwMode="auto">
            <a:xfrm>
              <a:off x="3166" y="1816"/>
              <a:ext cx="250" cy="722"/>
            </a:xfrm>
            <a:prstGeom prst="line">
              <a:avLst/>
            </a:prstGeom>
            <a:noFill/>
            <a:ln w="28575">
              <a:solidFill>
                <a:srgbClr val="800000"/>
              </a:solidFill>
              <a:round/>
              <a:headEnd type="none" w="sm" len="sm"/>
              <a:tailEnd type="stealth" w="lg"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pic>
          <p:nvPicPr>
            <p:cNvPr id="58383" name="Picture 509" descr="IN00696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 y="2098"/>
              <a:ext cx="30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4" name="Picture 510" descr="IN00696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9" y="1990"/>
              <a:ext cx="30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5" name="Line 511"/>
            <p:cNvSpPr>
              <a:spLocks noChangeShapeType="1"/>
            </p:cNvSpPr>
            <p:nvPr/>
          </p:nvSpPr>
          <p:spPr bwMode="auto">
            <a:xfrm>
              <a:off x="2743" y="1824"/>
              <a:ext cx="35" cy="739"/>
            </a:xfrm>
            <a:prstGeom prst="line">
              <a:avLst/>
            </a:prstGeom>
            <a:noFill/>
            <a:ln w="28575">
              <a:solidFill>
                <a:srgbClr val="800000"/>
              </a:solidFill>
              <a:round/>
              <a:headEnd type="none" w="sm" len="sm"/>
              <a:tailEnd type="stealth" w="lg" len="med"/>
            </a:ln>
            <a:extLst>
              <a:ext uri="{909E8E84-426E-40DD-AFC4-6F175D3DCCD1}">
                <a14:hiddenFill xmlns:a14="http://schemas.microsoft.com/office/drawing/2010/main">
                  <a:noFill/>
                </a14:hiddenFill>
              </a:ext>
            </a:extLst>
          </p:spPr>
          <p:txBody>
            <a:bodyPr wrap="none" lIns="91429" tIns="45715" rIns="91429" bIns="45715">
              <a:spAutoFit/>
            </a:bodyPr>
            <a:lstStyle/>
            <a:p>
              <a:endParaRPr lang="en-US"/>
            </a:p>
          </p:txBody>
        </p:sp>
      </p:grpSp>
    </p:spTree>
    <p:extLst>
      <p:ext uri="{BB962C8B-B14F-4D97-AF65-F5344CB8AC3E}">
        <p14:creationId xmlns:p14="http://schemas.microsoft.com/office/powerpoint/2010/main" val="15660413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222"/>
                                        </p:tgtEl>
                                        <p:attrNameLst>
                                          <p:attrName>style.visibility</p:attrName>
                                        </p:attrNameLst>
                                      </p:cBhvr>
                                      <p:to>
                                        <p:strVal val="visible"/>
                                      </p:to>
                                    </p:set>
                                    <p:animEffect transition="in" filter="fade">
                                      <p:cBhvr>
                                        <p:cTn id="10" dur="1000"/>
                                        <p:tgtEl>
                                          <p:spTgt spid="297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1000"/>
                                        <p:tgtEl>
                                          <p:spTgt spid="297222"/>
                                        </p:tgtEl>
                                      </p:cBhvr>
                                    </p:animEffect>
                                    <p:set>
                                      <p:cBhvr>
                                        <p:cTn id="20" dur="1" fill="hold">
                                          <p:stCondLst>
                                            <p:cond delay="999"/>
                                          </p:stCondLst>
                                        </p:cTn>
                                        <p:tgtEl>
                                          <p:spTgt spid="29722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8"/>
                                        </p:tgtEl>
                                      </p:cBhvr>
                                    </p:animEffect>
                                    <p:set>
                                      <p:cBhvr>
                                        <p:cTn id="23" dur="1" fill="hold">
                                          <p:stCondLst>
                                            <p:cond delay="999"/>
                                          </p:stCondLst>
                                        </p:cTn>
                                        <p:tgtEl>
                                          <p:spTgt spid="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22" grpId="0" animBg="1"/>
      <p:bldP spid="29722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7"/>
          <p:cNvSpPr>
            <a:spLocks noGrp="1" noChangeArrowheads="1"/>
          </p:cNvSpPr>
          <p:nvPr>
            <p:ph type="title"/>
          </p:nvPr>
        </p:nvSpPr>
        <p:spPr/>
        <p:txBody>
          <a:bodyPr/>
          <a:lstStyle/>
          <a:p>
            <a:r>
              <a:rPr lang="en-US" smtClean="0">
                <a:ea typeface="ＭＳ Ｐゴシック" panose="020B0600070205080204" pitchFamily="34" charset="-128"/>
              </a:rPr>
              <a:t>Example: a model-driven UI</a:t>
            </a:r>
          </a:p>
        </p:txBody>
      </p:sp>
      <p:sp>
        <p:nvSpPr>
          <p:cNvPr id="60422" name="Rectangle 8"/>
          <p:cNvSpPr>
            <a:spLocks noGrp="1" noChangeArrowheads="1"/>
          </p:cNvSpPr>
          <p:nvPr>
            <p:ph type="body" idx="1"/>
          </p:nvPr>
        </p:nvSpPr>
        <p:spPr/>
        <p:txBody>
          <a:bodyPr/>
          <a:lstStyle/>
          <a:p>
            <a:r>
              <a:rPr lang="en-US" smtClean="0">
                <a:ea typeface="ＭＳ Ｐゴシック" panose="020B0600070205080204" pitchFamily="34" charset="-128"/>
              </a:rPr>
              <a:t>We want a UI to edit any kind of object with any kind of properties (i.e. Model-driven Engineering) </a:t>
            </a:r>
          </a:p>
          <a:p>
            <a:endParaRPr lang="en-US" smtClean="0">
              <a:ea typeface="ＭＳ Ｐゴシック" panose="020B0600070205080204" pitchFamily="34" charset="-128"/>
            </a:endParaRPr>
          </a:p>
          <a:p>
            <a:r>
              <a:rPr lang="en-US" smtClean="0">
                <a:ea typeface="ＭＳ Ｐゴシック" panose="020B0600070205080204" pitchFamily="34" charset="-128"/>
              </a:rPr>
              <a:t>The example requires these steps</a:t>
            </a:r>
          </a:p>
          <a:p>
            <a:pPr lvl="1"/>
            <a:r>
              <a:rPr lang="en-US" smtClean="0">
                <a:ea typeface="ＭＳ Ｐゴシック" panose="020B0600070205080204" pitchFamily="34" charset="-128"/>
              </a:rPr>
              <a:t>Define custom annotations for getters and setters.</a:t>
            </a:r>
          </a:p>
          <a:p>
            <a:pPr lvl="1"/>
            <a:r>
              <a:rPr lang="en-US" smtClean="0">
                <a:ea typeface="ＭＳ Ｐゴシック" panose="020B0600070205080204" pitchFamily="34" charset="-128"/>
              </a:rPr>
              <a:t>Annotate our classes with these annotations</a:t>
            </a:r>
          </a:p>
          <a:p>
            <a:pPr lvl="1"/>
            <a:r>
              <a:rPr lang="en-US" smtClean="0">
                <a:ea typeface="ＭＳ Ｐゴシック" panose="020B0600070205080204" pitchFamily="34" charset="-128"/>
              </a:rPr>
              <a:t>Write a UI class that access these annotations at runtime to create a custom UI</a:t>
            </a:r>
          </a:p>
        </p:txBody>
      </p:sp>
    </p:spTree>
    <p:extLst>
      <p:ext uri="{BB962C8B-B14F-4D97-AF65-F5344CB8AC3E}">
        <p14:creationId xmlns:p14="http://schemas.microsoft.com/office/powerpoint/2010/main" val="9636011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r>
              <a:rPr lang="en-US" smtClean="0">
                <a:ea typeface="ＭＳ Ｐゴシック" panose="020B0600070205080204" pitchFamily="34" charset="-128"/>
              </a:rPr>
              <a:t>Model-driven Engineering</a:t>
            </a:r>
          </a:p>
        </p:txBody>
      </p:sp>
      <p:grpSp>
        <p:nvGrpSpPr>
          <p:cNvPr id="62470" name="Group 16"/>
          <p:cNvGrpSpPr>
            <a:grpSpLocks/>
          </p:cNvGrpSpPr>
          <p:nvPr/>
        </p:nvGrpSpPr>
        <p:grpSpPr bwMode="auto">
          <a:xfrm>
            <a:off x="1981200" y="2286000"/>
            <a:ext cx="2590800" cy="2133600"/>
            <a:chOff x="288" y="1440"/>
            <a:chExt cx="1632" cy="1344"/>
          </a:xfrm>
        </p:grpSpPr>
        <p:sp>
          <p:nvSpPr>
            <p:cNvPr id="62476" name="Rectangle 4"/>
            <p:cNvSpPr>
              <a:spLocks noChangeArrowheads="1"/>
            </p:cNvSpPr>
            <p:nvPr/>
          </p:nvSpPr>
          <p:spPr bwMode="auto">
            <a:xfrm>
              <a:off x="288" y="1440"/>
              <a:ext cx="1632" cy="384"/>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:Book</a:t>
              </a:r>
            </a:p>
          </p:txBody>
        </p:sp>
        <p:sp>
          <p:nvSpPr>
            <p:cNvPr id="62477" name="Rectangle 6"/>
            <p:cNvSpPr>
              <a:spLocks noChangeArrowheads="1"/>
            </p:cNvSpPr>
            <p:nvPr/>
          </p:nvSpPr>
          <p:spPr bwMode="auto">
            <a:xfrm>
              <a:off x="288" y="1824"/>
              <a:ext cx="1632" cy="768"/>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title: String</a:t>
              </a:r>
            </a:p>
            <a:p>
              <a:r>
                <a:rPr lang="en-US"/>
                <a:t>author: String</a:t>
              </a:r>
            </a:p>
            <a:p>
              <a:r>
                <a:rPr lang="en-US"/>
                <a:t>… </a:t>
              </a:r>
            </a:p>
          </p:txBody>
        </p:sp>
        <p:sp>
          <p:nvSpPr>
            <p:cNvPr id="62478" name="Rectangle 7"/>
            <p:cNvSpPr>
              <a:spLocks noChangeArrowheads="1"/>
            </p:cNvSpPr>
            <p:nvPr/>
          </p:nvSpPr>
          <p:spPr bwMode="auto">
            <a:xfrm>
              <a:off x="288" y="2592"/>
              <a:ext cx="1632" cy="192"/>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endParaRPr lang="en-US"/>
            </a:p>
          </p:txBody>
        </p:sp>
      </p:grpSp>
      <p:sp>
        <p:nvSpPr>
          <p:cNvPr id="62471" name="AutoShape 8"/>
          <p:cNvSpPr>
            <a:spLocks noChangeArrowheads="1"/>
          </p:cNvSpPr>
          <p:nvPr/>
        </p:nvSpPr>
        <p:spPr bwMode="auto">
          <a:xfrm>
            <a:off x="4800600" y="2590800"/>
            <a:ext cx="2362200" cy="1371600"/>
          </a:xfrm>
          <a:prstGeom prst="rightArrow">
            <a:avLst>
              <a:gd name="adj1" fmla="val 50000"/>
              <a:gd name="adj2" fmla="val 43056"/>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model-driven</a:t>
            </a:r>
          </a:p>
        </p:txBody>
      </p:sp>
      <p:pic>
        <p:nvPicPr>
          <p:cNvPr id="62472" name="Picture 12"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3124201"/>
            <a:ext cx="22098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3" name="Rectangle 14"/>
          <p:cNvSpPr>
            <a:spLocks noChangeArrowheads="1"/>
          </p:cNvSpPr>
          <p:nvPr/>
        </p:nvSpPr>
        <p:spPr bwMode="auto">
          <a:xfrm>
            <a:off x="1714501" y="4838700"/>
            <a:ext cx="3135313" cy="1066800"/>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Model</a:t>
            </a:r>
          </a:p>
          <a:p>
            <a:r>
              <a:rPr lang="en-US" sz="2000"/>
              <a:t>can be any kind of object</a:t>
            </a:r>
          </a:p>
          <a:p>
            <a:r>
              <a:rPr lang="en-US" sz="2000"/>
              <a:t>with any kind of properties</a:t>
            </a:r>
            <a:endParaRPr lang="en-US"/>
          </a:p>
        </p:txBody>
      </p:sp>
      <p:sp>
        <p:nvSpPr>
          <p:cNvPr id="62474" name="Rectangle 15"/>
          <p:cNvSpPr>
            <a:spLocks noChangeArrowheads="1"/>
          </p:cNvSpPr>
          <p:nvPr/>
        </p:nvSpPr>
        <p:spPr bwMode="auto">
          <a:xfrm>
            <a:off x="6443664" y="4838700"/>
            <a:ext cx="3940175" cy="1066800"/>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Model-driven UI</a:t>
            </a:r>
          </a:p>
          <a:p>
            <a:r>
              <a:rPr lang="en-US" sz="2000"/>
              <a:t>labels and field are automatically </a:t>
            </a:r>
          </a:p>
          <a:p>
            <a:r>
              <a:rPr lang="en-US" sz="2000"/>
              <a:t>created based on the model</a:t>
            </a:r>
            <a:endParaRPr lang="en-US"/>
          </a:p>
        </p:txBody>
      </p:sp>
      <p:pic>
        <p:nvPicPr>
          <p:cNvPr id="62475" name="Picture 17" descr="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828801"/>
            <a:ext cx="3048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831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smtClean="0">
                <a:ea typeface="ＭＳ Ｐゴシック" panose="020B0600070205080204" pitchFamily="34" charset="-128"/>
              </a:rPr>
              <a:t>Defining our custom annotations</a:t>
            </a:r>
          </a:p>
        </p:txBody>
      </p:sp>
      <p:sp>
        <p:nvSpPr>
          <p:cNvPr id="64518" name="Rectangle 3"/>
          <p:cNvSpPr>
            <a:spLocks noChangeArrowheads="1"/>
          </p:cNvSpPr>
          <p:nvPr/>
        </p:nvSpPr>
        <p:spPr bwMode="auto">
          <a:xfrm>
            <a:off x="2971800" y="2209800"/>
            <a:ext cx="5132388" cy="2032000"/>
          </a:xfrm>
          <a:prstGeom prst="rect">
            <a:avLst/>
          </a:prstGeom>
          <a:solidFill>
            <a:schemeClr val="bg1"/>
          </a:solidFill>
          <a:ln w="9525">
            <a:solidFill>
              <a:srgbClr val="00027F"/>
            </a:solidFill>
            <a:miter lim="800000"/>
            <a:headEnd/>
            <a:tailEnd/>
          </a:ln>
        </p:spPr>
        <p:txBody>
          <a:bodyPr>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solidFill>
                  <a:srgbClr val="0A017F"/>
                </a:solidFill>
                <a:latin typeface="Courier" charset="0"/>
              </a:rPr>
              <a:t>import java.lang.annotation.*;</a:t>
            </a:r>
          </a:p>
          <a:p>
            <a:endParaRPr lang="en-US" sz="1800">
              <a:solidFill>
                <a:srgbClr val="0A017F"/>
              </a:solidFill>
              <a:latin typeface="Courier" charset="0"/>
            </a:endParaRPr>
          </a:p>
          <a:p>
            <a:r>
              <a:rPr lang="en-US" sz="1800" i="1">
                <a:solidFill>
                  <a:srgbClr val="0A017F"/>
                </a:solidFill>
                <a:latin typeface="Courier" charset="0"/>
              </a:rPr>
              <a:t>@Retention(RetentionPolicy.RUNTIME) </a:t>
            </a:r>
          </a:p>
          <a:p>
            <a:r>
              <a:rPr lang="en-US" sz="1800" i="1">
                <a:solidFill>
                  <a:srgbClr val="0A017F"/>
                </a:solidFill>
                <a:latin typeface="Courier" charset="0"/>
              </a:rPr>
              <a:t>@Target(ElementType.METHOD)</a:t>
            </a:r>
          </a:p>
          <a:p>
            <a:r>
              <a:rPr lang="en-US" sz="1800">
                <a:solidFill>
                  <a:srgbClr val="0A017F"/>
                </a:solidFill>
                <a:latin typeface="Courier" charset="0"/>
              </a:rPr>
              <a:t>public </a:t>
            </a:r>
            <a:r>
              <a:rPr lang="en-US" sz="1800" b="1">
                <a:solidFill>
                  <a:schemeClr val="accent2"/>
                </a:solidFill>
                <a:latin typeface="Courier" charset="0"/>
              </a:rPr>
              <a:t>@interface</a:t>
            </a:r>
            <a:r>
              <a:rPr lang="en-US" sz="1800">
                <a:solidFill>
                  <a:srgbClr val="0A017F"/>
                </a:solidFill>
                <a:latin typeface="Courier" charset="0"/>
              </a:rPr>
              <a:t> GetProperty {
	public String value();	</a:t>
            </a:r>
          </a:p>
          <a:p>
            <a:r>
              <a:rPr lang="en-US" sz="1800">
                <a:solidFill>
                  <a:srgbClr val="0A017F"/>
                </a:solidFill>
                <a:latin typeface="Courier" charset="0"/>
              </a:rPr>
              <a:t>}</a:t>
            </a:r>
          </a:p>
        </p:txBody>
      </p:sp>
      <p:sp>
        <p:nvSpPr>
          <p:cNvPr id="64519" name="Rectangle 4"/>
          <p:cNvSpPr>
            <a:spLocks noChangeArrowheads="1"/>
          </p:cNvSpPr>
          <p:nvPr/>
        </p:nvSpPr>
        <p:spPr bwMode="auto">
          <a:xfrm>
            <a:off x="2209801" y="4965701"/>
            <a:ext cx="7803739" cy="83099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This defines a </a:t>
            </a:r>
            <a:r>
              <a:rPr lang="en-US" b="1">
                <a:latin typeface="Courier New" panose="02070309020205020404" pitchFamily="49" charset="0"/>
              </a:rPr>
              <a:t>@GetProperty</a:t>
            </a:r>
            <a:r>
              <a:rPr lang="en-US"/>
              <a:t> annotation for methods. </a:t>
            </a:r>
            <a:br>
              <a:rPr lang="en-US"/>
            </a:br>
            <a:r>
              <a:rPr lang="en-US"/>
              <a:t>The annotation is accessible at runtime. </a:t>
            </a:r>
          </a:p>
        </p:txBody>
      </p:sp>
    </p:spTree>
    <p:extLst>
      <p:ext uri="{BB962C8B-B14F-4D97-AF65-F5344CB8AC3E}">
        <p14:creationId xmlns:p14="http://schemas.microsoft.com/office/powerpoint/2010/main" val="2968805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p:txBody>
          <a:bodyPr/>
          <a:lstStyle/>
          <a:p>
            <a:r>
              <a:rPr lang="en-US" smtClean="0">
                <a:ea typeface="ＭＳ Ｐゴシック" panose="020B0600070205080204" pitchFamily="34" charset="-128"/>
              </a:rPr>
              <a:t>Annotating our domain classes</a:t>
            </a:r>
          </a:p>
        </p:txBody>
      </p:sp>
      <p:sp>
        <p:nvSpPr>
          <p:cNvPr id="66566" name="Rectangle 3"/>
          <p:cNvSpPr>
            <a:spLocks noChangeArrowheads="1"/>
          </p:cNvSpPr>
          <p:nvPr/>
        </p:nvSpPr>
        <p:spPr bwMode="auto">
          <a:xfrm>
            <a:off x="2286000" y="1866901"/>
            <a:ext cx="6400800" cy="3122613"/>
          </a:xfrm>
          <a:prstGeom prst="rect">
            <a:avLst/>
          </a:prstGeom>
          <a:solidFill>
            <a:schemeClr val="bg1"/>
          </a:solidFill>
          <a:ln w="9525">
            <a:solidFill>
              <a:srgbClr val="00027F"/>
            </a:solidFill>
            <a:miter lim="800000"/>
            <a:headEnd/>
            <a:tailEnd/>
          </a:ln>
        </p:spPr>
        <p:txBody>
          <a:bodyPr>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b="1">
                <a:solidFill>
                  <a:schemeClr val="accent2"/>
                </a:solidFill>
                <a:latin typeface="Courier" charset="0"/>
              </a:rPr>
              <a:t>@GetProperty(“Titel”)</a:t>
            </a:r>
            <a:endParaRPr lang="en-US" sz="1800">
              <a:solidFill>
                <a:srgbClr val="0A017F"/>
              </a:solidFill>
              <a:latin typeface="Courier" charset="0"/>
            </a:endParaRPr>
          </a:p>
          <a:p>
            <a:r>
              <a:rPr lang="en-US" sz="1800">
                <a:solidFill>
                  <a:srgbClr val="0A017F"/>
                </a:solidFill>
                <a:latin typeface="Courier" charset="0"/>
              </a:rPr>
              <a:t>public void getTitle() {</a:t>
            </a:r>
          </a:p>
          <a:p>
            <a:r>
              <a:rPr lang="en-US" sz="1800">
                <a:solidFill>
                  <a:srgbClr val="0A017F"/>
                </a:solidFill>
                <a:latin typeface="Courier" charset="0"/>
              </a:rPr>
              <a:t>	return title;</a:t>
            </a:r>
          </a:p>
          <a:p>
            <a:r>
              <a:rPr lang="en-US" sz="1800">
                <a:solidFill>
                  <a:srgbClr val="0A017F"/>
                </a:solidFill>
                <a:latin typeface="Courier" charset="0"/>
              </a:rPr>
              <a:t>}</a:t>
            </a:r>
          </a:p>
          <a:p>
            <a:endParaRPr lang="en-US" sz="1800">
              <a:solidFill>
                <a:srgbClr val="0A017F"/>
              </a:solidFill>
              <a:latin typeface="Courier" charset="0"/>
            </a:endParaRPr>
          </a:p>
          <a:p>
            <a:r>
              <a:rPr lang="en-US" sz="1800" b="1">
                <a:solidFill>
                  <a:schemeClr val="accent2"/>
                </a:solidFill>
                <a:latin typeface="Courier" charset="0"/>
              </a:rPr>
              <a:t>@GetProperty(“Autor”)</a:t>
            </a:r>
            <a:endParaRPr lang="en-US" sz="1800">
              <a:solidFill>
                <a:srgbClr val="0A017F"/>
              </a:solidFill>
              <a:latin typeface="Courier" charset="0"/>
            </a:endParaRPr>
          </a:p>
          <a:p>
            <a:r>
              <a:rPr lang="en-US" sz="1800">
                <a:solidFill>
                  <a:srgbClr val="0A017F"/>
                </a:solidFill>
                <a:latin typeface="Courier" charset="0"/>
              </a:rPr>
              <a:t>public void getAuthor() {</a:t>
            </a:r>
          </a:p>
          <a:p>
            <a:r>
              <a:rPr lang="en-US" sz="1800">
                <a:solidFill>
                  <a:srgbClr val="0A017F"/>
                </a:solidFill>
                <a:latin typeface="Courier" charset="0"/>
              </a:rPr>
              <a:t>	return author;</a:t>
            </a:r>
          </a:p>
          <a:p>
            <a:r>
              <a:rPr lang="en-US" sz="1800">
                <a:solidFill>
                  <a:srgbClr val="0A017F"/>
                </a:solidFill>
                <a:latin typeface="Courier" charset="0"/>
              </a:rPr>
              <a:t>}</a:t>
            </a:r>
          </a:p>
          <a:p>
            <a:endParaRPr lang="en-US" sz="1800">
              <a:solidFill>
                <a:srgbClr val="0A017F"/>
              </a:solidFill>
              <a:latin typeface="Courier" charset="0"/>
            </a:endParaRPr>
          </a:p>
          <a:p>
            <a:r>
              <a:rPr lang="en-US" sz="1800">
                <a:solidFill>
                  <a:srgbClr val="0A017F"/>
                </a:solidFill>
                <a:latin typeface="Courier" charset="0"/>
              </a:rPr>
              <a:t>…</a:t>
            </a:r>
          </a:p>
        </p:txBody>
      </p:sp>
    </p:spTree>
    <p:extLst>
      <p:ext uri="{BB962C8B-B14F-4D97-AF65-F5344CB8AC3E}">
        <p14:creationId xmlns:p14="http://schemas.microsoft.com/office/powerpoint/2010/main" val="31104467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noGrp="1" noChangeArrowheads="1"/>
          </p:cNvSpPr>
          <p:nvPr>
            <p:ph type="title"/>
          </p:nvPr>
        </p:nvSpPr>
        <p:spPr/>
        <p:txBody>
          <a:bodyPr/>
          <a:lstStyle/>
          <a:p>
            <a:r>
              <a:rPr lang="en-US" smtClean="0">
                <a:ea typeface="ＭＳ Ｐゴシック" panose="020B0600070205080204" pitchFamily="34" charset="-128"/>
              </a:rPr>
              <a:t>Use reflection to access the annotations of any object</a:t>
            </a:r>
          </a:p>
        </p:txBody>
      </p:sp>
      <p:sp>
        <p:nvSpPr>
          <p:cNvPr id="68614" name="Rectangle 3"/>
          <p:cNvSpPr>
            <a:spLocks noChangeArrowheads="1"/>
          </p:cNvSpPr>
          <p:nvPr/>
        </p:nvSpPr>
        <p:spPr bwMode="auto">
          <a:xfrm>
            <a:off x="2590800" y="1974850"/>
            <a:ext cx="7412038" cy="2573338"/>
          </a:xfrm>
          <a:prstGeom prst="rect">
            <a:avLst/>
          </a:prstGeom>
          <a:solidFill>
            <a:schemeClr val="bg1"/>
          </a:solidFill>
          <a:ln w="9525">
            <a:solidFill>
              <a:srgbClr val="00027F"/>
            </a:solidFill>
            <a:miter lim="800000"/>
            <a:headEnd/>
            <a:tailEnd/>
          </a:ln>
        </p:spPr>
        <p:txBody>
          <a:bodyPr wrap="none">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solidFill>
                  <a:srgbClr val="0A017F"/>
                </a:solidFill>
                <a:latin typeface="Courier" charset="0"/>
              </a:rPr>
              <a:t>import java.reflect.Method;</a:t>
            </a:r>
          </a:p>
          <a:p>
            <a:endParaRPr lang="en-US" sz="1800">
              <a:solidFill>
                <a:srgbClr val="0A017F"/>
              </a:solidFill>
              <a:latin typeface="Courier" charset="0"/>
            </a:endParaRPr>
          </a:p>
          <a:p>
            <a:r>
              <a:rPr lang="en-US" sz="1800">
                <a:solidFill>
                  <a:srgbClr val="0A017F"/>
                </a:solidFill>
                <a:latin typeface="Courier" charset="0"/>
              </a:rPr>
              <a:t>public void printAnnotatedMethods(Object obj) {</a:t>
            </a:r>
          </a:p>
          <a:p>
            <a:r>
              <a:rPr lang="en-US" sz="1800">
                <a:solidFill>
                  <a:srgbClr val="0A017F"/>
                </a:solidFill>
                <a:latin typeface="Courier" charset="0"/>
              </a:rPr>
              <a:t>	for (Method m : </a:t>
            </a:r>
            <a:r>
              <a:rPr lang="en-US" sz="1800" b="1">
                <a:solidFill>
                  <a:schemeClr val="accent2"/>
                </a:solidFill>
                <a:latin typeface="Courier" charset="0"/>
              </a:rPr>
              <a:t>obj.getClass().getMethods()</a:t>
            </a:r>
            <a:r>
              <a:rPr lang="en-US" sz="1800">
                <a:solidFill>
                  <a:srgbClr val="0A017F"/>
                </a:solidFill>
                <a:latin typeface="Courier" charset="0"/>
              </a:rPr>
              <a:t>) {</a:t>
            </a:r>
          </a:p>
          <a:p>
            <a:r>
              <a:rPr lang="en-US" sz="1800">
                <a:solidFill>
                  <a:srgbClr val="0A017F"/>
                </a:solidFill>
                <a:latin typeface="Courier" charset="0"/>
              </a:rPr>
              <a:t>		if (</a:t>
            </a:r>
            <a:r>
              <a:rPr lang="en-US" sz="1800" b="1">
                <a:solidFill>
                  <a:schemeClr val="accent2"/>
                </a:solidFill>
                <a:latin typeface="Courier" charset="0"/>
              </a:rPr>
              <a:t>m.isAnnotationPresent(GetProperty.class)</a:t>
            </a:r>
            <a:r>
              <a:rPr lang="en-US" sz="1800">
                <a:solidFill>
                  <a:srgbClr val="0A017F"/>
                </a:solidFill>
                <a:latin typeface="Courier" charset="0"/>
              </a:rPr>
              <a:t>) {</a:t>
            </a:r>
          </a:p>
          <a:p>
            <a:r>
              <a:rPr lang="en-US" sz="1800">
                <a:solidFill>
                  <a:srgbClr val="0A017F"/>
                </a:solidFill>
                <a:latin typeface="Courier" charset="0"/>
              </a:rPr>
              <a:t>			this.processProperty(obj, m);</a:t>
            </a:r>
          </a:p>
          <a:p>
            <a:r>
              <a:rPr lang="en-US" sz="1800">
                <a:solidFill>
                  <a:srgbClr val="0A017F"/>
                </a:solidFill>
                <a:latin typeface="Courier" charset="0"/>
              </a:rPr>
              <a:t>		}</a:t>
            </a:r>
          </a:p>
          <a:p>
            <a:r>
              <a:rPr lang="en-US" sz="1800">
                <a:solidFill>
                  <a:srgbClr val="0A017F"/>
                </a:solidFill>
                <a:latin typeface="Courier" charset="0"/>
              </a:rPr>
              <a:t>	}</a:t>
            </a:r>
          </a:p>
          <a:p>
            <a:r>
              <a:rPr lang="en-US" sz="1800">
                <a:solidFill>
                  <a:srgbClr val="0A017F"/>
                </a:solidFill>
                <a:latin typeface="Courier" charset="0"/>
              </a:rPr>
              <a:t>}</a:t>
            </a:r>
          </a:p>
        </p:txBody>
      </p:sp>
      <p:sp>
        <p:nvSpPr>
          <p:cNvPr id="68615" name="Rectangle 4"/>
          <p:cNvSpPr>
            <a:spLocks noChangeArrowheads="1"/>
          </p:cNvSpPr>
          <p:nvPr/>
        </p:nvSpPr>
        <p:spPr bwMode="auto">
          <a:xfrm>
            <a:off x="2590801" y="5029201"/>
            <a:ext cx="7264361" cy="83099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The for loop iterates over all methods of obj’s Class.</a:t>
            </a:r>
          </a:p>
          <a:p>
            <a:r>
              <a:rPr lang="en-US"/>
              <a:t>The if block is only entered for annotated methods.</a:t>
            </a:r>
          </a:p>
        </p:txBody>
      </p:sp>
    </p:spTree>
    <p:extLst>
      <p:ext uri="{BB962C8B-B14F-4D97-AF65-F5344CB8AC3E}">
        <p14:creationId xmlns:p14="http://schemas.microsoft.com/office/powerpoint/2010/main" val="789370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de-CH" sz="1200">
                <a:solidFill>
                  <a:srgbClr val="A7A7A7"/>
                </a:solidFill>
              </a:rPr>
              <a:t>8.</a:t>
            </a:r>
            <a:fld id="{84D8205F-D1C1-4520-A380-DBC4C7241914}" type="slidenum">
              <a:rPr lang="de-CH" sz="1200">
                <a:solidFill>
                  <a:srgbClr val="A7A7A7"/>
                </a:solidFill>
              </a:rPr>
              <a:pPr/>
              <a:t>76</a:t>
            </a:fld>
            <a:endParaRPr lang="de-CH" sz="1400">
              <a:solidFill>
                <a:srgbClr val="7E7E7E"/>
              </a:solidFill>
              <a:latin typeface="Times" panose="02020603050405020304" pitchFamily="18" charset="0"/>
            </a:endParaRPr>
          </a:p>
        </p:txBody>
      </p:sp>
      <p:sp>
        <p:nvSpPr>
          <p:cNvPr id="70661" name="Rectangle 2"/>
          <p:cNvSpPr>
            <a:spLocks noGrp="1" noChangeArrowheads="1"/>
          </p:cNvSpPr>
          <p:nvPr>
            <p:ph type="title"/>
          </p:nvPr>
        </p:nvSpPr>
        <p:spPr/>
        <p:txBody>
          <a:bodyPr/>
          <a:lstStyle/>
          <a:p>
            <a:r>
              <a:rPr lang="en-US" smtClean="0">
                <a:ea typeface="ＭＳ Ｐゴシック" panose="020B0600070205080204" pitchFamily="34" charset="-128"/>
              </a:rPr>
              <a:t>Use reflection to call any method of any object</a:t>
            </a:r>
          </a:p>
        </p:txBody>
      </p:sp>
      <p:sp>
        <p:nvSpPr>
          <p:cNvPr id="70662" name="Rectangle 3"/>
          <p:cNvSpPr>
            <a:spLocks noChangeArrowheads="1"/>
          </p:cNvSpPr>
          <p:nvPr/>
        </p:nvSpPr>
        <p:spPr bwMode="auto">
          <a:xfrm>
            <a:off x="2590800" y="1974850"/>
            <a:ext cx="7575550" cy="2573338"/>
          </a:xfrm>
          <a:prstGeom prst="rect">
            <a:avLst/>
          </a:prstGeom>
          <a:solidFill>
            <a:schemeClr val="bg1"/>
          </a:solidFill>
          <a:ln w="9525">
            <a:solidFill>
              <a:srgbClr val="00027F"/>
            </a:solidFill>
            <a:miter lim="800000"/>
            <a:headEnd/>
            <a:tailEnd/>
          </a:ln>
        </p:spPr>
        <p:txBody>
          <a:bodyPr wrap="none">
            <a:spAutoFit/>
          </a:bodyPr>
          <a:lstStyle>
            <a:lvl1pPr defTabSz="385763">
              <a:defRPr sz="2400">
                <a:solidFill>
                  <a:schemeClr val="tx1"/>
                </a:solidFill>
                <a:latin typeface="Helvetica" panose="020B0604020202020204" pitchFamily="34" charset="0"/>
                <a:ea typeface="ＭＳ Ｐゴシック" panose="020B0600070205080204" pitchFamily="34" charset="-128"/>
              </a:defRPr>
            </a:lvl1pPr>
            <a:lvl2pPr marL="37931725" indent="-37474525" defTabSz="385763">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sz="1800">
                <a:solidFill>
                  <a:srgbClr val="0A017F"/>
                </a:solidFill>
                <a:latin typeface="Courier" charset="0"/>
              </a:rPr>
              <a:t>import java.reflect.Method;</a:t>
            </a:r>
          </a:p>
          <a:p>
            <a:endParaRPr lang="en-US" sz="1800">
              <a:solidFill>
                <a:srgbClr val="0A017F"/>
              </a:solidFill>
              <a:latin typeface="Courier" charset="0"/>
            </a:endParaRPr>
          </a:p>
          <a:p>
            <a:r>
              <a:rPr lang="en-US" sz="1800">
                <a:solidFill>
                  <a:srgbClr val="0A017F"/>
                </a:solidFill>
                <a:latin typeface="Courier" charset="0"/>
              </a:rPr>
              <a:t>public void processProperty(Object obj, Method m)</a:t>
            </a:r>
          </a:p>
          <a:p>
            <a:r>
              <a:rPr lang="en-US" sz="1800">
                <a:solidFill>
                  <a:srgbClr val="0A017F"/>
                </a:solidFill>
                <a:latin typeface="Courier" charset="0"/>
              </a:rPr>
              <a:t>		throws Exception {</a:t>
            </a:r>
          </a:p>
          <a:p>
            <a:r>
              <a:rPr lang="en-US" sz="1800">
                <a:solidFill>
                  <a:srgbClr val="0A017F"/>
                </a:solidFill>
                <a:latin typeface="Courier" charset="0"/>
              </a:rPr>
              <a:t>	GetProperty g = m.getAnnotation(GetProperty.class);</a:t>
            </a:r>
          </a:p>
          <a:p>
            <a:r>
              <a:rPr lang="en-US" sz="1800">
                <a:solidFill>
                  <a:srgbClr val="0A017F"/>
                </a:solidFill>
                <a:latin typeface="Courier" charset="0"/>
              </a:rPr>
              <a:t>	this.add(new Jlabel(g.value()));</a:t>
            </a:r>
          </a:p>
          <a:p>
            <a:r>
              <a:rPr lang="en-US" sz="1800">
                <a:solidFill>
                  <a:srgbClr val="0A017F"/>
                </a:solidFill>
                <a:latin typeface="Courier" charset="0"/>
              </a:rPr>
              <a:t>	</a:t>
            </a:r>
            <a:r>
              <a:rPr lang="en-US" sz="1800" b="1">
                <a:solidFill>
                  <a:schemeClr val="accent2"/>
                </a:solidFill>
                <a:latin typeface="Courier" charset="0"/>
              </a:rPr>
              <a:t>String value = (String) m.invoke(obj);</a:t>
            </a:r>
          </a:p>
          <a:p>
            <a:r>
              <a:rPr lang="en-US" sz="1800" b="1">
                <a:solidFill>
                  <a:schemeClr val="accent2"/>
                </a:solidFill>
                <a:latin typeface="Courier" charset="0"/>
              </a:rPr>
              <a:t>	</a:t>
            </a:r>
            <a:r>
              <a:rPr lang="en-US" sz="1800">
                <a:solidFill>
                  <a:srgbClr val="0A017F"/>
                </a:solidFill>
                <a:latin typeface="Courier" charset="0"/>
              </a:rPr>
              <a:t>this.add(new JTextField(value)); </a:t>
            </a:r>
          </a:p>
          <a:p>
            <a:r>
              <a:rPr lang="en-US" sz="1800">
                <a:solidFill>
                  <a:srgbClr val="0A017F"/>
                </a:solidFill>
                <a:latin typeface="Courier" charset="0"/>
              </a:rPr>
              <a:t>}</a:t>
            </a:r>
          </a:p>
        </p:txBody>
      </p:sp>
      <p:sp>
        <p:nvSpPr>
          <p:cNvPr id="70663" name="Rectangle 4"/>
          <p:cNvSpPr>
            <a:spLocks noChangeArrowheads="1"/>
          </p:cNvSpPr>
          <p:nvPr/>
        </p:nvSpPr>
        <p:spPr bwMode="auto">
          <a:xfrm>
            <a:off x="2636838" y="4951414"/>
            <a:ext cx="67113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en-US"/>
              <a:t>We use reflection to invoke the method </a:t>
            </a:r>
            <a:r>
              <a:rPr lang="en-US" b="1">
                <a:latin typeface="Courier New" panose="02070309020205020404" pitchFamily="49" charset="0"/>
              </a:rPr>
              <a:t>m</a:t>
            </a:r>
            <a:r>
              <a:rPr lang="en-US"/>
              <a:t> on the</a:t>
            </a:r>
          </a:p>
          <a:p>
            <a:r>
              <a:rPr lang="en-US"/>
              <a:t>object </a:t>
            </a:r>
            <a:r>
              <a:rPr lang="en-US" b="1">
                <a:latin typeface="Courier New" panose="02070309020205020404" pitchFamily="49" charset="0"/>
              </a:rPr>
              <a:t>obj</a:t>
            </a:r>
            <a:r>
              <a:rPr lang="en-US"/>
              <a:t>.</a:t>
            </a:r>
          </a:p>
        </p:txBody>
      </p:sp>
    </p:spTree>
    <p:extLst>
      <p:ext uri="{BB962C8B-B14F-4D97-AF65-F5344CB8AC3E}">
        <p14:creationId xmlns:p14="http://schemas.microsoft.com/office/powerpoint/2010/main" val="4110699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4294967295"/>
          </p:nvPr>
        </p:nvSpPr>
        <p:spPr>
          <a:xfrm>
            <a:off x="8610600"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37931725" indent="-37474525">
              <a:defRPr sz="2400">
                <a:solidFill>
                  <a:schemeClr val="tx1"/>
                </a:solidFill>
                <a:latin typeface="Helvetica" panose="020B0604020202020204" pitchFamily="34" charset="0"/>
                <a:ea typeface="ＭＳ Ｐゴシック" panose="020B0600070205080204" pitchFamily="34" charset="-128"/>
              </a:defRPr>
            </a:lvl2pPr>
            <a:lvl3pPr>
              <a:defRPr sz="2400">
                <a:solidFill>
                  <a:schemeClr val="tx1"/>
                </a:solidFill>
                <a:latin typeface="Helvetica" panose="020B0604020202020204" pitchFamily="34" charset="0"/>
                <a:ea typeface="ＭＳ Ｐゴシック" panose="020B0600070205080204" pitchFamily="34" charset="-128"/>
              </a:defRPr>
            </a:lvl3pPr>
            <a:lvl4pPr>
              <a:defRPr sz="2400">
                <a:solidFill>
                  <a:schemeClr val="tx1"/>
                </a:solidFill>
                <a:latin typeface="Helvetica" panose="020B0604020202020204" pitchFamily="34" charset="0"/>
                <a:ea typeface="ＭＳ Ｐゴシック" panose="020B0600070205080204" pitchFamily="34" charset="-128"/>
              </a:defRPr>
            </a:lvl4pPr>
            <a:lvl5pPr>
              <a:defRPr sz="24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r>
              <a:rPr lang="de-CH" sz="1200">
                <a:solidFill>
                  <a:srgbClr val="A7A7A7"/>
                </a:solidFill>
              </a:rPr>
              <a:t>8.</a:t>
            </a:r>
            <a:fld id="{A61F0AA2-DF10-498D-B983-649E9D5DDFE7}" type="slidenum">
              <a:rPr lang="de-CH" sz="1200">
                <a:solidFill>
                  <a:srgbClr val="A7A7A7"/>
                </a:solidFill>
              </a:rPr>
              <a:pPr/>
              <a:t>77</a:t>
            </a:fld>
            <a:endParaRPr lang="de-CH" sz="1400">
              <a:solidFill>
                <a:srgbClr val="7E7E7E"/>
              </a:solidFill>
              <a:latin typeface="Times" panose="02020603050405020304" pitchFamily="18" charset="0"/>
            </a:endParaRPr>
          </a:p>
        </p:txBody>
      </p:sp>
      <p:sp>
        <p:nvSpPr>
          <p:cNvPr id="72709" name="Rectangle 2"/>
          <p:cNvSpPr>
            <a:spLocks noGrp="1" noChangeArrowheads="1"/>
          </p:cNvSpPr>
          <p:nvPr>
            <p:ph type="title"/>
          </p:nvPr>
        </p:nvSpPr>
        <p:spPr/>
        <p:txBody>
          <a:bodyPr/>
          <a:lstStyle/>
          <a:p>
            <a:r>
              <a:rPr lang="en-US" i="1" smtClean="0">
                <a:ea typeface="ＭＳ Ｐゴシック" panose="020B0600070205080204" pitchFamily="34" charset="-128"/>
              </a:rPr>
              <a:t>What you should know!</a:t>
            </a:r>
          </a:p>
        </p:txBody>
      </p:sp>
      <p:sp>
        <p:nvSpPr>
          <p:cNvPr id="72710" name="Rectangle 3"/>
          <p:cNvSpPr>
            <a:spLocks noGrp="1" noChangeArrowheads="1"/>
          </p:cNvSpPr>
          <p:nvPr>
            <p:ph type="body" idx="1"/>
          </p:nvPr>
        </p:nvSpPr>
        <p:spPr/>
        <p:txBody>
          <a:bodyPr/>
          <a:lstStyle/>
          <a:p>
            <a:pPr marL="382588" indent="-382588">
              <a:buClr>
                <a:srgbClr val="00027F"/>
              </a:buClr>
              <a:buFont typeface="Zapf Dingbats" charset="2"/>
              <a:buChar char=""/>
            </a:pPr>
            <a:r>
              <a:rPr lang="en-US" i="1" smtClean="0">
                <a:ea typeface="ＭＳ Ｐゴシック" panose="020B0600070205080204" pitchFamily="34" charset="-128"/>
              </a:rPr>
              <a:t>Why do I need </a:t>
            </a:r>
            <a:r>
              <a:rPr lang="en-US" i="1" smtClean="0">
                <a:solidFill>
                  <a:schemeClr val="accent2"/>
                </a:solidFill>
                <a:ea typeface="ＭＳ Ｐゴシック" panose="020B0600070205080204" pitchFamily="34" charset="-128"/>
              </a:rPr>
              <a:t>generics</a:t>
            </a:r>
            <a:r>
              <a:rPr lang="en-US" i="1" smtClean="0">
                <a:ea typeface="ＭＳ Ｐゴシック" panose="020B0600070205080204" pitchFamily="34" charset="-128"/>
              </a:rPr>
              <a:t>?</a:t>
            </a:r>
          </a:p>
          <a:p>
            <a:pPr marL="382588" indent="-382588">
              <a:buClr>
                <a:srgbClr val="00027F"/>
              </a:buClr>
              <a:buFont typeface="Zapf Dingbats" charset="2"/>
              <a:buChar char=""/>
            </a:pPr>
            <a:r>
              <a:rPr lang="en-US" i="1" smtClean="0">
                <a:ea typeface="ＭＳ Ｐゴシック" panose="020B0600070205080204" pitchFamily="34" charset="-128"/>
              </a:rPr>
              <a:t>Why is </a:t>
            </a:r>
            <a:r>
              <a:rPr lang="en-US" i="1" smtClean="0">
                <a:solidFill>
                  <a:schemeClr val="accent2"/>
                </a:solidFill>
                <a:ea typeface="ＭＳ Ｐゴシック" panose="020B0600070205080204" pitchFamily="34" charset="-128"/>
              </a:rPr>
              <a:t>casting</a:t>
            </a:r>
            <a:r>
              <a:rPr lang="en-US" i="1" smtClean="0">
                <a:ea typeface="ＭＳ Ｐゴシック" panose="020B0600070205080204" pitchFamily="34" charset="-128"/>
              </a:rPr>
              <a:t> dangerous?</a:t>
            </a:r>
          </a:p>
          <a:p>
            <a:pPr marL="382588" indent="-382588">
              <a:buClr>
                <a:srgbClr val="00027F"/>
              </a:buClr>
              <a:buFont typeface="Zapf Dingbats" charset="2"/>
              <a:buChar char=""/>
            </a:pPr>
            <a:r>
              <a:rPr lang="en-US" i="1" smtClean="0">
                <a:ea typeface="ＭＳ Ｐゴシック" panose="020B0600070205080204" pitchFamily="34" charset="-128"/>
              </a:rPr>
              <a:t>How do I </a:t>
            </a:r>
            <a:r>
              <a:rPr lang="en-US" i="1" smtClean="0">
                <a:solidFill>
                  <a:schemeClr val="accent2"/>
                </a:solidFill>
                <a:ea typeface="ＭＳ Ｐゴシック" panose="020B0600070205080204" pitchFamily="34" charset="-128"/>
              </a:rPr>
              <a:t>use</a:t>
            </a:r>
            <a:r>
              <a:rPr lang="en-US" i="1" smtClean="0">
                <a:ea typeface="ＭＳ Ｐゴシック" panose="020B0600070205080204" pitchFamily="34" charset="-128"/>
              </a:rPr>
              <a:t> generics?</a:t>
            </a:r>
          </a:p>
          <a:p>
            <a:pPr marL="382588" indent="-382588">
              <a:buClr>
                <a:srgbClr val="00027F"/>
              </a:buClr>
              <a:buFont typeface="Zapf Dingbats" charset="2"/>
              <a:buChar char=""/>
            </a:pPr>
            <a:r>
              <a:rPr lang="en-US" i="1" smtClean="0">
                <a:ea typeface="ＭＳ Ｐゴシック" panose="020B0600070205080204" pitchFamily="34" charset="-128"/>
              </a:rPr>
              <a:t>Can I </a:t>
            </a:r>
            <a:r>
              <a:rPr lang="en-US" i="1" smtClean="0">
                <a:solidFill>
                  <a:schemeClr val="accent2"/>
                </a:solidFill>
                <a:ea typeface="ＭＳ Ｐゴシック" panose="020B0600070205080204" pitchFamily="34" charset="-128"/>
              </a:rPr>
              <a:t>subtype </a:t>
            </a:r>
            <a:r>
              <a:rPr lang="en-US" i="1" smtClean="0">
                <a:ea typeface="ＭＳ Ｐゴシック" panose="020B0600070205080204" pitchFamily="34" charset="-128"/>
              </a:rPr>
              <a:t>a generic type?</a:t>
            </a:r>
          </a:p>
          <a:p>
            <a:pPr marL="382588" indent="-382588">
              <a:buClr>
                <a:srgbClr val="00027F"/>
              </a:buClr>
              <a:buFont typeface="Zapf Dingbats" charset="2"/>
              <a:buChar char=""/>
            </a:pPr>
            <a:r>
              <a:rPr lang="en-US" i="1" smtClean="0">
                <a:ea typeface="ＭＳ Ｐゴシック" panose="020B0600070205080204" pitchFamily="34" charset="-128"/>
              </a:rPr>
              <a:t>When is the </a:t>
            </a:r>
            <a:r>
              <a:rPr lang="en-US" i="1" smtClean="0">
                <a:solidFill>
                  <a:schemeClr val="accent2"/>
                </a:solidFill>
                <a:ea typeface="ＭＳ Ｐゴシック" panose="020B0600070205080204" pitchFamily="34" charset="-128"/>
              </a:rPr>
              <a:t>Abstract Factory</a:t>
            </a:r>
            <a:r>
              <a:rPr lang="en-US" i="1" smtClean="0">
                <a:ea typeface="ＭＳ Ｐゴシック" panose="020B0600070205080204" pitchFamily="34" charset="-128"/>
              </a:rPr>
              <a:t> pattern useful?</a:t>
            </a:r>
          </a:p>
          <a:p>
            <a:pPr marL="382588" indent="-382588">
              <a:buClr>
                <a:srgbClr val="00027F"/>
              </a:buClr>
              <a:buFont typeface="Zapf Dingbats" charset="2"/>
              <a:buChar char=""/>
            </a:pPr>
            <a:r>
              <a:rPr lang="en-US" i="1" smtClean="0">
                <a:ea typeface="ＭＳ Ｐゴシック" panose="020B0600070205080204" pitchFamily="34" charset="-128"/>
              </a:rPr>
              <a:t>Some uses of </a:t>
            </a:r>
            <a:r>
              <a:rPr lang="en-US" i="1" smtClean="0">
                <a:solidFill>
                  <a:schemeClr val="accent2"/>
                </a:solidFill>
                <a:ea typeface="ＭＳ Ｐゴシック" panose="020B0600070205080204" pitchFamily="34" charset="-128"/>
              </a:rPr>
              <a:t>Annotations</a:t>
            </a:r>
            <a:r>
              <a:rPr lang="en-US" i="1" smtClean="0">
                <a:ea typeface="ＭＳ Ｐゴシック" panose="020B0600070205080204" pitchFamily="34" charset="-128"/>
              </a:rPr>
              <a:t>?</a:t>
            </a:r>
          </a:p>
          <a:p>
            <a:pPr marL="382588" indent="-382588">
              <a:buClr>
                <a:srgbClr val="00027F"/>
              </a:buClr>
              <a:buFont typeface="Zapf Dingbats" charset="2"/>
              <a:buChar char=""/>
            </a:pPr>
            <a:r>
              <a:rPr lang="en-US" i="1" smtClean="0">
                <a:ea typeface="ＭＳ Ｐゴシック" panose="020B0600070205080204" pitchFamily="34" charset="-128"/>
              </a:rPr>
              <a:t>A Model-Driven Engineering Example</a:t>
            </a:r>
          </a:p>
          <a:p>
            <a:pPr marL="382588" indent="-382588">
              <a:buClr>
                <a:srgbClr val="00027F"/>
              </a:buClr>
              <a:buNone/>
            </a:pPr>
            <a:endParaRPr lang="en-US" i="1" smtClean="0">
              <a:ea typeface="ＭＳ Ｐゴシック" panose="020B0600070205080204" pitchFamily="34" charset="-128"/>
            </a:endParaRPr>
          </a:p>
        </p:txBody>
      </p:sp>
    </p:spTree>
    <p:extLst>
      <p:ext uri="{BB962C8B-B14F-4D97-AF65-F5344CB8AC3E}">
        <p14:creationId xmlns:p14="http://schemas.microsoft.com/office/powerpoint/2010/main" val="2010884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rPr>
              <a:t>9) Principle for Usable Design &amp; Usability Metrics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91831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83C38643-0A39-45AB-9F31-9A0802382435}" type="slidenum">
              <a:rPr lang="en-IE" altLang="en-US"/>
              <a:pPr/>
              <a:t>79</a:t>
            </a:fld>
            <a:endParaRPr lang="en-IE" altLang="en-US"/>
          </a:p>
        </p:txBody>
      </p:sp>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715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69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What is FP?</a:t>
            </a:r>
          </a:p>
        </p:txBody>
      </p:sp>
      <p:sp>
        <p:nvSpPr>
          <p:cNvPr id="632835" name="Rectangle 3"/>
          <p:cNvSpPr>
            <a:spLocks noGrp="1" noChangeArrowheads="1"/>
          </p:cNvSpPr>
          <p:nvPr>
            <p:ph type="body" idx="1"/>
          </p:nvPr>
        </p:nvSpPr>
        <p:spPr/>
        <p:txBody>
          <a:bodyPr>
            <a:normAutofit lnSpcReduction="10000"/>
          </a:bodyPr>
          <a:lstStyle/>
          <a:p>
            <a:r>
              <a:rPr lang="en-US" b="1"/>
              <a:t>functional programming:</a:t>
            </a:r>
            <a:r>
              <a:rPr lang="en-US"/>
              <a:t> A style of programming that emphasizes the use of </a:t>
            </a:r>
            <a:r>
              <a:rPr lang="en-US" b="1"/>
              <a:t>functions </a:t>
            </a:r>
            <a:r>
              <a:rPr lang="en-US"/>
              <a:t>(methods) to decompose a complex task into subtasks.</a:t>
            </a:r>
          </a:p>
          <a:p>
            <a:pPr lvl="1"/>
            <a:r>
              <a:rPr lang="en-US"/>
              <a:t>Examples of functional languages:</a:t>
            </a:r>
            <a:br>
              <a:rPr lang="en-US"/>
            </a:br>
            <a:r>
              <a:rPr lang="en-US"/>
              <a:t>LISP, Scheme, ML, Haskell, Erlang, F#, Clojure, ...</a:t>
            </a:r>
          </a:p>
          <a:p>
            <a:pPr lvl="1"/>
            <a:endParaRPr lang="en-US"/>
          </a:p>
          <a:p>
            <a:r>
              <a:rPr lang="en-US"/>
              <a:t>Java is considered an object-oriented language, not a functional language.</a:t>
            </a:r>
          </a:p>
          <a:p>
            <a:pPr lvl="1"/>
            <a:endParaRPr lang="en-US"/>
          </a:p>
          <a:p>
            <a:r>
              <a:rPr lang="en-US"/>
              <a:t>But Java 8 adds several language features to facilitate a partial functional programming style.</a:t>
            </a:r>
          </a:p>
        </p:txBody>
      </p:sp>
    </p:spTree>
    <p:extLst>
      <p:ext uri="{BB962C8B-B14F-4D97-AF65-F5344CB8AC3E}">
        <p14:creationId xmlns:p14="http://schemas.microsoft.com/office/powerpoint/2010/main" val="27752112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3BAE46D7-04F5-4036-A775-B56810A5E398}" type="slidenum">
              <a:rPr lang="en-IE" altLang="en-US"/>
              <a:pPr/>
              <a:t>80</a:t>
            </a:fld>
            <a:endParaRPr lang="en-IE" altLang="en-US"/>
          </a:p>
        </p:txBody>
      </p:sp>
      <p:sp>
        <p:nvSpPr>
          <p:cNvPr id="9113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r"/>
            <a:r>
              <a:rPr lang="en-GB" sz="3600"/>
              <a:t>Usability Engineering Lifecycle</a:t>
            </a:r>
            <a:r>
              <a:rPr lang="en-GB"/>
              <a:t> </a:t>
            </a:r>
            <a:br>
              <a:rPr lang="en-GB"/>
            </a:br>
            <a:r>
              <a:rPr lang="en-GB" sz="2400"/>
              <a:t>(Nielsen)</a:t>
            </a:r>
          </a:p>
        </p:txBody>
      </p:sp>
      <p:sp>
        <p:nvSpPr>
          <p:cNvPr id="91139" name="Rectangle 3"/>
          <p:cNvSpPr>
            <a:spLocks noGrp="1" noChangeArrowheads="1"/>
          </p:cNvSpPr>
          <p:nvPr>
            <p:ph type="body" idx="1"/>
          </p:nvPr>
        </p:nvSpPr>
        <p:spPr>
          <a:xfrm>
            <a:off x="2286000" y="1676400"/>
            <a:ext cx="7772400" cy="4876800"/>
          </a:xfrm>
        </p:spPr>
        <p:txBody>
          <a:bodyPr/>
          <a:lstStyle/>
          <a:p>
            <a:pPr marL="571500" indent="-571500">
              <a:lnSpc>
                <a:spcPct val="80000"/>
              </a:lnSpc>
              <a:spcBef>
                <a:spcPts val="500"/>
              </a:spcBef>
              <a:spcAft>
                <a:spcPts val="500"/>
              </a:spcAft>
              <a:buFont typeface="Wingdings" panose="05000000000000000000" pitchFamily="2" charset="2"/>
              <a:buAutoNum type="arabicPeriod"/>
            </a:pPr>
            <a:r>
              <a:rPr lang="en-GB" sz="2100"/>
              <a:t>Know the User </a:t>
            </a:r>
          </a:p>
          <a:p>
            <a:pPr marL="571500" indent="-571500">
              <a:lnSpc>
                <a:spcPct val="80000"/>
              </a:lnSpc>
              <a:spcBef>
                <a:spcPts val="500"/>
              </a:spcBef>
              <a:spcAft>
                <a:spcPts val="500"/>
              </a:spcAft>
              <a:buFont typeface="Wingdings" panose="05000000000000000000" pitchFamily="2" charset="2"/>
              <a:buAutoNum type="arabicPeriod"/>
            </a:pPr>
            <a:r>
              <a:rPr lang="en-GB" sz="2100"/>
              <a:t>Competitive Analysis </a:t>
            </a:r>
          </a:p>
          <a:p>
            <a:pPr marL="571500" indent="-571500">
              <a:lnSpc>
                <a:spcPct val="80000"/>
              </a:lnSpc>
              <a:spcBef>
                <a:spcPts val="500"/>
              </a:spcBef>
              <a:spcAft>
                <a:spcPts val="500"/>
              </a:spcAft>
              <a:buFont typeface="Wingdings" panose="05000000000000000000" pitchFamily="2" charset="2"/>
              <a:buAutoNum type="arabicPeriod"/>
            </a:pPr>
            <a:r>
              <a:rPr lang="en-GB" sz="2100"/>
              <a:t>Set Usability Goals </a:t>
            </a:r>
          </a:p>
          <a:p>
            <a:pPr marL="571500" indent="-571500">
              <a:lnSpc>
                <a:spcPct val="80000"/>
              </a:lnSpc>
              <a:spcBef>
                <a:spcPts val="500"/>
              </a:spcBef>
              <a:spcAft>
                <a:spcPts val="500"/>
              </a:spcAft>
              <a:buFont typeface="Wingdings" panose="05000000000000000000" pitchFamily="2" charset="2"/>
              <a:buAutoNum type="arabicPeriod"/>
            </a:pPr>
            <a:r>
              <a:rPr lang="en-GB" sz="2100"/>
              <a:t>Parallel Design </a:t>
            </a:r>
          </a:p>
          <a:p>
            <a:pPr marL="571500" indent="-571500">
              <a:lnSpc>
                <a:spcPct val="80000"/>
              </a:lnSpc>
              <a:spcBef>
                <a:spcPts val="500"/>
              </a:spcBef>
              <a:spcAft>
                <a:spcPts val="500"/>
              </a:spcAft>
              <a:buFont typeface="Wingdings" panose="05000000000000000000" pitchFamily="2" charset="2"/>
              <a:buAutoNum type="arabicPeriod"/>
            </a:pPr>
            <a:r>
              <a:rPr lang="en-GB" sz="2100"/>
              <a:t>Participatory Design </a:t>
            </a:r>
          </a:p>
          <a:p>
            <a:pPr marL="571500" indent="-571500">
              <a:lnSpc>
                <a:spcPct val="80000"/>
              </a:lnSpc>
              <a:spcBef>
                <a:spcPts val="500"/>
              </a:spcBef>
              <a:spcAft>
                <a:spcPts val="500"/>
              </a:spcAft>
              <a:buFont typeface="Wingdings" panose="05000000000000000000" pitchFamily="2" charset="2"/>
              <a:buAutoNum type="arabicPeriod"/>
            </a:pPr>
            <a:r>
              <a:rPr lang="en-GB" sz="2100"/>
              <a:t>Co-ordinated Design of Total Interface </a:t>
            </a:r>
          </a:p>
          <a:p>
            <a:pPr marL="571500" indent="-571500">
              <a:lnSpc>
                <a:spcPct val="80000"/>
              </a:lnSpc>
              <a:spcBef>
                <a:spcPts val="500"/>
              </a:spcBef>
              <a:spcAft>
                <a:spcPts val="500"/>
              </a:spcAft>
              <a:buFont typeface="Wingdings" panose="05000000000000000000" pitchFamily="2" charset="2"/>
              <a:buAutoNum type="arabicPeriod"/>
            </a:pPr>
            <a:r>
              <a:rPr lang="en-GB" sz="2100"/>
              <a:t>Applying Guidelines </a:t>
            </a:r>
          </a:p>
          <a:p>
            <a:pPr marL="571500" indent="-571500">
              <a:lnSpc>
                <a:spcPct val="80000"/>
              </a:lnSpc>
              <a:spcBef>
                <a:spcPts val="500"/>
              </a:spcBef>
              <a:spcAft>
                <a:spcPts val="500"/>
              </a:spcAft>
              <a:buFont typeface="Wingdings" panose="05000000000000000000" pitchFamily="2" charset="2"/>
              <a:buAutoNum type="arabicPeriod"/>
            </a:pPr>
            <a:r>
              <a:rPr lang="en-GB" sz="2100"/>
              <a:t>Prototyping </a:t>
            </a:r>
          </a:p>
          <a:p>
            <a:pPr marL="571500" indent="-571500">
              <a:lnSpc>
                <a:spcPct val="80000"/>
              </a:lnSpc>
              <a:spcBef>
                <a:spcPts val="500"/>
              </a:spcBef>
              <a:spcAft>
                <a:spcPts val="500"/>
              </a:spcAft>
              <a:buFont typeface="Wingdings" panose="05000000000000000000" pitchFamily="2" charset="2"/>
              <a:buAutoNum type="arabicPeriod"/>
            </a:pPr>
            <a:r>
              <a:rPr lang="en-GB" sz="2100"/>
              <a:t>Usability Evaluation (Inspection and Testing) </a:t>
            </a:r>
          </a:p>
          <a:p>
            <a:pPr marL="571500" indent="-571500">
              <a:lnSpc>
                <a:spcPct val="80000"/>
              </a:lnSpc>
              <a:spcBef>
                <a:spcPts val="500"/>
              </a:spcBef>
              <a:spcAft>
                <a:spcPts val="500"/>
              </a:spcAft>
              <a:buFont typeface="Wingdings" panose="05000000000000000000" pitchFamily="2" charset="2"/>
              <a:buAutoNum type="arabicPeriod"/>
            </a:pPr>
            <a:r>
              <a:rPr lang="en-GB" sz="2100"/>
              <a:t>Iterative Design </a:t>
            </a:r>
          </a:p>
          <a:p>
            <a:pPr marL="571500" indent="-571500">
              <a:lnSpc>
                <a:spcPct val="80000"/>
              </a:lnSpc>
              <a:spcBef>
                <a:spcPts val="500"/>
              </a:spcBef>
              <a:spcAft>
                <a:spcPts val="500"/>
              </a:spcAft>
              <a:buFont typeface="Wingdings" panose="05000000000000000000" pitchFamily="2" charset="2"/>
              <a:buAutoNum type="arabicPeriod"/>
            </a:pPr>
            <a:r>
              <a:rPr lang="en-GB" sz="2100"/>
              <a:t>Follow-up Studies </a:t>
            </a:r>
          </a:p>
        </p:txBody>
      </p:sp>
    </p:spTree>
    <p:extLst>
      <p:ext uri="{BB962C8B-B14F-4D97-AF65-F5344CB8AC3E}">
        <p14:creationId xmlns:p14="http://schemas.microsoft.com/office/powerpoint/2010/main" val="4504950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B15B9FF8-C1AA-44EC-A1F2-91B9B4629766}" type="slidenum">
              <a:rPr lang="en-IE" altLang="en-US"/>
              <a:pPr/>
              <a:t>81</a:t>
            </a:fld>
            <a:endParaRPr lang="en-IE" altLang="en-US"/>
          </a:p>
        </p:txBody>
      </p:sp>
      <p:sp>
        <p:nvSpPr>
          <p:cNvPr id="92162" name="Rectangle 2"/>
          <p:cNvSpPr>
            <a:spLocks noGrp="1" noChangeArrowheads="1"/>
          </p:cNvSpPr>
          <p:nvPr>
            <p:ph type="title"/>
          </p:nvPr>
        </p:nvSpPr>
        <p:spPr/>
        <p:txBody>
          <a:bodyPr/>
          <a:lstStyle/>
          <a:p>
            <a:r>
              <a:rPr lang="en-GB"/>
              <a:t>1. Know the User</a:t>
            </a:r>
          </a:p>
        </p:txBody>
      </p:sp>
      <p:sp>
        <p:nvSpPr>
          <p:cNvPr id="92163" name="Rectangle 3"/>
          <p:cNvSpPr>
            <a:spLocks noGrp="1" noChangeArrowheads="1"/>
          </p:cNvSpPr>
          <p:nvPr>
            <p:ph type="body" idx="1"/>
          </p:nvPr>
        </p:nvSpPr>
        <p:spPr>
          <a:xfrm>
            <a:off x="2209800" y="1600200"/>
            <a:ext cx="7848600" cy="4419600"/>
          </a:xfrm>
        </p:spPr>
        <p:txBody>
          <a:bodyPr>
            <a:normAutofit lnSpcReduction="10000"/>
          </a:bodyPr>
          <a:lstStyle/>
          <a:p>
            <a:pPr>
              <a:spcBef>
                <a:spcPts val="500"/>
              </a:spcBef>
              <a:spcAft>
                <a:spcPts val="500"/>
              </a:spcAft>
              <a:buFont typeface="Symbol" panose="05050102010706020507" pitchFamily="18" charset="2"/>
              <a:buChar char="·"/>
            </a:pPr>
            <a:r>
              <a:rPr lang="en-GB" sz="1900" b="1"/>
              <a:t>Observe Users in Working Environment</a:t>
            </a:r>
            <a:r>
              <a:rPr lang="en-GB" sz="1900"/>
              <a:t>: </a:t>
            </a:r>
            <a:br>
              <a:rPr lang="en-GB" sz="1900"/>
            </a:br>
            <a:r>
              <a:rPr lang="en-GB" sz="1900"/>
              <a:t>Site visits, unobtrusive observation. Don't believe their superiors! </a:t>
            </a:r>
          </a:p>
          <a:p>
            <a:pPr>
              <a:spcBef>
                <a:spcPts val="500"/>
              </a:spcBef>
              <a:spcAft>
                <a:spcPts val="500"/>
              </a:spcAft>
              <a:buFont typeface="Symbol" panose="05050102010706020507" pitchFamily="18" charset="2"/>
              <a:buChar char="·"/>
            </a:pPr>
            <a:r>
              <a:rPr lang="en-GB" sz="1900" b="1"/>
              <a:t>Individual User Characteristics</a:t>
            </a:r>
            <a:r>
              <a:rPr lang="en-GB" sz="1900"/>
              <a:t>: </a:t>
            </a:r>
            <a:br>
              <a:rPr lang="en-GB" sz="1900"/>
            </a:br>
            <a:r>
              <a:rPr lang="en-GB" sz="1900"/>
              <a:t>Classify users by experience (see next slide), educational level, age, amount of prior training, etc. </a:t>
            </a:r>
          </a:p>
          <a:p>
            <a:pPr>
              <a:spcBef>
                <a:spcPts val="500"/>
              </a:spcBef>
              <a:spcAft>
                <a:spcPts val="500"/>
              </a:spcAft>
              <a:buFont typeface="Symbol" panose="05050102010706020507" pitchFamily="18" charset="2"/>
              <a:buChar char="·"/>
            </a:pPr>
            <a:r>
              <a:rPr lang="en-GB" sz="1900" b="1"/>
              <a:t>Task Analysis</a:t>
            </a:r>
            <a:r>
              <a:rPr lang="en-GB" sz="1900"/>
              <a:t>: </a:t>
            </a:r>
            <a:br>
              <a:rPr lang="en-GB" sz="1900"/>
            </a:br>
            <a:r>
              <a:rPr lang="en-GB" sz="1900"/>
              <a:t>Users' overall goals, </a:t>
            </a:r>
            <a:r>
              <a:rPr lang="en-GB" sz="1900" i="1"/>
              <a:t>current</a:t>
            </a:r>
            <a:r>
              <a:rPr lang="en-GB" sz="1900"/>
              <a:t> approach, model of task, prerequisite information, exceptions to normal work flow. </a:t>
            </a:r>
          </a:p>
          <a:p>
            <a:pPr>
              <a:spcBef>
                <a:spcPts val="500"/>
              </a:spcBef>
              <a:spcAft>
                <a:spcPts val="500"/>
              </a:spcAft>
              <a:buFont typeface="Symbol" panose="05050102010706020507" pitchFamily="18" charset="2"/>
              <a:buChar char="·"/>
            </a:pPr>
            <a:r>
              <a:rPr lang="en-GB" sz="1900" b="1"/>
              <a:t>Functional Analysis</a:t>
            </a:r>
            <a:r>
              <a:rPr lang="en-GB" sz="1900"/>
              <a:t>: </a:t>
            </a:r>
            <a:br>
              <a:rPr lang="en-GB" sz="1900"/>
            </a:br>
            <a:r>
              <a:rPr lang="en-GB" sz="1900"/>
              <a:t>Functional reason for task: what really needs to be done, and what are merely surface procedures? </a:t>
            </a:r>
          </a:p>
          <a:p>
            <a:pPr>
              <a:spcBef>
                <a:spcPts val="500"/>
              </a:spcBef>
              <a:spcAft>
                <a:spcPts val="500"/>
              </a:spcAft>
              <a:buFont typeface="Symbol" panose="05050102010706020507" pitchFamily="18" charset="2"/>
              <a:buChar char="·"/>
            </a:pPr>
            <a:r>
              <a:rPr lang="en-GB" sz="1900" b="1"/>
              <a:t>Evolution of User and Task</a:t>
            </a:r>
            <a:r>
              <a:rPr lang="en-GB" sz="1900"/>
              <a:t>: </a:t>
            </a:r>
            <a:br>
              <a:rPr lang="en-GB" sz="1900"/>
            </a:br>
            <a:r>
              <a:rPr lang="en-GB" sz="1900"/>
              <a:t>Users change as they use system, then use system in new ways. </a:t>
            </a:r>
          </a:p>
          <a:p>
            <a:pPr lvl="1">
              <a:spcAft>
                <a:spcPts val="500"/>
              </a:spcAft>
            </a:pPr>
            <a:r>
              <a:rPr lang="en-GB" sz="1700"/>
              <a:t>Draw up set of typical </a:t>
            </a:r>
            <a:r>
              <a:rPr lang="en-GB" sz="1700" i="1"/>
              <a:t>user scenarios</a:t>
            </a:r>
            <a:r>
              <a:rPr lang="en-GB" sz="1700"/>
              <a:t> to set the scene for brainstorming, thinking aloud, or cognitive walkthrough, etc. </a:t>
            </a:r>
          </a:p>
        </p:txBody>
      </p:sp>
    </p:spTree>
    <p:extLst>
      <p:ext uri="{BB962C8B-B14F-4D97-AF65-F5344CB8AC3E}">
        <p14:creationId xmlns:p14="http://schemas.microsoft.com/office/powerpoint/2010/main" val="15899710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B6391831-2F9E-4813-BEAA-59334918BB76}" type="slidenum">
              <a:rPr lang="en-IE" altLang="en-US"/>
              <a:pPr/>
              <a:t>82</a:t>
            </a:fld>
            <a:endParaRPr lang="en-IE" altLang="en-US"/>
          </a:p>
        </p:txBody>
      </p:sp>
      <p:sp>
        <p:nvSpPr>
          <p:cNvPr id="93186" name="Rectangle 2050"/>
          <p:cNvSpPr>
            <a:spLocks noGrp="1" noChangeArrowheads="1"/>
          </p:cNvSpPr>
          <p:nvPr>
            <p:ph type="title"/>
          </p:nvPr>
        </p:nvSpPr>
        <p:spPr/>
        <p:txBody>
          <a:bodyPr/>
          <a:lstStyle/>
          <a:p>
            <a:r>
              <a:rPr lang="en-GB" sz="3500"/>
              <a:t>Categories of User Experience</a:t>
            </a:r>
            <a:endParaRPr lang="en-GB"/>
          </a:p>
        </p:txBody>
      </p:sp>
      <p:pic>
        <p:nvPicPr>
          <p:cNvPr id="93187" name="Picture 205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62200" y="1676400"/>
            <a:ext cx="7848600" cy="4419600"/>
          </a:xfrm>
        </p:spPr>
      </p:pic>
    </p:spTree>
    <p:extLst>
      <p:ext uri="{BB962C8B-B14F-4D97-AF65-F5344CB8AC3E}">
        <p14:creationId xmlns:p14="http://schemas.microsoft.com/office/powerpoint/2010/main" val="30129351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6C2EAED3-1CA8-4F0B-8B17-988538E8138B}" type="slidenum">
              <a:rPr lang="en-IE" altLang="en-US"/>
              <a:pPr/>
              <a:t>83</a:t>
            </a:fld>
            <a:endParaRPr lang="en-IE" altLang="en-US"/>
          </a:p>
        </p:txBody>
      </p:sp>
      <p:sp>
        <p:nvSpPr>
          <p:cNvPr id="94210" name="Rectangle 2050"/>
          <p:cNvSpPr>
            <a:spLocks noGrp="1" noChangeArrowheads="1"/>
          </p:cNvSpPr>
          <p:nvPr>
            <p:ph type="title"/>
          </p:nvPr>
        </p:nvSpPr>
        <p:spPr/>
        <p:txBody>
          <a:bodyPr/>
          <a:lstStyle/>
          <a:p>
            <a:r>
              <a:rPr lang="en-GB"/>
              <a:t>2. Competitive Analysis</a:t>
            </a:r>
          </a:p>
        </p:txBody>
      </p:sp>
      <p:sp>
        <p:nvSpPr>
          <p:cNvPr id="94211" name="Rectangle 2051"/>
          <p:cNvSpPr>
            <a:spLocks noGrp="1" noChangeArrowheads="1"/>
          </p:cNvSpPr>
          <p:nvPr>
            <p:ph type="body" idx="1"/>
          </p:nvPr>
        </p:nvSpPr>
        <p:spPr>
          <a:xfrm>
            <a:off x="2286000" y="1828800"/>
            <a:ext cx="7772400" cy="4114800"/>
          </a:xfrm>
        </p:spPr>
        <p:txBody>
          <a:bodyPr/>
          <a:lstStyle/>
          <a:p>
            <a:pPr>
              <a:spcBef>
                <a:spcPts val="500"/>
              </a:spcBef>
              <a:spcAft>
                <a:spcPts val="500"/>
              </a:spcAft>
            </a:pPr>
            <a:r>
              <a:rPr lang="en-GB" sz="2600"/>
              <a:t>Competitive analysis of software components: </a:t>
            </a:r>
          </a:p>
          <a:p>
            <a:pPr lvl="1">
              <a:spcAft>
                <a:spcPts val="500"/>
              </a:spcAft>
              <a:buFont typeface="Symbol" panose="05050102010706020507" pitchFamily="18" charset="2"/>
              <a:buChar char="·"/>
            </a:pPr>
            <a:r>
              <a:rPr lang="en-GB" sz="2200"/>
              <a:t>Use existing interface framework as far as possible (Motif, MS-Windows, Java AWT) - saves a </a:t>
            </a:r>
            <a:r>
              <a:rPr lang="en-GB" sz="2200" i="1"/>
              <a:t>lot</a:t>
            </a:r>
            <a:r>
              <a:rPr lang="en-GB" sz="2200"/>
              <a:t> of work. </a:t>
            </a:r>
          </a:p>
          <a:p>
            <a:pPr lvl="1">
              <a:spcAft>
                <a:spcPts val="500"/>
              </a:spcAft>
              <a:buFont typeface="Symbol" panose="05050102010706020507" pitchFamily="18" charset="2"/>
              <a:buChar char="·"/>
            </a:pPr>
            <a:r>
              <a:rPr lang="en-GB" sz="2200"/>
              <a:t>Use existing components and applications rather than re-inventing the wheel. </a:t>
            </a:r>
          </a:p>
          <a:p>
            <a:pPr>
              <a:spcBef>
                <a:spcPts val="500"/>
              </a:spcBef>
              <a:spcAft>
                <a:spcPts val="500"/>
              </a:spcAft>
            </a:pPr>
            <a:r>
              <a:rPr lang="en-GB" sz="2600"/>
              <a:t>Competitive analysis of competing systems: </a:t>
            </a:r>
          </a:p>
          <a:p>
            <a:pPr lvl="1">
              <a:spcAft>
                <a:spcPts val="500"/>
              </a:spcAft>
              <a:buFont typeface="Symbol" panose="05050102010706020507" pitchFamily="18" charset="2"/>
              <a:buChar char="·"/>
            </a:pPr>
            <a:r>
              <a:rPr lang="en-GB" sz="2200"/>
              <a:t>Analyse competing products heuristically or empirically. </a:t>
            </a:r>
          </a:p>
          <a:p>
            <a:pPr lvl="1">
              <a:spcAft>
                <a:spcPts val="500"/>
              </a:spcAft>
              <a:buFont typeface="Symbol" panose="05050102010706020507" pitchFamily="18" charset="2"/>
              <a:buChar char="·"/>
            </a:pPr>
            <a:r>
              <a:rPr lang="en-GB" sz="2200"/>
              <a:t>“Intelligent borrowing” of ideas from other systems. </a:t>
            </a:r>
          </a:p>
        </p:txBody>
      </p:sp>
    </p:spTree>
    <p:extLst>
      <p:ext uri="{BB962C8B-B14F-4D97-AF65-F5344CB8AC3E}">
        <p14:creationId xmlns:p14="http://schemas.microsoft.com/office/powerpoint/2010/main" val="13693746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610600" y="6356350"/>
            <a:ext cx="2743200" cy="365125"/>
          </a:xfrm>
        </p:spPr>
        <p:txBody>
          <a:bodyPr/>
          <a:lstStyle/>
          <a:p>
            <a:fld id="{41FB61B8-A888-492A-8744-1F3FA78859E1}" type="slidenum">
              <a:rPr lang="en-IE" altLang="en-US"/>
              <a:pPr/>
              <a:t>84</a:t>
            </a:fld>
            <a:endParaRPr lang="en-IE" altLang="en-US"/>
          </a:p>
        </p:txBody>
      </p:sp>
      <p:sp>
        <p:nvSpPr>
          <p:cNvPr id="95234" name="Rectangle 1026"/>
          <p:cNvSpPr>
            <a:spLocks noGrp="1" noChangeArrowheads="1"/>
          </p:cNvSpPr>
          <p:nvPr>
            <p:ph type="title"/>
          </p:nvPr>
        </p:nvSpPr>
        <p:spPr/>
        <p:txBody>
          <a:bodyPr/>
          <a:lstStyle/>
          <a:p>
            <a:r>
              <a:rPr lang="en-GB"/>
              <a:t>3. Set Usability Goals</a:t>
            </a:r>
          </a:p>
        </p:txBody>
      </p:sp>
      <p:sp>
        <p:nvSpPr>
          <p:cNvPr id="95235" name="Rectangle 1027"/>
          <p:cNvSpPr>
            <a:spLocks noGrp="1" noChangeArrowheads="1"/>
          </p:cNvSpPr>
          <p:nvPr>
            <p:ph type="body" idx="1"/>
          </p:nvPr>
        </p:nvSpPr>
        <p:spPr>
          <a:xfrm>
            <a:off x="2057400" y="1600200"/>
            <a:ext cx="7772400" cy="4114800"/>
          </a:xfrm>
        </p:spPr>
        <p:txBody>
          <a:bodyPr/>
          <a:lstStyle/>
          <a:p>
            <a:pPr>
              <a:spcBef>
                <a:spcPts val="500"/>
              </a:spcBef>
              <a:spcAft>
                <a:spcPts val="500"/>
              </a:spcAft>
              <a:buFont typeface="Symbol" panose="05050102010706020507" pitchFamily="18" charset="2"/>
              <a:buChar char="·"/>
            </a:pPr>
            <a:r>
              <a:rPr lang="en-GB"/>
              <a:t>Decide in advance on usability metrics and desired level of </a:t>
            </a:r>
            <a:r>
              <a:rPr lang="en-GB" i="1"/>
              <a:t>measured</a:t>
            </a:r>
            <a:r>
              <a:rPr lang="en-GB"/>
              <a:t> usability (usability goal line).</a:t>
            </a:r>
          </a:p>
          <a:p>
            <a:pPr>
              <a:spcBef>
                <a:spcPts val="500"/>
              </a:spcBef>
              <a:spcAft>
                <a:spcPts val="500"/>
              </a:spcAft>
              <a:buFont typeface="Symbol" panose="05050102010706020507" pitchFamily="18" charset="2"/>
              <a:buChar char="·"/>
            </a:pPr>
            <a:r>
              <a:rPr lang="en-GB"/>
              <a:t>Financial impact analysis - estimate savings based on </a:t>
            </a:r>
            <a:r>
              <a:rPr lang="en-GB" i="1"/>
              <a:t>loaded cost</a:t>
            </a:r>
            <a:r>
              <a:rPr lang="en-GB"/>
              <a:t> of users, compared to cost of usability effort.</a:t>
            </a:r>
          </a:p>
          <a:p>
            <a:pPr>
              <a:spcBef>
                <a:spcPts val="500"/>
              </a:spcBef>
              <a:spcAft>
                <a:spcPts val="500"/>
              </a:spcAft>
              <a:buNone/>
            </a:pPr>
            <a:endParaRPr lang="en-GB"/>
          </a:p>
        </p:txBody>
      </p:sp>
      <p:graphicFrame>
        <p:nvGraphicFramePr>
          <p:cNvPr id="95237" name="Object 1029"/>
          <p:cNvGraphicFramePr>
            <a:graphicFrameLocks noChangeAspect="1"/>
          </p:cNvGraphicFramePr>
          <p:nvPr/>
        </p:nvGraphicFramePr>
        <p:xfrm>
          <a:off x="3278188" y="5197476"/>
          <a:ext cx="5308600" cy="1127125"/>
        </p:xfrm>
        <a:graphic>
          <a:graphicData uri="http://schemas.openxmlformats.org/presentationml/2006/ole">
            <mc:AlternateContent xmlns:mc="http://schemas.openxmlformats.org/markup-compatibility/2006">
              <mc:Choice xmlns:v="urn:schemas-microsoft-com:vml" Requires="v">
                <p:oleObj spid="_x0000_s2055" name="Worksheet" r:id="rId3" imgW="2210094" imgH="467020" progId="Excel.Sheet.8">
                  <p:embed/>
                </p:oleObj>
              </mc:Choice>
              <mc:Fallback>
                <p:oleObj name="Worksheet" r:id="rId3" imgW="2210094" imgH="46702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188" y="5197476"/>
                        <a:ext cx="5308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28076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610600" y="6356350"/>
            <a:ext cx="2743200" cy="365125"/>
          </a:xfrm>
        </p:spPr>
        <p:txBody>
          <a:bodyPr/>
          <a:lstStyle/>
          <a:p>
            <a:fld id="{96BDBD87-E249-486D-9B17-EB967B3DA456}" type="slidenum">
              <a:rPr lang="en-IE" altLang="en-US"/>
              <a:pPr/>
              <a:t>85</a:t>
            </a:fld>
            <a:endParaRPr lang="en-IE" altLang="en-US"/>
          </a:p>
        </p:txBody>
      </p:sp>
      <p:sp>
        <p:nvSpPr>
          <p:cNvPr id="96258" name="Rectangle 1026"/>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4. Parallel Design</a:t>
            </a:r>
          </a:p>
        </p:txBody>
      </p:sp>
      <p:sp>
        <p:nvSpPr>
          <p:cNvPr id="96259" name="Rectangle 1027"/>
          <p:cNvSpPr>
            <a:spLocks noGrp="1" noChangeArrowheads="1"/>
          </p:cNvSpPr>
          <p:nvPr>
            <p:ph type="body" idx="1"/>
          </p:nvPr>
        </p:nvSpPr>
        <p:spPr>
          <a:xfrm>
            <a:off x="2209801" y="1600200"/>
            <a:ext cx="3471863" cy="4114800"/>
          </a:xfrm>
        </p:spPr>
        <p:txBody>
          <a:bodyPr/>
          <a:lstStyle/>
          <a:p>
            <a:pPr>
              <a:spcBef>
                <a:spcPts val="500"/>
              </a:spcBef>
              <a:spcAft>
                <a:spcPts val="500"/>
              </a:spcAft>
            </a:pPr>
            <a:r>
              <a:rPr lang="en-GB" sz="2100"/>
              <a:t>Explore design alternatives - designers should work </a:t>
            </a:r>
            <a:r>
              <a:rPr lang="en-GB" sz="2100" i="1"/>
              <a:t>independently</a:t>
            </a:r>
            <a:r>
              <a:rPr lang="en-GB" sz="2100"/>
              <a:t>, then compare draft designs.</a:t>
            </a:r>
          </a:p>
          <a:p>
            <a:pPr>
              <a:spcBef>
                <a:spcPts val="500"/>
              </a:spcBef>
              <a:spcAft>
                <a:spcPts val="500"/>
              </a:spcAft>
            </a:pPr>
            <a:r>
              <a:rPr lang="en-GB" sz="2100"/>
              <a:t>Brainstorm with whole team (engineers, graphic designer, writer, marketing types, usability specialist, one or two representative users). </a:t>
            </a:r>
          </a:p>
        </p:txBody>
      </p:sp>
      <p:pic>
        <p:nvPicPr>
          <p:cNvPr id="96260"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4552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507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41D67569-B669-458F-BD93-65FB2806837F}" type="slidenum">
              <a:rPr lang="en-IE" altLang="en-US"/>
              <a:pPr/>
              <a:t>86</a:t>
            </a:fld>
            <a:endParaRPr lang="en-IE" altLang="en-US"/>
          </a:p>
        </p:txBody>
      </p:sp>
      <p:sp>
        <p:nvSpPr>
          <p:cNvPr id="97282" name="Rectangle 1026"/>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How To Brainstorm</a:t>
            </a:r>
          </a:p>
        </p:txBody>
      </p:sp>
      <p:sp>
        <p:nvSpPr>
          <p:cNvPr id="97283" name="Rectangle 1027"/>
          <p:cNvSpPr>
            <a:spLocks noGrp="1" noChangeArrowheads="1"/>
          </p:cNvSpPr>
          <p:nvPr>
            <p:ph type="body" idx="1"/>
          </p:nvPr>
        </p:nvSpPr>
        <p:spPr>
          <a:xfrm>
            <a:off x="2209800" y="1676400"/>
            <a:ext cx="7772400" cy="4114800"/>
          </a:xfrm>
        </p:spPr>
        <p:txBody>
          <a:bodyPr/>
          <a:lstStyle/>
          <a:p>
            <a:pPr>
              <a:spcBef>
                <a:spcPts val="500"/>
              </a:spcBef>
              <a:spcAft>
                <a:spcPts val="500"/>
              </a:spcAft>
            </a:pPr>
            <a:r>
              <a:rPr lang="en-GB" sz="2100"/>
              <a:t>Meet away from usual workplace (different building, hut in the mountains). </a:t>
            </a:r>
          </a:p>
          <a:p>
            <a:pPr>
              <a:spcBef>
                <a:spcPts val="500"/>
              </a:spcBef>
              <a:spcAft>
                <a:spcPts val="500"/>
              </a:spcAft>
            </a:pPr>
            <a:r>
              <a:rPr lang="en-GB" sz="2100"/>
              <a:t>Use plenty of paper. Cover the walls with it! </a:t>
            </a:r>
          </a:p>
          <a:p>
            <a:pPr>
              <a:spcBef>
                <a:spcPts val="500"/>
              </a:spcBef>
              <a:spcAft>
                <a:spcPts val="500"/>
              </a:spcAft>
            </a:pPr>
            <a:r>
              <a:rPr lang="en-GB" sz="2100"/>
              <a:t>Draw. Scribble. Use lots of coloured pens. </a:t>
            </a:r>
          </a:p>
          <a:p>
            <a:pPr>
              <a:spcBef>
                <a:spcPts val="500"/>
              </a:spcBef>
              <a:spcAft>
                <a:spcPts val="500"/>
              </a:spcAft>
            </a:pPr>
            <a:r>
              <a:rPr lang="en-GB" sz="2100"/>
              <a:t>Three rules during brainstorming: </a:t>
            </a:r>
          </a:p>
          <a:p>
            <a:pPr lvl="1">
              <a:spcAft>
                <a:spcPts val="500"/>
              </a:spcAft>
            </a:pPr>
            <a:r>
              <a:rPr lang="en-GB" sz="2000"/>
              <a:t>No one is allowed to criticise another's ideas. </a:t>
            </a:r>
          </a:p>
          <a:p>
            <a:pPr lvl="1">
              <a:spcAft>
                <a:spcPts val="500"/>
              </a:spcAft>
            </a:pPr>
            <a:r>
              <a:rPr lang="en-GB" sz="2000"/>
              <a:t>Engineers must not say it can't be implemented. </a:t>
            </a:r>
          </a:p>
          <a:p>
            <a:pPr lvl="1">
              <a:spcAft>
                <a:spcPts val="500"/>
              </a:spcAft>
            </a:pPr>
            <a:r>
              <a:rPr lang="en-GB" sz="2000"/>
              <a:t>Graphic designer must not laugh at engineers' drawings. </a:t>
            </a:r>
          </a:p>
          <a:p>
            <a:pPr>
              <a:spcBef>
                <a:spcPts val="500"/>
              </a:spcBef>
              <a:spcAft>
                <a:spcPts val="500"/>
              </a:spcAft>
              <a:buFont typeface="Symbol" panose="05050102010706020507" pitchFamily="18" charset="2"/>
              <a:buChar char="·"/>
            </a:pPr>
            <a:r>
              <a:rPr lang="en-GB" sz="2100"/>
              <a:t>Only </a:t>
            </a:r>
            <a:r>
              <a:rPr lang="en-GB" sz="2100" i="1"/>
              <a:t>after</a:t>
            </a:r>
            <a:r>
              <a:rPr lang="en-GB" sz="2100"/>
              <a:t> brainstorming, organise ideas and consider their practicality and viability.</a:t>
            </a:r>
          </a:p>
        </p:txBody>
      </p:sp>
    </p:spTree>
    <p:extLst>
      <p:ext uri="{BB962C8B-B14F-4D97-AF65-F5344CB8AC3E}">
        <p14:creationId xmlns:p14="http://schemas.microsoft.com/office/powerpoint/2010/main" val="19199478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78ABE125-05D3-46C3-A132-14AACCE6E308}" type="slidenum">
              <a:rPr lang="en-IE" altLang="en-US"/>
              <a:pPr/>
              <a:t>87</a:t>
            </a:fld>
            <a:endParaRPr lang="en-IE" altLang="en-US"/>
          </a:p>
        </p:txBody>
      </p:sp>
      <p:sp>
        <p:nvSpPr>
          <p:cNvPr id="98306" name="Rectangle 2050"/>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5. Participatory Design</a:t>
            </a:r>
          </a:p>
        </p:txBody>
      </p:sp>
      <p:sp>
        <p:nvSpPr>
          <p:cNvPr id="98307" name="Rectangle 2051"/>
          <p:cNvSpPr>
            <a:spLocks noGrp="1" noChangeArrowheads="1"/>
          </p:cNvSpPr>
          <p:nvPr>
            <p:ph type="body" idx="1"/>
          </p:nvPr>
        </p:nvSpPr>
        <p:spPr>
          <a:xfrm>
            <a:off x="2209800" y="1676400"/>
            <a:ext cx="7772400" cy="4114800"/>
          </a:xfrm>
        </p:spPr>
        <p:txBody>
          <a:bodyPr/>
          <a:lstStyle/>
          <a:p>
            <a:pPr>
              <a:spcBef>
                <a:spcPts val="500"/>
              </a:spcBef>
              <a:spcAft>
                <a:spcPts val="500"/>
              </a:spcAft>
            </a:pPr>
            <a:r>
              <a:rPr lang="en-GB" sz="2100"/>
              <a:t>Have access to pool of </a:t>
            </a:r>
            <a:r>
              <a:rPr lang="en-GB" sz="2100" i="1"/>
              <a:t>representative</a:t>
            </a:r>
            <a:r>
              <a:rPr lang="en-GB" sz="2100"/>
              <a:t> users. </a:t>
            </a:r>
          </a:p>
          <a:p>
            <a:pPr>
              <a:spcBef>
                <a:spcPts val="500"/>
              </a:spcBef>
              <a:spcAft>
                <a:spcPts val="500"/>
              </a:spcAft>
            </a:pPr>
            <a:r>
              <a:rPr lang="en-GB" sz="2100"/>
              <a:t>Users become first class members in design process</a:t>
            </a:r>
          </a:p>
          <a:p>
            <a:pPr lvl="1">
              <a:spcAft>
                <a:spcPts val="500"/>
              </a:spcAft>
            </a:pPr>
            <a:r>
              <a:rPr lang="en-GB" sz="2000"/>
              <a:t>active collaborators vs passive participants</a:t>
            </a:r>
          </a:p>
          <a:p>
            <a:pPr>
              <a:spcBef>
                <a:spcPts val="500"/>
              </a:spcBef>
              <a:spcAft>
                <a:spcPts val="500"/>
              </a:spcAft>
            </a:pPr>
            <a:r>
              <a:rPr lang="en-GB" sz="2100"/>
              <a:t>Users considered subject matter experts</a:t>
            </a:r>
          </a:p>
          <a:p>
            <a:pPr lvl="1">
              <a:spcAft>
                <a:spcPts val="500"/>
              </a:spcAft>
            </a:pPr>
            <a:r>
              <a:rPr lang="en-GB" sz="2000"/>
              <a:t>know all about the work context</a:t>
            </a:r>
          </a:p>
          <a:p>
            <a:pPr>
              <a:spcBef>
                <a:spcPts val="500"/>
              </a:spcBef>
              <a:spcAft>
                <a:spcPts val="500"/>
              </a:spcAft>
            </a:pPr>
            <a:r>
              <a:rPr lang="en-GB" sz="2100"/>
              <a:t>Iterative process</a:t>
            </a:r>
          </a:p>
          <a:p>
            <a:pPr lvl="1">
              <a:spcAft>
                <a:spcPts val="500"/>
              </a:spcAft>
            </a:pPr>
            <a:r>
              <a:rPr lang="en-GB" sz="2000"/>
              <a:t>all design stages subject to revision</a:t>
            </a:r>
          </a:p>
          <a:p>
            <a:pPr>
              <a:spcBef>
                <a:spcPts val="500"/>
              </a:spcBef>
              <a:spcAft>
                <a:spcPts val="500"/>
              </a:spcAft>
            </a:pPr>
            <a:r>
              <a:rPr lang="en-GB" sz="2100"/>
              <a:t>Guided discussion of prototypes, paper mock-ups, screen designs with representative users. </a:t>
            </a:r>
          </a:p>
          <a:p>
            <a:pPr>
              <a:spcBef>
                <a:spcPts val="500"/>
              </a:spcBef>
              <a:spcAft>
                <a:spcPts val="500"/>
              </a:spcAft>
            </a:pPr>
            <a:r>
              <a:rPr lang="en-GB" sz="2100"/>
              <a:t>Similar to JAD though of British/Scandinavian origin</a:t>
            </a:r>
          </a:p>
        </p:txBody>
      </p:sp>
    </p:spTree>
    <p:extLst>
      <p:ext uri="{BB962C8B-B14F-4D97-AF65-F5344CB8AC3E}">
        <p14:creationId xmlns:p14="http://schemas.microsoft.com/office/powerpoint/2010/main" val="34816164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5D3263C4-A13E-4D7D-B79B-1F29A4191E0B}" type="slidenum">
              <a:rPr lang="en-IE" altLang="en-US"/>
              <a:pPr/>
              <a:t>88</a:t>
            </a:fld>
            <a:endParaRPr lang="en-IE" altLang="en-US"/>
          </a:p>
        </p:txBody>
      </p:sp>
      <p:sp>
        <p:nvSpPr>
          <p:cNvPr id="115714" name="Rectangle 2"/>
          <p:cNvSpPr>
            <a:spLocks noGrp="1" noChangeArrowheads="1"/>
          </p:cNvSpPr>
          <p:nvPr>
            <p:ph type="title"/>
          </p:nvPr>
        </p:nvSpPr>
        <p:spPr/>
        <p:txBody>
          <a:bodyPr/>
          <a:lstStyle/>
          <a:p>
            <a:r>
              <a:rPr lang="en-US"/>
              <a:t>5. Participatory Design </a:t>
            </a:r>
            <a:r>
              <a:rPr lang="en-US" sz="2600"/>
              <a:t>(contd)</a:t>
            </a:r>
          </a:p>
        </p:txBody>
      </p:sp>
      <p:sp>
        <p:nvSpPr>
          <p:cNvPr id="115715" name="Rectangle 3"/>
          <p:cNvSpPr>
            <a:spLocks noGrp="1" noChangeArrowheads="1"/>
          </p:cNvSpPr>
          <p:nvPr>
            <p:ph type="body" idx="1"/>
          </p:nvPr>
        </p:nvSpPr>
        <p:spPr>
          <a:xfrm>
            <a:off x="2209800" y="1600200"/>
            <a:ext cx="7848600" cy="4648200"/>
          </a:xfrm>
        </p:spPr>
        <p:txBody>
          <a:bodyPr/>
          <a:lstStyle/>
          <a:p>
            <a:r>
              <a:rPr lang="en-US" sz="1900"/>
              <a:t>Users are excellent at reacting to suggested system designs</a:t>
            </a:r>
          </a:p>
          <a:p>
            <a:pPr lvl="1"/>
            <a:r>
              <a:rPr lang="en-US" sz="1700"/>
              <a:t>Designs must be concrete and visible</a:t>
            </a:r>
          </a:p>
          <a:p>
            <a:r>
              <a:rPr lang="en-US" sz="1900"/>
              <a:t>Users bring in important “folk” knowledge of work context</a:t>
            </a:r>
          </a:p>
          <a:p>
            <a:pPr lvl="1"/>
            <a:r>
              <a:rPr lang="en-US" sz="1700"/>
              <a:t>Knowledge may be otherwise inaccessible to design team</a:t>
            </a:r>
          </a:p>
          <a:p>
            <a:r>
              <a:rPr lang="en-US" sz="1900"/>
              <a:t>Greater buy-in for the system often results</a:t>
            </a:r>
            <a:br>
              <a:rPr lang="en-US" sz="1900"/>
            </a:br>
            <a:endParaRPr lang="en-US" sz="1900"/>
          </a:p>
          <a:p>
            <a:r>
              <a:rPr lang="en-US" sz="1900"/>
              <a:t>Hard to get a good pool of end users</a:t>
            </a:r>
          </a:p>
          <a:p>
            <a:pPr lvl="1"/>
            <a:r>
              <a:rPr lang="en-US" sz="1700"/>
              <a:t>Expensive, reluctance ...</a:t>
            </a:r>
          </a:p>
          <a:p>
            <a:r>
              <a:rPr lang="en-US" sz="1900"/>
              <a:t>Users are not expert designers</a:t>
            </a:r>
          </a:p>
          <a:p>
            <a:pPr lvl="1"/>
            <a:r>
              <a:rPr lang="en-US" sz="1700"/>
              <a:t>Don’t expect them to come up with design ideas from scratch</a:t>
            </a:r>
          </a:p>
          <a:p>
            <a:r>
              <a:rPr lang="en-US" sz="1900"/>
              <a:t>The user is not always right</a:t>
            </a:r>
          </a:p>
          <a:p>
            <a:pPr lvl="1"/>
            <a:r>
              <a:rPr lang="en-US" sz="1700"/>
              <a:t>Don’t expect them to know what they want</a:t>
            </a:r>
          </a:p>
        </p:txBody>
      </p:sp>
    </p:spTree>
    <p:extLst>
      <p:ext uri="{BB962C8B-B14F-4D97-AF65-F5344CB8AC3E}">
        <p14:creationId xmlns:p14="http://schemas.microsoft.com/office/powerpoint/2010/main" val="14194316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401F05A6-E60B-4E2C-B20A-A9465438CCF0}" type="slidenum">
              <a:rPr lang="en-IE" altLang="en-US"/>
              <a:pPr/>
              <a:t>89</a:t>
            </a:fld>
            <a:endParaRPr lang="en-IE" altLang="en-US"/>
          </a:p>
        </p:txBody>
      </p:sp>
      <p:sp>
        <p:nvSpPr>
          <p:cNvPr id="116738" name="Rectangle 1026"/>
          <p:cNvSpPr>
            <a:spLocks noGrp="1" noChangeArrowheads="1"/>
          </p:cNvSpPr>
          <p:nvPr>
            <p:ph type="title"/>
          </p:nvPr>
        </p:nvSpPr>
        <p:spPr>
          <a:xfrm>
            <a:off x="2133600" y="381000"/>
            <a:ext cx="7772400" cy="1143000"/>
          </a:xfrm>
        </p:spPr>
        <p:txBody>
          <a:bodyPr>
            <a:normAutofit/>
          </a:bodyPr>
          <a:lstStyle/>
          <a:p>
            <a:r>
              <a:rPr lang="en-US"/>
              <a:t>Methods of Involving Users</a:t>
            </a:r>
          </a:p>
        </p:txBody>
      </p:sp>
      <p:sp>
        <p:nvSpPr>
          <p:cNvPr id="116739" name="Rectangle 1027"/>
          <p:cNvSpPr>
            <a:spLocks noGrp="1" noChangeArrowheads="1"/>
          </p:cNvSpPr>
          <p:nvPr>
            <p:ph type="body" idx="1"/>
          </p:nvPr>
        </p:nvSpPr>
        <p:spPr>
          <a:xfrm>
            <a:off x="2209800" y="1676400"/>
            <a:ext cx="7848600" cy="4724400"/>
          </a:xfrm>
        </p:spPr>
        <p:txBody>
          <a:bodyPr/>
          <a:lstStyle/>
          <a:p>
            <a:pPr>
              <a:lnSpc>
                <a:spcPct val="90000"/>
              </a:lnSpc>
            </a:pPr>
            <a:r>
              <a:rPr lang="en-US" sz="2100"/>
              <a:t>At the very least, talk to users</a:t>
            </a:r>
          </a:p>
          <a:p>
            <a:pPr lvl="1">
              <a:lnSpc>
                <a:spcPct val="90000"/>
              </a:lnSpc>
            </a:pPr>
            <a:r>
              <a:rPr lang="en-US" sz="2000"/>
              <a:t>Surprising how many designers don’t!</a:t>
            </a:r>
          </a:p>
          <a:p>
            <a:pPr>
              <a:lnSpc>
                <a:spcPct val="90000"/>
              </a:lnSpc>
            </a:pPr>
            <a:r>
              <a:rPr lang="en-US" sz="2100"/>
              <a:t>Interviews</a:t>
            </a:r>
          </a:p>
          <a:p>
            <a:pPr lvl="1">
              <a:lnSpc>
                <a:spcPct val="90000"/>
              </a:lnSpc>
            </a:pPr>
            <a:r>
              <a:rPr lang="en-US" sz="2000"/>
              <a:t>Used to discover user’s culture, requirements, expectations, etc.</a:t>
            </a:r>
          </a:p>
          <a:p>
            <a:pPr>
              <a:lnSpc>
                <a:spcPct val="90000"/>
              </a:lnSpc>
            </a:pPr>
            <a:r>
              <a:rPr lang="en-US" sz="2100"/>
              <a:t>Contextual inquiry:</a:t>
            </a:r>
          </a:p>
          <a:p>
            <a:pPr lvl="1">
              <a:lnSpc>
                <a:spcPct val="90000"/>
              </a:lnSpc>
            </a:pPr>
            <a:r>
              <a:rPr lang="en-US" sz="2000"/>
              <a:t>Interview users in their workplace, as they are doing their job</a:t>
            </a:r>
          </a:p>
          <a:p>
            <a:pPr>
              <a:lnSpc>
                <a:spcPct val="90000"/>
              </a:lnSpc>
            </a:pPr>
            <a:r>
              <a:rPr lang="en-US" sz="2100"/>
              <a:t>Explain designs</a:t>
            </a:r>
          </a:p>
          <a:p>
            <a:pPr lvl="1">
              <a:lnSpc>
                <a:spcPct val="90000"/>
              </a:lnSpc>
            </a:pPr>
            <a:r>
              <a:rPr lang="en-US" sz="2000"/>
              <a:t>Describe what you’re going to do</a:t>
            </a:r>
          </a:p>
          <a:p>
            <a:pPr lvl="1">
              <a:lnSpc>
                <a:spcPct val="90000"/>
              </a:lnSpc>
            </a:pPr>
            <a:r>
              <a:rPr lang="en-US" sz="2000"/>
              <a:t>Get input at all design stages</a:t>
            </a:r>
          </a:p>
          <a:p>
            <a:pPr lvl="2">
              <a:lnSpc>
                <a:spcPct val="90000"/>
              </a:lnSpc>
            </a:pPr>
            <a:r>
              <a:rPr lang="en-US" sz="1800"/>
              <a:t>all designs subject to revision</a:t>
            </a:r>
          </a:p>
          <a:p>
            <a:pPr>
              <a:lnSpc>
                <a:spcPct val="90000"/>
              </a:lnSpc>
            </a:pPr>
            <a:r>
              <a:rPr lang="en-US" sz="2100"/>
              <a:t>Important to have visuals and/or demos</a:t>
            </a:r>
          </a:p>
          <a:p>
            <a:pPr lvl="1">
              <a:lnSpc>
                <a:spcPct val="90000"/>
              </a:lnSpc>
            </a:pPr>
            <a:r>
              <a:rPr lang="en-US" sz="2000"/>
              <a:t>People react far differently with verbal explanations</a:t>
            </a:r>
          </a:p>
        </p:txBody>
      </p:sp>
    </p:spTree>
    <p:extLst>
      <p:ext uri="{BB962C8B-B14F-4D97-AF65-F5344CB8AC3E}">
        <p14:creationId xmlns:p14="http://schemas.microsoft.com/office/powerpoint/2010/main" val="2498362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Java 8 FP features</a:t>
            </a:r>
          </a:p>
        </p:txBody>
      </p:sp>
      <p:sp>
        <p:nvSpPr>
          <p:cNvPr id="633859" name="Rectangle 3"/>
          <p:cNvSpPr>
            <a:spLocks noGrp="1" noChangeArrowheads="1"/>
          </p:cNvSpPr>
          <p:nvPr>
            <p:ph type="body" idx="1"/>
          </p:nvPr>
        </p:nvSpPr>
        <p:spPr/>
        <p:txBody>
          <a:bodyPr/>
          <a:lstStyle/>
          <a:p>
            <a:r>
              <a:rPr lang="en-US"/>
              <a:t>1. Effect-free programming</a:t>
            </a:r>
          </a:p>
          <a:p>
            <a:pPr lvl="1"/>
            <a:endParaRPr lang="en-US"/>
          </a:p>
          <a:p>
            <a:r>
              <a:rPr lang="en-US"/>
              <a:t>2. Processing structured data via functions</a:t>
            </a:r>
          </a:p>
          <a:p>
            <a:pPr lvl="1"/>
            <a:endParaRPr lang="en-US"/>
          </a:p>
          <a:p>
            <a:r>
              <a:rPr lang="en-US"/>
              <a:t>3. First-class functions</a:t>
            </a:r>
          </a:p>
          <a:p>
            <a:pPr lvl="1"/>
            <a:endParaRPr lang="en-US"/>
          </a:p>
          <a:p>
            <a:r>
              <a:rPr lang="en-US"/>
              <a:t>4. Function closures</a:t>
            </a:r>
          </a:p>
          <a:p>
            <a:pPr lvl="1"/>
            <a:endParaRPr lang="en-US"/>
          </a:p>
          <a:p>
            <a:r>
              <a:rPr lang="en-US"/>
              <a:t>5. Higher-order operations on collections</a:t>
            </a:r>
          </a:p>
        </p:txBody>
      </p:sp>
    </p:spTree>
    <p:extLst>
      <p:ext uri="{BB962C8B-B14F-4D97-AF65-F5344CB8AC3E}">
        <p14:creationId xmlns:p14="http://schemas.microsoft.com/office/powerpoint/2010/main" val="1226359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D86B6C44-04CD-4A71-AEDA-5F384CF506EB}" type="slidenum">
              <a:rPr lang="en-IE" altLang="en-US"/>
              <a:pPr/>
              <a:t>90</a:t>
            </a:fld>
            <a:endParaRPr lang="en-IE" altLang="en-US"/>
          </a:p>
        </p:txBody>
      </p:sp>
      <p:sp>
        <p:nvSpPr>
          <p:cNvPr id="99330" name="Rectangle 2050"/>
          <p:cNvSpPr>
            <a:spLocks noGrp="1" noChangeArrowheads="1"/>
          </p:cNvSpPr>
          <p:nvPr>
            <p:ph type="title"/>
          </p:nvPr>
        </p:nvSpPr>
        <p:spPr>
          <a:xfrm>
            <a:off x="2057400" y="533400"/>
            <a:ext cx="7315200" cy="762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normAutofit fontScale="90000"/>
          </a:bodyPr>
          <a:lstStyle/>
          <a:p>
            <a:r>
              <a:rPr lang="en-GB"/>
              <a:t>6. Coordinated Design of Total Interface </a:t>
            </a:r>
          </a:p>
        </p:txBody>
      </p:sp>
      <p:sp>
        <p:nvSpPr>
          <p:cNvPr id="99331" name="Rectangle 2051"/>
          <p:cNvSpPr>
            <a:spLocks noGrp="1" noChangeArrowheads="1"/>
          </p:cNvSpPr>
          <p:nvPr>
            <p:ph type="body" idx="1"/>
          </p:nvPr>
        </p:nvSpPr>
        <p:spPr>
          <a:xfrm>
            <a:off x="2209800" y="1600200"/>
            <a:ext cx="7848600" cy="4419600"/>
          </a:xfrm>
        </p:spPr>
        <p:txBody>
          <a:bodyPr/>
          <a:lstStyle/>
          <a:p>
            <a:pPr>
              <a:spcBef>
                <a:spcPts val="500"/>
              </a:spcBef>
              <a:spcAft>
                <a:spcPts val="500"/>
              </a:spcAft>
            </a:pPr>
            <a:r>
              <a:rPr lang="en-GB" sz="2100"/>
              <a:t>Consistency across </a:t>
            </a:r>
            <a:r>
              <a:rPr lang="en-GB" sz="2100" i="1"/>
              <a:t>total</a:t>
            </a:r>
            <a:r>
              <a:rPr lang="en-GB" sz="2100"/>
              <a:t> interface: documentation, online help, tutorials, videotapes, training classes as well as screens and dialogues. </a:t>
            </a:r>
            <a:br>
              <a:rPr lang="en-GB" sz="2100"/>
            </a:br>
            <a:r>
              <a:rPr lang="en-GB" sz="2100"/>
              <a:t>By means of: </a:t>
            </a:r>
          </a:p>
          <a:p>
            <a:pPr>
              <a:spcBef>
                <a:spcPts val="500"/>
              </a:spcBef>
              <a:spcAft>
                <a:spcPts val="500"/>
              </a:spcAft>
              <a:buFont typeface="Symbol" panose="05050102010706020507" pitchFamily="18" charset="2"/>
              <a:buChar char="·"/>
            </a:pPr>
            <a:r>
              <a:rPr lang="en-GB" sz="2100" i="1"/>
              <a:t>Interface standards</a:t>
            </a:r>
            <a:r>
              <a:rPr lang="en-GB" sz="2100"/>
              <a:t>: specific rules as to how interface should look and feel. </a:t>
            </a:r>
          </a:p>
          <a:p>
            <a:pPr>
              <a:spcBef>
                <a:spcPts val="500"/>
              </a:spcBef>
              <a:spcAft>
                <a:spcPts val="500"/>
              </a:spcAft>
              <a:buFont typeface="Symbol" panose="05050102010706020507" pitchFamily="18" charset="2"/>
              <a:buChar char="·"/>
            </a:pPr>
            <a:r>
              <a:rPr lang="en-GB" sz="2100" i="1"/>
              <a:t>Widget libraries</a:t>
            </a:r>
            <a:r>
              <a:rPr lang="en-GB" sz="2100"/>
              <a:t>: shared code implementing standard UI functionality. </a:t>
            </a:r>
          </a:p>
          <a:p>
            <a:pPr>
              <a:spcBef>
                <a:spcPts val="500"/>
              </a:spcBef>
              <a:spcAft>
                <a:spcPts val="500"/>
              </a:spcAft>
              <a:buFont typeface="Symbol" panose="05050102010706020507" pitchFamily="18" charset="2"/>
              <a:buChar char="·"/>
            </a:pPr>
            <a:r>
              <a:rPr lang="en-GB" sz="2100" i="1"/>
              <a:t>Shared culture</a:t>
            </a:r>
            <a:r>
              <a:rPr lang="en-GB" sz="2100"/>
              <a:t>: training, meetings, “interface evangelist”</a:t>
            </a:r>
          </a:p>
        </p:txBody>
      </p:sp>
    </p:spTree>
    <p:extLst>
      <p:ext uri="{BB962C8B-B14F-4D97-AF65-F5344CB8AC3E}">
        <p14:creationId xmlns:p14="http://schemas.microsoft.com/office/powerpoint/2010/main" val="17180989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ED618442-EB90-49CB-8E7C-E9535A68AE20}" type="slidenum">
              <a:rPr lang="en-IE" altLang="en-US"/>
              <a:pPr/>
              <a:t>91</a:t>
            </a:fld>
            <a:endParaRPr lang="en-IE" altLang="en-US"/>
          </a:p>
        </p:txBody>
      </p:sp>
      <p:sp>
        <p:nvSpPr>
          <p:cNvPr id="100354" name="Rectangle 2"/>
          <p:cNvSpPr>
            <a:spLocks noGrp="1" noChangeArrowheads="1"/>
          </p:cNvSpPr>
          <p:nvPr>
            <p:ph type="title"/>
          </p:nvPr>
        </p:nvSpPr>
        <p:spPr>
          <a:xfrm>
            <a:off x="2133600" y="533400"/>
            <a:ext cx="77724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7. Applying Guidelines</a:t>
            </a:r>
          </a:p>
        </p:txBody>
      </p:sp>
      <p:sp>
        <p:nvSpPr>
          <p:cNvPr id="100355" name="Rectangle 3"/>
          <p:cNvSpPr>
            <a:spLocks noGrp="1" noChangeArrowheads="1"/>
          </p:cNvSpPr>
          <p:nvPr>
            <p:ph type="body" idx="1"/>
          </p:nvPr>
        </p:nvSpPr>
        <p:spPr>
          <a:xfrm>
            <a:off x="2209800" y="1600200"/>
            <a:ext cx="7772400" cy="4114800"/>
          </a:xfrm>
        </p:spPr>
        <p:txBody>
          <a:bodyPr>
            <a:normAutofit lnSpcReduction="10000"/>
          </a:bodyPr>
          <a:lstStyle/>
          <a:p>
            <a:pPr>
              <a:spcBef>
                <a:spcPts val="500"/>
              </a:spcBef>
              <a:spcAft>
                <a:spcPts val="500"/>
              </a:spcAft>
            </a:pPr>
            <a:r>
              <a:rPr lang="en-GB" sz="2100" i="1"/>
              <a:t>Guidelines</a:t>
            </a:r>
            <a:r>
              <a:rPr lang="en-GB" sz="2100"/>
              <a:t> ...general principles and advice about usability characteristics of interfaces: </a:t>
            </a:r>
            <a:endParaRPr lang="en-GB" sz="2100">
              <a:solidFill>
                <a:srgbClr val="000000"/>
              </a:solidFill>
              <a:latin typeface="Times New Roman" panose="02020603050405020304" pitchFamily="18" charset="0"/>
            </a:endParaRPr>
          </a:p>
          <a:p>
            <a:pPr lvl="1">
              <a:spcAft>
                <a:spcPts val="500"/>
              </a:spcAft>
              <a:buFont typeface="Symbol" panose="05050102010706020507" pitchFamily="18" charset="2"/>
              <a:buChar char="·"/>
            </a:pPr>
            <a:r>
              <a:rPr lang="en-GB" sz="2000"/>
              <a:t>Smith S. &amp; Mosier J.; Design Guidelines for Designing User Interface Software; The MITRE Corp., 1986. [944 guidelines]</a:t>
            </a:r>
            <a:r>
              <a:rPr lang="en-GB" sz="2000">
                <a:solidFill>
                  <a:srgbClr val="000000"/>
                </a:solidFill>
                <a:latin typeface="Times New Roman" panose="02020603050405020304" pitchFamily="18" charset="0"/>
              </a:rPr>
              <a:t> </a:t>
            </a:r>
            <a:r>
              <a:rPr lang="en-GB" sz="2000" u="sng">
                <a:solidFill>
                  <a:srgbClr val="0000FF"/>
                </a:solidFill>
                <a:hlinkClick r:id="rId2"/>
              </a:rPr>
              <a:t>ftp://ftp.cis.ohio-state.edu/pub/hci/Guidelines</a:t>
            </a:r>
            <a:r>
              <a:rPr lang="en-GB" sz="2000">
                <a:latin typeface="Times New Roman" panose="02020603050405020304" pitchFamily="18" charset="0"/>
              </a:rPr>
              <a:t> </a:t>
            </a:r>
          </a:p>
          <a:p>
            <a:pPr lvl="1">
              <a:spcAft>
                <a:spcPts val="500"/>
              </a:spcAft>
              <a:buFont typeface="Symbol" panose="05050102010706020507" pitchFamily="18" charset="2"/>
              <a:buChar char="·"/>
            </a:pPr>
            <a:r>
              <a:rPr lang="en-GB" sz="2000"/>
              <a:t>Brown C.; </a:t>
            </a:r>
            <a:r>
              <a:rPr lang="en-GB" sz="2000" i="1"/>
              <a:t>Human-Computer Interface Design Guidelines</a:t>
            </a:r>
            <a:r>
              <a:rPr lang="en-GB" sz="2000"/>
              <a:t>; Ablex, NJ, 1988. [302 guidelines] </a:t>
            </a:r>
          </a:p>
          <a:p>
            <a:pPr lvl="1">
              <a:spcAft>
                <a:spcPts val="500"/>
              </a:spcAft>
              <a:buFont typeface="Symbol" panose="05050102010706020507" pitchFamily="18" charset="2"/>
              <a:buChar char="·"/>
            </a:pPr>
            <a:r>
              <a:rPr lang="en-GB" sz="2000"/>
              <a:t>Mayhew D.; </a:t>
            </a:r>
            <a:r>
              <a:rPr lang="en-GB" sz="2000" i="1"/>
              <a:t>Principles and Guidelines in Software User Interface Design</a:t>
            </a:r>
            <a:r>
              <a:rPr lang="en-GB" sz="2000"/>
              <a:t>; Prentice-Hall, 1991. [288 guidelines] </a:t>
            </a:r>
          </a:p>
          <a:p>
            <a:pPr>
              <a:spcBef>
                <a:spcPts val="500"/>
              </a:spcBef>
              <a:spcAft>
                <a:spcPts val="500"/>
              </a:spcAft>
            </a:pPr>
            <a:r>
              <a:rPr lang="en-GB" sz="2100"/>
              <a:t>Can be intimidating - often hundreds or thousands of specific recommendations.</a:t>
            </a:r>
          </a:p>
          <a:p>
            <a:pPr>
              <a:spcBef>
                <a:spcPts val="500"/>
              </a:spcBef>
              <a:spcAft>
                <a:spcPts val="500"/>
              </a:spcAft>
            </a:pPr>
            <a:r>
              <a:rPr lang="en-GB" sz="2100"/>
              <a:t>Many conflicting guidelines</a:t>
            </a:r>
          </a:p>
          <a:p>
            <a:pPr>
              <a:spcBef>
                <a:spcPts val="500"/>
              </a:spcBef>
              <a:spcAft>
                <a:spcPts val="500"/>
              </a:spcAft>
            </a:pPr>
            <a:r>
              <a:rPr lang="en-GB" sz="2100"/>
              <a:t>Impractical for rapid design.</a:t>
            </a:r>
          </a:p>
        </p:txBody>
      </p:sp>
    </p:spTree>
    <p:extLst>
      <p:ext uri="{BB962C8B-B14F-4D97-AF65-F5344CB8AC3E}">
        <p14:creationId xmlns:p14="http://schemas.microsoft.com/office/powerpoint/2010/main" val="16115644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43FA2A69-E77F-4198-BC4C-C58660016CB2}" type="slidenum">
              <a:rPr lang="en-IE" altLang="en-US"/>
              <a:pPr/>
              <a:t>92</a:t>
            </a:fld>
            <a:endParaRPr lang="en-IE" altLang="en-US"/>
          </a:p>
        </p:txBody>
      </p:sp>
      <p:sp>
        <p:nvSpPr>
          <p:cNvPr id="101378" name="Rectangle 2"/>
          <p:cNvSpPr>
            <a:spLocks noGrp="1" noChangeArrowheads="1"/>
          </p:cNvSpPr>
          <p:nvPr>
            <p:ph type="title"/>
          </p:nvPr>
        </p:nvSpPr>
        <p:spPr>
          <a:xfrm>
            <a:off x="2133600" y="381000"/>
            <a:ext cx="7772400" cy="1143000"/>
          </a:xfrm>
        </p:spPr>
        <p:txBody>
          <a:bodyPr/>
          <a:lstStyle/>
          <a:p>
            <a:r>
              <a:rPr lang="en-GB">
                <a:solidFill>
                  <a:schemeClr val="tx1"/>
                </a:solidFill>
              </a:rPr>
              <a:t>8. Prototyping</a:t>
            </a:r>
            <a:endParaRPr lang="en-GB" b="0">
              <a:solidFill>
                <a:schemeClr val="tx1"/>
              </a:solidFill>
            </a:endParaRPr>
          </a:p>
        </p:txBody>
      </p:sp>
      <p:sp>
        <p:nvSpPr>
          <p:cNvPr id="101379" name="Rectangle 3"/>
          <p:cNvSpPr>
            <a:spLocks noGrp="1" noChangeArrowheads="1"/>
          </p:cNvSpPr>
          <p:nvPr>
            <p:ph type="body" idx="1"/>
          </p:nvPr>
        </p:nvSpPr>
        <p:spPr>
          <a:xfrm>
            <a:off x="2209800" y="1676400"/>
            <a:ext cx="7848600" cy="4419600"/>
          </a:xfrm>
        </p:spPr>
        <p:txBody>
          <a:bodyPr/>
          <a:lstStyle/>
          <a:p>
            <a:pPr>
              <a:spcBef>
                <a:spcPts val="500"/>
              </a:spcBef>
              <a:spcAft>
                <a:spcPts val="500"/>
              </a:spcAft>
            </a:pPr>
            <a:r>
              <a:rPr lang="en-GB" sz="2100"/>
              <a:t>Perform usability evaluation as </a:t>
            </a:r>
            <a:r>
              <a:rPr lang="en-GB" sz="2100" i="1"/>
              <a:t>early</a:t>
            </a:r>
            <a:r>
              <a:rPr lang="en-GB" sz="2100"/>
              <a:t> as possible in the design cycle by building and evaluating prototypes. </a:t>
            </a:r>
          </a:p>
          <a:p>
            <a:pPr>
              <a:spcBef>
                <a:spcPts val="500"/>
              </a:spcBef>
              <a:spcAft>
                <a:spcPts val="500"/>
              </a:spcAft>
            </a:pPr>
            <a:r>
              <a:rPr lang="en-GB" sz="2100"/>
              <a:t>Prototypes cut down on either the number of features, or the depth of functionality of features: </a:t>
            </a:r>
          </a:p>
          <a:p>
            <a:pPr lvl="1">
              <a:spcAft>
                <a:spcPts val="500"/>
              </a:spcAft>
              <a:buFont typeface="Symbol" panose="05050102010706020507" pitchFamily="18" charset="2"/>
              <a:buChar char="·"/>
            </a:pPr>
            <a:r>
              <a:rPr lang="en-GB" sz="2000" i="1"/>
              <a:t>Vertical Prototype</a:t>
            </a:r>
            <a:r>
              <a:rPr lang="en-GB" sz="2000"/>
              <a:t>: in-depth functionality for a few selected features. </a:t>
            </a:r>
          </a:p>
          <a:p>
            <a:pPr lvl="1">
              <a:spcAft>
                <a:spcPts val="500"/>
              </a:spcAft>
              <a:buFont typeface="Symbol" panose="05050102010706020507" pitchFamily="18" charset="2"/>
              <a:buChar char="·"/>
            </a:pPr>
            <a:r>
              <a:rPr lang="en-GB" sz="2000" i="1"/>
              <a:t>Horizontal Prototype</a:t>
            </a:r>
            <a:r>
              <a:rPr lang="en-GB" sz="2000"/>
              <a:t>: full interface features, but no underlying functionality. </a:t>
            </a:r>
          </a:p>
          <a:p>
            <a:pPr lvl="1">
              <a:spcAft>
                <a:spcPts val="500"/>
              </a:spcAft>
              <a:buFont typeface="Symbol" panose="05050102010706020507" pitchFamily="18" charset="2"/>
              <a:buChar char="·"/>
            </a:pPr>
            <a:r>
              <a:rPr lang="en-GB" sz="2000" i="1"/>
              <a:t>Scenario</a:t>
            </a:r>
            <a:r>
              <a:rPr lang="en-GB" sz="2000"/>
              <a:t>: only features and functionality along a pre-specified scenario (task) or path through the interface.</a:t>
            </a:r>
            <a:br>
              <a:rPr lang="en-GB" sz="2000"/>
            </a:br>
            <a:r>
              <a:rPr lang="en-GB" sz="2000"/>
              <a:t/>
            </a:r>
            <a:br>
              <a:rPr lang="en-GB" sz="2000"/>
            </a:br>
            <a:r>
              <a:rPr lang="en-GB" sz="2000"/>
              <a:t>“</a:t>
            </a:r>
            <a:r>
              <a:rPr lang="en-GB" sz="1700"/>
              <a:t>Description of an individual user using specific computer facilities to achieve a specific outcome under specified circumstances along a certain time dimension.”</a:t>
            </a:r>
          </a:p>
        </p:txBody>
      </p:sp>
    </p:spTree>
    <p:extLst>
      <p:ext uri="{BB962C8B-B14F-4D97-AF65-F5344CB8AC3E}">
        <p14:creationId xmlns:p14="http://schemas.microsoft.com/office/powerpoint/2010/main" val="10173181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9189179-408F-4AB6-9ABA-671DBA7EF242}" type="slidenum">
              <a:rPr lang="en-IE" altLang="en-US"/>
              <a:pPr/>
              <a:t>93</a:t>
            </a:fld>
            <a:endParaRPr lang="en-IE" altLang="en-US"/>
          </a:p>
        </p:txBody>
      </p:sp>
      <p:sp>
        <p:nvSpPr>
          <p:cNvPr id="104450" name="Rectangle 2"/>
          <p:cNvSpPr>
            <a:spLocks noGrp="1" noChangeArrowheads="1"/>
          </p:cNvSpPr>
          <p:nvPr>
            <p:ph type="title"/>
          </p:nvPr>
        </p:nvSpPr>
        <p:spPr/>
        <p:txBody>
          <a:bodyPr/>
          <a:lstStyle/>
          <a:p>
            <a:r>
              <a:rPr lang="en-GB"/>
              <a:t>Dimensions of Prototyping</a:t>
            </a:r>
          </a:p>
        </p:txBody>
      </p:sp>
      <p:pic>
        <p:nvPicPr>
          <p:cNvPr id="1044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19288"/>
            <a:ext cx="6419850"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5765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BC58A208-B278-4048-9C80-8A1B7663680A}" type="slidenum">
              <a:rPr lang="en-IE" altLang="en-US"/>
              <a:pPr/>
              <a:t>94</a:t>
            </a:fld>
            <a:endParaRPr lang="en-IE" altLang="en-US"/>
          </a:p>
        </p:txBody>
      </p:sp>
      <p:sp>
        <p:nvSpPr>
          <p:cNvPr id="117762" name="Rectangle 2"/>
          <p:cNvSpPr>
            <a:spLocks noGrp="1" noChangeArrowheads="1"/>
          </p:cNvSpPr>
          <p:nvPr>
            <p:ph type="title"/>
          </p:nvPr>
        </p:nvSpPr>
        <p:spPr/>
        <p:txBody>
          <a:bodyPr/>
          <a:lstStyle/>
          <a:p>
            <a:r>
              <a:rPr lang="en-US"/>
              <a:t>Prototyping</a:t>
            </a:r>
          </a:p>
        </p:txBody>
      </p:sp>
      <p:sp>
        <p:nvSpPr>
          <p:cNvPr id="117763" name="Rectangle 3"/>
          <p:cNvSpPr>
            <a:spLocks noGrp="1" noChangeArrowheads="1"/>
          </p:cNvSpPr>
          <p:nvPr>
            <p:ph type="body" sz="half" idx="1"/>
          </p:nvPr>
        </p:nvSpPr>
        <p:spPr>
          <a:xfrm>
            <a:off x="1905000" y="1676400"/>
            <a:ext cx="4267200" cy="4038600"/>
          </a:xfrm>
        </p:spPr>
        <p:txBody>
          <a:bodyPr>
            <a:normAutofit fontScale="92500" lnSpcReduction="20000"/>
          </a:bodyPr>
          <a:lstStyle/>
          <a:p>
            <a:pPr algn="r">
              <a:lnSpc>
                <a:spcPct val="90000"/>
              </a:lnSpc>
              <a:buFont typeface="Wingdings" panose="05000000000000000000" pitchFamily="2" charset="2"/>
              <a:buNone/>
            </a:pPr>
            <a:r>
              <a:rPr lang="en-US" sz="2000"/>
              <a:t>Brainstorm different representations</a:t>
            </a:r>
          </a:p>
          <a:p>
            <a:pPr algn="r">
              <a:lnSpc>
                <a:spcPct val="90000"/>
              </a:lnSpc>
              <a:buFont typeface="Wingdings" panose="05000000000000000000" pitchFamily="2" charset="2"/>
              <a:buNone/>
            </a:pPr>
            <a:r>
              <a:rPr lang="en-US" sz="2000"/>
              <a:t>Choose a representation</a:t>
            </a:r>
          </a:p>
          <a:p>
            <a:pPr algn="r">
              <a:lnSpc>
                <a:spcPct val="90000"/>
              </a:lnSpc>
              <a:buFont typeface="Wingdings" panose="05000000000000000000" pitchFamily="2" charset="2"/>
              <a:buNone/>
            </a:pPr>
            <a:r>
              <a:rPr lang="en-US" sz="2000"/>
              <a:t>Rough out interface style</a:t>
            </a:r>
          </a:p>
          <a:p>
            <a:pPr algn="r">
              <a:lnSpc>
                <a:spcPct val="90000"/>
              </a:lnSpc>
              <a:buFont typeface="Wingdings" panose="05000000000000000000" pitchFamily="2" charset="2"/>
              <a:buNone/>
            </a:pPr>
            <a:r>
              <a:rPr lang="en-US" sz="2000"/>
              <a:t>Task centered walkthrough and redesign</a:t>
            </a:r>
          </a:p>
          <a:p>
            <a:pPr algn="r">
              <a:lnSpc>
                <a:spcPct val="90000"/>
              </a:lnSpc>
              <a:buFont typeface="Wingdings" panose="05000000000000000000" pitchFamily="2" charset="2"/>
              <a:buNone/>
            </a:pPr>
            <a:r>
              <a:rPr lang="en-US" sz="2000"/>
              <a:t/>
            </a:r>
            <a:br>
              <a:rPr lang="en-US" sz="2000"/>
            </a:br>
            <a:r>
              <a:rPr lang="en-US" sz="2000"/>
              <a:t>Fine tune interface, screen design</a:t>
            </a:r>
          </a:p>
          <a:p>
            <a:pPr algn="r">
              <a:lnSpc>
                <a:spcPct val="90000"/>
              </a:lnSpc>
              <a:buFont typeface="Wingdings" panose="05000000000000000000" pitchFamily="2" charset="2"/>
              <a:buNone/>
            </a:pPr>
            <a:r>
              <a:rPr lang="en-US" sz="2000"/>
              <a:t>Heuristic evaluation and redesign</a:t>
            </a:r>
          </a:p>
          <a:p>
            <a:pPr algn="r">
              <a:lnSpc>
                <a:spcPct val="90000"/>
              </a:lnSpc>
              <a:buFont typeface="Wingdings" panose="05000000000000000000" pitchFamily="2" charset="2"/>
              <a:buNone/>
            </a:pPr>
            <a:r>
              <a:rPr lang="en-US" sz="2000"/>
              <a:t/>
            </a:r>
            <a:br>
              <a:rPr lang="en-US" sz="2000"/>
            </a:br>
            <a:r>
              <a:rPr lang="en-US" sz="2000"/>
              <a:t>Usability testing and redesign</a:t>
            </a:r>
          </a:p>
          <a:p>
            <a:pPr algn="r">
              <a:lnSpc>
                <a:spcPct val="90000"/>
              </a:lnSpc>
              <a:buFont typeface="Wingdings" panose="05000000000000000000" pitchFamily="2" charset="2"/>
              <a:buNone/>
            </a:pPr>
            <a:r>
              <a:rPr lang="en-US" sz="2000"/>
              <a:t/>
            </a:r>
            <a:br>
              <a:rPr lang="en-US" sz="2000"/>
            </a:br>
            <a:r>
              <a:rPr lang="en-US" sz="2000"/>
              <a:t>Limited field testing</a:t>
            </a:r>
          </a:p>
          <a:p>
            <a:pPr algn="r">
              <a:lnSpc>
                <a:spcPct val="90000"/>
              </a:lnSpc>
              <a:buFont typeface="Wingdings" panose="05000000000000000000" pitchFamily="2" charset="2"/>
              <a:buNone/>
            </a:pPr>
            <a:r>
              <a:rPr lang="en-US" sz="2000"/>
              <a:t/>
            </a:r>
            <a:br>
              <a:rPr lang="en-US" sz="2000"/>
            </a:br>
            <a:r>
              <a:rPr lang="en-US" sz="2000"/>
              <a:t>Alpha/Beta tests</a:t>
            </a:r>
          </a:p>
        </p:txBody>
      </p:sp>
      <p:sp>
        <p:nvSpPr>
          <p:cNvPr id="117764" name="Rectangle 4"/>
          <p:cNvSpPr>
            <a:spLocks noGrp="1" noChangeArrowheads="1"/>
          </p:cNvSpPr>
          <p:nvPr>
            <p:ph type="body" sz="half" idx="2"/>
          </p:nvPr>
        </p:nvSpPr>
        <p:spPr>
          <a:xfrm>
            <a:off x="6477000" y="1676400"/>
            <a:ext cx="3810000" cy="3760788"/>
          </a:xfrm>
        </p:spPr>
        <p:txBody>
          <a:bodyPr>
            <a:normAutofit fontScale="85000" lnSpcReduction="20000"/>
          </a:bodyPr>
          <a:lstStyle/>
          <a:p>
            <a:pPr>
              <a:lnSpc>
                <a:spcPct val="90000"/>
              </a:lnSpc>
              <a:buFont typeface="Wingdings" panose="05000000000000000000" pitchFamily="2" charset="2"/>
              <a:buNone/>
            </a:pPr>
            <a:r>
              <a:rPr lang="en-US" sz="2000"/>
              <a:t>Low fidelity paper prototypes</a:t>
            </a:r>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r>
              <a:rPr lang="en-US" sz="2000"/>
              <a:t>Medium fidelity prototypes</a:t>
            </a:r>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r>
              <a:rPr lang="en-US" sz="2000"/>
              <a:t>High fidelity prototypes / restricted systems</a:t>
            </a:r>
          </a:p>
          <a:p>
            <a:pPr>
              <a:lnSpc>
                <a:spcPct val="90000"/>
              </a:lnSpc>
              <a:buFont typeface="Wingdings" panose="05000000000000000000" pitchFamily="2" charset="2"/>
              <a:buNone/>
            </a:pPr>
            <a:endParaRPr lang="en-US" sz="2000"/>
          </a:p>
          <a:p>
            <a:pPr>
              <a:lnSpc>
                <a:spcPct val="90000"/>
              </a:lnSpc>
              <a:buFont typeface="Wingdings" panose="05000000000000000000" pitchFamily="2" charset="2"/>
              <a:buNone/>
            </a:pPr>
            <a:r>
              <a:rPr lang="en-US" sz="2000"/>
              <a:t>Working systems</a:t>
            </a:r>
          </a:p>
        </p:txBody>
      </p:sp>
      <p:sp>
        <p:nvSpPr>
          <p:cNvPr id="117765" name="Text Box 5"/>
          <p:cNvSpPr txBox="1">
            <a:spLocks noChangeArrowheads="1"/>
          </p:cNvSpPr>
          <p:nvPr/>
        </p:nvSpPr>
        <p:spPr bwMode="auto">
          <a:xfrm>
            <a:off x="5562601" y="1219201"/>
            <a:ext cx="176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a:solidFill>
                  <a:srgbClr val="0033CC"/>
                </a:solidFill>
              </a:rPr>
              <a:t>Early Design</a:t>
            </a:r>
          </a:p>
        </p:txBody>
      </p:sp>
      <p:sp>
        <p:nvSpPr>
          <p:cNvPr id="117767" name="Text Box 7"/>
          <p:cNvSpPr txBox="1">
            <a:spLocks noChangeArrowheads="1"/>
          </p:cNvSpPr>
          <p:nvPr/>
        </p:nvSpPr>
        <p:spPr bwMode="auto">
          <a:xfrm>
            <a:off x="5638801" y="6308726"/>
            <a:ext cx="176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a:solidFill>
                  <a:srgbClr val="0033CC"/>
                </a:solidFill>
              </a:rPr>
              <a:t>Late Design</a:t>
            </a:r>
          </a:p>
        </p:txBody>
      </p:sp>
      <p:sp>
        <p:nvSpPr>
          <p:cNvPr id="117768" name="AutoShape 8"/>
          <p:cNvSpPr>
            <a:spLocks noChangeArrowheads="1"/>
          </p:cNvSpPr>
          <p:nvPr/>
        </p:nvSpPr>
        <p:spPr bwMode="auto">
          <a:xfrm>
            <a:off x="6248400" y="1600200"/>
            <a:ext cx="304800" cy="4724400"/>
          </a:xfrm>
          <a:prstGeom prst="downArrow">
            <a:avLst>
              <a:gd name="adj1" fmla="val 50000"/>
              <a:gd name="adj2" fmla="val 142729"/>
            </a:avLst>
          </a:prstGeom>
          <a:solidFill>
            <a:srgbClr val="0033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503306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D06EEB5E-2F32-4532-8CBD-F6ECC8DBC3C1}" type="slidenum">
              <a:rPr lang="en-IE" altLang="en-US"/>
              <a:pPr/>
              <a:t>95</a:t>
            </a:fld>
            <a:endParaRPr lang="en-IE" altLang="en-US"/>
          </a:p>
        </p:txBody>
      </p:sp>
      <p:sp>
        <p:nvSpPr>
          <p:cNvPr id="105474" name="Rectangle 2"/>
          <p:cNvSpPr>
            <a:spLocks noGrp="1" noChangeArrowheads="1"/>
          </p:cNvSpPr>
          <p:nvPr>
            <p:ph type="title"/>
          </p:nvPr>
        </p:nvSpPr>
        <p:spPr>
          <a:xfrm>
            <a:off x="2209800" y="533400"/>
            <a:ext cx="77724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9. Usability Evaluation</a:t>
            </a:r>
          </a:p>
        </p:txBody>
      </p:sp>
      <p:sp>
        <p:nvSpPr>
          <p:cNvPr id="105475" name="Rectangle 3"/>
          <p:cNvSpPr>
            <a:spLocks noGrp="1" noChangeArrowheads="1"/>
          </p:cNvSpPr>
          <p:nvPr>
            <p:ph type="body" idx="1"/>
          </p:nvPr>
        </p:nvSpPr>
        <p:spPr>
          <a:xfrm>
            <a:off x="2209800" y="1600200"/>
            <a:ext cx="7772400" cy="4114800"/>
          </a:xfrm>
        </p:spPr>
        <p:txBody>
          <a:bodyPr/>
          <a:lstStyle/>
          <a:p>
            <a:pPr>
              <a:spcBef>
                <a:spcPts val="500"/>
              </a:spcBef>
              <a:spcAft>
                <a:spcPts val="500"/>
              </a:spcAft>
              <a:buFont typeface="Symbol" panose="05050102010706020507" pitchFamily="18" charset="2"/>
              <a:buChar char="·"/>
            </a:pPr>
            <a:r>
              <a:rPr lang="en-GB" sz="2100" b="1"/>
              <a:t>Usability Inspection</a:t>
            </a:r>
            <a:r>
              <a:rPr lang="en-GB" sz="2100"/>
              <a:t> </a:t>
            </a:r>
            <a:br>
              <a:rPr lang="en-GB" sz="2100"/>
            </a:br>
            <a:r>
              <a:rPr lang="en-GB" sz="2100"/>
              <a:t>Inspection of interface design using </a:t>
            </a:r>
            <a:r>
              <a:rPr lang="en-GB" sz="2100" i="1"/>
              <a:t>heuristics</a:t>
            </a:r>
            <a:r>
              <a:rPr lang="en-GB" sz="2100"/>
              <a:t> and </a:t>
            </a:r>
            <a:r>
              <a:rPr lang="en-GB" sz="2100" i="1"/>
              <a:t>judgement</a:t>
            </a:r>
            <a:r>
              <a:rPr lang="en-GB" sz="2100"/>
              <a:t> (no user tests).</a:t>
            </a:r>
          </a:p>
          <a:p>
            <a:pPr lvl="1">
              <a:lnSpc>
                <a:spcPct val="65000"/>
              </a:lnSpc>
              <a:spcAft>
                <a:spcPts val="500"/>
              </a:spcAft>
              <a:buFont typeface="Symbol" panose="05050102010706020507" pitchFamily="18" charset="2"/>
              <a:buChar char="·"/>
            </a:pPr>
            <a:r>
              <a:rPr lang="en-GB" sz="2000"/>
              <a:t>Heuristic evaluation</a:t>
            </a:r>
          </a:p>
          <a:p>
            <a:pPr lvl="1">
              <a:lnSpc>
                <a:spcPct val="65000"/>
              </a:lnSpc>
              <a:spcAft>
                <a:spcPts val="500"/>
              </a:spcAft>
              <a:buFont typeface="Symbol" panose="05050102010706020507" pitchFamily="18" charset="2"/>
              <a:buChar char="·"/>
            </a:pPr>
            <a:r>
              <a:rPr lang="en-GB" sz="2000"/>
              <a:t>Cognitive walkthroughs </a:t>
            </a:r>
            <a:br>
              <a:rPr lang="en-GB" sz="2000"/>
            </a:br>
            <a:endParaRPr lang="en-GB" sz="2000"/>
          </a:p>
          <a:p>
            <a:pPr>
              <a:spcBef>
                <a:spcPts val="500"/>
              </a:spcBef>
              <a:spcAft>
                <a:spcPts val="500"/>
              </a:spcAft>
              <a:buFont typeface="Symbol" panose="05050102010706020507" pitchFamily="18" charset="2"/>
              <a:buChar char="·"/>
            </a:pPr>
            <a:r>
              <a:rPr lang="en-GB" sz="2100" b="1"/>
              <a:t>Usability Testing</a:t>
            </a:r>
            <a:r>
              <a:rPr lang="en-GB" sz="2100"/>
              <a:t> </a:t>
            </a:r>
            <a:br>
              <a:rPr lang="en-GB" sz="2100"/>
            </a:br>
            <a:r>
              <a:rPr lang="en-GB" sz="2100" i="1"/>
              <a:t>Empirical</a:t>
            </a:r>
            <a:r>
              <a:rPr lang="en-GB" sz="2100"/>
              <a:t> testing of interface design with real users.</a:t>
            </a:r>
          </a:p>
          <a:p>
            <a:pPr lvl="1">
              <a:lnSpc>
                <a:spcPct val="65000"/>
              </a:lnSpc>
              <a:spcAft>
                <a:spcPts val="500"/>
              </a:spcAft>
              <a:buFont typeface="Symbol" panose="05050102010706020507" pitchFamily="18" charset="2"/>
              <a:buChar char="·"/>
            </a:pPr>
            <a:r>
              <a:rPr lang="en-GB" sz="2000"/>
              <a:t>Paper and pencil tests</a:t>
            </a:r>
          </a:p>
          <a:p>
            <a:pPr lvl="1">
              <a:lnSpc>
                <a:spcPct val="65000"/>
              </a:lnSpc>
              <a:spcAft>
                <a:spcPts val="500"/>
              </a:spcAft>
              <a:buFont typeface="Symbol" panose="05050102010706020507" pitchFamily="18" charset="2"/>
              <a:buChar char="·"/>
            </a:pPr>
            <a:r>
              <a:rPr lang="en-GB" sz="2000"/>
              <a:t>Formal experiments</a:t>
            </a:r>
          </a:p>
          <a:p>
            <a:pPr lvl="1">
              <a:lnSpc>
                <a:spcPct val="65000"/>
              </a:lnSpc>
              <a:spcAft>
                <a:spcPts val="500"/>
              </a:spcAft>
              <a:buFont typeface="Symbol" panose="05050102010706020507" pitchFamily="18" charset="2"/>
              <a:buChar char="·"/>
            </a:pPr>
            <a:r>
              <a:rPr lang="en-GB" sz="2000"/>
              <a:t>Thinking aloud protocol analysis</a:t>
            </a:r>
          </a:p>
          <a:p>
            <a:pPr lvl="1">
              <a:lnSpc>
                <a:spcPct val="65000"/>
              </a:lnSpc>
              <a:spcAft>
                <a:spcPts val="500"/>
              </a:spcAft>
              <a:buFont typeface="Symbol" panose="05050102010706020507" pitchFamily="18" charset="2"/>
              <a:buChar char="·"/>
            </a:pPr>
            <a:r>
              <a:rPr lang="en-GB" sz="2000"/>
              <a:t>Query techniques</a:t>
            </a:r>
          </a:p>
        </p:txBody>
      </p:sp>
    </p:spTree>
    <p:extLst>
      <p:ext uri="{BB962C8B-B14F-4D97-AF65-F5344CB8AC3E}">
        <p14:creationId xmlns:p14="http://schemas.microsoft.com/office/powerpoint/2010/main" val="26747477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229AE84F-6133-41E5-9AF0-3AFB7081B6B3}" type="slidenum">
              <a:rPr lang="en-IE" altLang="en-US"/>
              <a:pPr/>
              <a:t>96</a:t>
            </a:fld>
            <a:endParaRPr lang="en-IE" altLang="en-US"/>
          </a:p>
        </p:txBody>
      </p:sp>
      <p:sp>
        <p:nvSpPr>
          <p:cNvPr id="108546" name="Rectangle 2"/>
          <p:cNvSpPr>
            <a:spLocks noGrp="1" noChangeArrowheads="1"/>
          </p:cNvSpPr>
          <p:nvPr>
            <p:ph type="title"/>
          </p:nvPr>
        </p:nvSpPr>
        <p:spPr>
          <a:xfrm>
            <a:off x="2133600" y="609600"/>
            <a:ext cx="77724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10. Iterative Design</a:t>
            </a:r>
          </a:p>
        </p:txBody>
      </p:sp>
      <p:sp>
        <p:nvSpPr>
          <p:cNvPr id="108547" name="Rectangle 3"/>
          <p:cNvSpPr>
            <a:spLocks noGrp="1" noChangeArrowheads="1"/>
          </p:cNvSpPr>
          <p:nvPr>
            <p:ph type="body" idx="1"/>
          </p:nvPr>
        </p:nvSpPr>
        <p:spPr>
          <a:xfrm>
            <a:off x="2286000" y="1752600"/>
            <a:ext cx="7772400" cy="4114800"/>
          </a:xfrm>
        </p:spPr>
        <p:txBody>
          <a:bodyPr/>
          <a:lstStyle/>
          <a:p>
            <a:pPr>
              <a:spcBef>
                <a:spcPts val="500"/>
              </a:spcBef>
              <a:spcAft>
                <a:spcPts val="500"/>
              </a:spcAft>
            </a:pPr>
            <a:r>
              <a:rPr lang="en-GB" sz="2100" i="1"/>
              <a:t>Severity ratings</a:t>
            </a:r>
            <a:r>
              <a:rPr lang="en-GB" sz="2100"/>
              <a:t> of usability problems discovered via empirical testing.</a:t>
            </a:r>
          </a:p>
          <a:p>
            <a:pPr>
              <a:spcBef>
                <a:spcPts val="500"/>
              </a:spcBef>
              <a:spcAft>
                <a:spcPts val="500"/>
              </a:spcAft>
            </a:pPr>
            <a:r>
              <a:rPr lang="en-GB" sz="2100"/>
              <a:t>Fix problems in new iteration of interface. </a:t>
            </a:r>
          </a:p>
          <a:p>
            <a:pPr>
              <a:spcBef>
                <a:spcPts val="500"/>
              </a:spcBef>
              <a:spcAft>
                <a:spcPts val="500"/>
              </a:spcAft>
            </a:pPr>
            <a:r>
              <a:rPr lang="en-GB" sz="2100"/>
              <a:t>Capture </a:t>
            </a:r>
            <a:r>
              <a:rPr lang="en-GB" sz="2100" i="1"/>
              <a:t>design rationale</a:t>
            </a:r>
            <a:r>
              <a:rPr lang="en-GB" sz="2100"/>
              <a:t>: record reasons why changes were made. (gIBIS</a:t>
            </a:r>
            <a:r>
              <a:rPr lang="en-GB" sz="2100" baseline="30000"/>
              <a:t>1</a:t>
            </a:r>
            <a:r>
              <a:rPr lang="en-GB" sz="2100"/>
              <a:t>) (Carroll &amp; Rosson</a:t>
            </a:r>
            <a:r>
              <a:rPr lang="en-GB" sz="2100" baseline="30000"/>
              <a:t>2</a:t>
            </a:r>
            <a:r>
              <a:rPr lang="en-GB" sz="2100"/>
              <a:t>)</a:t>
            </a:r>
          </a:p>
          <a:p>
            <a:pPr>
              <a:spcBef>
                <a:spcPts val="500"/>
              </a:spcBef>
              <a:spcAft>
                <a:spcPts val="500"/>
              </a:spcAft>
            </a:pPr>
            <a:r>
              <a:rPr lang="en-GB" sz="2100"/>
              <a:t>Evaluate new version of interface. </a:t>
            </a:r>
          </a:p>
          <a:p>
            <a:pPr>
              <a:spcBef>
                <a:spcPts val="500"/>
              </a:spcBef>
              <a:spcAft>
                <a:spcPts val="500"/>
              </a:spcAft>
            </a:pPr>
            <a:r>
              <a:rPr lang="en-GB" sz="2100"/>
              <a:t>Design, test, redesign.</a:t>
            </a:r>
            <a:br>
              <a:rPr lang="en-GB" sz="2100"/>
            </a:br>
            <a:r>
              <a:rPr lang="en-GB" sz="2100"/>
              <a:t/>
            </a:r>
            <a:br>
              <a:rPr lang="en-GB" sz="2100"/>
            </a:br>
            <a:r>
              <a:rPr lang="en-GB" sz="2100"/>
              <a:t/>
            </a:r>
            <a:br>
              <a:rPr lang="en-GB" sz="2100"/>
            </a:br>
            <a:r>
              <a:rPr lang="en-GB" sz="2100"/>
              <a:t/>
            </a:r>
            <a:br>
              <a:rPr lang="en-GB" sz="2100"/>
            </a:br>
            <a:r>
              <a:rPr lang="en-GB" sz="2100" baseline="30000"/>
              <a:t>1</a:t>
            </a:r>
            <a:r>
              <a:rPr lang="en-GB" sz="2100"/>
              <a:t>See Dix et al 2</a:t>
            </a:r>
            <a:r>
              <a:rPr lang="en-GB" sz="2100" baseline="30000"/>
              <a:t>nd </a:t>
            </a:r>
            <a:r>
              <a:rPr lang="en-GB" sz="2100"/>
              <a:t>Ed. p.214</a:t>
            </a:r>
            <a:br>
              <a:rPr lang="en-GB" sz="2100"/>
            </a:br>
            <a:r>
              <a:rPr lang="en-GB" sz="2100" baseline="30000"/>
              <a:t>2</a:t>
            </a:r>
            <a:r>
              <a:rPr lang="en-GB" sz="2100"/>
              <a:t>Psychological Design Rationale</a:t>
            </a:r>
          </a:p>
        </p:txBody>
      </p:sp>
    </p:spTree>
    <p:extLst>
      <p:ext uri="{BB962C8B-B14F-4D97-AF65-F5344CB8AC3E}">
        <p14:creationId xmlns:p14="http://schemas.microsoft.com/office/powerpoint/2010/main" val="33003020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826E899-069D-4113-BA35-8353346E35C1}" type="slidenum">
              <a:rPr lang="en-IE" altLang="en-US"/>
              <a:pPr/>
              <a:t>97</a:t>
            </a:fld>
            <a:endParaRPr lang="en-IE" altLang="en-US"/>
          </a:p>
        </p:txBody>
      </p:sp>
      <p:sp>
        <p:nvSpPr>
          <p:cNvPr id="112642" name="Rectangle 2"/>
          <p:cNvSpPr>
            <a:spLocks noGrp="1" noChangeArrowheads="1"/>
          </p:cNvSpPr>
          <p:nvPr>
            <p:ph type="title"/>
          </p:nvPr>
        </p:nvSpPr>
        <p:spPr/>
        <p:txBody>
          <a:bodyPr/>
          <a:lstStyle/>
          <a:p>
            <a:r>
              <a:rPr lang="en-GB"/>
              <a:t>Benefits of Iterative Design</a:t>
            </a:r>
          </a:p>
        </p:txBody>
      </p:sp>
      <p:pic>
        <p:nvPicPr>
          <p:cNvPr id="1126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92264"/>
            <a:ext cx="7391400" cy="404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4" name="Rectangle 4"/>
          <p:cNvSpPr>
            <a:spLocks noChangeArrowheads="1"/>
          </p:cNvSpPr>
          <p:nvPr/>
        </p:nvSpPr>
        <p:spPr bwMode="auto">
          <a:xfrm>
            <a:off x="2895600" y="5683250"/>
            <a:ext cx="617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GB" sz="2000">
                <a:latin typeface="Book Antiqua" panose="02040602050305030304" pitchFamily="18" charset="0"/>
              </a:rPr>
              <a:t>Iterative Design Improvement with SuperBook. </a:t>
            </a:r>
            <a:r>
              <a:rPr lang="en-GB" sz="1400">
                <a:latin typeface="Book Antiqua" panose="02040602050305030304" pitchFamily="18" charset="0"/>
              </a:rPr>
              <a:t>(Egan et al.) </a:t>
            </a:r>
            <a:r>
              <a:rPr lang="en-GB" sz="1600">
                <a:latin typeface="Times New Roman" panose="02020603050405020304" pitchFamily="18" charset="0"/>
              </a:rPr>
              <a:t>ACM Trans. Information Systems 7(1), Jan., 1989 pp. 30-57.</a:t>
            </a:r>
            <a:endParaRPr lang="en-GB" sz="2400">
              <a:latin typeface="Times New Roman" panose="02020603050405020304" pitchFamily="18" charset="0"/>
            </a:endParaRPr>
          </a:p>
        </p:txBody>
      </p:sp>
    </p:spTree>
    <p:extLst>
      <p:ext uri="{BB962C8B-B14F-4D97-AF65-F5344CB8AC3E}">
        <p14:creationId xmlns:p14="http://schemas.microsoft.com/office/powerpoint/2010/main" val="2626230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610600" y="6356350"/>
            <a:ext cx="2743200" cy="365125"/>
          </a:xfrm>
        </p:spPr>
        <p:txBody>
          <a:bodyPr/>
          <a:lstStyle/>
          <a:p>
            <a:fld id="{3DCEAD3D-1242-419C-8B9C-0DD6E54D37DD}" type="slidenum">
              <a:rPr lang="en-IE" altLang="en-US"/>
              <a:pPr/>
              <a:t>98</a:t>
            </a:fld>
            <a:endParaRPr lang="en-IE" altLang="en-US"/>
          </a:p>
        </p:txBody>
      </p:sp>
      <p:sp>
        <p:nvSpPr>
          <p:cNvPr id="109570" name="Rectangle 2"/>
          <p:cNvSpPr>
            <a:spLocks noGrp="1" noChangeArrowheads="1"/>
          </p:cNvSpPr>
          <p:nvPr>
            <p:ph type="title"/>
          </p:nvPr>
        </p:nvSpPr>
        <p:spPr>
          <a:xfrm>
            <a:off x="2209800" y="533400"/>
            <a:ext cx="77724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en-GB"/>
              <a:t>11. Follow-Up Studies</a:t>
            </a:r>
          </a:p>
        </p:txBody>
      </p:sp>
      <p:sp>
        <p:nvSpPr>
          <p:cNvPr id="109571" name="Rectangle 3"/>
          <p:cNvSpPr>
            <a:spLocks noGrp="1" noChangeArrowheads="1"/>
          </p:cNvSpPr>
          <p:nvPr>
            <p:ph type="body" idx="1"/>
          </p:nvPr>
        </p:nvSpPr>
        <p:spPr>
          <a:xfrm>
            <a:off x="2286000" y="1676400"/>
            <a:ext cx="7772400" cy="4114800"/>
          </a:xfrm>
        </p:spPr>
        <p:txBody>
          <a:bodyPr/>
          <a:lstStyle/>
          <a:p>
            <a:pPr>
              <a:spcBef>
                <a:spcPts val="500"/>
              </a:spcBef>
              <a:spcAft>
                <a:spcPts val="500"/>
              </a:spcAft>
            </a:pPr>
            <a:r>
              <a:rPr lang="en-GB" sz="2600"/>
              <a:t>Important usability data can be gathered after the release of a product for the next version: </a:t>
            </a:r>
          </a:p>
          <a:p>
            <a:pPr>
              <a:spcBef>
                <a:spcPts val="500"/>
              </a:spcBef>
              <a:spcAft>
                <a:spcPts val="500"/>
              </a:spcAft>
              <a:buFont typeface="Symbol" panose="05050102010706020507" pitchFamily="18" charset="2"/>
              <a:buChar char="·"/>
            </a:pPr>
            <a:r>
              <a:rPr lang="en-GB" sz="2600"/>
              <a:t>Specific field studies (interviews, questionnaires, observation). </a:t>
            </a:r>
          </a:p>
          <a:p>
            <a:pPr>
              <a:spcBef>
                <a:spcPts val="500"/>
              </a:spcBef>
              <a:spcAft>
                <a:spcPts val="500"/>
              </a:spcAft>
              <a:buFont typeface="Symbol" panose="05050102010706020507" pitchFamily="18" charset="2"/>
              <a:buChar char="·"/>
            </a:pPr>
            <a:r>
              <a:rPr lang="en-GB" sz="2600"/>
              <a:t>Standard marketing studies. </a:t>
            </a:r>
          </a:p>
          <a:p>
            <a:pPr>
              <a:spcBef>
                <a:spcPts val="500"/>
              </a:spcBef>
              <a:spcAft>
                <a:spcPts val="500"/>
              </a:spcAft>
              <a:buFont typeface="Symbol" panose="05050102010706020507" pitchFamily="18" charset="2"/>
              <a:buChar char="·"/>
            </a:pPr>
            <a:r>
              <a:rPr lang="en-GB" sz="2600"/>
              <a:t>Instrumented versions of software log data. </a:t>
            </a:r>
          </a:p>
          <a:p>
            <a:pPr>
              <a:spcBef>
                <a:spcPts val="500"/>
              </a:spcBef>
              <a:spcAft>
                <a:spcPts val="500"/>
              </a:spcAft>
              <a:buFont typeface="Symbol" panose="05050102010706020507" pitchFamily="18" charset="2"/>
              <a:buChar char="·"/>
            </a:pPr>
            <a:r>
              <a:rPr lang="en-GB" sz="2600"/>
              <a:t>Analyse user complaints, modification requests, bug reports.  (Therac-25)</a:t>
            </a:r>
          </a:p>
        </p:txBody>
      </p:sp>
    </p:spTree>
    <p:extLst>
      <p:ext uri="{BB962C8B-B14F-4D97-AF65-F5344CB8AC3E}">
        <p14:creationId xmlns:p14="http://schemas.microsoft.com/office/powerpoint/2010/main" val="2477841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610600" y="6356350"/>
            <a:ext cx="2743200" cy="365125"/>
          </a:xfrm>
        </p:spPr>
        <p:txBody>
          <a:bodyPr/>
          <a:lstStyle/>
          <a:p>
            <a:fld id="{519EA1B8-0342-4F1B-8906-44DE3072C83A}" type="slidenum">
              <a:rPr lang="en-IE" altLang="en-US"/>
              <a:pPr/>
              <a:t>99</a:t>
            </a:fld>
            <a:endParaRPr lang="en-IE" altLang="en-US"/>
          </a:p>
        </p:txBody>
      </p:sp>
      <p:sp>
        <p:nvSpPr>
          <p:cNvPr id="110594" name="Rectangle 1026"/>
          <p:cNvSpPr>
            <a:spLocks noGrp="1" noChangeArrowheads="1"/>
          </p:cNvSpPr>
          <p:nvPr>
            <p:ph type="title"/>
          </p:nvPr>
        </p:nvSpPr>
        <p:spPr>
          <a:xfrm>
            <a:off x="2209800" y="533400"/>
            <a:ext cx="77724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normAutofit fontScale="90000"/>
          </a:bodyPr>
          <a:lstStyle/>
          <a:p>
            <a:r>
              <a:rPr lang="en-GB"/>
              <a:t>Planning Usability Activities</a:t>
            </a:r>
          </a:p>
        </p:txBody>
      </p:sp>
      <p:sp>
        <p:nvSpPr>
          <p:cNvPr id="110595" name="Rectangle 1027"/>
          <p:cNvSpPr>
            <a:spLocks noGrp="1" noChangeArrowheads="1"/>
          </p:cNvSpPr>
          <p:nvPr>
            <p:ph type="body" idx="1"/>
          </p:nvPr>
        </p:nvSpPr>
        <p:spPr>
          <a:xfrm>
            <a:off x="2209800" y="1524000"/>
            <a:ext cx="7848600" cy="2590800"/>
          </a:xfrm>
        </p:spPr>
        <p:txBody>
          <a:bodyPr/>
          <a:lstStyle/>
          <a:p>
            <a:pPr>
              <a:spcBef>
                <a:spcPts val="500"/>
              </a:spcBef>
              <a:spcAft>
                <a:spcPts val="500"/>
              </a:spcAft>
            </a:pPr>
            <a:r>
              <a:rPr lang="en-GB" sz="2100"/>
              <a:t>Prioritise activities. </a:t>
            </a:r>
          </a:p>
          <a:p>
            <a:pPr>
              <a:spcBef>
                <a:spcPts val="500"/>
              </a:spcBef>
              <a:spcAft>
                <a:spcPts val="500"/>
              </a:spcAft>
            </a:pPr>
            <a:r>
              <a:rPr lang="en-GB" sz="2100"/>
              <a:t>Write down explicit plan for each activity. </a:t>
            </a:r>
          </a:p>
          <a:p>
            <a:pPr>
              <a:spcBef>
                <a:spcPts val="500"/>
              </a:spcBef>
              <a:spcAft>
                <a:spcPts val="500"/>
              </a:spcAft>
            </a:pPr>
            <a:r>
              <a:rPr lang="en-GB" sz="2100"/>
              <a:t>Subject plan to independent review (e.g. colleague from different project). </a:t>
            </a:r>
          </a:p>
          <a:p>
            <a:pPr>
              <a:spcBef>
                <a:spcPts val="500"/>
              </a:spcBef>
              <a:spcAft>
                <a:spcPts val="500"/>
              </a:spcAft>
            </a:pPr>
            <a:r>
              <a:rPr lang="en-GB" sz="2100"/>
              <a:t>Perform pilot activity with about 10% of total resources, then revise plan for remaining 90%. [</a:t>
            </a:r>
            <a:r>
              <a:rPr lang="en-GB" sz="2100" i="1"/>
              <a:t>Always</a:t>
            </a:r>
            <a:r>
              <a:rPr lang="en-GB" sz="2100"/>
              <a:t> perform a pilot study!]</a:t>
            </a:r>
          </a:p>
        </p:txBody>
      </p:sp>
      <p:graphicFrame>
        <p:nvGraphicFramePr>
          <p:cNvPr id="110596" name="Object 1028"/>
          <p:cNvGraphicFramePr>
            <a:graphicFrameLocks noChangeAspect="1"/>
          </p:cNvGraphicFramePr>
          <p:nvPr/>
        </p:nvGraphicFramePr>
        <p:xfrm>
          <a:off x="3657600" y="4387850"/>
          <a:ext cx="4908550" cy="2089150"/>
        </p:xfrm>
        <a:graphic>
          <a:graphicData uri="http://schemas.openxmlformats.org/presentationml/2006/ole">
            <mc:AlternateContent xmlns:mc="http://schemas.openxmlformats.org/markup-compatibility/2006">
              <mc:Choice xmlns:v="urn:schemas-microsoft-com:vml" Requires="v">
                <p:oleObj spid="_x0000_s3079" name="Worksheet" r:id="rId3" imgW="3248310" imgH="1381600" progId="Excel.Sheet.8">
                  <p:embed/>
                </p:oleObj>
              </mc:Choice>
              <mc:Fallback>
                <p:oleObj name="Worksheet" r:id="rId3" imgW="3248310" imgH="13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387850"/>
                        <a:ext cx="4908550"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4014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5E9E767291647B25E179C7D7A2EEB" ma:contentTypeVersion="3" ma:contentTypeDescription="Create a new document." ma:contentTypeScope="" ma:versionID="810bba7a375a612a428b4a301328eaef">
  <xsd:schema xmlns:xsd="http://www.w3.org/2001/XMLSchema" xmlns:xs="http://www.w3.org/2001/XMLSchema" xmlns:p="http://schemas.microsoft.com/office/2006/metadata/properties" xmlns:ns2="bcf60191-8770-4faf-baf6-71eb0abfa3bd" xmlns:ns3="a97dc15d-ac22-4d06-8742-1efedeaab33d" targetNamespace="http://schemas.microsoft.com/office/2006/metadata/properties" ma:root="true" ma:fieldsID="75006e41bf518f2c848708ef4c532e80" ns2:_="" ns3:_="">
    <xsd:import namespace="bcf60191-8770-4faf-baf6-71eb0abfa3bd"/>
    <xsd:import namespace="a97dc15d-ac22-4d06-8742-1efedeaab33d"/>
    <xsd:element name="properties">
      <xsd:complexType>
        <xsd:sequence>
          <xsd:element name="documentManagement">
            <xsd:complexType>
              <xsd:all>
                <xsd:element ref="ns2:SharedWithUsers" minOccurs="0"/>
                <xsd:element ref="ns2:SharedWithDetails" minOccurs="0"/>
                <xsd:element ref="ns3:Ac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60191-8770-4faf-baf6-71eb0abfa3b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7dc15d-ac22-4d06-8742-1efedeaab33d" elementFormDefault="qualified">
    <xsd:import namespace="http://schemas.microsoft.com/office/2006/documentManagement/types"/>
    <xsd:import namespace="http://schemas.microsoft.com/office/infopath/2007/PartnerControls"/>
    <xsd:element name="Access" ma:index="10" nillable="true" ma:displayName="Access" ma:internalName="Acces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 xmlns="a97dc15d-ac22-4d06-8742-1efedeaab33d" xsi:nil="true"/>
  </documentManagement>
</p:properties>
</file>

<file path=customXml/itemProps1.xml><?xml version="1.0" encoding="utf-8"?>
<ds:datastoreItem xmlns:ds="http://schemas.openxmlformats.org/officeDocument/2006/customXml" ds:itemID="{B8F6D1DA-9801-41C6-BA4B-F603F218E73A}"/>
</file>

<file path=customXml/itemProps2.xml><?xml version="1.0" encoding="utf-8"?>
<ds:datastoreItem xmlns:ds="http://schemas.openxmlformats.org/officeDocument/2006/customXml" ds:itemID="{9224FEE0-D09E-4057-BA0D-01C644D34173}"/>
</file>

<file path=customXml/itemProps3.xml><?xml version="1.0" encoding="utf-8"?>
<ds:datastoreItem xmlns:ds="http://schemas.openxmlformats.org/officeDocument/2006/customXml" ds:itemID="{E33C4683-AA57-4F16-9D70-7F04A38D60C4}"/>
</file>

<file path=docProps/app.xml><?xml version="1.0" encoding="utf-8"?>
<Properties xmlns="http://schemas.openxmlformats.org/officeDocument/2006/extended-properties" xmlns:vt="http://schemas.openxmlformats.org/officeDocument/2006/docPropsVTypes">
  <TotalTime>33</TotalTime>
  <Words>5604</Words>
  <Application>Microsoft Office PowerPoint</Application>
  <PresentationFormat>Widescreen</PresentationFormat>
  <Paragraphs>960</Paragraphs>
  <Slides>100</Slides>
  <Notes>17</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20" baseType="lpstr">
      <vt:lpstr>Courier</vt:lpstr>
      <vt:lpstr>ＭＳ Ｐゴシック</vt:lpstr>
      <vt:lpstr>Zapf Dingbats</vt:lpstr>
      <vt:lpstr>宋体</vt:lpstr>
      <vt:lpstr>Algerian</vt:lpstr>
      <vt:lpstr>Arial</vt:lpstr>
      <vt:lpstr>Book Antiqua</vt:lpstr>
      <vt:lpstr>Calibri</vt:lpstr>
      <vt:lpstr>Calibri Light</vt:lpstr>
      <vt:lpstr>Courier New</vt:lpstr>
      <vt:lpstr>Helvetica</vt:lpstr>
      <vt:lpstr>Symbol</vt:lpstr>
      <vt:lpstr>Tahoma</vt:lpstr>
      <vt:lpstr>Times</vt:lpstr>
      <vt:lpstr>Times New Roman</vt:lpstr>
      <vt:lpstr>Wingdings</vt:lpstr>
      <vt:lpstr>Wingdings 2</vt:lpstr>
      <vt:lpstr>Office Theme</vt:lpstr>
      <vt:lpstr>Drawing</vt:lpstr>
      <vt:lpstr>Worksheet</vt:lpstr>
      <vt:lpstr>Java  Basics</vt:lpstr>
      <vt:lpstr>PowerPoint Presentation</vt:lpstr>
      <vt:lpstr>7) Functional Programming in Java</vt:lpstr>
      <vt:lpstr>Introduction</vt:lpstr>
      <vt:lpstr>Pure Functional Programming</vt:lpstr>
      <vt:lpstr>Notes and Examples</vt:lpstr>
      <vt:lpstr>Functional programming in an imperative language</vt:lpstr>
      <vt:lpstr>What is FP?</vt:lpstr>
      <vt:lpstr>Java 8 FP features</vt:lpstr>
      <vt:lpstr>Effect-free code (19.1)</vt:lpstr>
      <vt:lpstr>Code w/ side effects</vt:lpstr>
      <vt:lpstr>First-class functions (19.2)</vt:lpstr>
      <vt:lpstr>Lambda expressions</vt:lpstr>
      <vt:lpstr>Add/multiply tutor</vt:lpstr>
      <vt:lpstr>Code w/ lambdas</vt:lpstr>
      <vt:lpstr>giveProblems method</vt:lpstr>
      <vt:lpstr>Streams (19.3)</vt:lpstr>
      <vt:lpstr>Code w/o streams</vt:lpstr>
      <vt:lpstr>The map modifier</vt:lpstr>
      <vt:lpstr>The filter modifier</vt:lpstr>
      <vt:lpstr>Streams and methods</vt:lpstr>
      <vt:lpstr>The reduce modifier</vt:lpstr>
      <vt:lpstr>Stream operators</vt:lpstr>
      <vt:lpstr>Stream operators</vt:lpstr>
      <vt:lpstr>Optional results</vt:lpstr>
      <vt:lpstr>Optional results fix</vt:lpstr>
      <vt:lpstr>Stream exercises</vt:lpstr>
      <vt:lpstr>Closures (19.4)</vt:lpstr>
      <vt:lpstr>Streams and arrays</vt:lpstr>
      <vt:lpstr>Method references</vt:lpstr>
      <vt:lpstr>Streams and lists</vt:lpstr>
      <vt:lpstr>Streams and strings</vt:lpstr>
      <vt:lpstr>Streams and files</vt:lpstr>
      <vt:lpstr>Stream exercises</vt:lpstr>
      <vt:lpstr>Sample functional style in C</vt:lpstr>
      <vt:lpstr>Functional style in C, continued:</vt:lpstr>
      <vt:lpstr>Functional style, continued:</vt:lpstr>
      <vt:lpstr>Scheme: A Lisp dialect</vt:lpstr>
      <vt:lpstr>Scheme Sample Expressions</vt:lpstr>
      <vt:lpstr>Scheme Evaluation</vt:lpstr>
      <vt:lpstr>Scheme evaluation rule</vt:lpstr>
      <vt:lpstr>Comparison of C to Scheme</vt:lpstr>
      <vt:lpstr>Evaluation rule, continued</vt:lpstr>
      <vt:lpstr>Examples of delayed evaluation in Scheme</vt:lpstr>
      <vt:lpstr>The quote special form</vt:lpstr>
      <vt:lpstr>Scheme code examples</vt:lpstr>
      <vt:lpstr>Scheme examples, continued</vt:lpstr>
      <vt:lpstr>Special form syntax can be tricky</vt:lpstr>
      <vt:lpstr>Lists in Scheme</vt:lpstr>
      <vt:lpstr>List Examples:</vt:lpstr>
      <vt:lpstr>Data structures in Scheme</vt:lpstr>
      <vt:lpstr>Box diagrams: a visual aid</vt:lpstr>
      <vt:lpstr>Binary search trees</vt:lpstr>
      <vt:lpstr>Equality in Scheme</vt:lpstr>
      <vt:lpstr>Equality of functions in Scheme</vt:lpstr>
      <vt:lpstr>Eval and symbols</vt:lpstr>
      <vt:lpstr>Lambda expressions/function values</vt:lpstr>
      <vt:lpstr>Function values as data</vt:lpstr>
      <vt:lpstr>Higher-order functions</vt:lpstr>
      <vt:lpstr>Higher-order examples</vt:lpstr>
      <vt:lpstr>Let expressions as lambdas:</vt:lpstr>
      <vt:lpstr>Pitfalls of wildcards</vt:lpstr>
      <vt:lpstr>Bounded Wildcards</vt:lpstr>
      <vt:lpstr>A Method that accepts a List of any kind of Shape…</vt:lpstr>
      <vt:lpstr>More fun with generics</vt:lpstr>
      <vt:lpstr>Roadmap</vt:lpstr>
      <vt:lpstr>Annotations</vt:lpstr>
      <vt:lpstr>JUnit uses annotations</vt:lpstr>
      <vt:lpstr>Roadmap</vt:lpstr>
      <vt:lpstr>The Vision of MDE</vt:lpstr>
      <vt:lpstr>Example: a model-driven UI</vt:lpstr>
      <vt:lpstr>Model-driven Engineering</vt:lpstr>
      <vt:lpstr>Defining our custom annotations</vt:lpstr>
      <vt:lpstr>Annotating our domain classes</vt:lpstr>
      <vt:lpstr>Use reflection to access the annotations of any object</vt:lpstr>
      <vt:lpstr>Use reflection to call any method of any object</vt:lpstr>
      <vt:lpstr>What you should know!</vt:lpstr>
      <vt:lpstr>9) Principle for Usable Design &amp; Usability Metrics</vt:lpstr>
      <vt:lpstr>PowerPoint Presentation</vt:lpstr>
      <vt:lpstr>Usability Engineering Lifecycle  (Nielsen)</vt:lpstr>
      <vt:lpstr>1. Know the User</vt:lpstr>
      <vt:lpstr>Categories of User Experience</vt:lpstr>
      <vt:lpstr>2. Competitive Analysis</vt:lpstr>
      <vt:lpstr>3. Set Usability Goals</vt:lpstr>
      <vt:lpstr>4. Parallel Design</vt:lpstr>
      <vt:lpstr>How To Brainstorm</vt:lpstr>
      <vt:lpstr>5. Participatory Design</vt:lpstr>
      <vt:lpstr>5. Participatory Design (contd)</vt:lpstr>
      <vt:lpstr>Methods of Involving Users</vt:lpstr>
      <vt:lpstr>6. Coordinated Design of Total Interface </vt:lpstr>
      <vt:lpstr>7. Applying Guidelines</vt:lpstr>
      <vt:lpstr>8. Prototyping</vt:lpstr>
      <vt:lpstr>Dimensions of Prototyping</vt:lpstr>
      <vt:lpstr>Prototyping</vt:lpstr>
      <vt:lpstr>9. Usability Evaluation</vt:lpstr>
      <vt:lpstr>10. Iterative Design</vt:lpstr>
      <vt:lpstr>Benefits of Iterative Design</vt:lpstr>
      <vt:lpstr>11. Follow-Up Studies</vt:lpstr>
      <vt:lpstr>Planning Usability Activities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biswas</dc:creator>
  <cp:lastModifiedBy>kishore biswas</cp:lastModifiedBy>
  <cp:revision>11</cp:revision>
  <dcterms:created xsi:type="dcterms:W3CDTF">2017-07-13T02:07:01Z</dcterms:created>
  <dcterms:modified xsi:type="dcterms:W3CDTF">2017-07-13T08:36:41Z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0x01010058C5E9E767291647B25E179C7D7A2EEB</vt:lpwstr>
  </property>
</Properties>
</file>